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xls" ContentType="application/vnd.ms-exce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34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Override13.xml" ContentType="application/vnd.openxmlformats-officedocument.themeOverrid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</p:sldMasterIdLst>
  <p:notesMasterIdLst>
    <p:notesMasterId r:id="rId63"/>
  </p:notesMasterIdLst>
  <p:handoutMasterIdLst>
    <p:handoutMasterId r:id="rId64"/>
  </p:handoutMasterIdLst>
  <p:sldIdLst>
    <p:sldId id="308" r:id="rId14"/>
    <p:sldId id="309" r:id="rId15"/>
    <p:sldId id="310" r:id="rId16"/>
    <p:sldId id="311" r:id="rId17"/>
    <p:sldId id="312" r:id="rId18"/>
    <p:sldId id="313" r:id="rId19"/>
    <p:sldId id="304" r:id="rId20"/>
    <p:sldId id="307" r:id="rId21"/>
    <p:sldId id="305" r:id="rId22"/>
    <p:sldId id="306" r:id="rId23"/>
    <p:sldId id="301" r:id="rId24"/>
    <p:sldId id="302" r:id="rId25"/>
    <p:sldId id="256" r:id="rId26"/>
    <p:sldId id="294" r:id="rId27"/>
    <p:sldId id="292" r:id="rId28"/>
    <p:sldId id="293" r:id="rId29"/>
    <p:sldId id="300" r:id="rId30"/>
    <p:sldId id="295" r:id="rId31"/>
    <p:sldId id="277" r:id="rId32"/>
    <p:sldId id="303" r:id="rId33"/>
    <p:sldId id="266" r:id="rId34"/>
    <p:sldId id="260" r:id="rId35"/>
    <p:sldId id="261" r:id="rId36"/>
    <p:sldId id="297" r:id="rId37"/>
    <p:sldId id="298" r:id="rId38"/>
    <p:sldId id="269" r:id="rId39"/>
    <p:sldId id="267" r:id="rId40"/>
    <p:sldId id="270" r:id="rId41"/>
    <p:sldId id="262" r:id="rId42"/>
    <p:sldId id="286" r:id="rId43"/>
    <p:sldId id="287" r:id="rId44"/>
    <p:sldId id="283" r:id="rId45"/>
    <p:sldId id="284" r:id="rId46"/>
    <p:sldId id="268" r:id="rId47"/>
    <p:sldId id="282" r:id="rId48"/>
    <p:sldId id="274" r:id="rId49"/>
    <p:sldId id="273" r:id="rId50"/>
    <p:sldId id="288" r:id="rId51"/>
    <p:sldId id="275" r:id="rId52"/>
    <p:sldId id="290" r:id="rId53"/>
    <p:sldId id="291" r:id="rId54"/>
    <p:sldId id="272" r:id="rId55"/>
    <p:sldId id="296" r:id="rId56"/>
    <p:sldId id="265" r:id="rId57"/>
    <p:sldId id="259" r:id="rId58"/>
    <p:sldId id="289" r:id="rId59"/>
    <p:sldId id="276" r:id="rId60"/>
    <p:sldId id="271" r:id="rId61"/>
    <p:sldId id="299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2C7"/>
    <a:srgbClr val="CCC70F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32787"/>
    <p:restoredTop sz="90929"/>
  </p:normalViewPr>
  <p:slideViewPr>
    <p:cSldViewPr>
      <p:cViewPr varScale="1">
        <p:scale>
          <a:sx n="75" d="100"/>
          <a:sy n="75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0CB7B2-DE38-4EFE-9680-7636A99CB3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D71953-81AB-4CA1-9670-8956148CD7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D2060B-7C9A-4657-B9B9-EF5243338E09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CD70F-800B-45B9-9653-7E35516486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2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fld id="{43EFFF79-B445-410D-813D-9339ADB4F9D9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hangingPunct="1">
                <a:defRPr/>
              </a:pPr>
              <a:t>8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896938" eaLnBrk="1" hangingPunct="1"/>
            <a:fld id="{C0A10AA8-2250-4C47-BA81-AA49707151AB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 algn="r" defTabSz="896938" eaLnBrk="1" hangingPunct="1"/>
              <a:t>8</a:t>
            </a:fld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5" tIns="45718" rIns="91435" bIns="45718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D533A1-34A7-4113-9F64-7DF76E14799F}" type="slidenum">
              <a:rPr lang="en-US"/>
              <a:pPr/>
              <a:t>22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F3874-A7B2-4BAE-9EDC-32253F15DA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92363-E5F7-4302-BEDC-D2D32E951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F79D5-9311-4960-8818-345F1D14A9A7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CE66F-0D15-4846-8FE9-20FD3E538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9FDA73-1C02-4612-B66F-4E25E8811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466E1A-F0E8-4C22-8261-8C00A5D4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83A3B7-4E46-4DB6-AE97-8AE74793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A47B90-6C83-4719-A8DA-4B24141F3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72EFCD-FE28-4950-AA2B-97BC91E5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1A8621-7716-4B6A-AE3D-B23B44D88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3E00BA-1FC0-4EA1-8298-7A0DC5CD8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B7D396-8EA5-48EF-B5BB-7CFD8F615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5A2FEE-5270-49B9-A9D5-822696934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C684E-EEA7-47B7-A07A-C99F258E6A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97408-7FE9-428C-A3DD-283D93A9A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4F5A53-D6C5-40A3-B7CB-1A9CA3410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19ED9F-B08C-47D2-9A0D-587940DE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F3E444-1290-4280-B50F-71150C111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7DF464-EFB0-418F-832F-8B602B39E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1AD845-0F2F-43CC-80D4-9AC7F0642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ADDE2D-D3BA-4D93-9F99-9208FC2A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468308-9476-4CF7-B68A-1E1553B6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F15A32-7FD7-4E2F-9BC8-8BFE72A1D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DBD6C8-8891-411D-9490-B247AED2B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3CB3C19-F921-436D-A683-0CED5BE8EF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F79885-831F-41B3-816D-573F66EB3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826ACA-59FE-4856-886E-438356EC4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E70C13-F362-4192-BCA6-2E2A7F01C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0DFB4B-EA4B-4E62-AD65-A9C8DE5BE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EB9B08-7D4B-43BA-9366-5414252CF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B59206-84A6-47DA-B2D6-9D400705C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7AC2B8-28DD-48F3-ADDA-504F25DF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1108B8-B286-4E8C-9758-B2F44E37B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BC9650-B35D-4812-B995-D70B627A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1674A1-3681-42FA-B8F0-AB5DA3D99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62629-94DA-4C71-A441-731920D2EA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352E84-0B71-498E-9982-C5DAF272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F1D370-AB5C-4673-AD1A-C2F7EC58E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95ED38-DFB7-43A6-B28B-FFF8DF6D9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87C37F-9C2E-4F80-8527-091069050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6F92A-0987-4193-8869-16776EF8B7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182A2-46DD-43BA-89EA-84E12370B4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C35B-A942-4A64-AF3B-05AF60798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7648-819B-4128-AC0E-585A5A1DDB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383D9-1150-48E9-A161-8F0FE79CB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20A36-AEC4-4AAD-A2A0-D01C0B41F4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8327-2531-41EC-B786-EFA3B68BC3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4B72-BB8D-452B-810F-6F3A91F22F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C69E-C806-4875-BC15-A8AE7C5AD5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0F109-9D1C-42CF-A02B-358819BB4A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474F-6E9C-4D3A-9DB3-56A81FBCE1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E8CC-1845-4128-8AF9-D07037D0E7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27DE-61E2-43AA-8202-F2860CBF3E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913A-2E17-4848-99D3-7ACE7B336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10C6-2AA0-45D4-AA83-9A00154300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5E61-102E-4D56-A147-1FC0CC85D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58D4B-02BA-49AC-AA67-E437D14A66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DBBA-6EA7-44DF-977F-09B3F05F16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DAB4-13ED-4805-9991-5A39E5C49D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5766-EF4C-450F-B21A-BF352D82BA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4A33-ACC3-48BD-8985-8EB129EDCB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7D471-991C-4C77-9926-584504ECC7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99CC4-6923-4991-AAAF-FA11268023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C1150-D9E5-467F-8D31-4E1E407738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034F0-E220-4EE2-A49B-0213E3ABCE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160C5-848E-433C-B7D5-21441B00F8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E8027-EBB0-4EDA-B143-20FADBEA5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10C64-B772-450E-BD9C-BD002837A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A1F0A-ECB7-4FA9-98EB-014BDE7621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FFF92-A1A9-4135-9F9C-C3177D1828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0EA6-A538-45AA-B014-8F3529213E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5924A-D7F1-45C2-B88C-DB5839E0B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F5E6C-096C-4B38-AA92-5BEC533FD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5A83A-D66C-4F08-B834-9F04F29ECA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ED01-2770-41A2-850E-0BB2C652B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23609-EE3C-4D22-BF80-B41A5630CB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74B26-1EC1-4E7A-9A73-D08338A282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51499-DD3F-4983-8C0F-A6C27529B8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04B1E-7A6A-4E3E-89CF-861DD604CC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7AE6F-7131-4FDF-9160-DFE506AF98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1CB1B-2DDE-4294-9DA1-A933C1D2FE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32CEC-6525-4D92-AEEF-704604C2E0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922E9-255B-40F3-9304-165BF8580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8EE7B-BFAB-4C77-BDDB-CE1899C989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B8A29-7896-4591-9047-01DF6FCA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23656-73CC-4C62-8CCB-071E83299A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8AC59-559E-4EDD-8BAF-A14BE8BAB3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558EE-B2F9-46F5-A05D-E31E18363D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057C7-7285-4A49-89AF-4E4486598C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43587-D014-41AF-9583-99485332A1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548F6-7DEA-4F5B-B27C-15CC79C99E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13AFF-67A8-4570-A112-4F75320764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7C0FB-AE0D-4B06-9ADF-BA36FE3507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226BC-B4CC-45C8-8C35-FA0E56AFBF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B9793-2D08-487B-9D08-DF15158BB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19913-B83F-47CB-8FD1-E2A23B5AB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1C666-1D81-4003-B73E-DE0D1ED09C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CF557-A49B-47CC-892A-69AB21CBA8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C451C-3F38-4137-98E4-77CAE2B94F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D4BBF-3530-46B9-87AE-1B7022C4CC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3CE8B-83D4-43B2-A903-5570DAFE5B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255A1-77BE-4860-BF89-2B9790137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A7B9B-406C-45E3-82DE-EB1558D73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8B902-815D-4B18-9B91-41C72C02AC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DA840-5043-4E95-9BE5-D13BC8FAFF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74293-464C-490A-B388-72FF79228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0A1C2-B857-4176-B2BD-03200E7AD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4C1D1-90A2-4927-8FDC-DBDECFF874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9EF97-393C-4F85-B122-4860542DD5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79078-E2D1-465B-BC8C-624A168C11D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B8279-DBF8-4C31-9F35-F8815BB0FB2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8D9AA-C8A3-437E-AA39-F1D3E7AD2D0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94664-F965-4CF3-A425-7739CED9A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17B96-2E37-4A2C-A29B-30719FB4BB1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82197-0ACD-45BC-8E16-77DBB6C25D7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3DC57-88EA-402B-AB8A-C75FB900AF7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7F502-8143-4007-815D-5F012566607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FED31-3644-465D-8C6A-9FB86CBAD01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BECDF-C3AE-4BC6-A07F-9BA45D0A502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42D3B-9D8D-4E48-AE29-88A4439854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86A95-F825-4E4F-9815-4F78072F10B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1404BC-DD90-4FF5-AE6C-0810A6D60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8DC7CB-036E-4F8E-8BFC-F7FF5606B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3C38A-B179-4636-BCFC-8F463AFE75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A4AE0B-DC77-4EB3-87F1-A35CF87AB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2245C-89D0-456E-98FB-A9CAFDFB7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146B39-255F-403D-8EFF-F901C005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CD9F8B-42FD-473B-A02A-53942479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8795AC-6E82-4E38-A517-5BC58A52C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5D350F-7EA0-4C34-A06E-205A5BA62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8B730B-A3FD-423A-9001-EDE3DD992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AA4D77-6AC0-4407-9286-34BC4A23E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9B8CB-7EB2-49D5-9C0F-919185C20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C0C4-1163-4768-B673-3F6FD3AAF3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E8905-D42E-433F-B222-9FE87A84BA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91769-7DF3-4C7B-AA8D-296EA97F454C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FC66-AF9F-4B8F-B6FE-DCF6623C0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434BE-287A-46C2-AE4C-554B408E197D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C89C6-3B61-4056-83A1-81E4EF600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FA83-2AA6-4B6E-B1E9-450EC0F84676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175E-CD0B-4DAC-ADE9-60BAF0A5D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7D727-66CC-4BD9-BEE8-E29684397DED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17C22-00E0-4CDA-8AEE-7565BF85E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7E820-8AAA-472B-835E-34BB490F3C36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AC67B-7C10-4887-9BA1-3B91D4DC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20424-C20F-40BA-957E-0CCBA9281AC7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25C0-14EC-4CED-A90E-B8E92EF9C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F089D-C901-4A46-BB25-D00372EEBF87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C9FD-7244-40EC-A7BF-440BA212E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0AF41-8D45-46AE-AC1D-380929795454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D78F0-A0B1-438A-BEC0-BC173DFBD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7290-9250-4522-9779-012117B396C6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2FF8-106D-4EC9-AA63-33A95B942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894B-7208-4C00-B2D8-0D45D6F3C794}" type="datetimeFigureOut">
              <a:rPr lang="en-US"/>
              <a:pPr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5AD20-29D1-42DD-8D08-8DC9744C2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9B7E5B-B5EC-4477-86A2-20D67233D4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rgbClr val="FFFFFF">
                    <a:shade val="50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rgbClr val="FFFFFF">
                    <a:shade val="50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rgbClr val="FFFFFF">
                    <a:shade val="50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C26CF75-BED7-4025-B451-DBF86295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rgbClr val="66FF66"/>
          </a:solidFill>
          <a:latin typeface="Arial Unicode MS" pitchFamily="34" charset="-128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8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89B06747-8514-4DB9-8748-EDA822693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00099AB-EFED-4A80-BFAB-F107ECDA11B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4B3E7F0F-584A-48ED-A8D8-7305B490E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9A6D5840-B594-4568-B10B-34EED644B716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F5B1C35-C52F-42B2-BF66-9489ADDCD8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44ABD92-9FE5-4E6A-A89F-673DA1B71C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72E6871-7C24-4CCA-9FDE-42EAFEECFB0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59B8B8A0-3992-4DC6-9395-742BF0878D6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  <a:endParaRPr lang="en-US" altLang="ja-JP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ＭＳ Ｐゴシック" pitchFamily="34" charset="-128"/>
              </a:defRPr>
            </a:lvl1pPr>
          </a:lstStyle>
          <a:p>
            <a:fld id="{1F904DAC-574B-4035-927F-3F16A9F3B4A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CAFF36D-191F-4938-B235-9FC7C39CBB0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4B79BAD-7AB7-4D62-AEC1-9BA5212C66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EBBFC7-7F93-44C0-8352-DCE53933E6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6928093D-C612-41BC-A625-AB17023D545A}" type="datetimeFigureOut">
              <a:rPr lang="en-US"/>
              <a:pPr eaLnBrk="1" hangingPunct="1">
                <a:defRPr/>
              </a:pPr>
              <a:t>6/19/2012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8E850926-428F-423A-BDD4-6E830A1B5707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47.pn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12.xml"/><Relationship Id="rId4" Type="http://schemas.openxmlformats.org/officeDocument/2006/relationships/oleObject" Target="../embeddings/Microsoft_Office_Word_97_-_2003_Document3.doc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Rectangle 3"/>
          <p:cNvSpPr>
            <a:spLocks noGrp="1"/>
          </p:cNvSpPr>
          <p:nvPr>
            <p:ph type="body" idx="1"/>
          </p:nvPr>
        </p:nvSpPr>
        <p:spPr>
          <a:xfrm>
            <a:off x="72683" y="2133600"/>
            <a:ext cx="9067800" cy="4343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One Critical Protein</a:t>
            </a:r>
          </a:p>
          <a:p>
            <a:r>
              <a:rPr lang="en-US" sz="3600" b="1" dirty="0" smtClean="0"/>
              <a:t>One Critical Peptide</a:t>
            </a:r>
          </a:p>
          <a:p>
            <a:r>
              <a:rPr lang="en-US" sz="3600" b="1" dirty="0" smtClean="0"/>
              <a:t>One Critical Register</a:t>
            </a:r>
          </a:p>
          <a:p>
            <a:r>
              <a:rPr lang="en-US" sz="3600" b="1" dirty="0" smtClean="0"/>
              <a:t>? Germline Encoded Critical TCR Segment</a:t>
            </a:r>
          </a:p>
          <a:p>
            <a:pPr marL="0" indent="0">
              <a:buNone/>
            </a:pPr>
            <a:r>
              <a:rPr lang="en-US" sz="3600" b="1" dirty="0" smtClean="0"/>
              <a:t>THUS:  Targeting Trimolecular Complex Possible for Prevention</a:t>
            </a:r>
          </a:p>
        </p:txBody>
      </p:sp>
      <p:sp>
        <p:nvSpPr>
          <p:cNvPr id="463876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Arial Black" pitchFamily="34" charset="0"/>
              </a:rPr>
              <a:t>FOR A GIVEN </a:t>
            </a:r>
            <a:r>
              <a:rPr lang="en-US" sz="3600" dirty="0" smtClean="0">
                <a:solidFill>
                  <a:prstClr val="black"/>
                </a:solidFill>
                <a:latin typeface="Arial Black" pitchFamily="34" charset="0"/>
              </a:rPr>
              <a:t>SPECIES(?)/MHC/ORGAN SPECIFIC AUTOIMMUNE DISEASE</a:t>
            </a:r>
            <a:endParaRPr lang="en-US" sz="36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3200400"/>
            <a:ext cx="5105400" cy="1200329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HYPOTHESIS</a:t>
            </a:r>
            <a:endParaRPr lang="en-US" sz="72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1722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Calibri"/>
              </a:rPr>
              <a:t>THE NOD EXAMPLE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 l="32031" t="13542" r="31250" b="10982"/>
          <a:stretch>
            <a:fillRect/>
          </a:stretch>
        </p:blipFill>
        <p:spPr bwMode="auto">
          <a:xfrm>
            <a:off x="381000" y="444500"/>
            <a:ext cx="4191000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5" name="Picture 2"/>
          <p:cNvPicPr>
            <a:picLocks noChangeAspect="1" noChangeArrowheads="1"/>
          </p:cNvPicPr>
          <p:nvPr/>
        </p:nvPicPr>
        <p:blipFill>
          <a:blip r:embed="rId3" cstate="print"/>
          <a:srcRect l="30231" t="14455" r="34618" b="13281"/>
          <a:stretch>
            <a:fillRect/>
          </a:stretch>
        </p:blipFill>
        <p:spPr bwMode="auto">
          <a:xfrm>
            <a:off x="4648200" y="457200"/>
            <a:ext cx="41513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6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nPOD 6052-02 Tail:  12 yo 1 year diabetes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-Lobular Pseudoatrophic Islets</a:t>
            </a:r>
          </a:p>
        </p:txBody>
      </p:sp>
      <p:sp>
        <p:nvSpPr>
          <p:cNvPr id="228357" name="TextBox 4"/>
          <p:cNvSpPr txBox="1">
            <a:spLocks noChangeArrowheads="1"/>
          </p:cNvSpPr>
          <p:nvPr/>
        </p:nvSpPr>
        <p:spPr bwMode="auto">
          <a:xfrm>
            <a:off x="4648200" y="6488113"/>
            <a:ext cx="274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Insulin and Ki67 Staining</a:t>
            </a:r>
          </a:p>
        </p:txBody>
      </p:sp>
      <p:sp>
        <p:nvSpPr>
          <p:cNvPr id="228358" name="TextBox 5"/>
          <p:cNvSpPr txBox="1">
            <a:spLocks noChangeArrowheads="1"/>
          </p:cNvSpPr>
          <p:nvPr/>
        </p:nvSpPr>
        <p:spPr bwMode="auto">
          <a:xfrm>
            <a:off x="381000" y="6488113"/>
            <a:ext cx="320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Glucagon/anti-CD3 Staining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6934200" y="3200400"/>
            <a:ext cx="609600" cy="762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7086600" y="3505200"/>
            <a:ext cx="685800" cy="2286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361" name="Picture 8"/>
          <p:cNvPicPr>
            <a:picLocks noChangeAspect="1" noChangeArrowheads="1"/>
          </p:cNvPicPr>
          <p:nvPr/>
        </p:nvPicPr>
        <p:blipFill>
          <a:blip r:embed="rId4" cstate="print"/>
          <a:srcRect l="54688" t="37500" r="35156" b="44792"/>
          <a:stretch>
            <a:fillRect/>
          </a:stretch>
        </p:blipFill>
        <p:spPr bwMode="auto">
          <a:xfrm>
            <a:off x="3962400" y="3200400"/>
            <a:ext cx="115093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0063" y="228600"/>
            <a:ext cx="3044825" cy="5794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ahoma" pitchFamily="34" charset="0"/>
              </a:rPr>
              <a:t>Type 1 diabetes</a:t>
            </a:r>
            <a:endParaRPr lang="en-US">
              <a:latin typeface="Tahoma" pitchFamily="34" charset="0"/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492500" y="1501775"/>
            <a:ext cx="511175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latin typeface="Arial" pitchFamily="34" charset="0"/>
              </a:rPr>
              <a:t> No cure; therapy is insulin for life; physiologic glycaemic control never achieved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565525" y="5159375"/>
            <a:ext cx="503872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latin typeface="Arial" pitchFamily="34" charset="0"/>
              </a:rPr>
              <a:t>Incidence increasing by  ~5% every 5 years; costs ~</a:t>
            </a:r>
            <a:r>
              <a:rPr lang="en-GB" sz="2000">
                <a:latin typeface="Arial" pitchFamily="34" charset="0"/>
              </a:rPr>
              <a:t>£1 billion of UK NHS</a:t>
            </a:r>
            <a:r>
              <a:rPr lang="en-US" sz="2000">
                <a:latin typeface="Arial" pitchFamily="34" charset="0"/>
              </a:rPr>
              <a:t> budget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565525" y="3408363"/>
            <a:ext cx="50387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>
                <a:latin typeface="Arial" pitchFamily="34" charset="0"/>
              </a:rPr>
              <a:t>Excess morbidity and mortality</a:t>
            </a:r>
          </a:p>
        </p:txBody>
      </p:sp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498475" y="3103563"/>
          <a:ext cx="1871663" cy="1228725"/>
        </p:xfrm>
        <a:graphic>
          <a:graphicData uri="http://schemas.openxmlformats.org/presentationml/2006/ole">
            <p:oleObj spid="_x0000_s121862" name="Photo Editor Photo" r:id="rId3" imgW="5934903" imgH="3895238" progId="">
              <p:embed/>
            </p:oleObj>
          </a:graphicData>
        </a:graphic>
      </p:graphicFrame>
      <p:graphicFrame>
        <p:nvGraphicFramePr>
          <p:cNvPr id="121863" name="Object 7"/>
          <p:cNvGraphicFramePr>
            <a:graphicFrameLocks noChangeAspect="1"/>
          </p:cNvGraphicFramePr>
          <p:nvPr/>
        </p:nvGraphicFramePr>
        <p:xfrm>
          <a:off x="474663" y="1346200"/>
          <a:ext cx="1871662" cy="1285875"/>
        </p:xfrm>
        <a:graphic>
          <a:graphicData uri="http://schemas.openxmlformats.org/presentationml/2006/ole">
            <p:oleObj spid="_x0000_s121863" name="Photo Editor Photo" r:id="rId4" imgW="5904762" imgH="4057143" progId="">
              <p:embed/>
            </p:oleObj>
          </a:graphicData>
        </a:graphic>
      </p:graphicFrame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396875" y="981075"/>
            <a:ext cx="207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latin typeface="Tahoma" pitchFamily="34" charset="0"/>
              </a:rPr>
              <a:t>Anti-insulin: health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395288" y="2747963"/>
            <a:ext cx="2195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>
                <a:latin typeface="Tahoma" pitchFamily="34" charset="0"/>
              </a:rPr>
              <a:t>Anti-insulin: disease</a:t>
            </a:r>
            <a:endParaRPr lang="en-US" sz="1800">
              <a:latin typeface="Tahoma" pitchFamily="34" charset="0"/>
            </a:endParaRPr>
          </a:p>
        </p:txBody>
      </p:sp>
      <p:pic>
        <p:nvPicPr>
          <p:cNvPr id="121866" name="Picture 10" descr="diabinjec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163" y="4508500"/>
            <a:ext cx="1458912" cy="2160588"/>
          </a:xfrm>
          <a:prstGeom prst="rect">
            <a:avLst/>
          </a:prstGeom>
          <a:noFill/>
        </p:spPr>
      </p:pic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7596188" y="6308725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Peakman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nimBg="1"/>
      <p:bldP spid="121860" grpId="0" animBg="1"/>
      <p:bldP spid="1218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 rot="1400958">
            <a:off x="5922963" y="4708525"/>
            <a:ext cx="488950" cy="852488"/>
            <a:chOff x="4876" y="891"/>
            <a:chExt cx="544" cy="95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rot="58362">
              <a:off x="4876" y="935"/>
              <a:ext cx="541" cy="906"/>
              <a:chOff x="1854" y="1059"/>
              <a:chExt cx="578" cy="970"/>
            </a:xfrm>
          </p:grpSpPr>
          <p:sp>
            <p:nvSpPr>
              <p:cNvPr id="122884" name="AutoShape 4"/>
              <p:cNvSpPr>
                <a:spLocks noChangeArrowheads="1"/>
              </p:cNvSpPr>
              <p:nvPr/>
            </p:nvSpPr>
            <p:spPr bwMode="auto">
              <a:xfrm flipV="1">
                <a:off x="1854" y="1059"/>
                <a:ext cx="578" cy="226"/>
              </a:xfrm>
              <a:custGeom>
                <a:avLst/>
                <a:gdLst>
                  <a:gd name="G0" fmla="+- 6159 0 0"/>
                  <a:gd name="G1" fmla="+- 10517960 0 0"/>
                  <a:gd name="G2" fmla="+- 0 0 10517960"/>
                  <a:gd name="T0" fmla="*/ 0 256 1"/>
                  <a:gd name="T1" fmla="*/ 180 256 1"/>
                  <a:gd name="G3" fmla="+- 10517960 T0 T1"/>
                  <a:gd name="T2" fmla="*/ 0 256 1"/>
                  <a:gd name="T3" fmla="*/ 90 256 1"/>
                  <a:gd name="G4" fmla="+- 10517960 T2 T3"/>
                  <a:gd name="G5" fmla="*/ G4 2 1"/>
                  <a:gd name="T4" fmla="*/ 90 256 1"/>
                  <a:gd name="T5" fmla="*/ 0 256 1"/>
                  <a:gd name="G6" fmla="+- 10517960 T4 T5"/>
                  <a:gd name="G7" fmla="*/ G6 2 1"/>
                  <a:gd name="G8" fmla="abs 1051796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6159"/>
                  <a:gd name="G18" fmla="*/ 6159 1 2"/>
                  <a:gd name="G19" fmla="+- G18 5400 0"/>
                  <a:gd name="G20" fmla="cos G19 10517960"/>
                  <a:gd name="G21" fmla="sin G19 10517960"/>
                  <a:gd name="G22" fmla="+- G20 10800 0"/>
                  <a:gd name="G23" fmla="+- G21 10800 0"/>
                  <a:gd name="G24" fmla="+- 10800 0 G20"/>
                  <a:gd name="G25" fmla="+- 6159 10800 0"/>
                  <a:gd name="G26" fmla="?: G9 G17 G25"/>
                  <a:gd name="G27" fmla="?: G9 0 21600"/>
                  <a:gd name="G28" fmla="cos 10800 10517960"/>
                  <a:gd name="G29" fmla="sin 10800 10517960"/>
                  <a:gd name="G30" fmla="sin 6159 1051796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0517960 G34 0"/>
                  <a:gd name="G36" fmla="?: G6 G35 G31"/>
                  <a:gd name="G37" fmla="+- 21600 0 G36"/>
                  <a:gd name="G38" fmla="?: G4 0 G33"/>
                  <a:gd name="G39" fmla="?: 1051796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806 w 21600"/>
                  <a:gd name="T15" fmla="*/ 13631 h 21600"/>
                  <a:gd name="T16" fmla="*/ 10800 w 21600"/>
                  <a:gd name="T17" fmla="*/ 4641 h 21600"/>
                  <a:gd name="T18" fmla="*/ 18794 w 21600"/>
                  <a:gd name="T19" fmla="*/ 1363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4994" y="12856"/>
                    </a:moveTo>
                    <a:cubicBezTo>
                      <a:pt x="4760" y="12196"/>
                      <a:pt x="4641" y="11500"/>
                      <a:pt x="4641" y="10800"/>
                    </a:cubicBezTo>
                    <a:cubicBezTo>
                      <a:pt x="4641" y="7398"/>
                      <a:pt x="7398" y="4641"/>
                      <a:pt x="10800" y="4641"/>
                    </a:cubicBezTo>
                    <a:cubicBezTo>
                      <a:pt x="14201" y="4641"/>
                      <a:pt x="16959" y="7398"/>
                      <a:pt x="16959" y="10800"/>
                    </a:cubicBezTo>
                    <a:cubicBezTo>
                      <a:pt x="16959" y="11500"/>
                      <a:pt x="16839" y="12196"/>
                      <a:pt x="16605" y="12856"/>
                    </a:cubicBezTo>
                    <a:lnTo>
                      <a:pt x="20979" y="14406"/>
                    </a:lnTo>
                    <a:cubicBezTo>
                      <a:pt x="21390" y="13248"/>
                      <a:pt x="21600" y="1202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2028"/>
                      <a:pt x="209" y="13248"/>
                      <a:pt x="620" y="1440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CC"/>
                  </a:gs>
                  <a:gs pos="100000">
                    <a:srgbClr val="FF33CC">
                      <a:gamma/>
                      <a:shade val="6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85" name="Oval 5"/>
              <p:cNvSpPr>
                <a:spLocks noChangeArrowheads="1"/>
              </p:cNvSpPr>
              <p:nvPr/>
            </p:nvSpPr>
            <p:spPr bwMode="auto">
              <a:xfrm rot="141940">
                <a:off x="1912" y="1253"/>
                <a:ext cx="173" cy="776"/>
              </a:xfrm>
              <a:prstGeom prst="ellipse">
                <a:avLst/>
              </a:prstGeom>
              <a:gradFill rotWithShape="0">
                <a:gsLst>
                  <a:gs pos="0">
                    <a:srgbClr val="FF33CC"/>
                  </a:gs>
                  <a:gs pos="100000">
                    <a:srgbClr val="FF33CC">
                      <a:gamma/>
                      <a:shade val="6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86" name="Oval 6"/>
              <p:cNvSpPr>
                <a:spLocks noChangeArrowheads="1"/>
              </p:cNvSpPr>
              <p:nvPr/>
            </p:nvSpPr>
            <p:spPr bwMode="auto">
              <a:xfrm rot="141940">
                <a:off x="2022" y="1275"/>
                <a:ext cx="407" cy="404"/>
              </a:xfrm>
              <a:prstGeom prst="ellipse">
                <a:avLst/>
              </a:prstGeom>
              <a:gradFill rotWithShape="0">
                <a:gsLst>
                  <a:gs pos="0">
                    <a:srgbClr val="FF33CC"/>
                  </a:gs>
                  <a:gs pos="100000">
                    <a:srgbClr val="FF33CC">
                      <a:gamma/>
                      <a:shade val="6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2887" name="Group 7"/>
            <p:cNvGrpSpPr>
              <a:grpSpLocks/>
            </p:cNvGrpSpPr>
            <p:nvPr/>
          </p:nvGrpSpPr>
          <p:grpSpPr bwMode="auto">
            <a:xfrm rot="21614648">
              <a:off x="4920" y="891"/>
              <a:ext cx="500" cy="131"/>
              <a:chOff x="2055" y="456"/>
              <a:chExt cx="399" cy="108"/>
            </a:xfrm>
          </p:grpSpPr>
          <p:sp>
            <p:nvSpPr>
              <p:cNvPr id="122888" name="Oval 8"/>
              <p:cNvSpPr>
                <a:spLocks noChangeArrowheads="1"/>
              </p:cNvSpPr>
              <p:nvPr/>
            </p:nvSpPr>
            <p:spPr bwMode="auto">
              <a:xfrm>
                <a:off x="2055" y="456"/>
                <a:ext cx="108" cy="1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FF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89" name="Oval 9"/>
              <p:cNvSpPr>
                <a:spLocks noChangeArrowheads="1"/>
              </p:cNvSpPr>
              <p:nvPr/>
            </p:nvSpPr>
            <p:spPr bwMode="auto">
              <a:xfrm>
                <a:off x="2127" y="456"/>
                <a:ext cx="108" cy="1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FF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90" name="Oval 10"/>
              <p:cNvSpPr>
                <a:spLocks noChangeArrowheads="1"/>
              </p:cNvSpPr>
              <p:nvPr/>
            </p:nvSpPr>
            <p:spPr bwMode="auto">
              <a:xfrm>
                <a:off x="2202" y="456"/>
                <a:ext cx="108" cy="1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FF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91" name="Oval 11"/>
              <p:cNvSpPr>
                <a:spLocks noChangeArrowheads="1"/>
              </p:cNvSpPr>
              <p:nvPr/>
            </p:nvSpPr>
            <p:spPr bwMode="auto">
              <a:xfrm>
                <a:off x="2274" y="456"/>
                <a:ext cx="108" cy="1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FF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92" name="Oval 12"/>
              <p:cNvSpPr>
                <a:spLocks noChangeArrowheads="1"/>
              </p:cNvSpPr>
              <p:nvPr/>
            </p:nvSpPr>
            <p:spPr bwMode="auto">
              <a:xfrm>
                <a:off x="2346" y="456"/>
                <a:ext cx="108" cy="1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FF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2893" name="Group 13"/>
          <p:cNvGrpSpPr>
            <a:grpSpLocks/>
          </p:cNvGrpSpPr>
          <p:nvPr/>
        </p:nvGrpSpPr>
        <p:grpSpPr bwMode="auto">
          <a:xfrm rot="12420465" flipV="1">
            <a:off x="6384925" y="4054475"/>
            <a:ext cx="314325" cy="765175"/>
            <a:chOff x="2879" y="1197"/>
            <a:chExt cx="485" cy="1158"/>
          </a:xfrm>
        </p:grpSpPr>
        <p:sp>
          <p:nvSpPr>
            <p:cNvPr id="122894" name="Oval 14"/>
            <p:cNvSpPr>
              <a:spLocks noChangeArrowheads="1"/>
            </p:cNvSpPr>
            <p:nvPr/>
          </p:nvSpPr>
          <p:spPr bwMode="auto">
            <a:xfrm rot="-405106">
              <a:off x="2879" y="1197"/>
              <a:ext cx="240" cy="686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5" name="Oval 15"/>
            <p:cNvSpPr>
              <a:spLocks noChangeArrowheads="1"/>
            </p:cNvSpPr>
            <p:nvPr/>
          </p:nvSpPr>
          <p:spPr bwMode="auto">
            <a:xfrm rot="307460">
              <a:off x="3114" y="1200"/>
              <a:ext cx="248" cy="66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6" name="Oval 16"/>
            <p:cNvSpPr>
              <a:spLocks noChangeArrowheads="1"/>
            </p:cNvSpPr>
            <p:nvPr/>
          </p:nvSpPr>
          <p:spPr bwMode="auto">
            <a:xfrm rot="-2334916">
              <a:off x="3120" y="1680"/>
              <a:ext cx="244" cy="67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7" name="Oval 17"/>
            <p:cNvSpPr>
              <a:spLocks noChangeArrowheads="1"/>
            </p:cNvSpPr>
            <p:nvPr/>
          </p:nvSpPr>
          <p:spPr bwMode="auto">
            <a:xfrm rot="2372418">
              <a:off x="2928" y="1680"/>
              <a:ext cx="223" cy="671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898" name="Oval 18"/>
          <p:cNvSpPr>
            <a:spLocks noChangeArrowheads="1"/>
          </p:cNvSpPr>
          <p:nvPr/>
        </p:nvSpPr>
        <p:spPr bwMode="auto">
          <a:xfrm rot="-47021847">
            <a:off x="6403182" y="3061493"/>
            <a:ext cx="1098550" cy="1128713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6608763" y="3292475"/>
            <a:ext cx="74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CD8 </a:t>
            </a:r>
          </a:p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T-cell</a:t>
            </a: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6415088" y="515778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HLA I</a:t>
            </a:r>
          </a:p>
        </p:txBody>
      </p:sp>
      <p:grpSp>
        <p:nvGrpSpPr>
          <p:cNvPr id="122901" name="Group 21"/>
          <p:cNvGrpSpPr>
            <a:grpSpLocks/>
          </p:cNvGrpSpPr>
          <p:nvPr/>
        </p:nvGrpSpPr>
        <p:grpSpPr bwMode="auto">
          <a:xfrm rot="10678806" flipV="1">
            <a:off x="2778125" y="4903788"/>
            <a:ext cx="371475" cy="900112"/>
            <a:chOff x="2879" y="1197"/>
            <a:chExt cx="485" cy="1158"/>
          </a:xfrm>
        </p:grpSpPr>
        <p:sp>
          <p:nvSpPr>
            <p:cNvPr id="122902" name="Oval 22"/>
            <p:cNvSpPr>
              <a:spLocks noChangeArrowheads="1"/>
            </p:cNvSpPr>
            <p:nvPr/>
          </p:nvSpPr>
          <p:spPr bwMode="auto">
            <a:xfrm rot="-405106">
              <a:off x="2879" y="1197"/>
              <a:ext cx="240" cy="686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3" name="Oval 23"/>
            <p:cNvSpPr>
              <a:spLocks noChangeArrowheads="1"/>
            </p:cNvSpPr>
            <p:nvPr/>
          </p:nvSpPr>
          <p:spPr bwMode="auto">
            <a:xfrm rot="307460">
              <a:off x="3114" y="1200"/>
              <a:ext cx="248" cy="66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4" name="Oval 24"/>
            <p:cNvSpPr>
              <a:spLocks noChangeArrowheads="1"/>
            </p:cNvSpPr>
            <p:nvPr/>
          </p:nvSpPr>
          <p:spPr bwMode="auto">
            <a:xfrm rot="-2334916">
              <a:off x="3120" y="1680"/>
              <a:ext cx="244" cy="67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5" name="Oval 25"/>
            <p:cNvSpPr>
              <a:spLocks noChangeArrowheads="1"/>
            </p:cNvSpPr>
            <p:nvPr/>
          </p:nvSpPr>
          <p:spPr bwMode="auto">
            <a:xfrm rot="2372418">
              <a:off x="2928" y="1680"/>
              <a:ext cx="223" cy="671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06" name="Oval 26"/>
          <p:cNvSpPr>
            <a:spLocks noChangeArrowheads="1"/>
          </p:cNvSpPr>
          <p:nvPr/>
        </p:nvSpPr>
        <p:spPr bwMode="auto">
          <a:xfrm rot="16078896">
            <a:off x="2292351" y="3627437"/>
            <a:ext cx="1289050" cy="1323975"/>
          </a:xfrm>
          <a:prstGeom prst="ellipse">
            <a:avLst/>
          </a:prstGeom>
          <a:gradFill rotWithShape="0">
            <a:gsLst>
              <a:gs pos="0">
                <a:srgbClr val="FFFF00">
                  <a:gamma/>
                  <a:tint val="22353"/>
                  <a:invGamma/>
                </a:srgb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2907" name="Picture 27" descr="ENDO040"/>
          <p:cNvPicPr>
            <a:picLocks noChangeAspect="1" noChangeArrowheads="1"/>
          </p:cNvPicPr>
          <p:nvPr/>
        </p:nvPicPr>
        <p:blipFill>
          <a:blip r:embed="rId2" cstate="print"/>
          <a:srcRect l="3984" r="11952" b="3925"/>
          <a:stretch>
            <a:fillRect/>
          </a:stretch>
        </p:blipFill>
        <p:spPr bwMode="auto">
          <a:xfrm>
            <a:off x="611188" y="1052513"/>
            <a:ext cx="3276600" cy="2154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22908" name="Text Box 28"/>
          <p:cNvSpPr txBox="1">
            <a:spLocks noChangeArrowheads="1"/>
          </p:cNvSpPr>
          <p:nvPr/>
        </p:nvSpPr>
        <p:spPr bwMode="auto">
          <a:xfrm>
            <a:off x="4572000" y="1052513"/>
            <a:ext cx="4068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Infiltrating CD4+, CD8+ T cells</a:t>
            </a:r>
          </a:p>
          <a:p>
            <a:pPr>
              <a:buFontTx/>
              <a:buChar char="•"/>
            </a:pP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Anti-T cell therapies are effective</a:t>
            </a:r>
          </a:p>
          <a:p>
            <a:pPr>
              <a:buFontTx/>
              <a:buChar char="•"/>
            </a:pP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Islet cell autoantibodies </a:t>
            </a:r>
            <a:r>
              <a:rPr lang="en-GB" sz="2000" b="1">
                <a:solidFill>
                  <a:schemeClr val="tx2"/>
                </a:solidFill>
                <a:latin typeface="Arial" pitchFamily="34" charset="0"/>
                <a:sym typeface="Symbol" pitchFamily="18" charset="2"/>
              </a:rPr>
              <a:t> 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disease</a:t>
            </a:r>
            <a:endParaRPr lang="en-US" sz="2000">
              <a:solidFill>
                <a:schemeClr val="tx2"/>
              </a:solidFill>
              <a:latin typeface="Arial" pitchFamily="34" charset="0"/>
            </a:endParaRPr>
          </a:p>
        </p:txBody>
      </p:sp>
      <p:grpSp>
        <p:nvGrpSpPr>
          <p:cNvPr id="122909" name="Group 29"/>
          <p:cNvGrpSpPr>
            <a:grpSpLocks/>
          </p:cNvGrpSpPr>
          <p:nvPr/>
        </p:nvGrpSpPr>
        <p:grpSpPr bwMode="auto">
          <a:xfrm rot="10842312" flipV="1">
            <a:off x="4984750" y="3697288"/>
            <a:ext cx="371475" cy="900112"/>
            <a:chOff x="2879" y="1197"/>
            <a:chExt cx="485" cy="1158"/>
          </a:xfrm>
        </p:grpSpPr>
        <p:sp>
          <p:nvSpPr>
            <p:cNvPr id="122910" name="Oval 30"/>
            <p:cNvSpPr>
              <a:spLocks noChangeArrowheads="1"/>
            </p:cNvSpPr>
            <p:nvPr/>
          </p:nvSpPr>
          <p:spPr bwMode="auto">
            <a:xfrm rot="-405106">
              <a:off x="2879" y="1197"/>
              <a:ext cx="240" cy="686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1" name="Oval 31"/>
            <p:cNvSpPr>
              <a:spLocks noChangeArrowheads="1"/>
            </p:cNvSpPr>
            <p:nvPr/>
          </p:nvSpPr>
          <p:spPr bwMode="auto">
            <a:xfrm rot="307460">
              <a:off x="3114" y="1200"/>
              <a:ext cx="248" cy="66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2" name="Oval 32"/>
            <p:cNvSpPr>
              <a:spLocks noChangeArrowheads="1"/>
            </p:cNvSpPr>
            <p:nvPr/>
          </p:nvSpPr>
          <p:spPr bwMode="auto">
            <a:xfrm rot="-2334916">
              <a:off x="3120" y="1680"/>
              <a:ext cx="244" cy="67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3" name="Oval 33"/>
            <p:cNvSpPr>
              <a:spLocks noChangeArrowheads="1"/>
            </p:cNvSpPr>
            <p:nvPr/>
          </p:nvSpPr>
          <p:spPr bwMode="auto">
            <a:xfrm rot="2372418">
              <a:off x="2928" y="1680"/>
              <a:ext cx="223" cy="671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14" name="Group 34"/>
          <p:cNvGrpSpPr>
            <a:grpSpLocks/>
          </p:cNvGrpSpPr>
          <p:nvPr/>
        </p:nvGrpSpPr>
        <p:grpSpPr bwMode="auto">
          <a:xfrm rot="21351555" flipV="1">
            <a:off x="4906963" y="4646613"/>
            <a:ext cx="468312" cy="869950"/>
            <a:chOff x="921" y="1503"/>
            <a:chExt cx="293" cy="507"/>
          </a:xfrm>
        </p:grpSpPr>
        <p:sp>
          <p:nvSpPr>
            <p:cNvPr id="122915" name="Oval 35"/>
            <p:cNvSpPr>
              <a:spLocks noChangeArrowheads="1"/>
            </p:cNvSpPr>
            <p:nvPr/>
          </p:nvSpPr>
          <p:spPr bwMode="auto">
            <a:xfrm rot="-31089822">
              <a:off x="1094" y="1503"/>
              <a:ext cx="87" cy="406"/>
            </a:xfrm>
            <a:prstGeom prst="ellipse">
              <a:avLst/>
            </a:prstGeom>
            <a:gradFill rotWithShape="0">
              <a:gsLst>
                <a:gs pos="0">
                  <a:srgbClr val="FF33CC"/>
                </a:gs>
                <a:gs pos="100000">
                  <a:srgbClr val="FF33CC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6" name="Oval 36"/>
            <p:cNvSpPr>
              <a:spLocks noChangeArrowheads="1"/>
            </p:cNvSpPr>
            <p:nvPr/>
          </p:nvSpPr>
          <p:spPr bwMode="auto">
            <a:xfrm rot="-33752234">
              <a:off x="943" y="1525"/>
              <a:ext cx="89" cy="389"/>
            </a:xfrm>
            <a:prstGeom prst="ellipse">
              <a:avLst/>
            </a:prstGeom>
            <a:gradFill rotWithShape="0">
              <a:gsLst>
                <a:gs pos="0">
                  <a:srgbClr val="FF33CC"/>
                </a:gs>
                <a:gs pos="100000">
                  <a:srgbClr val="FF33CC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7" name="AutoShape 37"/>
            <p:cNvSpPr>
              <a:spLocks noChangeArrowheads="1"/>
            </p:cNvSpPr>
            <p:nvPr/>
          </p:nvSpPr>
          <p:spPr bwMode="auto">
            <a:xfrm rot="10707759" flipV="1">
              <a:off x="921" y="1898"/>
              <a:ext cx="293" cy="112"/>
            </a:xfrm>
            <a:custGeom>
              <a:avLst/>
              <a:gdLst>
                <a:gd name="G0" fmla="+- 6159 0 0"/>
                <a:gd name="G1" fmla="+- 10517960 0 0"/>
                <a:gd name="G2" fmla="+- 0 0 10517960"/>
                <a:gd name="T0" fmla="*/ 0 256 1"/>
                <a:gd name="T1" fmla="*/ 180 256 1"/>
                <a:gd name="G3" fmla="+- 10517960 T0 T1"/>
                <a:gd name="T2" fmla="*/ 0 256 1"/>
                <a:gd name="T3" fmla="*/ 90 256 1"/>
                <a:gd name="G4" fmla="+- 10517960 T2 T3"/>
                <a:gd name="G5" fmla="*/ G4 2 1"/>
                <a:gd name="T4" fmla="*/ 90 256 1"/>
                <a:gd name="T5" fmla="*/ 0 256 1"/>
                <a:gd name="G6" fmla="+- 10517960 T4 T5"/>
                <a:gd name="G7" fmla="*/ G6 2 1"/>
                <a:gd name="G8" fmla="abs 1051796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159"/>
                <a:gd name="G18" fmla="*/ 6159 1 2"/>
                <a:gd name="G19" fmla="+- G18 5400 0"/>
                <a:gd name="G20" fmla="cos G19 10517960"/>
                <a:gd name="G21" fmla="sin G19 10517960"/>
                <a:gd name="G22" fmla="+- G20 10800 0"/>
                <a:gd name="G23" fmla="+- G21 10800 0"/>
                <a:gd name="G24" fmla="+- 10800 0 G20"/>
                <a:gd name="G25" fmla="+- 6159 10800 0"/>
                <a:gd name="G26" fmla="?: G9 G17 G25"/>
                <a:gd name="G27" fmla="?: G9 0 21600"/>
                <a:gd name="G28" fmla="cos 10800 10517960"/>
                <a:gd name="G29" fmla="sin 10800 10517960"/>
                <a:gd name="G30" fmla="sin 6159 10517960"/>
                <a:gd name="G31" fmla="+- G28 10800 0"/>
                <a:gd name="G32" fmla="+- G29 10800 0"/>
                <a:gd name="G33" fmla="+- G30 10800 0"/>
                <a:gd name="G34" fmla="?: G4 0 G31"/>
                <a:gd name="G35" fmla="?: 10517960 G34 0"/>
                <a:gd name="G36" fmla="?: G6 G35 G31"/>
                <a:gd name="G37" fmla="+- 21600 0 G36"/>
                <a:gd name="G38" fmla="?: G4 0 G33"/>
                <a:gd name="G39" fmla="?: 1051796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806 w 21600"/>
                <a:gd name="T15" fmla="*/ 13631 h 21600"/>
                <a:gd name="T16" fmla="*/ 10800 w 21600"/>
                <a:gd name="T17" fmla="*/ 4641 h 21600"/>
                <a:gd name="T18" fmla="*/ 18794 w 21600"/>
                <a:gd name="T19" fmla="*/ 1363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994" y="12856"/>
                  </a:moveTo>
                  <a:cubicBezTo>
                    <a:pt x="4760" y="12196"/>
                    <a:pt x="4641" y="11500"/>
                    <a:pt x="4641" y="10800"/>
                  </a:cubicBezTo>
                  <a:cubicBezTo>
                    <a:pt x="4641" y="7398"/>
                    <a:pt x="7398" y="4641"/>
                    <a:pt x="10800" y="4641"/>
                  </a:cubicBezTo>
                  <a:cubicBezTo>
                    <a:pt x="14201" y="4641"/>
                    <a:pt x="16959" y="7398"/>
                    <a:pt x="16959" y="10800"/>
                  </a:cubicBezTo>
                  <a:cubicBezTo>
                    <a:pt x="16959" y="11500"/>
                    <a:pt x="16839" y="12196"/>
                    <a:pt x="16605" y="12856"/>
                  </a:cubicBezTo>
                  <a:lnTo>
                    <a:pt x="20979" y="14406"/>
                  </a:lnTo>
                  <a:cubicBezTo>
                    <a:pt x="21390" y="13248"/>
                    <a:pt x="21600" y="1202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28"/>
                    <a:pt x="209" y="13248"/>
                    <a:pt x="620" y="1440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33CC"/>
                </a:gs>
                <a:gs pos="100000">
                  <a:srgbClr val="FF33CC">
                    <a:gamma/>
                    <a:shade val="6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18" name="Group 38"/>
          <p:cNvGrpSpPr>
            <a:grpSpLocks/>
          </p:cNvGrpSpPr>
          <p:nvPr/>
        </p:nvGrpSpPr>
        <p:grpSpPr bwMode="auto">
          <a:xfrm rot="-16280497">
            <a:off x="5032376" y="4297362"/>
            <a:ext cx="157162" cy="735013"/>
            <a:chOff x="4640" y="2458"/>
            <a:chExt cx="86" cy="401"/>
          </a:xfrm>
        </p:grpSpPr>
        <p:sp>
          <p:nvSpPr>
            <p:cNvPr id="122919" name="Oval 39"/>
            <p:cNvSpPr>
              <a:spLocks noChangeArrowheads="1"/>
            </p:cNvSpPr>
            <p:nvPr/>
          </p:nvSpPr>
          <p:spPr bwMode="auto">
            <a:xfrm>
              <a:off x="4648" y="2458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0" name="Oval 40"/>
            <p:cNvSpPr>
              <a:spLocks noChangeArrowheads="1"/>
            </p:cNvSpPr>
            <p:nvPr/>
          </p:nvSpPr>
          <p:spPr bwMode="auto">
            <a:xfrm>
              <a:off x="4645" y="2520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1" name="Oval 41"/>
            <p:cNvSpPr>
              <a:spLocks noChangeArrowheads="1"/>
            </p:cNvSpPr>
            <p:nvPr/>
          </p:nvSpPr>
          <p:spPr bwMode="auto">
            <a:xfrm>
              <a:off x="4646" y="2583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2" name="Oval 42"/>
            <p:cNvSpPr>
              <a:spLocks noChangeArrowheads="1"/>
            </p:cNvSpPr>
            <p:nvPr/>
          </p:nvSpPr>
          <p:spPr bwMode="auto">
            <a:xfrm>
              <a:off x="4642" y="2648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3" name="Oval 43"/>
            <p:cNvSpPr>
              <a:spLocks noChangeArrowheads="1"/>
            </p:cNvSpPr>
            <p:nvPr/>
          </p:nvSpPr>
          <p:spPr bwMode="auto">
            <a:xfrm>
              <a:off x="4640" y="2711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4" name="Oval 44"/>
            <p:cNvSpPr>
              <a:spLocks noChangeArrowheads="1"/>
            </p:cNvSpPr>
            <p:nvPr/>
          </p:nvSpPr>
          <p:spPr bwMode="auto">
            <a:xfrm>
              <a:off x="4640" y="2781"/>
              <a:ext cx="78" cy="78"/>
            </a:xfrm>
            <a:prstGeom prst="ellipse">
              <a:avLst/>
            </a:prstGeom>
            <a:gradFill rotWithShape="0">
              <a:gsLst>
                <a:gs pos="0">
                  <a:srgbClr val="66FF33"/>
                </a:gs>
                <a:gs pos="100000">
                  <a:srgbClr val="66FF33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25" name="Oval 45"/>
          <p:cNvSpPr>
            <a:spLocks noChangeArrowheads="1"/>
          </p:cNvSpPr>
          <p:nvPr/>
        </p:nvSpPr>
        <p:spPr bwMode="auto">
          <a:xfrm rot="-48600000">
            <a:off x="4535488" y="2419350"/>
            <a:ext cx="1289050" cy="1323975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22353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6" name="Text Box 46"/>
          <p:cNvSpPr txBox="1">
            <a:spLocks noChangeArrowheads="1"/>
          </p:cNvSpPr>
          <p:nvPr/>
        </p:nvSpPr>
        <p:spPr bwMode="auto">
          <a:xfrm>
            <a:off x="4803775" y="2732088"/>
            <a:ext cx="74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CD4 </a:t>
            </a:r>
          </a:p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T-cell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4038600" y="4957763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HLA II</a:t>
            </a:r>
          </a:p>
        </p:txBody>
      </p:sp>
      <p:sp>
        <p:nvSpPr>
          <p:cNvPr id="122928" name="Text Box 48"/>
          <p:cNvSpPr txBox="1">
            <a:spLocks noChangeArrowheads="1"/>
          </p:cNvSpPr>
          <p:nvPr/>
        </p:nvSpPr>
        <p:spPr bwMode="auto">
          <a:xfrm>
            <a:off x="4127500" y="3871913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TCR</a:t>
            </a:r>
          </a:p>
        </p:txBody>
      </p:sp>
      <p:sp>
        <p:nvSpPr>
          <p:cNvPr id="122929" name="Text Box 49"/>
          <p:cNvSpPr txBox="1">
            <a:spLocks noChangeArrowheads="1"/>
          </p:cNvSpPr>
          <p:nvPr/>
        </p:nvSpPr>
        <p:spPr bwMode="auto">
          <a:xfrm>
            <a:off x="3662363" y="4416425"/>
            <a:ext cx="1046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Epitope</a:t>
            </a:r>
          </a:p>
        </p:txBody>
      </p:sp>
      <p:sp>
        <p:nvSpPr>
          <p:cNvPr id="122930" name="Text Box 50"/>
          <p:cNvSpPr txBox="1">
            <a:spLocks noChangeArrowheads="1"/>
          </p:cNvSpPr>
          <p:nvPr/>
        </p:nvSpPr>
        <p:spPr bwMode="auto">
          <a:xfrm>
            <a:off x="2605088" y="4005263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CD4</a:t>
            </a:r>
          </a:p>
          <a:p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Treg</a:t>
            </a:r>
          </a:p>
        </p:txBody>
      </p:sp>
      <p:sp>
        <p:nvSpPr>
          <p:cNvPr id="122931" name="Text Box 51"/>
          <p:cNvSpPr txBox="1">
            <a:spLocks noChangeArrowheads="1"/>
          </p:cNvSpPr>
          <p:nvPr/>
        </p:nvSpPr>
        <p:spPr bwMode="auto">
          <a:xfrm>
            <a:off x="1409700" y="228600"/>
            <a:ext cx="6318250" cy="5794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ahoma" pitchFamily="34" charset="0"/>
              </a:rPr>
              <a:t>Type 1 diabetes is T cell mediated</a:t>
            </a:r>
            <a:endParaRPr lang="en-US">
              <a:latin typeface="Tahoma" pitchFamily="34" charset="0"/>
            </a:endParaRPr>
          </a:p>
        </p:txBody>
      </p:sp>
      <p:grpSp>
        <p:nvGrpSpPr>
          <p:cNvPr id="122932" name="Group 52"/>
          <p:cNvGrpSpPr>
            <a:grpSpLocks/>
          </p:cNvGrpSpPr>
          <p:nvPr/>
        </p:nvGrpSpPr>
        <p:grpSpPr bwMode="auto">
          <a:xfrm>
            <a:off x="6084888" y="5300663"/>
            <a:ext cx="2852737" cy="1439862"/>
            <a:chOff x="3243" y="3419"/>
            <a:chExt cx="2129" cy="907"/>
          </a:xfrm>
        </p:grpSpPr>
        <p:sp>
          <p:nvSpPr>
            <p:cNvPr id="122933" name="Oval 53"/>
            <p:cNvSpPr>
              <a:spLocks noChangeArrowheads="1"/>
            </p:cNvSpPr>
            <p:nvPr/>
          </p:nvSpPr>
          <p:spPr bwMode="auto">
            <a:xfrm rot="4483435">
              <a:off x="4976" y="3466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4" name="Oval 54"/>
            <p:cNvSpPr>
              <a:spLocks noChangeArrowheads="1"/>
            </p:cNvSpPr>
            <p:nvPr/>
          </p:nvSpPr>
          <p:spPr bwMode="auto">
            <a:xfrm rot="4483435">
              <a:off x="4990" y="3520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5" name="Oval 55"/>
            <p:cNvSpPr>
              <a:spLocks noChangeArrowheads="1"/>
            </p:cNvSpPr>
            <p:nvPr/>
          </p:nvSpPr>
          <p:spPr bwMode="auto">
            <a:xfrm rot="4483435">
              <a:off x="4976" y="3581"/>
              <a:ext cx="84" cy="87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6" name="Oval 56"/>
            <p:cNvSpPr>
              <a:spLocks noChangeArrowheads="1"/>
            </p:cNvSpPr>
            <p:nvPr/>
          </p:nvSpPr>
          <p:spPr bwMode="auto">
            <a:xfrm rot="4483435">
              <a:off x="4954" y="3617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7" name="Oval 57"/>
            <p:cNvSpPr>
              <a:spLocks noChangeArrowheads="1"/>
            </p:cNvSpPr>
            <p:nvPr/>
          </p:nvSpPr>
          <p:spPr bwMode="auto">
            <a:xfrm rot="4483435">
              <a:off x="4899" y="3634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8" name="Oval 58"/>
            <p:cNvSpPr>
              <a:spLocks noChangeArrowheads="1"/>
            </p:cNvSpPr>
            <p:nvPr/>
          </p:nvSpPr>
          <p:spPr bwMode="auto">
            <a:xfrm rot="4483435">
              <a:off x="4845" y="3652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9" name="Oval 59"/>
            <p:cNvSpPr>
              <a:spLocks noChangeArrowheads="1"/>
            </p:cNvSpPr>
            <p:nvPr/>
          </p:nvSpPr>
          <p:spPr bwMode="auto">
            <a:xfrm rot="4483435">
              <a:off x="4784" y="3640"/>
              <a:ext cx="84" cy="87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0" name="Oval 60"/>
            <p:cNvSpPr>
              <a:spLocks noChangeArrowheads="1"/>
            </p:cNvSpPr>
            <p:nvPr/>
          </p:nvSpPr>
          <p:spPr bwMode="auto">
            <a:xfrm rot="4483435">
              <a:off x="4722" y="3631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1" name="Oval 61"/>
            <p:cNvSpPr>
              <a:spLocks noChangeArrowheads="1"/>
            </p:cNvSpPr>
            <p:nvPr/>
          </p:nvSpPr>
          <p:spPr bwMode="auto">
            <a:xfrm rot="4483435">
              <a:off x="4667" y="3648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2" name="Oval 62"/>
            <p:cNvSpPr>
              <a:spLocks noChangeArrowheads="1"/>
            </p:cNvSpPr>
            <p:nvPr/>
          </p:nvSpPr>
          <p:spPr bwMode="auto">
            <a:xfrm rot="4483435">
              <a:off x="4618" y="3692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3" name="Oval 63"/>
            <p:cNvSpPr>
              <a:spLocks noChangeArrowheads="1"/>
            </p:cNvSpPr>
            <p:nvPr/>
          </p:nvSpPr>
          <p:spPr bwMode="auto">
            <a:xfrm rot="4483435">
              <a:off x="4598" y="3727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4" name="Oval 64"/>
            <p:cNvSpPr>
              <a:spLocks noChangeArrowheads="1"/>
            </p:cNvSpPr>
            <p:nvPr/>
          </p:nvSpPr>
          <p:spPr bwMode="auto">
            <a:xfrm rot="4483435">
              <a:off x="4611" y="3781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5" name="Oval 65"/>
            <p:cNvSpPr>
              <a:spLocks noChangeArrowheads="1"/>
            </p:cNvSpPr>
            <p:nvPr/>
          </p:nvSpPr>
          <p:spPr bwMode="auto">
            <a:xfrm rot="4483435">
              <a:off x="4645" y="3801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6" name="Oval 66"/>
            <p:cNvSpPr>
              <a:spLocks noChangeArrowheads="1"/>
            </p:cNvSpPr>
            <p:nvPr/>
          </p:nvSpPr>
          <p:spPr bwMode="auto">
            <a:xfrm rot="4483435">
              <a:off x="4679" y="3818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7" name="Oval 67"/>
            <p:cNvSpPr>
              <a:spLocks noChangeArrowheads="1"/>
            </p:cNvSpPr>
            <p:nvPr/>
          </p:nvSpPr>
          <p:spPr bwMode="auto">
            <a:xfrm rot="4483435">
              <a:off x="4740" y="3828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8" name="Oval 68"/>
            <p:cNvSpPr>
              <a:spLocks noChangeArrowheads="1"/>
            </p:cNvSpPr>
            <p:nvPr/>
          </p:nvSpPr>
          <p:spPr bwMode="auto">
            <a:xfrm rot="4483435">
              <a:off x="4795" y="3812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9" name="Oval 69"/>
            <p:cNvSpPr>
              <a:spLocks noChangeArrowheads="1"/>
            </p:cNvSpPr>
            <p:nvPr/>
          </p:nvSpPr>
          <p:spPr bwMode="auto">
            <a:xfrm rot="4483435">
              <a:off x="4856" y="3822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0" name="Oval 70"/>
            <p:cNvSpPr>
              <a:spLocks noChangeArrowheads="1"/>
            </p:cNvSpPr>
            <p:nvPr/>
          </p:nvSpPr>
          <p:spPr bwMode="auto">
            <a:xfrm rot="4483435">
              <a:off x="4918" y="3832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1" name="Oval 71"/>
            <p:cNvSpPr>
              <a:spLocks noChangeArrowheads="1"/>
            </p:cNvSpPr>
            <p:nvPr/>
          </p:nvSpPr>
          <p:spPr bwMode="auto">
            <a:xfrm rot="4483435">
              <a:off x="4973" y="3816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2" name="Oval 72"/>
            <p:cNvSpPr>
              <a:spLocks noChangeArrowheads="1"/>
            </p:cNvSpPr>
            <p:nvPr/>
          </p:nvSpPr>
          <p:spPr bwMode="auto">
            <a:xfrm rot="4483435">
              <a:off x="5028" y="3798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3" name="Oval 73"/>
            <p:cNvSpPr>
              <a:spLocks noChangeArrowheads="1"/>
            </p:cNvSpPr>
            <p:nvPr/>
          </p:nvSpPr>
          <p:spPr bwMode="auto">
            <a:xfrm rot="4483435">
              <a:off x="5076" y="3754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4" name="Oval 74"/>
            <p:cNvSpPr>
              <a:spLocks noChangeArrowheads="1"/>
            </p:cNvSpPr>
            <p:nvPr/>
          </p:nvSpPr>
          <p:spPr bwMode="auto">
            <a:xfrm rot="4483435">
              <a:off x="5118" y="3683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5" name="Oval 75"/>
            <p:cNvSpPr>
              <a:spLocks noChangeArrowheads="1"/>
            </p:cNvSpPr>
            <p:nvPr/>
          </p:nvSpPr>
          <p:spPr bwMode="auto">
            <a:xfrm rot="4483435">
              <a:off x="5104" y="3629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6" name="Oval 76"/>
            <p:cNvSpPr>
              <a:spLocks noChangeArrowheads="1"/>
            </p:cNvSpPr>
            <p:nvPr/>
          </p:nvSpPr>
          <p:spPr bwMode="auto">
            <a:xfrm rot="4483435">
              <a:off x="5119" y="3567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7" name="Oval 77"/>
            <p:cNvSpPr>
              <a:spLocks noChangeArrowheads="1"/>
            </p:cNvSpPr>
            <p:nvPr/>
          </p:nvSpPr>
          <p:spPr bwMode="auto">
            <a:xfrm rot="4483435">
              <a:off x="4909" y="3429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8" name="Oval 78"/>
            <p:cNvSpPr>
              <a:spLocks noChangeArrowheads="1"/>
            </p:cNvSpPr>
            <p:nvPr/>
          </p:nvSpPr>
          <p:spPr bwMode="auto">
            <a:xfrm rot="4483435">
              <a:off x="4847" y="3418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9" name="Oval 79"/>
            <p:cNvSpPr>
              <a:spLocks noChangeArrowheads="1"/>
            </p:cNvSpPr>
            <p:nvPr/>
          </p:nvSpPr>
          <p:spPr bwMode="auto">
            <a:xfrm rot="4483435">
              <a:off x="4799" y="3462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0" name="Oval 80"/>
            <p:cNvSpPr>
              <a:spLocks noChangeArrowheads="1"/>
            </p:cNvSpPr>
            <p:nvPr/>
          </p:nvSpPr>
          <p:spPr bwMode="auto">
            <a:xfrm rot="4483435">
              <a:off x="4751" y="3506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1" name="Oval 81"/>
            <p:cNvSpPr>
              <a:spLocks noChangeArrowheads="1"/>
            </p:cNvSpPr>
            <p:nvPr/>
          </p:nvSpPr>
          <p:spPr bwMode="auto">
            <a:xfrm rot="4483435">
              <a:off x="4696" y="3522"/>
              <a:ext cx="84" cy="87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2" name="Oval 82"/>
            <p:cNvSpPr>
              <a:spLocks noChangeArrowheads="1"/>
            </p:cNvSpPr>
            <p:nvPr/>
          </p:nvSpPr>
          <p:spPr bwMode="auto">
            <a:xfrm rot="4483435">
              <a:off x="4640" y="3540"/>
              <a:ext cx="84" cy="8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3" name="Oval 83"/>
            <p:cNvSpPr>
              <a:spLocks noChangeArrowheads="1"/>
            </p:cNvSpPr>
            <p:nvPr/>
          </p:nvSpPr>
          <p:spPr bwMode="auto">
            <a:xfrm rot="4483435">
              <a:off x="4559" y="3565"/>
              <a:ext cx="84" cy="85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4" name="Text Box 84"/>
            <p:cNvSpPr txBox="1">
              <a:spLocks noChangeArrowheads="1"/>
            </p:cNvSpPr>
            <p:nvPr/>
          </p:nvSpPr>
          <p:spPr bwMode="auto">
            <a:xfrm>
              <a:off x="4244" y="3884"/>
              <a:ext cx="11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chemeClr val="tx2"/>
                  </a:solidFill>
                  <a:latin typeface="Arial" pitchFamily="34" charset="0"/>
                </a:rPr>
                <a:t>Islet</a:t>
              </a:r>
              <a:endParaRPr lang="en-US" sz="2000">
                <a:solidFill>
                  <a:schemeClr val="tx2"/>
                </a:solidFill>
                <a:latin typeface="Arial" pitchFamily="34" charset="0"/>
              </a:endParaRPr>
            </a:p>
            <a:p>
              <a:pPr algn="ctr"/>
              <a:r>
                <a:rPr lang="en-US" sz="2000">
                  <a:solidFill>
                    <a:schemeClr val="tx2"/>
                  </a:solidFill>
                  <a:latin typeface="Arial" pitchFamily="34" charset="0"/>
                </a:rPr>
                <a:t>autoantigen</a:t>
              </a:r>
            </a:p>
          </p:txBody>
        </p:sp>
        <p:sp>
          <p:nvSpPr>
            <p:cNvPr id="122965" name="Freeform 85"/>
            <p:cNvSpPr>
              <a:spLocks/>
            </p:cNvSpPr>
            <p:nvPr/>
          </p:nvSpPr>
          <p:spPr bwMode="auto">
            <a:xfrm>
              <a:off x="3243" y="3748"/>
              <a:ext cx="1270" cy="241"/>
            </a:xfrm>
            <a:custGeom>
              <a:avLst/>
              <a:gdLst/>
              <a:ahLst/>
              <a:cxnLst>
                <a:cxn ang="0">
                  <a:pos x="1270" y="0"/>
                </a:cxn>
                <a:cxn ang="0">
                  <a:pos x="726" y="226"/>
                </a:cxn>
                <a:cxn ang="0">
                  <a:pos x="0" y="90"/>
                </a:cxn>
              </a:cxnLst>
              <a:rect l="0" t="0" r="r" b="b"/>
              <a:pathLst>
                <a:path w="1270" h="241">
                  <a:moveTo>
                    <a:pt x="1270" y="0"/>
                  </a:moveTo>
                  <a:cubicBezTo>
                    <a:pt x="1104" y="105"/>
                    <a:pt x="938" y="211"/>
                    <a:pt x="726" y="226"/>
                  </a:cubicBezTo>
                  <a:cubicBezTo>
                    <a:pt x="514" y="241"/>
                    <a:pt x="257" y="165"/>
                    <a:pt x="0" y="9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22966" name="Freeform 86"/>
          <p:cNvSpPr>
            <a:spLocks noChangeAspect="1"/>
          </p:cNvSpPr>
          <p:nvPr/>
        </p:nvSpPr>
        <p:spPr bwMode="auto">
          <a:xfrm>
            <a:off x="3779838" y="5280025"/>
            <a:ext cx="3095625" cy="1511300"/>
          </a:xfrm>
          <a:custGeom>
            <a:avLst/>
            <a:gdLst/>
            <a:ahLst/>
            <a:cxnLst>
              <a:cxn ang="0">
                <a:pos x="980" y="954"/>
              </a:cxn>
              <a:cxn ang="0">
                <a:pos x="1101" y="1087"/>
              </a:cxn>
              <a:cxn ang="0">
                <a:pos x="1119" y="912"/>
              </a:cxn>
              <a:cxn ang="0">
                <a:pos x="1235" y="935"/>
              </a:cxn>
              <a:cxn ang="0">
                <a:pos x="1433" y="954"/>
              </a:cxn>
              <a:cxn ang="0">
                <a:pos x="1204" y="818"/>
              </a:cxn>
              <a:cxn ang="0">
                <a:pos x="1285" y="777"/>
              </a:cxn>
              <a:cxn ang="0">
                <a:pos x="1536" y="792"/>
              </a:cxn>
              <a:cxn ang="0">
                <a:pos x="1265" y="566"/>
              </a:cxn>
              <a:cxn ang="0">
                <a:pos x="1321" y="420"/>
              </a:cxn>
              <a:cxn ang="0">
                <a:pos x="1660" y="312"/>
              </a:cxn>
              <a:cxn ang="0">
                <a:pos x="1237" y="283"/>
              </a:cxn>
              <a:cxn ang="0">
                <a:pos x="1159" y="219"/>
              </a:cxn>
              <a:cxn ang="0">
                <a:pos x="1438" y="44"/>
              </a:cxn>
              <a:cxn ang="0">
                <a:pos x="985" y="138"/>
              </a:cxn>
              <a:cxn ang="0">
                <a:pos x="832" y="140"/>
              </a:cxn>
              <a:cxn ang="0">
                <a:pos x="380" y="25"/>
              </a:cxn>
              <a:cxn ang="0">
                <a:pos x="705" y="293"/>
              </a:cxn>
              <a:cxn ang="0">
                <a:pos x="610" y="406"/>
              </a:cxn>
              <a:cxn ang="0">
                <a:pos x="45" y="463"/>
              </a:cxn>
              <a:cxn ang="0">
                <a:pos x="341" y="569"/>
              </a:cxn>
              <a:cxn ang="0">
                <a:pos x="677" y="720"/>
              </a:cxn>
              <a:cxn ang="0">
                <a:pos x="291" y="859"/>
              </a:cxn>
              <a:cxn ang="0">
                <a:pos x="776" y="949"/>
              </a:cxn>
              <a:cxn ang="0">
                <a:pos x="876" y="1095"/>
              </a:cxn>
              <a:cxn ang="0">
                <a:pos x="976" y="967"/>
              </a:cxn>
            </a:cxnLst>
            <a:rect l="0" t="0" r="r" b="b"/>
            <a:pathLst>
              <a:path w="1674" h="1098">
                <a:moveTo>
                  <a:pt x="980" y="954"/>
                </a:moveTo>
                <a:cubicBezTo>
                  <a:pt x="1000" y="977"/>
                  <a:pt x="1078" y="1092"/>
                  <a:pt x="1101" y="1087"/>
                </a:cubicBezTo>
                <a:cubicBezTo>
                  <a:pt x="1124" y="1080"/>
                  <a:pt x="1097" y="937"/>
                  <a:pt x="1119" y="912"/>
                </a:cubicBezTo>
                <a:cubicBezTo>
                  <a:pt x="1141" y="887"/>
                  <a:pt x="1183" y="928"/>
                  <a:pt x="1235" y="935"/>
                </a:cubicBezTo>
                <a:cubicBezTo>
                  <a:pt x="1287" y="942"/>
                  <a:pt x="1438" y="973"/>
                  <a:pt x="1433" y="954"/>
                </a:cubicBezTo>
                <a:cubicBezTo>
                  <a:pt x="1428" y="935"/>
                  <a:pt x="1229" y="848"/>
                  <a:pt x="1204" y="818"/>
                </a:cubicBezTo>
                <a:cubicBezTo>
                  <a:pt x="1179" y="788"/>
                  <a:pt x="1230" y="780"/>
                  <a:pt x="1285" y="777"/>
                </a:cubicBezTo>
                <a:cubicBezTo>
                  <a:pt x="1341" y="772"/>
                  <a:pt x="1540" y="828"/>
                  <a:pt x="1536" y="792"/>
                </a:cubicBezTo>
                <a:cubicBezTo>
                  <a:pt x="1533" y="756"/>
                  <a:pt x="1301" y="628"/>
                  <a:pt x="1265" y="566"/>
                </a:cubicBezTo>
                <a:cubicBezTo>
                  <a:pt x="1229" y="503"/>
                  <a:pt x="1255" y="462"/>
                  <a:pt x="1321" y="420"/>
                </a:cubicBezTo>
                <a:cubicBezTo>
                  <a:pt x="1387" y="378"/>
                  <a:pt x="1674" y="335"/>
                  <a:pt x="1660" y="312"/>
                </a:cubicBezTo>
                <a:cubicBezTo>
                  <a:pt x="1646" y="289"/>
                  <a:pt x="1320" y="298"/>
                  <a:pt x="1237" y="283"/>
                </a:cubicBezTo>
                <a:cubicBezTo>
                  <a:pt x="1154" y="268"/>
                  <a:pt x="1126" y="259"/>
                  <a:pt x="1159" y="219"/>
                </a:cubicBezTo>
                <a:cubicBezTo>
                  <a:pt x="1192" y="179"/>
                  <a:pt x="1467" y="57"/>
                  <a:pt x="1438" y="44"/>
                </a:cubicBezTo>
                <a:cubicBezTo>
                  <a:pt x="1409" y="31"/>
                  <a:pt x="1086" y="122"/>
                  <a:pt x="985" y="138"/>
                </a:cubicBezTo>
                <a:cubicBezTo>
                  <a:pt x="884" y="154"/>
                  <a:pt x="933" y="159"/>
                  <a:pt x="832" y="140"/>
                </a:cubicBezTo>
                <a:cubicBezTo>
                  <a:pt x="731" y="121"/>
                  <a:pt x="401" y="0"/>
                  <a:pt x="380" y="25"/>
                </a:cubicBezTo>
                <a:cubicBezTo>
                  <a:pt x="359" y="50"/>
                  <a:pt x="667" y="230"/>
                  <a:pt x="705" y="293"/>
                </a:cubicBezTo>
                <a:cubicBezTo>
                  <a:pt x="743" y="356"/>
                  <a:pt x="720" y="378"/>
                  <a:pt x="610" y="406"/>
                </a:cubicBezTo>
                <a:cubicBezTo>
                  <a:pt x="500" y="434"/>
                  <a:pt x="90" y="436"/>
                  <a:pt x="45" y="463"/>
                </a:cubicBezTo>
                <a:cubicBezTo>
                  <a:pt x="0" y="490"/>
                  <a:pt x="236" y="526"/>
                  <a:pt x="341" y="569"/>
                </a:cubicBezTo>
                <a:cubicBezTo>
                  <a:pt x="446" y="612"/>
                  <a:pt x="685" y="672"/>
                  <a:pt x="677" y="720"/>
                </a:cubicBezTo>
                <a:cubicBezTo>
                  <a:pt x="669" y="768"/>
                  <a:pt x="275" y="821"/>
                  <a:pt x="291" y="859"/>
                </a:cubicBezTo>
                <a:cubicBezTo>
                  <a:pt x="307" y="897"/>
                  <a:pt x="679" y="910"/>
                  <a:pt x="776" y="949"/>
                </a:cubicBezTo>
                <a:cubicBezTo>
                  <a:pt x="873" y="988"/>
                  <a:pt x="843" y="1092"/>
                  <a:pt x="876" y="1095"/>
                </a:cubicBezTo>
                <a:cubicBezTo>
                  <a:pt x="909" y="1098"/>
                  <a:pt x="955" y="994"/>
                  <a:pt x="976" y="967"/>
                </a:cubicBezTo>
              </a:path>
            </a:pathLst>
          </a:custGeom>
          <a:gradFill rotWithShape="1">
            <a:gsLst>
              <a:gs pos="0">
                <a:schemeClr val="bg1">
                  <a:alpha val="89000"/>
                </a:schemeClr>
              </a:gs>
              <a:gs pos="100000">
                <a:srgbClr val="FF9900">
                  <a:alpha val="98000"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67" name="Text Box 87" descr="DC movie"/>
          <p:cNvSpPr txBox="1">
            <a:spLocks noChangeArrowheads="1"/>
          </p:cNvSpPr>
          <p:nvPr/>
        </p:nvSpPr>
        <p:spPr bwMode="auto">
          <a:xfrm>
            <a:off x="5148263" y="5868988"/>
            <a:ext cx="7064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2000">
                <a:latin typeface="Arial" pitchFamily="34" charset="0"/>
              </a:rPr>
              <a:t>APC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122968" name="Oval 88"/>
          <p:cNvSpPr>
            <a:spLocks noChangeArrowheads="1"/>
          </p:cNvSpPr>
          <p:nvPr/>
        </p:nvSpPr>
        <p:spPr bwMode="auto">
          <a:xfrm rot="5246526">
            <a:off x="5258594" y="5555456"/>
            <a:ext cx="498475" cy="1008063"/>
          </a:xfrm>
          <a:prstGeom prst="ellipse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FF9900">
                  <a:gamma/>
                  <a:shade val="46275"/>
                  <a:invGamma/>
                  <a:alpha val="60001"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69" name="Text Box 89"/>
          <p:cNvSpPr txBox="1">
            <a:spLocks noChangeArrowheads="1"/>
          </p:cNvSpPr>
          <p:nvPr/>
        </p:nvSpPr>
        <p:spPr bwMode="auto">
          <a:xfrm>
            <a:off x="179388" y="6308725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Peakman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8" grpId="0" animBg="1"/>
      <p:bldP spid="122899" grpId="0"/>
      <p:bldP spid="122900" grpId="0"/>
      <p:bldP spid="122906" grpId="0" animBg="1"/>
      <p:bldP spid="122925" grpId="0" animBg="1"/>
      <p:bldP spid="122926" grpId="0"/>
      <p:bldP spid="122927" grpId="0"/>
      <p:bldP spid="122928" grpId="0"/>
      <p:bldP spid="122929" grpId="0"/>
      <p:bldP spid="122930" grpId="0"/>
      <p:bldP spid="122930" grpId="1"/>
      <p:bldP spid="122966" grpId="0" animBg="1"/>
      <p:bldP spid="122967" grpId="0"/>
      <p:bldP spid="1229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The Immune System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4958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b="1" u="sng"/>
              <a:t>Innate</a:t>
            </a:r>
            <a:endParaRPr lang="en-US" b="1"/>
          </a:p>
          <a:p>
            <a:r>
              <a:rPr lang="en-US" b="1">
                <a:latin typeface="Arial Unicode MS" pitchFamily="34" charset="-128"/>
              </a:rPr>
              <a:t>Rapid Microbial Defense</a:t>
            </a:r>
          </a:p>
          <a:p>
            <a:r>
              <a:rPr lang="en-US" b="1">
                <a:latin typeface="Arial Unicode MS" pitchFamily="34" charset="-128"/>
              </a:rPr>
              <a:t>Adaptive Immune System Activation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524000"/>
            <a:ext cx="4343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u="sng"/>
              <a:t>Acquired (Adaptive)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Long-lived Microbial Defense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Neoplasm surveillance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Autoimmunity, Transplantation Rejection &amp; Atopy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80010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The Innate Immune System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88392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b="1"/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Antimicrobial Peptides (e.g., Defensins, Cathelicidins)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Phagocytes (Macrophages, Neutrophils, Monocytes, Dendritic Cells)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Pattern Recognition Receptors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Alternative Complement System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NK Cells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 Unicode MS" pitchFamily="34" charset="-128"/>
              </a:rPr>
              <a:t>B1B Cells</a:t>
            </a:r>
            <a:r>
              <a:rPr lang="en-US" b="1" baseline="30000">
                <a:latin typeface="Arial Unicode MS" pitchFamily="34" charset="-128"/>
              </a:rPr>
              <a:t>*</a:t>
            </a:r>
          </a:p>
          <a:p>
            <a:pPr>
              <a:lnSpc>
                <a:spcPct val="90000"/>
              </a:lnSpc>
            </a:pPr>
            <a:endParaRPr lang="en-US" b="1" baseline="30000">
              <a:latin typeface="Arial Unicode MS" pitchFamily="34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latin typeface="Arial Unicode MS" pitchFamily="34" charset="-128"/>
              </a:rPr>
              <a:t>* </a:t>
            </a:r>
            <a:r>
              <a:rPr lang="en-US" sz="2000" b="1">
                <a:latin typeface="Arial Unicode MS" pitchFamily="34" charset="-128"/>
              </a:rPr>
              <a:t>Aspects of both the innate and adaptive immune system</a:t>
            </a:r>
            <a:endParaRPr lang="en-US" b="1">
              <a:latin typeface="Arial Unicode MS" pitchFamily="34" charset="-128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80010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Selected Pattern Recognition Receptors: Toll-like Receptors</a:t>
            </a:r>
          </a:p>
        </p:txBody>
      </p:sp>
      <p:graphicFrame>
        <p:nvGraphicFramePr>
          <p:cNvPr id="61627" name="Group 187"/>
          <p:cNvGraphicFramePr>
            <a:graphicFrameLocks noGrp="1"/>
          </p:cNvGraphicFramePr>
          <p:nvPr/>
        </p:nvGraphicFramePr>
        <p:xfrm>
          <a:off x="1143000" y="1698625"/>
          <a:ext cx="6858000" cy="4937760"/>
        </p:xfrm>
        <a:graphic>
          <a:graphicData uri="http://schemas.openxmlformats.org/drawingml/2006/table">
            <a:tbl>
              <a:tblPr/>
              <a:tblGrid>
                <a:gridCol w="990600"/>
                <a:gridCol w="1828800"/>
                <a:gridCol w="2209800"/>
                <a:gridCol w="18288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Selected Ligands: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Role in Immunity: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Localization: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PGN, Zymosan, Lipoproteins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Antifungal &amp; Antibacterial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Dendritic Cells,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Macrophages,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 Cells,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 Cells,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Epithelium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Antibacterial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Flagellin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CpG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Antibacterial &amp; Antiviral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dsRNA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Antiviral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ssRNA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ssRNA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TLR10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Selected Pattern Recognition Receptors: Other Families</a:t>
            </a:r>
          </a:p>
        </p:txBody>
      </p:sp>
      <p:pic>
        <p:nvPicPr>
          <p:cNvPr id="62519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75" y="1676400"/>
            <a:ext cx="8531225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7625"/>
            <a:ext cx="649922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The Adaptive Immune System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524000"/>
            <a:ext cx="8839200" cy="4114800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endParaRPr lang="en-US" b="1">
              <a:latin typeface="Arial Unicode MS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b="1">
                <a:latin typeface="Arial Unicode MS" pitchFamily="34" charset="-128"/>
              </a:rPr>
              <a:t>Cell-mediated Immunity (Cytotoxicity)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b="1">
                <a:latin typeface="Arial Unicode MS" pitchFamily="34" charset="-128"/>
              </a:rPr>
              <a:t>T cells </a:t>
            </a:r>
          </a:p>
          <a:p>
            <a:pPr lvl="2">
              <a:lnSpc>
                <a:spcPct val="110000"/>
              </a:lnSpc>
            </a:pPr>
            <a:r>
              <a:rPr lang="en-US" b="1">
                <a:latin typeface="Arial Unicode MS" pitchFamily="34" charset="-128"/>
              </a:rPr>
              <a:t>CD4+  (Th1 &amp; Th2)</a:t>
            </a:r>
          </a:p>
          <a:p>
            <a:pPr lvl="2">
              <a:lnSpc>
                <a:spcPct val="110000"/>
              </a:lnSpc>
            </a:pPr>
            <a:r>
              <a:rPr lang="en-US" b="1">
                <a:latin typeface="Arial Unicode MS" pitchFamily="34" charset="-128"/>
              </a:rPr>
              <a:t>CD8+  (Tc1 &amp; Tc2)</a:t>
            </a:r>
          </a:p>
          <a:p>
            <a:pPr>
              <a:lnSpc>
                <a:spcPct val="110000"/>
              </a:lnSpc>
            </a:pPr>
            <a:r>
              <a:rPr lang="en-US" b="1">
                <a:latin typeface="Arial Unicode MS" pitchFamily="34" charset="-128"/>
              </a:rPr>
              <a:t>Humoral Immunity (Antibody production)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b="1">
                <a:latin typeface="Arial Unicode MS" pitchFamily="34" charset="-128"/>
              </a:rPr>
              <a:t>B Cells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0010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b="1">
                <a:latin typeface="Arial Unicode MS" pitchFamily="34" charset="-128"/>
              </a:rPr>
              <a:t>Th1 and Th2 CD4+ T Cells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48768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Th1</a:t>
            </a:r>
            <a:endParaRPr lang="en-US" sz="2400" b="1"/>
          </a:p>
          <a:p>
            <a:r>
              <a:rPr lang="en-US" sz="2400" b="1"/>
              <a:t>IL-12 induces differentiation</a:t>
            </a:r>
          </a:p>
          <a:p>
            <a:r>
              <a:rPr lang="en-US" sz="2400" b="1"/>
              <a:t>Cytokine Production:</a:t>
            </a:r>
            <a:br>
              <a:rPr lang="en-US" sz="2400" b="1"/>
            </a:br>
            <a:r>
              <a:rPr lang="en-US" sz="2400" b="1"/>
              <a:t>Interferon-</a:t>
            </a:r>
            <a:r>
              <a:rPr lang="en-US" sz="2400" b="1">
                <a:sym typeface="Symbol" pitchFamily="18" charset="2"/>
              </a:rPr>
              <a:t></a:t>
            </a: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>Interleukin-2</a:t>
            </a:r>
          </a:p>
          <a:p>
            <a:r>
              <a:rPr lang="en-US" sz="2400" b="1"/>
              <a:t>Intracellular Pathogens </a:t>
            </a:r>
          </a:p>
          <a:p>
            <a:r>
              <a:rPr lang="en-US" sz="2400" b="1"/>
              <a:t>Macrophage Activation</a:t>
            </a:r>
          </a:p>
          <a:p>
            <a:r>
              <a:rPr lang="en-US" sz="2400" b="1"/>
              <a:t>Delayed Type Hypersensitivity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676400"/>
            <a:ext cx="4419600" cy="4724400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Th2</a:t>
            </a:r>
            <a:endParaRPr lang="en-US" sz="2400" b="1"/>
          </a:p>
          <a:p>
            <a:r>
              <a:rPr lang="en-US" sz="2400" b="1"/>
              <a:t>IL-4 induces differentiation</a:t>
            </a:r>
          </a:p>
          <a:p>
            <a:r>
              <a:rPr lang="en-US" sz="2400" b="1"/>
              <a:t>Cytokine Production:</a:t>
            </a:r>
            <a:br>
              <a:rPr lang="en-US" sz="2400" b="1"/>
            </a:br>
            <a:r>
              <a:rPr lang="en-US" sz="2400" b="1"/>
              <a:t>Interleukin-4</a:t>
            </a:r>
            <a:br>
              <a:rPr lang="en-US" sz="2400" b="1"/>
            </a:br>
            <a:r>
              <a:rPr lang="en-US" sz="2400" b="1"/>
              <a:t>Interleukin-5</a:t>
            </a:r>
            <a:br>
              <a:rPr lang="en-US" sz="2400" b="1"/>
            </a:br>
            <a:r>
              <a:rPr lang="en-US" sz="2400" b="1"/>
              <a:t>Interleukin-13</a:t>
            </a:r>
          </a:p>
          <a:p>
            <a:r>
              <a:rPr lang="en-US" sz="2400" b="1"/>
              <a:t>Extracellular Pathogens</a:t>
            </a:r>
          </a:p>
          <a:p>
            <a:r>
              <a:rPr lang="en-US" sz="2400" b="1"/>
              <a:t>B Cell activation &amp; IgE</a:t>
            </a:r>
          </a:p>
          <a:p>
            <a:r>
              <a:rPr lang="en-US" sz="2400" b="1"/>
              <a:t>Eosinophil responses</a:t>
            </a:r>
          </a:p>
          <a:p>
            <a:r>
              <a:rPr lang="en-US" sz="2400" b="1"/>
              <a:t>Immediate Type Hypersensitivity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001000" y="6248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gradFill rotWithShape="1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5400000" scaled="1"/>
          </a:gradFill>
        </p:spPr>
        <p:txBody>
          <a:bodyPr/>
          <a:lstStyle/>
          <a:p>
            <a:r>
              <a:rPr lang="en-US" b="1" smtClean="0"/>
              <a:t>TCR rearrangement</a:t>
            </a:r>
          </a:p>
        </p:txBody>
      </p:sp>
      <p:pic>
        <p:nvPicPr>
          <p:cNvPr id="94211" name="Picture 3" descr="VDJschematic"/>
          <p:cNvPicPr>
            <a:picLocks noChangeAspect="1" noChangeArrowheads="1"/>
          </p:cNvPicPr>
          <p:nvPr/>
        </p:nvPicPr>
        <p:blipFill>
          <a:blip r:embed="rId3" cstate="print"/>
          <a:srcRect l="8189" t="13333" r="26666" b="20401"/>
          <a:stretch>
            <a:fillRect/>
          </a:stretch>
        </p:blipFill>
        <p:spPr bwMode="auto">
          <a:xfrm>
            <a:off x="3173413" y="1641475"/>
            <a:ext cx="5919787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4" descr="TcR"/>
          <p:cNvPicPr>
            <a:picLocks noChangeAspect="1" noChangeArrowheads="1"/>
          </p:cNvPicPr>
          <p:nvPr/>
        </p:nvPicPr>
        <p:blipFill>
          <a:blip r:embed="rId4" cstate="print"/>
          <a:srcRect r="24741"/>
          <a:stretch>
            <a:fillRect/>
          </a:stretch>
        </p:blipFill>
        <p:spPr bwMode="auto">
          <a:xfrm>
            <a:off x="292100" y="2336800"/>
            <a:ext cx="24399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201613" y="2703513"/>
            <a:ext cx="404812" cy="85883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smtClean="0">
                <a:solidFill>
                  <a:srgbClr val="000000"/>
                </a:solidFill>
                <a:latin typeface="Calibri"/>
              </a:rPr>
              <a:t>V</a:t>
            </a:r>
            <a:r>
              <a:rPr lang="el-GR" sz="180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α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01613" y="3541713"/>
            <a:ext cx="404812" cy="38735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l-GR" sz="180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α</a:t>
            </a: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H="1">
            <a:off x="590550" y="2703513"/>
            <a:ext cx="754063" cy="14287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H="1">
            <a:off x="611188" y="3138488"/>
            <a:ext cx="712787" cy="792162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2546350" y="2703513"/>
            <a:ext cx="422275" cy="644525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smtClean="0">
                <a:solidFill>
                  <a:srgbClr val="000000"/>
                </a:solidFill>
                <a:latin typeface="Calibri"/>
              </a:rPr>
              <a:t>V</a:t>
            </a:r>
            <a:r>
              <a:rPr lang="el-GR" sz="180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β</a:t>
            </a:r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2544763" y="3587750"/>
            <a:ext cx="423862" cy="346075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l-GR" sz="180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β</a:t>
            </a: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544763" y="3270250"/>
            <a:ext cx="423862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smtClean="0">
                <a:solidFill>
                  <a:srgbClr val="000000"/>
                </a:solidFill>
                <a:latin typeface="Calibri"/>
              </a:rPr>
              <a:t>D</a:t>
            </a:r>
            <a:r>
              <a:rPr lang="el-GR" sz="180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β</a:t>
            </a: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 flipV="1">
            <a:off x="1724025" y="2708275"/>
            <a:ext cx="835025" cy="14288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1744663" y="3155950"/>
            <a:ext cx="819150" cy="765175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000125" y="357188"/>
            <a:ext cx="706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ja-JP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T cell signaling molecules and autoimmunity</a:t>
            </a:r>
          </a:p>
        </p:txBody>
      </p:sp>
      <p:pic>
        <p:nvPicPr>
          <p:cNvPr id="125955" name="Picture 3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316038"/>
            <a:ext cx="5838825" cy="4049712"/>
          </a:xfrm>
          <a:prstGeom prst="rect">
            <a:avLst/>
          </a:prstGeom>
          <a:noFill/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347663" y="5502275"/>
            <a:ext cx="401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8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(Mustelin T, et al. Mol Immunol. 2004)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6070600" y="1316038"/>
            <a:ext cx="30797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Human T1D loci (Ref1)</a:t>
            </a:r>
          </a:p>
          <a:p>
            <a:pPr eaLnBrk="1" hangingPunct="1"/>
            <a:endParaRPr lang="en-US" altLang="ja-JP" sz="1800">
              <a:solidFill>
                <a:srgbClr val="99FF33"/>
              </a:solidFill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MHC : </a:t>
            </a:r>
            <a:r>
              <a:rPr lang="el-GR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λ</a:t>
            </a:r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 ≈</a:t>
            </a:r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 3</a:t>
            </a:r>
          </a:p>
          <a:p>
            <a:pPr eaLnBrk="1" hangingPunct="1"/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Insulin : odds 1.9</a:t>
            </a:r>
          </a:p>
          <a:p>
            <a:pPr eaLnBrk="1" hangingPunct="1"/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CTLA4 : odds 1.2</a:t>
            </a:r>
          </a:p>
          <a:p>
            <a:pPr eaLnBrk="1" hangingPunct="1"/>
            <a:r>
              <a:rPr lang="en-US" altLang="ja-JP" sz="1800">
                <a:solidFill>
                  <a:srgbClr val="99FF33"/>
                </a:solidFill>
                <a:latin typeface="Arial" pitchFamily="34" charset="0"/>
                <a:ea typeface="ＭＳ Ｐゴシック" pitchFamily="34" charset="-128"/>
              </a:rPr>
              <a:t>PTPN22 odds 1.7</a:t>
            </a:r>
          </a:p>
          <a:p>
            <a:pPr eaLnBrk="1" hangingPunct="1"/>
            <a:endParaRPr lang="en-US" altLang="ja-JP" sz="1800">
              <a:solidFill>
                <a:srgbClr val="99FF33"/>
              </a:solidFill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Cblb : Komeda rat</a:t>
            </a: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(Yokoi N, Nat Genet, 2002)</a:t>
            </a:r>
          </a:p>
          <a:p>
            <a:pPr eaLnBrk="1" hangingPunct="1"/>
            <a:endParaRPr lang="en-US" altLang="ja-JP" sz="1800">
              <a:solidFill>
                <a:schemeClr val="bg1"/>
              </a:solidFill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ea typeface="ＭＳ Ｐゴシック" pitchFamily="34" charset="-128"/>
              </a:rPr>
              <a:t>Pten: Cre-loxP knock-out</a:t>
            </a: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ea typeface="ＭＳ Ｐゴシック" pitchFamily="34" charset="-128"/>
              </a:rPr>
              <a:t>(Suzuki A, Immunity, 2001)</a:t>
            </a:r>
          </a:p>
          <a:p>
            <a:pPr eaLnBrk="1" hangingPunct="1"/>
            <a:endParaRPr lang="en-US" altLang="ja-JP" sz="180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Zap70: Sakaguchi mice</a:t>
            </a:r>
          </a:p>
          <a:p>
            <a:pPr eaLnBrk="1" hangingPunct="1"/>
            <a:r>
              <a:rPr lang="en-US" altLang="ja-JP" sz="18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(Sakaguchi N, Nature, 2003)</a:t>
            </a:r>
          </a:p>
          <a:p>
            <a:pPr eaLnBrk="1" hangingPunct="1"/>
            <a:endParaRPr lang="ja-JP" altLang="en-US" sz="1800">
              <a:solidFill>
                <a:srgbClr val="FFFF00"/>
              </a:solidFill>
              <a:ea typeface="Osaka" charset="-128"/>
            </a:endParaRPr>
          </a:p>
        </p:txBody>
      </p:sp>
      <p:sp>
        <p:nvSpPr>
          <p:cNvPr id="125958" name="Line 6"/>
          <p:cNvSpPr>
            <a:spLocks noChangeShapeType="1"/>
          </p:cNvSpPr>
          <p:nvPr/>
        </p:nvSpPr>
        <p:spPr bwMode="auto">
          <a:xfrm flipH="1">
            <a:off x="3803650" y="2890838"/>
            <a:ext cx="2305050" cy="846137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59" name="Line 7"/>
          <p:cNvSpPr>
            <a:spLocks noChangeShapeType="1"/>
          </p:cNvSpPr>
          <p:nvPr/>
        </p:nvSpPr>
        <p:spPr bwMode="auto">
          <a:xfrm flipH="1" flipV="1">
            <a:off x="5608638" y="4197350"/>
            <a:ext cx="461962" cy="381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 flipH="1" flipV="1">
            <a:off x="2997200" y="3621088"/>
            <a:ext cx="3073400" cy="1420812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577850" y="6270625"/>
            <a:ext cx="6153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Concannon P et al. Diabetes. 2005 Oct;54(10):2995-3001. 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7567613" y="6491288"/>
            <a:ext cx="1576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H. Ueda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5029200"/>
            <a:ext cx="4343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2 light chains (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</a:t>
            </a:r>
            <a:r>
              <a:rPr lang="en-US" sz="1800">
                <a:latin typeface="Arial Narrow" pitchFamily="34" charset="0"/>
              </a:rPr>
              <a:t> or 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</a:t>
            </a:r>
            <a:r>
              <a:rPr lang="en-US" sz="1800">
                <a:latin typeface="Arial Narrow" pitchFamily="34" charset="0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2 heavy chains (5 isotypes: IgG, M, A, D, 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2 Binding sites (Divalent)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Secreted into circulation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Binds Soluble Antigen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5029200"/>
            <a:ext cx="4343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2 Chains 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</a:t>
            </a:r>
            <a:r>
              <a:rPr lang="en-US" sz="1800">
                <a:latin typeface="Arial Narrow" pitchFamily="34" charset="0"/>
              </a:rPr>
              <a:t>/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</a:t>
            </a:r>
            <a:r>
              <a:rPr lang="en-US" sz="1800">
                <a:latin typeface="Arial Narrow" pitchFamily="34" charset="0"/>
              </a:rPr>
              <a:t> (95%) or 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</a:t>
            </a:r>
            <a:r>
              <a:rPr lang="en-US" sz="1800">
                <a:latin typeface="Arial Narrow" pitchFamily="34" charset="0"/>
              </a:rPr>
              <a:t>/</a:t>
            </a:r>
            <a:r>
              <a:rPr lang="en-US" sz="1800">
                <a:latin typeface="Arial Narrow" pitchFamily="34" charset="0"/>
                <a:sym typeface="Symbol" pitchFamily="18" charset="2"/>
              </a:rPr>
              <a:t></a:t>
            </a:r>
            <a:r>
              <a:rPr lang="en-US" sz="1800">
                <a:latin typeface="Arial Narrow" pitchFamily="34" charset="0"/>
              </a:rPr>
              <a:t> (5%)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1 Binding site (Monovalent)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Membrane Bound, Not Secreted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>
                <a:latin typeface="Arial Narrow" pitchFamily="34" charset="0"/>
              </a:rPr>
              <a:t>Binds Antigen Complexed with MHC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457200" y="908050"/>
            <a:ext cx="8153400" cy="3816350"/>
            <a:chOff x="288" y="428"/>
            <a:chExt cx="5136" cy="2404"/>
          </a:xfrm>
        </p:grpSpPr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 rot="-5400000">
              <a:off x="3393" y="1573"/>
              <a:ext cx="1157" cy="117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6" name="AutoShape 6"/>
            <p:cNvSpPr>
              <a:spLocks noChangeArrowheads="1"/>
            </p:cNvSpPr>
            <p:nvPr/>
          </p:nvSpPr>
          <p:spPr bwMode="auto">
            <a:xfrm rot="-5400000">
              <a:off x="3351" y="1452"/>
              <a:ext cx="937" cy="140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 rot="5400000">
              <a:off x="4211" y="1573"/>
              <a:ext cx="1157" cy="117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AutoShape 8"/>
            <p:cNvSpPr>
              <a:spLocks noChangeArrowheads="1"/>
            </p:cNvSpPr>
            <p:nvPr/>
          </p:nvSpPr>
          <p:spPr bwMode="auto">
            <a:xfrm rot="5400000">
              <a:off x="4473" y="1452"/>
              <a:ext cx="937" cy="141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 rot="-5400000">
              <a:off x="3089" y="1812"/>
              <a:ext cx="1157" cy="11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 rot="-5400000">
              <a:off x="2949" y="1813"/>
              <a:ext cx="1157" cy="11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</a:endParaRPr>
            </a:p>
          </p:txBody>
        </p:sp>
        <p:sp>
          <p:nvSpPr>
            <p:cNvPr id="15371" name="AutoShape 11"/>
            <p:cNvSpPr>
              <a:spLocks noChangeArrowheads="1"/>
            </p:cNvSpPr>
            <p:nvPr/>
          </p:nvSpPr>
          <p:spPr bwMode="auto">
            <a:xfrm>
              <a:off x="3376" y="2413"/>
              <a:ext cx="608" cy="367"/>
            </a:xfrm>
            <a:prstGeom prst="irregularSeal1">
              <a:avLst/>
            </a:prstGeom>
            <a:solidFill>
              <a:schemeClr val="bg1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pitchFamily="34" charset="0"/>
                </a:rPr>
                <a:t>Zap 70</a:t>
              </a:r>
            </a:p>
          </p:txBody>
        </p:sp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3843" y="2192"/>
              <a:ext cx="467" cy="22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pitchFamily="34" charset="0"/>
                </a:rPr>
                <a:t>fyn</a:t>
              </a:r>
            </a:p>
          </p:txBody>
        </p:sp>
        <p:sp>
          <p:nvSpPr>
            <p:cNvPr id="15373" name="AutoShape 13"/>
            <p:cNvSpPr>
              <a:spLocks noChangeArrowheads="1"/>
            </p:cNvSpPr>
            <p:nvPr/>
          </p:nvSpPr>
          <p:spPr bwMode="auto">
            <a:xfrm>
              <a:off x="4778" y="2192"/>
              <a:ext cx="373" cy="257"/>
            </a:xfrm>
            <a:prstGeom prst="flowChartPreparation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pitchFamily="34" charset="0"/>
                </a:rPr>
                <a:t>lck</a:t>
              </a:r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3079" y="1714"/>
              <a:ext cx="95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3079" y="1457"/>
              <a:ext cx="95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Freeform 16"/>
            <p:cNvSpPr>
              <a:spLocks/>
            </p:cNvSpPr>
            <p:nvPr/>
          </p:nvSpPr>
          <p:spPr bwMode="auto">
            <a:xfrm>
              <a:off x="3072" y="1531"/>
              <a:ext cx="55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3127" y="1531"/>
              <a:ext cx="54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3072" y="1604"/>
              <a:ext cx="55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Freeform 19"/>
            <p:cNvSpPr>
              <a:spLocks/>
            </p:cNvSpPr>
            <p:nvPr/>
          </p:nvSpPr>
          <p:spPr bwMode="auto">
            <a:xfrm>
              <a:off x="3127" y="1604"/>
              <a:ext cx="54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Oval 20"/>
            <p:cNvSpPr>
              <a:spLocks noChangeArrowheads="1"/>
            </p:cNvSpPr>
            <p:nvPr/>
          </p:nvSpPr>
          <p:spPr bwMode="auto">
            <a:xfrm>
              <a:off x="3282" y="1714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Oval 21"/>
            <p:cNvSpPr>
              <a:spLocks noChangeArrowheads="1"/>
            </p:cNvSpPr>
            <p:nvPr/>
          </p:nvSpPr>
          <p:spPr bwMode="auto">
            <a:xfrm>
              <a:off x="3282" y="1457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Freeform 22"/>
            <p:cNvSpPr>
              <a:spLocks/>
            </p:cNvSpPr>
            <p:nvPr/>
          </p:nvSpPr>
          <p:spPr bwMode="auto">
            <a:xfrm>
              <a:off x="3274" y="1531"/>
              <a:ext cx="55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Freeform 23"/>
            <p:cNvSpPr>
              <a:spLocks/>
            </p:cNvSpPr>
            <p:nvPr/>
          </p:nvSpPr>
          <p:spPr bwMode="auto">
            <a:xfrm>
              <a:off x="3329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Freeform 24"/>
            <p:cNvSpPr>
              <a:spLocks/>
            </p:cNvSpPr>
            <p:nvPr/>
          </p:nvSpPr>
          <p:spPr bwMode="auto">
            <a:xfrm>
              <a:off x="3274" y="1604"/>
              <a:ext cx="55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Freeform 25"/>
            <p:cNvSpPr>
              <a:spLocks/>
            </p:cNvSpPr>
            <p:nvPr/>
          </p:nvSpPr>
          <p:spPr bwMode="auto">
            <a:xfrm>
              <a:off x="3329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26"/>
            <p:cNvSpPr>
              <a:spLocks noChangeArrowheads="1"/>
            </p:cNvSpPr>
            <p:nvPr/>
          </p:nvSpPr>
          <p:spPr bwMode="auto">
            <a:xfrm>
              <a:off x="3181" y="1714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3181" y="1457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Freeform 28"/>
            <p:cNvSpPr>
              <a:spLocks/>
            </p:cNvSpPr>
            <p:nvPr/>
          </p:nvSpPr>
          <p:spPr bwMode="auto">
            <a:xfrm>
              <a:off x="3174" y="1531"/>
              <a:ext cx="53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Freeform 29"/>
            <p:cNvSpPr>
              <a:spLocks/>
            </p:cNvSpPr>
            <p:nvPr/>
          </p:nvSpPr>
          <p:spPr bwMode="auto">
            <a:xfrm>
              <a:off x="3227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0"/>
            <p:cNvSpPr>
              <a:spLocks/>
            </p:cNvSpPr>
            <p:nvPr/>
          </p:nvSpPr>
          <p:spPr bwMode="auto">
            <a:xfrm>
              <a:off x="3174" y="1604"/>
              <a:ext cx="53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Freeform 31"/>
            <p:cNvSpPr>
              <a:spLocks/>
            </p:cNvSpPr>
            <p:nvPr/>
          </p:nvSpPr>
          <p:spPr bwMode="auto">
            <a:xfrm>
              <a:off x="3227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3368" y="1714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3" name="Oval 33"/>
            <p:cNvSpPr>
              <a:spLocks noChangeArrowheads="1"/>
            </p:cNvSpPr>
            <p:nvPr/>
          </p:nvSpPr>
          <p:spPr bwMode="auto">
            <a:xfrm>
              <a:off x="3368" y="1457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4" name="Freeform 34"/>
            <p:cNvSpPr>
              <a:spLocks/>
            </p:cNvSpPr>
            <p:nvPr/>
          </p:nvSpPr>
          <p:spPr bwMode="auto">
            <a:xfrm>
              <a:off x="3360" y="1531"/>
              <a:ext cx="55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Freeform 35"/>
            <p:cNvSpPr>
              <a:spLocks/>
            </p:cNvSpPr>
            <p:nvPr/>
          </p:nvSpPr>
          <p:spPr bwMode="auto">
            <a:xfrm>
              <a:off x="3415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6" name="Freeform 36"/>
            <p:cNvSpPr>
              <a:spLocks/>
            </p:cNvSpPr>
            <p:nvPr/>
          </p:nvSpPr>
          <p:spPr bwMode="auto">
            <a:xfrm>
              <a:off x="3360" y="1604"/>
              <a:ext cx="55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Freeform 37"/>
            <p:cNvSpPr>
              <a:spLocks/>
            </p:cNvSpPr>
            <p:nvPr/>
          </p:nvSpPr>
          <p:spPr bwMode="auto">
            <a:xfrm>
              <a:off x="3415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Freeform 38"/>
            <p:cNvSpPr>
              <a:spLocks/>
            </p:cNvSpPr>
            <p:nvPr/>
          </p:nvSpPr>
          <p:spPr bwMode="auto">
            <a:xfrm>
              <a:off x="5269" y="1531"/>
              <a:ext cx="53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9" name="Freeform 39"/>
            <p:cNvSpPr>
              <a:spLocks/>
            </p:cNvSpPr>
            <p:nvPr/>
          </p:nvSpPr>
          <p:spPr bwMode="auto">
            <a:xfrm>
              <a:off x="5269" y="1604"/>
              <a:ext cx="53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0" name="Oval 40"/>
            <p:cNvSpPr>
              <a:spLocks noChangeArrowheads="1"/>
            </p:cNvSpPr>
            <p:nvPr/>
          </p:nvSpPr>
          <p:spPr bwMode="auto">
            <a:xfrm>
              <a:off x="5322" y="1714"/>
              <a:ext cx="95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1" name="Oval 41"/>
            <p:cNvSpPr>
              <a:spLocks noChangeArrowheads="1"/>
            </p:cNvSpPr>
            <p:nvPr/>
          </p:nvSpPr>
          <p:spPr bwMode="auto">
            <a:xfrm>
              <a:off x="5322" y="1457"/>
              <a:ext cx="95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Freeform 42"/>
            <p:cNvSpPr>
              <a:spLocks/>
            </p:cNvSpPr>
            <p:nvPr/>
          </p:nvSpPr>
          <p:spPr bwMode="auto">
            <a:xfrm>
              <a:off x="5315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Freeform 43"/>
            <p:cNvSpPr>
              <a:spLocks/>
            </p:cNvSpPr>
            <p:nvPr/>
          </p:nvSpPr>
          <p:spPr bwMode="auto">
            <a:xfrm>
              <a:off x="5369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4" name="Freeform 44"/>
            <p:cNvSpPr>
              <a:spLocks/>
            </p:cNvSpPr>
            <p:nvPr/>
          </p:nvSpPr>
          <p:spPr bwMode="auto">
            <a:xfrm>
              <a:off x="5315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Freeform 45"/>
            <p:cNvSpPr>
              <a:spLocks/>
            </p:cNvSpPr>
            <p:nvPr/>
          </p:nvSpPr>
          <p:spPr bwMode="auto">
            <a:xfrm>
              <a:off x="5369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Oval 46"/>
            <p:cNvSpPr>
              <a:spLocks noChangeArrowheads="1"/>
            </p:cNvSpPr>
            <p:nvPr/>
          </p:nvSpPr>
          <p:spPr bwMode="auto">
            <a:xfrm>
              <a:off x="5019" y="1714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7" name="Oval 47"/>
            <p:cNvSpPr>
              <a:spLocks noChangeArrowheads="1"/>
            </p:cNvSpPr>
            <p:nvPr/>
          </p:nvSpPr>
          <p:spPr bwMode="auto">
            <a:xfrm>
              <a:off x="5019" y="1457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8" name="Freeform 48"/>
            <p:cNvSpPr>
              <a:spLocks/>
            </p:cNvSpPr>
            <p:nvPr/>
          </p:nvSpPr>
          <p:spPr bwMode="auto">
            <a:xfrm>
              <a:off x="5012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9" name="Freeform 49"/>
            <p:cNvSpPr>
              <a:spLocks/>
            </p:cNvSpPr>
            <p:nvPr/>
          </p:nvSpPr>
          <p:spPr bwMode="auto">
            <a:xfrm>
              <a:off x="5066" y="1531"/>
              <a:ext cx="54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0" name="Freeform 50"/>
            <p:cNvSpPr>
              <a:spLocks/>
            </p:cNvSpPr>
            <p:nvPr/>
          </p:nvSpPr>
          <p:spPr bwMode="auto">
            <a:xfrm>
              <a:off x="5012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1" name="Freeform 51"/>
            <p:cNvSpPr>
              <a:spLocks/>
            </p:cNvSpPr>
            <p:nvPr/>
          </p:nvSpPr>
          <p:spPr bwMode="auto">
            <a:xfrm>
              <a:off x="5066" y="1604"/>
              <a:ext cx="54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2" name="Oval 52"/>
            <p:cNvSpPr>
              <a:spLocks noChangeArrowheads="1"/>
            </p:cNvSpPr>
            <p:nvPr/>
          </p:nvSpPr>
          <p:spPr bwMode="auto">
            <a:xfrm>
              <a:off x="5128" y="1714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3" name="Oval 53"/>
            <p:cNvSpPr>
              <a:spLocks noChangeArrowheads="1"/>
            </p:cNvSpPr>
            <p:nvPr/>
          </p:nvSpPr>
          <p:spPr bwMode="auto">
            <a:xfrm>
              <a:off x="5128" y="1457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4" name="Freeform 54"/>
            <p:cNvSpPr>
              <a:spLocks/>
            </p:cNvSpPr>
            <p:nvPr/>
          </p:nvSpPr>
          <p:spPr bwMode="auto">
            <a:xfrm>
              <a:off x="5120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5" name="Freeform 55"/>
            <p:cNvSpPr>
              <a:spLocks/>
            </p:cNvSpPr>
            <p:nvPr/>
          </p:nvSpPr>
          <p:spPr bwMode="auto">
            <a:xfrm>
              <a:off x="5174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6" name="Freeform 56"/>
            <p:cNvSpPr>
              <a:spLocks/>
            </p:cNvSpPr>
            <p:nvPr/>
          </p:nvSpPr>
          <p:spPr bwMode="auto">
            <a:xfrm>
              <a:off x="5120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7" name="Freeform 57"/>
            <p:cNvSpPr>
              <a:spLocks/>
            </p:cNvSpPr>
            <p:nvPr/>
          </p:nvSpPr>
          <p:spPr bwMode="auto">
            <a:xfrm>
              <a:off x="5174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8" name="Oval 58"/>
            <p:cNvSpPr>
              <a:spLocks noChangeArrowheads="1"/>
            </p:cNvSpPr>
            <p:nvPr/>
          </p:nvSpPr>
          <p:spPr bwMode="auto">
            <a:xfrm>
              <a:off x="5229" y="1714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9" name="Oval 59"/>
            <p:cNvSpPr>
              <a:spLocks noChangeArrowheads="1"/>
            </p:cNvSpPr>
            <p:nvPr/>
          </p:nvSpPr>
          <p:spPr bwMode="auto">
            <a:xfrm>
              <a:off x="5229" y="1457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0" name="Freeform 60"/>
            <p:cNvSpPr>
              <a:spLocks/>
            </p:cNvSpPr>
            <p:nvPr/>
          </p:nvSpPr>
          <p:spPr bwMode="auto">
            <a:xfrm>
              <a:off x="5222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1" name="Freeform 61"/>
            <p:cNvSpPr>
              <a:spLocks/>
            </p:cNvSpPr>
            <p:nvPr/>
          </p:nvSpPr>
          <p:spPr bwMode="auto">
            <a:xfrm>
              <a:off x="5269" y="1531"/>
              <a:ext cx="53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2" name="Freeform 62"/>
            <p:cNvSpPr>
              <a:spLocks/>
            </p:cNvSpPr>
            <p:nvPr/>
          </p:nvSpPr>
          <p:spPr bwMode="auto">
            <a:xfrm>
              <a:off x="5222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3" name="Freeform 63"/>
            <p:cNvSpPr>
              <a:spLocks/>
            </p:cNvSpPr>
            <p:nvPr/>
          </p:nvSpPr>
          <p:spPr bwMode="auto">
            <a:xfrm>
              <a:off x="5269" y="1604"/>
              <a:ext cx="53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4" name="Text Box 64"/>
            <p:cNvSpPr txBox="1">
              <a:spLocks noChangeArrowheads="1"/>
            </p:cNvSpPr>
            <p:nvPr/>
          </p:nvSpPr>
          <p:spPr bwMode="auto">
            <a:xfrm>
              <a:off x="3408" y="1293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latin typeface="Arial" pitchFamily="34" charset="0"/>
              </a:endParaRPr>
            </a:p>
          </p:txBody>
        </p:sp>
        <p:sp>
          <p:nvSpPr>
            <p:cNvPr id="15425" name="Text Box 65"/>
            <p:cNvSpPr txBox="1">
              <a:spLocks noChangeArrowheads="1"/>
            </p:cNvSpPr>
            <p:nvPr/>
          </p:nvSpPr>
          <p:spPr bwMode="auto">
            <a:xfrm>
              <a:off x="3729" y="860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Symbol" pitchFamily="18" charset="2"/>
                  <a:cs typeface="Arial" pitchFamily="34" charset="0"/>
                </a:rPr>
                <a:t>g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5426" name="Text Box 66"/>
            <p:cNvSpPr txBox="1">
              <a:spLocks noChangeArrowheads="1"/>
            </p:cNvSpPr>
            <p:nvPr/>
          </p:nvSpPr>
          <p:spPr bwMode="auto">
            <a:xfrm>
              <a:off x="4704" y="860"/>
              <a:ext cx="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Symbol" pitchFamily="18" charset="2"/>
                  <a:cs typeface="Arial" pitchFamily="34" charset="0"/>
                </a:rPr>
                <a:t>e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5427" name="Text Box 67"/>
            <p:cNvSpPr txBox="1">
              <a:spLocks noChangeArrowheads="1"/>
            </p:cNvSpPr>
            <p:nvPr/>
          </p:nvSpPr>
          <p:spPr bwMode="auto">
            <a:xfrm>
              <a:off x="3433" y="1086"/>
              <a:ext cx="1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Symbol" pitchFamily="18" charset="2"/>
                  <a:cs typeface="Arial" pitchFamily="34" charset="0"/>
                </a:rPr>
                <a:t>z</a:t>
              </a:r>
              <a:endParaRPr lang="en-US" sz="1600" b="1">
                <a:latin typeface="Arial" pitchFamily="34" charset="0"/>
              </a:endParaRPr>
            </a:p>
          </p:txBody>
        </p:sp>
        <p:sp>
          <p:nvSpPr>
            <p:cNvPr id="15428" name="AutoShape 68"/>
            <p:cNvSpPr>
              <a:spLocks noChangeArrowheads="1"/>
            </p:cNvSpPr>
            <p:nvPr/>
          </p:nvSpPr>
          <p:spPr bwMode="auto">
            <a:xfrm rot="-5400000">
              <a:off x="3959" y="987"/>
              <a:ext cx="515" cy="280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9" name="Rectangle 69"/>
            <p:cNvSpPr>
              <a:spLocks noChangeArrowheads="1"/>
            </p:cNvSpPr>
            <p:nvPr/>
          </p:nvSpPr>
          <p:spPr bwMode="auto">
            <a:xfrm>
              <a:off x="4170" y="1384"/>
              <a:ext cx="94" cy="51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0" name="AutoShape 70"/>
            <p:cNvSpPr>
              <a:spLocks noChangeArrowheads="1"/>
            </p:cNvSpPr>
            <p:nvPr/>
          </p:nvSpPr>
          <p:spPr bwMode="auto">
            <a:xfrm rot="-5364906">
              <a:off x="3996" y="510"/>
              <a:ext cx="439" cy="280"/>
            </a:xfrm>
            <a:prstGeom prst="flowChartOnlineStorag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1" name="AutoShape 71"/>
            <p:cNvSpPr>
              <a:spLocks noChangeArrowheads="1"/>
            </p:cNvSpPr>
            <p:nvPr/>
          </p:nvSpPr>
          <p:spPr bwMode="auto">
            <a:xfrm rot="-5400000">
              <a:off x="4286" y="984"/>
              <a:ext cx="515" cy="281"/>
            </a:xfrm>
            <a:prstGeom prst="roundRect">
              <a:avLst>
                <a:gd name="adj" fmla="val 16667"/>
              </a:avLst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2" name="AutoShape 72"/>
            <p:cNvSpPr>
              <a:spLocks noChangeArrowheads="1"/>
            </p:cNvSpPr>
            <p:nvPr/>
          </p:nvSpPr>
          <p:spPr bwMode="auto">
            <a:xfrm rot="-5364906">
              <a:off x="4323" y="507"/>
              <a:ext cx="439" cy="281"/>
            </a:xfrm>
            <a:prstGeom prst="flowChartOnlineStorag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3" name="Text Box 73"/>
            <p:cNvSpPr txBox="1">
              <a:spLocks noChangeArrowheads="1"/>
            </p:cNvSpPr>
            <p:nvPr/>
          </p:nvSpPr>
          <p:spPr bwMode="auto">
            <a:xfrm>
              <a:off x="4077" y="567"/>
              <a:ext cx="4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V</a:t>
              </a:r>
              <a:r>
                <a:rPr lang="en-US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</a:t>
              </a:r>
              <a:endParaRPr lang="en-US" sz="18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5434" name="Text Box 74"/>
            <p:cNvSpPr txBox="1">
              <a:spLocks noChangeArrowheads="1"/>
            </p:cNvSpPr>
            <p:nvPr/>
          </p:nvSpPr>
          <p:spPr bwMode="auto">
            <a:xfrm>
              <a:off x="4403" y="575"/>
              <a:ext cx="4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V</a:t>
              </a:r>
              <a:r>
                <a:rPr lang="en-US" sz="1800" b="1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rPr>
                <a:t></a:t>
              </a:r>
              <a:endParaRPr lang="en-US" sz="18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5435" name="Text Box 75"/>
            <p:cNvSpPr txBox="1">
              <a:spLocks noChangeArrowheads="1"/>
            </p:cNvSpPr>
            <p:nvPr/>
          </p:nvSpPr>
          <p:spPr bwMode="auto">
            <a:xfrm>
              <a:off x="4077" y="1045"/>
              <a:ext cx="4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C</a:t>
              </a:r>
              <a:r>
                <a:rPr lang="en-US" sz="18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</a:t>
              </a:r>
              <a:endParaRPr lang="en-US" sz="18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5436" name="Text Box 76"/>
            <p:cNvSpPr txBox="1">
              <a:spLocks noChangeArrowheads="1"/>
            </p:cNvSpPr>
            <p:nvPr/>
          </p:nvSpPr>
          <p:spPr bwMode="auto">
            <a:xfrm>
              <a:off x="4403" y="1054"/>
              <a:ext cx="4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C</a:t>
              </a:r>
              <a:r>
                <a:rPr lang="en-US" sz="1800" b="1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rPr>
                <a:t></a:t>
              </a:r>
              <a:endParaRPr lang="en-US" sz="18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5437" name="Rectangle 77"/>
            <p:cNvSpPr>
              <a:spLocks noChangeArrowheads="1"/>
            </p:cNvSpPr>
            <p:nvPr/>
          </p:nvSpPr>
          <p:spPr bwMode="auto">
            <a:xfrm>
              <a:off x="4498" y="1384"/>
              <a:ext cx="93" cy="514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8" name="Oval 78"/>
            <p:cNvSpPr>
              <a:spLocks noChangeArrowheads="1"/>
            </p:cNvSpPr>
            <p:nvPr/>
          </p:nvSpPr>
          <p:spPr bwMode="auto">
            <a:xfrm>
              <a:off x="4318" y="1714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9" name="Oval 79"/>
            <p:cNvSpPr>
              <a:spLocks noChangeArrowheads="1"/>
            </p:cNvSpPr>
            <p:nvPr/>
          </p:nvSpPr>
          <p:spPr bwMode="auto">
            <a:xfrm>
              <a:off x="4318" y="1457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0" name="Freeform 80"/>
            <p:cNvSpPr>
              <a:spLocks/>
            </p:cNvSpPr>
            <p:nvPr/>
          </p:nvSpPr>
          <p:spPr bwMode="auto">
            <a:xfrm>
              <a:off x="4310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1" name="Freeform 81"/>
            <p:cNvSpPr>
              <a:spLocks/>
            </p:cNvSpPr>
            <p:nvPr/>
          </p:nvSpPr>
          <p:spPr bwMode="auto">
            <a:xfrm>
              <a:off x="4364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2" name="Freeform 82"/>
            <p:cNvSpPr>
              <a:spLocks/>
            </p:cNvSpPr>
            <p:nvPr/>
          </p:nvSpPr>
          <p:spPr bwMode="auto">
            <a:xfrm>
              <a:off x="4310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3" name="Freeform 83"/>
            <p:cNvSpPr>
              <a:spLocks/>
            </p:cNvSpPr>
            <p:nvPr/>
          </p:nvSpPr>
          <p:spPr bwMode="auto">
            <a:xfrm>
              <a:off x="4364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4" name="Oval 84"/>
            <p:cNvSpPr>
              <a:spLocks noChangeArrowheads="1"/>
            </p:cNvSpPr>
            <p:nvPr/>
          </p:nvSpPr>
          <p:spPr bwMode="auto">
            <a:xfrm>
              <a:off x="4038" y="1714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5" name="Oval 85"/>
            <p:cNvSpPr>
              <a:spLocks noChangeArrowheads="1"/>
            </p:cNvSpPr>
            <p:nvPr/>
          </p:nvSpPr>
          <p:spPr bwMode="auto">
            <a:xfrm>
              <a:off x="4038" y="1457"/>
              <a:ext cx="94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6" name="Freeform 86"/>
            <p:cNvSpPr>
              <a:spLocks/>
            </p:cNvSpPr>
            <p:nvPr/>
          </p:nvSpPr>
          <p:spPr bwMode="auto">
            <a:xfrm>
              <a:off x="4030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7" name="Freeform 87"/>
            <p:cNvSpPr>
              <a:spLocks/>
            </p:cNvSpPr>
            <p:nvPr/>
          </p:nvSpPr>
          <p:spPr bwMode="auto">
            <a:xfrm>
              <a:off x="4084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8" name="Freeform 88"/>
            <p:cNvSpPr>
              <a:spLocks/>
            </p:cNvSpPr>
            <p:nvPr/>
          </p:nvSpPr>
          <p:spPr bwMode="auto">
            <a:xfrm>
              <a:off x="4030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9" name="Freeform 89"/>
            <p:cNvSpPr>
              <a:spLocks/>
            </p:cNvSpPr>
            <p:nvPr/>
          </p:nvSpPr>
          <p:spPr bwMode="auto">
            <a:xfrm>
              <a:off x="4084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0" name="Oval 90"/>
            <p:cNvSpPr>
              <a:spLocks noChangeArrowheads="1"/>
            </p:cNvSpPr>
            <p:nvPr/>
          </p:nvSpPr>
          <p:spPr bwMode="auto">
            <a:xfrm>
              <a:off x="4630" y="1714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1" name="Oval 91"/>
            <p:cNvSpPr>
              <a:spLocks noChangeArrowheads="1"/>
            </p:cNvSpPr>
            <p:nvPr/>
          </p:nvSpPr>
          <p:spPr bwMode="auto">
            <a:xfrm>
              <a:off x="4630" y="1457"/>
              <a:ext cx="93" cy="7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2" name="Freeform 92"/>
            <p:cNvSpPr>
              <a:spLocks/>
            </p:cNvSpPr>
            <p:nvPr/>
          </p:nvSpPr>
          <p:spPr bwMode="auto">
            <a:xfrm>
              <a:off x="4622" y="1531"/>
              <a:ext cx="54" cy="7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3" name="Freeform 93"/>
            <p:cNvSpPr>
              <a:spLocks/>
            </p:cNvSpPr>
            <p:nvPr/>
          </p:nvSpPr>
          <p:spPr bwMode="auto">
            <a:xfrm>
              <a:off x="4676" y="1531"/>
              <a:ext cx="5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4" name="Freeform 94"/>
            <p:cNvSpPr>
              <a:spLocks/>
            </p:cNvSpPr>
            <p:nvPr/>
          </p:nvSpPr>
          <p:spPr bwMode="auto">
            <a:xfrm>
              <a:off x="4622" y="1604"/>
              <a:ext cx="54" cy="110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5" name="Freeform 95"/>
            <p:cNvSpPr>
              <a:spLocks/>
            </p:cNvSpPr>
            <p:nvPr/>
          </p:nvSpPr>
          <p:spPr bwMode="auto">
            <a:xfrm>
              <a:off x="4676" y="1604"/>
              <a:ext cx="55" cy="11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56" name="Group 96"/>
            <p:cNvGrpSpPr>
              <a:grpSpLocks/>
            </p:cNvGrpSpPr>
            <p:nvPr/>
          </p:nvGrpSpPr>
          <p:grpSpPr bwMode="auto">
            <a:xfrm>
              <a:off x="288" y="476"/>
              <a:ext cx="2211" cy="1824"/>
              <a:chOff x="288" y="767"/>
              <a:chExt cx="2373" cy="2065"/>
            </a:xfrm>
          </p:grpSpPr>
          <p:grpSp>
            <p:nvGrpSpPr>
              <p:cNvPr id="15457" name="Group 97"/>
              <p:cNvGrpSpPr>
                <a:grpSpLocks/>
              </p:cNvGrpSpPr>
              <p:nvPr/>
            </p:nvGrpSpPr>
            <p:grpSpPr bwMode="auto">
              <a:xfrm>
                <a:off x="1273" y="1800"/>
                <a:ext cx="334" cy="1032"/>
                <a:chOff x="2112" y="2304"/>
                <a:chExt cx="240" cy="864"/>
              </a:xfrm>
            </p:grpSpPr>
            <p:sp>
              <p:nvSpPr>
                <p:cNvPr id="15458" name="Rectangle 98"/>
                <p:cNvSpPr>
                  <a:spLocks noChangeArrowheads="1"/>
                </p:cNvSpPr>
                <p:nvPr/>
              </p:nvSpPr>
              <p:spPr bwMode="auto">
                <a:xfrm>
                  <a:off x="2112" y="2304"/>
                  <a:ext cx="96" cy="432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59" name="Rectangle 99"/>
                <p:cNvSpPr>
                  <a:spLocks noChangeArrowheads="1"/>
                </p:cNvSpPr>
                <p:nvPr/>
              </p:nvSpPr>
              <p:spPr bwMode="auto">
                <a:xfrm>
                  <a:off x="2112" y="2736"/>
                  <a:ext cx="96" cy="432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60" name="Rectangle 100"/>
                <p:cNvSpPr>
                  <a:spLocks noChangeArrowheads="1"/>
                </p:cNvSpPr>
                <p:nvPr/>
              </p:nvSpPr>
              <p:spPr bwMode="auto">
                <a:xfrm>
                  <a:off x="2256" y="2304"/>
                  <a:ext cx="96" cy="432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61" name="Rectangle 101"/>
                <p:cNvSpPr>
                  <a:spLocks noChangeArrowheads="1"/>
                </p:cNvSpPr>
                <p:nvPr/>
              </p:nvSpPr>
              <p:spPr bwMode="auto">
                <a:xfrm>
                  <a:off x="2256" y="2736"/>
                  <a:ext cx="96" cy="432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462" name="Rectangle 102"/>
              <p:cNvSpPr>
                <a:spLocks noChangeArrowheads="1"/>
              </p:cNvSpPr>
              <p:nvPr/>
            </p:nvSpPr>
            <p:spPr bwMode="auto">
              <a:xfrm rot="2526740">
                <a:off x="2072" y="767"/>
                <a:ext cx="134" cy="516"/>
              </a:xfrm>
              <a:prstGeom prst="rect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3" name="Rectangle 103"/>
              <p:cNvSpPr>
                <a:spLocks noChangeArrowheads="1"/>
              </p:cNvSpPr>
              <p:nvPr/>
            </p:nvSpPr>
            <p:spPr bwMode="auto">
              <a:xfrm rot="2526740">
                <a:off x="1726" y="1150"/>
                <a:ext cx="134" cy="516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4" name="Rectangle 104"/>
              <p:cNvSpPr>
                <a:spLocks noChangeArrowheads="1"/>
              </p:cNvSpPr>
              <p:nvPr/>
            </p:nvSpPr>
            <p:spPr bwMode="auto">
              <a:xfrm rot="2526740">
                <a:off x="2221" y="901"/>
                <a:ext cx="134" cy="51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5" name="Rectangle 105"/>
              <p:cNvSpPr>
                <a:spLocks noChangeArrowheads="1"/>
              </p:cNvSpPr>
              <p:nvPr/>
            </p:nvSpPr>
            <p:spPr bwMode="auto">
              <a:xfrm rot="2526740">
                <a:off x="1875" y="1284"/>
                <a:ext cx="134" cy="51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6" name="Rectangle 106"/>
              <p:cNvSpPr>
                <a:spLocks noChangeArrowheads="1"/>
              </p:cNvSpPr>
              <p:nvPr/>
            </p:nvSpPr>
            <p:spPr bwMode="auto">
              <a:xfrm rot="18933036">
                <a:off x="519" y="911"/>
                <a:ext cx="134" cy="51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7" name="Rectangle 107"/>
              <p:cNvSpPr>
                <a:spLocks noChangeArrowheads="1"/>
              </p:cNvSpPr>
              <p:nvPr/>
            </p:nvSpPr>
            <p:spPr bwMode="auto">
              <a:xfrm rot="18933036">
                <a:off x="881" y="1280"/>
                <a:ext cx="134" cy="51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8" name="Rectangle 108"/>
              <p:cNvSpPr>
                <a:spLocks noChangeArrowheads="1"/>
              </p:cNvSpPr>
              <p:nvPr/>
            </p:nvSpPr>
            <p:spPr bwMode="auto">
              <a:xfrm rot="18933036">
                <a:off x="662" y="771"/>
                <a:ext cx="134" cy="516"/>
              </a:xfrm>
              <a:prstGeom prst="rect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9" name="Rectangle 109"/>
              <p:cNvSpPr>
                <a:spLocks noChangeArrowheads="1"/>
              </p:cNvSpPr>
              <p:nvPr/>
            </p:nvSpPr>
            <p:spPr bwMode="auto">
              <a:xfrm rot="18933036">
                <a:off x="1024" y="1140"/>
                <a:ext cx="134" cy="516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0" name="Text Box 110"/>
              <p:cNvSpPr txBox="1">
                <a:spLocks noChangeArrowheads="1"/>
              </p:cNvSpPr>
              <p:nvPr/>
            </p:nvSpPr>
            <p:spPr bwMode="auto">
              <a:xfrm>
                <a:off x="1075" y="1094"/>
                <a:ext cx="391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H1</a:t>
                </a:r>
              </a:p>
            </p:txBody>
          </p:sp>
          <p:sp>
            <p:nvSpPr>
              <p:cNvPr id="15471" name="Text Box 111"/>
              <p:cNvSpPr txBox="1">
                <a:spLocks noChangeArrowheads="1"/>
              </p:cNvSpPr>
              <p:nvPr/>
            </p:nvSpPr>
            <p:spPr bwMode="auto">
              <a:xfrm>
                <a:off x="912" y="1958"/>
                <a:ext cx="391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H2</a:t>
                </a:r>
              </a:p>
            </p:txBody>
          </p:sp>
          <p:sp>
            <p:nvSpPr>
              <p:cNvPr id="15472" name="Text Box 112"/>
              <p:cNvSpPr txBox="1">
                <a:spLocks noChangeArrowheads="1"/>
              </p:cNvSpPr>
              <p:nvPr/>
            </p:nvSpPr>
            <p:spPr bwMode="auto">
              <a:xfrm>
                <a:off x="1651" y="2448"/>
                <a:ext cx="39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H3</a:t>
                </a:r>
              </a:p>
            </p:txBody>
          </p:sp>
          <p:sp>
            <p:nvSpPr>
              <p:cNvPr id="15473" name="Text Box 113"/>
              <p:cNvSpPr txBox="1">
                <a:spLocks noChangeArrowheads="1"/>
              </p:cNvSpPr>
              <p:nvPr/>
            </p:nvSpPr>
            <p:spPr bwMode="auto">
              <a:xfrm>
                <a:off x="1651" y="1958"/>
                <a:ext cx="39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H2</a:t>
                </a:r>
              </a:p>
            </p:txBody>
          </p:sp>
          <p:sp>
            <p:nvSpPr>
              <p:cNvPr id="15474" name="Text Box 114"/>
              <p:cNvSpPr txBox="1">
                <a:spLocks noChangeArrowheads="1"/>
              </p:cNvSpPr>
              <p:nvPr/>
            </p:nvSpPr>
            <p:spPr bwMode="auto">
              <a:xfrm>
                <a:off x="912" y="2448"/>
                <a:ext cx="391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H3</a:t>
                </a:r>
              </a:p>
            </p:txBody>
          </p:sp>
          <p:sp>
            <p:nvSpPr>
              <p:cNvPr id="15475" name="Text Box 115"/>
              <p:cNvSpPr txBox="1">
                <a:spLocks noChangeArrowheads="1"/>
              </p:cNvSpPr>
              <p:nvPr/>
            </p:nvSpPr>
            <p:spPr bwMode="auto">
              <a:xfrm>
                <a:off x="1459" y="1104"/>
                <a:ext cx="39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H1</a:t>
                </a:r>
              </a:p>
            </p:txBody>
          </p:sp>
          <p:sp>
            <p:nvSpPr>
              <p:cNvPr id="15476" name="Text Box 116"/>
              <p:cNvSpPr txBox="1">
                <a:spLocks noChangeArrowheads="1"/>
              </p:cNvSpPr>
              <p:nvPr/>
            </p:nvSpPr>
            <p:spPr bwMode="auto">
              <a:xfrm>
                <a:off x="718" y="1584"/>
                <a:ext cx="31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L</a:t>
                </a:r>
              </a:p>
            </p:txBody>
          </p:sp>
          <p:sp>
            <p:nvSpPr>
              <p:cNvPr id="15477" name="Text Box 117"/>
              <p:cNvSpPr txBox="1">
                <a:spLocks noChangeArrowheads="1"/>
              </p:cNvSpPr>
              <p:nvPr/>
            </p:nvSpPr>
            <p:spPr bwMode="auto">
              <a:xfrm>
                <a:off x="1968" y="1574"/>
                <a:ext cx="311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</a:t>
                </a:r>
                <a:r>
                  <a:rPr lang="en-US" sz="2000" baseline="-25000">
                    <a:latin typeface="Arial" pitchFamily="34" charset="0"/>
                  </a:rPr>
                  <a:t>L</a:t>
                </a:r>
              </a:p>
            </p:txBody>
          </p:sp>
          <p:sp>
            <p:nvSpPr>
              <p:cNvPr id="15478" name="Text Box 118"/>
              <p:cNvSpPr txBox="1">
                <a:spLocks noChangeArrowheads="1"/>
              </p:cNvSpPr>
              <p:nvPr/>
            </p:nvSpPr>
            <p:spPr bwMode="auto">
              <a:xfrm>
                <a:off x="288" y="1142"/>
                <a:ext cx="30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V</a:t>
                </a:r>
                <a:r>
                  <a:rPr lang="en-US" sz="2000" baseline="-25000">
                    <a:latin typeface="Arial" pitchFamily="34" charset="0"/>
                  </a:rPr>
                  <a:t>L</a:t>
                </a:r>
              </a:p>
            </p:txBody>
          </p:sp>
          <p:sp>
            <p:nvSpPr>
              <p:cNvPr id="15479" name="Text Box 119"/>
              <p:cNvSpPr txBox="1">
                <a:spLocks noChangeArrowheads="1"/>
              </p:cNvSpPr>
              <p:nvPr/>
            </p:nvSpPr>
            <p:spPr bwMode="auto">
              <a:xfrm>
                <a:off x="2359" y="1152"/>
                <a:ext cx="30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V</a:t>
                </a:r>
                <a:r>
                  <a:rPr lang="en-US" sz="2000" baseline="-25000">
                    <a:latin typeface="Arial" pitchFamily="34" charset="0"/>
                  </a:rPr>
                  <a:t>L</a:t>
                </a:r>
              </a:p>
            </p:txBody>
          </p:sp>
          <p:sp>
            <p:nvSpPr>
              <p:cNvPr id="15480" name="Text Box 120"/>
              <p:cNvSpPr txBox="1">
                <a:spLocks noChangeArrowheads="1"/>
              </p:cNvSpPr>
              <p:nvPr/>
            </p:nvSpPr>
            <p:spPr bwMode="auto">
              <a:xfrm>
                <a:off x="719" y="768"/>
                <a:ext cx="320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V</a:t>
                </a:r>
                <a:r>
                  <a:rPr lang="en-US" sz="2000" baseline="-25000">
                    <a:latin typeface="Arial" pitchFamily="34" charset="0"/>
                  </a:rPr>
                  <a:t>H</a:t>
                </a:r>
              </a:p>
            </p:txBody>
          </p:sp>
          <p:sp>
            <p:nvSpPr>
              <p:cNvPr id="15481" name="Text Box 121"/>
              <p:cNvSpPr txBox="1">
                <a:spLocks noChangeArrowheads="1"/>
              </p:cNvSpPr>
              <p:nvPr/>
            </p:nvSpPr>
            <p:spPr bwMode="auto">
              <a:xfrm>
                <a:off x="1776" y="768"/>
                <a:ext cx="319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V</a:t>
                </a:r>
                <a:r>
                  <a:rPr lang="en-US" sz="2000" baseline="-25000">
                    <a:latin typeface="Arial" pitchFamily="34" charset="0"/>
                  </a:rPr>
                  <a:t>H</a:t>
                </a:r>
              </a:p>
            </p:txBody>
          </p:sp>
        </p:grpSp>
        <p:sp>
          <p:nvSpPr>
            <p:cNvPr id="15482" name="Text Box 122"/>
            <p:cNvSpPr txBox="1">
              <a:spLocks noChangeArrowheads="1"/>
            </p:cNvSpPr>
            <p:nvPr/>
          </p:nvSpPr>
          <p:spPr bwMode="auto">
            <a:xfrm>
              <a:off x="3888" y="860"/>
              <a:ext cx="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Symbol" pitchFamily="18" charset="2"/>
                  <a:cs typeface="Arial" pitchFamily="34" charset="0"/>
                </a:rPr>
                <a:t>e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5483" name="Text Box 123"/>
            <p:cNvSpPr txBox="1">
              <a:spLocks noChangeArrowheads="1"/>
            </p:cNvSpPr>
            <p:nvPr/>
          </p:nvSpPr>
          <p:spPr bwMode="auto">
            <a:xfrm>
              <a:off x="4853" y="860"/>
              <a:ext cx="1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Symbol" pitchFamily="18" charset="2"/>
                  <a:cs typeface="Arial" pitchFamily="34" charset="0"/>
                </a:rPr>
                <a:t>d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5484" name="Text Box 124"/>
            <p:cNvSpPr txBox="1">
              <a:spLocks noChangeArrowheads="1"/>
            </p:cNvSpPr>
            <p:nvPr/>
          </p:nvSpPr>
          <p:spPr bwMode="auto">
            <a:xfrm>
              <a:off x="3565" y="1100"/>
              <a:ext cx="1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Symbol" pitchFamily="18" charset="2"/>
                  <a:cs typeface="Arial" pitchFamily="34" charset="0"/>
                </a:rPr>
                <a:t>z</a:t>
              </a:r>
              <a:endParaRPr lang="en-US" sz="1600" b="1">
                <a:latin typeface="Arial" pitchFamily="34" charset="0"/>
              </a:endParaRPr>
            </a:p>
          </p:txBody>
        </p:sp>
        <p:cxnSp>
          <p:nvCxnSpPr>
            <p:cNvPr id="15485" name="AutoShape 125"/>
            <p:cNvCxnSpPr>
              <a:cxnSpLocks noChangeShapeType="1"/>
              <a:stCxn id="15458" idx="0"/>
              <a:endCxn id="15469" idx="2"/>
            </p:cNvCxnSpPr>
            <p:nvPr/>
          </p:nvCxnSpPr>
          <p:spPr bwMode="auto">
            <a:xfrm rot="5400000" flipH="1">
              <a:off x="1136" y="1256"/>
              <a:ext cx="192" cy="72"/>
            </a:xfrm>
            <a:prstGeom prst="curvedConnector3">
              <a:avLst>
                <a:gd name="adj1" fmla="val 3854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5486" name="AutoShape 126"/>
            <p:cNvCxnSpPr>
              <a:cxnSpLocks noChangeShapeType="1"/>
              <a:stCxn id="15460" idx="0"/>
              <a:endCxn id="15463" idx="2"/>
            </p:cNvCxnSpPr>
            <p:nvPr/>
          </p:nvCxnSpPr>
          <p:spPr bwMode="auto">
            <a:xfrm rot="16200000">
              <a:off x="1407" y="1258"/>
              <a:ext cx="178" cy="82"/>
            </a:xfrm>
            <a:prstGeom prst="curvedConnector3">
              <a:avLst>
                <a:gd name="adj1" fmla="val 3763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15487" name="Rectangle 127"/>
            <p:cNvSpPr>
              <a:spLocks noChangeArrowheads="1"/>
            </p:cNvSpPr>
            <p:nvPr/>
          </p:nvSpPr>
          <p:spPr bwMode="auto">
            <a:xfrm>
              <a:off x="1248" y="2300"/>
              <a:ext cx="48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88" name="Rectangle 128"/>
            <p:cNvSpPr>
              <a:spLocks noChangeArrowheads="1"/>
            </p:cNvSpPr>
            <p:nvPr/>
          </p:nvSpPr>
          <p:spPr bwMode="auto">
            <a:xfrm>
              <a:off x="1440" y="2300"/>
              <a:ext cx="48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89" name="Group 129"/>
            <p:cNvGrpSpPr>
              <a:grpSpLocks/>
            </p:cNvGrpSpPr>
            <p:nvPr/>
          </p:nvGrpSpPr>
          <p:grpSpPr bwMode="auto">
            <a:xfrm>
              <a:off x="938" y="2348"/>
              <a:ext cx="310" cy="187"/>
              <a:chOff x="938" y="2496"/>
              <a:chExt cx="310" cy="187"/>
            </a:xfrm>
          </p:grpSpPr>
          <p:sp>
            <p:nvSpPr>
              <p:cNvPr id="15490" name="Oval 130"/>
              <p:cNvSpPr>
                <a:spLocks noChangeArrowheads="1"/>
              </p:cNvSpPr>
              <p:nvPr/>
            </p:nvSpPr>
            <p:spPr bwMode="auto">
              <a:xfrm>
                <a:off x="1044" y="2641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1" name="Oval 131"/>
              <p:cNvSpPr>
                <a:spLocks noChangeArrowheads="1"/>
              </p:cNvSpPr>
              <p:nvPr/>
            </p:nvSpPr>
            <p:spPr bwMode="auto">
              <a:xfrm>
                <a:off x="1044" y="2496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2" name="Freeform 132"/>
              <p:cNvSpPr>
                <a:spLocks/>
              </p:cNvSpPr>
              <p:nvPr/>
            </p:nvSpPr>
            <p:spPr bwMode="auto">
              <a:xfrm>
                <a:off x="1035" y="2538"/>
                <a:ext cx="60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3" name="Freeform 133"/>
              <p:cNvSpPr>
                <a:spLocks/>
              </p:cNvSpPr>
              <p:nvPr/>
            </p:nvSpPr>
            <p:spPr bwMode="auto">
              <a:xfrm>
                <a:off x="1095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4" name="Freeform 134"/>
              <p:cNvSpPr>
                <a:spLocks/>
              </p:cNvSpPr>
              <p:nvPr/>
            </p:nvSpPr>
            <p:spPr bwMode="auto">
              <a:xfrm>
                <a:off x="1035" y="2579"/>
                <a:ext cx="60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5" name="Freeform 135"/>
              <p:cNvSpPr>
                <a:spLocks/>
              </p:cNvSpPr>
              <p:nvPr/>
            </p:nvSpPr>
            <p:spPr bwMode="auto">
              <a:xfrm>
                <a:off x="1095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6" name="Oval 136"/>
              <p:cNvSpPr>
                <a:spLocks noChangeArrowheads="1"/>
              </p:cNvSpPr>
              <p:nvPr/>
            </p:nvSpPr>
            <p:spPr bwMode="auto">
              <a:xfrm>
                <a:off x="1137" y="2641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7" name="Oval 137"/>
              <p:cNvSpPr>
                <a:spLocks noChangeArrowheads="1"/>
              </p:cNvSpPr>
              <p:nvPr/>
            </p:nvSpPr>
            <p:spPr bwMode="auto">
              <a:xfrm>
                <a:off x="1137" y="2496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8" name="Freeform 138"/>
              <p:cNvSpPr>
                <a:spLocks/>
              </p:cNvSpPr>
              <p:nvPr/>
            </p:nvSpPr>
            <p:spPr bwMode="auto">
              <a:xfrm>
                <a:off x="1129" y="2538"/>
                <a:ext cx="59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9" name="Freeform 139"/>
              <p:cNvSpPr>
                <a:spLocks/>
              </p:cNvSpPr>
              <p:nvPr/>
            </p:nvSpPr>
            <p:spPr bwMode="auto">
              <a:xfrm>
                <a:off x="1188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0" name="Freeform 140"/>
              <p:cNvSpPr>
                <a:spLocks/>
              </p:cNvSpPr>
              <p:nvPr/>
            </p:nvSpPr>
            <p:spPr bwMode="auto">
              <a:xfrm>
                <a:off x="1129" y="2579"/>
                <a:ext cx="59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1" name="Freeform 141"/>
              <p:cNvSpPr>
                <a:spLocks/>
              </p:cNvSpPr>
              <p:nvPr/>
            </p:nvSpPr>
            <p:spPr bwMode="auto">
              <a:xfrm>
                <a:off x="1188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2" name="Oval 142"/>
              <p:cNvSpPr>
                <a:spLocks noChangeArrowheads="1"/>
              </p:cNvSpPr>
              <p:nvPr/>
            </p:nvSpPr>
            <p:spPr bwMode="auto">
              <a:xfrm>
                <a:off x="946" y="2641"/>
                <a:ext cx="103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3" name="Oval 143"/>
              <p:cNvSpPr>
                <a:spLocks noChangeArrowheads="1"/>
              </p:cNvSpPr>
              <p:nvPr/>
            </p:nvSpPr>
            <p:spPr bwMode="auto">
              <a:xfrm>
                <a:off x="946" y="2496"/>
                <a:ext cx="103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4" name="Freeform 144"/>
              <p:cNvSpPr>
                <a:spLocks/>
              </p:cNvSpPr>
              <p:nvPr/>
            </p:nvSpPr>
            <p:spPr bwMode="auto">
              <a:xfrm>
                <a:off x="938" y="2538"/>
                <a:ext cx="60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5" name="Freeform 145"/>
              <p:cNvSpPr>
                <a:spLocks/>
              </p:cNvSpPr>
              <p:nvPr/>
            </p:nvSpPr>
            <p:spPr bwMode="auto">
              <a:xfrm>
                <a:off x="998" y="2538"/>
                <a:ext cx="58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6" name="Freeform 146"/>
              <p:cNvSpPr>
                <a:spLocks/>
              </p:cNvSpPr>
              <p:nvPr/>
            </p:nvSpPr>
            <p:spPr bwMode="auto">
              <a:xfrm>
                <a:off x="938" y="2579"/>
                <a:ext cx="60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07" name="Freeform 147"/>
              <p:cNvSpPr>
                <a:spLocks/>
              </p:cNvSpPr>
              <p:nvPr/>
            </p:nvSpPr>
            <p:spPr bwMode="auto">
              <a:xfrm>
                <a:off x="998" y="2579"/>
                <a:ext cx="58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508" name="Group 148"/>
            <p:cNvGrpSpPr>
              <a:grpSpLocks/>
            </p:cNvGrpSpPr>
            <p:nvPr/>
          </p:nvGrpSpPr>
          <p:grpSpPr bwMode="auto">
            <a:xfrm>
              <a:off x="443" y="2000"/>
              <a:ext cx="517" cy="780"/>
              <a:chOff x="443" y="2148"/>
              <a:chExt cx="517" cy="780"/>
            </a:xfrm>
          </p:grpSpPr>
          <p:sp>
            <p:nvSpPr>
              <p:cNvPr id="15509" name="Rectangle 149"/>
              <p:cNvSpPr>
                <a:spLocks noChangeArrowheads="1"/>
              </p:cNvSpPr>
              <p:nvPr/>
            </p:nvSpPr>
            <p:spPr bwMode="auto">
              <a:xfrm>
                <a:off x="842" y="2352"/>
                <a:ext cx="70" cy="57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0" name="Rectangle 150"/>
              <p:cNvSpPr>
                <a:spLocks noChangeArrowheads="1"/>
              </p:cNvSpPr>
              <p:nvPr/>
            </p:nvSpPr>
            <p:spPr bwMode="auto">
              <a:xfrm>
                <a:off x="698" y="2400"/>
                <a:ext cx="96" cy="4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1" name="Line 151"/>
              <p:cNvSpPr>
                <a:spLocks noChangeShapeType="1"/>
              </p:cNvSpPr>
              <p:nvPr/>
            </p:nvSpPr>
            <p:spPr bwMode="auto">
              <a:xfrm>
                <a:off x="794" y="24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2" name="Oval 152"/>
              <p:cNvSpPr>
                <a:spLocks noChangeArrowheads="1"/>
              </p:cNvSpPr>
              <p:nvPr/>
            </p:nvSpPr>
            <p:spPr bwMode="auto">
              <a:xfrm>
                <a:off x="494" y="2641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3" name="Oval 153"/>
              <p:cNvSpPr>
                <a:spLocks noChangeArrowheads="1"/>
              </p:cNvSpPr>
              <p:nvPr/>
            </p:nvSpPr>
            <p:spPr bwMode="auto">
              <a:xfrm>
                <a:off x="494" y="2496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4" name="Freeform 154"/>
              <p:cNvSpPr>
                <a:spLocks/>
              </p:cNvSpPr>
              <p:nvPr/>
            </p:nvSpPr>
            <p:spPr bwMode="auto">
              <a:xfrm>
                <a:off x="485" y="2538"/>
                <a:ext cx="60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5" name="Freeform 155"/>
              <p:cNvSpPr>
                <a:spLocks/>
              </p:cNvSpPr>
              <p:nvPr/>
            </p:nvSpPr>
            <p:spPr bwMode="auto">
              <a:xfrm>
                <a:off x="545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6" name="Freeform 156"/>
              <p:cNvSpPr>
                <a:spLocks/>
              </p:cNvSpPr>
              <p:nvPr/>
            </p:nvSpPr>
            <p:spPr bwMode="auto">
              <a:xfrm>
                <a:off x="485" y="2579"/>
                <a:ext cx="60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7" name="Freeform 157"/>
              <p:cNvSpPr>
                <a:spLocks/>
              </p:cNvSpPr>
              <p:nvPr/>
            </p:nvSpPr>
            <p:spPr bwMode="auto">
              <a:xfrm>
                <a:off x="545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8" name="Oval 158"/>
              <p:cNvSpPr>
                <a:spLocks noChangeArrowheads="1"/>
              </p:cNvSpPr>
              <p:nvPr/>
            </p:nvSpPr>
            <p:spPr bwMode="auto">
              <a:xfrm>
                <a:off x="587" y="2641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9" name="Oval 159"/>
              <p:cNvSpPr>
                <a:spLocks noChangeArrowheads="1"/>
              </p:cNvSpPr>
              <p:nvPr/>
            </p:nvSpPr>
            <p:spPr bwMode="auto">
              <a:xfrm>
                <a:off x="587" y="2496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20" name="Freeform 160"/>
              <p:cNvSpPr>
                <a:spLocks/>
              </p:cNvSpPr>
              <p:nvPr/>
            </p:nvSpPr>
            <p:spPr bwMode="auto">
              <a:xfrm>
                <a:off x="579" y="2538"/>
                <a:ext cx="59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21" name="Freeform 161"/>
              <p:cNvSpPr>
                <a:spLocks/>
              </p:cNvSpPr>
              <p:nvPr/>
            </p:nvSpPr>
            <p:spPr bwMode="auto">
              <a:xfrm>
                <a:off x="638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22" name="Freeform 162"/>
              <p:cNvSpPr>
                <a:spLocks/>
              </p:cNvSpPr>
              <p:nvPr/>
            </p:nvSpPr>
            <p:spPr bwMode="auto">
              <a:xfrm>
                <a:off x="579" y="2579"/>
                <a:ext cx="59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23" name="Freeform 163"/>
              <p:cNvSpPr>
                <a:spLocks/>
              </p:cNvSpPr>
              <p:nvPr/>
            </p:nvSpPr>
            <p:spPr bwMode="auto">
              <a:xfrm>
                <a:off x="638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24" name="Text Box 164"/>
              <p:cNvSpPr txBox="1">
                <a:spLocks noChangeArrowheads="1"/>
              </p:cNvSpPr>
              <p:nvPr/>
            </p:nvSpPr>
            <p:spPr bwMode="auto">
              <a:xfrm>
                <a:off x="443" y="2148"/>
                <a:ext cx="51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Ig</a:t>
                </a:r>
                <a:r>
                  <a:rPr lang="en-US" sz="1600">
                    <a:latin typeface="Symbol" pitchFamily="18" charset="2"/>
                  </a:rPr>
                  <a:t>a/I</a:t>
                </a:r>
                <a:r>
                  <a:rPr lang="en-US" sz="1600"/>
                  <a:t>g</a:t>
                </a:r>
                <a:r>
                  <a:rPr lang="en-US" sz="1600">
                    <a:latin typeface="Symbol" pitchFamily="18" charset="2"/>
                  </a:rPr>
                  <a:t>b</a:t>
                </a:r>
                <a:endParaRPr lang="en-US" sz="1600"/>
              </a:p>
            </p:txBody>
          </p:sp>
        </p:grpSp>
        <p:sp>
          <p:nvSpPr>
            <p:cNvPr id="15525" name="Rectangle 165"/>
            <p:cNvSpPr>
              <a:spLocks noChangeArrowheads="1"/>
            </p:cNvSpPr>
            <p:nvPr/>
          </p:nvSpPr>
          <p:spPr bwMode="auto">
            <a:xfrm>
              <a:off x="1935" y="2216"/>
              <a:ext cx="70" cy="57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26" name="Rectangle 166"/>
            <p:cNvSpPr>
              <a:spLocks noChangeArrowheads="1"/>
            </p:cNvSpPr>
            <p:nvPr/>
          </p:nvSpPr>
          <p:spPr bwMode="auto">
            <a:xfrm>
              <a:off x="1791" y="2264"/>
              <a:ext cx="96" cy="4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27" name="Line 167"/>
            <p:cNvSpPr>
              <a:spLocks noChangeShapeType="1"/>
            </p:cNvSpPr>
            <p:nvPr/>
          </p:nvSpPr>
          <p:spPr bwMode="auto">
            <a:xfrm>
              <a:off x="1887" y="23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28" name="Text Box 168"/>
            <p:cNvSpPr txBox="1">
              <a:spLocks noChangeArrowheads="1"/>
            </p:cNvSpPr>
            <p:nvPr/>
          </p:nvSpPr>
          <p:spPr bwMode="auto">
            <a:xfrm>
              <a:off x="1883" y="2012"/>
              <a:ext cx="5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/>
                <a:t>Ig</a:t>
              </a:r>
              <a:r>
                <a:rPr lang="en-US" sz="1600">
                  <a:latin typeface="Symbol" pitchFamily="18" charset="2"/>
                </a:rPr>
                <a:t>a/I</a:t>
              </a:r>
              <a:r>
                <a:rPr lang="en-US" sz="1600"/>
                <a:t>g</a:t>
              </a:r>
              <a:r>
                <a:rPr lang="en-US" sz="1600">
                  <a:latin typeface="Symbol" pitchFamily="18" charset="2"/>
                </a:rPr>
                <a:t>b</a:t>
              </a:r>
              <a:endParaRPr lang="en-US" sz="1600"/>
            </a:p>
          </p:txBody>
        </p:sp>
        <p:grpSp>
          <p:nvGrpSpPr>
            <p:cNvPr id="15529" name="Group 169"/>
            <p:cNvGrpSpPr>
              <a:grpSpLocks/>
            </p:cNvGrpSpPr>
            <p:nvPr/>
          </p:nvGrpSpPr>
          <p:grpSpPr bwMode="auto">
            <a:xfrm>
              <a:off x="1488" y="2348"/>
              <a:ext cx="310" cy="187"/>
              <a:chOff x="938" y="2496"/>
              <a:chExt cx="310" cy="187"/>
            </a:xfrm>
          </p:grpSpPr>
          <p:sp>
            <p:nvSpPr>
              <p:cNvPr id="15530" name="Oval 170"/>
              <p:cNvSpPr>
                <a:spLocks noChangeArrowheads="1"/>
              </p:cNvSpPr>
              <p:nvPr/>
            </p:nvSpPr>
            <p:spPr bwMode="auto">
              <a:xfrm>
                <a:off x="1044" y="2641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1" name="Oval 171"/>
              <p:cNvSpPr>
                <a:spLocks noChangeArrowheads="1"/>
              </p:cNvSpPr>
              <p:nvPr/>
            </p:nvSpPr>
            <p:spPr bwMode="auto">
              <a:xfrm>
                <a:off x="1044" y="2496"/>
                <a:ext cx="102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2" name="Freeform 172"/>
              <p:cNvSpPr>
                <a:spLocks/>
              </p:cNvSpPr>
              <p:nvPr/>
            </p:nvSpPr>
            <p:spPr bwMode="auto">
              <a:xfrm>
                <a:off x="1035" y="2538"/>
                <a:ext cx="60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3" name="Freeform 173"/>
              <p:cNvSpPr>
                <a:spLocks/>
              </p:cNvSpPr>
              <p:nvPr/>
            </p:nvSpPr>
            <p:spPr bwMode="auto">
              <a:xfrm>
                <a:off x="1095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4" name="Freeform 174"/>
              <p:cNvSpPr>
                <a:spLocks/>
              </p:cNvSpPr>
              <p:nvPr/>
            </p:nvSpPr>
            <p:spPr bwMode="auto">
              <a:xfrm>
                <a:off x="1035" y="2579"/>
                <a:ext cx="60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5" name="Freeform 175"/>
              <p:cNvSpPr>
                <a:spLocks/>
              </p:cNvSpPr>
              <p:nvPr/>
            </p:nvSpPr>
            <p:spPr bwMode="auto">
              <a:xfrm>
                <a:off x="1095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6" name="Oval 176"/>
              <p:cNvSpPr>
                <a:spLocks noChangeArrowheads="1"/>
              </p:cNvSpPr>
              <p:nvPr/>
            </p:nvSpPr>
            <p:spPr bwMode="auto">
              <a:xfrm>
                <a:off x="1137" y="2641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7" name="Oval 177"/>
              <p:cNvSpPr>
                <a:spLocks noChangeArrowheads="1"/>
              </p:cNvSpPr>
              <p:nvPr/>
            </p:nvSpPr>
            <p:spPr bwMode="auto">
              <a:xfrm>
                <a:off x="1137" y="2496"/>
                <a:ext cx="101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8" name="Freeform 178"/>
              <p:cNvSpPr>
                <a:spLocks/>
              </p:cNvSpPr>
              <p:nvPr/>
            </p:nvSpPr>
            <p:spPr bwMode="auto">
              <a:xfrm>
                <a:off x="1129" y="2538"/>
                <a:ext cx="59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9" name="Freeform 179"/>
              <p:cNvSpPr>
                <a:spLocks/>
              </p:cNvSpPr>
              <p:nvPr/>
            </p:nvSpPr>
            <p:spPr bwMode="auto">
              <a:xfrm>
                <a:off x="1188" y="2538"/>
                <a:ext cx="6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0" name="Freeform 180"/>
              <p:cNvSpPr>
                <a:spLocks/>
              </p:cNvSpPr>
              <p:nvPr/>
            </p:nvSpPr>
            <p:spPr bwMode="auto">
              <a:xfrm>
                <a:off x="1129" y="2579"/>
                <a:ext cx="59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1" name="Freeform 181"/>
              <p:cNvSpPr>
                <a:spLocks/>
              </p:cNvSpPr>
              <p:nvPr/>
            </p:nvSpPr>
            <p:spPr bwMode="auto">
              <a:xfrm>
                <a:off x="1188" y="2579"/>
                <a:ext cx="60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2" name="Oval 182"/>
              <p:cNvSpPr>
                <a:spLocks noChangeArrowheads="1"/>
              </p:cNvSpPr>
              <p:nvPr/>
            </p:nvSpPr>
            <p:spPr bwMode="auto">
              <a:xfrm>
                <a:off x="946" y="2641"/>
                <a:ext cx="103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3" name="Oval 183"/>
              <p:cNvSpPr>
                <a:spLocks noChangeArrowheads="1"/>
              </p:cNvSpPr>
              <p:nvPr/>
            </p:nvSpPr>
            <p:spPr bwMode="auto">
              <a:xfrm>
                <a:off x="946" y="2496"/>
                <a:ext cx="103" cy="42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4" name="Freeform 184"/>
              <p:cNvSpPr>
                <a:spLocks/>
              </p:cNvSpPr>
              <p:nvPr/>
            </p:nvSpPr>
            <p:spPr bwMode="auto">
              <a:xfrm>
                <a:off x="938" y="2538"/>
                <a:ext cx="60" cy="41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5" name="Freeform 185"/>
              <p:cNvSpPr>
                <a:spLocks/>
              </p:cNvSpPr>
              <p:nvPr/>
            </p:nvSpPr>
            <p:spPr bwMode="auto">
              <a:xfrm>
                <a:off x="998" y="2538"/>
                <a:ext cx="58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6" name="Freeform 186"/>
              <p:cNvSpPr>
                <a:spLocks/>
              </p:cNvSpPr>
              <p:nvPr/>
            </p:nvSpPr>
            <p:spPr bwMode="auto">
              <a:xfrm>
                <a:off x="938" y="2579"/>
                <a:ext cx="60" cy="62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7" name="Freeform 187"/>
              <p:cNvSpPr>
                <a:spLocks/>
              </p:cNvSpPr>
              <p:nvPr/>
            </p:nvSpPr>
            <p:spPr bwMode="auto">
              <a:xfrm>
                <a:off x="998" y="2579"/>
                <a:ext cx="58" cy="6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548" name="Text Box 188"/>
            <p:cNvSpPr txBox="1">
              <a:spLocks noChangeArrowheads="1"/>
            </p:cNvSpPr>
            <p:nvPr/>
          </p:nvSpPr>
          <p:spPr bwMode="auto">
            <a:xfrm>
              <a:off x="902" y="2659"/>
              <a:ext cx="7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Blk, Fyn or Lyn</a:t>
              </a:r>
            </a:p>
          </p:txBody>
        </p:sp>
      </p:grpSp>
      <p:sp>
        <p:nvSpPr>
          <p:cNvPr id="15549" name="Line 189"/>
          <p:cNvSpPr>
            <a:spLocks noChangeShapeType="1"/>
          </p:cNvSpPr>
          <p:nvPr/>
        </p:nvSpPr>
        <p:spPr bwMode="auto">
          <a:xfrm>
            <a:off x="381000" y="4876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50" name="Text Box 190"/>
          <p:cNvSpPr txBox="1">
            <a:spLocks noChangeArrowheads="1"/>
          </p:cNvSpPr>
          <p:nvPr/>
        </p:nvSpPr>
        <p:spPr bwMode="auto">
          <a:xfrm>
            <a:off x="1370013" y="76200"/>
            <a:ext cx="6478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Arial" pitchFamily="34" charset="0"/>
              </a:rPr>
              <a:t>B and T Lymphocyte Antigen Receptors</a:t>
            </a:r>
          </a:p>
        </p:txBody>
      </p:sp>
      <p:sp>
        <p:nvSpPr>
          <p:cNvPr id="15551" name="Rectangle 191"/>
          <p:cNvSpPr>
            <a:spLocks noChangeArrowheads="1"/>
          </p:cNvSpPr>
          <p:nvPr/>
        </p:nvSpPr>
        <p:spPr bwMode="auto">
          <a:xfrm>
            <a:off x="8332788" y="6400800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231775" y="1371600"/>
            <a:ext cx="8647113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50938" y="1498600"/>
            <a:ext cx="6842125" cy="399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>
                <a:solidFill>
                  <a:schemeClr val="tx2"/>
                </a:solidFill>
              </a:rPr>
              <a:t>H</a:t>
            </a:r>
            <a:r>
              <a:rPr lang="en-US" sz="3200" b="1">
                <a:solidFill>
                  <a:schemeClr val="tx2"/>
                </a:solidFill>
              </a:rPr>
              <a:t>uman </a:t>
            </a:r>
            <a:r>
              <a:rPr lang="en-US" sz="3200" b="1" u="sng">
                <a:solidFill>
                  <a:schemeClr val="tx2"/>
                </a:solidFill>
              </a:rPr>
              <a:t>L</a:t>
            </a:r>
            <a:r>
              <a:rPr lang="en-US" sz="3200" b="1">
                <a:solidFill>
                  <a:schemeClr val="tx2"/>
                </a:solidFill>
              </a:rPr>
              <a:t>eukocyte </a:t>
            </a:r>
            <a:r>
              <a:rPr lang="en-US" sz="3200" b="1" u="sng">
                <a:solidFill>
                  <a:schemeClr val="tx2"/>
                </a:solidFill>
              </a:rPr>
              <a:t>A</a:t>
            </a:r>
            <a:r>
              <a:rPr lang="en-US" sz="3200" b="1">
                <a:solidFill>
                  <a:schemeClr val="tx2"/>
                </a:solidFill>
              </a:rPr>
              <a:t>ntigen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2"/>
                </a:solidFill>
              </a:rPr>
              <a:t>human MHC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2"/>
                </a:solidFill>
              </a:rPr>
              <a:t>cell-surface proteins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2"/>
                </a:solidFill>
              </a:rPr>
              <a:t>important in self vs. nonself distinction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2"/>
                </a:solidFill>
              </a:rPr>
              <a:t>present peptide antigens to T cells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63575" y="5837238"/>
            <a:ext cx="31543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99FFCC"/>
                </a:solidFill>
              </a:rPr>
              <a:t>CLASS I:  A,B,C</a:t>
            </a:r>
            <a:endParaRPr lang="en-US" b="1">
              <a:solidFill>
                <a:schemeClr val="tx2"/>
              </a:solidFill>
              <a:latin typeface="Times" pitchFamily="18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719638" y="5835650"/>
            <a:ext cx="41925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99FFCC"/>
                </a:solidFill>
                <a:latin typeface="Times" pitchFamily="18" charset="0"/>
              </a:rPr>
              <a:t>CLASS II:  DR,DQ,DP</a:t>
            </a:r>
            <a:endParaRPr lang="en-US" b="1">
              <a:solidFill>
                <a:schemeClr val="tx2"/>
              </a:solidFill>
              <a:latin typeface="Times" pitchFamily="18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58800"/>
            <a:ext cx="7772400" cy="1143000"/>
          </a:xfrm>
          <a:noFill/>
          <a:ln/>
        </p:spPr>
        <p:txBody>
          <a:bodyPr/>
          <a:lstStyle/>
          <a:p>
            <a:r>
              <a:rPr lang="en-US" b="1"/>
              <a:t>HLA</a:t>
            </a:r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858000" y="285750"/>
            <a:ext cx="1828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J. Noble</a:t>
            </a:r>
            <a:endParaRPr lang="en-US" sz="4400" b="1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792538" y="222250"/>
            <a:ext cx="2149475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3000" b="1">
                <a:solidFill>
                  <a:srgbClr val="FFCC00"/>
                </a:solidFill>
              </a:rPr>
              <a:t>DQB1*0402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072313" y="5014913"/>
            <a:ext cx="1162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FAFD00"/>
                </a:solidFill>
              </a:rPr>
              <a:t>Asp57</a:t>
            </a:r>
            <a:r>
              <a:rPr lang="en-US" b="1">
                <a:solidFill>
                  <a:srgbClr val="FAFD00"/>
                </a:solidFill>
                <a:latin typeface="Symbol" pitchFamily="18" charset="2"/>
              </a:rPr>
              <a:t>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6483350" y="3968750"/>
            <a:ext cx="463550" cy="12065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05713" y="4176713"/>
            <a:ext cx="11604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FF00"/>
                </a:solidFill>
              </a:rPr>
              <a:t>Leu56</a:t>
            </a:r>
            <a:r>
              <a:rPr lang="en-US" b="1">
                <a:solidFill>
                  <a:srgbClr val="00FF00"/>
                </a:solidFill>
                <a:latin typeface="Symbol" pitchFamily="18" charset="2"/>
              </a:rPr>
              <a:t>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7016750" y="4197350"/>
            <a:ext cx="530225" cy="2159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823913" y="1082675"/>
            <a:ext cx="14430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Symbol" pitchFamily="18" charset="2"/>
              </a:rPr>
              <a:t></a:t>
            </a:r>
            <a:r>
              <a:rPr lang="en-US" sz="2800" b="1">
                <a:solidFill>
                  <a:srgbClr val="FFFFFF"/>
                </a:solidFill>
              </a:rPr>
              <a:t> -chain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823913" y="4664075"/>
            <a:ext cx="132556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Symbol" pitchFamily="18" charset="2"/>
              </a:rPr>
              <a:t></a:t>
            </a:r>
            <a:r>
              <a:rPr lang="en-US" sz="2800" b="1">
                <a:solidFill>
                  <a:srgbClr val="FFFFFF"/>
                </a:solidFill>
              </a:rPr>
              <a:t>-chain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0" y="6324600"/>
            <a:ext cx="914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BDC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848600" y="6400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accent1"/>
                </a:solidFill>
              </a:rPr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-503238" y="0"/>
          <a:ext cx="10150476" cy="6858000"/>
        </p:xfrm>
        <a:graphic>
          <a:graphicData uri="http://schemas.openxmlformats.org/presentationml/2006/ole">
            <p:oleObj spid="_x0000_s95234" name="Image" r:id="rId3" imgW="3846258" imgH="2443880" progId="">
              <p:embed/>
            </p:oleObj>
          </a:graphicData>
        </a:graphic>
      </p:graphicFrame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04800" y="609600"/>
            <a:ext cx="821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pitchFamily="34" charset="0"/>
              </a:rPr>
              <a:t>Topology of Self-peptide/MHC Binding by Ob.1A12 TCR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609600" y="1219200"/>
            <a:ext cx="6096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5105400" y="1371600"/>
            <a:ext cx="6096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5226050" y="1462088"/>
            <a:ext cx="904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>
                <a:solidFill>
                  <a:schemeClr val="bg1"/>
                </a:solidFill>
                <a:latin typeface="Arial" pitchFamily="34" charset="0"/>
              </a:rPr>
              <a:t>HA1.7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609600" y="1466850"/>
            <a:ext cx="1214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>
                <a:solidFill>
                  <a:schemeClr val="bg1"/>
                </a:solidFill>
                <a:latin typeface="Arial" pitchFamily="34" charset="0"/>
              </a:rPr>
              <a:t>Ob.1A12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6842125" y="5672138"/>
            <a:ext cx="166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66"/>
                </a:solidFill>
                <a:latin typeface="Arial" pitchFamily="34" charset="0"/>
              </a:rPr>
              <a:t>Red:      TCR</a:t>
            </a:r>
            <a:r>
              <a:rPr lang="en-US" sz="1800">
                <a:solidFill>
                  <a:srgbClr val="FF0066"/>
                </a:solidFill>
                <a:latin typeface="Symbol" pitchFamily="18" charset="2"/>
              </a:rPr>
              <a:t>b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Yellow:  TCR</a:t>
            </a:r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0" y="10668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Autoimmune (MBP Peptide+DR2)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4724400" y="11430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Anti-viral (HA Peptide+DR1)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228600" y="0"/>
            <a:ext cx="891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00FF00"/>
                </a:solidFill>
                <a:latin typeface="Arial Black" pitchFamily="34" charset="0"/>
              </a:rPr>
              <a:t>Hahn, Wucherpfenning et al. Nature Immunology 6:490-496,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>
            <p:ph idx="1"/>
          </p:nvPr>
        </p:nvGraphicFramePr>
        <p:xfrm>
          <a:off x="0" y="-25400"/>
          <a:ext cx="9448800" cy="6959600"/>
        </p:xfrm>
        <a:graphic>
          <a:graphicData uri="http://schemas.openxmlformats.org/presentationml/2006/ole">
            <p:oleObj spid="_x0000_s96258" name="Image" r:id="rId3" imgW="3846258" imgH="2834406" progId="">
              <p:embed/>
            </p:oleObj>
          </a:graphicData>
        </a:graphic>
      </p:graphicFrame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85800" y="304800"/>
            <a:ext cx="546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     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</a:rPr>
              <a:t>Ob.1A12		                          HA1.7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00FF00"/>
                </a:solidFill>
                <a:latin typeface="Arial Black" pitchFamily="34" charset="0"/>
              </a:rPr>
              <a:t>Hahn, Wucherpfenning et al. Nature Immunology 6:490-496, 2005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2438400" y="55626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Autoimmune (MBP Peptide+DR2)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724400" y="990600"/>
            <a:ext cx="1371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Anti-viral (HA Peptide+DR1)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842125" y="5672138"/>
            <a:ext cx="1662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66"/>
                </a:solidFill>
                <a:latin typeface="Arial" pitchFamily="34" charset="0"/>
              </a:rPr>
              <a:t>Red:      TCR</a:t>
            </a:r>
            <a:r>
              <a:rPr lang="en-US" sz="1800">
                <a:solidFill>
                  <a:srgbClr val="FF0066"/>
                </a:solidFill>
                <a:latin typeface="Symbol" pitchFamily="18" charset="2"/>
              </a:rPr>
              <a:t>b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Yellow:  TCR</a:t>
            </a:r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8600" y="33338"/>
            <a:ext cx="8753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latin typeface="Arial" pitchFamily="34" charset="0"/>
              </a:rPr>
              <a:t>The Human Leukocyte Antigen Complex  (6p21.31)</a:t>
            </a:r>
            <a:endParaRPr lang="en-US" sz="2800">
              <a:latin typeface="Arial" pitchFamily="34" charset="0"/>
            </a:endParaRP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-76200" y="838200"/>
            <a:ext cx="9220200" cy="5413375"/>
            <a:chOff x="-48" y="928"/>
            <a:chExt cx="5808" cy="3014"/>
          </a:xfrm>
        </p:grpSpPr>
        <p:sp>
          <p:nvSpPr>
            <p:cNvPr id="18436" name="Line 4"/>
            <p:cNvSpPr>
              <a:spLocks noChangeShapeType="1"/>
            </p:cNvSpPr>
            <p:nvPr/>
          </p:nvSpPr>
          <p:spPr bwMode="auto">
            <a:xfrm>
              <a:off x="288" y="2208"/>
              <a:ext cx="5040" cy="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720" y="1938"/>
              <a:ext cx="144" cy="50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1440" y="1960"/>
              <a:ext cx="201" cy="50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1872" y="1960"/>
              <a:ext cx="144" cy="50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744" y="1960"/>
              <a:ext cx="96" cy="50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640" y="1960"/>
              <a:ext cx="48" cy="50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823" y="1960"/>
              <a:ext cx="48" cy="503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4224" y="1960"/>
              <a:ext cx="96" cy="50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4839" y="1960"/>
              <a:ext cx="48" cy="50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3399" y="1960"/>
              <a:ext cx="153" cy="50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4455" y="1960"/>
              <a:ext cx="249" cy="50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Text Box 15"/>
            <p:cNvSpPr txBox="1">
              <a:spLocks noChangeArrowheads="1"/>
            </p:cNvSpPr>
            <p:nvPr/>
          </p:nvSpPr>
          <p:spPr bwMode="auto">
            <a:xfrm>
              <a:off x="605" y="1496"/>
              <a:ext cx="4038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DP          DQ    DR                          B    C             A</a:t>
              </a:r>
            </a:p>
          </p:txBody>
        </p:sp>
        <p:sp>
          <p:nvSpPr>
            <p:cNvPr id="18448" name="Line 16"/>
            <p:cNvSpPr>
              <a:spLocks noChangeShapeType="1"/>
            </p:cNvSpPr>
            <p:nvPr/>
          </p:nvSpPr>
          <p:spPr bwMode="auto">
            <a:xfrm flipV="1">
              <a:off x="480" y="1457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480" y="1457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2400" y="1457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Text Box 19"/>
            <p:cNvSpPr txBox="1">
              <a:spLocks noChangeArrowheads="1"/>
            </p:cNvSpPr>
            <p:nvPr/>
          </p:nvSpPr>
          <p:spPr bwMode="auto">
            <a:xfrm>
              <a:off x="768" y="1084"/>
              <a:ext cx="1506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" pitchFamily="34" charset="0"/>
                </a:rPr>
                <a:t>Class II</a:t>
              </a:r>
              <a:r>
                <a:rPr lang="en-US" sz="2000" b="1">
                  <a:latin typeface="Arial" pitchFamily="34" charset="0"/>
                </a:rPr>
                <a:t>   </a:t>
              </a:r>
              <a:r>
                <a:rPr lang="en-US" sz="2000" b="1"/>
                <a:t>(1.1 Mb)</a:t>
              </a:r>
              <a:endParaRPr lang="en-US" sz="2000"/>
            </a:p>
          </p:txBody>
        </p:sp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 flipV="1">
              <a:off x="2400" y="1393"/>
              <a:ext cx="0" cy="4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V="1">
              <a:off x="3120" y="1393"/>
              <a:ext cx="0" cy="4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Text Box 22"/>
            <p:cNvSpPr txBox="1">
              <a:spLocks noChangeArrowheads="1"/>
            </p:cNvSpPr>
            <p:nvPr/>
          </p:nvSpPr>
          <p:spPr bwMode="auto">
            <a:xfrm>
              <a:off x="2352" y="928"/>
              <a:ext cx="841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" pitchFamily="34" charset="0"/>
                </a:rPr>
                <a:t>Class III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V="1">
              <a:off x="3120" y="1489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>
              <a:off x="3120" y="1457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V="1">
              <a:off x="5040" y="1457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Text Box 26"/>
            <p:cNvSpPr txBox="1">
              <a:spLocks noChangeArrowheads="1"/>
            </p:cNvSpPr>
            <p:nvPr/>
          </p:nvSpPr>
          <p:spPr bwMode="auto">
            <a:xfrm>
              <a:off x="3456" y="1084"/>
              <a:ext cx="140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" pitchFamily="34" charset="0"/>
                </a:rPr>
                <a:t>Class I</a:t>
              </a:r>
              <a:r>
                <a:rPr lang="en-US" sz="2000" b="1"/>
                <a:t>   (2.2Mb)</a:t>
              </a:r>
              <a:endParaRPr lang="en-US" sz="2000"/>
            </a:p>
          </p:txBody>
        </p:sp>
        <p:sp>
          <p:nvSpPr>
            <p:cNvPr id="18459" name="Text Box 27"/>
            <p:cNvSpPr txBox="1">
              <a:spLocks noChangeArrowheads="1"/>
            </p:cNvSpPr>
            <p:nvPr/>
          </p:nvSpPr>
          <p:spPr bwMode="auto">
            <a:xfrm>
              <a:off x="2397" y="3100"/>
              <a:ext cx="867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/>
                <a:t>Complement </a:t>
              </a:r>
            </a:p>
            <a:p>
              <a:pPr algn="ctr"/>
              <a:r>
                <a:rPr lang="en-US" sz="1600" b="1" i="1"/>
                <a:t>and Cytokines</a:t>
              </a:r>
            </a:p>
            <a:p>
              <a:pPr algn="ctr"/>
              <a:endParaRPr lang="en-US" i="1"/>
            </a:p>
          </p:txBody>
        </p:sp>
        <p:sp>
          <p:nvSpPr>
            <p:cNvPr id="18460" name="Text Box 28"/>
            <p:cNvSpPr txBox="1">
              <a:spLocks noChangeArrowheads="1"/>
            </p:cNvSpPr>
            <p:nvPr/>
          </p:nvSpPr>
          <p:spPr bwMode="auto">
            <a:xfrm>
              <a:off x="3983" y="2940"/>
              <a:ext cx="1064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Class I-like genes</a:t>
              </a:r>
            </a:p>
            <a:p>
              <a:pPr algn="ctr"/>
              <a:r>
                <a:rPr lang="en-US" sz="1600" b="1"/>
                <a:t>and pseudogenes</a:t>
              </a:r>
              <a:endParaRPr lang="en-US"/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auto">
            <a:xfrm>
              <a:off x="4215" y="2583"/>
              <a:ext cx="96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auto">
            <a:xfrm flipH="1">
              <a:off x="4791" y="2583"/>
              <a:ext cx="48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3" name="Text Box 31"/>
            <p:cNvSpPr txBox="1">
              <a:spLocks noChangeArrowheads="1"/>
            </p:cNvSpPr>
            <p:nvPr/>
          </p:nvSpPr>
          <p:spPr bwMode="auto">
            <a:xfrm>
              <a:off x="576" y="2897"/>
              <a:ext cx="981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Frequent</a:t>
              </a:r>
            </a:p>
            <a:p>
              <a:pPr algn="ctr"/>
              <a:r>
                <a:rPr lang="en-US" sz="1600" b="1"/>
                <a:t> Recombination</a:t>
              </a:r>
              <a:endParaRPr lang="en-US"/>
            </a:p>
          </p:txBody>
        </p: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>
              <a:off x="2764" y="259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Text Box 33"/>
            <p:cNvSpPr txBox="1">
              <a:spLocks noChangeArrowheads="1"/>
            </p:cNvSpPr>
            <p:nvPr/>
          </p:nvSpPr>
          <p:spPr bwMode="auto">
            <a:xfrm>
              <a:off x="3147" y="3618"/>
              <a:ext cx="981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 Recombination</a:t>
              </a:r>
            </a:p>
            <a:p>
              <a:pPr algn="ctr"/>
              <a:r>
                <a:rPr lang="en-US" sz="1600" b="1"/>
                <a:t>is Rare</a:t>
              </a:r>
              <a:endParaRPr lang="en-US"/>
            </a:p>
          </p:txBody>
        </p:sp>
        <p:sp>
          <p:nvSpPr>
            <p:cNvPr id="18466" name="Line 34"/>
            <p:cNvSpPr>
              <a:spLocks noChangeShapeType="1"/>
            </p:cNvSpPr>
            <p:nvPr/>
          </p:nvSpPr>
          <p:spPr bwMode="auto">
            <a:xfrm flipV="1">
              <a:off x="3312" y="2371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 flipV="1">
              <a:off x="3936" y="2370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>
              <a:off x="3312" y="265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9" name="Line 37"/>
            <p:cNvSpPr>
              <a:spLocks noChangeShapeType="1"/>
            </p:cNvSpPr>
            <p:nvPr/>
          </p:nvSpPr>
          <p:spPr bwMode="auto">
            <a:xfrm>
              <a:off x="3600" y="2754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0" name="Rectangle 38"/>
            <p:cNvSpPr>
              <a:spLocks noChangeArrowheads="1"/>
            </p:cNvSpPr>
            <p:nvPr/>
          </p:nvSpPr>
          <p:spPr bwMode="auto">
            <a:xfrm>
              <a:off x="5328" y="2178"/>
              <a:ext cx="240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1" name="Text Box 39"/>
            <p:cNvSpPr txBox="1">
              <a:spLocks noChangeArrowheads="1"/>
            </p:cNvSpPr>
            <p:nvPr/>
          </p:nvSpPr>
          <p:spPr bwMode="auto">
            <a:xfrm>
              <a:off x="5145" y="2302"/>
              <a:ext cx="615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/>
                <a:t>Telomere</a:t>
              </a:r>
            </a:p>
            <a:p>
              <a:pPr algn="ctr"/>
              <a:endParaRPr lang="en-US" i="1"/>
            </a:p>
          </p:txBody>
        </p:sp>
        <p:sp>
          <p:nvSpPr>
            <p:cNvPr id="18472" name="Text Box 40"/>
            <p:cNvSpPr txBox="1">
              <a:spLocks noChangeArrowheads="1"/>
            </p:cNvSpPr>
            <p:nvPr/>
          </p:nvSpPr>
          <p:spPr bwMode="auto">
            <a:xfrm>
              <a:off x="-48" y="2352"/>
              <a:ext cx="743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/>
                <a:t>Centromere</a:t>
              </a:r>
            </a:p>
            <a:p>
              <a:pPr algn="ctr"/>
              <a:endParaRPr lang="en-US" i="1"/>
            </a:p>
          </p:txBody>
        </p:sp>
        <p:sp>
          <p:nvSpPr>
            <p:cNvPr id="18473" name="Line 41"/>
            <p:cNvSpPr>
              <a:spLocks noChangeShapeType="1"/>
            </p:cNvSpPr>
            <p:nvPr/>
          </p:nvSpPr>
          <p:spPr bwMode="auto">
            <a:xfrm>
              <a:off x="1056" y="2418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4" name="Line 42"/>
            <p:cNvSpPr>
              <a:spLocks noChangeShapeType="1"/>
            </p:cNvSpPr>
            <p:nvPr/>
          </p:nvSpPr>
          <p:spPr bwMode="auto">
            <a:xfrm flipV="1">
              <a:off x="1296" y="2371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5" name="Line 43"/>
            <p:cNvSpPr>
              <a:spLocks noChangeShapeType="1"/>
            </p:cNvSpPr>
            <p:nvPr/>
          </p:nvSpPr>
          <p:spPr bwMode="auto">
            <a:xfrm flipV="1">
              <a:off x="2160" y="2370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6" name="Line 44"/>
            <p:cNvSpPr>
              <a:spLocks noChangeShapeType="1"/>
            </p:cNvSpPr>
            <p:nvPr/>
          </p:nvSpPr>
          <p:spPr bwMode="auto">
            <a:xfrm>
              <a:off x="1776" y="2754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7" name="Text Box 45"/>
            <p:cNvSpPr txBox="1">
              <a:spLocks noChangeArrowheads="1"/>
            </p:cNvSpPr>
            <p:nvPr/>
          </p:nvSpPr>
          <p:spPr bwMode="auto">
            <a:xfrm>
              <a:off x="1323" y="3618"/>
              <a:ext cx="981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 Recombination</a:t>
              </a:r>
            </a:p>
            <a:p>
              <a:pPr algn="ctr"/>
              <a:r>
                <a:rPr lang="en-US" sz="1600" b="1"/>
                <a:t>is Rare</a:t>
              </a:r>
              <a:endParaRPr lang="en-US"/>
            </a:p>
          </p:txBody>
        </p:sp>
        <p:sp>
          <p:nvSpPr>
            <p:cNvPr id="18478" name="Line 46"/>
            <p:cNvSpPr>
              <a:spLocks noChangeShapeType="1"/>
            </p:cNvSpPr>
            <p:nvPr/>
          </p:nvSpPr>
          <p:spPr bwMode="auto">
            <a:xfrm>
              <a:off x="1296" y="264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9" name="Text Box 47"/>
            <p:cNvSpPr txBox="1">
              <a:spLocks noChangeArrowheads="1"/>
            </p:cNvSpPr>
            <p:nvPr/>
          </p:nvSpPr>
          <p:spPr bwMode="auto">
            <a:xfrm>
              <a:off x="2410" y="1113"/>
              <a:ext cx="66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(0.7Mb)</a:t>
              </a:r>
            </a:p>
          </p:txBody>
        </p:sp>
        <p:sp>
          <p:nvSpPr>
            <p:cNvPr id="18480" name="Line 48"/>
            <p:cNvSpPr>
              <a:spLocks noChangeShapeType="1"/>
            </p:cNvSpPr>
            <p:nvPr/>
          </p:nvSpPr>
          <p:spPr bwMode="auto">
            <a:xfrm>
              <a:off x="2400" y="1392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1" name="Rectangle 49"/>
            <p:cNvSpPr>
              <a:spLocks noChangeArrowheads="1"/>
            </p:cNvSpPr>
            <p:nvPr/>
          </p:nvSpPr>
          <p:spPr bwMode="auto">
            <a:xfrm>
              <a:off x="2736" y="1968"/>
              <a:ext cx="48" cy="50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2" name="Line 50"/>
            <p:cNvSpPr>
              <a:spLocks noChangeShapeType="1"/>
            </p:cNvSpPr>
            <p:nvPr/>
          </p:nvSpPr>
          <p:spPr bwMode="auto">
            <a:xfrm flipH="1">
              <a:off x="432" y="2160"/>
              <a:ext cx="96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3" name="Line 51"/>
            <p:cNvSpPr>
              <a:spLocks noChangeShapeType="1"/>
            </p:cNvSpPr>
            <p:nvPr/>
          </p:nvSpPr>
          <p:spPr bwMode="auto">
            <a:xfrm flipH="1">
              <a:off x="480" y="2160"/>
              <a:ext cx="96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4" name="Line 52"/>
            <p:cNvSpPr>
              <a:spLocks noChangeShapeType="1"/>
            </p:cNvSpPr>
            <p:nvPr/>
          </p:nvSpPr>
          <p:spPr bwMode="auto">
            <a:xfrm flipH="1">
              <a:off x="5040" y="2160"/>
              <a:ext cx="96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5" name="Line 53"/>
            <p:cNvSpPr>
              <a:spLocks noChangeShapeType="1"/>
            </p:cNvSpPr>
            <p:nvPr/>
          </p:nvSpPr>
          <p:spPr bwMode="auto">
            <a:xfrm flipH="1">
              <a:off x="5088" y="2160"/>
              <a:ext cx="96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86" name="Rectangle 54"/>
          <p:cNvSpPr>
            <a:spLocks noChangeArrowheads="1"/>
          </p:cNvSpPr>
          <p:nvPr/>
        </p:nvSpPr>
        <p:spPr bwMode="auto">
          <a:xfrm>
            <a:off x="8332788" y="6400800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57200" y="838200"/>
            <a:ext cx="8382000" cy="6026150"/>
            <a:chOff x="192" y="144"/>
            <a:chExt cx="5376" cy="3946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112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>
              <a:off x="112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auto">
            <a:xfrm>
              <a:off x="111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auto">
            <a:xfrm>
              <a:off x="116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111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116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101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Oval 10"/>
            <p:cNvSpPr>
              <a:spLocks noChangeArrowheads="1"/>
            </p:cNvSpPr>
            <p:nvPr/>
          </p:nvSpPr>
          <p:spPr bwMode="auto">
            <a:xfrm>
              <a:off x="101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100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106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100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106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1328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1328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auto">
            <a:xfrm>
              <a:off x="1320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1376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1320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1376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Oval 21"/>
            <p:cNvSpPr>
              <a:spLocks noChangeArrowheads="1"/>
            </p:cNvSpPr>
            <p:nvPr/>
          </p:nvSpPr>
          <p:spPr bwMode="auto">
            <a:xfrm>
              <a:off x="1224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Oval 22"/>
            <p:cNvSpPr>
              <a:spLocks noChangeArrowheads="1"/>
            </p:cNvSpPr>
            <p:nvPr/>
          </p:nvSpPr>
          <p:spPr bwMode="auto">
            <a:xfrm>
              <a:off x="1224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1216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1272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1216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1272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1" name="Oval 27"/>
            <p:cNvSpPr>
              <a:spLocks noChangeArrowheads="1"/>
            </p:cNvSpPr>
            <p:nvPr/>
          </p:nvSpPr>
          <p:spPr bwMode="auto">
            <a:xfrm>
              <a:off x="152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2" name="Oval 28"/>
            <p:cNvSpPr>
              <a:spLocks noChangeArrowheads="1"/>
            </p:cNvSpPr>
            <p:nvPr/>
          </p:nvSpPr>
          <p:spPr bwMode="auto">
            <a:xfrm>
              <a:off x="152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auto">
            <a:xfrm>
              <a:off x="151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Freeform 30"/>
            <p:cNvSpPr>
              <a:spLocks/>
            </p:cNvSpPr>
            <p:nvPr/>
          </p:nvSpPr>
          <p:spPr bwMode="auto">
            <a:xfrm>
              <a:off x="156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auto">
            <a:xfrm>
              <a:off x="151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auto">
            <a:xfrm>
              <a:off x="156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Oval 33"/>
            <p:cNvSpPr>
              <a:spLocks noChangeArrowheads="1"/>
            </p:cNvSpPr>
            <p:nvPr/>
          </p:nvSpPr>
          <p:spPr bwMode="auto">
            <a:xfrm>
              <a:off x="141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Oval 34"/>
            <p:cNvSpPr>
              <a:spLocks noChangeArrowheads="1"/>
            </p:cNvSpPr>
            <p:nvPr/>
          </p:nvSpPr>
          <p:spPr bwMode="auto">
            <a:xfrm>
              <a:off x="141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auto">
            <a:xfrm>
              <a:off x="140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auto">
            <a:xfrm>
              <a:off x="146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auto">
            <a:xfrm>
              <a:off x="140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auto">
            <a:xfrm>
              <a:off x="146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Oval 39"/>
            <p:cNvSpPr>
              <a:spLocks noChangeArrowheads="1"/>
            </p:cNvSpPr>
            <p:nvPr/>
          </p:nvSpPr>
          <p:spPr bwMode="auto">
            <a:xfrm>
              <a:off x="1728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1728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Freeform 41"/>
            <p:cNvSpPr>
              <a:spLocks/>
            </p:cNvSpPr>
            <p:nvPr/>
          </p:nvSpPr>
          <p:spPr bwMode="auto">
            <a:xfrm>
              <a:off x="1720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Freeform 42"/>
            <p:cNvSpPr>
              <a:spLocks/>
            </p:cNvSpPr>
            <p:nvPr/>
          </p:nvSpPr>
          <p:spPr bwMode="auto">
            <a:xfrm>
              <a:off x="1776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7" name="Freeform 43"/>
            <p:cNvSpPr>
              <a:spLocks/>
            </p:cNvSpPr>
            <p:nvPr/>
          </p:nvSpPr>
          <p:spPr bwMode="auto">
            <a:xfrm>
              <a:off x="1720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Freeform 44"/>
            <p:cNvSpPr>
              <a:spLocks/>
            </p:cNvSpPr>
            <p:nvPr/>
          </p:nvSpPr>
          <p:spPr bwMode="auto">
            <a:xfrm>
              <a:off x="1776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auto">
            <a:xfrm>
              <a:off x="1624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Oval 46"/>
            <p:cNvSpPr>
              <a:spLocks noChangeArrowheads="1"/>
            </p:cNvSpPr>
            <p:nvPr/>
          </p:nvSpPr>
          <p:spPr bwMode="auto">
            <a:xfrm>
              <a:off x="1624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47"/>
            <p:cNvSpPr>
              <a:spLocks/>
            </p:cNvSpPr>
            <p:nvPr/>
          </p:nvSpPr>
          <p:spPr bwMode="auto">
            <a:xfrm>
              <a:off x="1616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48"/>
            <p:cNvSpPr>
              <a:spLocks/>
            </p:cNvSpPr>
            <p:nvPr/>
          </p:nvSpPr>
          <p:spPr bwMode="auto">
            <a:xfrm>
              <a:off x="1672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Freeform 49"/>
            <p:cNvSpPr>
              <a:spLocks/>
            </p:cNvSpPr>
            <p:nvPr/>
          </p:nvSpPr>
          <p:spPr bwMode="auto">
            <a:xfrm>
              <a:off x="1616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4" name="Freeform 50"/>
            <p:cNvSpPr>
              <a:spLocks/>
            </p:cNvSpPr>
            <p:nvPr/>
          </p:nvSpPr>
          <p:spPr bwMode="auto">
            <a:xfrm>
              <a:off x="1672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Oval 51"/>
            <p:cNvSpPr>
              <a:spLocks noChangeArrowheads="1"/>
            </p:cNvSpPr>
            <p:nvPr/>
          </p:nvSpPr>
          <p:spPr bwMode="auto">
            <a:xfrm>
              <a:off x="213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Oval 52"/>
            <p:cNvSpPr>
              <a:spLocks noChangeArrowheads="1"/>
            </p:cNvSpPr>
            <p:nvPr/>
          </p:nvSpPr>
          <p:spPr bwMode="auto">
            <a:xfrm>
              <a:off x="213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7" name="Freeform 53"/>
            <p:cNvSpPr>
              <a:spLocks/>
            </p:cNvSpPr>
            <p:nvPr/>
          </p:nvSpPr>
          <p:spPr bwMode="auto">
            <a:xfrm>
              <a:off x="212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218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Freeform 55"/>
            <p:cNvSpPr>
              <a:spLocks/>
            </p:cNvSpPr>
            <p:nvPr/>
          </p:nvSpPr>
          <p:spPr bwMode="auto">
            <a:xfrm>
              <a:off x="212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Freeform 56"/>
            <p:cNvSpPr>
              <a:spLocks/>
            </p:cNvSpPr>
            <p:nvPr/>
          </p:nvSpPr>
          <p:spPr bwMode="auto">
            <a:xfrm>
              <a:off x="218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auto">
            <a:xfrm>
              <a:off x="203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auto">
            <a:xfrm>
              <a:off x="203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202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4" name="Freeform 60"/>
            <p:cNvSpPr>
              <a:spLocks/>
            </p:cNvSpPr>
            <p:nvPr/>
          </p:nvSpPr>
          <p:spPr bwMode="auto">
            <a:xfrm>
              <a:off x="208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5" name="Freeform 61"/>
            <p:cNvSpPr>
              <a:spLocks/>
            </p:cNvSpPr>
            <p:nvPr/>
          </p:nvSpPr>
          <p:spPr bwMode="auto">
            <a:xfrm>
              <a:off x="202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6" name="Freeform 62"/>
            <p:cNvSpPr>
              <a:spLocks/>
            </p:cNvSpPr>
            <p:nvPr/>
          </p:nvSpPr>
          <p:spPr bwMode="auto">
            <a:xfrm>
              <a:off x="208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auto">
            <a:xfrm>
              <a:off x="2344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auto">
            <a:xfrm>
              <a:off x="2344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Freeform 65"/>
            <p:cNvSpPr>
              <a:spLocks/>
            </p:cNvSpPr>
            <p:nvPr/>
          </p:nvSpPr>
          <p:spPr bwMode="auto">
            <a:xfrm>
              <a:off x="2336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0" name="Freeform 66"/>
            <p:cNvSpPr>
              <a:spLocks/>
            </p:cNvSpPr>
            <p:nvPr/>
          </p:nvSpPr>
          <p:spPr bwMode="auto">
            <a:xfrm>
              <a:off x="2392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1" name="Freeform 67"/>
            <p:cNvSpPr>
              <a:spLocks/>
            </p:cNvSpPr>
            <p:nvPr/>
          </p:nvSpPr>
          <p:spPr bwMode="auto">
            <a:xfrm>
              <a:off x="2336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2" name="Freeform 68"/>
            <p:cNvSpPr>
              <a:spLocks/>
            </p:cNvSpPr>
            <p:nvPr/>
          </p:nvSpPr>
          <p:spPr bwMode="auto">
            <a:xfrm>
              <a:off x="2392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3" name="Oval 69"/>
            <p:cNvSpPr>
              <a:spLocks noChangeArrowheads="1"/>
            </p:cNvSpPr>
            <p:nvPr/>
          </p:nvSpPr>
          <p:spPr bwMode="auto">
            <a:xfrm>
              <a:off x="224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4" name="Oval 70"/>
            <p:cNvSpPr>
              <a:spLocks noChangeArrowheads="1"/>
            </p:cNvSpPr>
            <p:nvPr/>
          </p:nvSpPr>
          <p:spPr bwMode="auto">
            <a:xfrm>
              <a:off x="224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5" name="Freeform 71"/>
            <p:cNvSpPr>
              <a:spLocks/>
            </p:cNvSpPr>
            <p:nvPr/>
          </p:nvSpPr>
          <p:spPr bwMode="auto">
            <a:xfrm>
              <a:off x="223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6" name="Freeform 72"/>
            <p:cNvSpPr>
              <a:spLocks/>
            </p:cNvSpPr>
            <p:nvPr/>
          </p:nvSpPr>
          <p:spPr bwMode="auto">
            <a:xfrm>
              <a:off x="228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7" name="Freeform 73"/>
            <p:cNvSpPr>
              <a:spLocks/>
            </p:cNvSpPr>
            <p:nvPr/>
          </p:nvSpPr>
          <p:spPr bwMode="auto">
            <a:xfrm>
              <a:off x="223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8" name="Freeform 74"/>
            <p:cNvSpPr>
              <a:spLocks/>
            </p:cNvSpPr>
            <p:nvPr/>
          </p:nvSpPr>
          <p:spPr bwMode="auto">
            <a:xfrm>
              <a:off x="228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9" name="Oval 75"/>
            <p:cNvSpPr>
              <a:spLocks noChangeArrowheads="1"/>
            </p:cNvSpPr>
            <p:nvPr/>
          </p:nvSpPr>
          <p:spPr bwMode="auto">
            <a:xfrm>
              <a:off x="253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0" name="Oval 76"/>
            <p:cNvSpPr>
              <a:spLocks noChangeArrowheads="1"/>
            </p:cNvSpPr>
            <p:nvPr/>
          </p:nvSpPr>
          <p:spPr bwMode="auto">
            <a:xfrm>
              <a:off x="253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1" name="Freeform 77"/>
            <p:cNvSpPr>
              <a:spLocks/>
            </p:cNvSpPr>
            <p:nvPr/>
          </p:nvSpPr>
          <p:spPr bwMode="auto">
            <a:xfrm>
              <a:off x="252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Freeform 78"/>
            <p:cNvSpPr>
              <a:spLocks/>
            </p:cNvSpPr>
            <p:nvPr/>
          </p:nvSpPr>
          <p:spPr bwMode="auto">
            <a:xfrm>
              <a:off x="258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Freeform 79"/>
            <p:cNvSpPr>
              <a:spLocks/>
            </p:cNvSpPr>
            <p:nvPr/>
          </p:nvSpPr>
          <p:spPr bwMode="auto">
            <a:xfrm>
              <a:off x="252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Freeform 80"/>
            <p:cNvSpPr>
              <a:spLocks/>
            </p:cNvSpPr>
            <p:nvPr/>
          </p:nvSpPr>
          <p:spPr bwMode="auto">
            <a:xfrm>
              <a:off x="258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auto">
            <a:xfrm>
              <a:off x="243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auto">
            <a:xfrm>
              <a:off x="243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Freeform 83"/>
            <p:cNvSpPr>
              <a:spLocks/>
            </p:cNvSpPr>
            <p:nvPr/>
          </p:nvSpPr>
          <p:spPr bwMode="auto">
            <a:xfrm>
              <a:off x="242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8" name="Freeform 84"/>
            <p:cNvSpPr>
              <a:spLocks/>
            </p:cNvSpPr>
            <p:nvPr/>
          </p:nvSpPr>
          <p:spPr bwMode="auto">
            <a:xfrm>
              <a:off x="248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Freeform 85"/>
            <p:cNvSpPr>
              <a:spLocks/>
            </p:cNvSpPr>
            <p:nvPr/>
          </p:nvSpPr>
          <p:spPr bwMode="auto">
            <a:xfrm>
              <a:off x="242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Freeform 86"/>
            <p:cNvSpPr>
              <a:spLocks/>
            </p:cNvSpPr>
            <p:nvPr/>
          </p:nvSpPr>
          <p:spPr bwMode="auto">
            <a:xfrm>
              <a:off x="248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auto">
            <a:xfrm>
              <a:off x="264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auto">
            <a:xfrm>
              <a:off x="264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3" name="Freeform 89"/>
            <p:cNvSpPr>
              <a:spLocks/>
            </p:cNvSpPr>
            <p:nvPr/>
          </p:nvSpPr>
          <p:spPr bwMode="auto">
            <a:xfrm>
              <a:off x="263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Freeform 90"/>
            <p:cNvSpPr>
              <a:spLocks/>
            </p:cNvSpPr>
            <p:nvPr/>
          </p:nvSpPr>
          <p:spPr bwMode="auto">
            <a:xfrm>
              <a:off x="268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Freeform 91"/>
            <p:cNvSpPr>
              <a:spLocks/>
            </p:cNvSpPr>
            <p:nvPr/>
          </p:nvSpPr>
          <p:spPr bwMode="auto">
            <a:xfrm>
              <a:off x="263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6" name="Freeform 92"/>
            <p:cNvSpPr>
              <a:spLocks/>
            </p:cNvSpPr>
            <p:nvPr/>
          </p:nvSpPr>
          <p:spPr bwMode="auto">
            <a:xfrm>
              <a:off x="268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auto">
            <a:xfrm>
              <a:off x="275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auto">
            <a:xfrm>
              <a:off x="275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Freeform 95"/>
            <p:cNvSpPr>
              <a:spLocks/>
            </p:cNvSpPr>
            <p:nvPr/>
          </p:nvSpPr>
          <p:spPr bwMode="auto">
            <a:xfrm>
              <a:off x="274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Freeform 96"/>
            <p:cNvSpPr>
              <a:spLocks/>
            </p:cNvSpPr>
            <p:nvPr/>
          </p:nvSpPr>
          <p:spPr bwMode="auto">
            <a:xfrm>
              <a:off x="280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Freeform 97"/>
            <p:cNvSpPr>
              <a:spLocks/>
            </p:cNvSpPr>
            <p:nvPr/>
          </p:nvSpPr>
          <p:spPr bwMode="auto">
            <a:xfrm>
              <a:off x="274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Freeform 98"/>
            <p:cNvSpPr>
              <a:spLocks/>
            </p:cNvSpPr>
            <p:nvPr/>
          </p:nvSpPr>
          <p:spPr bwMode="auto">
            <a:xfrm>
              <a:off x="280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auto">
            <a:xfrm>
              <a:off x="296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auto">
            <a:xfrm>
              <a:off x="296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Freeform 101"/>
            <p:cNvSpPr>
              <a:spLocks/>
            </p:cNvSpPr>
            <p:nvPr/>
          </p:nvSpPr>
          <p:spPr bwMode="auto">
            <a:xfrm>
              <a:off x="295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Freeform 102"/>
            <p:cNvSpPr>
              <a:spLocks/>
            </p:cNvSpPr>
            <p:nvPr/>
          </p:nvSpPr>
          <p:spPr bwMode="auto">
            <a:xfrm>
              <a:off x="300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Freeform 103"/>
            <p:cNvSpPr>
              <a:spLocks/>
            </p:cNvSpPr>
            <p:nvPr/>
          </p:nvSpPr>
          <p:spPr bwMode="auto">
            <a:xfrm>
              <a:off x="295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Freeform 104"/>
            <p:cNvSpPr>
              <a:spLocks/>
            </p:cNvSpPr>
            <p:nvPr/>
          </p:nvSpPr>
          <p:spPr bwMode="auto">
            <a:xfrm>
              <a:off x="300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auto">
            <a:xfrm>
              <a:off x="285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auto">
            <a:xfrm>
              <a:off x="285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Freeform 107"/>
            <p:cNvSpPr>
              <a:spLocks/>
            </p:cNvSpPr>
            <p:nvPr/>
          </p:nvSpPr>
          <p:spPr bwMode="auto">
            <a:xfrm>
              <a:off x="284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Freeform 108"/>
            <p:cNvSpPr>
              <a:spLocks/>
            </p:cNvSpPr>
            <p:nvPr/>
          </p:nvSpPr>
          <p:spPr bwMode="auto">
            <a:xfrm>
              <a:off x="290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Freeform 109"/>
            <p:cNvSpPr>
              <a:spLocks/>
            </p:cNvSpPr>
            <p:nvPr/>
          </p:nvSpPr>
          <p:spPr bwMode="auto">
            <a:xfrm>
              <a:off x="284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Freeform 110"/>
            <p:cNvSpPr>
              <a:spLocks/>
            </p:cNvSpPr>
            <p:nvPr/>
          </p:nvSpPr>
          <p:spPr bwMode="auto">
            <a:xfrm>
              <a:off x="290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auto">
            <a:xfrm>
              <a:off x="315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6" name="Oval 112"/>
            <p:cNvSpPr>
              <a:spLocks noChangeArrowheads="1"/>
            </p:cNvSpPr>
            <p:nvPr/>
          </p:nvSpPr>
          <p:spPr bwMode="auto">
            <a:xfrm>
              <a:off x="315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7" name="Freeform 113"/>
            <p:cNvSpPr>
              <a:spLocks/>
            </p:cNvSpPr>
            <p:nvPr/>
          </p:nvSpPr>
          <p:spPr bwMode="auto">
            <a:xfrm>
              <a:off x="314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8" name="Freeform 114"/>
            <p:cNvSpPr>
              <a:spLocks/>
            </p:cNvSpPr>
            <p:nvPr/>
          </p:nvSpPr>
          <p:spPr bwMode="auto">
            <a:xfrm>
              <a:off x="320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Freeform 115"/>
            <p:cNvSpPr>
              <a:spLocks/>
            </p:cNvSpPr>
            <p:nvPr/>
          </p:nvSpPr>
          <p:spPr bwMode="auto">
            <a:xfrm>
              <a:off x="314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0" name="Freeform 116"/>
            <p:cNvSpPr>
              <a:spLocks/>
            </p:cNvSpPr>
            <p:nvPr/>
          </p:nvSpPr>
          <p:spPr bwMode="auto">
            <a:xfrm>
              <a:off x="320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1" name="Oval 117"/>
            <p:cNvSpPr>
              <a:spLocks noChangeArrowheads="1"/>
            </p:cNvSpPr>
            <p:nvPr/>
          </p:nvSpPr>
          <p:spPr bwMode="auto">
            <a:xfrm>
              <a:off x="3048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2" name="Oval 118"/>
            <p:cNvSpPr>
              <a:spLocks noChangeArrowheads="1"/>
            </p:cNvSpPr>
            <p:nvPr/>
          </p:nvSpPr>
          <p:spPr bwMode="auto">
            <a:xfrm>
              <a:off x="3048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3" name="Freeform 119"/>
            <p:cNvSpPr>
              <a:spLocks/>
            </p:cNvSpPr>
            <p:nvPr/>
          </p:nvSpPr>
          <p:spPr bwMode="auto">
            <a:xfrm>
              <a:off x="3040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4" name="Freeform 120"/>
            <p:cNvSpPr>
              <a:spLocks/>
            </p:cNvSpPr>
            <p:nvPr/>
          </p:nvSpPr>
          <p:spPr bwMode="auto">
            <a:xfrm>
              <a:off x="3096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5" name="Freeform 121"/>
            <p:cNvSpPr>
              <a:spLocks/>
            </p:cNvSpPr>
            <p:nvPr/>
          </p:nvSpPr>
          <p:spPr bwMode="auto">
            <a:xfrm>
              <a:off x="3040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6" name="Freeform 122"/>
            <p:cNvSpPr>
              <a:spLocks/>
            </p:cNvSpPr>
            <p:nvPr/>
          </p:nvSpPr>
          <p:spPr bwMode="auto">
            <a:xfrm>
              <a:off x="3096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7" name="Oval 123"/>
            <p:cNvSpPr>
              <a:spLocks noChangeArrowheads="1"/>
            </p:cNvSpPr>
            <p:nvPr/>
          </p:nvSpPr>
          <p:spPr bwMode="auto">
            <a:xfrm>
              <a:off x="336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8" name="Oval 124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9" name="Freeform 125"/>
            <p:cNvSpPr>
              <a:spLocks/>
            </p:cNvSpPr>
            <p:nvPr/>
          </p:nvSpPr>
          <p:spPr bwMode="auto">
            <a:xfrm>
              <a:off x="335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0" name="Freeform 126"/>
            <p:cNvSpPr>
              <a:spLocks/>
            </p:cNvSpPr>
            <p:nvPr/>
          </p:nvSpPr>
          <p:spPr bwMode="auto">
            <a:xfrm>
              <a:off x="340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1" name="Freeform 127"/>
            <p:cNvSpPr>
              <a:spLocks/>
            </p:cNvSpPr>
            <p:nvPr/>
          </p:nvSpPr>
          <p:spPr bwMode="auto">
            <a:xfrm>
              <a:off x="335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2" name="Freeform 128"/>
            <p:cNvSpPr>
              <a:spLocks/>
            </p:cNvSpPr>
            <p:nvPr/>
          </p:nvSpPr>
          <p:spPr bwMode="auto">
            <a:xfrm>
              <a:off x="340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3" name="Oval 129"/>
            <p:cNvSpPr>
              <a:spLocks noChangeArrowheads="1"/>
            </p:cNvSpPr>
            <p:nvPr/>
          </p:nvSpPr>
          <p:spPr bwMode="auto">
            <a:xfrm>
              <a:off x="3256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4" name="Oval 130"/>
            <p:cNvSpPr>
              <a:spLocks noChangeArrowheads="1"/>
            </p:cNvSpPr>
            <p:nvPr/>
          </p:nvSpPr>
          <p:spPr bwMode="auto">
            <a:xfrm>
              <a:off x="3256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5" name="Freeform 131"/>
            <p:cNvSpPr>
              <a:spLocks/>
            </p:cNvSpPr>
            <p:nvPr/>
          </p:nvSpPr>
          <p:spPr bwMode="auto">
            <a:xfrm>
              <a:off x="3248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6" name="Freeform 132"/>
            <p:cNvSpPr>
              <a:spLocks/>
            </p:cNvSpPr>
            <p:nvPr/>
          </p:nvSpPr>
          <p:spPr bwMode="auto">
            <a:xfrm>
              <a:off x="3304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7" name="Freeform 133"/>
            <p:cNvSpPr>
              <a:spLocks/>
            </p:cNvSpPr>
            <p:nvPr/>
          </p:nvSpPr>
          <p:spPr bwMode="auto">
            <a:xfrm>
              <a:off x="3248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8" name="Freeform 134"/>
            <p:cNvSpPr>
              <a:spLocks/>
            </p:cNvSpPr>
            <p:nvPr/>
          </p:nvSpPr>
          <p:spPr bwMode="auto">
            <a:xfrm>
              <a:off x="3304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9" name="Oval 135"/>
            <p:cNvSpPr>
              <a:spLocks noChangeArrowheads="1"/>
            </p:cNvSpPr>
            <p:nvPr/>
          </p:nvSpPr>
          <p:spPr bwMode="auto">
            <a:xfrm>
              <a:off x="4184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0" name="Oval 136"/>
            <p:cNvSpPr>
              <a:spLocks noChangeArrowheads="1"/>
            </p:cNvSpPr>
            <p:nvPr/>
          </p:nvSpPr>
          <p:spPr bwMode="auto">
            <a:xfrm>
              <a:off x="4184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1" name="Freeform 137"/>
            <p:cNvSpPr>
              <a:spLocks/>
            </p:cNvSpPr>
            <p:nvPr/>
          </p:nvSpPr>
          <p:spPr bwMode="auto">
            <a:xfrm>
              <a:off x="4176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2" name="Freeform 138"/>
            <p:cNvSpPr>
              <a:spLocks/>
            </p:cNvSpPr>
            <p:nvPr/>
          </p:nvSpPr>
          <p:spPr bwMode="auto">
            <a:xfrm>
              <a:off x="4232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3" name="Freeform 139"/>
            <p:cNvSpPr>
              <a:spLocks/>
            </p:cNvSpPr>
            <p:nvPr/>
          </p:nvSpPr>
          <p:spPr bwMode="auto">
            <a:xfrm>
              <a:off x="4176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4" name="Freeform 140"/>
            <p:cNvSpPr>
              <a:spLocks/>
            </p:cNvSpPr>
            <p:nvPr/>
          </p:nvSpPr>
          <p:spPr bwMode="auto">
            <a:xfrm>
              <a:off x="4232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5" name="Oval 141"/>
            <p:cNvSpPr>
              <a:spLocks noChangeArrowheads="1"/>
            </p:cNvSpPr>
            <p:nvPr/>
          </p:nvSpPr>
          <p:spPr bwMode="auto">
            <a:xfrm>
              <a:off x="408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6" name="Oval 142"/>
            <p:cNvSpPr>
              <a:spLocks noChangeArrowheads="1"/>
            </p:cNvSpPr>
            <p:nvPr/>
          </p:nvSpPr>
          <p:spPr bwMode="auto">
            <a:xfrm>
              <a:off x="408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7" name="Freeform 143"/>
            <p:cNvSpPr>
              <a:spLocks/>
            </p:cNvSpPr>
            <p:nvPr/>
          </p:nvSpPr>
          <p:spPr bwMode="auto">
            <a:xfrm>
              <a:off x="407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8" name="Freeform 144"/>
            <p:cNvSpPr>
              <a:spLocks/>
            </p:cNvSpPr>
            <p:nvPr/>
          </p:nvSpPr>
          <p:spPr bwMode="auto">
            <a:xfrm>
              <a:off x="412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9" name="Freeform 145"/>
            <p:cNvSpPr>
              <a:spLocks/>
            </p:cNvSpPr>
            <p:nvPr/>
          </p:nvSpPr>
          <p:spPr bwMode="auto">
            <a:xfrm>
              <a:off x="407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0" name="Freeform 146"/>
            <p:cNvSpPr>
              <a:spLocks/>
            </p:cNvSpPr>
            <p:nvPr/>
          </p:nvSpPr>
          <p:spPr bwMode="auto">
            <a:xfrm>
              <a:off x="412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1" name="Oval 147"/>
            <p:cNvSpPr>
              <a:spLocks noChangeArrowheads="1"/>
            </p:cNvSpPr>
            <p:nvPr/>
          </p:nvSpPr>
          <p:spPr bwMode="auto">
            <a:xfrm>
              <a:off x="439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2" name="Oval 148"/>
            <p:cNvSpPr>
              <a:spLocks noChangeArrowheads="1"/>
            </p:cNvSpPr>
            <p:nvPr/>
          </p:nvSpPr>
          <p:spPr bwMode="auto">
            <a:xfrm>
              <a:off x="439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Freeform 149"/>
            <p:cNvSpPr>
              <a:spLocks/>
            </p:cNvSpPr>
            <p:nvPr/>
          </p:nvSpPr>
          <p:spPr bwMode="auto">
            <a:xfrm>
              <a:off x="438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Freeform 150"/>
            <p:cNvSpPr>
              <a:spLocks/>
            </p:cNvSpPr>
            <p:nvPr/>
          </p:nvSpPr>
          <p:spPr bwMode="auto">
            <a:xfrm>
              <a:off x="444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5" name="Freeform 151"/>
            <p:cNvSpPr>
              <a:spLocks/>
            </p:cNvSpPr>
            <p:nvPr/>
          </p:nvSpPr>
          <p:spPr bwMode="auto">
            <a:xfrm>
              <a:off x="438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6" name="Freeform 152"/>
            <p:cNvSpPr>
              <a:spLocks/>
            </p:cNvSpPr>
            <p:nvPr/>
          </p:nvSpPr>
          <p:spPr bwMode="auto">
            <a:xfrm>
              <a:off x="444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7" name="Oval 153"/>
            <p:cNvSpPr>
              <a:spLocks noChangeArrowheads="1"/>
            </p:cNvSpPr>
            <p:nvPr/>
          </p:nvSpPr>
          <p:spPr bwMode="auto">
            <a:xfrm>
              <a:off x="4288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8" name="Oval 154"/>
            <p:cNvSpPr>
              <a:spLocks noChangeArrowheads="1"/>
            </p:cNvSpPr>
            <p:nvPr/>
          </p:nvSpPr>
          <p:spPr bwMode="auto">
            <a:xfrm>
              <a:off x="4288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9" name="Freeform 155"/>
            <p:cNvSpPr>
              <a:spLocks/>
            </p:cNvSpPr>
            <p:nvPr/>
          </p:nvSpPr>
          <p:spPr bwMode="auto">
            <a:xfrm>
              <a:off x="4280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0" name="Freeform 156"/>
            <p:cNvSpPr>
              <a:spLocks/>
            </p:cNvSpPr>
            <p:nvPr/>
          </p:nvSpPr>
          <p:spPr bwMode="auto">
            <a:xfrm>
              <a:off x="4336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1" name="Freeform 157"/>
            <p:cNvSpPr>
              <a:spLocks/>
            </p:cNvSpPr>
            <p:nvPr/>
          </p:nvSpPr>
          <p:spPr bwMode="auto">
            <a:xfrm>
              <a:off x="4280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2" name="Freeform 158"/>
            <p:cNvSpPr>
              <a:spLocks/>
            </p:cNvSpPr>
            <p:nvPr/>
          </p:nvSpPr>
          <p:spPr bwMode="auto">
            <a:xfrm>
              <a:off x="4336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3" name="Oval 159"/>
            <p:cNvSpPr>
              <a:spLocks noChangeArrowheads="1"/>
            </p:cNvSpPr>
            <p:nvPr/>
          </p:nvSpPr>
          <p:spPr bwMode="auto">
            <a:xfrm>
              <a:off x="4584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4" name="Oval 160"/>
            <p:cNvSpPr>
              <a:spLocks noChangeArrowheads="1"/>
            </p:cNvSpPr>
            <p:nvPr/>
          </p:nvSpPr>
          <p:spPr bwMode="auto">
            <a:xfrm>
              <a:off x="4584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5" name="Freeform 161"/>
            <p:cNvSpPr>
              <a:spLocks/>
            </p:cNvSpPr>
            <p:nvPr/>
          </p:nvSpPr>
          <p:spPr bwMode="auto">
            <a:xfrm>
              <a:off x="4576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Freeform 162"/>
            <p:cNvSpPr>
              <a:spLocks/>
            </p:cNvSpPr>
            <p:nvPr/>
          </p:nvSpPr>
          <p:spPr bwMode="auto">
            <a:xfrm>
              <a:off x="4632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7" name="Freeform 163"/>
            <p:cNvSpPr>
              <a:spLocks/>
            </p:cNvSpPr>
            <p:nvPr/>
          </p:nvSpPr>
          <p:spPr bwMode="auto">
            <a:xfrm>
              <a:off x="4576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8" name="Freeform 164"/>
            <p:cNvSpPr>
              <a:spLocks/>
            </p:cNvSpPr>
            <p:nvPr/>
          </p:nvSpPr>
          <p:spPr bwMode="auto">
            <a:xfrm>
              <a:off x="4632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9" name="Oval 165"/>
            <p:cNvSpPr>
              <a:spLocks noChangeArrowheads="1"/>
            </p:cNvSpPr>
            <p:nvPr/>
          </p:nvSpPr>
          <p:spPr bwMode="auto">
            <a:xfrm>
              <a:off x="4480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0" name="Oval 166"/>
            <p:cNvSpPr>
              <a:spLocks noChangeArrowheads="1"/>
            </p:cNvSpPr>
            <p:nvPr/>
          </p:nvSpPr>
          <p:spPr bwMode="auto">
            <a:xfrm>
              <a:off x="4480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1" name="Freeform 167"/>
            <p:cNvSpPr>
              <a:spLocks/>
            </p:cNvSpPr>
            <p:nvPr/>
          </p:nvSpPr>
          <p:spPr bwMode="auto">
            <a:xfrm>
              <a:off x="4472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2" name="Freeform 168"/>
            <p:cNvSpPr>
              <a:spLocks/>
            </p:cNvSpPr>
            <p:nvPr/>
          </p:nvSpPr>
          <p:spPr bwMode="auto">
            <a:xfrm>
              <a:off x="4528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3" name="Freeform 169"/>
            <p:cNvSpPr>
              <a:spLocks/>
            </p:cNvSpPr>
            <p:nvPr/>
          </p:nvSpPr>
          <p:spPr bwMode="auto">
            <a:xfrm>
              <a:off x="4472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4" name="Freeform 170"/>
            <p:cNvSpPr>
              <a:spLocks/>
            </p:cNvSpPr>
            <p:nvPr/>
          </p:nvSpPr>
          <p:spPr bwMode="auto">
            <a:xfrm>
              <a:off x="4528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5" name="Oval 171"/>
            <p:cNvSpPr>
              <a:spLocks noChangeArrowheads="1"/>
            </p:cNvSpPr>
            <p:nvPr/>
          </p:nvSpPr>
          <p:spPr bwMode="auto">
            <a:xfrm>
              <a:off x="4792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6" name="Oval 172"/>
            <p:cNvSpPr>
              <a:spLocks noChangeArrowheads="1"/>
            </p:cNvSpPr>
            <p:nvPr/>
          </p:nvSpPr>
          <p:spPr bwMode="auto">
            <a:xfrm>
              <a:off x="4792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7" name="Freeform 173"/>
            <p:cNvSpPr>
              <a:spLocks/>
            </p:cNvSpPr>
            <p:nvPr/>
          </p:nvSpPr>
          <p:spPr bwMode="auto">
            <a:xfrm>
              <a:off x="4784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8" name="Freeform 174"/>
            <p:cNvSpPr>
              <a:spLocks/>
            </p:cNvSpPr>
            <p:nvPr/>
          </p:nvSpPr>
          <p:spPr bwMode="auto">
            <a:xfrm>
              <a:off x="4840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59" name="Freeform 175"/>
            <p:cNvSpPr>
              <a:spLocks/>
            </p:cNvSpPr>
            <p:nvPr/>
          </p:nvSpPr>
          <p:spPr bwMode="auto">
            <a:xfrm>
              <a:off x="4784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0" name="Freeform 176"/>
            <p:cNvSpPr>
              <a:spLocks/>
            </p:cNvSpPr>
            <p:nvPr/>
          </p:nvSpPr>
          <p:spPr bwMode="auto">
            <a:xfrm>
              <a:off x="4840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1" name="Oval 177"/>
            <p:cNvSpPr>
              <a:spLocks noChangeArrowheads="1"/>
            </p:cNvSpPr>
            <p:nvPr/>
          </p:nvSpPr>
          <p:spPr bwMode="auto">
            <a:xfrm>
              <a:off x="4688" y="3264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2" name="Oval 178"/>
            <p:cNvSpPr>
              <a:spLocks noChangeArrowheads="1"/>
            </p:cNvSpPr>
            <p:nvPr/>
          </p:nvSpPr>
          <p:spPr bwMode="auto">
            <a:xfrm>
              <a:off x="4688" y="2928"/>
              <a:ext cx="96" cy="9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3" name="Freeform 179"/>
            <p:cNvSpPr>
              <a:spLocks/>
            </p:cNvSpPr>
            <p:nvPr/>
          </p:nvSpPr>
          <p:spPr bwMode="auto">
            <a:xfrm>
              <a:off x="4680" y="3024"/>
              <a:ext cx="56" cy="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48"/>
                </a:cxn>
                <a:cxn ang="0">
                  <a:pos x="8" y="96"/>
                </a:cxn>
              </a:cxnLst>
              <a:rect l="0" t="0" r="r" b="b"/>
              <a:pathLst>
                <a:path w="56" h="96">
                  <a:moveTo>
                    <a:pt x="56" y="0"/>
                  </a:moveTo>
                  <a:cubicBezTo>
                    <a:pt x="36" y="16"/>
                    <a:pt x="16" y="32"/>
                    <a:pt x="8" y="48"/>
                  </a:cubicBezTo>
                  <a:cubicBezTo>
                    <a:pt x="0" y="64"/>
                    <a:pt x="8" y="88"/>
                    <a:pt x="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4" name="Freeform 180"/>
            <p:cNvSpPr>
              <a:spLocks/>
            </p:cNvSpPr>
            <p:nvPr/>
          </p:nvSpPr>
          <p:spPr bwMode="auto">
            <a:xfrm>
              <a:off x="4736" y="3024"/>
              <a:ext cx="56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  <a:cxn ang="0">
                  <a:pos x="48" y="96"/>
                </a:cxn>
              </a:cxnLst>
              <a:rect l="0" t="0" r="r" b="b"/>
              <a:pathLst>
                <a:path w="56" h="96">
                  <a:moveTo>
                    <a:pt x="0" y="0"/>
                  </a:moveTo>
                  <a:cubicBezTo>
                    <a:pt x="20" y="16"/>
                    <a:pt x="40" y="32"/>
                    <a:pt x="48" y="48"/>
                  </a:cubicBezTo>
                  <a:cubicBezTo>
                    <a:pt x="56" y="64"/>
                    <a:pt x="52" y="80"/>
                    <a:pt x="48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5" name="Freeform 181"/>
            <p:cNvSpPr>
              <a:spLocks/>
            </p:cNvSpPr>
            <p:nvPr/>
          </p:nvSpPr>
          <p:spPr bwMode="auto">
            <a:xfrm>
              <a:off x="4680" y="3120"/>
              <a:ext cx="56" cy="144"/>
            </a:xfrm>
            <a:custGeom>
              <a:avLst/>
              <a:gdLst/>
              <a:ahLst/>
              <a:cxnLst>
                <a:cxn ang="0">
                  <a:pos x="56" y="144"/>
                </a:cxn>
                <a:cxn ang="0">
                  <a:pos x="8" y="96"/>
                </a:cxn>
                <a:cxn ang="0">
                  <a:pos x="8" y="0"/>
                </a:cxn>
              </a:cxnLst>
              <a:rect l="0" t="0" r="r" b="b"/>
              <a:pathLst>
                <a:path w="56" h="144">
                  <a:moveTo>
                    <a:pt x="56" y="144"/>
                  </a:moveTo>
                  <a:cubicBezTo>
                    <a:pt x="36" y="132"/>
                    <a:pt x="16" y="120"/>
                    <a:pt x="8" y="96"/>
                  </a:cubicBezTo>
                  <a:cubicBezTo>
                    <a:pt x="0" y="72"/>
                    <a:pt x="8" y="16"/>
                    <a:pt x="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6" name="Freeform 182"/>
            <p:cNvSpPr>
              <a:spLocks/>
            </p:cNvSpPr>
            <p:nvPr/>
          </p:nvSpPr>
          <p:spPr bwMode="auto">
            <a:xfrm>
              <a:off x="4736" y="3120"/>
              <a:ext cx="56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48" y="0"/>
                </a:cxn>
              </a:cxnLst>
              <a:rect l="0" t="0" r="r" b="b"/>
              <a:pathLst>
                <a:path w="56" h="144">
                  <a:moveTo>
                    <a:pt x="0" y="144"/>
                  </a:moveTo>
                  <a:cubicBezTo>
                    <a:pt x="20" y="132"/>
                    <a:pt x="40" y="120"/>
                    <a:pt x="48" y="96"/>
                  </a:cubicBezTo>
                  <a:cubicBezTo>
                    <a:pt x="56" y="72"/>
                    <a:pt x="52" y="3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7" name="AutoShape 183"/>
            <p:cNvSpPr>
              <a:spLocks noChangeArrowheads="1"/>
            </p:cNvSpPr>
            <p:nvPr/>
          </p:nvSpPr>
          <p:spPr bwMode="auto">
            <a:xfrm>
              <a:off x="1872" y="2880"/>
              <a:ext cx="96" cy="672"/>
            </a:xfrm>
            <a:prstGeom prst="flowChartTermina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8" name="AutoShape 184"/>
            <p:cNvSpPr>
              <a:spLocks noChangeArrowheads="1"/>
            </p:cNvSpPr>
            <p:nvPr/>
          </p:nvSpPr>
          <p:spPr bwMode="auto">
            <a:xfrm>
              <a:off x="3880" y="2880"/>
              <a:ext cx="96" cy="672"/>
            </a:xfrm>
            <a:prstGeom prst="flowChartTerminator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69" name="Rectangle 185"/>
            <p:cNvSpPr>
              <a:spLocks noChangeArrowheads="1"/>
            </p:cNvSpPr>
            <p:nvPr/>
          </p:nvSpPr>
          <p:spPr bwMode="auto">
            <a:xfrm>
              <a:off x="3784" y="2304"/>
              <a:ext cx="288" cy="57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0" name="AutoShape 186"/>
            <p:cNvSpPr>
              <a:spLocks noChangeArrowheads="1"/>
            </p:cNvSpPr>
            <p:nvPr/>
          </p:nvSpPr>
          <p:spPr bwMode="auto">
            <a:xfrm rot="10800000">
              <a:off x="3584" y="2880"/>
              <a:ext cx="96" cy="672"/>
            </a:xfrm>
            <a:prstGeom prst="flowChartTerminator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1" name="Rectangle 187"/>
            <p:cNvSpPr>
              <a:spLocks noChangeArrowheads="1"/>
            </p:cNvSpPr>
            <p:nvPr/>
          </p:nvSpPr>
          <p:spPr bwMode="auto">
            <a:xfrm rot="10800000">
              <a:off x="3488" y="2304"/>
              <a:ext cx="288" cy="576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2" name="Rectangle 188"/>
            <p:cNvSpPr>
              <a:spLocks noChangeArrowheads="1"/>
            </p:cNvSpPr>
            <p:nvPr/>
          </p:nvSpPr>
          <p:spPr bwMode="auto">
            <a:xfrm>
              <a:off x="1776" y="2304"/>
              <a:ext cx="288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Symbol" pitchFamily="18" charset="2"/>
                </a:rPr>
                <a:t>a</a:t>
              </a:r>
              <a:r>
                <a:rPr lang="en-US" sz="2000" b="1"/>
                <a:t>3</a:t>
              </a:r>
            </a:p>
          </p:txBody>
        </p:sp>
        <p:sp>
          <p:nvSpPr>
            <p:cNvPr id="16573" name="Rectangle 189"/>
            <p:cNvSpPr>
              <a:spLocks noChangeArrowheads="1"/>
            </p:cNvSpPr>
            <p:nvPr/>
          </p:nvSpPr>
          <p:spPr bwMode="auto">
            <a:xfrm>
              <a:off x="1488" y="2304"/>
              <a:ext cx="288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Symbol" pitchFamily="18" charset="2"/>
                </a:rPr>
                <a:t>b</a:t>
              </a:r>
              <a:r>
                <a:rPr lang="en-US" sz="2000" b="1"/>
                <a:t>2</a:t>
              </a:r>
            </a:p>
          </p:txBody>
        </p:sp>
        <p:sp>
          <p:nvSpPr>
            <p:cNvPr id="16574" name="Freeform 190"/>
            <p:cNvSpPr>
              <a:spLocks/>
            </p:cNvSpPr>
            <p:nvPr/>
          </p:nvSpPr>
          <p:spPr bwMode="auto">
            <a:xfrm>
              <a:off x="1736" y="1672"/>
              <a:ext cx="384" cy="664"/>
            </a:xfrm>
            <a:custGeom>
              <a:avLst/>
              <a:gdLst/>
              <a:ahLst/>
              <a:cxnLst>
                <a:cxn ang="0">
                  <a:pos x="48" y="584"/>
                </a:cxn>
                <a:cxn ang="0">
                  <a:pos x="336" y="584"/>
                </a:cxn>
                <a:cxn ang="0">
                  <a:pos x="336" y="104"/>
                </a:cxn>
                <a:cxn ang="0">
                  <a:pos x="192" y="8"/>
                </a:cxn>
                <a:cxn ang="0">
                  <a:pos x="144" y="152"/>
                </a:cxn>
                <a:cxn ang="0">
                  <a:pos x="48" y="152"/>
                </a:cxn>
                <a:cxn ang="0">
                  <a:pos x="48" y="584"/>
                </a:cxn>
              </a:cxnLst>
              <a:rect l="0" t="0" r="r" b="b"/>
              <a:pathLst>
                <a:path w="384" h="664">
                  <a:moveTo>
                    <a:pt x="48" y="584"/>
                  </a:moveTo>
                  <a:cubicBezTo>
                    <a:pt x="96" y="656"/>
                    <a:pt x="288" y="664"/>
                    <a:pt x="336" y="584"/>
                  </a:cubicBezTo>
                  <a:cubicBezTo>
                    <a:pt x="384" y="504"/>
                    <a:pt x="360" y="200"/>
                    <a:pt x="336" y="104"/>
                  </a:cubicBezTo>
                  <a:cubicBezTo>
                    <a:pt x="312" y="8"/>
                    <a:pt x="224" y="0"/>
                    <a:pt x="192" y="8"/>
                  </a:cubicBezTo>
                  <a:cubicBezTo>
                    <a:pt x="160" y="16"/>
                    <a:pt x="168" y="128"/>
                    <a:pt x="144" y="152"/>
                  </a:cubicBezTo>
                  <a:cubicBezTo>
                    <a:pt x="120" y="176"/>
                    <a:pt x="64" y="80"/>
                    <a:pt x="48" y="152"/>
                  </a:cubicBezTo>
                  <a:cubicBezTo>
                    <a:pt x="32" y="224"/>
                    <a:pt x="0" y="512"/>
                    <a:pt x="48" y="58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5" name="Freeform 191"/>
            <p:cNvSpPr>
              <a:spLocks/>
            </p:cNvSpPr>
            <p:nvPr/>
          </p:nvSpPr>
          <p:spPr bwMode="auto">
            <a:xfrm rot="21515575" flipH="1">
              <a:off x="1448" y="1680"/>
              <a:ext cx="336" cy="664"/>
            </a:xfrm>
            <a:custGeom>
              <a:avLst/>
              <a:gdLst/>
              <a:ahLst/>
              <a:cxnLst>
                <a:cxn ang="0">
                  <a:pos x="48" y="584"/>
                </a:cxn>
                <a:cxn ang="0">
                  <a:pos x="336" y="584"/>
                </a:cxn>
                <a:cxn ang="0">
                  <a:pos x="336" y="104"/>
                </a:cxn>
                <a:cxn ang="0">
                  <a:pos x="192" y="8"/>
                </a:cxn>
                <a:cxn ang="0">
                  <a:pos x="144" y="152"/>
                </a:cxn>
                <a:cxn ang="0">
                  <a:pos x="48" y="152"/>
                </a:cxn>
                <a:cxn ang="0">
                  <a:pos x="48" y="584"/>
                </a:cxn>
              </a:cxnLst>
              <a:rect l="0" t="0" r="r" b="b"/>
              <a:pathLst>
                <a:path w="384" h="664">
                  <a:moveTo>
                    <a:pt x="48" y="584"/>
                  </a:moveTo>
                  <a:cubicBezTo>
                    <a:pt x="96" y="656"/>
                    <a:pt x="288" y="664"/>
                    <a:pt x="336" y="584"/>
                  </a:cubicBezTo>
                  <a:cubicBezTo>
                    <a:pt x="384" y="504"/>
                    <a:pt x="360" y="200"/>
                    <a:pt x="336" y="104"/>
                  </a:cubicBezTo>
                  <a:cubicBezTo>
                    <a:pt x="312" y="8"/>
                    <a:pt x="224" y="0"/>
                    <a:pt x="192" y="8"/>
                  </a:cubicBezTo>
                  <a:cubicBezTo>
                    <a:pt x="160" y="16"/>
                    <a:pt x="168" y="128"/>
                    <a:pt x="144" y="152"/>
                  </a:cubicBezTo>
                  <a:cubicBezTo>
                    <a:pt x="120" y="176"/>
                    <a:pt x="64" y="80"/>
                    <a:pt x="48" y="152"/>
                  </a:cubicBezTo>
                  <a:cubicBezTo>
                    <a:pt x="32" y="224"/>
                    <a:pt x="0" y="512"/>
                    <a:pt x="48" y="58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6" name="Freeform 192"/>
            <p:cNvSpPr>
              <a:spLocks/>
            </p:cNvSpPr>
            <p:nvPr/>
          </p:nvSpPr>
          <p:spPr bwMode="auto">
            <a:xfrm>
              <a:off x="3736" y="1680"/>
              <a:ext cx="384" cy="664"/>
            </a:xfrm>
            <a:custGeom>
              <a:avLst/>
              <a:gdLst/>
              <a:ahLst/>
              <a:cxnLst>
                <a:cxn ang="0">
                  <a:pos x="48" y="584"/>
                </a:cxn>
                <a:cxn ang="0">
                  <a:pos x="336" y="584"/>
                </a:cxn>
                <a:cxn ang="0">
                  <a:pos x="336" y="104"/>
                </a:cxn>
                <a:cxn ang="0">
                  <a:pos x="192" y="8"/>
                </a:cxn>
                <a:cxn ang="0">
                  <a:pos x="144" y="152"/>
                </a:cxn>
                <a:cxn ang="0">
                  <a:pos x="48" y="152"/>
                </a:cxn>
                <a:cxn ang="0">
                  <a:pos x="48" y="584"/>
                </a:cxn>
              </a:cxnLst>
              <a:rect l="0" t="0" r="r" b="b"/>
              <a:pathLst>
                <a:path w="384" h="664">
                  <a:moveTo>
                    <a:pt x="48" y="584"/>
                  </a:moveTo>
                  <a:cubicBezTo>
                    <a:pt x="96" y="656"/>
                    <a:pt x="288" y="664"/>
                    <a:pt x="336" y="584"/>
                  </a:cubicBezTo>
                  <a:cubicBezTo>
                    <a:pt x="384" y="504"/>
                    <a:pt x="360" y="200"/>
                    <a:pt x="336" y="104"/>
                  </a:cubicBezTo>
                  <a:cubicBezTo>
                    <a:pt x="312" y="8"/>
                    <a:pt x="224" y="0"/>
                    <a:pt x="192" y="8"/>
                  </a:cubicBezTo>
                  <a:cubicBezTo>
                    <a:pt x="160" y="16"/>
                    <a:pt x="168" y="128"/>
                    <a:pt x="144" y="152"/>
                  </a:cubicBezTo>
                  <a:cubicBezTo>
                    <a:pt x="120" y="176"/>
                    <a:pt x="64" y="80"/>
                    <a:pt x="48" y="152"/>
                  </a:cubicBezTo>
                  <a:cubicBezTo>
                    <a:pt x="32" y="224"/>
                    <a:pt x="0" y="512"/>
                    <a:pt x="48" y="584"/>
                  </a:cubicBezTo>
                  <a:close/>
                </a:path>
              </a:pathLst>
            </a:custGeom>
            <a:solidFill>
              <a:srgbClr val="3399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7" name="Freeform 193"/>
            <p:cNvSpPr>
              <a:spLocks/>
            </p:cNvSpPr>
            <p:nvPr/>
          </p:nvSpPr>
          <p:spPr bwMode="auto">
            <a:xfrm rot="21515575" flipH="1">
              <a:off x="3448" y="1688"/>
              <a:ext cx="336" cy="664"/>
            </a:xfrm>
            <a:custGeom>
              <a:avLst/>
              <a:gdLst/>
              <a:ahLst/>
              <a:cxnLst>
                <a:cxn ang="0">
                  <a:pos x="48" y="584"/>
                </a:cxn>
                <a:cxn ang="0">
                  <a:pos x="336" y="584"/>
                </a:cxn>
                <a:cxn ang="0">
                  <a:pos x="336" y="104"/>
                </a:cxn>
                <a:cxn ang="0">
                  <a:pos x="192" y="8"/>
                </a:cxn>
                <a:cxn ang="0">
                  <a:pos x="144" y="152"/>
                </a:cxn>
                <a:cxn ang="0">
                  <a:pos x="48" y="152"/>
                </a:cxn>
                <a:cxn ang="0">
                  <a:pos x="48" y="584"/>
                </a:cxn>
              </a:cxnLst>
              <a:rect l="0" t="0" r="r" b="b"/>
              <a:pathLst>
                <a:path w="384" h="664">
                  <a:moveTo>
                    <a:pt x="48" y="584"/>
                  </a:moveTo>
                  <a:cubicBezTo>
                    <a:pt x="96" y="656"/>
                    <a:pt x="288" y="664"/>
                    <a:pt x="336" y="584"/>
                  </a:cubicBezTo>
                  <a:cubicBezTo>
                    <a:pt x="384" y="504"/>
                    <a:pt x="360" y="200"/>
                    <a:pt x="336" y="104"/>
                  </a:cubicBezTo>
                  <a:cubicBezTo>
                    <a:pt x="312" y="8"/>
                    <a:pt x="224" y="0"/>
                    <a:pt x="192" y="8"/>
                  </a:cubicBezTo>
                  <a:cubicBezTo>
                    <a:pt x="160" y="16"/>
                    <a:pt x="168" y="128"/>
                    <a:pt x="144" y="152"/>
                  </a:cubicBezTo>
                  <a:cubicBezTo>
                    <a:pt x="120" y="176"/>
                    <a:pt x="64" y="80"/>
                    <a:pt x="48" y="152"/>
                  </a:cubicBezTo>
                  <a:cubicBezTo>
                    <a:pt x="32" y="224"/>
                    <a:pt x="0" y="512"/>
                    <a:pt x="48" y="584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78" name="Text Box 194"/>
            <p:cNvSpPr txBox="1">
              <a:spLocks noChangeArrowheads="1"/>
            </p:cNvSpPr>
            <p:nvPr/>
          </p:nvSpPr>
          <p:spPr bwMode="auto">
            <a:xfrm>
              <a:off x="1486" y="1877"/>
              <a:ext cx="30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a1</a:t>
              </a:r>
              <a:endParaRPr lang="en-US" sz="2000" b="1"/>
            </a:p>
          </p:txBody>
        </p:sp>
        <p:sp>
          <p:nvSpPr>
            <p:cNvPr id="16579" name="Text Box 195"/>
            <p:cNvSpPr txBox="1">
              <a:spLocks noChangeArrowheads="1"/>
            </p:cNvSpPr>
            <p:nvPr/>
          </p:nvSpPr>
          <p:spPr bwMode="auto">
            <a:xfrm>
              <a:off x="1772" y="1877"/>
              <a:ext cx="11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000" b="1">
                <a:latin typeface="Symbol" pitchFamily="18" charset="2"/>
              </a:endParaRPr>
            </a:p>
          </p:txBody>
        </p:sp>
        <p:sp>
          <p:nvSpPr>
            <p:cNvPr id="16580" name="Text Box 196"/>
            <p:cNvSpPr txBox="1">
              <a:spLocks noChangeArrowheads="1"/>
            </p:cNvSpPr>
            <p:nvPr/>
          </p:nvSpPr>
          <p:spPr bwMode="auto">
            <a:xfrm>
              <a:off x="1784" y="1872"/>
              <a:ext cx="30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a2</a:t>
              </a:r>
              <a:endParaRPr lang="en-US" sz="2000" b="1"/>
            </a:p>
          </p:txBody>
        </p:sp>
        <p:sp>
          <p:nvSpPr>
            <p:cNvPr id="16581" name="Text Box 197"/>
            <p:cNvSpPr txBox="1">
              <a:spLocks noChangeArrowheads="1"/>
            </p:cNvSpPr>
            <p:nvPr/>
          </p:nvSpPr>
          <p:spPr bwMode="auto">
            <a:xfrm>
              <a:off x="3487" y="1872"/>
              <a:ext cx="30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a1</a:t>
              </a:r>
              <a:endParaRPr lang="en-US" sz="2000" b="1"/>
            </a:p>
          </p:txBody>
        </p:sp>
        <p:sp>
          <p:nvSpPr>
            <p:cNvPr id="16582" name="Text Box 198"/>
            <p:cNvSpPr txBox="1">
              <a:spLocks noChangeArrowheads="1"/>
            </p:cNvSpPr>
            <p:nvPr/>
          </p:nvSpPr>
          <p:spPr bwMode="auto">
            <a:xfrm>
              <a:off x="3487" y="2448"/>
              <a:ext cx="30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a2</a:t>
              </a:r>
            </a:p>
          </p:txBody>
        </p:sp>
        <p:sp>
          <p:nvSpPr>
            <p:cNvPr id="16583" name="Text Box 199"/>
            <p:cNvSpPr txBox="1">
              <a:spLocks noChangeArrowheads="1"/>
            </p:cNvSpPr>
            <p:nvPr/>
          </p:nvSpPr>
          <p:spPr bwMode="auto">
            <a:xfrm>
              <a:off x="3775" y="1872"/>
              <a:ext cx="28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b1</a:t>
              </a:r>
              <a:endParaRPr lang="en-US" sz="2000" b="1"/>
            </a:p>
          </p:txBody>
        </p:sp>
        <p:sp>
          <p:nvSpPr>
            <p:cNvPr id="16584" name="Text Box 200"/>
            <p:cNvSpPr txBox="1">
              <a:spLocks noChangeArrowheads="1"/>
            </p:cNvSpPr>
            <p:nvPr/>
          </p:nvSpPr>
          <p:spPr bwMode="auto">
            <a:xfrm>
              <a:off x="3775" y="2448"/>
              <a:ext cx="28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Symbol" pitchFamily="18" charset="2"/>
                </a:rPr>
                <a:t>b2</a:t>
              </a:r>
            </a:p>
          </p:txBody>
        </p:sp>
        <p:sp>
          <p:nvSpPr>
            <p:cNvPr id="16585" name="Text Box 201"/>
            <p:cNvSpPr txBox="1">
              <a:spLocks noChangeArrowheads="1"/>
            </p:cNvSpPr>
            <p:nvPr/>
          </p:nvSpPr>
          <p:spPr bwMode="auto">
            <a:xfrm>
              <a:off x="230" y="215"/>
              <a:ext cx="1882" cy="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Binds 8-10mers</a:t>
              </a:r>
            </a:p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Expressed on most</a:t>
              </a:r>
            </a:p>
            <a:p>
              <a:r>
                <a:rPr lang="en-US" sz="1800" b="1">
                  <a:latin typeface="Arial" pitchFamily="34" charset="0"/>
                </a:rPr>
                <a:t> Nucleated cells</a:t>
              </a:r>
            </a:p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Presents Cytosolic</a:t>
              </a:r>
            </a:p>
            <a:p>
              <a:r>
                <a:rPr lang="en-US" sz="1800" b="1">
                  <a:latin typeface="Arial" pitchFamily="34" charset="0"/>
                </a:rPr>
                <a:t> Proteins to CD8+ T cells</a:t>
              </a:r>
            </a:p>
          </p:txBody>
        </p:sp>
        <p:sp>
          <p:nvSpPr>
            <p:cNvPr id="16586" name="Text Box 202"/>
            <p:cNvSpPr txBox="1">
              <a:spLocks noChangeArrowheads="1"/>
            </p:cNvSpPr>
            <p:nvPr/>
          </p:nvSpPr>
          <p:spPr bwMode="auto">
            <a:xfrm>
              <a:off x="3688" y="192"/>
              <a:ext cx="1841" cy="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Binds 13-25mers</a:t>
              </a:r>
            </a:p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Expressed on APCs,</a:t>
              </a:r>
            </a:p>
            <a:p>
              <a:r>
                <a:rPr lang="en-US" sz="1800" b="1">
                  <a:latin typeface="Arial" pitchFamily="34" charset="0"/>
                </a:rPr>
                <a:t> Macs, B cells, activated</a:t>
              </a:r>
            </a:p>
            <a:p>
              <a:r>
                <a:rPr lang="en-US" sz="1800" b="1">
                  <a:latin typeface="Arial" pitchFamily="34" charset="0"/>
                </a:rPr>
                <a:t> T cells</a:t>
              </a:r>
            </a:p>
            <a:p>
              <a:pPr>
                <a:buFontTx/>
                <a:buChar char="•"/>
              </a:pPr>
              <a:r>
                <a:rPr lang="en-US" sz="1800" b="1">
                  <a:latin typeface="Arial" pitchFamily="34" charset="0"/>
                </a:rPr>
                <a:t>Presents Vesicular</a:t>
              </a:r>
            </a:p>
            <a:p>
              <a:r>
                <a:rPr lang="en-US" sz="1800" b="1">
                  <a:latin typeface="Arial" pitchFamily="34" charset="0"/>
                </a:rPr>
                <a:t> Proteins to CD4+ T cells</a:t>
              </a:r>
            </a:p>
          </p:txBody>
        </p:sp>
        <p:sp>
          <p:nvSpPr>
            <p:cNvPr id="16587" name="Text Box 203"/>
            <p:cNvSpPr txBox="1">
              <a:spLocks noChangeArrowheads="1"/>
            </p:cNvSpPr>
            <p:nvPr/>
          </p:nvSpPr>
          <p:spPr bwMode="auto">
            <a:xfrm>
              <a:off x="1629" y="3830"/>
              <a:ext cx="244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pitchFamily="34" charset="0"/>
                </a:rPr>
                <a:t>Class I			Class II</a:t>
              </a:r>
            </a:p>
          </p:txBody>
        </p:sp>
        <p:sp>
          <p:nvSpPr>
            <p:cNvPr id="16588" name="Freeform 204"/>
            <p:cNvSpPr>
              <a:spLocks/>
            </p:cNvSpPr>
            <p:nvPr/>
          </p:nvSpPr>
          <p:spPr bwMode="auto">
            <a:xfrm>
              <a:off x="1712" y="1672"/>
              <a:ext cx="160" cy="104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16" y="8"/>
                </a:cxn>
                <a:cxn ang="0">
                  <a:pos x="160" y="56"/>
                </a:cxn>
                <a:cxn ang="0">
                  <a:pos x="16" y="56"/>
                </a:cxn>
                <a:cxn ang="0">
                  <a:pos x="64" y="104"/>
                </a:cxn>
              </a:cxnLst>
              <a:rect l="0" t="0" r="r" b="b"/>
              <a:pathLst>
                <a:path w="160" h="104">
                  <a:moveTo>
                    <a:pt x="64" y="8"/>
                  </a:moveTo>
                  <a:cubicBezTo>
                    <a:pt x="32" y="4"/>
                    <a:pt x="0" y="0"/>
                    <a:pt x="16" y="8"/>
                  </a:cubicBezTo>
                  <a:cubicBezTo>
                    <a:pt x="32" y="16"/>
                    <a:pt x="160" y="48"/>
                    <a:pt x="160" y="56"/>
                  </a:cubicBezTo>
                  <a:cubicBezTo>
                    <a:pt x="160" y="64"/>
                    <a:pt x="32" y="48"/>
                    <a:pt x="16" y="56"/>
                  </a:cubicBezTo>
                  <a:cubicBezTo>
                    <a:pt x="0" y="64"/>
                    <a:pt x="56" y="96"/>
                    <a:pt x="64" y="10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89" name="Freeform 205"/>
            <p:cNvSpPr>
              <a:spLocks/>
            </p:cNvSpPr>
            <p:nvPr/>
          </p:nvSpPr>
          <p:spPr bwMode="auto">
            <a:xfrm>
              <a:off x="3680" y="1680"/>
              <a:ext cx="160" cy="104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16" y="8"/>
                </a:cxn>
                <a:cxn ang="0">
                  <a:pos x="160" y="56"/>
                </a:cxn>
                <a:cxn ang="0">
                  <a:pos x="16" y="56"/>
                </a:cxn>
                <a:cxn ang="0">
                  <a:pos x="64" y="104"/>
                </a:cxn>
              </a:cxnLst>
              <a:rect l="0" t="0" r="r" b="b"/>
              <a:pathLst>
                <a:path w="160" h="104">
                  <a:moveTo>
                    <a:pt x="64" y="8"/>
                  </a:moveTo>
                  <a:cubicBezTo>
                    <a:pt x="32" y="4"/>
                    <a:pt x="0" y="0"/>
                    <a:pt x="16" y="8"/>
                  </a:cubicBezTo>
                  <a:cubicBezTo>
                    <a:pt x="32" y="16"/>
                    <a:pt x="160" y="48"/>
                    <a:pt x="160" y="56"/>
                  </a:cubicBezTo>
                  <a:cubicBezTo>
                    <a:pt x="160" y="64"/>
                    <a:pt x="32" y="48"/>
                    <a:pt x="16" y="56"/>
                  </a:cubicBezTo>
                  <a:cubicBezTo>
                    <a:pt x="0" y="64"/>
                    <a:pt x="56" y="96"/>
                    <a:pt x="64" y="10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0" name="Rectangle 206"/>
            <p:cNvSpPr>
              <a:spLocks noChangeArrowheads="1"/>
            </p:cNvSpPr>
            <p:nvPr/>
          </p:nvSpPr>
          <p:spPr bwMode="auto">
            <a:xfrm>
              <a:off x="192" y="144"/>
              <a:ext cx="1872" cy="1104"/>
            </a:xfrm>
            <a:prstGeom prst="rect">
              <a:avLst/>
            </a:prstGeom>
            <a:noFill/>
            <a:ln w="952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" name="Rectangle 207"/>
            <p:cNvSpPr>
              <a:spLocks noChangeArrowheads="1"/>
            </p:cNvSpPr>
            <p:nvPr/>
          </p:nvSpPr>
          <p:spPr bwMode="auto">
            <a:xfrm>
              <a:off x="3648" y="192"/>
              <a:ext cx="1920" cy="1104"/>
            </a:xfrm>
            <a:prstGeom prst="rect">
              <a:avLst/>
            </a:prstGeom>
            <a:noFill/>
            <a:ln w="952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592" name="Text Box 208"/>
          <p:cNvSpPr txBox="1">
            <a:spLocks noChangeArrowheads="1"/>
          </p:cNvSpPr>
          <p:nvPr/>
        </p:nvSpPr>
        <p:spPr bwMode="auto">
          <a:xfrm>
            <a:off x="142875" y="11113"/>
            <a:ext cx="90011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300">
                <a:latin typeface="Arial" pitchFamily="34" charset="0"/>
              </a:rPr>
              <a:t>HLA Class I and II Molecules Have a Distinct Structure and Function</a:t>
            </a:r>
          </a:p>
        </p:txBody>
      </p:sp>
      <p:sp>
        <p:nvSpPr>
          <p:cNvPr id="16594" name="Rectangle 210"/>
          <p:cNvSpPr>
            <a:spLocks noChangeArrowheads="1"/>
          </p:cNvSpPr>
          <p:nvPr/>
        </p:nvSpPr>
        <p:spPr bwMode="auto">
          <a:xfrm>
            <a:off x="8332788" y="6400800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27038" y="914400"/>
            <a:ext cx="8523287" cy="5645150"/>
            <a:chOff x="20" y="96"/>
            <a:chExt cx="5824" cy="3981"/>
          </a:xfrm>
        </p:grpSpPr>
        <p:grpSp>
          <p:nvGrpSpPr>
            <p:cNvPr id="19459" name="Group 3"/>
            <p:cNvGrpSpPr>
              <a:grpSpLocks/>
            </p:cNvGrpSpPr>
            <p:nvPr/>
          </p:nvGrpSpPr>
          <p:grpSpPr bwMode="auto">
            <a:xfrm>
              <a:off x="932" y="2784"/>
              <a:ext cx="2208" cy="912"/>
              <a:chOff x="912" y="2640"/>
              <a:chExt cx="2208" cy="912"/>
            </a:xfrm>
          </p:grpSpPr>
          <p:grpSp>
            <p:nvGrpSpPr>
              <p:cNvPr id="19460" name="Group 4"/>
              <p:cNvGrpSpPr>
                <a:grpSpLocks/>
              </p:cNvGrpSpPr>
              <p:nvPr/>
            </p:nvGrpSpPr>
            <p:grpSpPr bwMode="auto">
              <a:xfrm>
                <a:off x="2544" y="2640"/>
                <a:ext cx="576" cy="912"/>
                <a:chOff x="3152" y="1680"/>
                <a:chExt cx="1232" cy="1872"/>
              </a:xfrm>
            </p:grpSpPr>
            <p:sp>
              <p:nvSpPr>
                <p:cNvPr id="19461" name="Oval 5"/>
                <p:cNvSpPr>
                  <a:spLocks noChangeArrowheads="1"/>
                </p:cNvSpPr>
                <p:nvPr/>
              </p:nvSpPr>
              <p:spPr bwMode="auto">
                <a:xfrm>
                  <a:off x="3152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2" name="Oval 6"/>
                <p:cNvSpPr>
                  <a:spLocks noChangeArrowheads="1"/>
                </p:cNvSpPr>
                <p:nvPr/>
              </p:nvSpPr>
              <p:spPr bwMode="auto">
                <a:xfrm>
                  <a:off x="3152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3" name="Freeform 7"/>
                <p:cNvSpPr>
                  <a:spLocks/>
                </p:cNvSpPr>
                <p:nvPr/>
              </p:nvSpPr>
              <p:spPr bwMode="auto">
                <a:xfrm>
                  <a:off x="3200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4" name="Freeform 8"/>
                <p:cNvSpPr>
                  <a:spLocks/>
                </p:cNvSpPr>
                <p:nvPr/>
              </p:nvSpPr>
              <p:spPr bwMode="auto">
                <a:xfrm>
                  <a:off x="3200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5" name="Oval 9"/>
                <p:cNvSpPr>
                  <a:spLocks noChangeArrowheads="1"/>
                </p:cNvSpPr>
                <p:nvPr/>
              </p:nvSpPr>
              <p:spPr bwMode="auto">
                <a:xfrm>
                  <a:off x="3360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6" name="Oval 10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7" name="Freeform 11"/>
                <p:cNvSpPr>
                  <a:spLocks/>
                </p:cNvSpPr>
                <p:nvPr/>
              </p:nvSpPr>
              <p:spPr bwMode="auto">
                <a:xfrm>
                  <a:off x="335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8" name="Freeform 12"/>
                <p:cNvSpPr>
                  <a:spLocks/>
                </p:cNvSpPr>
                <p:nvPr/>
              </p:nvSpPr>
              <p:spPr bwMode="auto">
                <a:xfrm>
                  <a:off x="340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9" name="Freeform 13"/>
                <p:cNvSpPr>
                  <a:spLocks/>
                </p:cNvSpPr>
                <p:nvPr/>
              </p:nvSpPr>
              <p:spPr bwMode="auto">
                <a:xfrm>
                  <a:off x="335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0" name="Freeform 14"/>
                <p:cNvSpPr>
                  <a:spLocks/>
                </p:cNvSpPr>
                <p:nvPr/>
              </p:nvSpPr>
              <p:spPr bwMode="auto">
                <a:xfrm>
                  <a:off x="340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1" name="Oval 15"/>
                <p:cNvSpPr>
                  <a:spLocks noChangeArrowheads="1"/>
                </p:cNvSpPr>
                <p:nvPr/>
              </p:nvSpPr>
              <p:spPr bwMode="auto">
                <a:xfrm>
                  <a:off x="3256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2" name="Oval 16"/>
                <p:cNvSpPr>
                  <a:spLocks noChangeArrowheads="1"/>
                </p:cNvSpPr>
                <p:nvPr/>
              </p:nvSpPr>
              <p:spPr bwMode="auto">
                <a:xfrm>
                  <a:off x="3256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3" name="Freeform 17"/>
                <p:cNvSpPr>
                  <a:spLocks/>
                </p:cNvSpPr>
                <p:nvPr/>
              </p:nvSpPr>
              <p:spPr bwMode="auto">
                <a:xfrm>
                  <a:off x="324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4" name="Freeform 18"/>
                <p:cNvSpPr>
                  <a:spLocks/>
                </p:cNvSpPr>
                <p:nvPr/>
              </p:nvSpPr>
              <p:spPr bwMode="auto">
                <a:xfrm>
                  <a:off x="3304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5" name="Freeform 19"/>
                <p:cNvSpPr>
                  <a:spLocks/>
                </p:cNvSpPr>
                <p:nvPr/>
              </p:nvSpPr>
              <p:spPr bwMode="auto">
                <a:xfrm>
                  <a:off x="324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6" name="Freeform 20"/>
                <p:cNvSpPr>
                  <a:spLocks/>
                </p:cNvSpPr>
                <p:nvPr/>
              </p:nvSpPr>
              <p:spPr bwMode="auto">
                <a:xfrm>
                  <a:off x="3304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7" name="Oval 21"/>
                <p:cNvSpPr>
                  <a:spLocks noChangeArrowheads="1"/>
                </p:cNvSpPr>
                <p:nvPr/>
              </p:nvSpPr>
              <p:spPr bwMode="auto">
                <a:xfrm>
                  <a:off x="4184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8" name="Oval 22"/>
                <p:cNvSpPr>
                  <a:spLocks noChangeArrowheads="1"/>
                </p:cNvSpPr>
                <p:nvPr/>
              </p:nvSpPr>
              <p:spPr bwMode="auto">
                <a:xfrm>
                  <a:off x="4184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9" name="Freeform 23"/>
                <p:cNvSpPr>
                  <a:spLocks/>
                </p:cNvSpPr>
                <p:nvPr/>
              </p:nvSpPr>
              <p:spPr bwMode="auto">
                <a:xfrm>
                  <a:off x="4176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0" name="Freeform 24"/>
                <p:cNvSpPr>
                  <a:spLocks/>
                </p:cNvSpPr>
                <p:nvPr/>
              </p:nvSpPr>
              <p:spPr bwMode="auto">
                <a:xfrm>
                  <a:off x="423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1" name="Freeform 25"/>
                <p:cNvSpPr>
                  <a:spLocks/>
                </p:cNvSpPr>
                <p:nvPr/>
              </p:nvSpPr>
              <p:spPr bwMode="auto">
                <a:xfrm>
                  <a:off x="4176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2" name="Freeform 26"/>
                <p:cNvSpPr>
                  <a:spLocks/>
                </p:cNvSpPr>
                <p:nvPr/>
              </p:nvSpPr>
              <p:spPr bwMode="auto">
                <a:xfrm>
                  <a:off x="423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3" name="Oval 27"/>
                <p:cNvSpPr>
                  <a:spLocks noChangeArrowheads="1"/>
                </p:cNvSpPr>
                <p:nvPr/>
              </p:nvSpPr>
              <p:spPr bwMode="auto">
                <a:xfrm>
                  <a:off x="4080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4" name="Oval 28"/>
                <p:cNvSpPr>
                  <a:spLocks noChangeArrowheads="1"/>
                </p:cNvSpPr>
                <p:nvPr/>
              </p:nvSpPr>
              <p:spPr bwMode="auto">
                <a:xfrm>
                  <a:off x="4080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5" name="Freeform 29"/>
                <p:cNvSpPr>
                  <a:spLocks/>
                </p:cNvSpPr>
                <p:nvPr/>
              </p:nvSpPr>
              <p:spPr bwMode="auto">
                <a:xfrm>
                  <a:off x="407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6" name="Freeform 30"/>
                <p:cNvSpPr>
                  <a:spLocks/>
                </p:cNvSpPr>
                <p:nvPr/>
              </p:nvSpPr>
              <p:spPr bwMode="auto">
                <a:xfrm>
                  <a:off x="412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7" name="Freeform 31"/>
                <p:cNvSpPr>
                  <a:spLocks/>
                </p:cNvSpPr>
                <p:nvPr/>
              </p:nvSpPr>
              <p:spPr bwMode="auto">
                <a:xfrm>
                  <a:off x="407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8" name="Freeform 32"/>
                <p:cNvSpPr>
                  <a:spLocks/>
                </p:cNvSpPr>
                <p:nvPr/>
              </p:nvSpPr>
              <p:spPr bwMode="auto">
                <a:xfrm>
                  <a:off x="412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9" name="Oval 33"/>
                <p:cNvSpPr>
                  <a:spLocks noChangeArrowheads="1"/>
                </p:cNvSpPr>
                <p:nvPr/>
              </p:nvSpPr>
              <p:spPr bwMode="auto">
                <a:xfrm>
                  <a:off x="4288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0" name="Oval 34"/>
                <p:cNvSpPr>
                  <a:spLocks noChangeArrowheads="1"/>
                </p:cNvSpPr>
                <p:nvPr/>
              </p:nvSpPr>
              <p:spPr bwMode="auto">
                <a:xfrm>
                  <a:off x="4288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1" name="Freeform 35"/>
                <p:cNvSpPr>
                  <a:spLocks/>
                </p:cNvSpPr>
                <p:nvPr/>
              </p:nvSpPr>
              <p:spPr bwMode="auto">
                <a:xfrm>
                  <a:off x="4280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2" name="Freeform 36"/>
                <p:cNvSpPr>
                  <a:spLocks/>
                </p:cNvSpPr>
                <p:nvPr/>
              </p:nvSpPr>
              <p:spPr bwMode="auto">
                <a:xfrm>
                  <a:off x="4280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3" name="AutoShape 37"/>
                <p:cNvSpPr>
                  <a:spLocks noChangeArrowheads="1"/>
                </p:cNvSpPr>
                <p:nvPr/>
              </p:nvSpPr>
              <p:spPr bwMode="auto">
                <a:xfrm>
                  <a:off x="3880" y="2880"/>
                  <a:ext cx="96" cy="672"/>
                </a:xfrm>
                <a:prstGeom prst="flowChartTermina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4" name="Rectangle 38"/>
                <p:cNvSpPr>
                  <a:spLocks noChangeArrowheads="1"/>
                </p:cNvSpPr>
                <p:nvPr/>
              </p:nvSpPr>
              <p:spPr bwMode="auto">
                <a:xfrm>
                  <a:off x="3784" y="2304"/>
                  <a:ext cx="288" cy="576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5" name="AutoShape 39"/>
                <p:cNvSpPr>
                  <a:spLocks noChangeArrowheads="1"/>
                </p:cNvSpPr>
                <p:nvPr/>
              </p:nvSpPr>
              <p:spPr bwMode="auto">
                <a:xfrm rot="10800000">
                  <a:off x="3584" y="2880"/>
                  <a:ext cx="96" cy="672"/>
                </a:xfrm>
                <a:prstGeom prst="flowChartTerminator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6" name="Rectangle 40"/>
                <p:cNvSpPr>
                  <a:spLocks noChangeArrowheads="1"/>
                </p:cNvSpPr>
                <p:nvPr/>
              </p:nvSpPr>
              <p:spPr bwMode="auto">
                <a:xfrm rot="10800000">
                  <a:off x="3488" y="2304"/>
                  <a:ext cx="288" cy="576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7" name="Freeform 41"/>
                <p:cNvSpPr>
                  <a:spLocks/>
                </p:cNvSpPr>
                <p:nvPr/>
              </p:nvSpPr>
              <p:spPr bwMode="auto">
                <a:xfrm>
                  <a:off x="3736" y="1680"/>
                  <a:ext cx="384" cy="664"/>
                </a:xfrm>
                <a:custGeom>
                  <a:avLst/>
                  <a:gdLst/>
                  <a:ahLst/>
                  <a:cxnLst>
                    <a:cxn ang="0">
                      <a:pos x="48" y="584"/>
                    </a:cxn>
                    <a:cxn ang="0">
                      <a:pos x="336" y="584"/>
                    </a:cxn>
                    <a:cxn ang="0">
                      <a:pos x="336" y="104"/>
                    </a:cxn>
                    <a:cxn ang="0">
                      <a:pos x="192" y="8"/>
                    </a:cxn>
                    <a:cxn ang="0">
                      <a:pos x="144" y="152"/>
                    </a:cxn>
                    <a:cxn ang="0">
                      <a:pos x="48" y="152"/>
                    </a:cxn>
                    <a:cxn ang="0">
                      <a:pos x="48" y="584"/>
                    </a:cxn>
                  </a:cxnLst>
                  <a:rect l="0" t="0" r="r" b="b"/>
                  <a:pathLst>
                    <a:path w="384" h="664">
                      <a:moveTo>
                        <a:pt x="48" y="584"/>
                      </a:moveTo>
                      <a:cubicBezTo>
                        <a:pt x="96" y="656"/>
                        <a:pt x="288" y="664"/>
                        <a:pt x="336" y="584"/>
                      </a:cubicBezTo>
                      <a:cubicBezTo>
                        <a:pt x="384" y="504"/>
                        <a:pt x="360" y="200"/>
                        <a:pt x="336" y="104"/>
                      </a:cubicBezTo>
                      <a:cubicBezTo>
                        <a:pt x="312" y="8"/>
                        <a:pt x="224" y="0"/>
                        <a:pt x="192" y="8"/>
                      </a:cubicBezTo>
                      <a:cubicBezTo>
                        <a:pt x="160" y="16"/>
                        <a:pt x="168" y="128"/>
                        <a:pt x="144" y="152"/>
                      </a:cubicBezTo>
                      <a:cubicBezTo>
                        <a:pt x="120" y="176"/>
                        <a:pt x="64" y="80"/>
                        <a:pt x="48" y="152"/>
                      </a:cubicBezTo>
                      <a:cubicBezTo>
                        <a:pt x="32" y="224"/>
                        <a:pt x="0" y="512"/>
                        <a:pt x="48" y="584"/>
                      </a:cubicBezTo>
                      <a:close/>
                    </a:path>
                  </a:pathLst>
                </a:custGeom>
                <a:solidFill>
                  <a:srgbClr val="339966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8" name="Freeform 42"/>
                <p:cNvSpPr>
                  <a:spLocks/>
                </p:cNvSpPr>
                <p:nvPr/>
              </p:nvSpPr>
              <p:spPr bwMode="auto">
                <a:xfrm rot="21515575" flipH="1">
                  <a:off x="3448" y="1688"/>
                  <a:ext cx="336" cy="664"/>
                </a:xfrm>
                <a:custGeom>
                  <a:avLst/>
                  <a:gdLst/>
                  <a:ahLst/>
                  <a:cxnLst>
                    <a:cxn ang="0">
                      <a:pos x="48" y="584"/>
                    </a:cxn>
                    <a:cxn ang="0">
                      <a:pos x="336" y="584"/>
                    </a:cxn>
                    <a:cxn ang="0">
                      <a:pos x="336" y="104"/>
                    </a:cxn>
                    <a:cxn ang="0">
                      <a:pos x="192" y="8"/>
                    </a:cxn>
                    <a:cxn ang="0">
                      <a:pos x="144" y="152"/>
                    </a:cxn>
                    <a:cxn ang="0">
                      <a:pos x="48" y="152"/>
                    </a:cxn>
                    <a:cxn ang="0">
                      <a:pos x="48" y="584"/>
                    </a:cxn>
                  </a:cxnLst>
                  <a:rect l="0" t="0" r="r" b="b"/>
                  <a:pathLst>
                    <a:path w="384" h="664">
                      <a:moveTo>
                        <a:pt x="48" y="584"/>
                      </a:moveTo>
                      <a:cubicBezTo>
                        <a:pt x="96" y="656"/>
                        <a:pt x="288" y="664"/>
                        <a:pt x="336" y="584"/>
                      </a:cubicBezTo>
                      <a:cubicBezTo>
                        <a:pt x="384" y="504"/>
                        <a:pt x="360" y="200"/>
                        <a:pt x="336" y="104"/>
                      </a:cubicBezTo>
                      <a:cubicBezTo>
                        <a:pt x="312" y="8"/>
                        <a:pt x="224" y="0"/>
                        <a:pt x="192" y="8"/>
                      </a:cubicBezTo>
                      <a:cubicBezTo>
                        <a:pt x="160" y="16"/>
                        <a:pt x="168" y="128"/>
                        <a:pt x="144" y="152"/>
                      </a:cubicBezTo>
                      <a:cubicBezTo>
                        <a:pt x="120" y="176"/>
                        <a:pt x="64" y="80"/>
                        <a:pt x="48" y="152"/>
                      </a:cubicBezTo>
                      <a:cubicBezTo>
                        <a:pt x="32" y="224"/>
                        <a:pt x="0" y="512"/>
                        <a:pt x="48" y="584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432" y="1877"/>
                  <a:ext cx="270" cy="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/>
                </a:p>
              </p:txBody>
            </p:sp>
            <p:sp>
              <p:nvSpPr>
                <p:cNvPr id="1950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434" y="2450"/>
                  <a:ext cx="270" cy="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>
                    <a:latin typeface="Symbol" pitchFamily="18" charset="2"/>
                  </a:endParaRPr>
                </a:p>
              </p:txBody>
            </p:sp>
            <p:sp>
              <p:nvSpPr>
                <p:cNvPr id="1950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702" y="1877"/>
                  <a:ext cx="269" cy="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/>
                </a:p>
              </p:txBody>
            </p:sp>
            <p:sp>
              <p:nvSpPr>
                <p:cNvPr id="1950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723" y="2450"/>
                  <a:ext cx="267" cy="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>
                    <a:latin typeface="Symbol" pitchFamily="18" charset="2"/>
                  </a:endParaRPr>
                </a:p>
              </p:txBody>
            </p:sp>
            <p:sp>
              <p:nvSpPr>
                <p:cNvPr id="19503" name="Freeform 47"/>
                <p:cNvSpPr>
                  <a:spLocks/>
                </p:cNvSpPr>
                <p:nvPr/>
              </p:nvSpPr>
              <p:spPr bwMode="auto">
                <a:xfrm>
                  <a:off x="3680" y="1680"/>
                  <a:ext cx="160" cy="104"/>
                </a:xfrm>
                <a:custGeom>
                  <a:avLst/>
                  <a:gdLst/>
                  <a:ahLst/>
                  <a:cxnLst>
                    <a:cxn ang="0">
                      <a:pos x="64" y="8"/>
                    </a:cxn>
                    <a:cxn ang="0">
                      <a:pos x="16" y="8"/>
                    </a:cxn>
                    <a:cxn ang="0">
                      <a:pos x="160" y="56"/>
                    </a:cxn>
                    <a:cxn ang="0">
                      <a:pos x="16" y="56"/>
                    </a:cxn>
                    <a:cxn ang="0">
                      <a:pos x="64" y="104"/>
                    </a:cxn>
                  </a:cxnLst>
                  <a:rect l="0" t="0" r="r" b="b"/>
                  <a:pathLst>
                    <a:path w="160" h="104">
                      <a:moveTo>
                        <a:pt x="64" y="8"/>
                      </a:moveTo>
                      <a:cubicBezTo>
                        <a:pt x="32" y="4"/>
                        <a:pt x="0" y="0"/>
                        <a:pt x="16" y="8"/>
                      </a:cubicBezTo>
                      <a:cubicBezTo>
                        <a:pt x="32" y="16"/>
                        <a:pt x="160" y="48"/>
                        <a:pt x="160" y="56"/>
                      </a:cubicBezTo>
                      <a:cubicBezTo>
                        <a:pt x="160" y="64"/>
                        <a:pt x="32" y="48"/>
                        <a:pt x="16" y="56"/>
                      </a:cubicBezTo>
                      <a:cubicBezTo>
                        <a:pt x="0" y="64"/>
                        <a:pt x="56" y="96"/>
                        <a:pt x="64" y="104"/>
                      </a:cubicBezTo>
                    </a:path>
                  </a:pathLst>
                </a:cu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04" name="Group 48"/>
              <p:cNvGrpSpPr>
                <a:grpSpLocks/>
              </p:cNvGrpSpPr>
              <p:nvPr/>
            </p:nvGrpSpPr>
            <p:grpSpPr bwMode="auto">
              <a:xfrm>
                <a:off x="912" y="2640"/>
                <a:ext cx="576" cy="912"/>
                <a:chOff x="3152" y="1680"/>
                <a:chExt cx="1232" cy="1872"/>
              </a:xfrm>
            </p:grpSpPr>
            <p:sp>
              <p:nvSpPr>
                <p:cNvPr id="19505" name="Oval 49"/>
                <p:cNvSpPr>
                  <a:spLocks noChangeArrowheads="1"/>
                </p:cNvSpPr>
                <p:nvPr/>
              </p:nvSpPr>
              <p:spPr bwMode="auto">
                <a:xfrm>
                  <a:off x="3152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6" name="Oval 50"/>
                <p:cNvSpPr>
                  <a:spLocks noChangeArrowheads="1"/>
                </p:cNvSpPr>
                <p:nvPr/>
              </p:nvSpPr>
              <p:spPr bwMode="auto">
                <a:xfrm>
                  <a:off x="3152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7" name="Freeform 51"/>
                <p:cNvSpPr>
                  <a:spLocks/>
                </p:cNvSpPr>
                <p:nvPr/>
              </p:nvSpPr>
              <p:spPr bwMode="auto">
                <a:xfrm>
                  <a:off x="3200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8" name="Freeform 52"/>
                <p:cNvSpPr>
                  <a:spLocks/>
                </p:cNvSpPr>
                <p:nvPr/>
              </p:nvSpPr>
              <p:spPr bwMode="auto">
                <a:xfrm>
                  <a:off x="3200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9" name="Oval 53"/>
                <p:cNvSpPr>
                  <a:spLocks noChangeArrowheads="1"/>
                </p:cNvSpPr>
                <p:nvPr/>
              </p:nvSpPr>
              <p:spPr bwMode="auto">
                <a:xfrm>
                  <a:off x="3360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0" name="Oval 54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1" name="Freeform 55"/>
                <p:cNvSpPr>
                  <a:spLocks/>
                </p:cNvSpPr>
                <p:nvPr/>
              </p:nvSpPr>
              <p:spPr bwMode="auto">
                <a:xfrm>
                  <a:off x="335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2" name="Freeform 56"/>
                <p:cNvSpPr>
                  <a:spLocks/>
                </p:cNvSpPr>
                <p:nvPr/>
              </p:nvSpPr>
              <p:spPr bwMode="auto">
                <a:xfrm>
                  <a:off x="340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3" name="Freeform 57"/>
                <p:cNvSpPr>
                  <a:spLocks/>
                </p:cNvSpPr>
                <p:nvPr/>
              </p:nvSpPr>
              <p:spPr bwMode="auto">
                <a:xfrm>
                  <a:off x="335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4" name="Freeform 58"/>
                <p:cNvSpPr>
                  <a:spLocks/>
                </p:cNvSpPr>
                <p:nvPr/>
              </p:nvSpPr>
              <p:spPr bwMode="auto">
                <a:xfrm>
                  <a:off x="340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5" name="Oval 59"/>
                <p:cNvSpPr>
                  <a:spLocks noChangeArrowheads="1"/>
                </p:cNvSpPr>
                <p:nvPr/>
              </p:nvSpPr>
              <p:spPr bwMode="auto">
                <a:xfrm>
                  <a:off x="3256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6" name="Oval 60"/>
                <p:cNvSpPr>
                  <a:spLocks noChangeArrowheads="1"/>
                </p:cNvSpPr>
                <p:nvPr/>
              </p:nvSpPr>
              <p:spPr bwMode="auto">
                <a:xfrm>
                  <a:off x="3256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7" name="Freeform 61"/>
                <p:cNvSpPr>
                  <a:spLocks/>
                </p:cNvSpPr>
                <p:nvPr/>
              </p:nvSpPr>
              <p:spPr bwMode="auto">
                <a:xfrm>
                  <a:off x="324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8" name="Freeform 62"/>
                <p:cNvSpPr>
                  <a:spLocks/>
                </p:cNvSpPr>
                <p:nvPr/>
              </p:nvSpPr>
              <p:spPr bwMode="auto">
                <a:xfrm>
                  <a:off x="3304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9" name="Freeform 63"/>
                <p:cNvSpPr>
                  <a:spLocks/>
                </p:cNvSpPr>
                <p:nvPr/>
              </p:nvSpPr>
              <p:spPr bwMode="auto">
                <a:xfrm>
                  <a:off x="324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0" name="Freeform 64"/>
                <p:cNvSpPr>
                  <a:spLocks/>
                </p:cNvSpPr>
                <p:nvPr/>
              </p:nvSpPr>
              <p:spPr bwMode="auto">
                <a:xfrm>
                  <a:off x="3304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1" name="Oval 65"/>
                <p:cNvSpPr>
                  <a:spLocks noChangeArrowheads="1"/>
                </p:cNvSpPr>
                <p:nvPr/>
              </p:nvSpPr>
              <p:spPr bwMode="auto">
                <a:xfrm>
                  <a:off x="4184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2" name="Oval 66"/>
                <p:cNvSpPr>
                  <a:spLocks noChangeArrowheads="1"/>
                </p:cNvSpPr>
                <p:nvPr/>
              </p:nvSpPr>
              <p:spPr bwMode="auto">
                <a:xfrm>
                  <a:off x="4184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3" name="Freeform 67"/>
                <p:cNvSpPr>
                  <a:spLocks/>
                </p:cNvSpPr>
                <p:nvPr/>
              </p:nvSpPr>
              <p:spPr bwMode="auto">
                <a:xfrm>
                  <a:off x="4176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4" name="Freeform 68"/>
                <p:cNvSpPr>
                  <a:spLocks/>
                </p:cNvSpPr>
                <p:nvPr/>
              </p:nvSpPr>
              <p:spPr bwMode="auto">
                <a:xfrm>
                  <a:off x="423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5" name="Freeform 69"/>
                <p:cNvSpPr>
                  <a:spLocks/>
                </p:cNvSpPr>
                <p:nvPr/>
              </p:nvSpPr>
              <p:spPr bwMode="auto">
                <a:xfrm>
                  <a:off x="4176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6" name="Freeform 70"/>
                <p:cNvSpPr>
                  <a:spLocks/>
                </p:cNvSpPr>
                <p:nvPr/>
              </p:nvSpPr>
              <p:spPr bwMode="auto">
                <a:xfrm>
                  <a:off x="423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7" name="Oval 71"/>
                <p:cNvSpPr>
                  <a:spLocks noChangeArrowheads="1"/>
                </p:cNvSpPr>
                <p:nvPr/>
              </p:nvSpPr>
              <p:spPr bwMode="auto">
                <a:xfrm>
                  <a:off x="4080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8" name="Oval 72"/>
                <p:cNvSpPr>
                  <a:spLocks noChangeArrowheads="1"/>
                </p:cNvSpPr>
                <p:nvPr/>
              </p:nvSpPr>
              <p:spPr bwMode="auto">
                <a:xfrm>
                  <a:off x="4080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9" name="Freeform 73"/>
                <p:cNvSpPr>
                  <a:spLocks/>
                </p:cNvSpPr>
                <p:nvPr/>
              </p:nvSpPr>
              <p:spPr bwMode="auto">
                <a:xfrm>
                  <a:off x="4072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0" name="Freeform 74"/>
                <p:cNvSpPr>
                  <a:spLocks/>
                </p:cNvSpPr>
                <p:nvPr/>
              </p:nvSpPr>
              <p:spPr bwMode="auto">
                <a:xfrm>
                  <a:off x="4128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48" y="96"/>
                    </a:cxn>
                  </a:cxnLst>
                  <a:rect l="0" t="0" r="r" b="b"/>
                  <a:pathLst>
                    <a:path w="56" h="96">
                      <a:moveTo>
                        <a:pt x="0" y="0"/>
                      </a:moveTo>
                      <a:cubicBezTo>
                        <a:pt x="20" y="16"/>
                        <a:pt x="40" y="32"/>
                        <a:pt x="48" y="48"/>
                      </a:cubicBezTo>
                      <a:cubicBezTo>
                        <a:pt x="56" y="64"/>
                        <a:pt x="52" y="80"/>
                        <a:pt x="4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1" name="Freeform 75"/>
                <p:cNvSpPr>
                  <a:spLocks/>
                </p:cNvSpPr>
                <p:nvPr/>
              </p:nvSpPr>
              <p:spPr bwMode="auto">
                <a:xfrm>
                  <a:off x="4072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2" name="Freeform 76"/>
                <p:cNvSpPr>
                  <a:spLocks/>
                </p:cNvSpPr>
                <p:nvPr/>
              </p:nvSpPr>
              <p:spPr bwMode="auto">
                <a:xfrm>
                  <a:off x="4128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96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144">
                      <a:moveTo>
                        <a:pt x="0" y="144"/>
                      </a:moveTo>
                      <a:cubicBezTo>
                        <a:pt x="20" y="132"/>
                        <a:pt x="40" y="120"/>
                        <a:pt x="48" y="96"/>
                      </a:cubicBezTo>
                      <a:cubicBezTo>
                        <a:pt x="56" y="72"/>
                        <a:pt x="52" y="36"/>
                        <a:pt x="4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3" name="Oval 77"/>
                <p:cNvSpPr>
                  <a:spLocks noChangeArrowheads="1"/>
                </p:cNvSpPr>
                <p:nvPr/>
              </p:nvSpPr>
              <p:spPr bwMode="auto">
                <a:xfrm>
                  <a:off x="4288" y="3264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4" name="Oval 78"/>
                <p:cNvSpPr>
                  <a:spLocks noChangeArrowheads="1"/>
                </p:cNvSpPr>
                <p:nvPr/>
              </p:nvSpPr>
              <p:spPr bwMode="auto">
                <a:xfrm>
                  <a:off x="4288" y="2928"/>
                  <a:ext cx="96" cy="96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5" name="Freeform 79"/>
                <p:cNvSpPr>
                  <a:spLocks/>
                </p:cNvSpPr>
                <p:nvPr/>
              </p:nvSpPr>
              <p:spPr bwMode="auto">
                <a:xfrm>
                  <a:off x="4280" y="3024"/>
                  <a:ext cx="56" cy="96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8" y="48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56" h="96">
                      <a:moveTo>
                        <a:pt x="56" y="0"/>
                      </a:moveTo>
                      <a:cubicBezTo>
                        <a:pt x="36" y="16"/>
                        <a:pt x="16" y="32"/>
                        <a:pt x="8" y="48"/>
                      </a:cubicBezTo>
                      <a:cubicBezTo>
                        <a:pt x="0" y="64"/>
                        <a:pt x="8" y="88"/>
                        <a:pt x="8" y="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6" name="Freeform 80"/>
                <p:cNvSpPr>
                  <a:spLocks/>
                </p:cNvSpPr>
                <p:nvPr/>
              </p:nvSpPr>
              <p:spPr bwMode="auto">
                <a:xfrm>
                  <a:off x="4280" y="3120"/>
                  <a:ext cx="56" cy="144"/>
                </a:xfrm>
                <a:custGeom>
                  <a:avLst/>
                  <a:gdLst/>
                  <a:ahLst/>
                  <a:cxnLst>
                    <a:cxn ang="0">
                      <a:pos x="56" y="144"/>
                    </a:cxn>
                    <a:cxn ang="0">
                      <a:pos x="8" y="9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6" h="144">
                      <a:moveTo>
                        <a:pt x="56" y="144"/>
                      </a:moveTo>
                      <a:cubicBezTo>
                        <a:pt x="36" y="132"/>
                        <a:pt x="16" y="120"/>
                        <a:pt x="8" y="96"/>
                      </a:cubicBezTo>
                      <a:cubicBezTo>
                        <a:pt x="0" y="72"/>
                        <a:pt x="8" y="16"/>
                        <a:pt x="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7" name="AutoShape 81"/>
                <p:cNvSpPr>
                  <a:spLocks noChangeArrowheads="1"/>
                </p:cNvSpPr>
                <p:nvPr/>
              </p:nvSpPr>
              <p:spPr bwMode="auto">
                <a:xfrm>
                  <a:off x="3880" y="2880"/>
                  <a:ext cx="96" cy="672"/>
                </a:xfrm>
                <a:prstGeom prst="flowChartTermina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8" name="Rectangle 82"/>
                <p:cNvSpPr>
                  <a:spLocks noChangeArrowheads="1"/>
                </p:cNvSpPr>
                <p:nvPr/>
              </p:nvSpPr>
              <p:spPr bwMode="auto">
                <a:xfrm>
                  <a:off x="3784" y="2304"/>
                  <a:ext cx="288" cy="576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9" name="AutoShape 83"/>
                <p:cNvSpPr>
                  <a:spLocks noChangeArrowheads="1"/>
                </p:cNvSpPr>
                <p:nvPr/>
              </p:nvSpPr>
              <p:spPr bwMode="auto">
                <a:xfrm rot="10800000">
                  <a:off x="3584" y="2880"/>
                  <a:ext cx="96" cy="672"/>
                </a:xfrm>
                <a:prstGeom prst="flowChartTerminator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0" name="Rectangle 84"/>
                <p:cNvSpPr>
                  <a:spLocks noChangeArrowheads="1"/>
                </p:cNvSpPr>
                <p:nvPr/>
              </p:nvSpPr>
              <p:spPr bwMode="auto">
                <a:xfrm rot="10800000">
                  <a:off x="3488" y="2304"/>
                  <a:ext cx="288" cy="576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1" name="Freeform 85"/>
                <p:cNvSpPr>
                  <a:spLocks/>
                </p:cNvSpPr>
                <p:nvPr/>
              </p:nvSpPr>
              <p:spPr bwMode="auto">
                <a:xfrm>
                  <a:off x="3736" y="1680"/>
                  <a:ext cx="384" cy="664"/>
                </a:xfrm>
                <a:custGeom>
                  <a:avLst/>
                  <a:gdLst/>
                  <a:ahLst/>
                  <a:cxnLst>
                    <a:cxn ang="0">
                      <a:pos x="48" y="584"/>
                    </a:cxn>
                    <a:cxn ang="0">
                      <a:pos x="336" y="584"/>
                    </a:cxn>
                    <a:cxn ang="0">
                      <a:pos x="336" y="104"/>
                    </a:cxn>
                    <a:cxn ang="0">
                      <a:pos x="192" y="8"/>
                    </a:cxn>
                    <a:cxn ang="0">
                      <a:pos x="144" y="152"/>
                    </a:cxn>
                    <a:cxn ang="0">
                      <a:pos x="48" y="152"/>
                    </a:cxn>
                    <a:cxn ang="0">
                      <a:pos x="48" y="584"/>
                    </a:cxn>
                  </a:cxnLst>
                  <a:rect l="0" t="0" r="r" b="b"/>
                  <a:pathLst>
                    <a:path w="384" h="664">
                      <a:moveTo>
                        <a:pt x="48" y="584"/>
                      </a:moveTo>
                      <a:cubicBezTo>
                        <a:pt x="96" y="656"/>
                        <a:pt x="288" y="664"/>
                        <a:pt x="336" y="584"/>
                      </a:cubicBezTo>
                      <a:cubicBezTo>
                        <a:pt x="384" y="504"/>
                        <a:pt x="360" y="200"/>
                        <a:pt x="336" y="104"/>
                      </a:cubicBezTo>
                      <a:cubicBezTo>
                        <a:pt x="312" y="8"/>
                        <a:pt x="224" y="0"/>
                        <a:pt x="192" y="8"/>
                      </a:cubicBezTo>
                      <a:cubicBezTo>
                        <a:pt x="160" y="16"/>
                        <a:pt x="168" y="128"/>
                        <a:pt x="144" y="152"/>
                      </a:cubicBezTo>
                      <a:cubicBezTo>
                        <a:pt x="120" y="176"/>
                        <a:pt x="64" y="80"/>
                        <a:pt x="48" y="152"/>
                      </a:cubicBezTo>
                      <a:cubicBezTo>
                        <a:pt x="32" y="224"/>
                        <a:pt x="0" y="512"/>
                        <a:pt x="48" y="584"/>
                      </a:cubicBezTo>
                      <a:close/>
                    </a:path>
                  </a:pathLst>
                </a:custGeom>
                <a:solidFill>
                  <a:srgbClr val="339966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2" name="Freeform 86"/>
                <p:cNvSpPr>
                  <a:spLocks/>
                </p:cNvSpPr>
                <p:nvPr/>
              </p:nvSpPr>
              <p:spPr bwMode="auto">
                <a:xfrm rot="21515575" flipH="1">
                  <a:off x="3448" y="1688"/>
                  <a:ext cx="336" cy="664"/>
                </a:xfrm>
                <a:custGeom>
                  <a:avLst/>
                  <a:gdLst/>
                  <a:ahLst/>
                  <a:cxnLst>
                    <a:cxn ang="0">
                      <a:pos x="48" y="584"/>
                    </a:cxn>
                    <a:cxn ang="0">
                      <a:pos x="336" y="584"/>
                    </a:cxn>
                    <a:cxn ang="0">
                      <a:pos x="336" y="104"/>
                    </a:cxn>
                    <a:cxn ang="0">
                      <a:pos x="192" y="8"/>
                    </a:cxn>
                    <a:cxn ang="0">
                      <a:pos x="144" y="152"/>
                    </a:cxn>
                    <a:cxn ang="0">
                      <a:pos x="48" y="152"/>
                    </a:cxn>
                    <a:cxn ang="0">
                      <a:pos x="48" y="584"/>
                    </a:cxn>
                  </a:cxnLst>
                  <a:rect l="0" t="0" r="r" b="b"/>
                  <a:pathLst>
                    <a:path w="384" h="664">
                      <a:moveTo>
                        <a:pt x="48" y="584"/>
                      </a:moveTo>
                      <a:cubicBezTo>
                        <a:pt x="96" y="656"/>
                        <a:pt x="288" y="664"/>
                        <a:pt x="336" y="584"/>
                      </a:cubicBezTo>
                      <a:cubicBezTo>
                        <a:pt x="384" y="504"/>
                        <a:pt x="360" y="200"/>
                        <a:pt x="336" y="104"/>
                      </a:cubicBezTo>
                      <a:cubicBezTo>
                        <a:pt x="312" y="8"/>
                        <a:pt x="224" y="0"/>
                        <a:pt x="192" y="8"/>
                      </a:cubicBezTo>
                      <a:cubicBezTo>
                        <a:pt x="160" y="16"/>
                        <a:pt x="168" y="128"/>
                        <a:pt x="144" y="152"/>
                      </a:cubicBezTo>
                      <a:cubicBezTo>
                        <a:pt x="120" y="176"/>
                        <a:pt x="64" y="80"/>
                        <a:pt x="48" y="152"/>
                      </a:cubicBezTo>
                      <a:cubicBezTo>
                        <a:pt x="32" y="224"/>
                        <a:pt x="0" y="512"/>
                        <a:pt x="48" y="584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3434" y="1877"/>
                  <a:ext cx="268" cy="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/>
                </a:p>
              </p:txBody>
            </p:sp>
            <p:sp>
              <p:nvSpPr>
                <p:cNvPr id="19544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3436" y="2450"/>
                  <a:ext cx="268" cy="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>
                    <a:latin typeface="Symbol" pitchFamily="18" charset="2"/>
                  </a:endParaRPr>
                </a:p>
              </p:txBody>
            </p:sp>
            <p:sp>
              <p:nvSpPr>
                <p:cNvPr id="19545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3719" y="1877"/>
                  <a:ext cx="269" cy="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/>
                </a:p>
              </p:txBody>
            </p:sp>
            <p:sp>
              <p:nvSpPr>
                <p:cNvPr id="19546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719" y="2450"/>
                  <a:ext cx="269" cy="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2000" b="1">
                    <a:latin typeface="Symbol" pitchFamily="18" charset="2"/>
                  </a:endParaRPr>
                </a:p>
              </p:txBody>
            </p:sp>
            <p:sp>
              <p:nvSpPr>
                <p:cNvPr id="19547" name="Freeform 91"/>
                <p:cNvSpPr>
                  <a:spLocks/>
                </p:cNvSpPr>
                <p:nvPr/>
              </p:nvSpPr>
              <p:spPr bwMode="auto">
                <a:xfrm>
                  <a:off x="3680" y="1680"/>
                  <a:ext cx="160" cy="104"/>
                </a:xfrm>
                <a:custGeom>
                  <a:avLst/>
                  <a:gdLst/>
                  <a:ahLst/>
                  <a:cxnLst>
                    <a:cxn ang="0">
                      <a:pos x="64" y="8"/>
                    </a:cxn>
                    <a:cxn ang="0">
                      <a:pos x="16" y="8"/>
                    </a:cxn>
                    <a:cxn ang="0">
                      <a:pos x="160" y="56"/>
                    </a:cxn>
                    <a:cxn ang="0">
                      <a:pos x="16" y="56"/>
                    </a:cxn>
                    <a:cxn ang="0">
                      <a:pos x="64" y="104"/>
                    </a:cxn>
                  </a:cxnLst>
                  <a:rect l="0" t="0" r="r" b="b"/>
                  <a:pathLst>
                    <a:path w="160" h="104">
                      <a:moveTo>
                        <a:pt x="64" y="8"/>
                      </a:moveTo>
                      <a:cubicBezTo>
                        <a:pt x="32" y="4"/>
                        <a:pt x="0" y="0"/>
                        <a:pt x="16" y="8"/>
                      </a:cubicBezTo>
                      <a:cubicBezTo>
                        <a:pt x="32" y="16"/>
                        <a:pt x="160" y="48"/>
                        <a:pt x="160" y="56"/>
                      </a:cubicBezTo>
                      <a:cubicBezTo>
                        <a:pt x="160" y="64"/>
                        <a:pt x="32" y="48"/>
                        <a:pt x="16" y="56"/>
                      </a:cubicBezTo>
                      <a:cubicBezTo>
                        <a:pt x="0" y="64"/>
                        <a:pt x="56" y="96"/>
                        <a:pt x="64" y="104"/>
                      </a:cubicBezTo>
                    </a:path>
                  </a:pathLst>
                </a:cu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548" name="Group 92"/>
            <p:cNvGrpSpPr>
              <a:grpSpLocks/>
            </p:cNvGrpSpPr>
            <p:nvPr/>
          </p:nvGrpSpPr>
          <p:grpSpPr bwMode="auto">
            <a:xfrm>
              <a:off x="4676" y="384"/>
              <a:ext cx="576" cy="912"/>
              <a:chOff x="3152" y="1680"/>
              <a:chExt cx="1232" cy="1872"/>
            </a:xfrm>
          </p:grpSpPr>
          <p:sp>
            <p:nvSpPr>
              <p:cNvPr id="19549" name="Oval 93"/>
              <p:cNvSpPr>
                <a:spLocks noChangeArrowheads="1"/>
              </p:cNvSpPr>
              <p:nvPr/>
            </p:nvSpPr>
            <p:spPr bwMode="auto">
              <a:xfrm>
                <a:off x="3152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0" name="Oval 94"/>
              <p:cNvSpPr>
                <a:spLocks noChangeArrowheads="1"/>
              </p:cNvSpPr>
              <p:nvPr/>
            </p:nvSpPr>
            <p:spPr bwMode="auto">
              <a:xfrm>
                <a:off x="3152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1" name="Freeform 95"/>
              <p:cNvSpPr>
                <a:spLocks/>
              </p:cNvSpPr>
              <p:nvPr/>
            </p:nvSpPr>
            <p:spPr bwMode="auto">
              <a:xfrm>
                <a:off x="3200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2" name="Freeform 96"/>
              <p:cNvSpPr>
                <a:spLocks/>
              </p:cNvSpPr>
              <p:nvPr/>
            </p:nvSpPr>
            <p:spPr bwMode="auto">
              <a:xfrm>
                <a:off x="3200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3" name="Oval 97"/>
              <p:cNvSpPr>
                <a:spLocks noChangeArrowheads="1"/>
              </p:cNvSpPr>
              <p:nvPr/>
            </p:nvSpPr>
            <p:spPr bwMode="auto">
              <a:xfrm>
                <a:off x="3360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4" name="Oval 98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5" name="Freeform 99"/>
              <p:cNvSpPr>
                <a:spLocks/>
              </p:cNvSpPr>
              <p:nvPr/>
            </p:nvSpPr>
            <p:spPr bwMode="auto">
              <a:xfrm>
                <a:off x="3352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6" name="Freeform 100"/>
              <p:cNvSpPr>
                <a:spLocks/>
              </p:cNvSpPr>
              <p:nvPr/>
            </p:nvSpPr>
            <p:spPr bwMode="auto">
              <a:xfrm>
                <a:off x="3408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7" name="Freeform 101"/>
              <p:cNvSpPr>
                <a:spLocks/>
              </p:cNvSpPr>
              <p:nvPr/>
            </p:nvSpPr>
            <p:spPr bwMode="auto">
              <a:xfrm>
                <a:off x="3352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8" name="Freeform 102"/>
              <p:cNvSpPr>
                <a:spLocks/>
              </p:cNvSpPr>
              <p:nvPr/>
            </p:nvSpPr>
            <p:spPr bwMode="auto">
              <a:xfrm>
                <a:off x="3408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9" name="Oval 103"/>
              <p:cNvSpPr>
                <a:spLocks noChangeArrowheads="1"/>
              </p:cNvSpPr>
              <p:nvPr/>
            </p:nvSpPr>
            <p:spPr bwMode="auto">
              <a:xfrm>
                <a:off x="3256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0" name="Oval 104"/>
              <p:cNvSpPr>
                <a:spLocks noChangeArrowheads="1"/>
              </p:cNvSpPr>
              <p:nvPr/>
            </p:nvSpPr>
            <p:spPr bwMode="auto">
              <a:xfrm>
                <a:off x="3256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1" name="Freeform 105"/>
              <p:cNvSpPr>
                <a:spLocks/>
              </p:cNvSpPr>
              <p:nvPr/>
            </p:nvSpPr>
            <p:spPr bwMode="auto">
              <a:xfrm>
                <a:off x="3248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2" name="Freeform 106"/>
              <p:cNvSpPr>
                <a:spLocks/>
              </p:cNvSpPr>
              <p:nvPr/>
            </p:nvSpPr>
            <p:spPr bwMode="auto">
              <a:xfrm>
                <a:off x="3304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3" name="Freeform 107"/>
              <p:cNvSpPr>
                <a:spLocks/>
              </p:cNvSpPr>
              <p:nvPr/>
            </p:nvSpPr>
            <p:spPr bwMode="auto">
              <a:xfrm>
                <a:off x="3248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4" name="Freeform 108"/>
              <p:cNvSpPr>
                <a:spLocks/>
              </p:cNvSpPr>
              <p:nvPr/>
            </p:nvSpPr>
            <p:spPr bwMode="auto">
              <a:xfrm>
                <a:off x="3304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5" name="Oval 109"/>
              <p:cNvSpPr>
                <a:spLocks noChangeArrowheads="1"/>
              </p:cNvSpPr>
              <p:nvPr/>
            </p:nvSpPr>
            <p:spPr bwMode="auto">
              <a:xfrm>
                <a:off x="4184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6" name="Oval 110"/>
              <p:cNvSpPr>
                <a:spLocks noChangeArrowheads="1"/>
              </p:cNvSpPr>
              <p:nvPr/>
            </p:nvSpPr>
            <p:spPr bwMode="auto">
              <a:xfrm>
                <a:off x="4184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7" name="Freeform 111"/>
              <p:cNvSpPr>
                <a:spLocks/>
              </p:cNvSpPr>
              <p:nvPr/>
            </p:nvSpPr>
            <p:spPr bwMode="auto">
              <a:xfrm>
                <a:off x="4176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8" name="Freeform 112"/>
              <p:cNvSpPr>
                <a:spLocks/>
              </p:cNvSpPr>
              <p:nvPr/>
            </p:nvSpPr>
            <p:spPr bwMode="auto">
              <a:xfrm>
                <a:off x="4232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9" name="Freeform 113"/>
              <p:cNvSpPr>
                <a:spLocks/>
              </p:cNvSpPr>
              <p:nvPr/>
            </p:nvSpPr>
            <p:spPr bwMode="auto">
              <a:xfrm>
                <a:off x="4176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0" name="Freeform 114"/>
              <p:cNvSpPr>
                <a:spLocks/>
              </p:cNvSpPr>
              <p:nvPr/>
            </p:nvSpPr>
            <p:spPr bwMode="auto">
              <a:xfrm>
                <a:off x="4232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1" name="Oval 115"/>
              <p:cNvSpPr>
                <a:spLocks noChangeArrowheads="1"/>
              </p:cNvSpPr>
              <p:nvPr/>
            </p:nvSpPr>
            <p:spPr bwMode="auto">
              <a:xfrm>
                <a:off x="4080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2" name="Oval 116"/>
              <p:cNvSpPr>
                <a:spLocks noChangeArrowheads="1"/>
              </p:cNvSpPr>
              <p:nvPr/>
            </p:nvSpPr>
            <p:spPr bwMode="auto">
              <a:xfrm>
                <a:off x="4080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3" name="Freeform 117"/>
              <p:cNvSpPr>
                <a:spLocks/>
              </p:cNvSpPr>
              <p:nvPr/>
            </p:nvSpPr>
            <p:spPr bwMode="auto">
              <a:xfrm>
                <a:off x="4072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4" name="Freeform 118"/>
              <p:cNvSpPr>
                <a:spLocks/>
              </p:cNvSpPr>
              <p:nvPr/>
            </p:nvSpPr>
            <p:spPr bwMode="auto">
              <a:xfrm>
                <a:off x="4128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5" name="Freeform 119"/>
              <p:cNvSpPr>
                <a:spLocks/>
              </p:cNvSpPr>
              <p:nvPr/>
            </p:nvSpPr>
            <p:spPr bwMode="auto">
              <a:xfrm>
                <a:off x="4072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6" name="Freeform 120"/>
              <p:cNvSpPr>
                <a:spLocks/>
              </p:cNvSpPr>
              <p:nvPr/>
            </p:nvSpPr>
            <p:spPr bwMode="auto">
              <a:xfrm>
                <a:off x="4128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7" name="Oval 121"/>
              <p:cNvSpPr>
                <a:spLocks noChangeArrowheads="1"/>
              </p:cNvSpPr>
              <p:nvPr/>
            </p:nvSpPr>
            <p:spPr bwMode="auto">
              <a:xfrm>
                <a:off x="4288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8" name="Oval 122"/>
              <p:cNvSpPr>
                <a:spLocks noChangeArrowheads="1"/>
              </p:cNvSpPr>
              <p:nvPr/>
            </p:nvSpPr>
            <p:spPr bwMode="auto">
              <a:xfrm>
                <a:off x="4288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79" name="Freeform 123"/>
              <p:cNvSpPr>
                <a:spLocks/>
              </p:cNvSpPr>
              <p:nvPr/>
            </p:nvSpPr>
            <p:spPr bwMode="auto">
              <a:xfrm>
                <a:off x="4280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0" name="Freeform 124"/>
              <p:cNvSpPr>
                <a:spLocks/>
              </p:cNvSpPr>
              <p:nvPr/>
            </p:nvSpPr>
            <p:spPr bwMode="auto">
              <a:xfrm>
                <a:off x="4280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1" name="AutoShape 125"/>
              <p:cNvSpPr>
                <a:spLocks noChangeArrowheads="1"/>
              </p:cNvSpPr>
              <p:nvPr/>
            </p:nvSpPr>
            <p:spPr bwMode="auto">
              <a:xfrm>
                <a:off x="3880" y="2880"/>
                <a:ext cx="96" cy="672"/>
              </a:xfrm>
              <a:prstGeom prst="flowChartTermina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2" name="Rectangle 126"/>
              <p:cNvSpPr>
                <a:spLocks noChangeArrowheads="1"/>
              </p:cNvSpPr>
              <p:nvPr/>
            </p:nvSpPr>
            <p:spPr bwMode="auto">
              <a:xfrm>
                <a:off x="3784" y="2304"/>
                <a:ext cx="288" cy="576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3" name="AutoShape 127"/>
              <p:cNvSpPr>
                <a:spLocks noChangeArrowheads="1"/>
              </p:cNvSpPr>
              <p:nvPr/>
            </p:nvSpPr>
            <p:spPr bwMode="auto">
              <a:xfrm rot="10800000">
                <a:off x="3584" y="2880"/>
                <a:ext cx="96" cy="672"/>
              </a:xfrm>
              <a:prstGeom prst="flowChartTerminator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4" name="Rectangle 128"/>
              <p:cNvSpPr>
                <a:spLocks noChangeArrowheads="1"/>
              </p:cNvSpPr>
              <p:nvPr/>
            </p:nvSpPr>
            <p:spPr bwMode="auto">
              <a:xfrm rot="10800000">
                <a:off x="3488" y="2304"/>
                <a:ext cx="288" cy="57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5" name="Freeform 129"/>
              <p:cNvSpPr>
                <a:spLocks/>
              </p:cNvSpPr>
              <p:nvPr/>
            </p:nvSpPr>
            <p:spPr bwMode="auto">
              <a:xfrm>
                <a:off x="3736" y="1680"/>
                <a:ext cx="384" cy="664"/>
              </a:xfrm>
              <a:custGeom>
                <a:avLst/>
                <a:gdLst/>
                <a:ahLst/>
                <a:cxnLst>
                  <a:cxn ang="0">
                    <a:pos x="48" y="584"/>
                  </a:cxn>
                  <a:cxn ang="0">
                    <a:pos x="336" y="584"/>
                  </a:cxn>
                  <a:cxn ang="0">
                    <a:pos x="336" y="104"/>
                  </a:cxn>
                  <a:cxn ang="0">
                    <a:pos x="192" y="8"/>
                  </a:cxn>
                  <a:cxn ang="0">
                    <a:pos x="144" y="152"/>
                  </a:cxn>
                  <a:cxn ang="0">
                    <a:pos x="48" y="152"/>
                  </a:cxn>
                  <a:cxn ang="0">
                    <a:pos x="48" y="584"/>
                  </a:cxn>
                </a:cxnLst>
                <a:rect l="0" t="0" r="r" b="b"/>
                <a:pathLst>
                  <a:path w="384" h="664">
                    <a:moveTo>
                      <a:pt x="48" y="584"/>
                    </a:moveTo>
                    <a:cubicBezTo>
                      <a:pt x="96" y="656"/>
                      <a:pt x="288" y="664"/>
                      <a:pt x="336" y="584"/>
                    </a:cubicBezTo>
                    <a:cubicBezTo>
                      <a:pt x="384" y="504"/>
                      <a:pt x="360" y="200"/>
                      <a:pt x="336" y="104"/>
                    </a:cubicBezTo>
                    <a:cubicBezTo>
                      <a:pt x="312" y="8"/>
                      <a:pt x="224" y="0"/>
                      <a:pt x="192" y="8"/>
                    </a:cubicBezTo>
                    <a:cubicBezTo>
                      <a:pt x="160" y="16"/>
                      <a:pt x="168" y="128"/>
                      <a:pt x="144" y="152"/>
                    </a:cubicBezTo>
                    <a:cubicBezTo>
                      <a:pt x="120" y="176"/>
                      <a:pt x="64" y="80"/>
                      <a:pt x="48" y="152"/>
                    </a:cubicBezTo>
                    <a:cubicBezTo>
                      <a:pt x="32" y="224"/>
                      <a:pt x="0" y="512"/>
                      <a:pt x="48" y="584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6" name="Freeform 130"/>
              <p:cNvSpPr>
                <a:spLocks/>
              </p:cNvSpPr>
              <p:nvPr/>
            </p:nvSpPr>
            <p:spPr bwMode="auto">
              <a:xfrm rot="21515575" flipH="1">
                <a:off x="3448" y="1688"/>
                <a:ext cx="336" cy="664"/>
              </a:xfrm>
              <a:custGeom>
                <a:avLst/>
                <a:gdLst/>
                <a:ahLst/>
                <a:cxnLst>
                  <a:cxn ang="0">
                    <a:pos x="48" y="584"/>
                  </a:cxn>
                  <a:cxn ang="0">
                    <a:pos x="336" y="584"/>
                  </a:cxn>
                  <a:cxn ang="0">
                    <a:pos x="336" y="104"/>
                  </a:cxn>
                  <a:cxn ang="0">
                    <a:pos x="192" y="8"/>
                  </a:cxn>
                  <a:cxn ang="0">
                    <a:pos x="144" y="152"/>
                  </a:cxn>
                  <a:cxn ang="0">
                    <a:pos x="48" y="152"/>
                  </a:cxn>
                  <a:cxn ang="0">
                    <a:pos x="48" y="584"/>
                  </a:cxn>
                </a:cxnLst>
                <a:rect l="0" t="0" r="r" b="b"/>
                <a:pathLst>
                  <a:path w="384" h="664">
                    <a:moveTo>
                      <a:pt x="48" y="584"/>
                    </a:moveTo>
                    <a:cubicBezTo>
                      <a:pt x="96" y="656"/>
                      <a:pt x="288" y="664"/>
                      <a:pt x="336" y="584"/>
                    </a:cubicBezTo>
                    <a:cubicBezTo>
                      <a:pt x="384" y="504"/>
                      <a:pt x="360" y="200"/>
                      <a:pt x="336" y="104"/>
                    </a:cubicBezTo>
                    <a:cubicBezTo>
                      <a:pt x="312" y="8"/>
                      <a:pt x="224" y="0"/>
                      <a:pt x="192" y="8"/>
                    </a:cubicBezTo>
                    <a:cubicBezTo>
                      <a:pt x="160" y="16"/>
                      <a:pt x="168" y="128"/>
                      <a:pt x="144" y="152"/>
                    </a:cubicBezTo>
                    <a:cubicBezTo>
                      <a:pt x="120" y="176"/>
                      <a:pt x="64" y="80"/>
                      <a:pt x="48" y="152"/>
                    </a:cubicBezTo>
                    <a:cubicBezTo>
                      <a:pt x="32" y="224"/>
                      <a:pt x="0" y="512"/>
                      <a:pt x="48" y="584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7" name="Text Box 131"/>
              <p:cNvSpPr txBox="1">
                <a:spLocks noChangeArrowheads="1"/>
              </p:cNvSpPr>
              <p:nvPr/>
            </p:nvSpPr>
            <p:spPr bwMode="auto">
              <a:xfrm>
                <a:off x="3434" y="1873"/>
                <a:ext cx="270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/>
              </a:p>
            </p:txBody>
          </p:sp>
          <p:sp>
            <p:nvSpPr>
              <p:cNvPr id="19588" name="Text Box 132"/>
              <p:cNvSpPr txBox="1">
                <a:spLocks noChangeArrowheads="1"/>
              </p:cNvSpPr>
              <p:nvPr/>
            </p:nvSpPr>
            <p:spPr bwMode="auto">
              <a:xfrm>
                <a:off x="3434" y="2448"/>
                <a:ext cx="270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>
                  <a:latin typeface="Symbol" pitchFamily="18" charset="2"/>
                </a:endParaRPr>
              </a:p>
            </p:txBody>
          </p:sp>
          <p:sp>
            <p:nvSpPr>
              <p:cNvPr id="19589" name="Text Box 133"/>
              <p:cNvSpPr txBox="1">
                <a:spLocks noChangeArrowheads="1"/>
              </p:cNvSpPr>
              <p:nvPr/>
            </p:nvSpPr>
            <p:spPr bwMode="auto">
              <a:xfrm>
                <a:off x="3723" y="1873"/>
                <a:ext cx="267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/>
              </a:p>
            </p:txBody>
          </p:sp>
          <p:sp>
            <p:nvSpPr>
              <p:cNvPr id="19590" name="Text Box 134"/>
              <p:cNvSpPr txBox="1">
                <a:spLocks noChangeArrowheads="1"/>
              </p:cNvSpPr>
              <p:nvPr/>
            </p:nvSpPr>
            <p:spPr bwMode="auto">
              <a:xfrm>
                <a:off x="3723" y="2448"/>
                <a:ext cx="267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>
                  <a:latin typeface="Symbol" pitchFamily="18" charset="2"/>
                </a:endParaRPr>
              </a:p>
            </p:txBody>
          </p:sp>
          <p:sp>
            <p:nvSpPr>
              <p:cNvPr id="19591" name="Freeform 135"/>
              <p:cNvSpPr>
                <a:spLocks/>
              </p:cNvSpPr>
              <p:nvPr/>
            </p:nvSpPr>
            <p:spPr bwMode="auto">
              <a:xfrm>
                <a:off x="3680" y="1680"/>
                <a:ext cx="160" cy="104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16" y="8"/>
                  </a:cxn>
                  <a:cxn ang="0">
                    <a:pos x="160" y="56"/>
                  </a:cxn>
                  <a:cxn ang="0">
                    <a:pos x="16" y="56"/>
                  </a:cxn>
                  <a:cxn ang="0">
                    <a:pos x="64" y="104"/>
                  </a:cxn>
                </a:cxnLst>
                <a:rect l="0" t="0" r="r" b="b"/>
                <a:pathLst>
                  <a:path w="160" h="104">
                    <a:moveTo>
                      <a:pt x="64" y="8"/>
                    </a:moveTo>
                    <a:cubicBezTo>
                      <a:pt x="32" y="4"/>
                      <a:pt x="0" y="0"/>
                      <a:pt x="16" y="8"/>
                    </a:cubicBezTo>
                    <a:cubicBezTo>
                      <a:pt x="32" y="16"/>
                      <a:pt x="160" y="48"/>
                      <a:pt x="160" y="56"/>
                    </a:cubicBezTo>
                    <a:cubicBezTo>
                      <a:pt x="160" y="64"/>
                      <a:pt x="32" y="48"/>
                      <a:pt x="16" y="56"/>
                    </a:cubicBezTo>
                    <a:cubicBezTo>
                      <a:pt x="0" y="64"/>
                      <a:pt x="56" y="96"/>
                      <a:pt x="64" y="104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592" name="Group 136"/>
            <p:cNvGrpSpPr>
              <a:grpSpLocks/>
            </p:cNvGrpSpPr>
            <p:nvPr/>
          </p:nvGrpSpPr>
          <p:grpSpPr bwMode="auto">
            <a:xfrm>
              <a:off x="4676" y="1680"/>
              <a:ext cx="576" cy="912"/>
              <a:chOff x="3152" y="1680"/>
              <a:chExt cx="1232" cy="1872"/>
            </a:xfrm>
          </p:grpSpPr>
          <p:sp>
            <p:nvSpPr>
              <p:cNvPr id="19593" name="Oval 137"/>
              <p:cNvSpPr>
                <a:spLocks noChangeArrowheads="1"/>
              </p:cNvSpPr>
              <p:nvPr/>
            </p:nvSpPr>
            <p:spPr bwMode="auto">
              <a:xfrm>
                <a:off x="3152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4" name="Oval 138"/>
              <p:cNvSpPr>
                <a:spLocks noChangeArrowheads="1"/>
              </p:cNvSpPr>
              <p:nvPr/>
            </p:nvSpPr>
            <p:spPr bwMode="auto">
              <a:xfrm>
                <a:off x="3152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5" name="Freeform 139"/>
              <p:cNvSpPr>
                <a:spLocks/>
              </p:cNvSpPr>
              <p:nvPr/>
            </p:nvSpPr>
            <p:spPr bwMode="auto">
              <a:xfrm>
                <a:off x="3200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6" name="Freeform 140"/>
              <p:cNvSpPr>
                <a:spLocks/>
              </p:cNvSpPr>
              <p:nvPr/>
            </p:nvSpPr>
            <p:spPr bwMode="auto">
              <a:xfrm>
                <a:off x="3200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7" name="Oval 141"/>
              <p:cNvSpPr>
                <a:spLocks noChangeArrowheads="1"/>
              </p:cNvSpPr>
              <p:nvPr/>
            </p:nvSpPr>
            <p:spPr bwMode="auto">
              <a:xfrm>
                <a:off x="3360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8" name="Oval 142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99" name="Freeform 143"/>
              <p:cNvSpPr>
                <a:spLocks/>
              </p:cNvSpPr>
              <p:nvPr/>
            </p:nvSpPr>
            <p:spPr bwMode="auto">
              <a:xfrm>
                <a:off x="3352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0" name="Freeform 144"/>
              <p:cNvSpPr>
                <a:spLocks/>
              </p:cNvSpPr>
              <p:nvPr/>
            </p:nvSpPr>
            <p:spPr bwMode="auto">
              <a:xfrm>
                <a:off x="3408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1" name="Freeform 145"/>
              <p:cNvSpPr>
                <a:spLocks/>
              </p:cNvSpPr>
              <p:nvPr/>
            </p:nvSpPr>
            <p:spPr bwMode="auto">
              <a:xfrm>
                <a:off x="3352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2" name="Freeform 146"/>
              <p:cNvSpPr>
                <a:spLocks/>
              </p:cNvSpPr>
              <p:nvPr/>
            </p:nvSpPr>
            <p:spPr bwMode="auto">
              <a:xfrm>
                <a:off x="3408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3" name="Oval 147"/>
              <p:cNvSpPr>
                <a:spLocks noChangeArrowheads="1"/>
              </p:cNvSpPr>
              <p:nvPr/>
            </p:nvSpPr>
            <p:spPr bwMode="auto">
              <a:xfrm>
                <a:off x="3256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4" name="Oval 148"/>
              <p:cNvSpPr>
                <a:spLocks noChangeArrowheads="1"/>
              </p:cNvSpPr>
              <p:nvPr/>
            </p:nvSpPr>
            <p:spPr bwMode="auto">
              <a:xfrm>
                <a:off x="3256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5" name="Freeform 149"/>
              <p:cNvSpPr>
                <a:spLocks/>
              </p:cNvSpPr>
              <p:nvPr/>
            </p:nvSpPr>
            <p:spPr bwMode="auto">
              <a:xfrm>
                <a:off x="3248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6" name="Freeform 150"/>
              <p:cNvSpPr>
                <a:spLocks/>
              </p:cNvSpPr>
              <p:nvPr/>
            </p:nvSpPr>
            <p:spPr bwMode="auto">
              <a:xfrm>
                <a:off x="3304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7" name="Freeform 151"/>
              <p:cNvSpPr>
                <a:spLocks/>
              </p:cNvSpPr>
              <p:nvPr/>
            </p:nvSpPr>
            <p:spPr bwMode="auto">
              <a:xfrm>
                <a:off x="3248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8" name="Freeform 152"/>
              <p:cNvSpPr>
                <a:spLocks/>
              </p:cNvSpPr>
              <p:nvPr/>
            </p:nvSpPr>
            <p:spPr bwMode="auto">
              <a:xfrm>
                <a:off x="3304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09" name="Oval 153"/>
              <p:cNvSpPr>
                <a:spLocks noChangeArrowheads="1"/>
              </p:cNvSpPr>
              <p:nvPr/>
            </p:nvSpPr>
            <p:spPr bwMode="auto">
              <a:xfrm>
                <a:off x="4184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0" name="Oval 154"/>
              <p:cNvSpPr>
                <a:spLocks noChangeArrowheads="1"/>
              </p:cNvSpPr>
              <p:nvPr/>
            </p:nvSpPr>
            <p:spPr bwMode="auto">
              <a:xfrm>
                <a:off x="4184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1" name="Freeform 155"/>
              <p:cNvSpPr>
                <a:spLocks/>
              </p:cNvSpPr>
              <p:nvPr/>
            </p:nvSpPr>
            <p:spPr bwMode="auto">
              <a:xfrm>
                <a:off x="4176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2" name="Freeform 156"/>
              <p:cNvSpPr>
                <a:spLocks/>
              </p:cNvSpPr>
              <p:nvPr/>
            </p:nvSpPr>
            <p:spPr bwMode="auto">
              <a:xfrm>
                <a:off x="4232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3" name="Freeform 157"/>
              <p:cNvSpPr>
                <a:spLocks/>
              </p:cNvSpPr>
              <p:nvPr/>
            </p:nvSpPr>
            <p:spPr bwMode="auto">
              <a:xfrm>
                <a:off x="4176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4" name="Freeform 158"/>
              <p:cNvSpPr>
                <a:spLocks/>
              </p:cNvSpPr>
              <p:nvPr/>
            </p:nvSpPr>
            <p:spPr bwMode="auto">
              <a:xfrm>
                <a:off x="4232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5" name="Oval 159"/>
              <p:cNvSpPr>
                <a:spLocks noChangeArrowheads="1"/>
              </p:cNvSpPr>
              <p:nvPr/>
            </p:nvSpPr>
            <p:spPr bwMode="auto">
              <a:xfrm>
                <a:off x="4080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6" name="Oval 160"/>
              <p:cNvSpPr>
                <a:spLocks noChangeArrowheads="1"/>
              </p:cNvSpPr>
              <p:nvPr/>
            </p:nvSpPr>
            <p:spPr bwMode="auto">
              <a:xfrm>
                <a:off x="4080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7" name="Freeform 161"/>
              <p:cNvSpPr>
                <a:spLocks/>
              </p:cNvSpPr>
              <p:nvPr/>
            </p:nvSpPr>
            <p:spPr bwMode="auto">
              <a:xfrm>
                <a:off x="4072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8" name="Freeform 162"/>
              <p:cNvSpPr>
                <a:spLocks/>
              </p:cNvSpPr>
              <p:nvPr/>
            </p:nvSpPr>
            <p:spPr bwMode="auto">
              <a:xfrm>
                <a:off x="4128" y="3024"/>
                <a:ext cx="5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48" y="96"/>
                  </a:cxn>
                </a:cxnLst>
                <a:rect l="0" t="0" r="r" b="b"/>
                <a:pathLst>
                  <a:path w="56" h="96">
                    <a:moveTo>
                      <a:pt x="0" y="0"/>
                    </a:moveTo>
                    <a:cubicBezTo>
                      <a:pt x="20" y="16"/>
                      <a:pt x="40" y="32"/>
                      <a:pt x="48" y="48"/>
                    </a:cubicBezTo>
                    <a:cubicBezTo>
                      <a:pt x="56" y="64"/>
                      <a:pt x="52" y="80"/>
                      <a:pt x="4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9" name="Freeform 163"/>
              <p:cNvSpPr>
                <a:spLocks/>
              </p:cNvSpPr>
              <p:nvPr/>
            </p:nvSpPr>
            <p:spPr bwMode="auto">
              <a:xfrm>
                <a:off x="4072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0" name="Freeform 164"/>
              <p:cNvSpPr>
                <a:spLocks/>
              </p:cNvSpPr>
              <p:nvPr/>
            </p:nvSpPr>
            <p:spPr bwMode="auto">
              <a:xfrm>
                <a:off x="4128" y="3120"/>
                <a:ext cx="56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8" y="96"/>
                  </a:cxn>
                  <a:cxn ang="0">
                    <a:pos x="48" y="0"/>
                  </a:cxn>
                </a:cxnLst>
                <a:rect l="0" t="0" r="r" b="b"/>
                <a:pathLst>
                  <a:path w="56" h="144">
                    <a:moveTo>
                      <a:pt x="0" y="144"/>
                    </a:moveTo>
                    <a:cubicBezTo>
                      <a:pt x="20" y="132"/>
                      <a:pt x="40" y="120"/>
                      <a:pt x="48" y="96"/>
                    </a:cubicBezTo>
                    <a:cubicBezTo>
                      <a:pt x="56" y="72"/>
                      <a:pt x="52" y="36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1" name="Oval 165"/>
              <p:cNvSpPr>
                <a:spLocks noChangeArrowheads="1"/>
              </p:cNvSpPr>
              <p:nvPr/>
            </p:nvSpPr>
            <p:spPr bwMode="auto">
              <a:xfrm>
                <a:off x="4288" y="3264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2" name="Oval 166"/>
              <p:cNvSpPr>
                <a:spLocks noChangeArrowheads="1"/>
              </p:cNvSpPr>
              <p:nvPr/>
            </p:nvSpPr>
            <p:spPr bwMode="auto">
              <a:xfrm>
                <a:off x="4288" y="2928"/>
                <a:ext cx="96" cy="9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3" name="Freeform 167"/>
              <p:cNvSpPr>
                <a:spLocks/>
              </p:cNvSpPr>
              <p:nvPr/>
            </p:nvSpPr>
            <p:spPr bwMode="auto">
              <a:xfrm>
                <a:off x="4280" y="3024"/>
                <a:ext cx="56" cy="9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8" y="48"/>
                  </a:cxn>
                  <a:cxn ang="0">
                    <a:pos x="8" y="96"/>
                  </a:cxn>
                </a:cxnLst>
                <a:rect l="0" t="0" r="r" b="b"/>
                <a:pathLst>
                  <a:path w="56" h="96">
                    <a:moveTo>
                      <a:pt x="56" y="0"/>
                    </a:moveTo>
                    <a:cubicBezTo>
                      <a:pt x="36" y="16"/>
                      <a:pt x="16" y="32"/>
                      <a:pt x="8" y="48"/>
                    </a:cubicBezTo>
                    <a:cubicBezTo>
                      <a:pt x="0" y="64"/>
                      <a:pt x="8" y="88"/>
                      <a:pt x="8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4" name="Freeform 168"/>
              <p:cNvSpPr>
                <a:spLocks/>
              </p:cNvSpPr>
              <p:nvPr/>
            </p:nvSpPr>
            <p:spPr bwMode="auto">
              <a:xfrm>
                <a:off x="4280" y="3120"/>
                <a:ext cx="56" cy="144"/>
              </a:xfrm>
              <a:custGeom>
                <a:avLst/>
                <a:gdLst/>
                <a:ahLst/>
                <a:cxnLst>
                  <a:cxn ang="0">
                    <a:pos x="56" y="144"/>
                  </a:cxn>
                  <a:cxn ang="0">
                    <a:pos x="8" y="96"/>
                  </a:cxn>
                  <a:cxn ang="0">
                    <a:pos x="8" y="0"/>
                  </a:cxn>
                </a:cxnLst>
                <a:rect l="0" t="0" r="r" b="b"/>
                <a:pathLst>
                  <a:path w="56" h="144">
                    <a:moveTo>
                      <a:pt x="56" y="144"/>
                    </a:moveTo>
                    <a:cubicBezTo>
                      <a:pt x="36" y="132"/>
                      <a:pt x="16" y="120"/>
                      <a:pt x="8" y="96"/>
                    </a:cubicBezTo>
                    <a:cubicBezTo>
                      <a:pt x="0" y="72"/>
                      <a:pt x="8" y="16"/>
                      <a:pt x="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5" name="AutoShape 169"/>
              <p:cNvSpPr>
                <a:spLocks noChangeArrowheads="1"/>
              </p:cNvSpPr>
              <p:nvPr/>
            </p:nvSpPr>
            <p:spPr bwMode="auto">
              <a:xfrm>
                <a:off x="3880" y="2880"/>
                <a:ext cx="96" cy="672"/>
              </a:xfrm>
              <a:prstGeom prst="flowChartTerminator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6" name="Rectangle 170"/>
              <p:cNvSpPr>
                <a:spLocks noChangeArrowheads="1"/>
              </p:cNvSpPr>
              <p:nvPr/>
            </p:nvSpPr>
            <p:spPr bwMode="auto">
              <a:xfrm>
                <a:off x="3784" y="2304"/>
                <a:ext cx="288" cy="576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7" name="AutoShape 171"/>
              <p:cNvSpPr>
                <a:spLocks noChangeArrowheads="1"/>
              </p:cNvSpPr>
              <p:nvPr/>
            </p:nvSpPr>
            <p:spPr bwMode="auto">
              <a:xfrm rot="10800000">
                <a:off x="3584" y="2880"/>
                <a:ext cx="96" cy="672"/>
              </a:xfrm>
              <a:prstGeom prst="flowChartTerminator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8" name="Rectangle 172"/>
              <p:cNvSpPr>
                <a:spLocks noChangeArrowheads="1"/>
              </p:cNvSpPr>
              <p:nvPr/>
            </p:nvSpPr>
            <p:spPr bwMode="auto">
              <a:xfrm rot="10800000">
                <a:off x="3488" y="2304"/>
                <a:ext cx="288" cy="57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9" name="Freeform 173"/>
              <p:cNvSpPr>
                <a:spLocks/>
              </p:cNvSpPr>
              <p:nvPr/>
            </p:nvSpPr>
            <p:spPr bwMode="auto">
              <a:xfrm>
                <a:off x="3736" y="1680"/>
                <a:ext cx="384" cy="664"/>
              </a:xfrm>
              <a:custGeom>
                <a:avLst/>
                <a:gdLst/>
                <a:ahLst/>
                <a:cxnLst>
                  <a:cxn ang="0">
                    <a:pos x="48" y="584"/>
                  </a:cxn>
                  <a:cxn ang="0">
                    <a:pos x="336" y="584"/>
                  </a:cxn>
                  <a:cxn ang="0">
                    <a:pos x="336" y="104"/>
                  </a:cxn>
                  <a:cxn ang="0">
                    <a:pos x="192" y="8"/>
                  </a:cxn>
                  <a:cxn ang="0">
                    <a:pos x="144" y="152"/>
                  </a:cxn>
                  <a:cxn ang="0">
                    <a:pos x="48" y="152"/>
                  </a:cxn>
                  <a:cxn ang="0">
                    <a:pos x="48" y="584"/>
                  </a:cxn>
                </a:cxnLst>
                <a:rect l="0" t="0" r="r" b="b"/>
                <a:pathLst>
                  <a:path w="384" h="664">
                    <a:moveTo>
                      <a:pt x="48" y="584"/>
                    </a:moveTo>
                    <a:cubicBezTo>
                      <a:pt x="96" y="656"/>
                      <a:pt x="288" y="664"/>
                      <a:pt x="336" y="584"/>
                    </a:cubicBezTo>
                    <a:cubicBezTo>
                      <a:pt x="384" y="504"/>
                      <a:pt x="360" y="200"/>
                      <a:pt x="336" y="104"/>
                    </a:cubicBezTo>
                    <a:cubicBezTo>
                      <a:pt x="312" y="8"/>
                      <a:pt x="224" y="0"/>
                      <a:pt x="192" y="8"/>
                    </a:cubicBezTo>
                    <a:cubicBezTo>
                      <a:pt x="160" y="16"/>
                      <a:pt x="168" y="128"/>
                      <a:pt x="144" y="152"/>
                    </a:cubicBezTo>
                    <a:cubicBezTo>
                      <a:pt x="120" y="176"/>
                      <a:pt x="64" y="80"/>
                      <a:pt x="48" y="152"/>
                    </a:cubicBezTo>
                    <a:cubicBezTo>
                      <a:pt x="32" y="224"/>
                      <a:pt x="0" y="512"/>
                      <a:pt x="48" y="584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0" name="Freeform 174"/>
              <p:cNvSpPr>
                <a:spLocks/>
              </p:cNvSpPr>
              <p:nvPr/>
            </p:nvSpPr>
            <p:spPr bwMode="auto">
              <a:xfrm rot="21515575" flipH="1">
                <a:off x="3448" y="1688"/>
                <a:ext cx="336" cy="664"/>
              </a:xfrm>
              <a:custGeom>
                <a:avLst/>
                <a:gdLst/>
                <a:ahLst/>
                <a:cxnLst>
                  <a:cxn ang="0">
                    <a:pos x="48" y="584"/>
                  </a:cxn>
                  <a:cxn ang="0">
                    <a:pos x="336" y="584"/>
                  </a:cxn>
                  <a:cxn ang="0">
                    <a:pos x="336" y="104"/>
                  </a:cxn>
                  <a:cxn ang="0">
                    <a:pos x="192" y="8"/>
                  </a:cxn>
                  <a:cxn ang="0">
                    <a:pos x="144" y="152"/>
                  </a:cxn>
                  <a:cxn ang="0">
                    <a:pos x="48" y="152"/>
                  </a:cxn>
                  <a:cxn ang="0">
                    <a:pos x="48" y="584"/>
                  </a:cxn>
                </a:cxnLst>
                <a:rect l="0" t="0" r="r" b="b"/>
                <a:pathLst>
                  <a:path w="384" h="664">
                    <a:moveTo>
                      <a:pt x="48" y="584"/>
                    </a:moveTo>
                    <a:cubicBezTo>
                      <a:pt x="96" y="656"/>
                      <a:pt x="288" y="664"/>
                      <a:pt x="336" y="584"/>
                    </a:cubicBezTo>
                    <a:cubicBezTo>
                      <a:pt x="384" y="504"/>
                      <a:pt x="360" y="200"/>
                      <a:pt x="336" y="104"/>
                    </a:cubicBezTo>
                    <a:cubicBezTo>
                      <a:pt x="312" y="8"/>
                      <a:pt x="224" y="0"/>
                      <a:pt x="192" y="8"/>
                    </a:cubicBezTo>
                    <a:cubicBezTo>
                      <a:pt x="160" y="16"/>
                      <a:pt x="168" y="128"/>
                      <a:pt x="144" y="152"/>
                    </a:cubicBezTo>
                    <a:cubicBezTo>
                      <a:pt x="120" y="176"/>
                      <a:pt x="64" y="80"/>
                      <a:pt x="48" y="152"/>
                    </a:cubicBezTo>
                    <a:cubicBezTo>
                      <a:pt x="32" y="224"/>
                      <a:pt x="0" y="512"/>
                      <a:pt x="48" y="584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1" name="Text Box 175"/>
              <p:cNvSpPr txBox="1">
                <a:spLocks noChangeArrowheads="1"/>
              </p:cNvSpPr>
              <p:nvPr/>
            </p:nvSpPr>
            <p:spPr bwMode="auto">
              <a:xfrm>
                <a:off x="3434" y="1875"/>
                <a:ext cx="270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/>
              </a:p>
            </p:txBody>
          </p:sp>
          <p:sp>
            <p:nvSpPr>
              <p:cNvPr id="19632" name="Text Box 176"/>
              <p:cNvSpPr txBox="1">
                <a:spLocks noChangeArrowheads="1"/>
              </p:cNvSpPr>
              <p:nvPr/>
            </p:nvSpPr>
            <p:spPr bwMode="auto">
              <a:xfrm>
                <a:off x="3434" y="2450"/>
                <a:ext cx="270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>
                  <a:latin typeface="Symbol" pitchFamily="18" charset="2"/>
                </a:endParaRPr>
              </a:p>
            </p:txBody>
          </p:sp>
          <p:sp>
            <p:nvSpPr>
              <p:cNvPr id="19633" name="Text Box 177"/>
              <p:cNvSpPr txBox="1">
                <a:spLocks noChangeArrowheads="1"/>
              </p:cNvSpPr>
              <p:nvPr/>
            </p:nvSpPr>
            <p:spPr bwMode="auto">
              <a:xfrm>
                <a:off x="3723" y="1875"/>
                <a:ext cx="267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/>
              </a:p>
            </p:txBody>
          </p:sp>
          <p:sp>
            <p:nvSpPr>
              <p:cNvPr id="19634" name="Text Box 178"/>
              <p:cNvSpPr txBox="1">
                <a:spLocks noChangeArrowheads="1"/>
              </p:cNvSpPr>
              <p:nvPr/>
            </p:nvSpPr>
            <p:spPr bwMode="auto">
              <a:xfrm>
                <a:off x="3723" y="2450"/>
                <a:ext cx="267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 b="1">
                  <a:latin typeface="Symbol" pitchFamily="18" charset="2"/>
                </a:endParaRPr>
              </a:p>
            </p:txBody>
          </p:sp>
          <p:sp>
            <p:nvSpPr>
              <p:cNvPr id="19635" name="Freeform 179"/>
              <p:cNvSpPr>
                <a:spLocks/>
              </p:cNvSpPr>
              <p:nvPr/>
            </p:nvSpPr>
            <p:spPr bwMode="auto">
              <a:xfrm>
                <a:off x="3680" y="1680"/>
                <a:ext cx="160" cy="104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16" y="8"/>
                  </a:cxn>
                  <a:cxn ang="0">
                    <a:pos x="160" y="56"/>
                  </a:cxn>
                  <a:cxn ang="0">
                    <a:pos x="16" y="56"/>
                  </a:cxn>
                  <a:cxn ang="0">
                    <a:pos x="64" y="104"/>
                  </a:cxn>
                </a:cxnLst>
                <a:rect l="0" t="0" r="r" b="b"/>
                <a:pathLst>
                  <a:path w="160" h="104">
                    <a:moveTo>
                      <a:pt x="64" y="8"/>
                    </a:moveTo>
                    <a:cubicBezTo>
                      <a:pt x="32" y="4"/>
                      <a:pt x="0" y="0"/>
                      <a:pt x="16" y="8"/>
                    </a:cubicBezTo>
                    <a:cubicBezTo>
                      <a:pt x="32" y="16"/>
                      <a:pt x="160" y="48"/>
                      <a:pt x="160" y="56"/>
                    </a:cubicBezTo>
                    <a:cubicBezTo>
                      <a:pt x="160" y="64"/>
                      <a:pt x="32" y="48"/>
                      <a:pt x="16" y="56"/>
                    </a:cubicBezTo>
                    <a:cubicBezTo>
                      <a:pt x="0" y="64"/>
                      <a:pt x="56" y="96"/>
                      <a:pt x="64" y="104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636" name="Group 180"/>
            <p:cNvGrpSpPr>
              <a:grpSpLocks/>
            </p:cNvGrpSpPr>
            <p:nvPr/>
          </p:nvGrpSpPr>
          <p:grpSpPr bwMode="auto">
            <a:xfrm>
              <a:off x="740" y="563"/>
              <a:ext cx="2688" cy="457"/>
              <a:chOff x="768" y="624"/>
              <a:chExt cx="2832" cy="288"/>
            </a:xfrm>
          </p:grpSpPr>
          <p:sp>
            <p:nvSpPr>
              <p:cNvPr id="19637" name="Rectangle 181"/>
              <p:cNvSpPr>
                <a:spLocks noChangeArrowheads="1"/>
              </p:cNvSpPr>
              <p:nvPr/>
            </p:nvSpPr>
            <p:spPr bwMode="auto">
              <a:xfrm>
                <a:off x="768" y="624"/>
                <a:ext cx="115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8" name="Rectangle 182"/>
              <p:cNvSpPr>
                <a:spLocks noChangeArrowheads="1"/>
              </p:cNvSpPr>
              <p:nvPr/>
            </p:nvSpPr>
            <p:spPr bwMode="auto">
              <a:xfrm>
                <a:off x="2448" y="624"/>
                <a:ext cx="115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39" name="Line 183"/>
              <p:cNvSpPr>
                <a:spLocks noChangeShapeType="1"/>
              </p:cNvSpPr>
              <p:nvPr/>
            </p:nvSpPr>
            <p:spPr bwMode="auto">
              <a:xfrm>
                <a:off x="1920" y="7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640" name="Group 184"/>
            <p:cNvGrpSpPr>
              <a:grpSpLocks/>
            </p:cNvGrpSpPr>
            <p:nvPr/>
          </p:nvGrpSpPr>
          <p:grpSpPr bwMode="auto">
            <a:xfrm>
              <a:off x="740" y="1630"/>
              <a:ext cx="2688" cy="457"/>
              <a:chOff x="768" y="624"/>
              <a:chExt cx="2832" cy="288"/>
            </a:xfrm>
          </p:grpSpPr>
          <p:sp>
            <p:nvSpPr>
              <p:cNvPr id="19641" name="Rectangle 185"/>
              <p:cNvSpPr>
                <a:spLocks noChangeArrowheads="1"/>
              </p:cNvSpPr>
              <p:nvPr/>
            </p:nvSpPr>
            <p:spPr bwMode="auto">
              <a:xfrm>
                <a:off x="768" y="624"/>
                <a:ext cx="115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2" name="Rectangle 186"/>
              <p:cNvSpPr>
                <a:spLocks noChangeArrowheads="1"/>
              </p:cNvSpPr>
              <p:nvPr/>
            </p:nvSpPr>
            <p:spPr bwMode="auto">
              <a:xfrm>
                <a:off x="2448" y="624"/>
                <a:ext cx="115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43" name="Line 187"/>
              <p:cNvSpPr>
                <a:spLocks noChangeShapeType="1"/>
              </p:cNvSpPr>
              <p:nvPr/>
            </p:nvSpPr>
            <p:spPr bwMode="auto">
              <a:xfrm>
                <a:off x="1920" y="7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644" name="Text Box 188"/>
            <p:cNvSpPr txBox="1">
              <a:spLocks noChangeArrowheads="1"/>
            </p:cNvSpPr>
            <p:nvPr/>
          </p:nvSpPr>
          <p:spPr bwMode="auto">
            <a:xfrm>
              <a:off x="952" y="528"/>
              <a:ext cx="12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9645" name="Line 189"/>
            <p:cNvSpPr>
              <a:spLocks noChangeShapeType="1"/>
            </p:cNvSpPr>
            <p:nvPr/>
          </p:nvSpPr>
          <p:spPr bwMode="auto">
            <a:xfrm>
              <a:off x="1879" y="1096"/>
              <a:ext cx="456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Line 190"/>
            <p:cNvSpPr>
              <a:spLocks noChangeShapeType="1"/>
            </p:cNvSpPr>
            <p:nvPr/>
          </p:nvSpPr>
          <p:spPr bwMode="auto">
            <a:xfrm flipV="1">
              <a:off x="1879" y="1096"/>
              <a:ext cx="41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Text Box 191"/>
            <p:cNvSpPr txBox="1">
              <a:spLocks noChangeArrowheads="1"/>
            </p:cNvSpPr>
            <p:nvPr/>
          </p:nvSpPr>
          <p:spPr bwMode="auto">
            <a:xfrm>
              <a:off x="1008" y="577"/>
              <a:ext cx="2245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/>
                <a:t>0501</a:t>
              </a:r>
              <a:r>
                <a:rPr lang="en-US"/>
                <a:t>	                  </a:t>
              </a:r>
              <a:r>
                <a:rPr lang="en-US" sz="2800"/>
                <a:t>0201</a:t>
              </a:r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19648" name="Text Box 192"/>
            <p:cNvSpPr txBox="1">
              <a:spLocks noChangeArrowheads="1"/>
            </p:cNvSpPr>
            <p:nvPr/>
          </p:nvSpPr>
          <p:spPr bwMode="auto">
            <a:xfrm>
              <a:off x="932" y="1679"/>
              <a:ext cx="268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/>
                <a:t>0301                     0302                 </a:t>
              </a:r>
            </a:p>
          </p:txBody>
        </p:sp>
        <p:sp>
          <p:nvSpPr>
            <p:cNvPr id="19649" name="Line 193"/>
            <p:cNvSpPr>
              <a:spLocks noChangeShapeType="1"/>
            </p:cNvSpPr>
            <p:nvPr/>
          </p:nvSpPr>
          <p:spPr bwMode="auto">
            <a:xfrm>
              <a:off x="3668" y="816"/>
              <a:ext cx="8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Text Box 194"/>
            <p:cNvSpPr txBox="1">
              <a:spLocks noChangeArrowheads="1"/>
            </p:cNvSpPr>
            <p:nvPr/>
          </p:nvSpPr>
          <p:spPr bwMode="auto">
            <a:xfrm>
              <a:off x="3852" y="481"/>
              <a:ext cx="435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/>
                <a:t>cis</a:t>
              </a:r>
            </a:p>
          </p:txBody>
        </p:sp>
        <p:sp>
          <p:nvSpPr>
            <p:cNvPr id="19651" name="Line 195"/>
            <p:cNvSpPr>
              <a:spLocks noChangeShapeType="1"/>
            </p:cNvSpPr>
            <p:nvPr/>
          </p:nvSpPr>
          <p:spPr bwMode="auto">
            <a:xfrm>
              <a:off x="3668" y="1891"/>
              <a:ext cx="8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Text Box 196"/>
            <p:cNvSpPr txBox="1">
              <a:spLocks noChangeArrowheads="1"/>
            </p:cNvSpPr>
            <p:nvPr/>
          </p:nvSpPr>
          <p:spPr bwMode="auto">
            <a:xfrm>
              <a:off x="3852" y="1555"/>
              <a:ext cx="43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/>
                <a:t>cis</a:t>
              </a:r>
            </a:p>
          </p:txBody>
        </p:sp>
        <p:sp>
          <p:nvSpPr>
            <p:cNvPr id="19653" name="Text Box 197"/>
            <p:cNvSpPr txBox="1">
              <a:spLocks noChangeArrowheads="1"/>
            </p:cNvSpPr>
            <p:nvPr/>
          </p:nvSpPr>
          <p:spPr bwMode="auto">
            <a:xfrm>
              <a:off x="977" y="96"/>
              <a:ext cx="229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DQA1		       DQB1</a:t>
              </a:r>
            </a:p>
          </p:txBody>
        </p:sp>
        <p:sp>
          <p:nvSpPr>
            <p:cNvPr id="19654" name="Line 198"/>
            <p:cNvSpPr>
              <a:spLocks noChangeShapeType="1"/>
            </p:cNvSpPr>
            <p:nvPr/>
          </p:nvSpPr>
          <p:spPr bwMode="auto">
            <a:xfrm>
              <a:off x="1220" y="2208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Line 199"/>
            <p:cNvSpPr>
              <a:spLocks noChangeShapeType="1"/>
            </p:cNvSpPr>
            <p:nvPr/>
          </p:nvSpPr>
          <p:spPr bwMode="auto">
            <a:xfrm>
              <a:off x="2852" y="2208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Text Box 200"/>
            <p:cNvSpPr txBox="1">
              <a:spLocks noChangeArrowheads="1"/>
            </p:cNvSpPr>
            <p:nvPr/>
          </p:nvSpPr>
          <p:spPr bwMode="auto">
            <a:xfrm>
              <a:off x="1739" y="2268"/>
              <a:ext cx="66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/>
                <a:t>trans</a:t>
              </a:r>
            </a:p>
          </p:txBody>
        </p:sp>
        <p:sp>
          <p:nvSpPr>
            <p:cNvPr id="19657" name="Text Box 201"/>
            <p:cNvSpPr txBox="1">
              <a:spLocks noChangeArrowheads="1"/>
            </p:cNvSpPr>
            <p:nvPr/>
          </p:nvSpPr>
          <p:spPr bwMode="auto">
            <a:xfrm>
              <a:off x="394" y="3828"/>
              <a:ext cx="164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DQA1*0301/DQB1*0201</a:t>
              </a:r>
            </a:p>
          </p:txBody>
        </p:sp>
        <p:sp>
          <p:nvSpPr>
            <p:cNvPr id="19658" name="Text Box 202"/>
            <p:cNvSpPr txBox="1">
              <a:spLocks noChangeArrowheads="1"/>
            </p:cNvSpPr>
            <p:nvPr/>
          </p:nvSpPr>
          <p:spPr bwMode="auto">
            <a:xfrm>
              <a:off x="2247" y="3840"/>
              <a:ext cx="1644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DQA1*0501/DQB1*0302</a:t>
              </a:r>
            </a:p>
          </p:txBody>
        </p:sp>
        <p:sp>
          <p:nvSpPr>
            <p:cNvPr id="19659" name="Text Box 203"/>
            <p:cNvSpPr txBox="1">
              <a:spLocks noChangeArrowheads="1"/>
            </p:cNvSpPr>
            <p:nvPr/>
          </p:nvSpPr>
          <p:spPr bwMode="auto">
            <a:xfrm>
              <a:off x="4199" y="1344"/>
              <a:ext cx="164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DQA1*0501/DQB1*0201</a:t>
              </a:r>
            </a:p>
          </p:txBody>
        </p:sp>
        <p:sp>
          <p:nvSpPr>
            <p:cNvPr id="19660" name="Text Box 204"/>
            <p:cNvSpPr txBox="1">
              <a:spLocks noChangeArrowheads="1"/>
            </p:cNvSpPr>
            <p:nvPr/>
          </p:nvSpPr>
          <p:spPr bwMode="auto">
            <a:xfrm>
              <a:off x="4196" y="2640"/>
              <a:ext cx="164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DQA1*0301/DQB1*0302</a:t>
              </a:r>
            </a:p>
          </p:txBody>
        </p:sp>
        <p:sp>
          <p:nvSpPr>
            <p:cNvPr id="19661" name="Text Box 205"/>
            <p:cNvSpPr txBox="1">
              <a:spLocks noChangeArrowheads="1"/>
            </p:cNvSpPr>
            <p:nvPr/>
          </p:nvSpPr>
          <p:spPr bwMode="auto">
            <a:xfrm>
              <a:off x="20" y="673"/>
              <a:ext cx="733" cy="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Maternal</a:t>
              </a:r>
            </a:p>
            <a:p>
              <a:endParaRPr lang="en-US" sz="1800">
                <a:latin typeface="Arial" pitchFamily="34" charset="0"/>
              </a:endParaRPr>
            </a:p>
            <a:p>
              <a:endParaRPr lang="en-US" sz="1800">
                <a:latin typeface="Arial" pitchFamily="34" charset="0"/>
              </a:endParaRPr>
            </a:p>
            <a:p>
              <a:endParaRPr lang="en-US" sz="1800">
                <a:latin typeface="Arial" pitchFamily="34" charset="0"/>
              </a:endParaRPr>
            </a:p>
            <a:p>
              <a:endParaRPr lang="en-US" sz="1800">
                <a:latin typeface="Arial" pitchFamily="34" charset="0"/>
              </a:endParaRPr>
            </a:p>
            <a:p>
              <a:endParaRPr lang="en-US" sz="1800">
                <a:latin typeface="Arial" pitchFamily="34" charset="0"/>
              </a:endParaRPr>
            </a:p>
            <a:p>
              <a:r>
                <a:rPr lang="en-US" sz="1800">
                  <a:latin typeface="Arial" pitchFamily="34" charset="0"/>
                </a:rPr>
                <a:t>Paternal</a:t>
              </a:r>
            </a:p>
          </p:txBody>
        </p:sp>
      </p:grpSp>
      <p:sp>
        <p:nvSpPr>
          <p:cNvPr id="19662" name="Text Box 206"/>
          <p:cNvSpPr txBox="1">
            <a:spLocks noChangeArrowheads="1"/>
          </p:cNvSpPr>
          <p:nvPr/>
        </p:nvSpPr>
        <p:spPr bwMode="auto">
          <a:xfrm>
            <a:off x="1524000" y="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latin typeface="Arial" pitchFamily="34" charset="0"/>
              </a:rPr>
              <a:t>Cis and Trans- Class II Dimerization</a:t>
            </a:r>
            <a:endParaRPr lang="en-US" sz="2800">
              <a:latin typeface="Arial" pitchFamily="34" charset="0"/>
            </a:endParaRPr>
          </a:p>
        </p:txBody>
      </p:sp>
      <p:sp>
        <p:nvSpPr>
          <p:cNvPr id="19663" name="Rectangle 207"/>
          <p:cNvSpPr>
            <a:spLocks noChangeArrowheads="1"/>
          </p:cNvSpPr>
          <p:nvPr/>
        </p:nvSpPr>
        <p:spPr bwMode="auto">
          <a:xfrm>
            <a:off x="8332788" y="6400800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HLA-Peptide: TCR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676400" y="2057400"/>
            <a:ext cx="1524000" cy="419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029200" y="2057400"/>
            <a:ext cx="1524000" cy="419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810000" y="1981200"/>
            <a:ext cx="762000" cy="41910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6565951">
            <a:off x="2514600" y="2438400"/>
            <a:ext cx="2819400" cy="31242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17373556">
            <a:off x="2971800" y="2438400"/>
            <a:ext cx="2819400" cy="31242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 rot="-1354627">
            <a:off x="2971800" y="2819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CDR1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 rot="-1553314">
            <a:off x="5105400" y="3657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CDR2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 rot="-1338409">
            <a:off x="3733800" y="3276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CDR3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 rot="-1338409">
            <a:off x="3810000" y="4038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CDR3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 rot="-1553314">
            <a:off x="2286000" y="3962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CDR2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 rot="-1354627">
            <a:off x="4419600" y="4800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CDR1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886200" y="1219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NH3+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810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COO-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04800" y="2819400"/>
            <a:ext cx="1295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TCR</a:t>
            </a:r>
          </a:p>
          <a:p>
            <a:pPr>
              <a:spcBef>
                <a:spcPct val="50000"/>
              </a:spcBef>
            </a:pPr>
            <a:r>
              <a:rPr lang="en-US" sz="2800"/>
              <a:t>alpha</a:t>
            </a:r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1066800" y="3276600"/>
            <a:ext cx="1905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7239000" y="4419600"/>
            <a:ext cx="1447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TCR</a:t>
            </a:r>
          </a:p>
          <a:p>
            <a:pPr>
              <a:spcBef>
                <a:spcPct val="50000"/>
              </a:spcBef>
            </a:pPr>
            <a:r>
              <a:rPr lang="en-US" sz="2800"/>
              <a:t>beta</a:t>
            </a:r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H="1" flipV="1">
            <a:off x="5334000" y="44958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524000" y="1295400"/>
            <a:ext cx="175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ymbol" pitchFamily="18" charset="2"/>
                <a:sym typeface="Symbol" pitchFamily="18" charset="2"/>
              </a:rPr>
              <a:t></a:t>
            </a:r>
            <a:r>
              <a:rPr lang="en-US" sz="3200"/>
              <a:t>2 Helix</a:t>
            </a:r>
            <a:endParaRPr lang="en-US"/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5257800" y="12954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ymbol" pitchFamily="18" charset="2"/>
              </a:rPr>
              <a:t>a</a:t>
            </a:r>
            <a:r>
              <a:rPr lang="en-US" sz="3200"/>
              <a:t>1 Helix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8001000" y="6248400"/>
            <a:ext cx="876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476" y="-76200"/>
            <a:ext cx="86868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kern="1200" dirty="0">
                <a:ln w="6350">
                  <a:noFill/>
                </a:ln>
                <a:effectLst>
                  <a:outerShdw blurRad="127000" dist="88900" dir="2700000" algn="tl" rotWithShape="0">
                    <a:srgbClr val="000000">
                      <a:alpha val="40000"/>
                    </a:srgbClr>
                  </a:outerShdw>
                </a:effectLst>
              </a:rPr>
              <a:t>T Cell Receptor Gene Segments</a:t>
            </a:r>
          </a:p>
        </p:txBody>
      </p:sp>
      <p:pic>
        <p:nvPicPr>
          <p:cNvPr id="243715" name="Picture 3" descr="TcR"/>
          <p:cNvPicPr>
            <a:picLocks noChangeAspect="1" noChangeArrowheads="1"/>
          </p:cNvPicPr>
          <p:nvPr/>
        </p:nvPicPr>
        <p:blipFill>
          <a:blip r:embed="rId2" cstate="print"/>
          <a:srcRect r="18576"/>
          <a:stretch>
            <a:fillRect/>
          </a:stretch>
        </p:blipFill>
        <p:spPr bwMode="auto">
          <a:xfrm>
            <a:off x="2971800" y="2833688"/>
            <a:ext cx="3208338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6" name="Line 5"/>
          <p:cNvSpPr>
            <a:spLocks noChangeShapeType="1"/>
          </p:cNvSpPr>
          <p:nvPr/>
        </p:nvSpPr>
        <p:spPr bwMode="auto">
          <a:xfrm flipH="1">
            <a:off x="1524000" y="3748088"/>
            <a:ext cx="2590800" cy="11430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17" name="Text Box 6"/>
          <p:cNvSpPr txBox="1">
            <a:spLocks noChangeArrowheads="1"/>
          </p:cNvSpPr>
          <p:nvPr/>
        </p:nvSpPr>
        <p:spPr bwMode="auto">
          <a:xfrm>
            <a:off x="762000" y="5303838"/>
            <a:ext cx="1219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Chr. 14</a:t>
            </a:r>
          </a:p>
        </p:txBody>
      </p:sp>
      <p:sp>
        <p:nvSpPr>
          <p:cNvPr id="243718" name="Text Box 7"/>
          <p:cNvSpPr txBox="1">
            <a:spLocks noChangeArrowheads="1"/>
          </p:cNvSpPr>
          <p:nvPr/>
        </p:nvSpPr>
        <p:spPr bwMode="auto">
          <a:xfrm>
            <a:off x="7315200" y="5303838"/>
            <a:ext cx="1066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Chr. 6</a:t>
            </a:r>
          </a:p>
        </p:txBody>
      </p:sp>
      <p:sp>
        <p:nvSpPr>
          <p:cNvPr id="243719" name="Text Box 8"/>
          <p:cNvSpPr txBox="1">
            <a:spLocks noChangeArrowheads="1"/>
          </p:cNvSpPr>
          <p:nvPr/>
        </p:nvSpPr>
        <p:spPr bwMode="auto">
          <a:xfrm>
            <a:off x="838200" y="2757488"/>
            <a:ext cx="762000" cy="213518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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J</a:t>
            </a:r>
          </a:p>
        </p:txBody>
      </p:sp>
      <p:sp>
        <p:nvSpPr>
          <p:cNvPr id="243720" name="Line 9"/>
          <p:cNvSpPr>
            <a:spLocks noChangeShapeType="1"/>
          </p:cNvSpPr>
          <p:nvPr/>
        </p:nvSpPr>
        <p:spPr bwMode="auto">
          <a:xfrm>
            <a:off x="838200" y="4052888"/>
            <a:ext cx="7620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1" name="Line 10"/>
          <p:cNvSpPr>
            <a:spLocks noChangeShapeType="1"/>
          </p:cNvSpPr>
          <p:nvPr/>
        </p:nvSpPr>
        <p:spPr bwMode="auto">
          <a:xfrm flipH="1">
            <a:off x="4876800" y="2971800"/>
            <a:ext cx="2590800" cy="395288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2" name="Line 11"/>
          <p:cNvSpPr>
            <a:spLocks noChangeShapeType="1"/>
          </p:cNvSpPr>
          <p:nvPr/>
        </p:nvSpPr>
        <p:spPr bwMode="auto">
          <a:xfrm flipH="1" flipV="1">
            <a:off x="4800600" y="3748088"/>
            <a:ext cx="2667000" cy="90011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3" name="Text Box 12"/>
          <p:cNvSpPr txBox="1">
            <a:spLocks noChangeArrowheads="1"/>
          </p:cNvSpPr>
          <p:nvPr/>
        </p:nvSpPr>
        <p:spPr bwMode="auto">
          <a:xfrm>
            <a:off x="7467600" y="2757488"/>
            <a:ext cx="762000" cy="2125662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Tahoma" pitchFamily="34" charset="0"/>
                <a:ea typeface="MS PGothic" pitchFamily="34" charset="-128"/>
              </a:rPr>
              <a:t>V</a:t>
            </a:r>
            <a:r>
              <a:rPr lang="en-US">
                <a:solidFill>
                  <a:srgbClr val="FFFFFF"/>
                </a:solidFill>
                <a:latin typeface="Tahoma" pitchFamily="34" charset="0"/>
                <a:ea typeface="MS PGothic" pitchFamily="34" charset="-128"/>
                <a:sym typeface="Symbol" pitchFamily="18" charset="2"/>
              </a:rPr>
              <a:t> 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Tahoma" pitchFamily="34" charset="0"/>
              <a:ea typeface="MS PGothic" pitchFamily="34" charset="-128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Tahoma" pitchFamily="34" charset="0"/>
                <a:ea typeface="MS PGothic" pitchFamily="34" charset="-128"/>
                <a:sym typeface="Symbol" pitchFamily="18" charset="2"/>
              </a:rPr>
              <a:t>D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Tahoma" pitchFamily="34" charset="0"/>
                <a:ea typeface="MS PGothic" pitchFamily="34" charset="-128"/>
                <a:sym typeface="Symbol" pitchFamily="18" charset="2"/>
              </a:rPr>
              <a:t>J</a:t>
            </a:r>
          </a:p>
        </p:txBody>
      </p:sp>
      <p:sp>
        <p:nvSpPr>
          <p:cNvPr id="243724" name="Line 13"/>
          <p:cNvSpPr>
            <a:spLocks noChangeShapeType="1"/>
          </p:cNvSpPr>
          <p:nvPr/>
        </p:nvSpPr>
        <p:spPr bwMode="auto">
          <a:xfrm>
            <a:off x="7467600" y="3824288"/>
            <a:ext cx="7620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5" name="Line 14"/>
          <p:cNvSpPr>
            <a:spLocks noChangeShapeType="1"/>
          </p:cNvSpPr>
          <p:nvPr/>
        </p:nvSpPr>
        <p:spPr bwMode="auto">
          <a:xfrm>
            <a:off x="7467600" y="4357688"/>
            <a:ext cx="7620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6" name="Line 16"/>
          <p:cNvSpPr>
            <a:spLocks noChangeShapeType="1"/>
          </p:cNvSpPr>
          <p:nvPr/>
        </p:nvSpPr>
        <p:spPr bwMode="auto">
          <a:xfrm flipV="1">
            <a:off x="3886200" y="1843088"/>
            <a:ext cx="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7" name="Line 17"/>
          <p:cNvSpPr>
            <a:spLocks noChangeShapeType="1"/>
          </p:cNvSpPr>
          <p:nvPr/>
        </p:nvSpPr>
        <p:spPr bwMode="auto">
          <a:xfrm flipV="1">
            <a:off x="4953000" y="1843088"/>
            <a:ext cx="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8" name="Line 18"/>
          <p:cNvSpPr>
            <a:spLocks noChangeShapeType="1"/>
          </p:cNvSpPr>
          <p:nvPr/>
        </p:nvSpPr>
        <p:spPr bwMode="auto">
          <a:xfrm>
            <a:off x="3886200" y="1843088"/>
            <a:ext cx="1066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29" name="Oval 19"/>
          <p:cNvSpPr>
            <a:spLocks noChangeArrowheads="1"/>
          </p:cNvSpPr>
          <p:nvPr/>
        </p:nvSpPr>
        <p:spPr bwMode="auto">
          <a:xfrm>
            <a:off x="4267200" y="1995488"/>
            <a:ext cx="304800" cy="595312"/>
          </a:xfrm>
          <a:prstGeom prst="ellipse">
            <a:avLst/>
          </a:prstGeom>
          <a:solidFill>
            <a:srgbClr val="00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64915" name="Text Box 20"/>
          <p:cNvSpPr txBox="1">
            <a:spLocks noChangeArrowheads="1"/>
          </p:cNvSpPr>
          <p:nvPr/>
        </p:nvSpPr>
        <p:spPr bwMode="auto">
          <a:xfrm>
            <a:off x="1549788" y="1371600"/>
            <a:ext cx="2209800" cy="461665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en-US" dirty="0">
                <a:ln>
                  <a:solidFill>
                    <a:srgbClr val="FFFFFF">
                      <a:lumMod val="95000"/>
                    </a:srgbClr>
                  </a:solidFill>
                </a:ln>
                <a:solidFill>
                  <a:srgbClr val="FFFFFF"/>
                </a:solidFill>
                <a:latin typeface="Tahoma" pitchFamily="34" charset="0"/>
              </a:rPr>
              <a:t>HLA Molecule</a:t>
            </a:r>
          </a:p>
        </p:txBody>
      </p:sp>
      <p:sp>
        <p:nvSpPr>
          <p:cNvPr id="243731" name="Text Box 21"/>
          <p:cNvSpPr txBox="1">
            <a:spLocks noChangeArrowheads="1"/>
          </p:cNvSpPr>
          <p:nvPr/>
        </p:nvSpPr>
        <p:spPr bwMode="auto">
          <a:xfrm>
            <a:off x="5181600" y="1828800"/>
            <a:ext cx="2514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sz="3200">
                <a:solidFill>
                  <a:srgbClr val="FF66FF"/>
                </a:solidFill>
                <a:latin typeface="Tahoma" pitchFamily="34" charset="0"/>
                <a:ea typeface="MS PGothic" pitchFamily="34" charset="-128"/>
              </a:rPr>
              <a:t>Peptide</a:t>
            </a:r>
          </a:p>
        </p:txBody>
      </p:sp>
      <p:sp>
        <p:nvSpPr>
          <p:cNvPr id="243732" name="Line 22"/>
          <p:cNvSpPr>
            <a:spLocks noChangeShapeType="1"/>
          </p:cNvSpPr>
          <p:nvPr/>
        </p:nvSpPr>
        <p:spPr bwMode="auto">
          <a:xfrm flipV="1">
            <a:off x="4419600" y="1295400"/>
            <a:ext cx="0" cy="5476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3733" name="Text Box 23"/>
          <p:cNvSpPr txBox="1">
            <a:spLocks noChangeArrowheads="1"/>
          </p:cNvSpPr>
          <p:nvPr/>
        </p:nvSpPr>
        <p:spPr bwMode="auto">
          <a:xfrm>
            <a:off x="2667000" y="879475"/>
            <a:ext cx="35052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Antigen Presenting Cell</a:t>
            </a:r>
          </a:p>
        </p:txBody>
      </p:sp>
      <p:sp>
        <p:nvSpPr>
          <p:cNvPr id="464919" name="Oval 24"/>
          <p:cNvSpPr>
            <a:spLocks noChangeArrowheads="1"/>
          </p:cNvSpPr>
          <p:nvPr/>
        </p:nvSpPr>
        <p:spPr bwMode="auto">
          <a:xfrm>
            <a:off x="609600" y="2376488"/>
            <a:ext cx="1371600" cy="137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3735" name="Line 5"/>
          <p:cNvSpPr>
            <a:spLocks noChangeShapeType="1"/>
          </p:cNvSpPr>
          <p:nvPr/>
        </p:nvSpPr>
        <p:spPr bwMode="auto">
          <a:xfrm flipH="1" flipV="1">
            <a:off x="1600200" y="2971800"/>
            <a:ext cx="2514600" cy="3810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2819400" y="2590800"/>
            <a:ext cx="3657600" cy="2560638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>
                <a:solidFill>
                  <a:srgbClr val="800080"/>
                </a:solidFill>
              </a:rPr>
              <a:t>Avidin</a:t>
            </a:r>
            <a:endParaRPr lang="en-US" sz="4400"/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6246813" y="3551238"/>
            <a:ext cx="914400" cy="639762"/>
          </a:xfrm>
          <a:prstGeom prst="chevron">
            <a:avLst>
              <a:gd name="adj" fmla="val 357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 rot="-10776127">
            <a:off x="2132013" y="3551238"/>
            <a:ext cx="914400" cy="641350"/>
          </a:xfrm>
          <a:prstGeom prst="chevron">
            <a:avLst>
              <a:gd name="adj" fmla="val 356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 rot="-16265530">
            <a:off x="4325938" y="4862513"/>
            <a:ext cx="641350" cy="914400"/>
          </a:xfrm>
          <a:prstGeom prst="chevro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 rot="-5400000">
            <a:off x="4326732" y="1966119"/>
            <a:ext cx="639762" cy="914400"/>
          </a:xfrm>
          <a:prstGeom prst="chevro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AutoShape 7"/>
          <p:cNvSpPr>
            <a:spLocks/>
          </p:cNvSpPr>
          <p:nvPr/>
        </p:nvSpPr>
        <p:spPr bwMode="auto">
          <a:xfrm rot="10863205">
            <a:off x="1366838" y="3398838"/>
            <a:ext cx="762000" cy="912812"/>
          </a:xfrm>
          <a:prstGeom prst="leftBracket">
            <a:avLst>
              <a:gd name="adj" fmla="val 998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AutoShape 8"/>
          <p:cNvSpPr>
            <a:spLocks/>
          </p:cNvSpPr>
          <p:nvPr/>
        </p:nvSpPr>
        <p:spPr bwMode="auto">
          <a:xfrm>
            <a:off x="7161213" y="3398838"/>
            <a:ext cx="838200" cy="914400"/>
          </a:xfrm>
          <a:prstGeom prst="leftBracket">
            <a:avLst>
              <a:gd name="adj" fmla="val 909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AutoShape 9"/>
          <p:cNvSpPr>
            <a:spLocks/>
          </p:cNvSpPr>
          <p:nvPr/>
        </p:nvSpPr>
        <p:spPr bwMode="auto">
          <a:xfrm rot="5400000">
            <a:off x="4342607" y="5533231"/>
            <a:ext cx="609600" cy="912813"/>
          </a:xfrm>
          <a:prstGeom prst="leftBracket">
            <a:avLst>
              <a:gd name="adj" fmla="val 124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AutoShape 10"/>
          <p:cNvSpPr>
            <a:spLocks/>
          </p:cNvSpPr>
          <p:nvPr/>
        </p:nvSpPr>
        <p:spPr bwMode="auto">
          <a:xfrm rot="-5400000">
            <a:off x="4305300" y="1303338"/>
            <a:ext cx="685800" cy="914400"/>
          </a:xfrm>
          <a:prstGeom prst="leftBracket">
            <a:avLst>
              <a:gd name="adj" fmla="val 1111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7239000" y="3627438"/>
            <a:ext cx="458788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1600200" y="3627438"/>
            <a:ext cx="458788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4419600" y="1570038"/>
            <a:ext cx="458788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4419600" y="5837238"/>
            <a:ext cx="458788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7239000" y="28956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DQ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447800" y="28194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DQ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3429000" y="57912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DQ</a:t>
            </a:r>
          </a:p>
        </p:txBody>
      </p:sp>
      <p:sp>
        <p:nvSpPr>
          <p:cNvPr id="40978" name="Text Box 18"/>
          <p:cNvSpPr txBox="1">
            <a:spLocks noGrp="1" noChangeArrowheads="1"/>
          </p:cNvSpPr>
          <p:nvPr>
            <p:ph type="title"/>
          </p:nvPr>
        </p:nvSpPr>
        <p:spPr>
          <a:xfrm>
            <a:off x="76200" y="76200"/>
            <a:ext cx="9144000" cy="800100"/>
          </a:xfrm>
          <a:noFill/>
          <a:ln/>
        </p:spPr>
        <p:txBody>
          <a:bodyPr/>
          <a:lstStyle/>
          <a:p>
            <a:r>
              <a:rPr lang="en-US"/>
              <a:t>“Tetramer” for T Cell Analysis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3429000" y="15240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DQ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5791200" y="1600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PEPTIDE</a:t>
            </a: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>
            <a:off x="4953000" y="18288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7848600" y="6248400"/>
            <a:ext cx="990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BDC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102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4034" name="Slide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 rot="1358987">
            <a:off x="3124200" y="5210175"/>
            <a:ext cx="1317625" cy="542925"/>
            <a:chOff x="2304" y="2730"/>
            <a:chExt cx="830" cy="342"/>
          </a:xfrm>
        </p:grpSpPr>
        <p:grpSp>
          <p:nvGrpSpPr>
            <p:cNvPr id="37891" name="Group 3"/>
            <p:cNvGrpSpPr>
              <a:grpSpLocks noChangeAspect="1"/>
            </p:cNvGrpSpPr>
            <p:nvPr/>
          </p:nvGrpSpPr>
          <p:grpSpPr bwMode="auto">
            <a:xfrm rot="-1033389">
              <a:off x="2304" y="2790"/>
              <a:ext cx="692" cy="282"/>
              <a:chOff x="2688" y="4128"/>
              <a:chExt cx="192" cy="96"/>
            </a:xfrm>
          </p:grpSpPr>
          <p:sp>
            <p:nvSpPr>
              <p:cNvPr id="37892" name="Oval 4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28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893" name="Oval 5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76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894" name="Group 6"/>
            <p:cNvGrpSpPr>
              <a:grpSpLocks noChangeAspect="1"/>
            </p:cNvGrpSpPr>
            <p:nvPr/>
          </p:nvGrpSpPr>
          <p:grpSpPr bwMode="auto">
            <a:xfrm rot="-1033389">
              <a:off x="2916" y="2730"/>
              <a:ext cx="218" cy="178"/>
              <a:chOff x="1508" y="2249"/>
              <a:chExt cx="85" cy="85"/>
            </a:xfrm>
          </p:grpSpPr>
          <p:sp>
            <p:nvSpPr>
              <p:cNvPr id="37895" name="Freeform 7"/>
              <p:cNvSpPr>
                <a:spLocks noChangeAspect="1"/>
              </p:cNvSpPr>
              <p:nvPr/>
            </p:nvSpPr>
            <p:spPr bwMode="auto">
              <a:xfrm>
                <a:off x="1510" y="2251"/>
                <a:ext cx="83" cy="8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79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0"/>
                  </a:cxn>
                  <a:cxn ang="0">
                    <a:pos x="79" y="57"/>
                  </a:cxn>
                  <a:cxn ang="0">
                    <a:pos x="71" y="71"/>
                  </a:cxn>
                  <a:cxn ang="0">
                    <a:pos x="57" y="80"/>
                  </a:cxn>
                  <a:cxn ang="0">
                    <a:pos x="50" y="83"/>
                  </a:cxn>
                  <a:cxn ang="0">
                    <a:pos x="41" y="83"/>
                  </a:cxn>
                  <a:cxn ang="0">
                    <a:pos x="33" y="83"/>
                  </a:cxn>
                  <a:cxn ang="0">
                    <a:pos x="26" y="80"/>
                  </a:cxn>
                  <a:cxn ang="0">
                    <a:pos x="12" y="71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20" y="42"/>
                  </a:cxn>
                  <a:cxn ang="0">
                    <a:pos x="22" y="50"/>
                  </a:cxn>
                  <a:cxn ang="0">
                    <a:pos x="26" y="57"/>
                  </a:cxn>
                  <a:cxn ang="0">
                    <a:pos x="33" y="61"/>
                  </a:cxn>
                  <a:cxn ang="0">
                    <a:pos x="41" y="63"/>
                  </a:cxn>
                  <a:cxn ang="0">
                    <a:pos x="50" y="61"/>
                  </a:cxn>
                  <a:cxn ang="0">
                    <a:pos x="57" y="57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0" y="33"/>
                  </a:cxn>
                  <a:cxn ang="0">
                    <a:pos x="57" y="26"/>
                  </a:cxn>
                  <a:cxn ang="0">
                    <a:pos x="50" y="23"/>
                  </a:cxn>
                  <a:cxn ang="0">
                    <a:pos x="41" y="21"/>
                  </a:cxn>
                  <a:cxn ang="0">
                    <a:pos x="33" y="23"/>
                  </a:cxn>
                  <a:cxn ang="0">
                    <a:pos x="26" y="26"/>
                  </a:cxn>
                  <a:cxn ang="0">
                    <a:pos x="22" y="33"/>
                  </a:cxn>
                  <a:cxn ang="0">
                    <a:pos x="20" y="42"/>
                  </a:cxn>
                  <a:cxn ang="0">
                    <a:pos x="2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3">
                    <a:moveTo>
                      <a:pt x="0" y="42"/>
                    </a:moveTo>
                    <a:lnTo>
                      <a:pt x="1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79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0"/>
                    </a:lnTo>
                    <a:lnTo>
                      <a:pt x="79" y="57"/>
                    </a:lnTo>
                    <a:lnTo>
                      <a:pt x="71" y="71"/>
                    </a:lnTo>
                    <a:lnTo>
                      <a:pt x="57" y="80"/>
                    </a:lnTo>
                    <a:lnTo>
                      <a:pt x="50" y="83"/>
                    </a:lnTo>
                    <a:lnTo>
                      <a:pt x="41" y="83"/>
                    </a:lnTo>
                    <a:lnTo>
                      <a:pt x="33" y="83"/>
                    </a:lnTo>
                    <a:lnTo>
                      <a:pt x="26" y="80"/>
                    </a:lnTo>
                    <a:lnTo>
                      <a:pt x="12" y="71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0" y="42"/>
                    </a:lnTo>
                    <a:lnTo>
                      <a:pt x="22" y="50"/>
                    </a:lnTo>
                    <a:lnTo>
                      <a:pt x="26" y="57"/>
                    </a:lnTo>
                    <a:lnTo>
                      <a:pt x="33" y="61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7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0" y="33"/>
                    </a:lnTo>
                    <a:lnTo>
                      <a:pt x="57" y="26"/>
                    </a:lnTo>
                    <a:lnTo>
                      <a:pt x="50" y="23"/>
                    </a:lnTo>
                    <a:lnTo>
                      <a:pt x="41" y="21"/>
                    </a:lnTo>
                    <a:lnTo>
                      <a:pt x="33" y="23"/>
                    </a:lnTo>
                    <a:lnTo>
                      <a:pt x="26" y="26"/>
                    </a:lnTo>
                    <a:lnTo>
                      <a:pt x="22" y="33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896" name="Freeform 8"/>
              <p:cNvSpPr>
                <a:spLocks noChangeAspect="1"/>
              </p:cNvSpPr>
              <p:nvPr/>
            </p:nvSpPr>
            <p:spPr bwMode="auto">
              <a:xfrm>
                <a:off x="1508" y="2249"/>
                <a:ext cx="83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80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1"/>
                  </a:cxn>
                  <a:cxn ang="0">
                    <a:pos x="80" y="58"/>
                  </a:cxn>
                  <a:cxn ang="0">
                    <a:pos x="71" y="72"/>
                  </a:cxn>
                  <a:cxn ang="0">
                    <a:pos x="57" y="80"/>
                  </a:cxn>
                  <a:cxn ang="0">
                    <a:pos x="50" y="84"/>
                  </a:cxn>
                  <a:cxn ang="0">
                    <a:pos x="41" y="84"/>
                  </a:cxn>
                  <a:cxn ang="0">
                    <a:pos x="33" y="84"/>
                  </a:cxn>
                  <a:cxn ang="0">
                    <a:pos x="26" y="80"/>
                  </a:cxn>
                  <a:cxn ang="0">
                    <a:pos x="12" y="72"/>
                  </a:cxn>
                  <a:cxn ang="0">
                    <a:pos x="3" y="58"/>
                  </a:cxn>
                  <a:cxn ang="0">
                    <a:pos x="2" y="51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4">
                    <a:moveTo>
                      <a:pt x="0" y="42"/>
                    </a:moveTo>
                    <a:lnTo>
                      <a:pt x="2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80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1"/>
                    </a:lnTo>
                    <a:lnTo>
                      <a:pt x="80" y="58"/>
                    </a:lnTo>
                    <a:lnTo>
                      <a:pt x="71" y="72"/>
                    </a:lnTo>
                    <a:lnTo>
                      <a:pt x="57" y="80"/>
                    </a:lnTo>
                    <a:lnTo>
                      <a:pt x="50" y="84"/>
                    </a:lnTo>
                    <a:lnTo>
                      <a:pt x="41" y="84"/>
                    </a:lnTo>
                    <a:lnTo>
                      <a:pt x="33" y="84"/>
                    </a:lnTo>
                    <a:lnTo>
                      <a:pt x="26" y="80"/>
                    </a:lnTo>
                    <a:lnTo>
                      <a:pt x="12" y="72"/>
                    </a:lnTo>
                    <a:lnTo>
                      <a:pt x="3" y="58"/>
                    </a:lnTo>
                    <a:lnTo>
                      <a:pt x="2" y="51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897" name="Freeform 9"/>
              <p:cNvSpPr>
                <a:spLocks noChangeAspect="1"/>
              </p:cNvSpPr>
              <p:nvPr/>
            </p:nvSpPr>
            <p:spPr bwMode="auto">
              <a:xfrm>
                <a:off x="1529" y="2270"/>
                <a:ext cx="41" cy="4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30"/>
                  </a:cxn>
                  <a:cxn ang="0">
                    <a:pos x="5" y="37"/>
                  </a:cxn>
                  <a:cxn ang="0">
                    <a:pos x="12" y="40"/>
                  </a:cxn>
                  <a:cxn ang="0">
                    <a:pos x="20" y="42"/>
                  </a:cxn>
                  <a:cxn ang="0">
                    <a:pos x="29" y="40"/>
                  </a:cxn>
                  <a:cxn ang="0">
                    <a:pos x="36" y="37"/>
                  </a:cxn>
                  <a:cxn ang="0">
                    <a:pos x="40" y="30"/>
                  </a:cxn>
                  <a:cxn ang="0">
                    <a:pos x="41" y="21"/>
                  </a:cxn>
                  <a:cxn ang="0">
                    <a:pos x="40" y="12"/>
                  </a:cxn>
                  <a:cxn ang="0">
                    <a:pos x="36" y="5"/>
                  </a:cxn>
                  <a:cxn ang="0">
                    <a:pos x="29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5" y="5"/>
                  </a:cxn>
                  <a:cxn ang="0">
                    <a:pos x="1" y="12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41" h="42">
                    <a:moveTo>
                      <a:pt x="0" y="21"/>
                    </a:moveTo>
                    <a:lnTo>
                      <a:pt x="1" y="30"/>
                    </a:lnTo>
                    <a:lnTo>
                      <a:pt x="5" y="37"/>
                    </a:lnTo>
                    <a:lnTo>
                      <a:pt x="12" y="40"/>
                    </a:lnTo>
                    <a:lnTo>
                      <a:pt x="20" y="42"/>
                    </a:lnTo>
                    <a:lnTo>
                      <a:pt x="29" y="40"/>
                    </a:lnTo>
                    <a:lnTo>
                      <a:pt x="36" y="37"/>
                    </a:lnTo>
                    <a:lnTo>
                      <a:pt x="40" y="30"/>
                    </a:lnTo>
                    <a:lnTo>
                      <a:pt x="41" y="21"/>
                    </a:lnTo>
                    <a:lnTo>
                      <a:pt x="40" y="12"/>
                    </a:lnTo>
                    <a:lnTo>
                      <a:pt x="36" y="5"/>
                    </a:lnTo>
                    <a:lnTo>
                      <a:pt x="29" y="2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5" y="5"/>
                    </a:lnTo>
                    <a:lnTo>
                      <a:pt x="1" y="12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7898" name="Group 10"/>
          <p:cNvGrpSpPr>
            <a:grpSpLocks noChangeAspect="1"/>
          </p:cNvGrpSpPr>
          <p:nvPr/>
        </p:nvGrpSpPr>
        <p:grpSpPr bwMode="auto">
          <a:xfrm rot="-1033389">
            <a:off x="4500563" y="3933825"/>
            <a:ext cx="1098550" cy="447675"/>
            <a:chOff x="2688" y="4128"/>
            <a:chExt cx="192" cy="96"/>
          </a:xfrm>
        </p:grpSpPr>
        <p:sp>
          <p:nvSpPr>
            <p:cNvPr id="37899" name="Oval 11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00" name="Oval 12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901" name="Group 13"/>
          <p:cNvGrpSpPr>
            <a:grpSpLocks noChangeAspect="1"/>
          </p:cNvGrpSpPr>
          <p:nvPr/>
        </p:nvGrpSpPr>
        <p:grpSpPr bwMode="auto">
          <a:xfrm rot="-1033389">
            <a:off x="5472113" y="3838575"/>
            <a:ext cx="346075" cy="282575"/>
            <a:chOff x="1508" y="2249"/>
            <a:chExt cx="85" cy="85"/>
          </a:xfrm>
        </p:grpSpPr>
        <p:sp>
          <p:nvSpPr>
            <p:cNvPr id="37902" name="Freeform 14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03" name="Freeform 15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04" name="Freeform 16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37905" name="Freeform 17"/>
          <p:cNvSpPr>
            <a:spLocks/>
          </p:cNvSpPr>
          <p:nvPr/>
        </p:nvSpPr>
        <p:spPr bwMode="auto">
          <a:xfrm rot="1138445">
            <a:off x="623888" y="1535113"/>
            <a:ext cx="4818062" cy="4332287"/>
          </a:xfrm>
          <a:custGeom>
            <a:avLst/>
            <a:gdLst/>
            <a:ahLst/>
            <a:cxnLst>
              <a:cxn ang="0">
                <a:pos x="388" y="63"/>
              </a:cxn>
              <a:cxn ang="0">
                <a:pos x="431" y="127"/>
              </a:cxn>
              <a:cxn ang="0">
                <a:pos x="464" y="191"/>
              </a:cxn>
              <a:cxn ang="0">
                <a:pos x="506" y="311"/>
              </a:cxn>
              <a:cxn ang="0">
                <a:pos x="579" y="467"/>
              </a:cxn>
              <a:cxn ang="0">
                <a:pos x="617" y="440"/>
              </a:cxn>
              <a:cxn ang="0">
                <a:pos x="664" y="351"/>
              </a:cxn>
              <a:cxn ang="0">
                <a:pos x="676" y="290"/>
              </a:cxn>
              <a:cxn ang="0">
                <a:pos x="716" y="149"/>
              </a:cxn>
              <a:cxn ang="0">
                <a:pos x="779" y="92"/>
              </a:cxn>
              <a:cxn ang="0">
                <a:pos x="803" y="146"/>
              </a:cxn>
              <a:cxn ang="0">
                <a:pos x="777" y="248"/>
              </a:cxn>
              <a:cxn ang="0">
                <a:pos x="721" y="354"/>
              </a:cxn>
              <a:cxn ang="0">
                <a:pos x="699" y="400"/>
              </a:cxn>
              <a:cxn ang="0">
                <a:pos x="687" y="443"/>
              </a:cxn>
              <a:cxn ang="0">
                <a:pos x="676" y="485"/>
              </a:cxn>
              <a:cxn ang="0">
                <a:pos x="662" y="523"/>
              </a:cxn>
              <a:cxn ang="0">
                <a:pos x="640" y="570"/>
              </a:cxn>
              <a:cxn ang="0">
                <a:pos x="633" y="608"/>
              </a:cxn>
              <a:cxn ang="0">
                <a:pos x="655" y="624"/>
              </a:cxn>
              <a:cxn ang="0">
                <a:pos x="732" y="603"/>
              </a:cxn>
              <a:cxn ang="0">
                <a:pos x="860" y="618"/>
              </a:cxn>
              <a:cxn ang="0">
                <a:pos x="971" y="684"/>
              </a:cxn>
              <a:cxn ang="0">
                <a:pos x="963" y="714"/>
              </a:cxn>
              <a:cxn ang="0">
                <a:pos x="907" y="721"/>
              </a:cxn>
              <a:cxn ang="0">
                <a:pos x="808" y="742"/>
              </a:cxn>
              <a:cxn ang="0">
                <a:pos x="695" y="719"/>
              </a:cxn>
              <a:cxn ang="0">
                <a:pos x="650" y="735"/>
              </a:cxn>
              <a:cxn ang="0">
                <a:pos x="619" y="794"/>
              </a:cxn>
              <a:cxn ang="0">
                <a:pos x="636" y="905"/>
              </a:cxn>
              <a:cxn ang="0">
                <a:pos x="669" y="1032"/>
              </a:cxn>
              <a:cxn ang="0">
                <a:pos x="671" y="1145"/>
              </a:cxn>
              <a:cxn ang="0">
                <a:pos x="636" y="1192"/>
              </a:cxn>
              <a:cxn ang="0">
                <a:pos x="589" y="1167"/>
              </a:cxn>
              <a:cxn ang="0">
                <a:pos x="565" y="1132"/>
              </a:cxn>
              <a:cxn ang="0">
                <a:pos x="581" y="1079"/>
              </a:cxn>
              <a:cxn ang="0">
                <a:pos x="574" y="856"/>
              </a:cxn>
              <a:cxn ang="0">
                <a:pos x="555" y="811"/>
              </a:cxn>
              <a:cxn ang="0">
                <a:pos x="487" y="823"/>
              </a:cxn>
              <a:cxn ang="0">
                <a:pos x="442" y="842"/>
              </a:cxn>
              <a:cxn ang="0">
                <a:pos x="390" y="974"/>
              </a:cxn>
              <a:cxn ang="0">
                <a:pos x="303" y="1086"/>
              </a:cxn>
              <a:cxn ang="0">
                <a:pos x="266" y="1046"/>
              </a:cxn>
              <a:cxn ang="0">
                <a:pos x="271" y="994"/>
              </a:cxn>
              <a:cxn ang="0">
                <a:pos x="334" y="905"/>
              </a:cxn>
              <a:cxn ang="0">
                <a:pos x="396" y="822"/>
              </a:cxn>
              <a:cxn ang="0">
                <a:pos x="423" y="726"/>
              </a:cxn>
              <a:cxn ang="0">
                <a:pos x="398" y="648"/>
              </a:cxn>
              <a:cxn ang="0">
                <a:pos x="351" y="636"/>
              </a:cxn>
              <a:cxn ang="0">
                <a:pos x="244" y="639"/>
              </a:cxn>
              <a:cxn ang="0">
                <a:pos x="124" y="625"/>
              </a:cxn>
              <a:cxn ang="0">
                <a:pos x="11" y="575"/>
              </a:cxn>
              <a:cxn ang="0">
                <a:pos x="2" y="544"/>
              </a:cxn>
              <a:cxn ang="0">
                <a:pos x="39" y="523"/>
              </a:cxn>
              <a:cxn ang="0">
                <a:pos x="66" y="535"/>
              </a:cxn>
              <a:cxn ang="0">
                <a:pos x="167" y="566"/>
              </a:cxn>
              <a:cxn ang="0">
                <a:pos x="285" y="565"/>
              </a:cxn>
              <a:cxn ang="0">
                <a:pos x="400" y="554"/>
              </a:cxn>
              <a:cxn ang="0">
                <a:pos x="435" y="533"/>
              </a:cxn>
              <a:cxn ang="0">
                <a:pos x="442" y="471"/>
              </a:cxn>
              <a:cxn ang="0">
                <a:pos x="430" y="320"/>
              </a:cxn>
              <a:cxn ang="0">
                <a:pos x="390" y="196"/>
              </a:cxn>
              <a:cxn ang="0">
                <a:pos x="344" y="47"/>
              </a:cxn>
            </a:cxnLst>
            <a:rect l="0" t="0" r="r" b="b"/>
            <a:pathLst>
              <a:path w="975" h="1192">
                <a:moveTo>
                  <a:pt x="341" y="0"/>
                </a:moveTo>
                <a:lnTo>
                  <a:pt x="358" y="24"/>
                </a:lnTo>
                <a:lnTo>
                  <a:pt x="374" y="45"/>
                </a:lnTo>
                <a:lnTo>
                  <a:pt x="388" y="63"/>
                </a:lnTo>
                <a:lnTo>
                  <a:pt x="400" y="78"/>
                </a:lnTo>
                <a:lnTo>
                  <a:pt x="409" y="92"/>
                </a:lnTo>
                <a:lnTo>
                  <a:pt x="417" y="104"/>
                </a:lnTo>
                <a:lnTo>
                  <a:pt x="431" y="127"/>
                </a:lnTo>
                <a:lnTo>
                  <a:pt x="443" y="149"/>
                </a:lnTo>
                <a:lnTo>
                  <a:pt x="449" y="162"/>
                </a:lnTo>
                <a:lnTo>
                  <a:pt x="456" y="176"/>
                </a:lnTo>
                <a:lnTo>
                  <a:pt x="464" y="191"/>
                </a:lnTo>
                <a:lnTo>
                  <a:pt x="473" y="209"/>
                </a:lnTo>
                <a:lnTo>
                  <a:pt x="482" y="229"/>
                </a:lnTo>
                <a:lnTo>
                  <a:pt x="494" y="254"/>
                </a:lnTo>
                <a:lnTo>
                  <a:pt x="506" y="311"/>
                </a:lnTo>
                <a:lnTo>
                  <a:pt x="523" y="367"/>
                </a:lnTo>
                <a:lnTo>
                  <a:pt x="544" y="420"/>
                </a:lnTo>
                <a:lnTo>
                  <a:pt x="568" y="471"/>
                </a:lnTo>
                <a:lnTo>
                  <a:pt x="579" y="467"/>
                </a:lnTo>
                <a:lnTo>
                  <a:pt x="589" y="466"/>
                </a:lnTo>
                <a:lnTo>
                  <a:pt x="598" y="462"/>
                </a:lnTo>
                <a:lnTo>
                  <a:pt x="607" y="455"/>
                </a:lnTo>
                <a:lnTo>
                  <a:pt x="617" y="440"/>
                </a:lnTo>
                <a:lnTo>
                  <a:pt x="628" y="422"/>
                </a:lnTo>
                <a:lnTo>
                  <a:pt x="648" y="384"/>
                </a:lnTo>
                <a:lnTo>
                  <a:pt x="657" y="365"/>
                </a:lnTo>
                <a:lnTo>
                  <a:pt x="664" y="351"/>
                </a:lnTo>
                <a:lnTo>
                  <a:pt x="667" y="341"/>
                </a:lnTo>
                <a:lnTo>
                  <a:pt x="669" y="339"/>
                </a:lnTo>
                <a:lnTo>
                  <a:pt x="669" y="337"/>
                </a:lnTo>
                <a:lnTo>
                  <a:pt x="676" y="290"/>
                </a:lnTo>
                <a:lnTo>
                  <a:pt x="683" y="248"/>
                </a:lnTo>
                <a:lnTo>
                  <a:pt x="690" y="212"/>
                </a:lnTo>
                <a:lnTo>
                  <a:pt x="702" y="179"/>
                </a:lnTo>
                <a:lnTo>
                  <a:pt x="716" y="149"/>
                </a:lnTo>
                <a:lnTo>
                  <a:pt x="735" y="125"/>
                </a:lnTo>
                <a:lnTo>
                  <a:pt x="747" y="113"/>
                </a:lnTo>
                <a:lnTo>
                  <a:pt x="761" y="103"/>
                </a:lnTo>
                <a:lnTo>
                  <a:pt x="779" y="92"/>
                </a:lnTo>
                <a:lnTo>
                  <a:pt x="796" y="83"/>
                </a:lnTo>
                <a:lnTo>
                  <a:pt x="799" y="106"/>
                </a:lnTo>
                <a:lnTo>
                  <a:pt x="801" y="127"/>
                </a:lnTo>
                <a:lnTo>
                  <a:pt x="803" y="146"/>
                </a:lnTo>
                <a:lnTo>
                  <a:pt x="803" y="162"/>
                </a:lnTo>
                <a:lnTo>
                  <a:pt x="798" y="193"/>
                </a:lnTo>
                <a:lnTo>
                  <a:pt x="791" y="221"/>
                </a:lnTo>
                <a:lnTo>
                  <a:pt x="777" y="248"/>
                </a:lnTo>
                <a:lnTo>
                  <a:pt x="761" y="278"/>
                </a:lnTo>
                <a:lnTo>
                  <a:pt x="742" y="313"/>
                </a:lnTo>
                <a:lnTo>
                  <a:pt x="732" y="334"/>
                </a:lnTo>
                <a:lnTo>
                  <a:pt x="721" y="354"/>
                </a:lnTo>
                <a:lnTo>
                  <a:pt x="713" y="370"/>
                </a:lnTo>
                <a:lnTo>
                  <a:pt x="704" y="386"/>
                </a:lnTo>
                <a:lnTo>
                  <a:pt x="700" y="393"/>
                </a:lnTo>
                <a:lnTo>
                  <a:pt x="699" y="400"/>
                </a:lnTo>
                <a:lnTo>
                  <a:pt x="695" y="403"/>
                </a:lnTo>
                <a:lnTo>
                  <a:pt x="695" y="405"/>
                </a:lnTo>
                <a:lnTo>
                  <a:pt x="690" y="426"/>
                </a:lnTo>
                <a:lnTo>
                  <a:pt x="687" y="443"/>
                </a:lnTo>
                <a:lnTo>
                  <a:pt x="683" y="457"/>
                </a:lnTo>
                <a:lnTo>
                  <a:pt x="680" y="467"/>
                </a:lnTo>
                <a:lnTo>
                  <a:pt x="678" y="478"/>
                </a:lnTo>
                <a:lnTo>
                  <a:pt x="676" y="485"/>
                </a:lnTo>
                <a:lnTo>
                  <a:pt x="673" y="495"/>
                </a:lnTo>
                <a:lnTo>
                  <a:pt x="671" y="504"/>
                </a:lnTo>
                <a:lnTo>
                  <a:pt x="666" y="516"/>
                </a:lnTo>
                <a:lnTo>
                  <a:pt x="662" y="523"/>
                </a:lnTo>
                <a:lnTo>
                  <a:pt x="657" y="532"/>
                </a:lnTo>
                <a:lnTo>
                  <a:pt x="652" y="542"/>
                </a:lnTo>
                <a:lnTo>
                  <a:pt x="645" y="556"/>
                </a:lnTo>
                <a:lnTo>
                  <a:pt x="640" y="570"/>
                </a:lnTo>
                <a:lnTo>
                  <a:pt x="634" y="582"/>
                </a:lnTo>
                <a:lnTo>
                  <a:pt x="631" y="596"/>
                </a:lnTo>
                <a:lnTo>
                  <a:pt x="631" y="601"/>
                </a:lnTo>
                <a:lnTo>
                  <a:pt x="633" y="608"/>
                </a:lnTo>
                <a:lnTo>
                  <a:pt x="636" y="615"/>
                </a:lnTo>
                <a:lnTo>
                  <a:pt x="641" y="620"/>
                </a:lnTo>
                <a:lnTo>
                  <a:pt x="648" y="622"/>
                </a:lnTo>
                <a:lnTo>
                  <a:pt x="655" y="624"/>
                </a:lnTo>
                <a:lnTo>
                  <a:pt x="673" y="624"/>
                </a:lnTo>
                <a:lnTo>
                  <a:pt x="694" y="618"/>
                </a:lnTo>
                <a:lnTo>
                  <a:pt x="713" y="610"/>
                </a:lnTo>
                <a:lnTo>
                  <a:pt x="732" y="603"/>
                </a:lnTo>
                <a:lnTo>
                  <a:pt x="747" y="594"/>
                </a:lnTo>
                <a:lnTo>
                  <a:pt x="758" y="589"/>
                </a:lnTo>
                <a:lnTo>
                  <a:pt x="810" y="603"/>
                </a:lnTo>
                <a:lnTo>
                  <a:pt x="860" y="618"/>
                </a:lnTo>
                <a:lnTo>
                  <a:pt x="911" y="636"/>
                </a:lnTo>
                <a:lnTo>
                  <a:pt x="961" y="657"/>
                </a:lnTo>
                <a:lnTo>
                  <a:pt x="966" y="670"/>
                </a:lnTo>
                <a:lnTo>
                  <a:pt x="971" y="684"/>
                </a:lnTo>
                <a:lnTo>
                  <a:pt x="975" y="697"/>
                </a:lnTo>
                <a:lnTo>
                  <a:pt x="975" y="702"/>
                </a:lnTo>
                <a:lnTo>
                  <a:pt x="973" y="707"/>
                </a:lnTo>
                <a:lnTo>
                  <a:pt x="963" y="714"/>
                </a:lnTo>
                <a:lnTo>
                  <a:pt x="952" y="717"/>
                </a:lnTo>
                <a:lnTo>
                  <a:pt x="942" y="719"/>
                </a:lnTo>
                <a:lnTo>
                  <a:pt x="930" y="721"/>
                </a:lnTo>
                <a:lnTo>
                  <a:pt x="907" y="721"/>
                </a:lnTo>
                <a:lnTo>
                  <a:pt x="885" y="724"/>
                </a:lnTo>
                <a:lnTo>
                  <a:pt x="865" y="728"/>
                </a:lnTo>
                <a:lnTo>
                  <a:pt x="846" y="733"/>
                </a:lnTo>
                <a:lnTo>
                  <a:pt x="808" y="742"/>
                </a:lnTo>
                <a:lnTo>
                  <a:pt x="780" y="736"/>
                </a:lnTo>
                <a:lnTo>
                  <a:pt x="751" y="728"/>
                </a:lnTo>
                <a:lnTo>
                  <a:pt x="723" y="723"/>
                </a:lnTo>
                <a:lnTo>
                  <a:pt x="695" y="719"/>
                </a:lnTo>
                <a:lnTo>
                  <a:pt x="683" y="719"/>
                </a:lnTo>
                <a:lnTo>
                  <a:pt x="671" y="723"/>
                </a:lnTo>
                <a:lnTo>
                  <a:pt x="661" y="728"/>
                </a:lnTo>
                <a:lnTo>
                  <a:pt x="650" y="735"/>
                </a:lnTo>
                <a:lnTo>
                  <a:pt x="640" y="743"/>
                </a:lnTo>
                <a:lnTo>
                  <a:pt x="633" y="757"/>
                </a:lnTo>
                <a:lnTo>
                  <a:pt x="624" y="773"/>
                </a:lnTo>
                <a:lnTo>
                  <a:pt x="619" y="794"/>
                </a:lnTo>
                <a:lnTo>
                  <a:pt x="622" y="825"/>
                </a:lnTo>
                <a:lnTo>
                  <a:pt x="628" y="855"/>
                </a:lnTo>
                <a:lnTo>
                  <a:pt x="631" y="881"/>
                </a:lnTo>
                <a:lnTo>
                  <a:pt x="636" y="905"/>
                </a:lnTo>
                <a:lnTo>
                  <a:pt x="650" y="955"/>
                </a:lnTo>
                <a:lnTo>
                  <a:pt x="659" y="983"/>
                </a:lnTo>
                <a:lnTo>
                  <a:pt x="669" y="1011"/>
                </a:lnTo>
                <a:lnTo>
                  <a:pt x="669" y="1032"/>
                </a:lnTo>
                <a:lnTo>
                  <a:pt x="669" y="1054"/>
                </a:lnTo>
                <a:lnTo>
                  <a:pt x="673" y="1101"/>
                </a:lnTo>
                <a:lnTo>
                  <a:pt x="673" y="1124"/>
                </a:lnTo>
                <a:lnTo>
                  <a:pt x="671" y="1145"/>
                </a:lnTo>
                <a:lnTo>
                  <a:pt x="666" y="1164"/>
                </a:lnTo>
                <a:lnTo>
                  <a:pt x="657" y="1181"/>
                </a:lnTo>
                <a:lnTo>
                  <a:pt x="648" y="1188"/>
                </a:lnTo>
                <a:lnTo>
                  <a:pt x="636" y="1192"/>
                </a:lnTo>
                <a:lnTo>
                  <a:pt x="626" y="1190"/>
                </a:lnTo>
                <a:lnTo>
                  <a:pt x="614" y="1185"/>
                </a:lnTo>
                <a:lnTo>
                  <a:pt x="600" y="1178"/>
                </a:lnTo>
                <a:lnTo>
                  <a:pt x="589" y="1167"/>
                </a:lnTo>
                <a:lnTo>
                  <a:pt x="577" y="1157"/>
                </a:lnTo>
                <a:lnTo>
                  <a:pt x="568" y="1146"/>
                </a:lnTo>
                <a:lnTo>
                  <a:pt x="565" y="1139"/>
                </a:lnTo>
                <a:lnTo>
                  <a:pt x="565" y="1132"/>
                </a:lnTo>
                <a:lnTo>
                  <a:pt x="567" y="1124"/>
                </a:lnTo>
                <a:lnTo>
                  <a:pt x="568" y="1115"/>
                </a:lnTo>
                <a:lnTo>
                  <a:pt x="575" y="1096"/>
                </a:lnTo>
                <a:lnTo>
                  <a:pt x="581" y="1079"/>
                </a:lnTo>
                <a:lnTo>
                  <a:pt x="579" y="1014"/>
                </a:lnTo>
                <a:lnTo>
                  <a:pt x="579" y="950"/>
                </a:lnTo>
                <a:lnTo>
                  <a:pt x="577" y="888"/>
                </a:lnTo>
                <a:lnTo>
                  <a:pt x="574" y="856"/>
                </a:lnTo>
                <a:lnTo>
                  <a:pt x="568" y="825"/>
                </a:lnTo>
                <a:lnTo>
                  <a:pt x="567" y="818"/>
                </a:lnTo>
                <a:lnTo>
                  <a:pt x="562" y="815"/>
                </a:lnTo>
                <a:lnTo>
                  <a:pt x="555" y="811"/>
                </a:lnTo>
                <a:lnTo>
                  <a:pt x="548" y="809"/>
                </a:lnTo>
                <a:lnTo>
                  <a:pt x="529" y="811"/>
                </a:lnTo>
                <a:lnTo>
                  <a:pt x="508" y="816"/>
                </a:lnTo>
                <a:lnTo>
                  <a:pt x="487" y="823"/>
                </a:lnTo>
                <a:lnTo>
                  <a:pt x="466" y="832"/>
                </a:lnTo>
                <a:lnTo>
                  <a:pt x="450" y="839"/>
                </a:lnTo>
                <a:lnTo>
                  <a:pt x="445" y="841"/>
                </a:lnTo>
                <a:lnTo>
                  <a:pt x="442" y="842"/>
                </a:lnTo>
                <a:lnTo>
                  <a:pt x="433" y="877"/>
                </a:lnTo>
                <a:lnTo>
                  <a:pt x="421" y="910"/>
                </a:lnTo>
                <a:lnTo>
                  <a:pt x="405" y="943"/>
                </a:lnTo>
                <a:lnTo>
                  <a:pt x="390" y="974"/>
                </a:lnTo>
                <a:lnTo>
                  <a:pt x="351" y="1035"/>
                </a:lnTo>
                <a:lnTo>
                  <a:pt x="334" y="1066"/>
                </a:lnTo>
                <a:lnTo>
                  <a:pt x="317" y="1096"/>
                </a:lnTo>
                <a:lnTo>
                  <a:pt x="303" y="1086"/>
                </a:lnTo>
                <a:lnTo>
                  <a:pt x="287" y="1075"/>
                </a:lnTo>
                <a:lnTo>
                  <a:pt x="273" y="1063"/>
                </a:lnTo>
                <a:lnTo>
                  <a:pt x="268" y="1054"/>
                </a:lnTo>
                <a:lnTo>
                  <a:pt x="266" y="1046"/>
                </a:lnTo>
                <a:lnTo>
                  <a:pt x="264" y="1032"/>
                </a:lnTo>
                <a:lnTo>
                  <a:pt x="264" y="1020"/>
                </a:lnTo>
                <a:lnTo>
                  <a:pt x="268" y="1006"/>
                </a:lnTo>
                <a:lnTo>
                  <a:pt x="271" y="994"/>
                </a:lnTo>
                <a:lnTo>
                  <a:pt x="284" y="969"/>
                </a:lnTo>
                <a:lnTo>
                  <a:pt x="299" y="945"/>
                </a:lnTo>
                <a:lnTo>
                  <a:pt x="317" y="924"/>
                </a:lnTo>
                <a:lnTo>
                  <a:pt x="334" y="905"/>
                </a:lnTo>
                <a:lnTo>
                  <a:pt x="351" y="889"/>
                </a:lnTo>
                <a:lnTo>
                  <a:pt x="367" y="877"/>
                </a:lnTo>
                <a:lnTo>
                  <a:pt x="383" y="848"/>
                </a:lnTo>
                <a:lnTo>
                  <a:pt x="396" y="822"/>
                </a:lnTo>
                <a:lnTo>
                  <a:pt x="409" y="799"/>
                </a:lnTo>
                <a:lnTo>
                  <a:pt x="417" y="776"/>
                </a:lnTo>
                <a:lnTo>
                  <a:pt x="423" y="752"/>
                </a:lnTo>
                <a:lnTo>
                  <a:pt x="423" y="726"/>
                </a:lnTo>
                <a:lnTo>
                  <a:pt x="417" y="695"/>
                </a:lnTo>
                <a:lnTo>
                  <a:pt x="412" y="676"/>
                </a:lnTo>
                <a:lnTo>
                  <a:pt x="405" y="657"/>
                </a:lnTo>
                <a:lnTo>
                  <a:pt x="398" y="648"/>
                </a:lnTo>
                <a:lnTo>
                  <a:pt x="388" y="644"/>
                </a:lnTo>
                <a:lnTo>
                  <a:pt x="377" y="643"/>
                </a:lnTo>
                <a:lnTo>
                  <a:pt x="367" y="641"/>
                </a:lnTo>
                <a:lnTo>
                  <a:pt x="351" y="636"/>
                </a:lnTo>
                <a:lnTo>
                  <a:pt x="336" y="631"/>
                </a:lnTo>
                <a:lnTo>
                  <a:pt x="303" y="624"/>
                </a:lnTo>
                <a:lnTo>
                  <a:pt x="273" y="634"/>
                </a:lnTo>
                <a:lnTo>
                  <a:pt x="244" y="639"/>
                </a:lnTo>
                <a:lnTo>
                  <a:pt x="214" y="639"/>
                </a:lnTo>
                <a:lnTo>
                  <a:pt x="183" y="637"/>
                </a:lnTo>
                <a:lnTo>
                  <a:pt x="153" y="632"/>
                </a:lnTo>
                <a:lnTo>
                  <a:pt x="124" y="625"/>
                </a:lnTo>
                <a:lnTo>
                  <a:pt x="63" y="608"/>
                </a:lnTo>
                <a:lnTo>
                  <a:pt x="46" y="596"/>
                </a:lnTo>
                <a:lnTo>
                  <a:pt x="27" y="587"/>
                </a:lnTo>
                <a:lnTo>
                  <a:pt x="11" y="575"/>
                </a:lnTo>
                <a:lnTo>
                  <a:pt x="6" y="566"/>
                </a:lnTo>
                <a:lnTo>
                  <a:pt x="0" y="556"/>
                </a:lnTo>
                <a:lnTo>
                  <a:pt x="0" y="549"/>
                </a:lnTo>
                <a:lnTo>
                  <a:pt x="2" y="544"/>
                </a:lnTo>
                <a:lnTo>
                  <a:pt x="6" y="537"/>
                </a:lnTo>
                <a:lnTo>
                  <a:pt x="13" y="533"/>
                </a:lnTo>
                <a:lnTo>
                  <a:pt x="25" y="526"/>
                </a:lnTo>
                <a:lnTo>
                  <a:pt x="39" y="523"/>
                </a:lnTo>
                <a:lnTo>
                  <a:pt x="44" y="523"/>
                </a:lnTo>
                <a:lnTo>
                  <a:pt x="47" y="523"/>
                </a:lnTo>
                <a:lnTo>
                  <a:pt x="58" y="528"/>
                </a:lnTo>
                <a:lnTo>
                  <a:pt x="66" y="535"/>
                </a:lnTo>
                <a:lnTo>
                  <a:pt x="75" y="540"/>
                </a:lnTo>
                <a:lnTo>
                  <a:pt x="108" y="551"/>
                </a:lnTo>
                <a:lnTo>
                  <a:pt x="138" y="559"/>
                </a:lnTo>
                <a:lnTo>
                  <a:pt x="167" y="566"/>
                </a:lnTo>
                <a:lnTo>
                  <a:pt x="185" y="570"/>
                </a:lnTo>
                <a:lnTo>
                  <a:pt x="202" y="573"/>
                </a:lnTo>
                <a:lnTo>
                  <a:pt x="244" y="568"/>
                </a:lnTo>
                <a:lnTo>
                  <a:pt x="285" y="565"/>
                </a:lnTo>
                <a:lnTo>
                  <a:pt x="327" y="561"/>
                </a:lnTo>
                <a:lnTo>
                  <a:pt x="367" y="556"/>
                </a:lnTo>
                <a:lnTo>
                  <a:pt x="383" y="554"/>
                </a:lnTo>
                <a:lnTo>
                  <a:pt x="400" y="554"/>
                </a:lnTo>
                <a:lnTo>
                  <a:pt x="416" y="549"/>
                </a:lnTo>
                <a:lnTo>
                  <a:pt x="423" y="545"/>
                </a:lnTo>
                <a:lnTo>
                  <a:pt x="430" y="540"/>
                </a:lnTo>
                <a:lnTo>
                  <a:pt x="435" y="533"/>
                </a:lnTo>
                <a:lnTo>
                  <a:pt x="436" y="525"/>
                </a:lnTo>
                <a:lnTo>
                  <a:pt x="440" y="507"/>
                </a:lnTo>
                <a:lnTo>
                  <a:pt x="440" y="488"/>
                </a:lnTo>
                <a:lnTo>
                  <a:pt x="442" y="471"/>
                </a:lnTo>
                <a:lnTo>
                  <a:pt x="440" y="433"/>
                </a:lnTo>
                <a:lnTo>
                  <a:pt x="438" y="394"/>
                </a:lnTo>
                <a:lnTo>
                  <a:pt x="435" y="356"/>
                </a:lnTo>
                <a:lnTo>
                  <a:pt x="430" y="320"/>
                </a:lnTo>
                <a:lnTo>
                  <a:pt x="424" y="295"/>
                </a:lnTo>
                <a:lnTo>
                  <a:pt x="417" y="275"/>
                </a:lnTo>
                <a:lnTo>
                  <a:pt x="403" y="235"/>
                </a:lnTo>
                <a:lnTo>
                  <a:pt x="390" y="196"/>
                </a:lnTo>
                <a:lnTo>
                  <a:pt x="376" y="162"/>
                </a:lnTo>
                <a:lnTo>
                  <a:pt x="362" y="127"/>
                </a:lnTo>
                <a:lnTo>
                  <a:pt x="351" y="89"/>
                </a:lnTo>
                <a:lnTo>
                  <a:pt x="344" y="47"/>
                </a:lnTo>
                <a:lnTo>
                  <a:pt x="341" y="24"/>
                </a:lnTo>
                <a:lnTo>
                  <a:pt x="341" y="0"/>
                </a:lnTo>
                <a:lnTo>
                  <a:pt x="341" y="0"/>
                </a:ln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50000">
                <a:srgbClr val="990099">
                  <a:gamma/>
                  <a:shade val="44706"/>
                  <a:invGamma/>
                </a:srgbClr>
              </a:gs>
              <a:gs pos="100000">
                <a:srgbClr val="990099"/>
              </a:gs>
            </a:gsLst>
            <a:lin ang="5400000" scaled="1"/>
          </a:gradFill>
          <a:ln w="8001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75758" tIns="37879" rIns="75758" bIns="37879">
            <a:spAutoFit/>
          </a:bodyPr>
          <a:lstStyle/>
          <a:p>
            <a:endParaRPr lang="en-US"/>
          </a:p>
        </p:txBody>
      </p:sp>
      <p:grpSp>
        <p:nvGrpSpPr>
          <p:cNvPr id="37906" name="Group 18"/>
          <p:cNvGrpSpPr>
            <a:grpSpLocks noChangeAspect="1"/>
          </p:cNvGrpSpPr>
          <p:nvPr/>
        </p:nvGrpSpPr>
        <p:grpSpPr bwMode="auto">
          <a:xfrm rot="14832277" flipV="1">
            <a:off x="5476082" y="3251994"/>
            <a:ext cx="531812" cy="1422400"/>
            <a:chOff x="4224" y="248"/>
            <a:chExt cx="288" cy="784"/>
          </a:xfrm>
        </p:grpSpPr>
        <p:sp>
          <p:nvSpPr>
            <p:cNvPr id="37907" name="AutoShape 19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Rectangle 20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381000" y="10287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Antigen</a:t>
            </a:r>
            <a:endParaRPr lang="en-US">
              <a:latin typeface="Times" pitchFamily="18" charset="0"/>
            </a:endParaRPr>
          </a:p>
        </p:txBody>
      </p:sp>
      <p:sp>
        <p:nvSpPr>
          <p:cNvPr id="37910" name="AutoShape 22"/>
          <p:cNvSpPr>
            <a:spLocks noChangeArrowheads="1"/>
          </p:cNvSpPr>
          <p:nvPr/>
        </p:nvSpPr>
        <p:spPr bwMode="auto">
          <a:xfrm rot="-585582">
            <a:off x="3048000" y="2857500"/>
            <a:ext cx="381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spect="1" noChangeArrowheads="1"/>
          </p:cNvSpPr>
          <p:nvPr/>
        </p:nvSpPr>
        <p:spPr bwMode="auto">
          <a:xfrm rot="1788565">
            <a:off x="3048000" y="5143500"/>
            <a:ext cx="169863" cy="590550"/>
          </a:xfrm>
          <a:prstGeom prst="ellipse">
            <a:avLst/>
          </a:prstGeom>
          <a:solidFill>
            <a:srgbClr val="6666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37912" name="Group 24"/>
          <p:cNvGrpSpPr>
            <a:grpSpLocks/>
          </p:cNvGrpSpPr>
          <p:nvPr/>
        </p:nvGrpSpPr>
        <p:grpSpPr bwMode="auto">
          <a:xfrm>
            <a:off x="533400" y="1104900"/>
            <a:ext cx="1282700" cy="1066800"/>
            <a:chOff x="1208" y="864"/>
            <a:chExt cx="808" cy="672"/>
          </a:xfrm>
        </p:grpSpPr>
        <p:sp>
          <p:nvSpPr>
            <p:cNvPr id="37913" name="Oval 25"/>
            <p:cNvSpPr>
              <a:spLocks noChangeAspect="1" noChangeArrowheads="1"/>
            </p:cNvSpPr>
            <p:nvPr/>
          </p:nvSpPr>
          <p:spPr bwMode="auto">
            <a:xfrm rot="1788565">
              <a:off x="1684" y="1124"/>
              <a:ext cx="107" cy="372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14" name="AutoShape 26"/>
            <p:cNvSpPr>
              <a:spLocks noChangeArrowheads="1"/>
            </p:cNvSpPr>
            <p:nvPr/>
          </p:nvSpPr>
          <p:spPr bwMode="auto">
            <a:xfrm rot="-585582">
              <a:off x="1776" y="864"/>
              <a:ext cx="240" cy="288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Freeform 27"/>
            <p:cNvSpPr>
              <a:spLocks/>
            </p:cNvSpPr>
            <p:nvPr/>
          </p:nvSpPr>
          <p:spPr bwMode="auto">
            <a:xfrm>
              <a:off x="1560" y="1432"/>
              <a:ext cx="216" cy="10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48"/>
                </a:cxn>
                <a:cxn ang="0">
                  <a:pos x="200" y="96"/>
                </a:cxn>
                <a:cxn ang="0">
                  <a:pos x="152" y="0"/>
                </a:cxn>
              </a:cxnLst>
              <a:rect l="0" t="0" r="r" b="b"/>
              <a:pathLst>
                <a:path w="216" h="104">
                  <a:moveTo>
                    <a:pt x="8" y="0"/>
                  </a:moveTo>
                  <a:cubicBezTo>
                    <a:pt x="4" y="20"/>
                    <a:pt x="0" y="40"/>
                    <a:pt x="8" y="48"/>
                  </a:cubicBezTo>
                  <a:cubicBezTo>
                    <a:pt x="16" y="56"/>
                    <a:pt x="24" y="40"/>
                    <a:pt x="56" y="48"/>
                  </a:cubicBezTo>
                  <a:cubicBezTo>
                    <a:pt x="88" y="56"/>
                    <a:pt x="184" y="104"/>
                    <a:pt x="200" y="96"/>
                  </a:cubicBezTo>
                  <a:cubicBezTo>
                    <a:pt x="216" y="88"/>
                    <a:pt x="160" y="16"/>
                    <a:pt x="1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Freeform 28"/>
            <p:cNvSpPr>
              <a:spLocks/>
            </p:cNvSpPr>
            <p:nvPr/>
          </p:nvSpPr>
          <p:spPr bwMode="auto">
            <a:xfrm>
              <a:off x="1832" y="1056"/>
              <a:ext cx="160" cy="192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52" y="96"/>
                </a:cxn>
                <a:cxn ang="0">
                  <a:pos x="56" y="144"/>
                </a:cxn>
                <a:cxn ang="0">
                  <a:pos x="8" y="192"/>
                </a:cxn>
                <a:cxn ang="0">
                  <a:pos x="8" y="144"/>
                </a:cxn>
              </a:cxnLst>
              <a:rect l="0" t="0" r="r" b="b"/>
              <a:pathLst>
                <a:path w="160" h="192">
                  <a:moveTo>
                    <a:pt x="104" y="0"/>
                  </a:moveTo>
                  <a:cubicBezTo>
                    <a:pt x="132" y="36"/>
                    <a:pt x="160" y="72"/>
                    <a:pt x="152" y="96"/>
                  </a:cubicBezTo>
                  <a:cubicBezTo>
                    <a:pt x="144" y="120"/>
                    <a:pt x="80" y="128"/>
                    <a:pt x="56" y="144"/>
                  </a:cubicBezTo>
                  <a:cubicBezTo>
                    <a:pt x="32" y="160"/>
                    <a:pt x="16" y="192"/>
                    <a:pt x="8" y="192"/>
                  </a:cubicBezTo>
                  <a:cubicBezTo>
                    <a:pt x="0" y="192"/>
                    <a:pt x="4" y="168"/>
                    <a:pt x="8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17" name="Group 29"/>
            <p:cNvGrpSpPr>
              <a:grpSpLocks/>
            </p:cNvGrpSpPr>
            <p:nvPr/>
          </p:nvGrpSpPr>
          <p:grpSpPr bwMode="auto">
            <a:xfrm>
              <a:off x="1208" y="1120"/>
              <a:ext cx="395" cy="358"/>
              <a:chOff x="3829" y="3024"/>
              <a:chExt cx="395" cy="358"/>
            </a:xfrm>
          </p:grpSpPr>
          <p:grpSp>
            <p:nvGrpSpPr>
              <p:cNvPr id="37918" name="Group 30"/>
              <p:cNvGrpSpPr>
                <a:grpSpLocks noChangeAspect="1"/>
              </p:cNvGrpSpPr>
              <p:nvPr/>
            </p:nvGrpSpPr>
            <p:grpSpPr bwMode="auto">
              <a:xfrm rot="-1033389">
                <a:off x="3829" y="3024"/>
                <a:ext cx="203" cy="166"/>
                <a:chOff x="1508" y="2249"/>
                <a:chExt cx="85" cy="85"/>
              </a:xfrm>
            </p:grpSpPr>
            <p:sp>
              <p:nvSpPr>
                <p:cNvPr id="37919" name="Freeform 31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0" name="Freeform 32"/>
                <p:cNvSpPr>
                  <a:spLocks noChangeAspect="1"/>
                </p:cNvSpPr>
                <p:nvPr/>
              </p:nvSpPr>
              <p:spPr bwMode="auto">
                <a:xfrm>
                  <a:off x="1508" y="2249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1" name="Freeform 33"/>
                <p:cNvSpPr>
                  <a:spLocks noChangeAspect="1"/>
                </p:cNvSpPr>
                <p:nvPr/>
              </p:nvSpPr>
              <p:spPr bwMode="auto">
                <a:xfrm>
                  <a:off x="1529" y="2270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922" name="Group 34"/>
              <p:cNvGrpSpPr>
                <a:grpSpLocks noChangeAspect="1"/>
              </p:cNvGrpSpPr>
              <p:nvPr/>
            </p:nvGrpSpPr>
            <p:grpSpPr bwMode="auto">
              <a:xfrm rot="-1033389">
                <a:off x="3925" y="3120"/>
                <a:ext cx="203" cy="166"/>
                <a:chOff x="1508" y="2249"/>
                <a:chExt cx="85" cy="85"/>
              </a:xfrm>
            </p:grpSpPr>
            <p:sp>
              <p:nvSpPr>
                <p:cNvPr id="37923" name="Freeform 35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4" name="Freeform 36"/>
                <p:cNvSpPr>
                  <a:spLocks noChangeAspect="1"/>
                </p:cNvSpPr>
                <p:nvPr/>
              </p:nvSpPr>
              <p:spPr bwMode="auto">
                <a:xfrm>
                  <a:off x="1508" y="2249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5" name="Freeform 37"/>
                <p:cNvSpPr>
                  <a:spLocks noChangeAspect="1"/>
                </p:cNvSpPr>
                <p:nvPr/>
              </p:nvSpPr>
              <p:spPr bwMode="auto">
                <a:xfrm>
                  <a:off x="1529" y="2270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926" name="Group 38"/>
              <p:cNvGrpSpPr>
                <a:grpSpLocks noChangeAspect="1"/>
              </p:cNvGrpSpPr>
              <p:nvPr/>
            </p:nvGrpSpPr>
            <p:grpSpPr bwMode="auto">
              <a:xfrm rot="-1033389">
                <a:off x="4021" y="3216"/>
                <a:ext cx="203" cy="166"/>
                <a:chOff x="1508" y="2249"/>
                <a:chExt cx="85" cy="85"/>
              </a:xfrm>
            </p:grpSpPr>
            <p:sp>
              <p:nvSpPr>
                <p:cNvPr id="37927" name="Freeform 39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8" name="Freeform 40"/>
                <p:cNvSpPr>
                  <a:spLocks noChangeAspect="1"/>
                </p:cNvSpPr>
                <p:nvPr/>
              </p:nvSpPr>
              <p:spPr bwMode="auto">
                <a:xfrm>
                  <a:off x="1508" y="2249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929" name="Freeform 41"/>
                <p:cNvSpPr>
                  <a:spLocks noChangeAspect="1"/>
                </p:cNvSpPr>
                <p:nvPr/>
              </p:nvSpPr>
              <p:spPr bwMode="auto">
                <a:xfrm>
                  <a:off x="1529" y="2270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7930" name="Group 42"/>
          <p:cNvGrpSpPr>
            <a:grpSpLocks noChangeAspect="1"/>
          </p:cNvGrpSpPr>
          <p:nvPr/>
        </p:nvGrpSpPr>
        <p:grpSpPr bwMode="auto">
          <a:xfrm rot="-1033389">
            <a:off x="4495800" y="2705100"/>
            <a:ext cx="322263" cy="263525"/>
            <a:chOff x="1508" y="2249"/>
            <a:chExt cx="85" cy="85"/>
          </a:xfrm>
        </p:grpSpPr>
        <p:sp>
          <p:nvSpPr>
            <p:cNvPr id="37931" name="Freeform 43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32" name="Freeform 44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33" name="Freeform 45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934" name="Group 46"/>
          <p:cNvGrpSpPr>
            <a:grpSpLocks noChangeAspect="1"/>
          </p:cNvGrpSpPr>
          <p:nvPr/>
        </p:nvGrpSpPr>
        <p:grpSpPr bwMode="auto">
          <a:xfrm rot="-1033389">
            <a:off x="4114800" y="4305300"/>
            <a:ext cx="322263" cy="263525"/>
            <a:chOff x="1508" y="2249"/>
            <a:chExt cx="85" cy="85"/>
          </a:xfrm>
        </p:grpSpPr>
        <p:sp>
          <p:nvSpPr>
            <p:cNvPr id="37935" name="Freeform 47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36" name="Freeform 48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37" name="Freeform 49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938" name="Group 50"/>
          <p:cNvGrpSpPr>
            <a:grpSpLocks noChangeAspect="1"/>
          </p:cNvGrpSpPr>
          <p:nvPr/>
        </p:nvGrpSpPr>
        <p:grpSpPr bwMode="auto">
          <a:xfrm rot="-1033389">
            <a:off x="2725738" y="3622675"/>
            <a:ext cx="322262" cy="263525"/>
            <a:chOff x="1508" y="2249"/>
            <a:chExt cx="85" cy="85"/>
          </a:xfrm>
        </p:grpSpPr>
        <p:sp>
          <p:nvSpPr>
            <p:cNvPr id="37939" name="Freeform 51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40" name="Freeform 52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41" name="Freeform 53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37942" name="AutoShape 54"/>
          <p:cNvSpPr>
            <a:spLocks noChangeArrowheads="1"/>
          </p:cNvSpPr>
          <p:nvPr/>
        </p:nvSpPr>
        <p:spPr bwMode="auto">
          <a:xfrm rot="2381861">
            <a:off x="1466850" y="2665413"/>
            <a:ext cx="1676400" cy="152400"/>
          </a:xfrm>
          <a:prstGeom prst="rightArrow">
            <a:avLst>
              <a:gd name="adj1" fmla="val 50000"/>
              <a:gd name="adj2" fmla="val 2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43" name="Group 55"/>
          <p:cNvGrpSpPr>
            <a:grpSpLocks noChangeAspect="1"/>
          </p:cNvGrpSpPr>
          <p:nvPr/>
        </p:nvGrpSpPr>
        <p:grpSpPr bwMode="auto">
          <a:xfrm rot="-1033389">
            <a:off x="3352800" y="3467100"/>
            <a:ext cx="533400" cy="301625"/>
            <a:chOff x="2688" y="4128"/>
            <a:chExt cx="192" cy="96"/>
          </a:xfrm>
        </p:grpSpPr>
        <p:sp>
          <p:nvSpPr>
            <p:cNvPr id="37944" name="Oval 56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945" name="Oval 57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37946" name="Rectangle 58"/>
          <p:cNvSpPr>
            <a:spLocks noChangeArrowheads="1"/>
          </p:cNvSpPr>
          <p:nvPr/>
        </p:nvSpPr>
        <p:spPr bwMode="auto">
          <a:xfrm>
            <a:off x="2743200" y="39624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APC</a:t>
            </a:r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1524000" y="24003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/>
              <a:t>Endocytosis</a:t>
            </a:r>
          </a:p>
        </p:txBody>
      </p:sp>
      <p:sp>
        <p:nvSpPr>
          <p:cNvPr id="37948" name="Text Box 60"/>
          <p:cNvSpPr txBox="1">
            <a:spLocks noChangeArrowheads="1"/>
          </p:cNvSpPr>
          <p:nvPr/>
        </p:nvSpPr>
        <p:spPr bwMode="auto">
          <a:xfrm>
            <a:off x="6019800" y="3962400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T Cell Receptor</a:t>
            </a:r>
          </a:p>
        </p:txBody>
      </p:sp>
      <p:sp>
        <p:nvSpPr>
          <p:cNvPr id="37949" name="Text Box 61"/>
          <p:cNvSpPr txBox="1">
            <a:spLocks noChangeArrowheads="1"/>
          </p:cNvSpPr>
          <p:nvPr/>
        </p:nvSpPr>
        <p:spPr bwMode="auto">
          <a:xfrm>
            <a:off x="4495800" y="537845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Peptide</a:t>
            </a:r>
          </a:p>
        </p:txBody>
      </p:sp>
      <p:sp>
        <p:nvSpPr>
          <p:cNvPr id="37950" name="Text Box 62"/>
          <p:cNvSpPr txBox="1">
            <a:spLocks noChangeArrowheads="1"/>
          </p:cNvSpPr>
          <p:nvPr/>
        </p:nvSpPr>
        <p:spPr bwMode="auto">
          <a:xfrm>
            <a:off x="3352800" y="57912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MHC II</a:t>
            </a:r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5943600" y="2628900"/>
            <a:ext cx="1600200" cy="1203325"/>
          </a:xfrm>
          <a:prstGeom prst="ellipse">
            <a:avLst/>
          </a:prstGeom>
          <a:gradFill rotWithShape="0">
            <a:gsLst>
              <a:gs pos="0">
                <a:srgbClr val="ED181E"/>
              </a:gs>
              <a:gs pos="50000">
                <a:srgbClr val="ED181E">
                  <a:gamma/>
                  <a:shade val="46275"/>
                  <a:invGamma/>
                </a:srgbClr>
              </a:gs>
              <a:gs pos="100000">
                <a:srgbClr val="ED181E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2766" tIns="31383" rIns="62766" bIns="31383" anchor="ctr"/>
          <a:lstStyle/>
          <a:p>
            <a:pPr algn="ctr" defTabSz="757238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CD4</a:t>
            </a:r>
            <a:r>
              <a:rPr lang="en-US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+</a:t>
            </a:r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</a:p>
          <a:p>
            <a:pPr algn="ctr" defTabSz="757238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 cell</a:t>
            </a:r>
            <a:endParaRPr lang="en-US" sz="2000" b="1">
              <a:effectLst>
                <a:outerShdw blurRad="38100" dist="38100" dir="2700000" algn="tl">
                  <a:srgbClr val="FFFFFF"/>
                </a:outerShdw>
              </a:effectLst>
              <a:latin typeface="Times" pitchFamily="18" charset="0"/>
            </a:endParaRPr>
          </a:p>
        </p:txBody>
      </p:sp>
      <p:sp>
        <p:nvSpPr>
          <p:cNvPr id="37952" name="Text Box 64"/>
          <p:cNvSpPr txBox="1">
            <a:spLocks noChangeArrowheads="1"/>
          </p:cNvSpPr>
          <p:nvPr/>
        </p:nvSpPr>
        <p:spPr bwMode="auto">
          <a:xfrm>
            <a:off x="914400" y="76200"/>
            <a:ext cx="779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 cell Recognition of Antigen on an APC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 noChangeAspect="1"/>
          </p:cNvGrpSpPr>
          <p:nvPr/>
        </p:nvGrpSpPr>
        <p:grpSpPr bwMode="auto">
          <a:xfrm rot="20588760" flipV="1">
            <a:off x="6075363" y="1668463"/>
            <a:ext cx="401637" cy="1074737"/>
            <a:chOff x="4224" y="248"/>
            <a:chExt cx="288" cy="784"/>
          </a:xfrm>
        </p:grpSpPr>
        <p:sp>
          <p:nvSpPr>
            <p:cNvPr id="38915" name="AutoShape 3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6" name="Rectangle 4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17" name="Group 5"/>
          <p:cNvGrpSpPr>
            <a:grpSpLocks noChangeAspect="1"/>
          </p:cNvGrpSpPr>
          <p:nvPr/>
        </p:nvGrpSpPr>
        <p:grpSpPr bwMode="auto">
          <a:xfrm rot="16405880" flipV="1">
            <a:off x="5281613" y="2559050"/>
            <a:ext cx="401638" cy="1074737"/>
            <a:chOff x="4224" y="248"/>
            <a:chExt cx="288" cy="784"/>
          </a:xfrm>
        </p:grpSpPr>
        <p:sp>
          <p:nvSpPr>
            <p:cNvPr id="38918" name="AutoShape 6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9" name="Rectangle 7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20" name="Group 8"/>
          <p:cNvGrpSpPr>
            <a:grpSpLocks noChangeAspect="1"/>
          </p:cNvGrpSpPr>
          <p:nvPr/>
        </p:nvGrpSpPr>
        <p:grpSpPr bwMode="auto">
          <a:xfrm rot="19637556" flipV="1">
            <a:off x="1143000" y="3835400"/>
            <a:ext cx="360363" cy="965200"/>
            <a:chOff x="4224" y="248"/>
            <a:chExt cx="288" cy="784"/>
          </a:xfrm>
        </p:grpSpPr>
        <p:sp>
          <p:nvSpPr>
            <p:cNvPr id="38921" name="AutoShape 9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2" name="Rectangle 10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23" name="Group 11"/>
          <p:cNvGrpSpPr>
            <a:grpSpLocks/>
          </p:cNvGrpSpPr>
          <p:nvPr/>
        </p:nvGrpSpPr>
        <p:grpSpPr bwMode="auto">
          <a:xfrm rot="1358987">
            <a:off x="3124200" y="5133975"/>
            <a:ext cx="1317625" cy="542925"/>
            <a:chOff x="2304" y="2730"/>
            <a:chExt cx="830" cy="342"/>
          </a:xfrm>
        </p:grpSpPr>
        <p:grpSp>
          <p:nvGrpSpPr>
            <p:cNvPr id="38924" name="Group 12"/>
            <p:cNvGrpSpPr>
              <a:grpSpLocks noChangeAspect="1"/>
            </p:cNvGrpSpPr>
            <p:nvPr/>
          </p:nvGrpSpPr>
          <p:grpSpPr bwMode="auto">
            <a:xfrm rot="-1033389">
              <a:off x="2304" y="2790"/>
              <a:ext cx="692" cy="282"/>
              <a:chOff x="2688" y="4128"/>
              <a:chExt cx="192" cy="96"/>
            </a:xfrm>
          </p:grpSpPr>
          <p:sp>
            <p:nvSpPr>
              <p:cNvPr id="38925" name="Oval 13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28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26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76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8927" name="Group 15"/>
            <p:cNvGrpSpPr>
              <a:grpSpLocks noChangeAspect="1"/>
            </p:cNvGrpSpPr>
            <p:nvPr/>
          </p:nvGrpSpPr>
          <p:grpSpPr bwMode="auto">
            <a:xfrm rot="-1033389">
              <a:off x="2916" y="2730"/>
              <a:ext cx="218" cy="178"/>
              <a:chOff x="1508" y="2249"/>
              <a:chExt cx="85" cy="85"/>
            </a:xfrm>
          </p:grpSpPr>
          <p:sp>
            <p:nvSpPr>
              <p:cNvPr id="38928" name="Freeform 16"/>
              <p:cNvSpPr>
                <a:spLocks noChangeAspect="1"/>
              </p:cNvSpPr>
              <p:nvPr/>
            </p:nvSpPr>
            <p:spPr bwMode="auto">
              <a:xfrm>
                <a:off x="1510" y="2251"/>
                <a:ext cx="83" cy="8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79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0"/>
                  </a:cxn>
                  <a:cxn ang="0">
                    <a:pos x="79" y="57"/>
                  </a:cxn>
                  <a:cxn ang="0">
                    <a:pos x="71" y="71"/>
                  </a:cxn>
                  <a:cxn ang="0">
                    <a:pos x="57" y="80"/>
                  </a:cxn>
                  <a:cxn ang="0">
                    <a:pos x="50" y="83"/>
                  </a:cxn>
                  <a:cxn ang="0">
                    <a:pos x="41" y="83"/>
                  </a:cxn>
                  <a:cxn ang="0">
                    <a:pos x="33" y="83"/>
                  </a:cxn>
                  <a:cxn ang="0">
                    <a:pos x="26" y="80"/>
                  </a:cxn>
                  <a:cxn ang="0">
                    <a:pos x="12" y="71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20" y="42"/>
                  </a:cxn>
                  <a:cxn ang="0">
                    <a:pos x="22" y="50"/>
                  </a:cxn>
                  <a:cxn ang="0">
                    <a:pos x="26" y="57"/>
                  </a:cxn>
                  <a:cxn ang="0">
                    <a:pos x="33" y="61"/>
                  </a:cxn>
                  <a:cxn ang="0">
                    <a:pos x="41" y="63"/>
                  </a:cxn>
                  <a:cxn ang="0">
                    <a:pos x="50" y="61"/>
                  </a:cxn>
                  <a:cxn ang="0">
                    <a:pos x="57" y="57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0" y="33"/>
                  </a:cxn>
                  <a:cxn ang="0">
                    <a:pos x="57" y="26"/>
                  </a:cxn>
                  <a:cxn ang="0">
                    <a:pos x="50" y="23"/>
                  </a:cxn>
                  <a:cxn ang="0">
                    <a:pos x="41" y="21"/>
                  </a:cxn>
                  <a:cxn ang="0">
                    <a:pos x="33" y="23"/>
                  </a:cxn>
                  <a:cxn ang="0">
                    <a:pos x="26" y="26"/>
                  </a:cxn>
                  <a:cxn ang="0">
                    <a:pos x="22" y="33"/>
                  </a:cxn>
                  <a:cxn ang="0">
                    <a:pos x="20" y="42"/>
                  </a:cxn>
                  <a:cxn ang="0">
                    <a:pos x="2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3">
                    <a:moveTo>
                      <a:pt x="0" y="42"/>
                    </a:moveTo>
                    <a:lnTo>
                      <a:pt x="1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79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0"/>
                    </a:lnTo>
                    <a:lnTo>
                      <a:pt x="79" y="57"/>
                    </a:lnTo>
                    <a:lnTo>
                      <a:pt x="71" y="71"/>
                    </a:lnTo>
                    <a:lnTo>
                      <a:pt x="57" y="80"/>
                    </a:lnTo>
                    <a:lnTo>
                      <a:pt x="50" y="83"/>
                    </a:lnTo>
                    <a:lnTo>
                      <a:pt x="41" y="83"/>
                    </a:lnTo>
                    <a:lnTo>
                      <a:pt x="33" y="83"/>
                    </a:lnTo>
                    <a:lnTo>
                      <a:pt x="26" y="80"/>
                    </a:lnTo>
                    <a:lnTo>
                      <a:pt x="12" y="71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0" y="42"/>
                    </a:lnTo>
                    <a:lnTo>
                      <a:pt x="22" y="50"/>
                    </a:lnTo>
                    <a:lnTo>
                      <a:pt x="26" y="57"/>
                    </a:lnTo>
                    <a:lnTo>
                      <a:pt x="33" y="61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7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0" y="33"/>
                    </a:lnTo>
                    <a:lnTo>
                      <a:pt x="57" y="26"/>
                    </a:lnTo>
                    <a:lnTo>
                      <a:pt x="50" y="23"/>
                    </a:lnTo>
                    <a:lnTo>
                      <a:pt x="41" y="21"/>
                    </a:lnTo>
                    <a:lnTo>
                      <a:pt x="33" y="23"/>
                    </a:lnTo>
                    <a:lnTo>
                      <a:pt x="26" y="26"/>
                    </a:lnTo>
                    <a:lnTo>
                      <a:pt x="22" y="33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29" name="Freeform 17"/>
              <p:cNvSpPr>
                <a:spLocks noChangeAspect="1"/>
              </p:cNvSpPr>
              <p:nvPr/>
            </p:nvSpPr>
            <p:spPr bwMode="auto">
              <a:xfrm>
                <a:off x="1508" y="2249"/>
                <a:ext cx="83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80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1"/>
                  </a:cxn>
                  <a:cxn ang="0">
                    <a:pos x="80" y="58"/>
                  </a:cxn>
                  <a:cxn ang="0">
                    <a:pos x="71" y="72"/>
                  </a:cxn>
                  <a:cxn ang="0">
                    <a:pos x="57" y="80"/>
                  </a:cxn>
                  <a:cxn ang="0">
                    <a:pos x="50" y="84"/>
                  </a:cxn>
                  <a:cxn ang="0">
                    <a:pos x="41" y="84"/>
                  </a:cxn>
                  <a:cxn ang="0">
                    <a:pos x="33" y="84"/>
                  </a:cxn>
                  <a:cxn ang="0">
                    <a:pos x="26" y="80"/>
                  </a:cxn>
                  <a:cxn ang="0">
                    <a:pos x="12" y="72"/>
                  </a:cxn>
                  <a:cxn ang="0">
                    <a:pos x="3" y="58"/>
                  </a:cxn>
                  <a:cxn ang="0">
                    <a:pos x="2" y="51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4">
                    <a:moveTo>
                      <a:pt x="0" y="42"/>
                    </a:moveTo>
                    <a:lnTo>
                      <a:pt x="2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80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1"/>
                    </a:lnTo>
                    <a:lnTo>
                      <a:pt x="80" y="58"/>
                    </a:lnTo>
                    <a:lnTo>
                      <a:pt x="71" y="72"/>
                    </a:lnTo>
                    <a:lnTo>
                      <a:pt x="57" y="80"/>
                    </a:lnTo>
                    <a:lnTo>
                      <a:pt x="50" y="84"/>
                    </a:lnTo>
                    <a:lnTo>
                      <a:pt x="41" y="84"/>
                    </a:lnTo>
                    <a:lnTo>
                      <a:pt x="33" y="84"/>
                    </a:lnTo>
                    <a:lnTo>
                      <a:pt x="26" y="80"/>
                    </a:lnTo>
                    <a:lnTo>
                      <a:pt x="12" y="72"/>
                    </a:lnTo>
                    <a:lnTo>
                      <a:pt x="3" y="58"/>
                    </a:lnTo>
                    <a:lnTo>
                      <a:pt x="2" y="51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30" name="Freeform 18"/>
              <p:cNvSpPr>
                <a:spLocks noChangeAspect="1"/>
              </p:cNvSpPr>
              <p:nvPr/>
            </p:nvSpPr>
            <p:spPr bwMode="auto">
              <a:xfrm>
                <a:off x="1529" y="2270"/>
                <a:ext cx="41" cy="4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30"/>
                  </a:cxn>
                  <a:cxn ang="0">
                    <a:pos x="5" y="37"/>
                  </a:cxn>
                  <a:cxn ang="0">
                    <a:pos x="12" y="40"/>
                  </a:cxn>
                  <a:cxn ang="0">
                    <a:pos x="20" y="42"/>
                  </a:cxn>
                  <a:cxn ang="0">
                    <a:pos x="29" y="40"/>
                  </a:cxn>
                  <a:cxn ang="0">
                    <a:pos x="36" y="37"/>
                  </a:cxn>
                  <a:cxn ang="0">
                    <a:pos x="40" y="30"/>
                  </a:cxn>
                  <a:cxn ang="0">
                    <a:pos x="41" y="21"/>
                  </a:cxn>
                  <a:cxn ang="0">
                    <a:pos x="40" y="12"/>
                  </a:cxn>
                  <a:cxn ang="0">
                    <a:pos x="36" y="5"/>
                  </a:cxn>
                  <a:cxn ang="0">
                    <a:pos x="29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5" y="5"/>
                  </a:cxn>
                  <a:cxn ang="0">
                    <a:pos x="1" y="12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41" h="42">
                    <a:moveTo>
                      <a:pt x="0" y="21"/>
                    </a:moveTo>
                    <a:lnTo>
                      <a:pt x="1" y="30"/>
                    </a:lnTo>
                    <a:lnTo>
                      <a:pt x="5" y="37"/>
                    </a:lnTo>
                    <a:lnTo>
                      <a:pt x="12" y="40"/>
                    </a:lnTo>
                    <a:lnTo>
                      <a:pt x="20" y="42"/>
                    </a:lnTo>
                    <a:lnTo>
                      <a:pt x="29" y="40"/>
                    </a:lnTo>
                    <a:lnTo>
                      <a:pt x="36" y="37"/>
                    </a:lnTo>
                    <a:lnTo>
                      <a:pt x="40" y="30"/>
                    </a:lnTo>
                    <a:lnTo>
                      <a:pt x="41" y="21"/>
                    </a:lnTo>
                    <a:lnTo>
                      <a:pt x="40" y="12"/>
                    </a:lnTo>
                    <a:lnTo>
                      <a:pt x="36" y="5"/>
                    </a:lnTo>
                    <a:lnTo>
                      <a:pt x="29" y="2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5" y="5"/>
                    </a:lnTo>
                    <a:lnTo>
                      <a:pt x="1" y="12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8931" name="Group 19"/>
          <p:cNvGrpSpPr>
            <a:grpSpLocks noChangeAspect="1"/>
          </p:cNvGrpSpPr>
          <p:nvPr/>
        </p:nvGrpSpPr>
        <p:grpSpPr bwMode="auto">
          <a:xfrm rot="-1033389">
            <a:off x="4500563" y="3857625"/>
            <a:ext cx="1098550" cy="447675"/>
            <a:chOff x="2688" y="4128"/>
            <a:chExt cx="192" cy="96"/>
          </a:xfrm>
        </p:grpSpPr>
        <p:sp>
          <p:nvSpPr>
            <p:cNvPr id="38932" name="Oval 20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933" name="Oval 21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34" name="Group 22"/>
          <p:cNvGrpSpPr>
            <a:grpSpLocks noChangeAspect="1"/>
          </p:cNvGrpSpPr>
          <p:nvPr/>
        </p:nvGrpSpPr>
        <p:grpSpPr bwMode="auto">
          <a:xfrm rot="-1033389">
            <a:off x="5472113" y="3762375"/>
            <a:ext cx="346075" cy="282575"/>
            <a:chOff x="1508" y="2249"/>
            <a:chExt cx="85" cy="85"/>
          </a:xfrm>
        </p:grpSpPr>
        <p:sp>
          <p:nvSpPr>
            <p:cNvPr id="38935" name="Freeform 23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936" name="Freeform 24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937" name="Freeform 25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38938" name="Freeform 26"/>
          <p:cNvSpPr>
            <a:spLocks/>
          </p:cNvSpPr>
          <p:nvPr/>
        </p:nvSpPr>
        <p:spPr bwMode="auto">
          <a:xfrm rot="1138445">
            <a:off x="623888" y="1458913"/>
            <a:ext cx="4818062" cy="4332287"/>
          </a:xfrm>
          <a:custGeom>
            <a:avLst/>
            <a:gdLst/>
            <a:ahLst/>
            <a:cxnLst>
              <a:cxn ang="0">
                <a:pos x="388" y="63"/>
              </a:cxn>
              <a:cxn ang="0">
                <a:pos x="431" y="127"/>
              </a:cxn>
              <a:cxn ang="0">
                <a:pos x="464" y="191"/>
              </a:cxn>
              <a:cxn ang="0">
                <a:pos x="506" y="311"/>
              </a:cxn>
              <a:cxn ang="0">
                <a:pos x="579" y="467"/>
              </a:cxn>
              <a:cxn ang="0">
                <a:pos x="617" y="440"/>
              </a:cxn>
              <a:cxn ang="0">
                <a:pos x="664" y="351"/>
              </a:cxn>
              <a:cxn ang="0">
                <a:pos x="676" y="290"/>
              </a:cxn>
              <a:cxn ang="0">
                <a:pos x="716" y="149"/>
              </a:cxn>
              <a:cxn ang="0">
                <a:pos x="779" y="92"/>
              </a:cxn>
              <a:cxn ang="0">
                <a:pos x="803" y="146"/>
              </a:cxn>
              <a:cxn ang="0">
                <a:pos x="777" y="248"/>
              </a:cxn>
              <a:cxn ang="0">
                <a:pos x="721" y="354"/>
              </a:cxn>
              <a:cxn ang="0">
                <a:pos x="699" y="400"/>
              </a:cxn>
              <a:cxn ang="0">
                <a:pos x="687" y="443"/>
              </a:cxn>
              <a:cxn ang="0">
                <a:pos x="676" y="485"/>
              </a:cxn>
              <a:cxn ang="0">
                <a:pos x="662" y="523"/>
              </a:cxn>
              <a:cxn ang="0">
                <a:pos x="640" y="570"/>
              </a:cxn>
              <a:cxn ang="0">
                <a:pos x="633" y="608"/>
              </a:cxn>
              <a:cxn ang="0">
                <a:pos x="655" y="624"/>
              </a:cxn>
              <a:cxn ang="0">
                <a:pos x="732" y="603"/>
              </a:cxn>
              <a:cxn ang="0">
                <a:pos x="860" y="618"/>
              </a:cxn>
              <a:cxn ang="0">
                <a:pos x="971" y="684"/>
              </a:cxn>
              <a:cxn ang="0">
                <a:pos x="963" y="714"/>
              </a:cxn>
              <a:cxn ang="0">
                <a:pos x="907" y="721"/>
              </a:cxn>
              <a:cxn ang="0">
                <a:pos x="808" y="742"/>
              </a:cxn>
              <a:cxn ang="0">
                <a:pos x="695" y="719"/>
              </a:cxn>
              <a:cxn ang="0">
                <a:pos x="650" y="735"/>
              </a:cxn>
              <a:cxn ang="0">
                <a:pos x="619" y="794"/>
              </a:cxn>
              <a:cxn ang="0">
                <a:pos x="636" y="905"/>
              </a:cxn>
              <a:cxn ang="0">
                <a:pos x="669" y="1032"/>
              </a:cxn>
              <a:cxn ang="0">
                <a:pos x="671" y="1145"/>
              </a:cxn>
              <a:cxn ang="0">
                <a:pos x="636" y="1192"/>
              </a:cxn>
              <a:cxn ang="0">
                <a:pos x="589" y="1167"/>
              </a:cxn>
              <a:cxn ang="0">
                <a:pos x="565" y="1132"/>
              </a:cxn>
              <a:cxn ang="0">
                <a:pos x="581" y="1079"/>
              </a:cxn>
              <a:cxn ang="0">
                <a:pos x="574" y="856"/>
              </a:cxn>
              <a:cxn ang="0">
                <a:pos x="555" y="811"/>
              </a:cxn>
              <a:cxn ang="0">
                <a:pos x="487" y="823"/>
              </a:cxn>
              <a:cxn ang="0">
                <a:pos x="442" y="842"/>
              </a:cxn>
              <a:cxn ang="0">
                <a:pos x="390" y="974"/>
              </a:cxn>
              <a:cxn ang="0">
                <a:pos x="303" y="1086"/>
              </a:cxn>
              <a:cxn ang="0">
                <a:pos x="266" y="1046"/>
              </a:cxn>
              <a:cxn ang="0">
                <a:pos x="271" y="994"/>
              </a:cxn>
              <a:cxn ang="0">
                <a:pos x="334" y="905"/>
              </a:cxn>
              <a:cxn ang="0">
                <a:pos x="396" y="822"/>
              </a:cxn>
              <a:cxn ang="0">
                <a:pos x="423" y="726"/>
              </a:cxn>
              <a:cxn ang="0">
                <a:pos x="398" y="648"/>
              </a:cxn>
              <a:cxn ang="0">
                <a:pos x="351" y="636"/>
              </a:cxn>
              <a:cxn ang="0">
                <a:pos x="244" y="639"/>
              </a:cxn>
              <a:cxn ang="0">
                <a:pos x="124" y="625"/>
              </a:cxn>
              <a:cxn ang="0">
                <a:pos x="11" y="575"/>
              </a:cxn>
              <a:cxn ang="0">
                <a:pos x="2" y="544"/>
              </a:cxn>
              <a:cxn ang="0">
                <a:pos x="39" y="523"/>
              </a:cxn>
              <a:cxn ang="0">
                <a:pos x="66" y="535"/>
              </a:cxn>
              <a:cxn ang="0">
                <a:pos x="167" y="566"/>
              </a:cxn>
              <a:cxn ang="0">
                <a:pos x="285" y="565"/>
              </a:cxn>
              <a:cxn ang="0">
                <a:pos x="400" y="554"/>
              </a:cxn>
              <a:cxn ang="0">
                <a:pos x="435" y="533"/>
              </a:cxn>
              <a:cxn ang="0">
                <a:pos x="442" y="471"/>
              </a:cxn>
              <a:cxn ang="0">
                <a:pos x="430" y="320"/>
              </a:cxn>
              <a:cxn ang="0">
                <a:pos x="390" y="196"/>
              </a:cxn>
              <a:cxn ang="0">
                <a:pos x="344" y="47"/>
              </a:cxn>
            </a:cxnLst>
            <a:rect l="0" t="0" r="r" b="b"/>
            <a:pathLst>
              <a:path w="975" h="1192">
                <a:moveTo>
                  <a:pt x="341" y="0"/>
                </a:moveTo>
                <a:lnTo>
                  <a:pt x="358" y="24"/>
                </a:lnTo>
                <a:lnTo>
                  <a:pt x="374" y="45"/>
                </a:lnTo>
                <a:lnTo>
                  <a:pt x="388" y="63"/>
                </a:lnTo>
                <a:lnTo>
                  <a:pt x="400" y="78"/>
                </a:lnTo>
                <a:lnTo>
                  <a:pt x="409" y="92"/>
                </a:lnTo>
                <a:lnTo>
                  <a:pt x="417" y="104"/>
                </a:lnTo>
                <a:lnTo>
                  <a:pt x="431" y="127"/>
                </a:lnTo>
                <a:lnTo>
                  <a:pt x="443" y="149"/>
                </a:lnTo>
                <a:lnTo>
                  <a:pt x="449" y="162"/>
                </a:lnTo>
                <a:lnTo>
                  <a:pt x="456" y="176"/>
                </a:lnTo>
                <a:lnTo>
                  <a:pt x="464" y="191"/>
                </a:lnTo>
                <a:lnTo>
                  <a:pt x="473" y="209"/>
                </a:lnTo>
                <a:lnTo>
                  <a:pt x="482" y="229"/>
                </a:lnTo>
                <a:lnTo>
                  <a:pt x="494" y="254"/>
                </a:lnTo>
                <a:lnTo>
                  <a:pt x="506" y="311"/>
                </a:lnTo>
                <a:lnTo>
                  <a:pt x="523" y="367"/>
                </a:lnTo>
                <a:lnTo>
                  <a:pt x="544" y="420"/>
                </a:lnTo>
                <a:lnTo>
                  <a:pt x="568" y="471"/>
                </a:lnTo>
                <a:lnTo>
                  <a:pt x="579" y="467"/>
                </a:lnTo>
                <a:lnTo>
                  <a:pt x="589" y="466"/>
                </a:lnTo>
                <a:lnTo>
                  <a:pt x="598" y="462"/>
                </a:lnTo>
                <a:lnTo>
                  <a:pt x="607" y="455"/>
                </a:lnTo>
                <a:lnTo>
                  <a:pt x="617" y="440"/>
                </a:lnTo>
                <a:lnTo>
                  <a:pt x="628" y="422"/>
                </a:lnTo>
                <a:lnTo>
                  <a:pt x="648" y="384"/>
                </a:lnTo>
                <a:lnTo>
                  <a:pt x="657" y="365"/>
                </a:lnTo>
                <a:lnTo>
                  <a:pt x="664" y="351"/>
                </a:lnTo>
                <a:lnTo>
                  <a:pt x="667" y="341"/>
                </a:lnTo>
                <a:lnTo>
                  <a:pt x="669" y="339"/>
                </a:lnTo>
                <a:lnTo>
                  <a:pt x="669" y="337"/>
                </a:lnTo>
                <a:lnTo>
                  <a:pt x="676" y="290"/>
                </a:lnTo>
                <a:lnTo>
                  <a:pt x="683" y="248"/>
                </a:lnTo>
                <a:lnTo>
                  <a:pt x="690" y="212"/>
                </a:lnTo>
                <a:lnTo>
                  <a:pt x="702" y="179"/>
                </a:lnTo>
                <a:lnTo>
                  <a:pt x="716" y="149"/>
                </a:lnTo>
                <a:lnTo>
                  <a:pt x="735" y="125"/>
                </a:lnTo>
                <a:lnTo>
                  <a:pt x="747" y="113"/>
                </a:lnTo>
                <a:lnTo>
                  <a:pt x="761" y="103"/>
                </a:lnTo>
                <a:lnTo>
                  <a:pt x="779" y="92"/>
                </a:lnTo>
                <a:lnTo>
                  <a:pt x="796" y="83"/>
                </a:lnTo>
                <a:lnTo>
                  <a:pt x="799" y="106"/>
                </a:lnTo>
                <a:lnTo>
                  <a:pt x="801" y="127"/>
                </a:lnTo>
                <a:lnTo>
                  <a:pt x="803" y="146"/>
                </a:lnTo>
                <a:lnTo>
                  <a:pt x="803" y="162"/>
                </a:lnTo>
                <a:lnTo>
                  <a:pt x="798" y="193"/>
                </a:lnTo>
                <a:lnTo>
                  <a:pt x="791" y="221"/>
                </a:lnTo>
                <a:lnTo>
                  <a:pt x="777" y="248"/>
                </a:lnTo>
                <a:lnTo>
                  <a:pt x="761" y="278"/>
                </a:lnTo>
                <a:lnTo>
                  <a:pt x="742" y="313"/>
                </a:lnTo>
                <a:lnTo>
                  <a:pt x="732" y="334"/>
                </a:lnTo>
                <a:lnTo>
                  <a:pt x="721" y="354"/>
                </a:lnTo>
                <a:lnTo>
                  <a:pt x="713" y="370"/>
                </a:lnTo>
                <a:lnTo>
                  <a:pt x="704" y="386"/>
                </a:lnTo>
                <a:lnTo>
                  <a:pt x="700" y="393"/>
                </a:lnTo>
                <a:lnTo>
                  <a:pt x="699" y="400"/>
                </a:lnTo>
                <a:lnTo>
                  <a:pt x="695" y="403"/>
                </a:lnTo>
                <a:lnTo>
                  <a:pt x="695" y="405"/>
                </a:lnTo>
                <a:lnTo>
                  <a:pt x="690" y="426"/>
                </a:lnTo>
                <a:lnTo>
                  <a:pt x="687" y="443"/>
                </a:lnTo>
                <a:lnTo>
                  <a:pt x="683" y="457"/>
                </a:lnTo>
                <a:lnTo>
                  <a:pt x="680" y="467"/>
                </a:lnTo>
                <a:lnTo>
                  <a:pt x="678" y="478"/>
                </a:lnTo>
                <a:lnTo>
                  <a:pt x="676" y="485"/>
                </a:lnTo>
                <a:lnTo>
                  <a:pt x="673" y="495"/>
                </a:lnTo>
                <a:lnTo>
                  <a:pt x="671" y="504"/>
                </a:lnTo>
                <a:lnTo>
                  <a:pt x="666" y="516"/>
                </a:lnTo>
                <a:lnTo>
                  <a:pt x="662" y="523"/>
                </a:lnTo>
                <a:lnTo>
                  <a:pt x="657" y="532"/>
                </a:lnTo>
                <a:lnTo>
                  <a:pt x="652" y="542"/>
                </a:lnTo>
                <a:lnTo>
                  <a:pt x="645" y="556"/>
                </a:lnTo>
                <a:lnTo>
                  <a:pt x="640" y="570"/>
                </a:lnTo>
                <a:lnTo>
                  <a:pt x="634" y="582"/>
                </a:lnTo>
                <a:lnTo>
                  <a:pt x="631" y="596"/>
                </a:lnTo>
                <a:lnTo>
                  <a:pt x="631" y="601"/>
                </a:lnTo>
                <a:lnTo>
                  <a:pt x="633" y="608"/>
                </a:lnTo>
                <a:lnTo>
                  <a:pt x="636" y="615"/>
                </a:lnTo>
                <a:lnTo>
                  <a:pt x="641" y="620"/>
                </a:lnTo>
                <a:lnTo>
                  <a:pt x="648" y="622"/>
                </a:lnTo>
                <a:lnTo>
                  <a:pt x="655" y="624"/>
                </a:lnTo>
                <a:lnTo>
                  <a:pt x="673" y="624"/>
                </a:lnTo>
                <a:lnTo>
                  <a:pt x="694" y="618"/>
                </a:lnTo>
                <a:lnTo>
                  <a:pt x="713" y="610"/>
                </a:lnTo>
                <a:lnTo>
                  <a:pt x="732" y="603"/>
                </a:lnTo>
                <a:lnTo>
                  <a:pt x="747" y="594"/>
                </a:lnTo>
                <a:lnTo>
                  <a:pt x="758" y="589"/>
                </a:lnTo>
                <a:lnTo>
                  <a:pt x="810" y="603"/>
                </a:lnTo>
                <a:lnTo>
                  <a:pt x="860" y="618"/>
                </a:lnTo>
                <a:lnTo>
                  <a:pt x="911" y="636"/>
                </a:lnTo>
                <a:lnTo>
                  <a:pt x="961" y="657"/>
                </a:lnTo>
                <a:lnTo>
                  <a:pt x="966" y="670"/>
                </a:lnTo>
                <a:lnTo>
                  <a:pt x="971" y="684"/>
                </a:lnTo>
                <a:lnTo>
                  <a:pt x="975" y="697"/>
                </a:lnTo>
                <a:lnTo>
                  <a:pt x="975" y="702"/>
                </a:lnTo>
                <a:lnTo>
                  <a:pt x="973" y="707"/>
                </a:lnTo>
                <a:lnTo>
                  <a:pt x="963" y="714"/>
                </a:lnTo>
                <a:lnTo>
                  <a:pt x="952" y="717"/>
                </a:lnTo>
                <a:lnTo>
                  <a:pt x="942" y="719"/>
                </a:lnTo>
                <a:lnTo>
                  <a:pt x="930" y="721"/>
                </a:lnTo>
                <a:lnTo>
                  <a:pt x="907" y="721"/>
                </a:lnTo>
                <a:lnTo>
                  <a:pt x="885" y="724"/>
                </a:lnTo>
                <a:lnTo>
                  <a:pt x="865" y="728"/>
                </a:lnTo>
                <a:lnTo>
                  <a:pt x="846" y="733"/>
                </a:lnTo>
                <a:lnTo>
                  <a:pt x="808" y="742"/>
                </a:lnTo>
                <a:lnTo>
                  <a:pt x="780" y="736"/>
                </a:lnTo>
                <a:lnTo>
                  <a:pt x="751" y="728"/>
                </a:lnTo>
                <a:lnTo>
                  <a:pt x="723" y="723"/>
                </a:lnTo>
                <a:lnTo>
                  <a:pt x="695" y="719"/>
                </a:lnTo>
                <a:lnTo>
                  <a:pt x="683" y="719"/>
                </a:lnTo>
                <a:lnTo>
                  <a:pt x="671" y="723"/>
                </a:lnTo>
                <a:lnTo>
                  <a:pt x="661" y="728"/>
                </a:lnTo>
                <a:lnTo>
                  <a:pt x="650" y="735"/>
                </a:lnTo>
                <a:lnTo>
                  <a:pt x="640" y="743"/>
                </a:lnTo>
                <a:lnTo>
                  <a:pt x="633" y="757"/>
                </a:lnTo>
                <a:lnTo>
                  <a:pt x="624" y="773"/>
                </a:lnTo>
                <a:lnTo>
                  <a:pt x="619" y="794"/>
                </a:lnTo>
                <a:lnTo>
                  <a:pt x="622" y="825"/>
                </a:lnTo>
                <a:lnTo>
                  <a:pt x="628" y="855"/>
                </a:lnTo>
                <a:lnTo>
                  <a:pt x="631" y="881"/>
                </a:lnTo>
                <a:lnTo>
                  <a:pt x="636" y="905"/>
                </a:lnTo>
                <a:lnTo>
                  <a:pt x="650" y="955"/>
                </a:lnTo>
                <a:lnTo>
                  <a:pt x="659" y="983"/>
                </a:lnTo>
                <a:lnTo>
                  <a:pt x="669" y="1011"/>
                </a:lnTo>
                <a:lnTo>
                  <a:pt x="669" y="1032"/>
                </a:lnTo>
                <a:lnTo>
                  <a:pt x="669" y="1054"/>
                </a:lnTo>
                <a:lnTo>
                  <a:pt x="673" y="1101"/>
                </a:lnTo>
                <a:lnTo>
                  <a:pt x="673" y="1124"/>
                </a:lnTo>
                <a:lnTo>
                  <a:pt x="671" y="1145"/>
                </a:lnTo>
                <a:lnTo>
                  <a:pt x="666" y="1164"/>
                </a:lnTo>
                <a:lnTo>
                  <a:pt x="657" y="1181"/>
                </a:lnTo>
                <a:lnTo>
                  <a:pt x="648" y="1188"/>
                </a:lnTo>
                <a:lnTo>
                  <a:pt x="636" y="1192"/>
                </a:lnTo>
                <a:lnTo>
                  <a:pt x="626" y="1190"/>
                </a:lnTo>
                <a:lnTo>
                  <a:pt x="614" y="1185"/>
                </a:lnTo>
                <a:lnTo>
                  <a:pt x="600" y="1178"/>
                </a:lnTo>
                <a:lnTo>
                  <a:pt x="589" y="1167"/>
                </a:lnTo>
                <a:lnTo>
                  <a:pt x="577" y="1157"/>
                </a:lnTo>
                <a:lnTo>
                  <a:pt x="568" y="1146"/>
                </a:lnTo>
                <a:lnTo>
                  <a:pt x="565" y="1139"/>
                </a:lnTo>
                <a:lnTo>
                  <a:pt x="565" y="1132"/>
                </a:lnTo>
                <a:lnTo>
                  <a:pt x="567" y="1124"/>
                </a:lnTo>
                <a:lnTo>
                  <a:pt x="568" y="1115"/>
                </a:lnTo>
                <a:lnTo>
                  <a:pt x="575" y="1096"/>
                </a:lnTo>
                <a:lnTo>
                  <a:pt x="581" y="1079"/>
                </a:lnTo>
                <a:lnTo>
                  <a:pt x="579" y="1014"/>
                </a:lnTo>
                <a:lnTo>
                  <a:pt x="579" y="950"/>
                </a:lnTo>
                <a:lnTo>
                  <a:pt x="577" y="888"/>
                </a:lnTo>
                <a:lnTo>
                  <a:pt x="574" y="856"/>
                </a:lnTo>
                <a:lnTo>
                  <a:pt x="568" y="825"/>
                </a:lnTo>
                <a:lnTo>
                  <a:pt x="567" y="818"/>
                </a:lnTo>
                <a:lnTo>
                  <a:pt x="562" y="815"/>
                </a:lnTo>
                <a:lnTo>
                  <a:pt x="555" y="811"/>
                </a:lnTo>
                <a:lnTo>
                  <a:pt x="548" y="809"/>
                </a:lnTo>
                <a:lnTo>
                  <a:pt x="529" y="811"/>
                </a:lnTo>
                <a:lnTo>
                  <a:pt x="508" y="816"/>
                </a:lnTo>
                <a:lnTo>
                  <a:pt x="487" y="823"/>
                </a:lnTo>
                <a:lnTo>
                  <a:pt x="466" y="832"/>
                </a:lnTo>
                <a:lnTo>
                  <a:pt x="450" y="839"/>
                </a:lnTo>
                <a:lnTo>
                  <a:pt x="445" y="841"/>
                </a:lnTo>
                <a:lnTo>
                  <a:pt x="442" y="842"/>
                </a:lnTo>
                <a:lnTo>
                  <a:pt x="433" y="877"/>
                </a:lnTo>
                <a:lnTo>
                  <a:pt x="421" y="910"/>
                </a:lnTo>
                <a:lnTo>
                  <a:pt x="405" y="943"/>
                </a:lnTo>
                <a:lnTo>
                  <a:pt x="390" y="974"/>
                </a:lnTo>
                <a:lnTo>
                  <a:pt x="351" y="1035"/>
                </a:lnTo>
                <a:lnTo>
                  <a:pt x="334" y="1066"/>
                </a:lnTo>
                <a:lnTo>
                  <a:pt x="317" y="1096"/>
                </a:lnTo>
                <a:lnTo>
                  <a:pt x="303" y="1086"/>
                </a:lnTo>
                <a:lnTo>
                  <a:pt x="287" y="1075"/>
                </a:lnTo>
                <a:lnTo>
                  <a:pt x="273" y="1063"/>
                </a:lnTo>
                <a:lnTo>
                  <a:pt x="268" y="1054"/>
                </a:lnTo>
                <a:lnTo>
                  <a:pt x="266" y="1046"/>
                </a:lnTo>
                <a:lnTo>
                  <a:pt x="264" y="1032"/>
                </a:lnTo>
                <a:lnTo>
                  <a:pt x="264" y="1020"/>
                </a:lnTo>
                <a:lnTo>
                  <a:pt x="268" y="1006"/>
                </a:lnTo>
                <a:lnTo>
                  <a:pt x="271" y="994"/>
                </a:lnTo>
                <a:lnTo>
                  <a:pt x="284" y="969"/>
                </a:lnTo>
                <a:lnTo>
                  <a:pt x="299" y="945"/>
                </a:lnTo>
                <a:lnTo>
                  <a:pt x="317" y="924"/>
                </a:lnTo>
                <a:lnTo>
                  <a:pt x="334" y="905"/>
                </a:lnTo>
                <a:lnTo>
                  <a:pt x="351" y="889"/>
                </a:lnTo>
                <a:lnTo>
                  <a:pt x="367" y="877"/>
                </a:lnTo>
                <a:lnTo>
                  <a:pt x="383" y="848"/>
                </a:lnTo>
                <a:lnTo>
                  <a:pt x="396" y="822"/>
                </a:lnTo>
                <a:lnTo>
                  <a:pt x="409" y="799"/>
                </a:lnTo>
                <a:lnTo>
                  <a:pt x="417" y="776"/>
                </a:lnTo>
                <a:lnTo>
                  <a:pt x="423" y="752"/>
                </a:lnTo>
                <a:lnTo>
                  <a:pt x="423" y="726"/>
                </a:lnTo>
                <a:lnTo>
                  <a:pt x="417" y="695"/>
                </a:lnTo>
                <a:lnTo>
                  <a:pt x="412" y="676"/>
                </a:lnTo>
                <a:lnTo>
                  <a:pt x="405" y="657"/>
                </a:lnTo>
                <a:lnTo>
                  <a:pt x="398" y="648"/>
                </a:lnTo>
                <a:lnTo>
                  <a:pt x="388" y="644"/>
                </a:lnTo>
                <a:lnTo>
                  <a:pt x="377" y="643"/>
                </a:lnTo>
                <a:lnTo>
                  <a:pt x="367" y="641"/>
                </a:lnTo>
                <a:lnTo>
                  <a:pt x="351" y="636"/>
                </a:lnTo>
                <a:lnTo>
                  <a:pt x="336" y="631"/>
                </a:lnTo>
                <a:lnTo>
                  <a:pt x="303" y="624"/>
                </a:lnTo>
                <a:lnTo>
                  <a:pt x="273" y="634"/>
                </a:lnTo>
                <a:lnTo>
                  <a:pt x="244" y="639"/>
                </a:lnTo>
                <a:lnTo>
                  <a:pt x="214" y="639"/>
                </a:lnTo>
                <a:lnTo>
                  <a:pt x="183" y="637"/>
                </a:lnTo>
                <a:lnTo>
                  <a:pt x="153" y="632"/>
                </a:lnTo>
                <a:lnTo>
                  <a:pt x="124" y="625"/>
                </a:lnTo>
                <a:lnTo>
                  <a:pt x="63" y="608"/>
                </a:lnTo>
                <a:lnTo>
                  <a:pt x="46" y="596"/>
                </a:lnTo>
                <a:lnTo>
                  <a:pt x="27" y="587"/>
                </a:lnTo>
                <a:lnTo>
                  <a:pt x="11" y="575"/>
                </a:lnTo>
                <a:lnTo>
                  <a:pt x="6" y="566"/>
                </a:lnTo>
                <a:lnTo>
                  <a:pt x="0" y="556"/>
                </a:lnTo>
                <a:lnTo>
                  <a:pt x="0" y="549"/>
                </a:lnTo>
                <a:lnTo>
                  <a:pt x="2" y="544"/>
                </a:lnTo>
                <a:lnTo>
                  <a:pt x="6" y="537"/>
                </a:lnTo>
                <a:lnTo>
                  <a:pt x="13" y="533"/>
                </a:lnTo>
                <a:lnTo>
                  <a:pt x="25" y="526"/>
                </a:lnTo>
                <a:lnTo>
                  <a:pt x="39" y="523"/>
                </a:lnTo>
                <a:lnTo>
                  <a:pt x="44" y="523"/>
                </a:lnTo>
                <a:lnTo>
                  <a:pt x="47" y="523"/>
                </a:lnTo>
                <a:lnTo>
                  <a:pt x="58" y="528"/>
                </a:lnTo>
                <a:lnTo>
                  <a:pt x="66" y="535"/>
                </a:lnTo>
                <a:lnTo>
                  <a:pt x="75" y="540"/>
                </a:lnTo>
                <a:lnTo>
                  <a:pt x="108" y="551"/>
                </a:lnTo>
                <a:lnTo>
                  <a:pt x="138" y="559"/>
                </a:lnTo>
                <a:lnTo>
                  <a:pt x="167" y="566"/>
                </a:lnTo>
                <a:lnTo>
                  <a:pt x="185" y="570"/>
                </a:lnTo>
                <a:lnTo>
                  <a:pt x="202" y="573"/>
                </a:lnTo>
                <a:lnTo>
                  <a:pt x="244" y="568"/>
                </a:lnTo>
                <a:lnTo>
                  <a:pt x="285" y="565"/>
                </a:lnTo>
                <a:lnTo>
                  <a:pt x="327" y="561"/>
                </a:lnTo>
                <a:lnTo>
                  <a:pt x="367" y="556"/>
                </a:lnTo>
                <a:lnTo>
                  <a:pt x="383" y="554"/>
                </a:lnTo>
                <a:lnTo>
                  <a:pt x="400" y="554"/>
                </a:lnTo>
                <a:lnTo>
                  <a:pt x="416" y="549"/>
                </a:lnTo>
                <a:lnTo>
                  <a:pt x="423" y="545"/>
                </a:lnTo>
                <a:lnTo>
                  <a:pt x="430" y="540"/>
                </a:lnTo>
                <a:lnTo>
                  <a:pt x="435" y="533"/>
                </a:lnTo>
                <a:lnTo>
                  <a:pt x="436" y="525"/>
                </a:lnTo>
                <a:lnTo>
                  <a:pt x="440" y="507"/>
                </a:lnTo>
                <a:lnTo>
                  <a:pt x="440" y="488"/>
                </a:lnTo>
                <a:lnTo>
                  <a:pt x="442" y="471"/>
                </a:lnTo>
                <a:lnTo>
                  <a:pt x="440" y="433"/>
                </a:lnTo>
                <a:lnTo>
                  <a:pt x="438" y="394"/>
                </a:lnTo>
                <a:lnTo>
                  <a:pt x="435" y="356"/>
                </a:lnTo>
                <a:lnTo>
                  <a:pt x="430" y="320"/>
                </a:lnTo>
                <a:lnTo>
                  <a:pt x="424" y="295"/>
                </a:lnTo>
                <a:lnTo>
                  <a:pt x="417" y="275"/>
                </a:lnTo>
                <a:lnTo>
                  <a:pt x="403" y="235"/>
                </a:lnTo>
                <a:lnTo>
                  <a:pt x="390" y="196"/>
                </a:lnTo>
                <a:lnTo>
                  <a:pt x="376" y="162"/>
                </a:lnTo>
                <a:lnTo>
                  <a:pt x="362" y="127"/>
                </a:lnTo>
                <a:lnTo>
                  <a:pt x="351" y="89"/>
                </a:lnTo>
                <a:lnTo>
                  <a:pt x="344" y="47"/>
                </a:lnTo>
                <a:lnTo>
                  <a:pt x="341" y="24"/>
                </a:lnTo>
                <a:lnTo>
                  <a:pt x="341" y="0"/>
                </a:lnTo>
                <a:lnTo>
                  <a:pt x="341" y="0"/>
                </a:ln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50000">
                <a:srgbClr val="990099">
                  <a:gamma/>
                  <a:shade val="44706"/>
                  <a:invGamma/>
                </a:srgbClr>
              </a:gs>
              <a:gs pos="100000">
                <a:srgbClr val="990099"/>
              </a:gs>
            </a:gsLst>
            <a:lin ang="5400000" scaled="1"/>
          </a:gradFill>
          <a:ln w="8001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75758" tIns="37879" rIns="75758" bIns="37879">
            <a:spAutoFit/>
          </a:bodyPr>
          <a:lstStyle/>
          <a:p>
            <a:endParaRPr lang="en-US"/>
          </a:p>
        </p:txBody>
      </p:sp>
      <p:grpSp>
        <p:nvGrpSpPr>
          <p:cNvPr id="38939" name="Group 27"/>
          <p:cNvGrpSpPr>
            <a:grpSpLocks noChangeAspect="1"/>
          </p:cNvGrpSpPr>
          <p:nvPr/>
        </p:nvGrpSpPr>
        <p:grpSpPr bwMode="auto">
          <a:xfrm rot="14832277" flipV="1">
            <a:off x="5476082" y="3175794"/>
            <a:ext cx="531812" cy="1422400"/>
            <a:chOff x="4224" y="248"/>
            <a:chExt cx="288" cy="784"/>
          </a:xfrm>
        </p:grpSpPr>
        <p:sp>
          <p:nvSpPr>
            <p:cNvPr id="38940" name="AutoShape 28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1" name="Rectangle 29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943600" y="2552700"/>
            <a:ext cx="1600200" cy="1203325"/>
          </a:xfrm>
          <a:prstGeom prst="ellipse">
            <a:avLst/>
          </a:prstGeom>
          <a:gradFill rotWithShape="0">
            <a:gsLst>
              <a:gs pos="0">
                <a:srgbClr val="ED181E"/>
              </a:gs>
              <a:gs pos="50000">
                <a:srgbClr val="ED181E">
                  <a:gamma/>
                  <a:shade val="46275"/>
                  <a:invGamma/>
                </a:srgbClr>
              </a:gs>
              <a:gs pos="100000">
                <a:srgbClr val="ED181E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2766" tIns="31383" rIns="62766" bIns="31383" anchor="ctr"/>
          <a:lstStyle/>
          <a:p>
            <a:pPr algn="ctr" defTabSz="757238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CD4</a:t>
            </a:r>
            <a:r>
              <a:rPr lang="en-US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+</a:t>
            </a:r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</a:p>
          <a:p>
            <a:pPr algn="ctr" defTabSz="757238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 cell</a:t>
            </a:r>
            <a:endParaRPr lang="en-US" sz="2000" b="1">
              <a:effectLst>
                <a:outerShdw blurRad="38100" dist="38100" dir="2700000" algn="tl">
                  <a:srgbClr val="FFFFFF"/>
                </a:outerShdw>
              </a:effectLst>
              <a:latin typeface="Times" pitchFamily="18" charset="0"/>
            </a:endParaRPr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6019800" y="3886200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T Cell Receptor</a:t>
            </a:r>
          </a:p>
        </p:txBody>
      </p:sp>
      <p:sp>
        <p:nvSpPr>
          <p:cNvPr id="38944" name="AutoShape 32"/>
          <p:cNvSpPr>
            <a:spLocks noChangeArrowheads="1"/>
          </p:cNvSpPr>
          <p:nvPr/>
        </p:nvSpPr>
        <p:spPr bwMode="auto">
          <a:xfrm rot="-585582">
            <a:off x="3048000" y="2895600"/>
            <a:ext cx="381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Text Box 33"/>
          <p:cNvSpPr txBox="1">
            <a:spLocks noChangeArrowheads="1"/>
          </p:cNvSpPr>
          <p:nvPr/>
        </p:nvSpPr>
        <p:spPr bwMode="auto">
          <a:xfrm>
            <a:off x="4495800" y="530225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Peptide</a:t>
            </a:r>
          </a:p>
        </p:txBody>
      </p:sp>
      <p:sp>
        <p:nvSpPr>
          <p:cNvPr id="38946" name="AutoShape 34"/>
          <p:cNvSpPr>
            <a:spLocks noChangeArrowheads="1"/>
          </p:cNvSpPr>
          <p:nvPr/>
        </p:nvSpPr>
        <p:spPr bwMode="auto">
          <a:xfrm rot="-1944071">
            <a:off x="1143000" y="3962400"/>
            <a:ext cx="152400" cy="381000"/>
          </a:xfrm>
          <a:prstGeom prst="can">
            <a:avLst>
              <a:gd name="adj" fmla="val 625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AutoShape 35"/>
          <p:cNvSpPr>
            <a:spLocks noChangeArrowheads="1"/>
          </p:cNvSpPr>
          <p:nvPr/>
        </p:nvSpPr>
        <p:spPr bwMode="auto">
          <a:xfrm rot="185325">
            <a:off x="76200" y="4191000"/>
            <a:ext cx="152400" cy="381000"/>
          </a:xfrm>
          <a:prstGeom prst="can">
            <a:avLst>
              <a:gd name="adj" fmla="val 625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Text Box 36"/>
          <p:cNvSpPr txBox="1">
            <a:spLocks noChangeArrowheads="1"/>
          </p:cNvSpPr>
          <p:nvPr/>
        </p:nvSpPr>
        <p:spPr bwMode="auto">
          <a:xfrm>
            <a:off x="457200" y="39624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LPS</a:t>
            </a:r>
            <a:endParaRPr lang="en-US">
              <a:latin typeface="Times" pitchFamily="18" charset="0"/>
            </a:endParaRPr>
          </a:p>
        </p:txBody>
      </p:sp>
      <p:sp>
        <p:nvSpPr>
          <p:cNvPr id="38949" name="Text Box 37"/>
          <p:cNvSpPr txBox="1">
            <a:spLocks noChangeArrowheads="1"/>
          </p:cNvSpPr>
          <p:nvPr/>
        </p:nvSpPr>
        <p:spPr bwMode="auto">
          <a:xfrm>
            <a:off x="762000" y="446405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TLR4</a:t>
            </a:r>
            <a:endParaRPr lang="en-US">
              <a:latin typeface="Times" pitchFamily="18" charset="0"/>
            </a:endParaRPr>
          </a:p>
        </p:txBody>
      </p:sp>
      <p:sp>
        <p:nvSpPr>
          <p:cNvPr id="38950" name="AutoShape 38"/>
          <p:cNvSpPr>
            <a:spLocks noChangeArrowheads="1"/>
          </p:cNvSpPr>
          <p:nvPr/>
        </p:nvSpPr>
        <p:spPr bwMode="auto">
          <a:xfrm rot="185325">
            <a:off x="228600" y="3733800"/>
            <a:ext cx="152400" cy="381000"/>
          </a:xfrm>
          <a:prstGeom prst="can">
            <a:avLst>
              <a:gd name="adj" fmla="val 625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Rectangle 39"/>
          <p:cNvSpPr>
            <a:spLocks noChangeArrowheads="1"/>
          </p:cNvSpPr>
          <p:nvPr/>
        </p:nvSpPr>
        <p:spPr bwMode="auto">
          <a:xfrm>
            <a:off x="1066800" y="6248400"/>
            <a:ext cx="455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Antigen Presenting Cell (APC)</a:t>
            </a: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3352800" y="57150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</a:rPr>
              <a:t>MHC II</a:t>
            </a:r>
          </a:p>
        </p:txBody>
      </p:sp>
      <p:sp>
        <p:nvSpPr>
          <p:cNvPr id="38953" name="Line 41"/>
          <p:cNvSpPr>
            <a:spLocks noChangeShapeType="1"/>
          </p:cNvSpPr>
          <p:nvPr/>
        </p:nvSpPr>
        <p:spPr bwMode="auto">
          <a:xfrm>
            <a:off x="1676400" y="4724400"/>
            <a:ext cx="1600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Line 42"/>
          <p:cNvSpPr>
            <a:spLocks noChangeShapeType="1"/>
          </p:cNvSpPr>
          <p:nvPr/>
        </p:nvSpPr>
        <p:spPr bwMode="auto">
          <a:xfrm flipV="1">
            <a:off x="1676400" y="3276600"/>
            <a:ext cx="297180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spect="1" noChangeArrowheads="1"/>
          </p:cNvSpPr>
          <p:nvPr/>
        </p:nvSpPr>
        <p:spPr bwMode="auto">
          <a:xfrm rot="114788" flipV="1">
            <a:off x="4462463" y="2971800"/>
            <a:ext cx="947737" cy="1936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1524000" y="51816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latin typeface="Times" pitchFamily="18" charset="0"/>
                <a:sym typeface="Monotype Sorts" charset="2"/>
              </a:rPr>
              <a:t>“Signal 1”</a:t>
            </a:r>
            <a:endParaRPr lang="en-US" sz="2000" i="1">
              <a:latin typeface="Times" pitchFamily="18" charset="0"/>
            </a:endParaRP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2921000" y="4022725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chemeClr val="bg1"/>
                </a:solidFill>
                <a:latin typeface="Times" pitchFamily="18" charset="0"/>
                <a:sym typeface="Monotype Sorts" charset="2"/>
              </a:rPr>
              <a:t>“Signal 2”</a:t>
            </a:r>
            <a:endParaRPr lang="en-US" sz="2000" i="1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1676400" y="2803525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latin typeface="Times" pitchFamily="18" charset="0"/>
                <a:sym typeface="Monotype Sorts" charset="2"/>
              </a:rPr>
              <a:t>“Signal 3”</a:t>
            </a:r>
            <a:endParaRPr lang="en-US" sz="2000" i="1">
              <a:latin typeface="Times" pitchFamily="18" charset="0"/>
            </a:endParaRPr>
          </a:p>
        </p:txBody>
      </p:sp>
      <p:sp>
        <p:nvSpPr>
          <p:cNvPr id="38959" name="Text Box 47"/>
          <p:cNvSpPr txBox="1">
            <a:spLocks noChangeArrowheads="1"/>
          </p:cNvSpPr>
          <p:nvPr/>
        </p:nvSpPr>
        <p:spPr bwMode="auto">
          <a:xfrm>
            <a:off x="3962400" y="1143000"/>
            <a:ext cx="990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IL-1 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IL-6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IL-12</a:t>
            </a:r>
            <a:endParaRPr lang="en-US">
              <a:latin typeface="Times" pitchFamily="18" charset="0"/>
            </a:endParaRPr>
          </a:p>
        </p:txBody>
      </p:sp>
      <p:sp>
        <p:nvSpPr>
          <p:cNvPr id="38960" name="Text Box 48"/>
          <p:cNvSpPr txBox="1">
            <a:spLocks noChangeArrowheads="1"/>
          </p:cNvSpPr>
          <p:nvPr/>
        </p:nvSpPr>
        <p:spPr bwMode="auto">
          <a:xfrm>
            <a:off x="5359400" y="26162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CD28</a:t>
            </a:r>
            <a:endParaRPr lang="en-US">
              <a:latin typeface="Times" pitchFamily="18" charset="0"/>
            </a:endParaRPr>
          </a:p>
        </p:txBody>
      </p:sp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4699000" y="29083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B7</a:t>
            </a:r>
            <a:endParaRPr lang="en-US">
              <a:latin typeface="Times" pitchFamily="18" charset="0"/>
            </a:endParaRPr>
          </a:p>
        </p:txBody>
      </p:sp>
      <p:sp>
        <p:nvSpPr>
          <p:cNvPr id="38962" name="Text Box 50"/>
          <p:cNvSpPr txBox="1">
            <a:spLocks noChangeArrowheads="1"/>
          </p:cNvSpPr>
          <p:nvPr/>
        </p:nvSpPr>
        <p:spPr bwMode="auto">
          <a:xfrm>
            <a:off x="6400800" y="220345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IL-12 Receptor</a:t>
            </a:r>
            <a:endParaRPr lang="en-US">
              <a:latin typeface="Times" pitchFamily="18" charset="0"/>
            </a:endParaRPr>
          </a:p>
        </p:txBody>
      </p:sp>
      <p:sp>
        <p:nvSpPr>
          <p:cNvPr id="38963" name="Text Box 51"/>
          <p:cNvSpPr txBox="1">
            <a:spLocks noChangeArrowheads="1"/>
          </p:cNvSpPr>
          <p:nvPr/>
        </p:nvSpPr>
        <p:spPr bwMode="auto">
          <a:xfrm>
            <a:off x="6324600" y="5181600"/>
            <a:ext cx="2514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latin typeface="Times" pitchFamily="18" charset="0"/>
                <a:sym typeface="Monotype Sorts" charset="2"/>
              </a:rPr>
              <a:t>Signal 1: Specificity</a:t>
            </a:r>
          </a:p>
          <a:p>
            <a:pPr>
              <a:spcBef>
                <a:spcPct val="50000"/>
              </a:spcBef>
            </a:pPr>
            <a:r>
              <a:rPr lang="en-US" sz="1800" b="1" i="1">
                <a:latin typeface="Times" pitchFamily="18" charset="0"/>
                <a:sym typeface="Monotype Sorts" charset="2"/>
              </a:rPr>
              <a:t>Signal 2: Activation</a:t>
            </a:r>
          </a:p>
          <a:p>
            <a:pPr>
              <a:spcBef>
                <a:spcPct val="50000"/>
              </a:spcBef>
            </a:pPr>
            <a:r>
              <a:rPr lang="en-US" sz="1800" b="1" i="1">
                <a:latin typeface="Times" pitchFamily="18" charset="0"/>
                <a:sym typeface="Monotype Sorts" charset="2"/>
              </a:rPr>
              <a:t>Signal 3: Differentiation</a:t>
            </a:r>
            <a:endParaRPr lang="en-US" sz="1800" i="1">
              <a:latin typeface="Times" pitchFamily="18" charset="0"/>
            </a:endParaRPr>
          </a:p>
        </p:txBody>
      </p:sp>
      <p:sp>
        <p:nvSpPr>
          <p:cNvPr id="38964" name="Line 52"/>
          <p:cNvSpPr>
            <a:spLocks noChangeShapeType="1"/>
          </p:cNvSpPr>
          <p:nvPr/>
        </p:nvSpPr>
        <p:spPr bwMode="auto">
          <a:xfrm flipV="1">
            <a:off x="1676400" y="1981200"/>
            <a:ext cx="2133600" cy="2743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65" name="Group 53"/>
          <p:cNvGrpSpPr>
            <a:grpSpLocks noChangeAspect="1"/>
          </p:cNvGrpSpPr>
          <p:nvPr/>
        </p:nvGrpSpPr>
        <p:grpSpPr bwMode="auto">
          <a:xfrm rot="-1033389">
            <a:off x="2725738" y="3546475"/>
            <a:ext cx="322262" cy="263525"/>
            <a:chOff x="1508" y="2249"/>
            <a:chExt cx="85" cy="85"/>
          </a:xfrm>
        </p:grpSpPr>
        <p:sp>
          <p:nvSpPr>
            <p:cNvPr id="38966" name="Freeform 54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967" name="Freeform 55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968" name="Freeform 56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38969" name="Text Box 57"/>
          <p:cNvSpPr txBox="1">
            <a:spLocks noChangeArrowheads="1"/>
          </p:cNvSpPr>
          <p:nvPr/>
        </p:nvSpPr>
        <p:spPr bwMode="auto">
          <a:xfrm>
            <a:off x="1066800" y="152400"/>
            <a:ext cx="729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 cell Activation by an Activated APC</a:t>
            </a:r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4953000" y="14478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4648200" y="19812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800600" y="22860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953000" y="19050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5181600" y="16002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6223000" y="2070100"/>
            <a:ext cx="76200" cy="76200"/>
          </a:xfrm>
          <a:prstGeom prst="ellipse">
            <a:avLst/>
          </a:prstGeom>
          <a:solidFill>
            <a:srgbClr val="CCC70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838200" y="685800"/>
            <a:ext cx="7315200" cy="6189663"/>
            <a:chOff x="336" y="0"/>
            <a:chExt cx="4656" cy="4198"/>
          </a:xfrm>
        </p:grpSpPr>
        <p:sp>
          <p:nvSpPr>
            <p:cNvPr id="17411" name="Line 3"/>
            <p:cNvSpPr>
              <a:spLocks noChangeShapeType="1"/>
            </p:cNvSpPr>
            <p:nvPr/>
          </p:nvSpPr>
          <p:spPr bwMode="auto">
            <a:xfrm>
              <a:off x="336" y="1968"/>
              <a:ext cx="465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1680" y="0"/>
              <a:ext cx="155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" pitchFamily="34" charset="0"/>
                </a:rPr>
                <a:t>Absence of Signal 2</a:t>
              </a:r>
            </a:p>
          </p:txBody>
        </p:sp>
        <p:grpSp>
          <p:nvGrpSpPr>
            <p:cNvPr id="17413" name="Group 5"/>
            <p:cNvGrpSpPr>
              <a:grpSpLocks/>
            </p:cNvGrpSpPr>
            <p:nvPr/>
          </p:nvGrpSpPr>
          <p:grpSpPr bwMode="auto">
            <a:xfrm>
              <a:off x="912" y="138"/>
              <a:ext cx="3264" cy="4060"/>
              <a:chOff x="912" y="42"/>
              <a:chExt cx="3264" cy="4060"/>
            </a:xfrm>
          </p:grpSpPr>
          <p:grpSp>
            <p:nvGrpSpPr>
              <p:cNvPr id="17414" name="Group 6"/>
              <p:cNvGrpSpPr>
                <a:grpSpLocks/>
              </p:cNvGrpSpPr>
              <p:nvPr/>
            </p:nvGrpSpPr>
            <p:grpSpPr bwMode="auto">
              <a:xfrm>
                <a:off x="1814" y="3792"/>
                <a:ext cx="1475" cy="310"/>
                <a:chOff x="1814" y="3552"/>
                <a:chExt cx="1475" cy="310"/>
              </a:xfrm>
            </p:grpSpPr>
            <p:sp>
              <p:nvSpPr>
                <p:cNvPr id="17415" name="AutoShape 7"/>
                <p:cNvSpPr>
                  <a:spLocks noChangeArrowheads="1"/>
                </p:cNvSpPr>
                <p:nvPr/>
              </p:nvSpPr>
              <p:spPr bwMode="auto">
                <a:xfrm>
                  <a:off x="1814" y="3638"/>
                  <a:ext cx="386" cy="84"/>
                </a:xfrm>
                <a:prstGeom prst="rightArrow">
                  <a:avLst>
                    <a:gd name="adj1" fmla="val 50000"/>
                    <a:gd name="adj2" fmla="val 114881"/>
                  </a:avLst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1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235" y="3552"/>
                  <a:ext cx="1054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latin typeface="Arial" pitchFamily="34" charset="0"/>
                    </a:rPr>
                    <a:t>Activation</a:t>
                  </a:r>
                </a:p>
              </p:txBody>
            </p:sp>
          </p:grpSp>
          <p:sp>
            <p:nvSpPr>
              <p:cNvPr id="17417" name="Text Box 9"/>
              <p:cNvSpPr txBox="1">
                <a:spLocks noChangeArrowheads="1"/>
              </p:cNvSpPr>
              <p:nvPr/>
            </p:nvSpPr>
            <p:spPr bwMode="auto">
              <a:xfrm>
                <a:off x="2254" y="1559"/>
                <a:ext cx="177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pitchFamily="34" charset="0"/>
                  </a:rPr>
                  <a:t>Clonal Anergy or Deletion</a:t>
                </a:r>
              </a:p>
            </p:txBody>
          </p:sp>
          <p:sp>
            <p:nvSpPr>
              <p:cNvPr id="17418" name="Oval 10"/>
              <p:cNvSpPr>
                <a:spLocks noChangeArrowheads="1"/>
              </p:cNvSpPr>
              <p:nvPr/>
            </p:nvSpPr>
            <p:spPr bwMode="auto">
              <a:xfrm>
                <a:off x="912" y="269"/>
                <a:ext cx="1197" cy="1018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7419" name="Line 11"/>
              <p:cNvSpPr>
                <a:spLocks noChangeShapeType="1"/>
              </p:cNvSpPr>
              <p:nvPr/>
            </p:nvSpPr>
            <p:spPr bwMode="auto">
              <a:xfrm>
                <a:off x="2109" y="721"/>
                <a:ext cx="218" cy="0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0" name="AutoShape 12"/>
              <p:cNvSpPr>
                <a:spLocks noChangeArrowheads="1"/>
              </p:cNvSpPr>
              <p:nvPr/>
            </p:nvSpPr>
            <p:spPr bwMode="auto">
              <a:xfrm rot="-5075288">
                <a:off x="2323" y="612"/>
                <a:ext cx="226" cy="217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421" name="Group 13"/>
              <p:cNvGrpSpPr>
                <a:grpSpLocks/>
              </p:cNvGrpSpPr>
              <p:nvPr/>
            </p:nvGrpSpPr>
            <p:grpSpPr bwMode="auto">
              <a:xfrm>
                <a:off x="2653" y="42"/>
                <a:ext cx="1523" cy="1358"/>
                <a:chOff x="2496" y="720"/>
                <a:chExt cx="1344" cy="1152"/>
              </a:xfrm>
            </p:grpSpPr>
            <p:sp>
              <p:nvSpPr>
                <p:cNvPr id="17422" name="Oval 14"/>
                <p:cNvSpPr>
                  <a:spLocks noChangeArrowheads="1"/>
                </p:cNvSpPr>
                <p:nvPr/>
              </p:nvSpPr>
              <p:spPr bwMode="auto">
                <a:xfrm>
                  <a:off x="2784" y="720"/>
                  <a:ext cx="1056" cy="115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496" y="1296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24" name="AutoShape 16"/>
              <p:cNvSpPr>
                <a:spLocks noChangeArrowheads="1"/>
              </p:cNvSpPr>
              <p:nvPr/>
            </p:nvSpPr>
            <p:spPr bwMode="auto">
              <a:xfrm rot="10738416">
                <a:off x="2489" y="608"/>
                <a:ext cx="164" cy="226"/>
              </a:xfrm>
              <a:prstGeom prst="moon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5" name="Oval 17"/>
              <p:cNvSpPr>
                <a:spLocks noChangeArrowheads="1"/>
              </p:cNvSpPr>
              <p:nvPr/>
            </p:nvSpPr>
            <p:spPr bwMode="auto">
              <a:xfrm>
                <a:off x="2435" y="665"/>
                <a:ext cx="109" cy="11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6" name="Text Box 18"/>
              <p:cNvSpPr txBox="1">
                <a:spLocks noChangeArrowheads="1"/>
              </p:cNvSpPr>
              <p:nvPr/>
            </p:nvSpPr>
            <p:spPr bwMode="auto">
              <a:xfrm>
                <a:off x="2102" y="813"/>
                <a:ext cx="350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TCR</a:t>
                </a:r>
              </a:p>
            </p:txBody>
          </p:sp>
          <p:sp>
            <p:nvSpPr>
              <p:cNvPr id="17427" name="Text Box 19"/>
              <p:cNvSpPr txBox="1">
                <a:spLocks noChangeArrowheads="1"/>
              </p:cNvSpPr>
              <p:nvPr/>
            </p:nvSpPr>
            <p:spPr bwMode="auto">
              <a:xfrm>
                <a:off x="2592" y="813"/>
                <a:ext cx="37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MHC</a:t>
                </a:r>
              </a:p>
            </p:txBody>
          </p:sp>
          <p:sp>
            <p:nvSpPr>
              <p:cNvPr id="17428" name="Text Box 20"/>
              <p:cNvSpPr txBox="1">
                <a:spLocks noChangeArrowheads="1"/>
              </p:cNvSpPr>
              <p:nvPr/>
            </p:nvSpPr>
            <p:spPr bwMode="auto">
              <a:xfrm>
                <a:off x="3305" y="468"/>
                <a:ext cx="557" cy="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chemeClr val="accent1"/>
                    </a:solidFill>
                  </a:rPr>
                  <a:t>APC</a:t>
                </a:r>
              </a:p>
            </p:txBody>
          </p:sp>
          <p:sp>
            <p:nvSpPr>
              <p:cNvPr id="17429" name="AutoShape 21"/>
              <p:cNvSpPr>
                <a:spLocks noChangeArrowheads="1"/>
              </p:cNvSpPr>
              <p:nvPr/>
            </p:nvSpPr>
            <p:spPr bwMode="auto">
              <a:xfrm>
                <a:off x="1814" y="1443"/>
                <a:ext cx="386" cy="85"/>
              </a:xfrm>
              <a:prstGeom prst="rightArrow">
                <a:avLst>
                  <a:gd name="adj1" fmla="val 50000"/>
                  <a:gd name="adj2" fmla="val 113529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Text Box 22"/>
              <p:cNvSpPr txBox="1">
                <a:spLocks noChangeArrowheads="1"/>
              </p:cNvSpPr>
              <p:nvPr/>
            </p:nvSpPr>
            <p:spPr bwMode="auto">
              <a:xfrm>
                <a:off x="2234" y="1358"/>
                <a:ext cx="1033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Arial" pitchFamily="34" charset="0"/>
                  </a:rPr>
                  <a:t>Tolerance</a:t>
                </a:r>
              </a:p>
            </p:txBody>
          </p:sp>
          <p:grpSp>
            <p:nvGrpSpPr>
              <p:cNvPr id="17431" name="Group 23"/>
              <p:cNvGrpSpPr>
                <a:grpSpLocks/>
              </p:cNvGrpSpPr>
              <p:nvPr/>
            </p:nvGrpSpPr>
            <p:grpSpPr bwMode="auto">
              <a:xfrm>
                <a:off x="1920" y="720"/>
                <a:ext cx="144" cy="144"/>
                <a:chOff x="1872" y="864"/>
                <a:chExt cx="144" cy="144"/>
              </a:xfrm>
            </p:grpSpPr>
            <p:sp>
              <p:nvSpPr>
                <p:cNvPr id="17432" name="Freeform 24"/>
                <p:cNvSpPr>
                  <a:spLocks/>
                </p:cNvSpPr>
                <p:nvPr/>
              </p:nvSpPr>
              <p:spPr bwMode="auto">
                <a:xfrm>
                  <a:off x="1912" y="864"/>
                  <a:ext cx="104" cy="96"/>
                </a:xfrm>
                <a:custGeom>
                  <a:avLst/>
                  <a:gdLst/>
                  <a:ahLst/>
                  <a:cxnLst>
                    <a:cxn ang="0">
                      <a:pos x="104" y="0"/>
                    </a:cxn>
                    <a:cxn ang="0">
                      <a:pos x="56" y="96"/>
                    </a:cxn>
                    <a:cxn ang="0">
                      <a:pos x="8" y="0"/>
                    </a:cxn>
                    <a:cxn ang="0">
                      <a:pos x="8" y="96"/>
                    </a:cxn>
                  </a:cxnLst>
                  <a:rect l="0" t="0" r="r" b="b"/>
                  <a:pathLst>
                    <a:path w="104" h="96">
                      <a:moveTo>
                        <a:pt x="104" y="0"/>
                      </a:moveTo>
                      <a:cubicBezTo>
                        <a:pt x="88" y="48"/>
                        <a:pt x="72" y="96"/>
                        <a:pt x="56" y="96"/>
                      </a:cubicBezTo>
                      <a:cubicBezTo>
                        <a:pt x="40" y="96"/>
                        <a:pt x="16" y="0"/>
                        <a:pt x="8" y="0"/>
                      </a:cubicBezTo>
                      <a:cubicBezTo>
                        <a:pt x="0" y="0"/>
                        <a:pt x="16" y="72"/>
                        <a:pt x="8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872" y="96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34" name="Text Box 26"/>
              <p:cNvSpPr txBox="1">
                <a:spLocks noChangeArrowheads="1"/>
              </p:cNvSpPr>
              <p:nvPr/>
            </p:nvSpPr>
            <p:spPr bwMode="auto">
              <a:xfrm>
                <a:off x="1104" y="624"/>
                <a:ext cx="62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2"/>
                    </a:solidFill>
                  </a:rPr>
                  <a:t>T Cell</a:t>
                </a:r>
              </a:p>
            </p:txBody>
          </p:sp>
          <p:sp>
            <p:nvSpPr>
              <p:cNvPr id="17435" name="Oval 27"/>
              <p:cNvSpPr>
                <a:spLocks noChangeArrowheads="1"/>
              </p:cNvSpPr>
              <p:nvPr/>
            </p:nvSpPr>
            <p:spPr bwMode="auto">
              <a:xfrm>
                <a:off x="912" y="2463"/>
                <a:ext cx="1197" cy="1019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7436" name="Line 28"/>
              <p:cNvSpPr>
                <a:spLocks noChangeShapeType="1"/>
              </p:cNvSpPr>
              <p:nvPr/>
            </p:nvSpPr>
            <p:spPr bwMode="auto">
              <a:xfrm>
                <a:off x="2109" y="2916"/>
                <a:ext cx="218" cy="0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7" name="AutoShape 29"/>
              <p:cNvSpPr>
                <a:spLocks noChangeArrowheads="1"/>
              </p:cNvSpPr>
              <p:nvPr/>
            </p:nvSpPr>
            <p:spPr bwMode="auto">
              <a:xfrm rot="-5075288">
                <a:off x="2323" y="2807"/>
                <a:ext cx="226" cy="217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8" name="Oval 30"/>
              <p:cNvSpPr>
                <a:spLocks noChangeArrowheads="1"/>
              </p:cNvSpPr>
              <p:nvPr/>
            </p:nvSpPr>
            <p:spPr bwMode="auto">
              <a:xfrm>
                <a:off x="2979" y="2237"/>
                <a:ext cx="1197" cy="1358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 flipH="1">
                <a:off x="2653" y="2916"/>
                <a:ext cx="32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0" name="AutoShape 32"/>
              <p:cNvSpPr>
                <a:spLocks noChangeArrowheads="1"/>
              </p:cNvSpPr>
              <p:nvPr/>
            </p:nvSpPr>
            <p:spPr bwMode="auto">
              <a:xfrm rot="10738416">
                <a:off x="2489" y="2803"/>
                <a:ext cx="164" cy="226"/>
              </a:xfrm>
              <a:prstGeom prst="moon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1" name="Oval 33"/>
              <p:cNvSpPr>
                <a:spLocks noChangeArrowheads="1"/>
              </p:cNvSpPr>
              <p:nvPr/>
            </p:nvSpPr>
            <p:spPr bwMode="auto">
              <a:xfrm>
                <a:off x="2435" y="2859"/>
                <a:ext cx="109" cy="11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2" name="Text Box 34"/>
              <p:cNvSpPr txBox="1">
                <a:spLocks noChangeArrowheads="1"/>
              </p:cNvSpPr>
              <p:nvPr/>
            </p:nvSpPr>
            <p:spPr bwMode="auto">
              <a:xfrm>
                <a:off x="2106" y="3015"/>
                <a:ext cx="350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TCR</a:t>
                </a:r>
              </a:p>
            </p:txBody>
          </p:sp>
          <p:sp>
            <p:nvSpPr>
              <p:cNvPr id="17443" name="Text Box 35"/>
              <p:cNvSpPr txBox="1">
                <a:spLocks noChangeArrowheads="1"/>
              </p:cNvSpPr>
              <p:nvPr/>
            </p:nvSpPr>
            <p:spPr bwMode="auto">
              <a:xfrm>
                <a:off x="2592" y="3015"/>
                <a:ext cx="375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MHC</a:t>
                </a:r>
              </a:p>
            </p:txBody>
          </p:sp>
          <p:sp>
            <p:nvSpPr>
              <p:cNvPr id="17444" name="Text Box 36"/>
              <p:cNvSpPr txBox="1">
                <a:spLocks noChangeArrowheads="1"/>
              </p:cNvSpPr>
              <p:nvPr/>
            </p:nvSpPr>
            <p:spPr bwMode="auto">
              <a:xfrm>
                <a:off x="3305" y="2661"/>
                <a:ext cx="557" cy="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chemeClr val="accent1"/>
                    </a:solidFill>
                  </a:rPr>
                  <a:t>APC</a:t>
                </a:r>
              </a:p>
            </p:txBody>
          </p:sp>
          <p:sp>
            <p:nvSpPr>
              <p:cNvPr id="17445" name="Text Box 37"/>
              <p:cNvSpPr txBox="1">
                <a:spLocks noChangeArrowheads="1"/>
              </p:cNvSpPr>
              <p:nvPr/>
            </p:nvSpPr>
            <p:spPr bwMode="auto">
              <a:xfrm>
                <a:off x="1728" y="2112"/>
                <a:ext cx="1471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Signal 1 + Signal 2</a:t>
                </a:r>
              </a:p>
            </p:txBody>
          </p:sp>
          <p:sp>
            <p:nvSpPr>
              <p:cNvPr id="17446" name="Freeform 38"/>
              <p:cNvSpPr>
                <a:spLocks/>
              </p:cNvSpPr>
              <p:nvPr/>
            </p:nvSpPr>
            <p:spPr bwMode="auto">
              <a:xfrm>
                <a:off x="2400" y="2640"/>
                <a:ext cx="624" cy="56"/>
              </a:xfrm>
              <a:custGeom>
                <a:avLst/>
                <a:gdLst/>
                <a:ahLst/>
                <a:cxnLst>
                  <a:cxn ang="0">
                    <a:pos x="624" y="152"/>
                  </a:cxn>
                  <a:cxn ang="0">
                    <a:pos x="96" y="152"/>
                  </a:cxn>
                  <a:cxn ang="0">
                    <a:pos x="48" y="104"/>
                  </a:cxn>
                  <a:cxn ang="0">
                    <a:pos x="96" y="104"/>
                  </a:cxn>
                  <a:cxn ang="0">
                    <a:pos x="96" y="56"/>
                  </a:cxn>
                  <a:cxn ang="0">
                    <a:pos x="48" y="56"/>
                  </a:cxn>
                  <a:cxn ang="0">
                    <a:pos x="48" y="8"/>
                  </a:cxn>
                  <a:cxn ang="0">
                    <a:pos x="96" y="8"/>
                  </a:cxn>
                  <a:cxn ang="0">
                    <a:pos x="144" y="56"/>
                  </a:cxn>
                  <a:cxn ang="0">
                    <a:pos x="144" y="104"/>
                  </a:cxn>
                  <a:cxn ang="0">
                    <a:pos x="240" y="104"/>
                  </a:cxn>
                  <a:cxn ang="0">
                    <a:pos x="624" y="104"/>
                  </a:cxn>
                </a:cxnLst>
                <a:rect l="0" t="0" r="r" b="b"/>
                <a:pathLst>
                  <a:path w="624" h="160">
                    <a:moveTo>
                      <a:pt x="624" y="152"/>
                    </a:moveTo>
                    <a:cubicBezTo>
                      <a:pt x="408" y="156"/>
                      <a:pt x="192" y="160"/>
                      <a:pt x="96" y="152"/>
                    </a:cubicBezTo>
                    <a:cubicBezTo>
                      <a:pt x="0" y="144"/>
                      <a:pt x="48" y="112"/>
                      <a:pt x="48" y="104"/>
                    </a:cubicBezTo>
                    <a:cubicBezTo>
                      <a:pt x="48" y="96"/>
                      <a:pt x="88" y="112"/>
                      <a:pt x="96" y="104"/>
                    </a:cubicBezTo>
                    <a:cubicBezTo>
                      <a:pt x="104" y="96"/>
                      <a:pt x="104" y="64"/>
                      <a:pt x="96" y="56"/>
                    </a:cubicBezTo>
                    <a:cubicBezTo>
                      <a:pt x="88" y="48"/>
                      <a:pt x="56" y="64"/>
                      <a:pt x="48" y="56"/>
                    </a:cubicBezTo>
                    <a:cubicBezTo>
                      <a:pt x="40" y="48"/>
                      <a:pt x="40" y="16"/>
                      <a:pt x="48" y="8"/>
                    </a:cubicBezTo>
                    <a:cubicBezTo>
                      <a:pt x="56" y="0"/>
                      <a:pt x="80" y="0"/>
                      <a:pt x="96" y="8"/>
                    </a:cubicBezTo>
                    <a:cubicBezTo>
                      <a:pt x="112" y="16"/>
                      <a:pt x="136" y="40"/>
                      <a:pt x="144" y="56"/>
                    </a:cubicBezTo>
                    <a:cubicBezTo>
                      <a:pt x="152" y="72"/>
                      <a:pt x="128" y="96"/>
                      <a:pt x="144" y="104"/>
                    </a:cubicBezTo>
                    <a:cubicBezTo>
                      <a:pt x="160" y="112"/>
                      <a:pt x="160" y="104"/>
                      <a:pt x="240" y="104"/>
                    </a:cubicBezTo>
                    <a:cubicBezTo>
                      <a:pt x="320" y="104"/>
                      <a:pt x="560" y="104"/>
                      <a:pt x="624" y="104"/>
                    </a:cubicBezTo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7" name="Text Box 39"/>
              <p:cNvSpPr txBox="1">
                <a:spLocks noChangeArrowheads="1"/>
              </p:cNvSpPr>
              <p:nvPr/>
            </p:nvSpPr>
            <p:spPr bwMode="auto">
              <a:xfrm>
                <a:off x="2621" y="2496"/>
                <a:ext cx="261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B7</a:t>
                </a:r>
              </a:p>
            </p:txBody>
          </p:sp>
          <p:sp>
            <p:nvSpPr>
              <p:cNvPr id="17448" name="Freeform 40"/>
              <p:cNvSpPr>
                <a:spLocks/>
              </p:cNvSpPr>
              <p:nvPr/>
            </p:nvSpPr>
            <p:spPr bwMode="auto">
              <a:xfrm rot="-11035922">
                <a:off x="1928" y="2640"/>
                <a:ext cx="600" cy="96"/>
              </a:xfrm>
              <a:custGeom>
                <a:avLst/>
                <a:gdLst/>
                <a:ahLst/>
                <a:cxnLst>
                  <a:cxn ang="0">
                    <a:pos x="88" y="48"/>
                  </a:cxn>
                  <a:cxn ang="0">
                    <a:pos x="280" y="96"/>
                  </a:cxn>
                  <a:cxn ang="0">
                    <a:pos x="472" y="48"/>
                  </a:cxn>
                  <a:cxn ang="0">
                    <a:pos x="520" y="0"/>
                  </a:cxn>
                  <a:cxn ang="0">
                    <a:pos x="568" y="48"/>
                  </a:cxn>
                  <a:cxn ang="0">
                    <a:pos x="328" y="96"/>
                  </a:cxn>
                  <a:cxn ang="0">
                    <a:pos x="40" y="48"/>
                  </a:cxn>
                  <a:cxn ang="0">
                    <a:pos x="88" y="48"/>
                  </a:cxn>
                </a:cxnLst>
                <a:rect l="0" t="0" r="r" b="b"/>
                <a:pathLst>
                  <a:path w="600" h="96">
                    <a:moveTo>
                      <a:pt x="88" y="48"/>
                    </a:moveTo>
                    <a:cubicBezTo>
                      <a:pt x="128" y="56"/>
                      <a:pt x="216" y="96"/>
                      <a:pt x="280" y="96"/>
                    </a:cubicBezTo>
                    <a:cubicBezTo>
                      <a:pt x="344" y="96"/>
                      <a:pt x="432" y="64"/>
                      <a:pt x="472" y="48"/>
                    </a:cubicBezTo>
                    <a:cubicBezTo>
                      <a:pt x="512" y="32"/>
                      <a:pt x="504" y="0"/>
                      <a:pt x="520" y="0"/>
                    </a:cubicBezTo>
                    <a:cubicBezTo>
                      <a:pt x="536" y="0"/>
                      <a:pt x="600" y="32"/>
                      <a:pt x="568" y="48"/>
                    </a:cubicBezTo>
                    <a:cubicBezTo>
                      <a:pt x="536" y="64"/>
                      <a:pt x="416" y="96"/>
                      <a:pt x="328" y="96"/>
                    </a:cubicBezTo>
                    <a:cubicBezTo>
                      <a:pt x="240" y="96"/>
                      <a:pt x="80" y="56"/>
                      <a:pt x="40" y="48"/>
                    </a:cubicBezTo>
                    <a:cubicBezTo>
                      <a:pt x="0" y="40"/>
                      <a:pt x="48" y="40"/>
                      <a:pt x="88" y="4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auto">
              <a:xfrm>
                <a:off x="1960" y="2928"/>
                <a:ext cx="104" cy="96"/>
              </a:xfrm>
              <a:custGeom>
                <a:avLst/>
                <a:gdLst/>
                <a:ahLst/>
                <a:cxnLst>
                  <a:cxn ang="0">
                    <a:pos x="104" y="0"/>
                  </a:cxn>
                  <a:cxn ang="0">
                    <a:pos x="56" y="96"/>
                  </a:cxn>
                  <a:cxn ang="0">
                    <a:pos x="8" y="0"/>
                  </a:cxn>
                  <a:cxn ang="0">
                    <a:pos x="8" y="96"/>
                  </a:cxn>
                </a:cxnLst>
                <a:rect l="0" t="0" r="r" b="b"/>
                <a:pathLst>
                  <a:path w="104" h="96">
                    <a:moveTo>
                      <a:pt x="104" y="0"/>
                    </a:moveTo>
                    <a:cubicBezTo>
                      <a:pt x="88" y="48"/>
                      <a:pt x="72" y="96"/>
                      <a:pt x="56" y="96"/>
                    </a:cubicBezTo>
                    <a:cubicBezTo>
                      <a:pt x="40" y="96"/>
                      <a:pt x="16" y="0"/>
                      <a:pt x="8" y="0"/>
                    </a:cubicBezTo>
                    <a:cubicBezTo>
                      <a:pt x="0" y="0"/>
                      <a:pt x="16" y="72"/>
                      <a:pt x="8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0" name="Line 42"/>
              <p:cNvSpPr>
                <a:spLocks noChangeShapeType="1"/>
              </p:cNvSpPr>
              <p:nvPr/>
            </p:nvSpPr>
            <p:spPr bwMode="auto">
              <a:xfrm flipH="1">
                <a:off x="1920" y="302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1" name="Freeform 43"/>
              <p:cNvSpPr>
                <a:spLocks/>
              </p:cNvSpPr>
              <p:nvPr/>
            </p:nvSpPr>
            <p:spPr bwMode="auto">
              <a:xfrm>
                <a:off x="1816" y="2736"/>
                <a:ext cx="104" cy="96"/>
              </a:xfrm>
              <a:custGeom>
                <a:avLst/>
                <a:gdLst/>
                <a:ahLst/>
                <a:cxnLst>
                  <a:cxn ang="0">
                    <a:pos x="104" y="0"/>
                  </a:cxn>
                  <a:cxn ang="0">
                    <a:pos x="56" y="96"/>
                  </a:cxn>
                  <a:cxn ang="0">
                    <a:pos x="8" y="0"/>
                  </a:cxn>
                  <a:cxn ang="0">
                    <a:pos x="8" y="96"/>
                  </a:cxn>
                </a:cxnLst>
                <a:rect l="0" t="0" r="r" b="b"/>
                <a:pathLst>
                  <a:path w="104" h="96">
                    <a:moveTo>
                      <a:pt x="104" y="0"/>
                    </a:moveTo>
                    <a:cubicBezTo>
                      <a:pt x="88" y="48"/>
                      <a:pt x="72" y="96"/>
                      <a:pt x="56" y="96"/>
                    </a:cubicBezTo>
                    <a:cubicBezTo>
                      <a:pt x="40" y="96"/>
                      <a:pt x="16" y="0"/>
                      <a:pt x="8" y="0"/>
                    </a:cubicBezTo>
                    <a:cubicBezTo>
                      <a:pt x="0" y="0"/>
                      <a:pt x="16" y="72"/>
                      <a:pt x="8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2" name="Line 44"/>
              <p:cNvSpPr>
                <a:spLocks noChangeShapeType="1"/>
              </p:cNvSpPr>
              <p:nvPr/>
            </p:nvSpPr>
            <p:spPr bwMode="auto">
              <a:xfrm flipH="1">
                <a:off x="1776" y="2832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3" name="Text Box 45"/>
              <p:cNvSpPr txBox="1">
                <a:spLocks noChangeArrowheads="1"/>
              </p:cNvSpPr>
              <p:nvPr/>
            </p:nvSpPr>
            <p:spPr bwMode="auto">
              <a:xfrm>
                <a:off x="1104" y="2833"/>
                <a:ext cx="62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2"/>
                    </a:solidFill>
                  </a:rPr>
                  <a:t>T Cell</a:t>
                </a:r>
              </a:p>
            </p:txBody>
          </p:sp>
          <p:sp>
            <p:nvSpPr>
              <p:cNvPr id="17454" name="Arc 46"/>
              <p:cNvSpPr>
                <a:spLocks/>
              </p:cNvSpPr>
              <p:nvPr/>
            </p:nvSpPr>
            <p:spPr bwMode="auto">
              <a:xfrm rot="19916755" flipH="1" flipV="1">
                <a:off x="2064" y="3120"/>
                <a:ext cx="864" cy="3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5" name="Text Box 47"/>
              <p:cNvSpPr txBox="1">
                <a:spLocks noChangeArrowheads="1"/>
              </p:cNvSpPr>
              <p:nvPr/>
            </p:nvSpPr>
            <p:spPr bwMode="auto">
              <a:xfrm>
                <a:off x="2150" y="3415"/>
                <a:ext cx="791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pitchFamily="34" charset="0"/>
                  </a:rPr>
                  <a:t>cytokines</a:t>
                </a:r>
              </a:p>
            </p:txBody>
          </p:sp>
          <p:sp>
            <p:nvSpPr>
              <p:cNvPr id="17456" name="Text Box 48"/>
              <p:cNvSpPr txBox="1">
                <a:spLocks noChangeArrowheads="1"/>
              </p:cNvSpPr>
              <p:nvPr/>
            </p:nvSpPr>
            <p:spPr bwMode="auto">
              <a:xfrm>
                <a:off x="1920" y="2445"/>
                <a:ext cx="407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CD28</a:t>
                </a:r>
              </a:p>
            </p:txBody>
          </p:sp>
        </p:grpSp>
      </p:grpSp>
      <p:sp>
        <p:nvSpPr>
          <p:cNvPr id="17457" name="Text Box 49"/>
          <p:cNvSpPr txBox="1">
            <a:spLocks noChangeArrowheads="1"/>
          </p:cNvSpPr>
          <p:nvPr/>
        </p:nvSpPr>
        <p:spPr bwMode="auto">
          <a:xfrm>
            <a:off x="898525" y="-50800"/>
            <a:ext cx="7331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Arial" pitchFamily="34" charset="0"/>
              </a:rPr>
              <a:t>The 2-Signal Model of Lymphocyte Activation</a:t>
            </a:r>
          </a:p>
        </p:txBody>
      </p:sp>
      <p:sp>
        <p:nvSpPr>
          <p:cNvPr id="17458" name="Rectangle 50"/>
          <p:cNvSpPr>
            <a:spLocks noChangeArrowheads="1"/>
          </p:cNvSpPr>
          <p:nvPr/>
        </p:nvSpPr>
        <p:spPr bwMode="auto">
          <a:xfrm>
            <a:off x="8332788" y="6400800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946775" y="1371600"/>
            <a:ext cx="3733800" cy="4267200"/>
          </a:xfrm>
          <a:prstGeom prst="ellipse">
            <a:avLst/>
          </a:prstGeom>
          <a:gradFill rotWithShape="0">
            <a:gsLst>
              <a:gs pos="0">
                <a:srgbClr val="ED181E"/>
              </a:gs>
              <a:gs pos="50000">
                <a:srgbClr val="ED181E">
                  <a:gamma/>
                  <a:shade val="46275"/>
                  <a:invGamma/>
                </a:srgbClr>
              </a:gs>
              <a:gs pos="100000">
                <a:srgbClr val="ED181E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2766" tIns="31383" rIns="62766" bIns="31383" anchor="ctr"/>
          <a:lstStyle/>
          <a:p>
            <a:pPr algn="ctr" defTabSz="757238"/>
            <a:endParaRPr 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  <a:p>
            <a:pPr algn="ctr" defTabSz="757238"/>
            <a:endParaRPr lang="en-US" sz="2000" b="1">
              <a:effectLst>
                <a:outerShdw blurRad="38100" dist="38100" dir="2700000" algn="tl">
                  <a:srgbClr val="FFFFFF"/>
                </a:outerShdw>
              </a:effectLst>
              <a:latin typeface="Times" pitchFamily="18" charset="0"/>
            </a:endParaRPr>
          </a:p>
        </p:txBody>
      </p:sp>
      <p:grpSp>
        <p:nvGrpSpPr>
          <p:cNvPr id="36943" name="Group 79"/>
          <p:cNvGrpSpPr>
            <a:grpSpLocks noChangeAspect="1"/>
          </p:cNvGrpSpPr>
          <p:nvPr/>
        </p:nvGrpSpPr>
        <p:grpSpPr bwMode="auto">
          <a:xfrm rot="16154624" flipV="1">
            <a:off x="4610100" y="3063875"/>
            <a:ext cx="641350" cy="3048000"/>
            <a:chOff x="4224" y="248"/>
            <a:chExt cx="288" cy="784"/>
          </a:xfrm>
        </p:grpSpPr>
        <p:sp>
          <p:nvSpPr>
            <p:cNvPr id="36944" name="AutoShape 80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5" name="Rectangle 81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938" name="Group 74"/>
          <p:cNvGrpSpPr>
            <a:grpSpLocks noChangeAspect="1"/>
          </p:cNvGrpSpPr>
          <p:nvPr/>
        </p:nvGrpSpPr>
        <p:grpSpPr bwMode="auto">
          <a:xfrm rot="16154624" flipV="1">
            <a:off x="5168900" y="301625"/>
            <a:ext cx="641350" cy="3048000"/>
            <a:chOff x="4224" y="248"/>
            <a:chExt cx="288" cy="784"/>
          </a:xfrm>
        </p:grpSpPr>
        <p:sp>
          <p:nvSpPr>
            <p:cNvPr id="36939" name="AutoShape 75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0" name="Rectangle 76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935" name="Group 71"/>
          <p:cNvGrpSpPr>
            <a:grpSpLocks noChangeAspect="1"/>
          </p:cNvGrpSpPr>
          <p:nvPr/>
        </p:nvGrpSpPr>
        <p:grpSpPr bwMode="auto">
          <a:xfrm rot="16154624" flipV="1">
            <a:off x="4622800" y="1068388"/>
            <a:ext cx="641350" cy="3048000"/>
            <a:chOff x="4224" y="248"/>
            <a:chExt cx="288" cy="784"/>
          </a:xfrm>
        </p:grpSpPr>
        <p:sp>
          <p:nvSpPr>
            <p:cNvPr id="36936" name="AutoShape 72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37" name="Rectangle 73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6931" name="Picture 67"/>
          <p:cNvPicPr>
            <a:picLocks noChangeAspect="1" noChangeArrowheads="1"/>
          </p:cNvPicPr>
          <p:nvPr/>
        </p:nvPicPr>
        <p:blipFill>
          <a:blip r:embed="rId2" cstate="print"/>
          <a:srcRect l="49374" t="21173" b="23671"/>
          <a:stretch>
            <a:fillRect/>
          </a:stretch>
        </p:blipFill>
        <p:spPr bwMode="auto">
          <a:xfrm>
            <a:off x="-152400" y="769938"/>
            <a:ext cx="5946775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883" name="Group 19"/>
          <p:cNvGrpSpPr>
            <a:grpSpLocks noChangeAspect="1"/>
          </p:cNvGrpSpPr>
          <p:nvPr/>
        </p:nvGrpSpPr>
        <p:grpSpPr bwMode="auto">
          <a:xfrm rot="-82732">
            <a:off x="1603375" y="3200400"/>
            <a:ext cx="2341563" cy="671513"/>
            <a:chOff x="2688" y="4128"/>
            <a:chExt cx="192" cy="96"/>
          </a:xfrm>
        </p:grpSpPr>
        <p:sp>
          <p:nvSpPr>
            <p:cNvPr id="36884" name="Oval 20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6885" name="Oval 21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6886" name="Group 22"/>
          <p:cNvGrpSpPr>
            <a:grpSpLocks noChangeAspect="1"/>
          </p:cNvGrpSpPr>
          <p:nvPr/>
        </p:nvGrpSpPr>
        <p:grpSpPr bwMode="auto">
          <a:xfrm rot="-1033389">
            <a:off x="3771900" y="3276600"/>
            <a:ext cx="498475" cy="406400"/>
            <a:chOff x="1508" y="2249"/>
            <a:chExt cx="85" cy="85"/>
          </a:xfrm>
        </p:grpSpPr>
        <p:sp>
          <p:nvSpPr>
            <p:cNvPr id="36887" name="Freeform 23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6888" name="Freeform 24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6889" name="Freeform 25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6891" name="Group 27"/>
          <p:cNvGrpSpPr>
            <a:grpSpLocks noChangeAspect="1"/>
          </p:cNvGrpSpPr>
          <p:nvPr/>
        </p:nvGrpSpPr>
        <p:grpSpPr bwMode="auto">
          <a:xfrm rot="16154624" flipV="1">
            <a:off x="4137026" y="1697037"/>
            <a:ext cx="798512" cy="3579813"/>
            <a:chOff x="4224" y="248"/>
            <a:chExt cx="288" cy="784"/>
          </a:xfrm>
        </p:grpSpPr>
        <p:sp>
          <p:nvSpPr>
            <p:cNvPr id="36892" name="AutoShape 28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Rectangle 29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565775" y="43878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CD2</a:t>
            </a:r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76200" y="3581400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APC 	</a:t>
            </a:r>
          </a:p>
        </p:txBody>
      </p:sp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2403475" y="337185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MHC II</a:t>
            </a:r>
          </a:p>
        </p:txBody>
      </p:sp>
      <p:sp>
        <p:nvSpPr>
          <p:cNvPr id="36907" name="Oval 43"/>
          <p:cNvSpPr>
            <a:spLocks noChangeAspect="1" noChangeArrowheads="1"/>
          </p:cNvSpPr>
          <p:nvPr/>
        </p:nvSpPr>
        <p:spPr bwMode="auto">
          <a:xfrm rot="47979" flipV="1">
            <a:off x="2746375" y="2362200"/>
            <a:ext cx="2133600" cy="43656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6913" name="Text Box 49"/>
          <p:cNvSpPr txBox="1">
            <a:spLocks noChangeArrowheads="1"/>
          </p:cNvSpPr>
          <p:nvPr/>
        </p:nvSpPr>
        <p:spPr bwMode="auto">
          <a:xfrm>
            <a:off x="3127375" y="2438400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B7 (CD80/86)</a:t>
            </a:r>
            <a:endParaRPr lang="en-US">
              <a:latin typeface="Times" pitchFamily="18" charset="0"/>
            </a:endParaRPr>
          </a:p>
        </p:txBody>
      </p:sp>
      <p:sp>
        <p:nvSpPr>
          <p:cNvPr id="36921" name="Text Box 57"/>
          <p:cNvSpPr txBox="1">
            <a:spLocks noChangeArrowheads="1"/>
          </p:cNvSpPr>
          <p:nvPr/>
        </p:nvSpPr>
        <p:spPr bwMode="auto">
          <a:xfrm>
            <a:off x="2330450" y="0"/>
            <a:ext cx="528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APC and T cell Interactions</a:t>
            </a:r>
          </a:p>
        </p:txBody>
      </p:sp>
      <p:sp>
        <p:nvSpPr>
          <p:cNvPr id="36929" name="Text Box 65"/>
          <p:cNvSpPr txBox="1">
            <a:spLocks noChangeArrowheads="1"/>
          </p:cNvSpPr>
          <p:nvPr/>
        </p:nvSpPr>
        <p:spPr bwMode="auto">
          <a:xfrm>
            <a:off x="5867400" y="16256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CTLA-4</a:t>
            </a:r>
            <a:endParaRPr lang="en-US">
              <a:latin typeface="Times" pitchFamily="18" charset="0"/>
            </a:endParaRPr>
          </a:p>
        </p:txBody>
      </p:sp>
      <p:sp>
        <p:nvSpPr>
          <p:cNvPr id="36932" name="Oval 68"/>
          <p:cNvSpPr>
            <a:spLocks noChangeAspect="1" noChangeArrowheads="1"/>
          </p:cNvSpPr>
          <p:nvPr/>
        </p:nvSpPr>
        <p:spPr bwMode="auto">
          <a:xfrm rot="47979" flipV="1">
            <a:off x="3355975" y="1600200"/>
            <a:ext cx="2133600" cy="43656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6933" name="Oval 69"/>
          <p:cNvSpPr>
            <a:spLocks noChangeAspect="1" noChangeArrowheads="1"/>
          </p:cNvSpPr>
          <p:nvPr/>
        </p:nvSpPr>
        <p:spPr bwMode="auto">
          <a:xfrm rot="47979" flipV="1">
            <a:off x="2670175" y="4364038"/>
            <a:ext cx="2133600" cy="4365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36958" name="Group 94"/>
          <p:cNvGrpSpPr>
            <a:grpSpLocks/>
          </p:cNvGrpSpPr>
          <p:nvPr/>
        </p:nvGrpSpPr>
        <p:grpSpPr bwMode="auto">
          <a:xfrm>
            <a:off x="5638800" y="5202238"/>
            <a:ext cx="2133600" cy="436562"/>
            <a:chOff x="2306" y="3264"/>
            <a:chExt cx="1344" cy="275"/>
          </a:xfrm>
        </p:grpSpPr>
        <p:sp>
          <p:nvSpPr>
            <p:cNvPr id="36934" name="Oval 70"/>
            <p:cNvSpPr>
              <a:spLocks noChangeAspect="1" noChangeArrowheads="1"/>
            </p:cNvSpPr>
            <p:nvPr/>
          </p:nvSpPr>
          <p:spPr bwMode="auto">
            <a:xfrm rot="47979" flipV="1">
              <a:off x="2306" y="3264"/>
              <a:ext cx="1344" cy="2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6900" name="Text Box 36"/>
            <p:cNvSpPr txBox="1">
              <a:spLocks noChangeArrowheads="1"/>
            </p:cNvSpPr>
            <p:nvPr/>
          </p:nvSpPr>
          <p:spPr bwMode="auto">
            <a:xfrm>
              <a:off x="2736" y="3312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  <a:latin typeface="Times" pitchFamily="18" charset="0"/>
                  <a:sym typeface="Monotype Sorts" charset="2"/>
                </a:rPr>
                <a:t>CD40L</a:t>
              </a:r>
              <a:endParaRPr lang="en-US">
                <a:solidFill>
                  <a:schemeClr val="bg1"/>
                </a:solidFill>
                <a:latin typeface="Times" pitchFamily="18" charset="0"/>
              </a:endParaRPr>
            </a:p>
          </p:txBody>
        </p:sp>
      </p:grp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5337175" y="24003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CD28</a:t>
            </a:r>
            <a:endParaRPr lang="en-US">
              <a:latin typeface="Times" pitchFamily="18" charset="0"/>
            </a:endParaRPr>
          </a:p>
        </p:txBody>
      </p:sp>
      <p:sp>
        <p:nvSpPr>
          <p:cNvPr id="36941" name="Text Box 77"/>
          <p:cNvSpPr txBox="1">
            <a:spLocks noChangeArrowheads="1"/>
          </p:cNvSpPr>
          <p:nvPr/>
        </p:nvSpPr>
        <p:spPr bwMode="auto">
          <a:xfrm>
            <a:off x="3733800" y="1644650"/>
            <a:ext cx="235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B7 (CD80/86)</a:t>
            </a:r>
            <a:endParaRPr lang="en-US">
              <a:latin typeface="Times" pitchFamily="18" charset="0"/>
            </a:endParaRPr>
          </a:p>
        </p:txBody>
      </p:sp>
      <p:sp>
        <p:nvSpPr>
          <p:cNvPr id="36942" name="Text Box 78"/>
          <p:cNvSpPr txBox="1">
            <a:spLocks noChangeArrowheads="1"/>
          </p:cNvSpPr>
          <p:nvPr/>
        </p:nvSpPr>
        <p:spPr bwMode="auto">
          <a:xfrm>
            <a:off x="5032375" y="32766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Monotype Sorts" charset="2"/>
              </a:rPr>
              <a:t>TCR</a:t>
            </a:r>
            <a:endParaRPr lang="en-US">
              <a:solidFill>
                <a:schemeClr val="bg1"/>
              </a:solidFill>
              <a:latin typeface="Times" pitchFamily="18" charset="0"/>
            </a:endParaRPr>
          </a:p>
        </p:txBody>
      </p:sp>
      <p:grpSp>
        <p:nvGrpSpPr>
          <p:cNvPr id="36946" name="Group 82"/>
          <p:cNvGrpSpPr>
            <a:grpSpLocks noChangeAspect="1"/>
          </p:cNvGrpSpPr>
          <p:nvPr/>
        </p:nvGrpSpPr>
        <p:grpSpPr bwMode="auto">
          <a:xfrm rot="5348454" flipH="1" flipV="1">
            <a:off x="5318125" y="3889375"/>
            <a:ext cx="641350" cy="3048000"/>
            <a:chOff x="4224" y="248"/>
            <a:chExt cx="288" cy="784"/>
          </a:xfrm>
        </p:grpSpPr>
        <p:sp>
          <p:nvSpPr>
            <p:cNvPr id="36947" name="AutoShape 83"/>
            <p:cNvSpPr>
              <a:spLocks noChangeAspect="1" noChangeArrowheads="1"/>
            </p:cNvSpPr>
            <p:nvPr/>
          </p:nvSpPr>
          <p:spPr bwMode="auto">
            <a:xfrm>
              <a:off x="4224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8" name="Rectangle 84"/>
            <p:cNvSpPr>
              <a:spLocks noChangeAspect="1" noChangeArrowheads="1"/>
            </p:cNvSpPr>
            <p:nvPr/>
          </p:nvSpPr>
          <p:spPr bwMode="auto">
            <a:xfrm>
              <a:off x="4344" y="248"/>
              <a:ext cx="72" cy="28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4038600" y="5270500"/>
            <a:ext cx="22098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Monotype Sorts" charset="2"/>
              </a:rPr>
              <a:t>   CD40     </a:t>
            </a:r>
            <a:endParaRPr lang="en-US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6949" name="Text Box 85"/>
          <p:cNvSpPr txBox="1">
            <a:spLocks noChangeArrowheads="1"/>
          </p:cNvSpPr>
          <p:nvPr/>
        </p:nvSpPr>
        <p:spPr bwMode="auto">
          <a:xfrm>
            <a:off x="3048000" y="441960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" pitchFamily="18" charset="0"/>
                <a:sym typeface="Monotype Sorts" charset="2"/>
              </a:rPr>
              <a:t>CD58 (LFA-3)</a:t>
            </a:r>
            <a:endParaRPr lang="en-US">
              <a:latin typeface="Times" pitchFamily="18" charset="0"/>
            </a:endParaRPr>
          </a:p>
        </p:txBody>
      </p:sp>
      <p:sp>
        <p:nvSpPr>
          <p:cNvPr id="36950" name="Rectangle 86"/>
          <p:cNvSpPr>
            <a:spLocks noChangeArrowheads="1"/>
          </p:cNvSpPr>
          <p:nvPr/>
        </p:nvSpPr>
        <p:spPr bwMode="auto">
          <a:xfrm>
            <a:off x="7620000" y="2908300"/>
            <a:ext cx="1447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CD4</a:t>
            </a:r>
            <a:r>
              <a:rPr lang="en-US" sz="3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+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T Cell	</a:t>
            </a:r>
          </a:p>
        </p:txBody>
      </p:sp>
      <p:sp>
        <p:nvSpPr>
          <p:cNvPr id="36953" name="Text Box 89"/>
          <p:cNvSpPr txBox="1">
            <a:spLocks noChangeArrowheads="1"/>
          </p:cNvSpPr>
          <p:nvPr/>
        </p:nvSpPr>
        <p:spPr bwMode="auto">
          <a:xfrm>
            <a:off x="7013575" y="16002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Symbol" pitchFamily="18" charset="2"/>
              </a:rPr>
              <a:t></a:t>
            </a:r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Activation</a:t>
            </a:r>
          </a:p>
        </p:txBody>
      </p:sp>
      <p:sp>
        <p:nvSpPr>
          <p:cNvPr id="36954" name="Text Box 90"/>
          <p:cNvSpPr txBox="1">
            <a:spLocks noChangeArrowheads="1"/>
          </p:cNvSpPr>
          <p:nvPr/>
        </p:nvSpPr>
        <p:spPr bwMode="auto">
          <a:xfrm>
            <a:off x="6492875" y="23749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Symbol" pitchFamily="18" charset="2"/>
              </a:rPr>
              <a:t></a:t>
            </a:r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Activation</a:t>
            </a:r>
          </a:p>
        </p:txBody>
      </p:sp>
      <p:sp>
        <p:nvSpPr>
          <p:cNvPr id="36955" name="Text Box 91"/>
          <p:cNvSpPr txBox="1">
            <a:spLocks noChangeArrowheads="1"/>
          </p:cNvSpPr>
          <p:nvPr/>
        </p:nvSpPr>
        <p:spPr bwMode="auto">
          <a:xfrm>
            <a:off x="6327775" y="327025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Symbol" pitchFamily="18" charset="2"/>
              </a:rPr>
              <a:t>Recognition</a:t>
            </a:r>
            <a:endParaRPr lang="en-US" sz="1600" b="1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6956" name="Text Box 92"/>
          <p:cNvSpPr txBox="1">
            <a:spLocks noChangeArrowheads="1"/>
          </p:cNvSpPr>
          <p:nvPr/>
        </p:nvSpPr>
        <p:spPr bwMode="auto">
          <a:xfrm>
            <a:off x="6492875" y="437515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Symbol" pitchFamily="18" charset="2"/>
              </a:rPr>
              <a:t>Adhesion</a:t>
            </a:r>
            <a:endParaRPr lang="en-US" sz="1600" b="1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6957" name="Text Box 93"/>
          <p:cNvSpPr txBox="1">
            <a:spLocks noChangeArrowheads="1"/>
          </p:cNvSpPr>
          <p:nvPr/>
        </p:nvSpPr>
        <p:spPr bwMode="auto">
          <a:xfrm>
            <a:off x="2743200" y="52578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" pitchFamily="18" charset="0"/>
                <a:sym typeface="Symbol" pitchFamily="18" charset="2"/>
              </a:rPr>
              <a:t></a:t>
            </a:r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Activation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41338" y="4876800"/>
            <a:ext cx="6980237" cy="307975"/>
          </a:xfrm>
          <a:prstGeom prst="roundRect">
            <a:avLst>
              <a:gd name="adj" fmla="val 49690"/>
            </a:avLst>
          </a:prstGeom>
          <a:solidFill>
            <a:srgbClr val="55FFF4"/>
          </a:solidFill>
          <a:ln w="88900">
            <a:solidFill>
              <a:srgbClr val="FF8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3478213" y="4410075"/>
            <a:ext cx="520700" cy="762000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3852863" y="4410075"/>
            <a:ext cx="495300" cy="7620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Freeform 5"/>
          <p:cNvSpPr>
            <a:spLocks/>
          </p:cNvSpPr>
          <p:nvPr/>
        </p:nvSpPr>
        <p:spPr bwMode="auto">
          <a:xfrm>
            <a:off x="3706813" y="4065588"/>
            <a:ext cx="406400" cy="393700"/>
          </a:xfrm>
          <a:custGeom>
            <a:avLst/>
            <a:gdLst/>
            <a:ahLst/>
            <a:cxnLst>
              <a:cxn ang="0">
                <a:pos x="137" y="248"/>
              </a:cxn>
              <a:cxn ang="0">
                <a:pos x="288" y="144"/>
              </a:cxn>
              <a:cxn ang="0">
                <a:pos x="137" y="0"/>
              </a:cxn>
              <a:cxn ang="0">
                <a:pos x="0" y="144"/>
              </a:cxn>
              <a:cxn ang="0">
                <a:pos x="137" y="248"/>
              </a:cxn>
            </a:cxnLst>
            <a:rect l="0" t="0" r="r" b="b"/>
            <a:pathLst>
              <a:path w="288" h="248">
                <a:moveTo>
                  <a:pt x="137" y="248"/>
                </a:moveTo>
                <a:lnTo>
                  <a:pt x="288" y="144"/>
                </a:lnTo>
                <a:lnTo>
                  <a:pt x="137" y="0"/>
                </a:lnTo>
                <a:lnTo>
                  <a:pt x="0" y="144"/>
                </a:lnTo>
                <a:lnTo>
                  <a:pt x="137" y="248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1C1C1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3490913" y="4241800"/>
            <a:ext cx="779462" cy="460375"/>
          </a:xfrm>
          <a:prstGeom prst="roundRect">
            <a:avLst>
              <a:gd name="adj" fmla="val 43968"/>
            </a:avLst>
          </a:prstGeom>
          <a:solidFill>
            <a:srgbClr val="FFD5D7"/>
          </a:solidFill>
          <a:ln w="63500">
            <a:solidFill>
              <a:srgbClr val="F42A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541338" y="3048000"/>
            <a:ext cx="8128000" cy="304800"/>
          </a:xfrm>
          <a:prstGeom prst="roundRect">
            <a:avLst>
              <a:gd name="adj" fmla="val 50333"/>
            </a:avLst>
          </a:prstGeom>
          <a:solidFill>
            <a:srgbClr val="55FFF4"/>
          </a:solidFill>
          <a:ln w="88900">
            <a:solidFill>
              <a:srgbClr val="FF8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3952875" y="3532188"/>
            <a:ext cx="342900" cy="765175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3884613" y="3227388"/>
            <a:ext cx="238125" cy="636587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3546475" y="3544888"/>
            <a:ext cx="330200" cy="700087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706813" y="3227388"/>
            <a:ext cx="228600" cy="649287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3763963" y="3051175"/>
            <a:ext cx="133350" cy="417513"/>
          </a:xfrm>
          <a:prstGeom prst="roundRect">
            <a:avLst>
              <a:gd name="adj" fmla="val 50000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3910013" y="3062288"/>
            <a:ext cx="134937" cy="457200"/>
          </a:xfrm>
          <a:prstGeom prst="roundRect">
            <a:avLst>
              <a:gd name="adj" fmla="val 50000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1490663" y="2438400"/>
            <a:ext cx="280987" cy="1997075"/>
            <a:chOff x="952" y="1672"/>
            <a:chExt cx="273" cy="1258"/>
          </a:xfrm>
        </p:grpSpPr>
        <p:sp>
          <p:nvSpPr>
            <p:cNvPr id="23567" name="Oval 15"/>
            <p:cNvSpPr>
              <a:spLocks noChangeArrowheads="1"/>
            </p:cNvSpPr>
            <p:nvPr/>
          </p:nvSpPr>
          <p:spPr bwMode="auto">
            <a:xfrm>
              <a:off x="960" y="2400"/>
              <a:ext cx="226" cy="530"/>
            </a:xfrm>
            <a:prstGeom prst="ellipse">
              <a:avLst/>
            </a:prstGeom>
            <a:solidFill>
              <a:srgbClr val="008080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Oval 16"/>
            <p:cNvSpPr>
              <a:spLocks noChangeArrowheads="1"/>
            </p:cNvSpPr>
            <p:nvPr/>
          </p:nvSpPr>
          <p:spPr bwMode="auto">
            <a:xfrm>
              <a:off x="952" y="2112"/>
              <a:ext cx="273" cy="368"/>
            </a:xfrm>
            <a:prstGeom prst="ellipse">
              <a:avLst/>
            </a:prstGeom>
            <a:solidFill>
              <a:srgbClr val="008080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AutoShape 17"/>
            <p:cNvSpPr>
              <a:spLocks noChangeArrowheads="1"/>
            </p:cNvSpPr>
            <p:nvPr/>
          </p:nvSpPr>
          <p:spPr bwMode="auto">
            <a:xfrm>
              <a:off x="1017" y="1672"/>
              <a:ext cx="142" cy="61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0" name="AutoShape 18"/>
          <p:cNvSpPr>
            <a:spLocks noChangeArrowheads="1"/>
          </p:cNvSpPr>
          <p:nvPr/>
        </p:nvSpPr>
        <p:spPr bwMode="auto">
          <a:xfrm>
            <a:off x="4113213" y="2859088"/>
            <a:ext cx="146050" cy="457200"/>
          </a:xfrm>
          <a:prstGeom prst="roundRect">
            <a:avLst>
              <a:gd name="adj" fmla="val 50000"/>
            </a:avLst>
          </a:prstGeom>
          <a:blipFill dpi="0" rotWithShape="0">
            <a:blip r:embed="rId7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auto">
          <a:xfrm>
            <a:off x="4237038" y="2859088"/>
            <a:ext cx="157162" cy="457200"/>
          </a:xfrm>
          <a:prstGeom prst="roundRect">
            <a:avLst>
              <a:gd name="adj" fmla="val 50000"/>
            </a:avLst>
          </a:prstGeom>
          <a:blipFill dpi="0" rotWithShape="0">
            <a:blip r:embed="rId7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AutoShape 20"/>
          <p:cNvSpPr>
            <a:spLocks noChangeArrowheads="1"/>
          </p:cNvSpPr>
          <p:nvPr/>
        </p:nvSpPr>
        <p:spPr bwMode="auto">
          <a:xfrm>
            <a:off x="3389313" y="2859088"/>
            <a:ext cx="147637" cy="457200"/>
          </a:xfrm>
          <a:prstGeom prst="roundRect">
            <a:avLst>
              <a:gd name="adj" fmla="val 50000"/>
            </a:avLst>
          </a:prstGeom>
          <a:blipFill dpi="0" rotWithShape="0">
            <a:blip r:embed="rId8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AutoShape 21"/>
          <p:cNvSpPr>
            <a:spLocks noChangeArrowheads="1"/>
          </p:cNvSpPr>
          <p:nvPr/>
        </p:nvSpPr>
        <p:spPr bwMode="auto">
          <a:xfrm>
            <a:off x="3524250" y="2859088"/>
            <a:ext cx="149225" cy="457200"/>
          </a:xfrm>
          <a:prstGeom prst="roundRect">
            <a:avLst>
              <a:gd name="adj" fmla="val 50000"/>
            </a:avLst>
          </a:prstGeom>
          <a:blipFill dpi="0" rotWithShape="0">
            <a:blip r:embed="rId8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AutoShape 22"/>
          <p:cNvSpPr>
            <a:spLocks noChangeArrowheads="1"/>
          </p:cNvSpPr>
          <p:nvPr/>
        </p:nvSpPr>
        <p:spPr bwMode="auto">
          <a:xfrm>
            <a:off x="3649663" y="2859088"/>
            <a:ext cx="155575" cy="457200"/>
          </a:xfrm>
          <a:prstGeom prst="roundRect">
            <a:avLst>
              <a:gd name="adj" fmla="val 50000"/>
            </a:avLst>
          </a:prstGeom>
          <a:blipFill dpi="0" rotWithShape="0">
            <a:blip r:embed="rId8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4983163" y="3038475"/>
            <a:ext cx="239712" cy="457200"/>
          </a:xfrm>
          <a:prstGeom prst="ellipse">
            <a:avLst/>
          </a:prstGeom>
          <a:solidFill>
            <a:srgbClr val="55FFF4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5083175" y="3240088"/>
            <a:ext cx="249238" cy="471487"/>
          </a:xfrm>
          <a:prstGeom prst="ellipse">
            <a:avLst/>
          </a:prstGeom>
          <a:blipFill dpi="0" rotWithShape="0">
            <a:blip r:embed="rId9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5014913" y="3479800"/>
            <a:ext cx="249237" cy="473075"/>
          </a:xfrm>
          <a:prstGeom prst="ellipse">
            <a:avLst/>
          </a:prstGeom>
          <a:blipFill dpi="0" rotWithShape="0">
            <a:blip r:embed="rId9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>
            <a:off x="5040313" y="2657475"/>
            <a:ext cx="146050" cy="493713"/>
          </a:xfrm>
          <a:prstGeom prst="roundRect">
            <a:avLst>
              <a:gd name="adj" fmla="val 50000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3422650" y="2690813"/>
            <a:ext cx="777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3719513" y="2727325"/>
            <a:ext cx="84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e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3548063" y="2716213"/>
            <a:ext cx="93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d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3660775" y="3865563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"/>
              </a:rPr>
              <a:t>V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3719513" y="3905250"/>
            <a:ext cx="889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Symbol" pitchFamily="18" charset="2"/>
              </a:rPr>
              <a:t>a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3751263" y="3549650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"/>
              </a:rPr>
              <a:t>C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3830638" y="3589338"/>
            <a:ext cx="889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Symbol" pitchFamily="18" charset="2"/>
              </a:rPr>
              <a:t>a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3943350" y="3549650"/>
            <a:ext cx="101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"/>
              </a:rPr>
              <a:t>C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3998913" y="3589338"/>
            <a:ext cx="762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Symbol" pitchFamily="18" charset="2"/>
              </a:rPr>
              <a:t>b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4044950" y="3817938"/>
            <a:ext cx="93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"/>
              </a:rPr>
              <a:t>V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4125913" y="3857625"/>
            <a:ext cx="762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latin typeface="Symbol" pitchFamily="18" charset="2"/>
              </a:rPr>
              <a:t>b</a:t>
            </a:r>
            <a:endParaRPr lang="en-US">
              <a:latin typeface="Arial Narrow" pitchFamily="34" charset="0"/>
            </a:endParaRPr>
          </a:p>
        </p:txBody>
      </p:sp>
      <p:sp>
        <p:nvSpPr>
          <p:cNvPr id="23590" name="Rectangle 38"/>
          <p:cNvSpPr>
            <a:spLocks noChangeArrowheads="1"/>
          </p:cNvSpPr>
          <p:nvPr/>
        </p:nvSpPr>
        <p:spPr bwMode="auto">
          <a:xfrm>
            <a:off x="4157663" y="2663825"/>
            <a:ext cx="93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z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91" name="Rectangle 39"/>
          <p:cNvSpPr>
            <a:spLocks noChangeArrowheads="1"/>
          </p:cNvSpPr>
          <p:nvPr/>
        </p:nvSpPr>
        <p:spPr bwMode="auto">
          <a:xfrm>
            <a:off x="4329113" y="2640013"/>
            <a:ext cx="93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z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92" name="Oval 40"/>
          <p:cNvSpPr>
            <a:spLocks noChangeArrowheads="1"/>
          </p:cNvSpPr>
          <p:nvPr/>
        </p:nvSpPr>
        <p:spPr bwMode="auto">
          <a:xfrm>
            <a:off x="3206750" y="4029075"/>
            <a:ext cx="342900" cy="725488"/>
          </a:xfrm>
          <a:prstGeom prst="ellips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Oval 41"/>
          <p:cNvSpPr>
            <a:spLocks noChangeArrowheads="1"/>
          </p:cNvSpPr>
          <p:nvPr/>
        </p:nvSpPr>
        <p:spPr bwMode="auto">
          <a:xfrm>
            <a:off x="3003550" y="4052888"/>
            <a:ext cx="365125" cy="585787"/>
          </a:xfrm>
          <a:prstGeom prst="ellips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Oval 42"/>
          <p:cNvSpPr>
            <a:spLocks noChangeArrowheads="1"/>
          </p:cNvSpPr>
          <p:nvPr/>
        </p:nvSpPr>
        <p:spPr bwMode="auto">
          <a:xfrm>
            <a:off x="3097213" y="3671888"/>
            <a:ext cx="349250" cy="573087"/>
          </a:xfrm>
          <a:prstGeom prst="ellips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2962275" y="3419475"/>
            <a:ext cx="347663" cy="557213"/>
          </a:xfrm>
          <a:prstGeom prst="ellips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AutoShape 44"/>
          <p:cNvSpPr>
            <a:spLocks noChangeArrowheads="1"/>
          </p:cNvSpPr>
          <p:nvPr/>
        </p:nvSpPr>
        <p:spPr bwMode="auto">
          <a:xfrm>
            <a:off x="3063875" y="2795588"/>
            <a:ext cx="190500" cy="865187"/>
          </a:xfrm>
          <a:prstGeom prst="roundRect">
            <a:avLst>
              <a:gd name="adj" fmla="val 50000"/>
            </a:avLst>
          </a:prstGeom>
          <a:solidFill>
            <a:srgbClr val="D5000A"/>
          </a:solidFill>
          <a:ln w="12700">
            <a:solidFill>
              <a:srgbClr val="D5000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Oval 45"/>
          <p:cNvSpPr>
            <a:spLocks noChangeArrowheads="1"/>
          </p:cNvSpPr>
          <p:nvPr/>
        </p:nvSpPr>
        <p:spPr bwMode="auto">
          <a:xfrm>
            <a:off x="2792413" y="2782888"/>
            <a:ext cx="373062" cy="371475"/>
          </a:xfrm>
          <a:prstGeom prst="ellipse">
            <a:avLst/>
          </a:prstGeom>
          <a:blipFill dpi="0" rotWithShape="0">
            <a:blip r:embed="rId11" cstate="print"/>
            <a:srcRect/>
            <a:tile tx="0" ty="0" sx="100000" sy="100000" flip="none" algn="tl"/>
          </a:blipFill>
          <a:ln w="39688">
            <a:solidFill>
              <a:srgbClr val="D5000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2641600" y="2438400"/>
            <a:ext cx="5159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Arial" pitchFamily="34" charset="0"/>
              </a:rPr>
              <a:t>p56 lck</a:t>
            </a:r>
            <a:endParaRPr lang="en-US" sz="12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2794000" y="2278063"/>
            <a:ext cx="762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FFFF00"/>
                </a:solidFill>
                <a:latin typeface=""/>
              </a:rPr>
              <a:t>  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2919413" y="2446338"/>
            <a:ext cx="38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FFFF00"/>
                </a:solidFill>
                <a:latin typeface=""/>
              </a:rPr>
              <a:t> 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5448300" y="2305050"/>
            <a:ext cx="38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FFFF00"/>
                </a:solidFill>
                <a:latin typeface=""/>
              </a:rPr>
              <a:t> 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4470400" y="4233863"/>
            <a:ext cx="676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"/>
              </a:rPr>
              <a:t>peptide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3751263" y="2435225"/>
            <a:ext cx="404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CD3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1708150" y="2362200"/>
            <a:ext cx="51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CD28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2438400" y="5638800"/>
            <a:ext cx="51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CD40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5351463" y="4495800"/>
            <a:ext cx="574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LFA-3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7" name="Rectangle 55"/>
          <p:cNvSpPr>
            <a:spLocks noChangeArrowheads="1"/>
          </p:cNvSpPr>
          <p:nvPr/>
        </p:nvSpPr>
        <p:spPr bwMode="auto">
          <a:xfrm>
            <a:off x="7239000" y="3567113"/>
            <a:ext cx="574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LFA-1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7129463" y="4595813"/>
            <a:ext cx="700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ICAM-1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09" name="Rectangle 57"/>
          <p:cNvSpPr>
            <a:spLocks noChangeArrowheads="1"/>
          </p:cNvSpPr>
          <p:nvPr/>
        </p:nvSpPr>
        <p:spPr bwMode="auto">
          <a:xfrm>
            <a:off x="4449763" y="4572000"/>
            <a:ext cx="633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MHC II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grpSp>
        <p:nvGrpSpPr>
          <p:cNvPr id="23610" name="Group 58"/>
          <p:cNvGrpSpPr>
            <a:grpSpLocks/>
          </p:cNvGrpSpPr>
          <p:nvPr/>
        </p:nvGrpSpPr>
        <p:grpSpPr bwMode="auto">
          <a:xfrm>
            <a:off x="1557338" y="4306888"/>
            <a:ext cx="214312" cy="1497012"/>
            <a:chOff x="1000" y="2849"/>
            <a:chExt cx="257" cy="672"/>
          </a:xfrm>
        </p:grpSpPr>
        <p:sp>
          <p:nvSpPr>
            <p:cNvPr id="23611" name="Oval 59"/>
            <p:cNvSpPr>
              <a:spLocks noChangeArrowheads="1"/>
            </p:cNvSpPr>
            <p:nvPr/>
          </p:nvSpPr>
          <p:spPr bwMode="auto">
            <a:xfrm>
              <a:off x="1000" y="2849"/>
              <a:ext cx="257" cy="384"/>
            </a:xfrm>
            <a:prstGeom prst="ellipse">
              <a:avLst/>
            </a:prstGeom>
            <a:solidFill>
              <a:srgbClr val="FEFF55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2" name="AutoShape 60"/>
            <p:cNvSpPr>
              <a:spLocks noChangeArrowheads="1"/>
            </p:cNvSpPr>
            <p:nvPr/>
          </p:nvSpPr>
          <p:spPr bwMode="auto">
            <a:xfrm>
              <a:off x="1056" y="3145"/>
              <a:ext cx="121" cy="37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2" cstate="print"/>
              <a:srcRect/>
              <a:tile tx="0" ty="0" sx="100000" sy="100000" flip="none" algn="tl"/>
            </a:blip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13" name="Rectangle 61"/>
          <p:cNvSpPr>
            <a:spLocks noChangeArrowheads="1"/>
          </p:cNvSpPr>
          <p:nvPr/>
        </p:nvSpPr>
        <p:spPr bwMode="auto">
          <a:xfrm>
            <a:off x="1260475" y="4508500"/>
            <a:ext cx="258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B7</a:t>
            </a:r>
          </a:p>
        </p:txBody>
      </p:sp>
      <p:sp>
        <p:nvSpPr>
          <p:cNvPr id="23614" name="Rectangle 62"/>
          <p:cNvSpPr>
            <a:spLocks noChangeArrowheads="1"/>
          </p:cNvSpPr>
          <p:nvPr/>
        </p:nvSpPr>
        <p:spPr bwMode="auto">
          <a:xfrm>
            <a:off x="1897063" y="3429000"/>
            <a:ext cx="641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CD40L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15" name="Rectangle 63"/>
          <p:cNvSpPr>
            <a:spLocks noChangeArrowheads="1"/>
          </p:cNvSpPr>
          <p:nvPr/>
        </p:nvSpPr>
        <p:spPr bwMode="auto">
          <a:xfrm>
            <a:off x="2779713" y="4572000"/>
            <a:ext cx="404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CD4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16" name="Rectangle 64"/>
          <p:cNvSpPr>
            <a:spLocks noChangeArrowheads="1"/>
          </p:cNvSpPr>
          <p:nvPr/>
        </p:nvSpPr>
        <p:spPr bwMode="auto">
          <a:xfrm>
            <a:off x="5299075" y="3667125"/>
            <a:ext cx="51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CD45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17" name="Rectangle 65"/>
          <p:cNvSpPr>
            <a:spLocks noChangeArrowheads="1"/>
          </p:cNvSpPr>
          <p:nvPr/>
        </p:nvSpPr>
        <p:spPr bwMode="auto">
          <a:xfrm>
            <a:off x="4335463" y="3505200"/>
            <a:ext cx="415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TCR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18" name="Rectangle 66"/>
          <p:cNvSpPr>
            <a:spLocks noChangeArrowheads="1"/>
          </p:cNvSpPr>
          <p:nvPr/>
        </p:nvSpPr>
        <p:spPr bwMode="auto">
          <a:xfrm>
            <a:off x="6010275" y="2524125"/>
            <a:ext cx="404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CD2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19" name="Freeform 67"/>
          <p:cNvSpPr>
            <a:spLocks/>
          </p:cNvSpPr>
          <p:nvPr/>
        </p:nvSpPr>
        <p:spPr bwMode="auto">
          <a:xfrm>
            <a:off x="6019800" y="3684588"/>
            <a:ext cx="282575" cy="496887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200" y="0"/>
              </a:cxn>
              <a:cxn ang="0">
                <a:pos x="121" y="313"/>
              </a:cxn>
              <a:cxn ang="0">
                <a:pos x="0" y="313"/>
              </a:cxn>
              <a:cxn ang="0">
                <a:pos x="73" y="0"/>
              </a:cxn>
            </a:cxnLst>
            <a:rect l="0" t="0" r="r" b="b"/>
            <a:pathLst>
              <a:path w="200" h="313">
                <a:moveTo>
                  <a:pt x="73" y="0"/>
                </a:moveTo>
                <a:lnTo>
                  <a:pt x="200" y="0"/>
                </a:lnTo>
                <a:lnTo>
                  <a:pt x="121" y="313"/>
                </a:lnTo>
                <a:lnTo>
                  <a:pt x="0" y="313"/>
                </a:lnTo>
                <a:lnTo>
                  <a:pt x="73" y="0"/>
                </a:lnTo>
                <a:close/>
              </a:path>
            </a:pathLst>
          </a:custGeom>
          <a:blipFill dpi="0" rotWithShape="0">
            <a:blip r:embed="rId13" cstate="print"/>
            <a:srcRect/>
            <a:tile tx="0" ty="0" sx="100000" sy="100000" flip="none" algn="tl"/>
          </a:blipFill>
          <a:ln w="12700">
            <a:solidFill>
              <a:srgbClr val="D5000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0" name="Freeform 68"/>
          <p:cNvSpPr>
            <a:spLocks/>
          </p:cNvSpPr>
          <p:nvPr/>
        </p:nvSpPr>
        <p:spPr bwMode="auto">
          <a:xfrm>
            <a:off x="5862638" y="2693988"/>
            <a:ext cx="292100" cy="661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0"/>
              </a:cxn>
              <a:cxn ang="0">
                <a:pos x="207" y="417"/>
              </a:cxn>
              <a:cxn ang="0">
                <a:pos x="119" y="417"/>
              </a:cxn>
              <a:cxn ang="0">
                <a:pos x="0" y="0"/>
              </a:cxn>
            </a:cxnLst>
            <a:rect l="0" t="0" r="r" b="b"/>
            <a:pathLst>
              <a:path w="207" h="417">
                <a:moveTo>
                  <a:pt x="0" y="0"/>
                </a:moveTo>
                <a:lnTo>
                  <a:pt x="88" y="0"/>
                </a:lnTo>
                <a:lnTo>
                  <a:pt x="207" y="417"/>
                </a:lnTo>
                <a:lnTo>
                  <a:pt x="119" y="417"/>
                </a:lnTo>
                <a:lnTo>
                  <a:pt x="0" y="0"/>
                </a:lnTo>
                <a:close/>
              </a:path>
            </a:pathLst>
          </a:custGeom>
          <a:solidFill>
            <a:srgbClr val="FEFF55"/>
          </a:solidFill>
          <a:ln w="127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Freeform 69"/>
          <p:cNvSpPr>
            <a:spLocks/>
          </p:cNvSpPr>
          <p:nvPr/>
        </p:nvSpPr>
        <p:spPr bwMode="auto">
          <a:xfrm>
            <a:off x="6019800" y="3290888"/>
            <a:ext cx="282575" cy="4333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9" y="0"/>
              </a:cxn>
              <a:cxn ang="0">
                <a:pos x="200" y="273"/>
              </a:cxn>
              <a:cxn ang="0">
                <a:pos x="63" y="273"/>
              </a:cxn>
              <a:cxn ang="0">
                <a:pos x="0" y="0"/>
              </a:cxn>
            </a:cxnLst>
            <a:rect l="0" t="0" r="r" b="b"/>
            <a:pathLst>
              <a:path w="200" h="273">
                <a:moveTo>
                  <a:pt x="0" y="0"/>
                </a:moveTo>
                <a:lnTo>
                  <a:pt x="129" y="0"/>
                </a:lnTo>
                <a:lnTo>
                  <a:pt x="200" y="273"/>
                </a:lnTo>
                <a:lnTo>
                  <a:pt x="63" y="273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tile tx="0" ty="0" sx="100000" sy="100000" flip="none" algn="tl"/>
          </a:blipFill>
          <a:ln w="12700">
            <a:solidFill>
              <a:srgbClr val="D5000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rrowheads="1"/>
          </p:cNvSpPr>
          <p:nvPr/>
        </p:nvSpPr>
        <p:spPr bwMode="auto">
          <a:xfrm>
            <a:off x="5884863" y="4141788"/>
            <a:ext cx="361950" cy="484187"/>
          </a:xfrm>
          <a:prstGeom prst="ellipse">
            <a:avLst/>
          </a:prstGeom>
          <a:solidFill>
            <a:srgbClr val="AA0008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Oval 71"/>
          <p:cNvSpPr>
            <a:spLocks noChangeArrowheads="1"/>
          </p:cNvSpPr>
          <p:nvPr/>
        </p:nvSpPr>
        <p:spPr bwMode="auto">
          <a:xfrm>
            <a:off x="5921375" y="4446588"/>
            <a:ext cx="360363" cy="484187"/>
          </a:xfrm>
          <a:prstGeom prst="ellipse">
            <a:avLst/>
          </a:prstGeom>
          <a:solidFill>
            <a:srgbClr val="AA0008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AutoShape 72"/>
          <p:cNvSpPr>
            <a:spLocks noChangeArrowheads="1"/>
          </p:cNvSpPr>
          <p:nvPr/>
        </p:nvSpPr>
        <p:spPr bwMode="auto">
          <a:xfrm>
            <a:off x="6065838" y="4714875"/>
            <a:ext cx="111125" cy="557213"/>
          </a:xfrm>
          <a:prstGeom prst="roundRect">
            <a:avLst>
              <a:gd name="adj" fmla="val 50639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Rectangle 73"/>
          <p:cNvSpPr>
            <a:spLocks noChangeArrowheads="1"/>
          </p:cNvSpPr>
          <p:nvPr/>
        </p:nvSpPr>
        <p:spPr bwMode="auto">
          <a:xfrm>
            <a:off x="3251200" y="1752600"/>
            <a:ext cx="1844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Helvetica" pitchFamily="34" charset="0"/>
              </a:rPr>
              <a:t>CD4+ T Cell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26" name="Rectangle 74"/>
          <p:cNvSpPr>
            <a:spLocks noChangeArrowheads="1"/>
          </p:cNvSpPr>
          <p:nvPr/>
        </p:nvSpPr>
        <p:spPr bwMode="auto">
          <a:xfrm>
            <a:off x="3386138" y="5562600"/>
            <a:ext cx="1763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Helvetica" pitchFamily="34" charset="0"/>
              </a:rPr>
              <a:t>APC/ B cell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27" name="AutoShape 75"/>
          <p:cNvSpPr>
            <a:spLocks noChangeArrowheads="1"/>
          </p:cNvSpPr>
          <p:nvPr/>
        </p:nvSpPr>
        <p:spPr bwMode="auto">
          <a:xfrm>
            <a:off x="6869113" y="3556000"/>
            <a:ext cx="292100" cy="638175"/>
          </a:xfrm>
          <a:prstGeom prst="roundRect">
            <a:avLst>
              <a:gd name="adj" fmla="val 50000"/>
            </a:avLst>
          </a:prstGeom>
          <a:blipFill dpi="0" rotWithShape="0">
            <a:blip r:embed="rId14" cstate="print"/>
            <a:srcRect/>
            <a:tile tx="0" ty="0" sx="100000" sy="100000" flip="none" algn="tl"/>
          </a:blipFill>
          <a:ln w="12700">
            <a:solidFill>
              <a:srgbClr val="FFA3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AutoShape 76"/>
          <p:cNvSpPr>
            <a:spLocks noChangeArrowheads="1"/>
          </p:cNvSpPr>
          <p:nvPr/>
        </p:nvSpPr>
        <p:spPr bwMode="auto">
          <a:xfrm>
            <a:off x="6697663" y="3214688"/>
            <a:ext cx="306387" cy="635000"/>
          </a:xfrm>
          <a:prstGeom prst="roundRect">
            <a:avLst>
              <a:gd name="adj" fmla="val 50000"/>
            </a:avLst>
          </a:prstGeom>
          <a:blipFill dpi="0" rotWithShape="0">
            <a:blip r:embed="rId14" cstate="print"/>
            <a:srcRect/>
            <a:tile tx="0" ty="0" sx="100000" sy="100000" flip="none" algn="tl"/>
          </a:blipFill>
          <a:ln w="12700">
            <a:solidFill>
              <a:srgbClr val="FFA3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AutoShape 77"/>
          <p:cNvSpPr>
            <a:spLocks noChangeArrowheads="1"/>
          </p:cNvSpPr>
          <p:nvPr/>
        </p:nvSpPr>
        <p:spPr bwMode="auto">
          <a:xfrm>
            <a:off x="6773863" y="2743200"/>
            <a:ext cx="103187" cy="546100"/>
          </a:xfrm>
          <a:prstGeom prst="roundRect">
            <a:avLst>
              <a:gd name="adj" fmla="val 50000"/>
            </a:avLst>
          </a:prstGeom>
          <a:solidFill>
            <a:srgbClr val="2AFF8F"/>
          </a:solidFill>
          <a:ln w="127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Freeform 78"/>
          <p:cNvSpPr>
            <a:spLocks/>
          </p:cNvSpPr>
          <p:nvPr/>
        </p:nvSpPr>
        <p:spPr bwMode="auto">
          <a:xfrm>
            <a:off x="6743700" y="4154488"/>
            <a:ext cx="427038" cy="649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1" y="176"/>
              </a:cxn>
              <a:cxn ang="0">
                <a:pos x="303" y="25"/>
              </a:cxn>
              <a:cxn ang="0">
                <a:pos x="136" y="409"/>
              </a:cxn>
              <a:cxn ang="0">
                <a:pos x="0" y="0"/>
              </a:cxn>
            </a:cxnLst>
            <a:rect l="0" t="0" r="r" b="b"/>
            <a:pathLst>
              <a:path w="303" h="409">
                <a:moveTo>
                  <a:pt x="0" y="0"/>
                </a:moveTo>
                <a:lnTo>
                  <a:pt x="151" y="176"/>
                </a:lnTo>
                <a:lnTo>
                  <a:pt x="303" y="25"/>
                </a:lnTo>
                <a:lnTo>
                  <a:pt x="136" y="409"/>
                </a:lnTo>
                <a:lnTo>
                  <a:pt x="0" y="0"/>
                </a:lnTo>
                <a:close/>
              </a:path>
            </a:pathLst>
          </a:custGeom>
          <a:solidFill>
            <a:srgbClr val="FFD5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Freeform 79"/>
          <p:cNvSpPr>
            <a:spLocks/>
          </p:cNvSpPr>
          <p:nvPr/>
        </p:nvSpPr>
        <p:spPr bwMode="auto">
          <a:xfrm>
            <a:off x="6734175" y="4154488"/>
            <a:ext cx="436563" cy="636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176"/>
              </a:cxn>
              <a:cxn ang="0">
                <a:pos x="311" y="25"/>
              </a:cxn>
              <a:cxn ang="0">
                <a:pos x="136" y="401"/>
              </a:cxn>
              <a:cxn ang="0">
                <a:pos x="0" y="0"/>
              </a:cxn>
            </a:cxnLst>
            <a:rect l="0" t="0" r="r" b="b"/>
            <a:pathLst>
              <a:path w="311" h="401">
                <a:moveTo>
                  <a:pt x="0" y="0"/>
                </a:moveTo>
                <a:lnTo>
                  <a:pt x="159" y="176"/>
                </a:lnTo>
                <a:lnTo>
                  <a:pt x="311" y="25"/>
                </a:lnTo>
                <a:lnTo>
                  <a:pt x="136" y="401"/>
                </a:lnTo>
                <a:lnTo>
                  <a:pt x="0" y="0"/>
                </a:lnTo>
                <a:close/>
              </a:path>
            </a:pathLst>
          </a:custGeom>
          <a:noFill/>
          <a:ln w="39688">
            <a:solidFill>
              <a:srgbClr val="FEFF5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Oval 80"/>
          <p:cNvSpPr>
            <a:spLocks noChangeArrowheads="1"/>
          </p:cNvSpPr>
          <p:nvPr/>
        </p:nvSpPr>
        <p:spPr bwMode="auto">
          <a:xfrm>
            <a:off x="3571875" y="4105275"/>
            <a:ext cx="233363" cy="225425"/>
          </a:xfrm>
          <a:prstGeom prst="ellipse">
            <a:avLst/>
          </a:prstGeom>
          <a:solidFill>
            <a:srgbClr val="F42AFF"/>
          </a:solidFill>
          <a:ln w="12700">
            <a:solidFill>
              <a:srgbClr val="FFD5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Oval 81"/>
          <p:cNvSpPr>
            <a:spLocks noChangeArrowheads="1"/>
          </p:cNvSpPr>
          <p:nvPr/>
        </p:nvSpPr>
        <p:spPr bwMode="auto">
          <a:xfrm>
            <a:off x="3987800" y="4129088"/>
            <a:ext cx="234950" cy="241300"/>
          </a:xfrm>
          <a:prstGeom prst="ellipse">
            <a:avLst/>
          </a:prstGeom>
          <a:solidFill>
            <a:srgbClr val="F42AFF"/>
          </a:solidFill>
          <a:ln w="12700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AutoShape 82"/>
          <p:cNvSpPr>
            <a:spLocks noChangeArrowheads="1"/>
          </p:cNvSpPr>
          <p:nvPr/>
        </p:nvSpPr>
        <p:spPr bwMode="auto">
          <a:xfrm>
            <a:off x="6900863" y="4662488"/>
            <a:ext cx="146050" cy="787400"/>
          </a:xfrm>
          <a:prstGeom prst="roundRect">
            <a:avLst>
              <a:gd name="adj" fmla="val 50000"/>
            </a:avLst>
          </a:prstGeom>
          <a:blipFill dpi="0" rotWithShape="0">
            <a:blip r:embed="rId15" cstate="print"/>
            <a:srcRect/>
            <a:tile tx="0" ty="0" sx="100000" sy="100000" flip="none" algn="tl"/>
          </a:blipFill>
          <a:ln w="12700">
            <a:solidFill>
              <a:srgbClr val="FFA3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Oval 83"/>
          <p:cNvSpPr>
            <a:spLocks noChangeArrowheads="1"/>
          </p:cNvSpPr>
          <p:nvPr/>
        </p:nvSpPr>
        <p:spPr bwMode="auto">
          <a:xfrm>
            <a:off x="2370138" y="3773488"/>
            <a:ext cx="341312" cy="620712"/>
          </a:xfrm>
          <a:prstGeom prst="ellipse">
            <a:avLst/>
          </a:prstGeom>
          <a:blipFill dpi="0" rotWithShape="0">
            <a:blip r:embed="rId16" cstate="print"/>
            <a:srcRect/>
            <a:tile tx="0" ty="0" sx="100000" sy="100000" flip="none" algn="tl"/>
          </a:blipFill>
          <a:ln w="127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Line 84"/>
          <p:cNvSpPr>
            <a:spLocks noChangeShapeType="1"/>
          </p:cNvSpPr>
          <p:nvPr/>
        </p:nvSpPr>
        <p:spPr bwMode="auto">
          <a:xfrm>
            <a:off x="2573338" y="4343400"/>
            <a:ext cx="3175" cy="1270000"/>
          </a:xfrm>
          <a:prstGeom prst="line">
            <a:avLst/>
          </a:prstGeom>
          <a:noFill/>
          <a:ln w="889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637" name="Group 85"/>
          <p:cNvGrpSpPr>
            <a:grpSpLocks/>
          </p:cNvGrpSpPr>
          <p:nvPr/>
        </p:nvGrpSpPr>
        <p:grpSpPr bwMode="auto">
          <a:xfrm>
            <a:off x="2419350" y="2886075"/>
            <a:ext cx="373063" cy="1166813"/>
            <a:chOff x="1810" y="1962"/>
            <a:chExt cx="264" cy="735"/>
          </a:xfrm>
        </p:grpSpPr>
        <p:sp>
          <p:nvSpPr>
            <p:cNvPr id="23638" name="Oval 86"/>
            <p:cNvSpPr>
              <a:spLocks noChangeArrowheads="1"/>
            </p:cNvSpPr>
            <p:nvPr/>
          </p:nvSpPr>
          <p:spPr bwMode="auto">
            <a:xfrm>
              <a:off x="1834" y="2354"/>
              <a:ext cx="215" cy="126"/>
            </a:xfrm>
            <a:prstGeom prst="ellipse">
              <a:avLst/>
            </a:pr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9" name="Oval 87"/>
            <p:cNvSpPr>
              <a:spLocks noChangeArrowheads="1"/>
            </p:cNvSpPr>
            <p:nvPr/>
          </p:nvSpPr>
          <p:spPr bwMode="auto">
            <a:xfrm>
              <a:off x="1810" y="2465"/>
              <a:ext cx="216" cy="129"/>
            </a:xfrm>
            <a:prstGeom prst="ellipse">
              <a:avLst/>
            </a:pr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0" name="Oval 88"/>
            <p:cNvSpPr>
              <a:spLocks noChangeArrowheads="1"/>
            </p:cNvSpPr>
            <p:nvPr/>
          </p:nvSpPr>
          <p:spPr bwMode="auto">
            <a:xfrm>
              <a:off x="1858" y="2569"/>
              <a:ext cx="216" cy="128"/>
            </a:xfrm>
            <a:prstGeom prst="ellipse">
              <a:avLst/>
            </a:pr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1" name="AutoShape 89"/>
            <p:cNvSpPr>
              <a:spLocks noChangeArrowheads="1"/>
            </p:cNvSpPr>
            <p:nvPr/>
          </p:nvSpPr>
          <p:spPr bwMode="auto">
            <a:xfrm>
              <a:off x="1874" y="1962"/>
              <a:ext cx="104" cy="399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42" name="AutoShape 90"/>
          <p:cNvSpPr>
            <a:spLocks noChangeArrowheads="1"/>
          </p:cNvSpPr>
          <p:nvPr/>
        </p:nvSpPr>
        <p:spPr bwMode="auto">
          <a:xfrm>
            <a:off x="4425950" y="2922588"/>
            <a:ext cx="171450" cy="469900"/>
          </a:xfrm>
          <a:prstGeom prst="roundRect">
            <a:avLst>
              <a:gd name="adj" fmla="val 50000"/>
            </a:avLst>
          </a:prstGeom>
          <a:blipFill dpi="0" rotWithShape="0">
            <a:blip r:embed="rId18" cstate="print"/>
            <a:srcRect/>
            <a:tile tx="0" ty="0" sx="100000" sy="100000" flip="none" algn="tl"/>
          </a:blipFill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AutoShape 91"/>
          <p:cNvSpPr>
            <a:spLocks noChangeArrowheads="1"/>
          </p:cNvSpPr>
          <p:nvPr/>
        </p:nvSpPr>
        <p:spPr bwMode="auto">
          <a:xfrm>
            <a:off x="4562475" y="2922588"/>
            <a:ext cx="169863" cy="469900"/>
          </a:xfrm>
          <a:prstGeom prst="roundRect">
            <a:avLst>
              <a:gd name="adj" fmla="val 50000"/>
            </a:avLst>
          </a:prstGeom>
          <a:blipFill dpi="0" rotWithShape="0">
            <a:blip r:embed="rId18" cstate="print"/>
            <a:srcRect/>
            <a:tile tx="0" ty="0" sx="100000" sy="100000" flip="none" algn="tl"/>
          </a:blipFill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rrowheads="1"/>
          </p:cNvSpPr>
          <p:nvPr/>
        </p:nvSpPr>
        <p:spPr bwMode="auto">
          <a:xfrm>
            <a:off x="4464050" y="2727325"/>
            <a:ext cx="114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h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45" name="Rectangle 93"/>
          <p:cNvSpPr>
            <a:spLocks noChangeArrowheads="1"/>
          </p:cNvSpPr>
          <p:nvPr/>
        </p:nvSpPr>
        <p:spPr bwMode="auto">
          <a:xfrm>
            <a:off x="4667250" y="2727325"/>
            <a:ext cx="114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Symbol" pitchFamily="18" charset="2"/>
              </a:rPr>
              <a:t>h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46" name="Rectangle 94"/>
          <p:cNvSpPr>
            <a:spLocks noChangeArrowheads="1"/>
          </p:cNvSpPr>
          <p:nvPr/>
        </p:nvSpPr>
        <p:spPr bwMode="auto">
          <a:xfrm>
            <a:off x="1016000" y="762000"/>
            <a:ext cx="767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600" b="1">
                <a:solidFill>
                  <a:srgbClr val="FFFF00"/>
                </a:solidFill>
                <a:latin typeface="Helvetica" pitchFamily="34" charset="0"/>
              </a:rPr>
              <a:t>Molecular Interactions of Helper T Cells and APC</a:t>
            </a:r>
            <a:endParaRPr lang="en-US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47" name="Line 95"/>
          <p:cNvSpPr>
            <a:spLocks noChangeShapeType="1"/>
          </p:cNvSpPr>
          <p:nvPr/>
        </p:nvSpPr>
        <p:spPr bwMode="auto">
          <a:xfrm>
            <a:off x="2913063" y="2667000"/>
            <a:ext cx="134937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48" name="AutoShape 96"/>
          <p:cNvSpPr>
            <a:spLocks noChangeArrowheads="1"/>
          </p:cNvSpPr>
          <p:nvPr/>
        </p:nvSpPr>
        <p:spPr bwMode="auto">
          <a:xfrm>
            <a:off x="935038" y="3276600"/>
            <a:ext cx="136525" cy="609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649" name="Group 97"/>
          <p:cNvGrpSpPr>
            <a:grpSpLocks/>
          </p:cNvGrpSpPr>
          <p:nvPr/>
        </p:nvGrpSpPr>
        <p:grpSpPr bwMode="auto">
          <a:xfrm>
            <a:off x="868363" y="2590800"/>
            <a:ext cx="147637" cy="1447800"/>
            <a:chOff x="711" y="1776"/>
            <a:chExt cx="105" cy="912"/>
          </a:xfrm>
        </p:grpSpPr>
        <p:sp>
          <p:nvSpPr>
            <p:cNvPr id="23650" name="AutoShape 98"/>
            <p:cNvSpPr>
              <a:spLocks noChangeArrowheads="1"/>
            </p:cNvSpPr>
            <p:nvPr/>
          </p:nvSpPr>
          <p:spPr bwMode="auto">
            <a:xfrm>
              <a:off x="711" y="2304"/>
              <a:ext cx="96" cy="38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1" name="AutoShape 99"/>
            <p:cNvSpPr>
              <a:spLocks noChangeArrowheads="1"/>
            </p:cNvSpPr>
            <p:nvPr/>
          </p:nvSpPr>
          <p:spPr bwMode="auto">
            <a:xfrm>
              <a:off x="759" y="1776"/>
              <a:ext cx="57" cy="480"/>
            </a:xfrm>
            <a:prstGeom prst="can">
              <a:avLst>
                <a:gd name="adj" fmla="val 210526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2" name="Group 100"/>
          <p:cNvGrpSpPr>
            <a:grpSpLocks/>
          </p:cNvGrpSpPr>
          <p:nvPr/>
        </p:nvGrpSpPr>
        <p:grpSpPr bwMode="auto">
          <a:xfrm>
            <a:off x="868363" y="4114800"/>
            <a:ext cx="214312" cy="1497013"/>
            <a:chOff x="1000" y="2849"/>
            <a:chExt cx="257" cy="672"/>
          </a:xfrm>
        </p:grpSpPr>
        <p:sp>
          <p:nvSpPr>
            <p:cNvPr id="23653" name="Oval 101"/>
            <p:cNvSpPr>
              <a:spLocks noChangeArrowheads="1"/>
            </p:cNvSpPr>
            <p:nvPr/>
          </p:nvSpPr>
          <p:spPr bwMode="auto">
            <a:xfrm>
              <a:off x="1000" y="2849"/>
              <a:ext cx="257" cy="384"/>
            </a:xfrm>
            <a:prstGeom prst="ellipse">
              <a:avLst/>
            </a:prstGeom>
            <a:solidFill>
              <a:srgbClr val="FEFF55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4" name="AutoShape 102"/>
            <p:cNvSpPr>
              <a:spLocks noChangeArrowheads="1"/>
            </p:cNvSpPr>
            <p:nvPr/>
          </p:nvSpPr>
          <p:spPr bwMode="auto">
            <a:xfrm>
              <a:off x="1056" y="3145"/>
              <a:ext cx="121" cy="37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2" cstate="print"/>
              <a:srcRect/>
              <a:tile tx="0" ty="0" sx="100000" sy="100000" flip="none" algn="tl"/>
            </a:blip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5" name="Rectangle 103"/>
          <p:cNvSpPr>
            <a:spLocks noChangeArrowheads="1"/>
          </p:cNvSpPr>
          <p:nvPr/>
        </p:nvSpPr>
        <p:spPr bwMode="auto">
          <a:xfrm>
            <a:off x="541338" y="4419600"/>
            <a:ext cx="44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B7</a:t>
            </a:r>
          </a:p>
        </p:txBody>
      </p:sp>
      <p:sp>
        <p:nvSpPr>
          <p:cNvPr id="23656" name="Rectangle 104"/>
          <p:cNvSpPr>
            <a:spLocks noChangeArrowheads="1"/>
          </p:cNvSpPr>
          <p:nvPr/>
        </p:nvSpPr>
        <p:spPr bwMode="auto">
          <a:xfrm>
            <a:off x="541338" y="2286000"/>
            <a:ext cx="904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CTLA-4</a:t>
            </a:r>
          </a:p>
        </p:txBody>
      </p:sp>
      <p:sp>
        <p:nvSpPr>
          <p:cNvPr id="23657" name="Line 105"/>
          <p:cNvSpPr>
            <a:spLocks noChangeShapeType="1"/>
          </p:cNvSpPr>
          <p:nvPr/>
        </p:nvSpPr>
        <p:spPr bwMode="auto">
          <a:xfrm flipH="1" flipV="1">
            <a:off x="3995738" y="4495800"/>
            <a:ext cx="4064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8" name="Line 106"/>
          <p:cNvSpPr>
            <a:spLocks noChangeShapeType="1"/>
          </p:cNvSpPr>
          <p:nvPr/>
        </p:nvSpPr>
        <p:spPr bwMode="auto">
          <a:xfrm flipH="1" flipV="1">
            <a:off x="3929063" y="4191000"/>
            <a:ext cx="473075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9" name="AutoShape 107"/>
          <p:cNvSpPr>
            <a:spLocks noChangeArrowheads="1"/>
          </p:cNvSpPr>
          <p:nvPr/>
        </p:nvSpPr>
        <p:spPr bwMode="auto">
          <a:xfrm>
            <a:off x="7993063" y="2743200"/>
            <a:ext cx="134937" cy="990600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127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60" name="AutoShape 108"/>
          <p:cNvSpPr>
            <a:spLocks noChangeArrowheads="1"/>
          </p:cNvSpPr>
          <p:nvPr/>
        </p:nvSpPr>
        <p:spPr bwMode="auto">
          <a:xfrm>
            <a:off x="8128000" y="2895600"/>
            <a:ext cx="134938" cy="990600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 w="127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61" name="Text Box 109"/>
          <p:cNvSpPr txBox="1">
            <a:spLocks noChangeArrowheads="1"/>
          </p:cNvSpPr>
          <p:nvPr/>
        </p:nvSpPr>
        <p:spPr bwMode="auto">
          <a:xfrm>
            <a:off x="8128000" y="3810000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VLA-1</a:t>
            </a:r>
            <a:endParaRPr lang="en-US">
              <a:latin typeface="Times" pitchFamily="18" charset="0"/>
            </a:endParaRPr>
          </a:p>
        </p:txBody>
      </p:sp>
      <p:grpSp>
        <p:nvGrpSpPr>
          <p:cNvPr id="23662" name="Group 110"/>
          <p:cNvGrpSpPr>
            <a:grpSpLocks/>
          </p:cNvGrpSpPr>
          <p:nvPr/>
        </p:nvGrpSpPr>
        <p:grpSpPr bwMode="auto">
          <a:xfrm>
            <a:off x="7902575" y="4224338"/>
            <a:ext cx="1023938" cy="525462"/>
            <a:chOff x="5696" y="2805"/>
            <a:chExt cx="725" cy="331"/>
          </a:xfrm>
        </p:grpSpPr>
        <p:sp>
          <p:nvSpPr>
            <p:cNvPr id="23663" name="Freeform 111"/>
            <p:cNvSpPr>
              <a:spLocks/>
            </p:cNvSpPr>
            <p:nvPr/>
          </p:nvSpPr>
          <p:spPr bwMode="auto">
            <a:xfrm>
              <a:off x="5696" y="2805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64" name="Freeform 112"/>
            <p:cNvSpPr>
              <a:spLocks/>
            </p:cNvSpPr>
            <p:nvPr/>
          </p:nvSpPr>
          <p:spPr bwMode="auto">
            <a:xfrm>
              <a:off x="5792" y="2901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65" name="Freeform 113"/>
            <p:cNvSpPr>
              <a:spLocks/>
            </p:cNvSpPr>
            <p:nvPr/>
          </p:nvSpPr>
          <p:spPr bwMode="auto">
            <a:xfrm>
              <a:off x="5888" y="2997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666" name="Text Box 114"/>
          <p:cNvSpPr txBox="1">
            <a:spLocks noChangeArrowheads="1"/>
          </p:cNvSpPr>
          <p:nvPr/>
        </p:nvSpPr>
        <p:spPr bwMode="auto">
          <a:xfrm>
            <a:off x="8059738" y="4724400"/>
            <a:ext cx="104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Collagen</a:t>
            </a:r>
            <a:endParaRPr lang="en-US">
              <a:latin typeface="Times" pitchFamily="18" charset="0"/>
            </a:endParaRPr>
          </a:p>
        </p:txBody>
      </p:sp>
      <p:sp>
        <p:nvSpPr>
          <p:cNvPr id="23667" name="Text Box 115"/>
          <p:cNvSpPr txBox="1">
            <a:spLocks noChangeArrowheads="1"/>
          </p:cNvSpPr>
          <p:nvPr/>
        </p:nvSpPr>
        <p:spPr bwMode="auto">
          <a:xfrm>
            <a:off x="609600" y="5683250"/>
            <a:ext cx="1276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CD80/CD86</a:t>
            </a:r>
            <a:endParaRPr lang="en-US" sz="16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668" name="Text Box 116"/>
          <p:cNvSpPr txBox="1">
            <a:spLocks noChangeArrowheads="1"/>
          </p:cNvSpPr>
          <p:nvPr/>
        </p:nvSpPr>
        <p:spPr bwMode="auto">
          <a:xfrm>
            <a:off x="7162800" y="6324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77863" y="304800"/>
            <a:ext cx="8262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Helvetica" pitchFamily="34" charset="0"/>
              </a:rPr>
              <a:t>T cell activation is regulated by signals derived from the TCR /CD3/CD4 complex and the CD40L and CD28/CTLA-4 co-stimulatory molecules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788275" y="511175"/>
            <a:ext cx="84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Helvetica" pitchFamily="34" charset="0"/>
              </a:rPr>
              <a:t> </a:t>
            </a:r>
            <a:endParaRPr lang="en-US">
              <a:latin typeface="Arial Narrow" pitchFamily="34" charset="0"/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1060450" y="1295400"/>
            <a:ext cx="7527925" cy="5257800"/>
            <a:chOff x="576" y="816"/>
            <a:chExt cx="5334" cy="3312"/>
          </a:xfrm>
        </p:grpSpPr>
        <p:sp>
          <p:nvSpPr>
            <p:cNvPr id="22533" name="AutoShape 5"/>
            <p:cNvSpPr>
              <a:spLocks noChangeArrowheads="1"/>
            </p:cNvSpPr>
            <p:nvPr/>
          </p:nvSpPr>
          <p:spPr bwMode="auto">
            <a:xfrm>
              <a:off x="624" y="3323"/>
              <a:ext cx="5042" cy="170"/>
            </a:xfrm>
            <a:prstGeom prst="roundRect">
              <a:avLst>
                <a:gd name="adj" fmla="val 50000"/>
              </a:avLst>
            </a:prstGeom>
            <a:solidFill>
              <a:srgbClr val="55FFF4"/>
            </a:solidFill>
            <a:ln w="88900">
              <a:solidFill>
                <a:srgbClr val="FF8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AutoShape 6"/>
            <p:cNvSpPr>
              <a:spLocks noChangeArrowheads="1"/>
            </p:cNvSpPr>
            <p:nvPr/>
          </p:nvSpPr>
          <p:spPr bwMode="auto">
            <a:xfrm>
              <a:off x="624" y="2053"/>
              <a:ext cx="5065" cy="144"/>
            </a:xfrm>
            <a:prstGeom prst="roundRect">
              <a:avLst>
                <a:gd name="adj" fmla="val 50000"/>
              </a:avLst>
            </a:prstGeom>
            <a:solidFill>
              <a:srgbClr val="55FFF4"/>
            </a:solidFill>
            <a:ln w="88900">
              <a:solidFill>
                <a:srgbClr val="FF8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5" name="Oval 7"/>
            <p:cNvSpPr>
              <a:spLocks noChangeArrowheads="1"/>
            </p:cNvSpPr>
            <p:nvPr/>
          </p:nvSpPr>
          <p:spPr bwMode="auto">
            <a:xfrm>
              <a:off x="3575" y="2784"/>
              <a:ext cx="425" cy="873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AAFF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" name="Oval 8"/>
            <p:cNvSpPr>
              <a:spLocks noChangeArrowheads="1"/>
            </p:cNvSpPr>
            <p:nvPr/>
          </p:nvSpPr>
          <p:spPr bwMode="auto">
            <a:xfrm>
              <a:off x="3951" y="2953"/>
              <a:ext cx="392" cy="663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AAFF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3752" y="2536"/>
              <a:ext cx="408" cy="288"/>
            </a:xfrm>
            <a:custGeom>
              <a:avLst/>
              <a:gdLst/>
              <a:ahLst/>
              <a:cxnLst>
                <a:cxn ang="0">
                  <a:pos x="177" y="288"/>
                </a:cxn>
                <a:cxn ang="0">
                  <a:pos x="409" y="177"/>
                </a:cxn>
                <a:cxn ang="0">
                  <a:pos x="177" y="0"/>
                </a:cxn>
                <a:cxn ang="0">
                  <a:pos x="0" y="177"/>
                </a:cxn>
                <a:cxn ang="0">
                  <a:pos x="177" y="288"/>
                </a:cxn>
              </a:cxnLst>
              <a:rect l="0" t="0" r="r" b="b"/>
              <a:pathLst>
                <a:path w="409" h="288">
                  <a:moveTo>
                    <a:pt x="177" y="288"/>
                  </a:moveTo>
                  <a:lnTo>
                    <a:pt x="409" y="177"/>
                  </a:lnTo>
                  <a:lnTo>
                    <a:pt x="177" y="0"/>
                  </a:lnTo>
                  <a:lnTo>
                    <a:pt x="0" y="177"/>
                  </a:lnTo>
                  <a:lnTo>
                    <a:pt x="177" y="28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12700">
              <a:solidFill>
                <a:srgbClr val="1C1C1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AutoShape 10"/>
            <p:cNvSpPr>
              <a:spLocks noChangeArrowheads="1"/>
            </p:cNvSpPr>
            <p:nvPr/>
          </p:nvSpPr>
          <p:spPr bwMode="auto">
            <a:xfrm>
              <a:off x="3567" y="2720"/>
              <a:ext cx="746" cy="344"/>
            </a:xfrm>
            <a:prstGeom prst="roundRect">
              <a:avLst>
                <a:gd name="adj" fmla="val 37065"/>
              </a:avLst>
            </a:prstGeom>
            <a:solidFill>
              <a:srgbClr val="FFD5D7"/>
            </a:solidFill>
            <a:ln w="63500">
              <a:solidFill>
                <a:srgbClr val="F42A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Oval 11"/>
            <p:cNvSpPr>
              <a:spLocks noChangeArrowheads="1"/>
            </p:cNvSpPr>
            <p:nvPr/>
          </p:nvSpPr>
          <p:spPr bwMode="auto">
            <a:xfrm>
              <a:off x="3992" y="2240"/>
              <a:ext cx="306" cy="417"/>
            </a:xfrm>
            <a:prstGeom prst="ellipse">
              <a:avLst/>
            </a:prstGeom>
            <a:solidFill>
              <a:srgbClr val="FF2A35"/>
            </a:solidFill>
            <a:ln w="39688">
              <a:solidFill>
                <a:srgbClr val="FFD5D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Oval 12"/>
            <p:cNvSpPr>
              <a:spLocks noChangeArrowheads="1"/>
            </p:cNvSpPr>
            <p:nvPr/>
          </p:nvSpPr>
          <p:spPr bwMode="auto">
            <a:xfrm>
              <a:off x="3914" y="2064"/>
              <a:ext cx="240" cy="345"/>
            </a:xfrm>
            <a:prstGeom prst="ellipse">
              <a:avLst/>
            </a:prstGeom>
            <a:solidFill>
              <a:srgbClr val="FF2A35"/>
            </a:solidFill>
            <a:ln w="39688">
              <a:solidFill>
                <a:srgbClr val="FFD5D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Oval 13"/>
            <p:cNvSpPr>
              <a:spLocks noChangeArrowheads="1"/>
            </p:cNvSpPr>
            <p:nvPr/>
          </p:nvSpPr>
          <p:spPr bwMode="auto">
            <a:xfrm>
              <a:off x="3593" y="2240"/>
              <a:ext cx="321" cy="394"/>
            </a:xfrm>
            <a:prstGeom prst="ellipse">
              <a:avLst/>
            </a:prstGeom>
            <a:solidFill>
              <a:srgbClr val="FF2A35"/>
            </a:solidFill>
            <a:ln w="39688">
              <a:solidFill>
                <a:srgbClr val="FFD5D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Oval 14"/>
            <p:cNvSpPr>
              <a:spLocks noChangeArrowheads="1"/>
            </p:cNvSpPr>
            <p:nvPr/>
          </p:nvSpPr>
          <p:spPr bwMode="auto">
            <a:xfrm>
              <a:off x="3744" y="2064"/>
              <a:ext cx="201" cy="353"/>
            </a:xfrm>
            <a:prstGeom prst="ellipse">
              <a:avLst/>
            </a:prstGeom>
            <a:solidFill>
              <a:srgbClr val="FF2A35"/>
            </a:solidFill>
            <a:ln w="39688">
              <a:solidFill>
                <a:srgbClr val="FFD5D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AutoShape 15"/>
            <p:cNvSpPr>
              <a:spLocks noChangeArrowheads="1"/>
            </p:cNvSpPr>
            <p:nvPr/>
          </p:nvSpPr>
          <p:spPr bwMode="auto">
            <a:xfrm>
              <a:off x="3800" y="1945"/>
              <a:ext cx="120" cy="247"/>
            </a:xfrm>
            <a:prstGeom prst="roundRect">
              <a:avLst>
                <a:gd name="adj" fmla="val 50000"/>
              </a:avLst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AutoShape 16"/>
            <p:cNvSpPr>
              <a:spLocks noChangeArrowheads="1"/>
            </p:cNvSpPr>
            <p:nvPr/>
          </p:nvSpPr>
          <p:spPr bwMode="auto">
            <a:xfrm>
              <a:off x="3929" y="1952"/>
              <a:ext cx="135" cy="281"/>
            </a:xfrm>
            <a:prstGeom prst="roundRect">
              <a:avLst>
                <a:gd name="adj" fmla="val 50000"/>
              </a:avLst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utoShape 17"/>
            <p:cNvSpPr>
              <a:spLocks noChangeArrowheads="1"/>
            </p:cNvSpPr>
            <p:nvPr/>
          </p:nvSpPr>
          <p:spPr bwMode="auto">
            <a:xfrm>
              <a:off x="4143" y="1864"/>
              <a:ext cx="137" cy="25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AutoShape 18"/>
            <p:cNvSpPr>
              <a:spLocks noChangeArrowheads="1"/>
            </p:cNvSpPr>
            <p:nvPr/>
          </p:nvSpPr>
          <p:spPr bwMode="auto">
            <a:xfrm>
              <a:off x="4256" y="1864"/>
              <a:ext cx="153" cy="25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>
              <a:off x="3431" y="1864"/>
              <a:ext cx="136" cy="25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AutoShape 20"/>
            <p:cNvSpPr>
              <a:spLocks noChangeArrowheads="1"/>
            </p:cNvSpPr>
            <p:nvPr/>
          </p:nvSpPr>
          <p:spPr bwMode="auto">
            <a:xfrm>
              <a:off x="3560" y="1864"/>
              <a:ext cx="144" cy="25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AutoShape 21"/>
            <p:cNvSpPr>
              <a:spLocks noChangeArrowheads="1"/>
            </p:cNvSpPr>
            <p:nvPr/>
          </p:nvSpPr>
          <p:spPr bwMode="auto">
            <a:xfrm>
              <a:off x="3680" y="1864"/>
              <a:ext cx="153" cy="256"/>
            </a:xfrm>
            <a:prstGeom prst="roundRect">
              <a:avLst>
                <a:gd name="adj" fmla="val 50000"/>
              </a:avLst>
            </a:prstGeom>
            <a:blipFill dpi="0" rotWithShape="0">
              <a:blip r:embed="rId7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Rectangle 22"/>
            <p:cNvSpPr>
              <a:spLocks noChangeArrowheads="1"/>
            </p:cNvSpPr>
            <p:nvPr/>
          </p:nvSpPr>
          <p:spPr bwMode="auto">
            <a:xfrm>
              <a:off x="3479" y="1759"/>
              <a:ext cx="5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g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/>
          </p:nvSpPr>
          <p:spPr bwMode="auto">
            <a:xfrm>
              <a:off x="3743" y="1749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e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3615" y="1749"/>
              <a:ext cx="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d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/>
          </p:nvSpPr>
          <p:spPr bwMode="auto">
            <a:xfrm>
              <a:off x="4177" y="1741"/>
              <a:ext cx="6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z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/>
          </p:nvSpPr>
          <p:spPr bwMode="auto">
            <a:xfrm>
              <a:off x="4319" y="1741"/>
              <a:ext cx="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z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/>
          </p:nvSpPr>
          <p:spPr bwMode="auto">
            <a:xfrm>
              <a:off x="3848" y="1613"/>
              <a:ext cx="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Helvetica" pitchFamily="34" charset="0"/>
                </a:rPr>
                <a:t>CD3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/>
          </p:nvSpPr>
          <p:spPr bwMode="auto">
            <a:xfrm>
              <a:off x="4730" y="2934"/>
              <a:ext cx="9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MHC class II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/>
          </p:nvSpPr>
          <p:spPr bwMode="auto">
            <a:xfrm>
              <a:off x="4647" y="2266"/>
              <a:ext cx="8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Helvetica" pitchFamily="34" charset="0"/>
                </a:rPr>
                <a:t> </a:t>
              </a:r>
              <a:r>
                <a:rPr lang="en-US" sz="1800" b="1">
                  <a:solidFill>
                    <a:srgbClr val="FFFF00"/>
                  </a:solidFill>
                  <a:latin typeface="Symbol" pitchFamily="18" charset="2"/>
                </a:rPr>
                <a:t>a,b</a:t>
              </a:r>
              <a:r>
                <a:rPr lang="en-US" sz="1800">
                  <a:latin typeface="Arial Narrow" pitchFamily="34" charset="0"/>
                </a:rPr>
                <a:t> </a:t>
              </a:r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TCR</a:t>
              </a:r>
            </a:p>
          </p:txBody>
        </p:sp>
        <p:sp>
          <p:nvSpPr>
            <p:cNvPr id="22558" name="Oval 30"/>
            <p:cNvSpPr>
              <a:spLocks noChangeArrowheads="1"/>
            </p:cNvSpPr>
            <p:nvPr/>
          </p:nvSpPr>
          <p:spPr bwMode="auto">
            <a:xfrm>
              <a:off x="3615" y="2544"/>
              <a:ext cx="225" cy="192"/>
            </a:xfrm>
            <a:prstGeom prst="ellipse">
              <a:avLst/>
            </a:prstGeom>
            <a:solidFill>
              <a:srgbClr val="F42AFF"/>
            </a:solidFill>
            <a:ln w="12700">
              <a:solidFill>
                <a:srgbClr val="FFD5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Oval 31"/>
            <p:cNvSpPr>
              <a:spLocks noChangeArrowheads="1"/>
            </p:cNvSpPr>
            <p:nvPr/>
          </p:nvSpPr>
          <p:spPr bwMode="auto">
            <a:xfrm>
              <a:off x="4040" y="2576"/>
              <a:ext cx="225" cy="167"/>
            </a:xfrm>
            <a:prstGeom prst="ellipse">
              <a:avLst/>
            </a:prstGeom>
            <a:solidFill>
              <a:srgbClr val="F42AFF"/>
            </a:solidFill>
            <a:ln w="12700">
              <a:solidFill>
                <a:srgbClr val="FEFF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32"/>
            <p:cNvSpPr>
              <a:spLocks noChangeShapeType="1"/>
            </p:cNvSpPr>
            <p:nvPr/>
          </p:nvSpPr>
          <p:spPr bwMode="auto">
            <a:xfrm>
              <a:off x="4082" y="2649"/>
              <a:ext cx="630" cy="79"/>
            </a:xfrm>
            <a:prstGeom prst="line">
              <a:avLst/>
            </a:prstGeom>
            <a:noFill/>
            <a:ln w="23813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33"/>
            <p:cNvSpPr>
              <a:spLocks/>
            </p:cNvSpPr>
            <p:nvPr/>
          </p:nvSpPr>
          <p:spPr bwMode="auto">
            <a:xfrm>
              <a:off x="3938" y="2596"/>
              <a:ext cx="159" cy="122"/>
            </a:xfrm>
            <a:custGeom>
              <a:avLst/>
              <a:gdLst/>
              <a:ahLst/>
              <a:cxnLst>
                <a:cxn ang="0">
                  <a:pos x="151" y="61"/>
                </a:cxn>
                <a:cxn ang="0">
                  <a:pos x="159" y="0"/>
                </a:cxn>
                <a:cxn ang="0">
                  <a:pos x="0" y="42"/>
                </a:cxn>
                <a:cxn ang="0">
                  <a:pos x="144" y="122"/>
                </a:cxn>
                <a:cxn ang="0">
                  <a:pos x="151" y="61"/>
                </a:cxn>
              </a:cxnLst>
              <a:rect l="0" t="0" r="r" b="b"/>
              <a:pathLst>
                <a:path w="159" h="122">
                  <a:moveTo>
                    <a:pt x="151" y="61"/>
                  </a:moveTo>
                  <a:lnTo>
                    <a:pt x="159" y="0"/>
                  </a:lnTo>
                  <a:lnTo>
                    <a:pt x="0" y="42"/>
                  </a:lnTo>
                  <a:lnTo>
                    <a:pt x="144" y="122"/>
                  </a:lnTo>
                  <a:lnTo>
                    <a:pt x="15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AutoShape 34"/>
            <p:cNvSpPr>
              <a:spLocks noChangeArrowheads="1"/>
            </p:cNvSpPr>
            <p:nvPr/>
          </p:nvSpPr>
          <p:spPr bwMode="auto">
            <a:xfrm>
              <a:off x="4457" y="1889"/>
              <a:ext cx="135" cy="271"/>
            </a:xfrm>
            <a:prstGeom prst="roundRect">
              <a:avLst>
                <a:gd name="adj" fmla="val 50000"/>
              </a:avLst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635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AutoShape 35"/>
            <p:cNvSpPr>
              <a:spLocks noChangeArrowheads="1"/>
            </p:cNvSpPr>
            <p:nvPr/>
          </p:nvSpPr>
          <p:spPr bwMode="auto">
            <a:xfrm>
              <a:off x="4575" y="1889"/>
              <a:ext cx="161" cy="271"/>
            </a:xfrm>
            <a:prstGeom prst="roundRect">
              <a:avLst>
                <a:gd name="adj" fmla="val 50000"/>
              </a:avLst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635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Rectangle 36"/>
            <p:cNvSpPr>
              <a:spLocks noChangeArrowheads="1"/>
            </p:cNvSpPr>
            <p:nvPr/>
          </p:nvSpPr>
          <p:spPr bwMode="auto">
            <a:xfrm>
              <a:off x="4512" y="1759"/>
              <a:ext cx="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h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65" name="Rectangle 37"/>
            <p:cNvSpPr>
              <a:spLocks noChangeArrowheads="1"/>
            </p:cNvSpPr>
            <p:nvPr/>
          </p:nvSpPr>
          <p:spPr bwMode="auto">
            <a:xfrm>
              <a:off x="4641" y="1759"/>
              <a:ext cx="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Symbol" pitchFamily="18" charset="2"/>
                </a:rPr>
                <a:t>h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66" name="Rectangle 38"/>
            <p:cNvSpPr>
              <a:spLocks noChangeArrowheads="1"/>
            </p:cNvSpPr>
            <p:nvPr/>
          </p:nvSpPr>
          <p:spPr bwMode="auto">
            <a:xfrm>
              <a:off x="4704" y="2678"/>
              <a:ext cx="12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Peptide antigen</a:t>
              </a:r>
              <a:endParaRPr lang="en-US" sz="1800">
                <a:latin typeface="Arial Narrow" pitchFamily="34" charset="0"/>
              </a:endParaRPr>
            </a:p>
          </p:txBody>
        </p:sp>
        <p:sp>
          <p:nvSpPr>
            <p:cNvPr id="22567" name="Freeform 39"/>
            <p:cNvSpPr>
              <a:spLocks/>
            </p:cNvSpPr>
            <p:nvPr/>
          </p:nvSpPr>
          <p:spPr bwMode="auto">
            <a:xfrm>
              <a:off x="4457" y="2824"/>
              <a:ext cx="183" cy="32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84" y="0"/>
                </a:cxn>
                <a:cxn ang="0">
                  <a:pos x="184" y="328"/>
                </a:cxn>
                <a:cxn ang="0">
                  <a:pos x="0" y="328"/>
                </a:cxn>
              </a:cxnLst>
              <a:rect l="0" t="0" r="r" b="b"/>
              <a:pathLst>
                <a:path w="184" h="328">
                  <a:moveTo>
                    <a:pt x="8" y="0"/>
                  </a:moveTo>
                  <a:lnTo>
                    <a:pt x="184" y="0"/>
                  </a:lnTo>
                  <a:lnTo>
                    <a:pt x="184" y="328"/>
                  </a:lnTo>
                  <a:lnTo>
                    <a:pt x="0" y="328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40"/>
            <p:cNvSpPr>
              <a:spLocks/>
            </p:cNvSpPr>
            <p:nvPr/>
          </p:nvSpPr>
          <p:spPr bwMode="auto">
            <a:xfrm>
              <a:off x="4346" y="2225"/>
              <a:ext cx="246" cy="30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47" y="0"/>
                </a:cxn>
                <a:cxn ang="0">
                  <a:pos x="247" y="303"/>
                </a:cxn>
                <a:cxn ang="0">
                  <a:pos x="0" y="303"/>
                </a:cxn>
              </a:cxnLst>
              <a:rect l="0" t="0" r="r" b="b"/>
              <a:pathLst>
                <a:path w="247" h="303">
                  <a:moveTo>
                    <a:pt x="30" y="0"/>
                  </a:moveTo>
                  <a:lnTo>
                    <a:pt x="247" y="0"/>
                  </a:lnTo>
                  <a:lnTo>
                    <a:pt x="247" y="303"/>
                  </a:lnTo>
                  <a:lnTo>
                    <a:pt x="0" y="303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Rectangle 41"/>
            <p:cNvSpPr>
              <a:spLocks noChangeArrowheads="1"/>
            </p:cNvSpPr>
            <p:nvPr/>
          </p:nvSpPr>
          <p:spPr bwMode="auto">
            <a:xfrm>
              <a:off x="2448" y="816"/>
              <a:ext cx="13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Helvetica" pitchFamily="34" charset="0"/>
                </a:rPr>
                <a:t>CD4+</a:t>
              </a:r>
              <a:r>
                <a:rPr lang="en-US">
                  <a:latin typeface="Arial Narrow" pitchFamily="34" charset="0"/>
                </a:rPr>
                <a:t> </a:t>
              </a:r>
              <a:r>
                <a:rPr lang="en-US" b="1">
                  <a:solidFill>
                    <a:srgbClr val="FFFF00"/>
                  </a:solidFill>
                  <a:latin typeface="Helvetica" pitchFamily="34" charset="0"/>
                </a:rPr>
                <a:t>T Cell</a:t>
              </a:r>
            </a:p>
          </p:txBody>
        </p:sp>
        <p:sp>
          <p:nvSpPr>
            <p:cNvPr id="22570" name="Rectangle 42"/>
            <p:cNvSpPr>
              <a:spLocks noChangeArrowheads="1"/>
            </p:cNvSpPr>
            <p:nvPr/>
          </p:nvSpPr>
          <p:spPr bwMode="auto">
            <a:xfrm>
              <a:off x="2921" y="3706"/>
              <a:ext cx="4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 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1" name="Rectangle 43"/>
            <p:cNvSpPr>
              <a:spLocks noChangeArrowheads="1"/>
            </p:cNvSpPr>
            <p:nvPr/>
          </p:nvSpPr>
          <p:spPr bwMode="auto">
            <a:xfrm>
              <a:off x="2663" y="3936"/>
              <a:ext cx="25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Helvetica" pitchFamily="34" charset="0"/>
                </a:rPr>
                <a:t>Antigen Presenting Cell (APC)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2" name="Rectangle 44"/>
            <p:cNvSpPr>
              <a:spLocks noChangeArrowheads="1"/>
            </p:cNvSpPr>
            <p:nvPr/>
          </p:nvSpPr>
          <p:spPr bwMode="auto">
            <a:xfrm>
              <a:off x="3648" y="2389"/>
              <a:ext cx="6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Helvetica" pitchFamily="34" charset="0"/>
                </a:rPr>
                <a:t>V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3" name="Rectangle 45"/>
            <p:cNvSpPr>
              <a:spLocks noChangeArrowheads="1"/>
            </p:cNvSpPr>
            <p:nvPr/>
          </p:nvSpPr>
          <p:spPr bwMode="auto">
            <a:xfrm>
              <a:off x="3708" y="2395"/>
              <a:ext cx="6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Symbol" pitchFamily="18" charset="2"/>
                </a:rPr>
                <a:t>a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4" name="Rectangle 46"/>
            <p:cNvSpPr>
              <a:spLocks noChangeArrowheads="1"/>
            </p:cNvSpPr>
            <p:nvPr/>
          </p:nvSpPr>
          <p:spPr bwMode="auto">
            <a:xfrm>
              <a:off x="4106" y="2389"/>
              <a:ext cx="6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Helvetica" pitchFamily="34" charset="0"/>
                </a:rPr>
                <a:t>V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5" name="Rectangle 47"/>
            <p:cNvSpPr>
              <a:spLocks noChangeArrowheads="1"/>
            </p:cNvSpPr>
            <p:nvPr/>
          </p:nvSpPr>
          <p:spPr bwMode="auto">
            <a:xfrm>
              <a:off x="4163" y="239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Symbol" pitchFamily="18" charset="2"/>
                </a:rPr>
                <a:t>b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6" name="Rectangle 48"/>
            <p:cNvSpPr>
              <a:spLocks noChangeArrowheads="1"/>
            </p:cNvSpPr>
            <p:nvPr/>
          </p:nvSpPr>
          <p:spPr bwMode="auto">
            <a:xfrm>
              <a:off x="3759" y="2207"/>
              <a:ext cx="7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Helvetica" pitchFamily="34" charset="0"/>
                </a:rPr>
                <a:t>C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7" name="Rectangle 49"/>
            <p:cNvSpPr>
              <a:spLocks noChangeArrowheads="1"/>
            </p:cNvSpPr>
            <p:nvPr/>
          </p:nvSpPr>
          <p:spPr bwMode="auto">
            <a:xfrm>
              <a:off x="3821" y="2213"/>
              <a:ext cx="6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Symbol" pitchFamily="18" charset="2"/>
                </a:rPr>
                <a:t>a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8" name="Rectangle 50"/>
            <p:cNvSpPr>
              <a:spLocks noChangeArrowheads="1"/>
            </p:cNvSpPr>
            <p:nvPr/>
          </p:nvSpPr>
          <p:spPr bwMode="auto">
            <a:xfrm>
              <a:off x="3969" y="2214"/>
              <a:ext cx="7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Helvetica" pitchFamily="34" charset="0"/>
                </a:rPr>
                <a:t>C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79" name="Rectangle 51"/>
            <p:cNvSpPr>
              <a:spLocks noChangeArrowheads="1"/>
            </p:cNvSpPr>
            <p:nvPr/>
          </p:nvSpPr>
          <p:spPr bwMode="auto">
            <a:xfrm>
              <a:off x="4032" y="2220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FF00"/>
                  </a:solidFill>
                  <a:latin typeface="Symbol" pitchFamily="18" charset="2"/>
                </a:rPr>
                <a:t>b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auto">
            <a:xfrm>
              <a:off x="3248" y="2521"/>
              <a:ext cx="208" cy="457"/>
            </a:xfrm>
            <a:prstGeom prst="ellipse">
              <a:avLst/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auto">
            <a:xfrm>
              <a:off x="3120" y="2521"/>
              <a:ext cx="224" cy="376"/>
            </a:xfrm>
            <a:prstGeom prst="ellipse">
              <a:avLst/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auto">
            <a:xfrm>
              <a:off x="3183" y="2273"/>
              <a:ext cx="218" cy="384"/>
            </a:xfrm>
            <a:prstGeom prst="ellipse">
              <a:avLst/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auto">
            <a:xfrm>
              <a:off x="3095" y="2120"/>
              <a:ext cx="226" cy="353"/>
            </a:xfrm>
            <a:prstGeom prst="ellipse">
              <a:avLst/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AutoShape 56"/>
            <p:cNvSpPr>
              <a:spLocks noChangeArrowheads="1"/>
            </p:cNvSpPr>
            <p:nvPr/>
          </p:nvSpPr>
          <p:spPr bwMode="auto">
            <a:xfrm>
              <a:off x="3152" y="1712"/>
              <a:ext cx="127" cy="559"/>
            </a:xfrm>
            <a:prstGeom prst="roundRect">
              <a:avLst>
                <a:gd name="adj" fmla="val 50000"/>
              </a:avLst>
            </a:prstGeom>
            <a:solidFill>
              <a:srgbClr val="D5000A"/>
            </a:solid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auto">
            <a:xfrm>
              <a:off x="2999" y="1705"/>
              <a:ext cx="226" cy="247"/>
            </a:xfrm>
            <a:prstGeom prst="ellipse">
              <a:avLst/>
            </a:prstGeom>
            <a:blipFill dpi="0" rotWithShape="0">
              <a:blip r:embed="rId10" cstate="print"/>
              <a:srcRect/>
              <a:tile tx="0" ty="0" sx="100000" sy="100000" flip="none" algn="tl"/>
            </a:blipFill>
            <a:ln w="39688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Rectangle 58"/>
            <p:cNvSpPr>
              <a:spLocks noChangeArrowheads="1"/>
            </p:cNvSpPr>
            <p:nvPr/>
          </p:nvSpPr>
          <p:spPr bwMode="auto">
            <a:xfrm>
              <a:off x="2895" y="2959"/>
              <a:ext cx="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CD4</a:t>
              </a:r>
              <a:endParaRPr lang="en-US" sz="1800">
                <a:latin typeface="Arial Narrow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 flipV="1">
              <a:off x="3104" y="2799"/>
              <a:ext cx="133" cy="13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Freeform 60"/>
            <p:cNvSpPr>
              <a:spLocks/>
            </p:cNvSpPr>
            <p:nvPr/>
          </p:nvSpPr>
          <p:spPr bwMode="auto">
            <a:xfrm>
              <a:off x="3209" y="2728"/>
              <a:ext cx="103" cy="106"/>
            </a:xfrm>
            <a:custGeom>
              <a:avLst/>
              <a:gdLst/>
              <a:ahLst/>
              <a:cxnLst>
                <a:cxn ang="0">
                  <a:pos x="33" y="75"/>
                </a:cxn>
                <a:cxn ang="0">
                  <a:pos x="63" y="106"/>
                </a:cxn>
                <a:cxn ang="0">
                  <a:pos x="104" y="0"/>
                </a:cxn>
                <a:cxn ang="0">
                  <a:pos x="0" y="44"/>
                </a:cxn>
                <a:cxn ang="0">
                  <a:pos x="33" y="75"/>
                </a:cxn>
              </a:cxnLst>
              <a:rect l="0" t="0" r="r" b="b"/>
              <a:pathLst>
                <a:path w="104" h="106">
                  <a:moveTo>
                    <a:pt x="33" y="75"/>
                  </a:moveTo>
                  <a:lnTo>
                    <a:pt x="63" y="106"/>
                  </a:lnTo>
                  <a:lnTo>
                    <a:pt x="104" y="0"/>
                  </a:lnTo>
                  <a:lnTo>
                    <a:pt x="0" y="44"/>
                  </a:lnTo>
                  <a:lnTo>
                    <a:pt x="3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Freeform 61"/>
            <p:cNvSpPr>
              <a:spLocks/>
            </p:cNvSpPr>
            <p:nvPr/>
          </p:nvSpPr>
          <p:spPr bwMode="auto">
            <a:xfrm>
              <a:off x="3231" y="1400"/>
              <a:ext cx="152" cy="257"/>
            </a:xfrm>
            <a:custGeom>
              <a:avLst/>
              <a:gdLst/>
              <a:ahLst/>
              <a:cxnLst>
                <a:cxn ang="0">
                  <a:pos x="0" y="257"/>
                </a:cxn>
                <a:cxn ang="0">
                  <a:pos x="81" y="192"/>
                </a:cxn>
                <a:cxn ang="0">
                  <a:pos x="0" y="169"/>
                </a:cxn>
                <a:cxn ang="0">
                  <a:pos x="113" y="96"/>
                </a:cxn>
                <a:cxn ang="0">
                  <a:pos x="25" y="73"/>
                </a:cxn>
                <a:cxn ang="0">
                  <a:pos x="152" y="0"/>
                </a:cxn>
                <a:cxn ang="0">
                  <a:pos x="152" y="17"/>
                </a:cxn>
              </a:cxnLst>
              <a:rect l="0" t="0" r="r" b="b"/>
              <a:pathLst>
                <a:path w="152" h="257">
                  <a:moveTo>
                    <a:pt x="0" y="257"/>
                  </a:moveTo>
                  <a:lnTo>
                    <a:pt x="81" y="192"/>
                  </a:lnTo>
                  <a:lnTo>
                    <a:pt x="0" y="169"/>
                  </a:lnTo>
                  <a:lnTo>
                    <a:pt x="113" y="96"/>
                  </a:lnTo>
                  <a:lnTo>
                    <a:pt x="25" y="73"/>
                  </a:lnTo>
                  <a:lnTo>
                    <a:pt x="152" y="0"/>
                  </a:lnTo>
                  <a:lnTo>
                    <a:pt x="152" y="17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Rectangle 62"/>
            <p:cNvSpPr>
              <a:spLocks noChangeArrowheads="1"/>
            </p:cNvSpPr>
            <p:nvPr/>
          </p:nvSpPr>
          <p:spPr bwMode="auto">
            <a:xfrm>
              <a:off x="3297" y="1240"/>
              <a:ext cx="198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Antigen specific TCR signals</a:t>
              </a:r>
              <a:endParaRPr lang="en-US" sz="1600">
                <a:latin typeface="Arial" pitchFamily="34" charset="0"/>
              </a:endParaRPr>
            </a:p>
          </p:txBody>
        </p:sp>
        <p:sp>
          <p:nvSpPr>
            <p:cNvPr id="22591" name="Freeform 63"/>
            <p:cNvSpPr>
              <a:spLocks/>
            </p:cNvSpPr>
            <p:nvPr/>
          </p:nvSpPr>
          <p:spPr bwMode="auto">
            <a:xfrm>
              <a:off x="4128" y="1409"/>
              <a:ext cx="104" cy="248"/>
            </a:xfrm>
            <a:custGeom>
              <a:avLst/>
              <a:gdLst/>
              <a:ahLst/>
              <a:cxnLst>
                <a:cxn ang="0">
                  <a:pos x="103" y="248"/>
                </a:cxn>
                <a:cxn ang="0">
                  <a:pos x="48" y="183"/>
                </a:cxn>
                <a:cxn ang="0">
                  <a:pos x="103" y="160"/>
                </a:cxn>
                <a:cxn ang="0">
                  <a:pos x="25" y="87"/>
                </a:cxn>
                <a:cxn ang="0">
                  <a:pos x="96" y="64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103" h="248">
                  <a:moveTo>
                    <a:pt x="103" y="248"/>
                  </a:moveTo>
                  <a:lnTo>
                    <a:pt x="48" y="183"/>
                  </a:lnTo>
                  <a:lnTo>
                    <a:pt x="103" y="160"/>
                  </a:lnTo>
                  <a:lnTo>
                    <a:pt x="25" y="87"/>
                  </a:lnTo>
                  <a:lnTo>
                    <a:pt x="96" y="64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auto">
            <a:xfrm>
              <a:off x="2286" y="2200"/>
              <a:ext cx="177" cy="568"/>
            </a:xfrm>
            <a:prstGeom prst="ellipse">
              <a:avLst/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AutoShape 65"/>
            <p:cNvSpPr>
              <a:spLocks noChangeArrowheads="1"/>
            </p:cNvSpPr>
            <p:nvPr/>
          </p:nvSpPr>
          <p:spPr bwMode="auto">
            <a:xfrm>
              <a:off x="2334" y="1776"/>
              <a:ext cx="104" cy="43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auto">
            <a:xfrm>
              <a:off x="2423" y="2112"/>
              <a:ext cx="169" cy="568"/>
            </a:xfrm>
            <a:prstGeom prst="ellipse">
              <a:avLst/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AutoShape 67"/>
            <p:cNvSpPr>
              <a:spLocks noChangeArrowheads="1"/>
            </p:cNvSpPr>
            <p:nvPr/>
          </p:nvSpPr>
          <p:spPr bwMode="auto">
            <a:xfrm>
              <a:off x="2463" y="1688"/>
              <a:ext cx="104" cy="43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auto">
            <a:xfrm>
              <a:off x="2559" y="2208"/>
              <a:ext cx="177" cy="568"/>
            </a:xfrm>
            <a:prstGeom prst="ellipse">
              <a:avLst/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AutoShape 69"/>
            <p:cNvSpPr>
              <a:spLocks noChangeArrowheads="1"/>
            </p:cNvSpPr>
            <p:nvPr/>
          </p:nvSpPr>
          <p:spPr bwMode="auto">
            <a:xfrm>
              <a:off x="2607" y="1784"/>
              <a:ext cx="104" cy="431"/>
            </a:xfrm>
            <a:prstGeom prst="roundRect">
              <a:avLst>
                <a:gd name="adj" fmla="val 50000"/>
              </a:avLst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auto">
            <a:xfrm>
              <a:off x="2319" y="2745"/>
              <a:ext cx="336" cy="488"/>
            </a:xfrm>
            <a:prstGeom prst="ellipse">
              <a:avLst/>
            </a:prstGeom>
            <a:blipFill dpi="0" rotWithShape="0">
              <a:blip r:embed="rId12" cstate="print"/>
              <a:srcRect/>
              <a:tile tx="0" ty="0" sx="100000" sy="100000" flip="none" algn="tl"/>
            </a:blip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71"/>
            <p:cNvSpPr>
              <a:spLocks noChangeShapeType="1"/>
            </p:cNvSpPr>
            <p:nvPr/>
          </p:nvSpPr>
          <p:spPr bwMode="auto">
            <a:xfrm>
              <a:off x="2471" y="3072"/>
              <a:ext cx="1" cy="497"/>
            </a:xfrm>
            <a:prstGeom prst="line">
              <a:avLst/>
            </a:prstGeom>
            <a:noFill/>
            <a:ln w="88900">
              <a:solidFill>
                <a:srgbClr val="2AC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Rectangle 72"/>
            <p:cNvSpPr>
              <a:spLocks noChangeArrowheads="1"/>
            </p:cNvSpPr>
            <p:nvPr/>
          </p:nvSpPr>
          <p:spPr bwMode="auto">
            <a:xfrm>
              <a:off x="1927" y="2982"/>
              <a:ext cx="4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CD40</a:t>
              </a:r>
              <a:endParaRPr lang="en-US" sz="1800">
                <a:latin typeface="Arial Narrow" pitchFamily="34" charset="0"/>
              </a:endParaRPr>
            </a:p>
          </p:txBody>
        </p:sp>
        <p:sp>
          <p:nvSpPr>
            <p:cNvPr id="22601" name="Rectangle 73"/>
            <p:cNvSpPr>
              <a:spLocks noChangeArrowheads="1"/>
            </p:cNvSpPr>
            <p:nvPr/>
          </p:nvSpPr>
          <p:spPr bwMode="auto">
            <a:xfrm>
              <a:off x="1776" y="2581"/>
              <a:ext cx="5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CD40L</a:t>
              </a:r>
              <a:endParaRPr lang="en-US" sz="1800">
                <a:latin typeface="Arial Narrow" pitchFamily="34" charset="0"/>
              </a:endParaRPr>
            </a:p>
          </p:txBody>
        </p:sp>
        <p:sp>
          <p:nvSpPr>
            <p:cNvPr id="22602" name="Freeform 74"/>
            <p:cNvSpPr>
              <a:spLocks/>
            </p:cNvSpPr>
            <p:nvPr/>
          </p:nvSpPr>
          <p:spPr bwMode="auto">
            <a:xfrm flipH="1">
              <a:off x="2279" y="1488"/>
              <a:ext cx="144" cy="248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79" y="192"/>
                </a:cxn>
                <a:cxn ang="0">
                  <a:pos x="0" y="169"/>
                </a:cxn>
                <a:cxn ang="0">
                  <a:pos x="111" y="96"/>
                </a:cxn>
                <a:cxn ang="0">
                  <a:pos x="23" y="73"/>
                </a:cxn>
                <a:cxn ang="0">
                  <a:pos x="144" y="0"/>
                </a:cxn>
                <a:cxn ang="0">
                  <a:pos x="144" y="16"/>
                </a:cxn>
              </a:cxnLst>
              <a:rect l="0" t="0" r="r" b="b"/>
              <a:pathLst>
                <a:path w="144" h="248">
                  <a:moveTo>
                    <a:pt x="0" y="248"/>
                  </a:moveTo>
                  <a:lnTo>
                    <a:pt x="79" y="192"/>
                  </a:lnTo>
                  <a:lnTo>
                    <a:pt x="0" y="169"/>
                  </a:lnTo>
                  <a:lnTo>
                    <a:pt x="111" y="96"/>
                  </a:lnTo>
                  <a:lnTo>
                    <a:pt x="23" y="73"/>
                  </a:lnTo>
                  <a:lnTo>
                    <a:pt x="144" y="0"/>
                  </a:lnTo>
                  <a:lnTo>
                    <a:pt x="144" y="16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Freeform 75"/>
            <p:cNvSpPr>
              <a:spLocks/>
            </p:cNvSpPr>
            <p:nvPr/>
          </p:nvSpPr>
          <p:spPr bwMode="auto">
            <a:xfrm>
              <a:off x="2478" y="3744"/>
              <a:ext cx="107" cy="249"/>
            </a:xfrm>
            <a:custGeom>
              <a:avLst/>
              <a:gdLst/>
              <a:ahLst/>
              <a:cxnLst>
                <a:cxn ang="0">
                  <a:pos x="106" y="249"/>
                </a:cxn>
                <a:cxn ang="0">
                  <a:pos x="58" y="184"/>
                </a:cxn>
                <a:cxn ang="0">
                  <a:pos x="106" y="161"/>
                </a:cxn>
                <a:cxn ang="0">
                  <a:pos x="33" y="88"/>
                </a:cxn>
                <a:cxn ang="0">
                  <a:pos x="96" y="65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06" h="249">
                  <a:moveTo>
                    <a:pt x="106" y="249"/>
                  </a:moveTo>
                  <a:lnTo>
                    <a:pt x="58" y="184"/>
                  </a:lnTo>
                  <a:lnTo>
                    <a:pt x="106" y="161"/>
                  </a:lnTo>
                  <a:lnTo>
                    <a:pt x="33" y="88"/>
                  </a:lnTo>
                  <a:lnTo>
                    <a:pt x="96" y="65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Rectangle 76"/>
            <p:cNvSpPr>
              <a:spLocks noChangeArrowheads="1"/>
            </p:cNvSpPr>
            <p:nvPr/>
          </p:nvSpPr>
          <p:spPr bwMode="auto">
            <a:xfrm>
              <a:off x="2320" y="3592"/>
              <a:ext cx="3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FFFF00"/>
                  </a:solidFill>
                  <a:latin typeface=""/>
                </a:rPr>
                <a:t>signal</a:t>
              </a:r>
              <a:endParaRPr lang="en-US">
                <a:latin typeface="Arial Narrow" pitchFamily="34" charset="0"/>
              </a:endParaRPr>
            </a:p>
          </p:txBody>
        </p:sp>
        <p:grpSp>
          <p:nvGrpSpPr>
            <p:cNvPr id="22605" name="Group 77"/>
            <p:cNvGrpSpPr>
              <a:grpSpLocks/>
            </p:cNvGrpSpPr>
            <p:nvPr/>
          </p:nvGrpSpPr>
          <p:grpSpPr bwMode="auto">
            <a:xfrm>
              <a:off x="1344" y="1861"/>
              <a:ext cx="321" cy="616"/>
              <a:chOff x="5088" y="1776"/>
              <a:chExt cx="321" cy="616"/>
            </a:xfrm>
          </p:grpSpPr>
          <p:sp>
            <p:nvSpPr>
              <p:cNvPr id="22606" name="Oval 78"/>
              <p:cNvSpPr>
                <a:spLocks noChangeArrowheads="1"/>
              </p:cNvSpPr>
              <p:nvPr/>
            </p:nvSpPr>
            <p:spPr bwMode="auto">
              <a:xfrm>
                <a:off x="5088" y="1824"/>
                <a:ext cx="177" cy="568"/>
              </a:xfrm>
              <a:prstGeom prst="ellipse">
                <a:avLst/>
              </a:prstGeom>
              <a:solidFill>
                <a:srgbClr val="009900"/>
              </a:solidFill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7" name="Oval 79"/>
              <p:cNvSpPr>
                <a:spLocks noChangeArrowheads="1"/>
              </p:cNvSpPr>
              <p:nvPr/>
            </p:nvSpPr>
            <p:spPr bwMode="auto">
              <a:xfrm>
                <a:off x="5232" y="1776"/>
                <a:ext cx="177" cy="568"/>
              </a:xfrm>
              <a:prstGeom prst="ellipse">
                <a:avLst/>
              </a:prstGeom>
              <a:solidFill>
                <a:srgbClr val="009900"/>
              </a:solidFill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768" y="2293"/>
              <a:ext cx="67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CD28/</a:t>
              </a:r>
            </a:p>
            <a:p>
              <a:r>
                <a:rPr lang="en-US" sz="1800" b="1">
                  <a:solidFill>
                    <a:srgbClr val="FFFF00"/>
                  </a:solidFill>
                  <a:latin typeface="Helvetica" pitchFamily="34" charset="0"/>
                </a:rPr>
                <a:t>CTLA-4</a:t>
              </a:r>
              <a:endParaRPr lang="en-US" sz="1800">
                <a:latin typeface="Arial Narrow" pitchFamily="34" charset="0"/>
              </a:endParaRPr>
            </a:p>
          </p:txBody>
        </p:sp>
        <p:sp>
          <p:nvSpPr>
            <p:cNvPr id="22609" name="Freeform 81"/>
            <p:cNvSpPr>
              <a:spLocks/>
            </p:cNvSpPr>
            <p:nvPr/>
          </p:nvSpPr>
          <p:spPr bwMode="auto">
            <a:xfrm>
              <a:off x="1584" y="1525"/>
              <a:ext cx="144" cy="248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79" y="192"/>
                </a:cxn>
                <a:cxn ang="0">
                  <a:pos x="0" y="169"/>
                </a:cxn>
                <a:cxn ang="0">
                  <a:pos x="111" y="96"/>
                </a:cxn>
                <a:cxn ang="0">
                  <a:pos x="23" y="73"/>
                </a:cxn>
                <a:cxn ang="0">
                  <a:pos x="144" y="0"/>
                </a:cxn>
                <a:cxn ang="0">
                  <a:pos x="144" y="16"/>
                </a:cxn>
              </a:cxnLst>
              <a:rect l="0" t="0" r="r" b="b"/>
              <a:pathLst>
                <a:path w="144" h="248">
                  <a:moveTo>
                    <a:pt x="0" y="248"/>
                  </a:moveTo>
                  <a:lnTo>
                    <a:pt x="79" y="192"/>
                  </a:lnTo>
                  <a:lnTo>
                    <a:pt x="0" y="169"/>
                  </a:lnTo>
                  <a:lnTo>
                    <a:pt x="111" y="96"/>
                  </a:lnTo>
                  <a:lnTo>
                    <a:pt x="23" y="73"/>
                  </a:lnTo>
                  <a:lnTo>
                    <a:pt x="144" y="0"/>
                  </a:lnTo>
                  <a:lnTo>
                    <a:pt x="144" y="16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610" name="Group 82"/>
            <p:cNvGrpSpPr>
              <a:grpSpLocks/>
            </p:cNvGrpSpPr>
            <p:nvPr/>
          </p:nvGrpSpPr>
          <p:grpSpPr bwMode="auto">
            <a:xfrm>
              <a:off x="1248" y="2677"/>
              <a:ext cx="432" cy="1048"/>
              <a:chOff x="912" y="2592"/>
              <a:chExt cx="432" cy="1048"/>
            </a:xfrm>
          </p:grpSpPr>
          <p:sp>
            <p:nvSpPr>
              <p:cNvPr id="22611" name="AutoShape 83"/>
              <p:cNvSpPr>
                <a:spLocks noChangeArrowheads="1"/>
              </p:cNvSpPr>
              <p:nvPr/>
            </p:nvSpPr>
            <p:spPr bwMode="auto">
              <a:xfrm rot="5400000">
                <a:off x="895" y="3329"/>
                <a:ext cx="472" cy="149"/>
              </a:xfrm>
              <a:prstGeom prst="roundRect">
                <a:avLst>
                  <a:gd name="adj" fmla="val 50000"/>
                </a:avLst>
              </a:prstGeom>
              <a:solidFill>
                <a:srgbClr val="66FF33"/>
              </a:solidFill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2" name="AutoShape 84"/>
              <p:cNvSpPr>
                <a:spLocks noChangeArrowheads="1"/>
              </p:cNvSpPr>
              <p:nvPr/>
            </p:nvSpPr>
            <p:spPr bwMode="auto">
              <a:xfrm flipV="1">
                <a:off x="912" y="2592"/>
                <a:ext cx="432" cy="624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76" y="3648"/>
              <a:ext cx="97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FF00"/>
                  </a:solidFill>
                  <a:latin typeface="Helvetica" pitchFamily="34" charset="0"/>
                </a:rPr>
                <a:t>CD80 (B7.1)/</a:t>
              </a:r>
            </a:p>
            <a:p>
              <a:r>
                <a:rPr lang="en-US" sz="1600" b="1">
                  <a:solidFill>
                    <a:srgbClr val="FFFF00"/>
                  </a:solidFill>
                  <a:latin typeface="Helvetica" pitchFamily="34" charset="0"/>
                </a:rPr>
                <a:t>CD86 (B7.2)</a:t>
              </a:r>
              <a:endParaRPr lang="en-US" sz="1600">
                <a:latin typeface="Arial Narrow" pitchFamily="34" charset="0"/>
              </a:endParaRPr>
            </a:p>
          </p:txBody>
        </p:sp>
        <p:sp>
          <p:nvSpPr>
            <p:cNvPr id="22614" name="Text Box 86"/>
            <p:cNvSpPr txBox="1">
              <a:spLocks noChangeArrowheads="1"/>
            </p:cNvSpPr>
            <p:nvPr/>
          </p:nvSpPr>
          <p:spPr bwMode="auto">
            <a:xfrm>
              <a:off x="2807" y="1584"/>
              <a:ext cx="3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FF00"/>
                  </a:solidFill>
                  <a:latin typeface="Helvetica" pitchFamily="34" charset="0"/>
                </a:rPr>
                <a:t>lck</a:t>
              </a:r>
              <a:endParaRPr lang="en-US" sz="1600">
                <a:latin typeface="Arial Narrow" pitchFamily="34" charset="0"/>
              </a:endParaRPr>
            </a:p>
          </p:txBody>
        </p:sp>
        <p:sp>
          <p:nvSpPr>
            <p:cNvPr id="22615" name="Text Box 87"/>
            <p:cNvSpPr txBox="1">
              <a:spLocks noChangeArrowheads="1"/>
            </p:cNvSpPr>
            <p:nvPr/>
          </p:nvSpPr>
          <p:spPr bwMode="auto">
            <a:xfrm>
              <a:off x="1271" y="1248"/>
              <a:ext cx="16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FF00"/>
                  </a:solidFill>
                  <a:latin typeface="Helvetica" pitchFamily="34" charset="0"/>
                </a:rPr>
                <a:t>Co-stimulatory signals</a:t>
              </a:r>
              <a:endParaRPr lang="en-US" sz="1600">
                <a:latin typeface="Arial Narrow" pitchFamily="34" charset="0"/>
              </a:endParaRPr>
            </a:p>
          </p:txBody>
        </p:sp>
        <p:sp>
          <p:nvSpPr>
            <p:cNvPr id="22616" name="Text Box 88"/>
            <p:cNvSpPr txBox="1">
              <a:spLocks noChangeArrowheads="1"/>
            </p:cNvSpPr>
            <p:nvPr/>
          </p:nvSpPr>
          <p:spPr bwMode="auto">
            <a:xfrm>
              <a:off x="1114" y="1488"/>
              <a:ext cx="58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Helvetica" pitchFamily="34" charset="0"/>
                </a:rPr>
                <a:t>(- ) / [+]</a:t>
              </a:r>
              <a:endParaRPr lang="en-US">
                <a:latin typeface="Arial Narrow" pitchFamily="34" charset="0"/>
              </a:endParaRPr>
            </a:p>
          </p:txBody>
        </p:sp>
        <p:sp>
          <p:nvSpPr>
            <p:cNvPr id="22617" name="AutoShape 89"/>
            <p:cNvSpPr>
              <a:spLocks noChangeArrowheads="1"/>
            </p:cNvSpPr>
            <p:nvPr/>
          </p:nvSpPr>
          <p:spPr bwMode="auto">
            <a:xfrm flipH="1">
              <a:off x="1584" y="3792"/>
              <a:ext cx="816" cy="192"/>
            </a:xfrm>
            <a:prstGeom prst="curvedUpArrow">
              <a:avLst>
                <a:gd name="adj1" fmla="val 85000"/>
                <a:gd name="adj2" fmla="val 170000"/>
                <a:gd name="adj3" fmla="val 33333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8" name="Text Box 90"/>
            <p:cNvSpPr txBox="1">
              <a:spLocks noChangeArrowheads="1"/>
            </p:cNvSpPr>
            <p:nvPr/>
          </p:nvSpPr>
          <p:spPr bwMode="auto">
            <a:xfrm>
              <a:off x="1574" y="3653"/>
              <a:ext cx="29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rgbClr val="FFFF00"/>
                  </a:solidFill>
                  <a:latin typeface="Helvetica" pitchFamily="34" charset="0"/>
                </a:rPr>
                <a:t>[+]</a:t>
              </a:r>
            </a:p>
          </p:txBody>
        </p:sp>
        <p:sp>
          <p:nvSpPr>
            <p:cNvPr id="22619" name="Line 91"/>
            <p:cNvSpPr>
              <a:spLocks noChangeShapeType="1"/>
            </p:cNvSpPr>
            <p:nvPr/>
          </p:nvSpPr>
          <p:spPr bwMode="auto">
            <a:xfrm flipV="1">
              <a:off x="1488" y="2544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20" name="Text Box 92"/>
          <p:cNvSpPr txBox="1">
            <a:spLocks noChangeArrowheads="1"/>
          </p:cNvSpPr>
          <p:nvPr/>
        </p:nvSpPr>
        <p:spPr bwMode="auto">
          <a:xfrm>
            <a:off x="7391400" y="6400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819400" y="582613"/>
            <a:ext cx="5257800" cy="1289050"/>
            <a:chOff x="1104" y="432"/>
            <a:chExt cx="3312" cy="812"/>
          </a:xfrm>
        </p:grpSpPr>
        <p:sp>
          <p:nvSpPr>
            <p:cNvPr id="47107" name="Freeform 3"/>
            <p:cNvSpPr>
              <a:spLocks/>
            </p:cNvSpPr>
            <p:nvPr/>
          </p:nvSpPr>
          <p:spPr bwMode="auto">
            <a:xfrm>
              <a:off x="1104" y="908"/>
              <a:ext cx="3312" cy="336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672" y="0"/>
                </a:cxn>
                <a:cxn ang="0">
                  <a:pos x="1344" y="528"/>
                </a:cxn>
              </a:cxnLst>
              <a:rect l="0" t="0" r="r" b="b"/>
              <a:pathLst>
                <a:path w="1344" h="528">
                  <a:moveTo>
                    <a:pt x="0" y="528"/>
                  </a:moveTo>
                  <a:cubicBezTo>
                    <a:pt x="224" y="264"/>
                    <a:pt x="448" y="0"/>
                    <a:pt x="672" y="0"/>
                  </a:cubicBezTo>
                  <a:cubicBezTo>
                    <a:pt x="896" y="0"/>
                    <a:pt x="1120" y="264"/>
                    <a:pt x="1344" y="5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08" name="Group 4"/>
            <p:cNvGrpSpPr>
              <a:grpSpLocks/>
            </p:cNvGrpSpPr>
            <p:nvPr/>
          </p:nvGrpSpPr>
          <p:grpSpPr bwMode="auto">
            <a:xfrm>
              <a:off x="2448" y="432"/>
              <a:ext cx="424" cy="768"/>
              <a:chOff x="1828" y="2544"/>
              <a:chExt cx="424" cy="768"/>
            </a:xfrm>
          </p:grpSpPr>
          <p:grpSp>
            <p:nvGrpSpPr>
              <p:cNvPr id="47109" name="Group 5"/>
              <p:cNvGrpSpPr>
                <a:grpSpLocks/>
              </p:cNvGrpSpPr>
              <p:nvPr/>
            </p:nvGrpSpPr>
            <p:grpSpPr bwMode="auto">
              <a:xfrm>
                <a:off x="1828" y="2544"/>
                <a:ext cx="188" cy="535"/>
                <a:chOff x="1828" y="2544"/>
                <a:chExt cx="188" cy="535"/>
              </a:xfrm>
            </p:grpSpPr>
            <p:sp>
              <p:nvSpPr>
                <p:cNvPr id="47110" name="Line 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8" y="2592"/>
                  <a:ext cx="14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47111" name="AutoShape 7"/>
                <p:cNvCxnSpPr>
                  <a:cxnSpLocks noChangeShapeType="1"/>
                </p:cNvCxnSpPr>
                <p:nvPr/>
              </p:nvCxnSpPr>
              <p:spPr bwMode="auto">
                <a:xfrm>
                  <a:off x="2016" y="2647"/>
                  <a:ext cx="0" cy="432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47112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1862" y="2544"/>
                  <a:ext cx="154" cy="1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113" name="Group 9"/>
              <p:cNvGrpSpPr>
                <a:grpSpLocks/>
              </p:cNvGrpSpPr>
              <p:nvPr/>
            </p:nvGrpSpPr>
            <p:grpSpPr bwMode="auto">
              <a:xfrm flipH="1">
                <a:off x="2064" y="2544"/>
                <a:ext cx="188" cy="535"/>
                <a:chOff x="1828" y="2544"/>
                <a:chExt cx="188" cy="535"/>
              </a:xfrm>
            </p:grpSpPr>
            <p:sp>
              <p:nvSpPr>
                <p:cNvPr id="471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1828" y="2592"/>
                  <a:ext cx="14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47115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2016" y="2647"/>
                  <a:ext cx="0" cy="432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47116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862" y="2544"/>
                  <a:ext cx="154" cy="1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117" name="Line 13"/>
              <p:cNvSpPr>
                <a:spLocks noChangeShapeType="1"/>
              </p:cNvSpPr>
              <p:nvPr/>
            </p:nvSpPr>
            <p:spPr bwMode="auto">
              <a:xfrm>
                <a:off x="1968" y="297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8" name="Line 14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9" name="Line 15"/>
              <p:cNvSpPr>
                <a:spLocks noChangeShapeType="1"/>
              </p:cNvSpPr>
              <p:nvPr/>
            </p:nvSpPr>
            <p:spPr bwMode="auto">
              <a:xfrm>
                <a:off x="1920" y="297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20" name="Group 16"/>
          <p:cNvGrpSpPr>
            <a:grpSpLocks/>
          </p:cNvGrpSpPr>
          <p:nvPr/>
        </p:nvGrpSpPr>
        <p:grpSpPr bwMode="auto">
          <a:xfrm>
            <a:off x="2286000" y="2106613"/>
            <a:ext cx="2584450" cy="1784350"/>
            <a:chOff x="1440" y="1327"/>
            <a:chExt cx="1628" cy="1124"/>
          </a:xfrm>
        </p:grpSpPr>
        <p:sp>
          <p:nvSpPr>
            <p:cNvPr id="47121" name="Text Box 17"/>
            <p:cNvSpPr txBox="1">
              <a:spLocks noChangeArrowheads="1"/>
            </p:cNvSpPr>
            <p:nvPr/>
          </p:nvSpPr>
          <p:spPr bwMode="auto">
            <a:xfrm>
              <a:off x="1440" y="1739"/>
              <a:ext cx="3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/>
                <a:t>PIP</a:t>
              </a:r>
              <a:r>
                <a:rPr lang="en-US" sz="1600" baseline="-25000"/>
                <a:t>2</a:t>
              </a:r>
            </a:p>
          </p:txBody>
        </p:sp>
        <p:sp>
          <p:nvSpPr>
            <p:cNvPr id="47122" name="Text Box 18"/>
            <p:cNvSpPr txBox="1">
              <a:spLocks noChangeArrowheads="1"/>
            </p:cNvSpPr>
            <p:nvPr/>
          </p:nvSpPr>
          <p:spPr bwMode="auto">
            <a:xfrm>
              <a:off x="1776" y="2239"/>
              <a:ext cx="7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/>
                <a:t>IP</a:t>
              </a:r>
              <a:r>
                <a:rPr lang="en-US" sz="1600" baseline="-25000"/>
                <a:t>3</a:t>
              </a:r>
              <a:r>
                <a:rPr lang="en-US" sz="1600"/>
                <a:t>  +  DAG</a:t>
              </a:r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1800" y="1775"/>
              <a:ext cx="264" cy="464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480" y="112"/>
                </a:cxn>
                <a:cxn ang="0">
                  <a:pos x="624" y="784"/>
                </a:cxn>
              </a:cxnLst>
              <a:rect l="0" t="0" r="r" b="b"/>
              <a:pathLst>
                <a:path w="624" h="784">
                  <a:moveTo>
                    <a:pt x="0" y="112"/>
                  </a:moveTo>
                  <a:cubicBezTo>
                    <a:pt x="188" y="56"/>
                    <a:pt x="376" y="0"/>
                    <a:pt x="480" y="112"/>
                  </a:cubicBezTo>
                  <a:cubicBezTo>
                    <a:pt x="584" y="224"/>
                    <a:pt x="604" y="504"/>
                    <a:pt x="62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24" name="Group 20"/>
            <p:cNvGrpSpPr>
              <a:grpSpLocks/>
            </p:cNvGrpSpPr>
            <p:nvPr/>
          </p:nvGrpSpPr>
          <p:grpSpPr bwMode="auto">
            <a:xfrm>
              <a:off x="1931" y="1327"/>
              <a:ext cx="1137" cy="438"/>
              <a:chOff x="1931" y="1327"/>
              <a:chExt cx="1137" cy="438"/>
            </a:xfrm>
          </p:grpSpPr>
          <p:grpSp>
            <p:nvGrpSpPr>
              <p:cNvPr id="47125" name="Group 21"/>
              <p:cNvGrpSpPr>
                <a:grpSpLocks/>
              </p:cNvGrpSpPr>
              <p:nvPr/>
            </p:nvGrpSpPr>
            <p:grpSpPr bwMode="auto">
              <a:xfrm>
                <a:off x="1931" y="1471"/>
                <a:ext cx="506" cy="288"/>
                <a:chOff x="1931" y="1471"/>
                <a:chExt cx="506" cy="288"/>
              </a:xfrm>
            </p:grpSpPr>
            <p:grpSp>
              <p:nvGrpSpPr>
                <p:cNvPr id="47126" name="Group 22"/>
                <p:cNvGrpSpPr>
                  <a:grpSpLocks/>
                </p:cNvGrpSpPr>
                <p:nvPr/>
              </p:nvGrpSpPr>
              <p:grpSpPr bwMode="auto">
                <a:xfrm>
                  <a:off x="1931" y="1471"/>
                  <a:ext cx="501" cy="288"/>
                  <a:chOff x="1094" y="2858"/>
                  <a:chExt cx="501" cy="288"/>
                </a:xfrm>
              </p:grpSpPr>
              <p:sp>
                <p:nvSpPr>
                  <p:cNvPr id="47127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1094" y="2858"/>
                    <a:ext cx="501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4" y="2858"/>
                    <a:ext cx="116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endParaRPr lang="en-US"/>
                  </a:p>
                </p:txBody>
              </p:sp>
            </p:grpSp>
            <p:sp>
              <p:nvSpPr>
                <p:cNvPr id="4712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970" y="1506"/>
                  <a:ext cx="46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600"/>
                    <a:t>PLC</a:t>
                  </a:r>
                  <a:r>
                    <a:rPr lang="en-US" sz="1600">
                      <a:latin typeface="Symbol" pitchFamily="18" charset="2"/>
                    </a:rPr>
                    <a:t>g</a:t>
                  </a:r>
                  <a:r>
                    <a:rPr lang="en-US" sz="1600"/>
                    <a:t>1</a:t>
                  </a:r>
                </a:p>
              </p:txBody>
            </p:sp>
          </p:grpSp>
          <p:sp>
            <p:nvSpPr>
              <p:cNvPr id="47130" name="Freeform 26"/>
              <p:cNvSpPr>
                <a:spLocks/>
              </p:cNvSpPr>
              <p:nvPr/>
            </p:nvSpPr>
            <p:spPr bwMode="auto">
              <a:xfrm rot="11555198" flipV="1">
                <a:off x="2544" y="1327"/>
                <a:ext cx="288" cy="2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288"/>
                  </a:cxn>
                  <a:cxn ang="0">
                    <a:pos x="432" y="336"/>
                  </a:cxn>
                </a:cxnLst>
                <a:rect l="0" t="0" r="r" b="b"/>
                <a:pathLst>
                  <a:path w="432" h="344">
                    <a:moveTo>
                      <a:pt x="0" y="0"/>
                    </a:moveTo>
                    <a:cubicBezTo>
                      <a:pt x="60" y="116"/>
                      <a:pt x="120" y="232"/>
                      <a:pt x="192" y="288"/>
                    </a:cubicBezTo>
                    <a:cubicBezTo>
                      <a:pt x="264" y="344"/>
                      <a:pt x="392" y="328"/>
                      <a:pt x="43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1" name="Freeform 27"/>
              <p:cNvSpPr>
                <a:spLocks/>
              </p:cNvSpPr>
              <p:nvPr/>
            </p:nvSpPr>
            <p:spPr bwMode="auto">
              <a:xfrm rot="11555198" flipV="1">
                <a:off x="2537" y="1561"/>
                <a:ext cx="531" cy="2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288"/>
                  </a:cxn>
                  <a:cxn ang="0">
                    <a:pos x="432" y="336"/>
                  </a:cxn>
                </a:cxnLst>
                <a:rect l="0" t="0" r="r" b="b"/>
                <a:pathLst>
                  <a:path w="432" h="344">
                    <a:moveTo>
                      <a:pt x="0" y="0"/>
                    </a:moveTo>
                    <a:cubicBezTo>
                      <a:pt x="60" y="116"/>
                      <a:pt x="120" y="232"/>
                      <a:pt x="192" y="288"/>
                    </a:cubicBezTo>
                    <a:cubicBezTo>
                      <a:pt x="264" y="344"/>
                      <a:pt x="392" y="328"/>
                      <a:pt x="43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32" name="Group 28"/>
          <p:cNvGrpSpPr>
            <a:grpSpLocks/>
          </p:cNvGrpSpPr>
          <p:nvPr/>
        </p:nvGrpSpPr>
        <p:grpSpPr bwMode="auto">
          <a:xfrm>
            <a:off x="1524000" y="3859213"/>
            <a:ext cx="1708150" cy="2693987"/>
            <a:chOff x="960" y="2431"/>
            <a:chExt cx="1076" cy="1697"/>
          </a:xfrm>
        </p:grpSpPr>
        <p:sp>
          <p:nvSpPr>
            <p:cNvPr id="47133" name="Text Box 29"/>
            <p:cNvSpPr txBox="1">
              <a:spLocks noChangeArrowheads="1"/>
            </p:cNvSpPr>
            <p:nvPr/>
          </p:nvSpPr>
          <p:spPr bwMode="auto">
            <a:xfrm>
              <a:off x="1488" y="2603"/>
              <a:ext cx="3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/>
                <a:t>Ca</a:t>
              </a:r>
              <a:r>
                <a:rPr lang="en-US" sz="1600" baseline="30000"/>
                <a:t>++</a:t>
              </a:r>
            </a:p>
          </p:txBody>
        </p:sp>
        <p:grpSp>
          <p:nvGrpSpPr>
            <p:cNvPr id="47134" name="Group 30"/>
            <p:cNvGrpSpPr>
              <a:grpSpLocks/>
            </p:cNvGrpSpPr>
            <p:nvPr/>
          </p:nvGrpSpPr>
          <p:grpSpPr bwMode="auto">
            <a:xfrm>
              <a:off x="1048" y="3766"/>
              <a:ext cx="988" cy="362"/>
              <a:chOff x="274" y="3739"/>
              <a:chExt cx="988" cy="362"/>
            </a:xfrm>
          </p:grpSpPr>
          <p:sp>
            <p:nvSpPr>
              <p:cNvPr id="47135" name="AutoShape 31"/>
              <p:cNvSpPr>
                <a:spLocks noChangeArrowheads="1"/>
              </p:cNvSpPr>
              <p:nvPr/>
            </p:nvSpPr>
            <p:spPr bwMode="auto">
              <a:xfrm>
                <a:off x="294" y="3739"/>
                <a:ext cx="961" cy="362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6" name="Text Box 32"/>
              <p:cNvSpPr txBox="1">
                <a:spLocks noChangeArrowheads="1"/>
              </p:cNvSpPr>
              <p:nvPr/>
            </p:nvSpPr>
            <p:spPr bwMode="auto">
              <a:xfrm>
                <a:off x="274" y="3805"/>
                <a:ext cx="9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NFAT activation</a:t>
                </a:r>
              </a:p>
            </p:txBody>
          </p:sp>
        </p:grpSp>
        <p:grpSp>
          <p:nvGrpSpPr>
            <p:cNvPr id="47137" name="Group 33"/>
            <p:cNvGrpSpPr>
              <a:grpSpLocks/>
            </p:cNvGrpSpPr>
            <p:nvPr/>
          </p:nvGrpSpPr>
          <p:grpSpPr bwMode="auto">
            <a:xfrm>
              <a:off x="960" y="3120"/>
              <a:ext cx="727" cy="288"/>
              <a:chOff x="960" y="3120"/>
              <a:chExt cx="727" cy="288"/>
            </a:xfrm>
          </p:grpSpPr>
          <p:sp>
            <p:nvSpPr>
              <p:cNvPr id="47138" name="AutoShape 34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727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9" name="Text Box 35"/>
              <p:cNvSpPr txBox="1">
                <a:spLocks noChangeArrowheads="1"/>
              </p:cNvSpPr>
              <p:nvPr/>
            </p:nvSpPr>
            <p:spPr bwMode="auto">
              <a:xfrm>
                <a:off x="960" y="3164"/>
                <a:ext cx="6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calcineurin</a:t>
                </a:r>
              </a:p>
            </p:txBody>
          </p:sp>
        </p:grpSp>
        <p:sp>
          <p:nvSpPr>
            <p:cNvPr id="47140" name="Line 36"/>
            <p:cNvSpPr>
              <a:spLocks noChangeShapeType="1"/>
            </p:cNvSpPr>
            <p:nvPr/>
          </p:nvSpPr>
          <p:spPr bwMode="auto">
            <a:xfrm flipH="1">
              <a:off x="1728" y="2431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 flipH="1">
              <a:off x="1440" y="2815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>
              <a:off x="1344" y="3439"/>
              <a:ext cx="14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43" name="Line 39"/>
          <p:cNvSpPr>
            <a:spLocks noChangeShapeType="1"/>
          </p:cNvSpPr>
          <p:nvPr/>
        </p:nvSpPr>
        <p:spPr bwMode="auto">
          <a:xfrm flipH="1">
            <a:off x="6477000" y="1039813"/>
            <a:ext cx="15240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44" name="Line 40"/>
          <p:cNvSpPr>
            <a:spLocks noChangeShapeType="1"/>
          </p:cNvSpPr>
          <p:nvPr/>
        </p:nvSpPr>
        <p:spPr bwMode="auto">
          <a:xfrm flipH="1">
            <a:off x="7086600" y="1039813"/>
            <a:ext cx="152400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45" name="Line 41"/>
          <p:cNvSpPr>
            <a:spLocks noChangeShapeType="1"/>
          </p:cNvSpPr>
          <p:nvPr/>
        </p:nvSpPr>
        <p:spPr bwMode="auto">
          <a:xfrm flipH="1">
            <a:off x="7620000" y="1268413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46" name="Text Box 42"/>
          <p:cNvSpPr txBox="1">
            <a:spLocks noChangeArrowheads="1"/>
          </p:cNvSpPr>
          <p:nvPr/>
        </p:nvSpPr>
        <p:spPr bwMode="auto">
          <a:xfrm>
            <a:off x="5006975" y="239713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TCR</a:t>
            </a:r>
          </a:p>
        </p:txBody>
      </p:sp>
      <p:sp>
        <p:nvSpPr>
          <p:cNvPr id="47147" name="Text Box 43"/>
          <p:cNvSpPr txBox="1">
            <a:spLocks noChangeArrowheads="1"/>
          </p:cNvSpPr>
          <p:nvPr/>
        </p:nvSpPr>
        <p:spPr bwMode="auto">
          <a:xfrm>
            <a:off x="6384925" y="685800"/>
            <a:ext cx="52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CD4</a:t>
            </a:r>
          </a:p>
        </p:txBody>
      </p:sp>
      <p:sp>
        <p:nvSpPr>
          <p:cNvPr id="47148" name="Text Box 44"/>
          <p:cNvSpPr txBox="1">
            <a:spLocks noChangeArrowheads="1"/>
          </p:cNvSpPr>
          <p:nvPr/>
        </p:nvSpPr>
        <p:spPr bwMode="auto">
          <a:xfrm>
            <a:off x="7010400" y="685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CD45</a:t>
            </a:r>
          </a:p>
        </p:txBody>
      </p:sp>
      <p:sp>
        <p:nvSpPr>
          <p:cNvPr id="47149" name="Text Box 45"/>
          <p:cNvSpPr txBox="1">
            <a:spLocks noChangeArrowheads="1"/>
          </p:cNvSpPr>
          <p:nvPr/>
        </p:nvSpPr>
        <p:spPr bwMode="auto">
          <a:xfrm>
            <a:off x="7467600" y="9144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CD28</a:t>
            </a:r>
          </a:p>
        </p:txBody>
      </p:sp>
      <p:grpSp>
        <p:nvGrpSpPr>
          <p:cNvPr id="47150" name="Group 46"/>
          <p:cNvGrpSpPr>
            <a:grpSpLocks/>
          </p:cNvGrpSpPr>
          <p:nvPr/>
        </p:nvGrpSpPr>
        <p:grpSpPr bwMode="auto">
          <a:xfrm>
            <a:off x="5257800" y="2220913"/>
            <a:ext cx="1073150" cy="3176587"/>
            <a:chOff x="3312" y="1399"/>
            <a:chExt cx="676" cy="2001"/>
          </a:xfrm>
        </p:grpSpPr>
        <p:grpSp>
          <p:nvGrpSpPr>
            <p:cNvPr id="47151" name="Group 47"/>
            <p:cNvGrpSpPr>
              <a:grpSpLocks/>
            </p:cNvGrpSpPr>
            <p:nvPr/>
          </p:nvGrpSpPr>
          <p:grpSpPr bwMode="auto">
            <a:xfrm>
              <a:off x="3312" y="3112"/>
              <a:ext cx="501" cy="288"/>
              <a:chOff x="3209" y="2775"/>
              <a:chExt cx="501" cy="288"/>
            </a:xfrm>
          </p:grpSpPr>
          <p:sp>
            <p:nvSpPr>
              <p:cNvPr id="47152" name="AutoShape 48"/>
              <p:cNvSpPr>
                <a:spLocks noChangeArrowheads="1"/>
              </p:cNvSpPr>
              <p:nvPr/>
            </p:nvSpPr>
            <p:spPr bwMode="auto">
              <a:xfrm>
                <a:off x="3209" y="2775"/>
                <a:ext cx="501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3" name="Text Box 49"/>
              <p:cNvSpPr txBox="1">
                <a:spLocks noChangeArrowheads="1"/>
              </p:cNvSpPr>
              <p:nvPr/>
            </p:nvSpPr>
            <p:spPr bwMode="auto">
              <a:xfrm>
                <a:off x="3225" y="2815"/>
                <a:ext cx="4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MAPK</a:t>
                </a:r>
              </a:p>
            </p:txBody>
          </p:sp>
        </p:grpSp>
        <p:grpSp>
          <p:nvGrpSpPr>
            <p:cNvPr id="47154" name="Group 50"/>
            <p:cNvGrpSpPr>
              <a:grpSpLocks/>
            </p:cNvGrpSpPr>
            <p:nvPr/>
          </p:nvGrpSpPr>
          <p:grpSpPr bwMode="auto">
            <a:xfrm>
              <a:off x="3496" y="1399"/>
              <a:ext cx="492" cy="1644"/>
              <a:chOff x="3496" y="1399"/>
              <a:chExt cx="492" cy="1644"/>
            </a:xfrm>
          </p:grpSpPr>
          <p:grpSp>
            <p:nvGrpSpPr>
              <p:cNvPr id="47155" name="Group 51"/>
              <p:cNvGrpSpPr>
                <a:grpSpLocks/>
              </p:cNvGrpSpPr>
              <p:nvPr/>
            </p:nvGrpSpPr>
            <p:grpSpPr bwMode="auto">
              <a:xfrm>
                <a:off x="3496" y="1399"/>
                <a:ext cx="492" cy="1052"/>
                <a:chOff x="3496" y="1399"/>
                <a:chExt cx="466" cy="997"/>
              </a:xfrm>
            </p:grpSpPr>
            <p:grpSp>
              <p:nvGrpSpPr>
                <p:cNvPr id="47156" name="Group 52"/>
                <p:cNvGrpSpPr>
                  <a:grpSpLocks/>
                </p:cNvGrpSpPr>
                <p:nvPr/>
              </p:nvGrpSpPr>
              <p:grpSpPr bwMode="auto">
                <a:xfrm>
                  <a:off x="3568" y="1399"/>
                  <a:ext cx="363" cy="220"/>
                  <a:chOff x="3268" y="1244"/>
                  <a:chExt cx="363" cy="220"/>
                </a:xfrm>
              </p:grpSpPr>
              <p:sp>
                <p:nvSpPr>
                  <p:cNvPr id="47157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3268" y="1244"/>
                    <a:ext cx="363" cy="22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58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12" y="1248"/>
                    <a:ext cx="291" cy="2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sz="1600"/>
                      <a:t>Shc</a:t>
                    </a:r>
                  </a:p>
                </p:txBody>
              </p:sp>
            </p:grpSp>
            <p:grpSp>
              <p:nvGrpSpPr>
                <p:cNvPr id="47159" name="Group 55"/>
                <p:cNvGrpSpPr>
                  <a:grpSpLocks/>
                </p:cNvGrpSpPr>
                <p:nvPr/>
              </p:nvGrpSpPr>
              <p:grpSpPr bwMode="auto">
                <a:xfrm>
                  <a:off x="3510" y="2081"/>
                  <a:ext cx="452" cy="315"/>
                  <a:chOff x="3906" y="2748"/>
                  <a:chExt cx="452" cy="315"/>
                </a:xfrm>
              </p:grpSpPr>
              <p:sp>
                <p:nvSpPr>
                  <p:cNvPr id="47160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3906" y="2748"/>
                    <a:ext cx="452" cy="315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61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4" y="2812"/>
                    <a:ext cx="292" cy="2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sz="1600"/>
                      <a:t>Ras</a:t>
                    </a:r>
                  </a:p>
                </p:txBody>
              </p:sp>
            </p:grpSp>
            <p:grpSp>
              <p:nvGrpSpPr>
                <p:cNvPr id="47162" name="Group 58"/>
                <p:cNvGrpSpPr>
                  <a:grpSpLocks/>
                </p:cNvGrpSpPr>
                <p:nvPr/>
              </p:nvGrpSpPr>
              <p:grpSpPr bwMode="auto">
                <a:xfrm>
                  <a:off x="3596" y="1807"/>
                  <a:ext cx="366" cy="288"/>
                  <a:chOff x="3906" y="2055"/>
                  <a:chExt cx="366" cy="288"/>
                </a:xfrm>
              </p:grpSpPr>
              <p:sp>
                <p:nvSpPr>
                  <p:cNvPr id="47163" name="AutoShape 5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906" y="2055"/>
                    <a:ext cx="366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99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64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3" y="2091"/>
                    <a:ext cx="332" cy="2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sz="1600"/>
                      <a:t>SOS</a:t>
                    </a:r>
                  </a:p>
                </p:txBody>
              </p:sp>
            </p:grpSp>
            <p:grpSp>
              <p:nvGrpSpPr>
                <p:cNvPr id="47165" name="Group 61"/>
                <p:cNvGrpSpPr>
                  <a:grpSpLocks/>
                </p:cNvGrpSpPr>
                <p:nvPr/>
              </p:nvGrpSpPr>
              <p:grpSpPr bwMode="auto">
                <a:xfrm>
                  <a:off x="3496" y="1611"/>
                  <a:ext cx="363" cy="220"/>
                  <a:chOff x="3460" y="1440"/>
                  <a:chExt cx="363" cy="220"/>
                </a:xfrm>
              </p:grpSpPr>
              <p:sp>
                <p:nvSpPr>
                  <p:cNvPr id="47166" name="AutoShape 62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1440"/>
                    <a:ext cx="363" cy="22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67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1" y="1440"/>
                    <a:ext cx="359" cy="2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sz="1600"/>
                      <a:t>Grb2</a:t>
                    </a:r>
                  </a:p>
                </p:txBody>
              </p:sp>
            </p:grpSp>
          </p:grpSp>
          <p:sp>
            <p:nvSpPr>
              <p:cNvPr id="47168" name="Line 64"/>
              <p:cNvSpPr>
                <a:spLocks noChangeShapeType="1"/>
              </p:cNvSpPr>
              <p:nvPr/>
            </p:nvSpPr>
            <p:spPr bwMode="auto">
              <a:xfrm flipH="1">
                <a:off x="3589" y="2496"/>
                <a:ext cx="145" cy="5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169" name="Group 65"/>
          <p:cNvGrpSpPr>
            <a:grpSpLocks/>
          </p:cNvGrpSpPr>
          <p:nvPr/>
        </p:nvGrpSpPr>
        <p:grpSpPr bwMode="auto">
          <a:xfrm>
            <a:off x="3886200" y="3854450"/>
            <a:ext cx="1354138" cy="2265363"/>
            <a:chOff x="2448" y="2428"/>
            <a:chExt cx="853" cy="1427"/>
          </a:xfrm>
        </p:grpSpPr>
        <p:grpSp>
          <p:nvGrpSpPr>
            <p:cNvPr id="47170" name="Group 66"/>
            <p:cNvGrpSpPr>
              <a:grpSpLocks/>
            </p:cNvGrpSpPr>
            <p:nvPr/>
          </p:nvGrpSpPr>
          <p:grpSpPr bwMode="auto">
            <a:xfrm>
              <a:off x="2452" y="2428"/>
              <a:ext cx="476" cy="435"/>
              <a:chOff x="2452" y="2428"/>
              <a:chExt cx="476" cy="435"/>
            </a:xfrm>
          </p:grpSpPr>
          <p:sp>
            <p:nvSpPr>
              <p:cNvPr id="47171" name="Line 67"/>
              <p:cNvSpPr>
                <a:spLocks noChangeShapeType="1"/>
              </p:cNvSpPr>
              <p:nvPr/>
            </p:nvSpPr>
            <p:spPr bwMode="auto">
              <a:xfrm>
                <a:off x="2452" y="2428"/>
                <a:ext cx="236" cy="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7172" name="Group 68"/>
              <p:cNvGrpSpPr>
                <a:grpSpLocks/>
              </p:cNvGrpSpPr>
              <p:nvPr/>
            </p:nvGrpSpPr>
            <p:grpSpPr bwMode="auto">
              <a:xfrm>
                <a:off x="2564" y="2651"/>
                <a:ext cx="364" cy="212"/>
                <a:chOff x="1760" y="2632"/>
                <a:chExt cx="364" cy="212"/>
              </a:xfrm>
            </p:grpSpPr>
            <p:sp>
              <p:nvSpPr>
                <p:cNvPr id="47173" name="AutoShape 69"/>
                <p:cNvSpPr>
                  <a:spLocks noChangeArrowheads="1"/>
                </p:cNvSpPr>
                <p:nvPr/>
              </p:nvSpPr>
              <p:spPr bwMode="auto">
                <a:xfrm>
                  <a:off x="1761" y="2652"/>
                  <a:ext cx="363" cy="1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7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1760" y="2632"/>
                  <a:ext cx="36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600"/>
                    <a:t>PKC</a:t>
                  </a:r>
                </a:p>
              </p:txBody>
            </p:sp>
          </p:grpSp>
        </p:grpSp>
        <p:sp>
          <p:nvSpPr>
            <p:cNvPr id="47175" name="Line 71"/>
            <p:cNvSpPr>
              <a:spLocks noChangeShapeType="1"/>
            </p:cNvSpPr>
            <p:nvPr/>
          </p:nvSpPr>
          <p:spPr bwMode="auto">
            <a:xfrm>
              <a:off x="2968" y="2863"/>
              <a:ext cx="333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76" name="Group 72"/>
            <p:cNvGrpSpPr>
              <a:grpSpLocks/>
            </p:cNvGrpSpPr>
            <p:nvPr/>
          </p:nvGrpSpPr>
          <p:grpSpPr bwMode="auto">
            <a:xfrm>
              <a:off x="2448" y="2911"/>
              <a:ext cx="576" cy="944"/>
              <a:chOff x="2448" y="2911"/>
              <a:chExt cx="576" cy="944"/>
            </a:xfrm>
          </p:grpSpPr>
          <p:grpSp>
            <p:nvGrpSpPr>
              <p:cNvPr id="47177" name="Group 73"/>
              <p:cNvGrpSpPr>
                <a:grpSpLocks/>
              </p:cNvGrpSpPr>
              <p:nvPr/>
            </p:nvGrpSpPr>
            <p:grpSpPr bwMode="auto">
              <a:xfrm>
                <a:off x="2448" y="3493"/>
                <a:ext cx="576" cy="362"/>
                <a:chOff x="1844" y="3090"/>
                <a:chExt cx="576" cy="362"/>
              </a:xfrm>
            </p:grpSpPr>
            <p:sp>
              <p:nvSpPr>
                <p:cNvPr id="47178" name="AutoShape 74"/>
                <p:cNvSpPr>
                  <a:spLocks noChangeArrowheads="1"/>
                </p:cNvSpPr>
                <p:nvPr/>
              </p:nvSpPr>
              <p:spPr bwMode="auto">
                <a:xfrm>
                  <a:off x="1844" y="3090"/>
                  <a:ext cx="576" cy="362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808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7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923" y="3153"/>
                  <a:ext cx="43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600"/>
                    <a:t>NF</a:t>
                  </a:r>
                  <a:r>
                    <a:rPr lang="en-US" sz="1600">
                      <a:latin typeface="Symbol" pitchFamily="18" charset="2"/>
                    </a:rPr>
                    <a:t>k</a:t>
                  </a:r>
                  <a:r>
                    <a:rPr lang="en-US" sz="1600"/>
                    <a:t>B</a:t>
                  </a:r>
                  <a:endParaRPr lang="en-US" sz="1600">
                    <a:latin typeface="Symbol" pitchFamily="18" charset="2"/>
                  </a:endParaRPr>
                </a:p>
              </p:txBody>
            </p:sp>
          </p:grpSp>
          <p:sp>
            <p:nvSpPr>
              <p:cNvPr id="47180" name="Line 76"/>
              <p:cNvSpPr>
                <a:spLocks noChangeShapeType="1"/>
              </p:cNvSpPr>
              <p:nvPr/>
            </p:nvSpPr>
            <p:spPr bwMode="auto">
              <a:xfrm flipH="1">
                <a:off x="2688" y="2911"/>
                <a:ext cx="48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181" name="Rectangle 77"/>
          <p:cNvSpPr>
            <a:spLocks noGrp="1" noChangeArrowheads="1"/>
          </p:cNvSpPr>
          <p:nvPr>
            <p:ph type="title" idx="4294967295"/>
          </p:nvPr>
        </p:nvSpPr>
        <p:spPr>
          <a:xfrm>
            <a:off x="757238" y="792163"/>
            <a:ext cx="3054350" cy="658812"/>
          </a:xfrm>
        </p:spPr>
        <p:txBody>
          <a:bodyPr/>
          <a:lstStyle/>
          <a:p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TCR signaling</a:t>
            </a:r>
          </a:p>
        </p:txBody>
      </p:sp>
      <p:grpSp>
        <p:nvGrpSpPr>
          <p:cNvPr id="47182" name="Group 78"/>
          <p:cNvGrpSpPr>
            <a:grpSpLocks/>
          </p:cNvGrpSpPr>
          <p:nvPr/>
        </p:nvGrpSpPr>
        <p:grpSpPr bwMode="auto">
          <a:xfrm>
            <a:off x="1981200" y="3124200"/>
            <a:ext cx="2717800" cy="685800"/>
            <a:chOff x="1248" y="1968"/>
            <a:chExt cx="1712" cy="432"/>
          </a:xfrm>
        </p:grpSpPr>
        <p:sp>
          <p:nvSpPr>
            <p:cNvPr id="47183" name="Text Box 79"/>
            <p:cNvSpPr txBox="1">
              <a:spLocks noChangeArrowheads="1"/>
            </p:cNvSpPr>
            <p:nvPr/>
          </p:nvSpPr>
          <p:spPr bwMode="auto">
            <a:xfrm>
              <a:off x="1248" y="2112"/>
              <a:ext cx="5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(ION)</a:t>
              </a:r>
            </a:p>
          </p:txBody>
        </p:sp>
        <p:sp>
          <p:nvSpPr>
            <p:cNvPr id="47184" name="Text Box 80"/>
            <p:cNvSpPr txBox="1">
              <a:spLocks noChangeArrowheads="1"/>
            </p:cNvSpPr>
            <p:nvPr/>
          </p:nvSpPr>
          <p:spPr bwMode="auto">
            <a:xfrm>
              <a:off x="2299" y="1968"/>
              <a:ext cx="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(PMA)</a:t>
              </a:r>
            </a:p>
          </p:txBody>
        </p:sp>
      </p:grpSp>
      <p:grpSp>
        <p:nvGrpSpPr>
          <p:cNvPr id="47185" name="Group 81"/>
          <p:cNvGrpSpPr>
            <a:grpSpLocks/>
          </p:cNvGrpSpPr>
          <p:nvPr/>
        </p:nvGrpSpPr>
        <p:grpSpPr bwMode="auto">
          <a:xfrm>
            <a:off x="5943600" y="2119313"/>
            <a:ext cx="1905000" cy="2681287"/>
            <a:chOff x="3744" y="1335"/>
            <a:chExt cx="1200" cy="1689"/>
          </a:xfrm>
        </p:grpSpPr>
        <p:grpSp>
          <p:nvGrpSpPr>
            <p:cNvPr id="47186" name="Group 82"/>
            <p:cNvGrpSpPr>
              <a:grpSpLocks/>
            </p:cNvGrpSpPr>
            <p:nvPr/>
          </p:nvGrpSpPr>
          <p:grpSpPr bwMode="auto">
            <a:xfrm>
              <a:off x="4569" y="1335"/>
              <a:ext cx="375" cy="296"/>
              <a:chOff x="4569" y="1335"/>
              <a:chExt cx="375" cy="296"/>
            </a:xfrm>
          </p:grpSpPr>
          <p:sp>
            <p:nvSpPr>
              <p:cNvPr id="47187" name="AutoShape 83"/>
              <p:cNvSpPr>
                <a:spLocks noChangeArrowheads="1"/>
              </p:cNvSpPr>
              <p:nvPr/>
            </p:nvSpPr>
            <p:spPr bwMode="auto">
              <a:xfrm>
                <a:off x="4569" y="1335"/>
                <a:ext cx="375" cy="296"/>
              </a:xfrm>
              <a:prstGeom prst="octagon">
                <a:avLst>
                  <a:gd name="adj" fmla="val 29287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8" name="Text Box 84"/>
              <p:cNvSpPr txBox="1">
                <a:spLocks noChangeArrowheads="1"/>
              </p:cNvSpPr>
              <p:nvPr/>
            </p:nvSpPr>
            <p:spPr bwMode="auto">
              <a:xfrm>
                <a:off x="4608" y="1392"/>
                <a:ext cx="32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/>
                  <a:t>PTK</a:t>
                </a:r>
              </a:p>
            </p:txBody>
          </p:sp>
        </p:grpSp>
        <p:sp>
          <p:nvSpPr>
            <p:cNvPr id="47189" name="Line 85"/>
            <p:cNvSpPr>
              <a:spLocks noChangeShapeType="1"/>
            </p:cNvSpPr>
            <p:nvPr/>
          </p:nvSpPr>
          <p:spPr bwMode="auto">
            <a:xfrm flipH="1">
              <a:off x="4560" y="1728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90" name="Line 86"/>
            <p:cNvSpPr>
              <a:spLocks noChangeShapeType="1"/>
            </p:cNvSpPr>
            <p:nvPr/>
          </p:nvSpPr>
          <p:spPr bwMode="auto">
            <a:xfrm flipH="1">
              <a:off x="4176" y="2208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91" name="Line 87"/>
            <p:cNvSpPr>
              <a:spLocks noChangeShapeType="1"/>
            </p:cNvSpPr>
            <p:nvPr/>
          </p:nvSpPr>
          <p:spPr bwMode="auto">
            <a:xfrm flipH="1">
              <a:off x="4368" y="1968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92" name="Line 88"/>
            <p:cNvSpPr>
              <a:spLocks noChangeShapeType="1"/>
            </p:cNvSpPr>
            <p:nvPr/>
          </p:nvSpPr>
          <p:spPr bwMode="auto">
            <a:xfrm flipH="1">
              <a:off x="3984" y="2448"/>
              <a:ext cx="144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93" name="Line 89"/>
            <p:cNvSpPr>
              <a:spLocks noChangeShapeType="1"/>
            </p:cNvSpPr>
            <p:nvPr/>
          </p:nvSpPr>
          <p:spPr bwMode="auto">
            <a:xfrm flipH="1">
              <a:off x="3744" y="2671"/>
              <a:ext cx="181" cy="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94" name="Group 90"/>
          <p:cNvGrpSpPr>
            <a:grpSpLocks/>
          </p:cNvGrpSpPr>
          <p:nvPr/>
        </p:nvGrpSpPr>
        <p:grpSpPr bwMode="auto">
          <a:xfrm>
            <a:off x="4419600" y="1573213"/>
            <a:ext cx="2100263" cy="973137"/>
            <a:chOff x="2784" y="991"/>
            <a:chExt cx="1323" cy="613"/>
          </a:xfrm>
        </p:grpSpPr>
        <p:grpSp>
          <p:nvGrpSpPr>
            <p:cNvPr id="47195" name="Group 91"/>
            <p:cNvGrpSpPr>
              <a:grpSpLocks/>
            </p:cNvGrpSpPr>
            <p:nvPr/>
          </p:nvGrpSpPr>
          <p:grpSpPr bwMode="auto">
            <a:xfrm>
              <a:off x="2784" y="1030"/>
              <a:ext cx="443" cy="288"/>
              <a:chOff x="2784" y="1030"/>
              <a:chExt cx="443" cy="288"/>
            </a:xfrm>
          </p:grpSpPr>
          <p:grpSp>
            <p:nvGrpSpPr>
              <p:cNvPr id="47196" name="Group 92"/>
              <p:cNvGrpSpPr>
                <a:grpSpLocks/>
              </p:cNvGrpSpPr>
              <p:nvPr/>
            </p:nvGrpSpPr>
            <p:grpSpPr bwMode="auto">
              <a:xfrm>
                <a:off x="2784" y="1030"/>
                <a:ext cx="404" cy="288"/>
                <a:chOff x="3590" y="3530"/>
                <a:chExt cx="404" cy="288"/>
              </a:xfrm>
            </p:grpSpPr>
            <p:sp>
              <p:nvSpPr>
                <p:cNvPr id="47197" name="AutoShape 93"/>
                <p:cNvSpPr>
                  <a:spLocks noChangeArrowheads="1"/>
                </p:cNvSpPr>
                <p:nvPr/>
              </p:nvSpPr>
              <p:spPr bwMode="auto">
                <a:xfrm>
                  <a:off x="3590" y="3530"/>
                  <a:ext cx="404" cy="288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9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3590" y="3530"/>
                  <a:ext cx="1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7199" name="Text Box 95"/>
              <p:cNvSpPr txBox="1">
                <a:spLocks noChangeArrowheads="1"/>
              </p:cNvSpPr>
              <p:nvPr/>
            </p:nvSpPr>
            <p:spPr bwMode="auto">
              <a:xfrm>
                <a:off x="2784" y="1067"/>
                <a:ext cx="44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Zap70</a:t>
                </a:r>
              </a:p>
            </p:txBody>
          </p:sp>
        </p:grpSp>
        <p:grpSp>
          <p:nvGrpSpPr>
            <p:cNvPr id="47200" name="Group 96"/>
            <p:cNvGrpSpPr>
              <a:grpSpLocks/>
            </p:cNvGrpSpPr>
            <p:nvPr/>
          </p:nvGrpSpPr>
          <p:grpSpPr bwMode="auto">
            <a:xfrm>
              <a:off x="3189" y="1109"/>
              <a:ext cx="363" cy="266"/>
              <a:chOff x="1968" y="2530"/>
              <a:chExt cx="363" cy="266"/>
            </a:xfrm>
          </p:grpSpPr>
          <p:sp>
            <p:nvSpPr>
              <p:cNvPr id="47201" name="AutoShape 97"/>
              <p:cNvSpPr>
                <a:spLocks noChangeArrowheads="1"/>
              </p:cNvSpPr>
              <p:nvPr/>
            </p:nvSpPr>
            <p:spPr bwMode="auto">
              <a:xfrm>
                <a:off x="1968" y="2530"/>
                <a:ext cx="363" cy="266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02" name="Text Box 98"/>
              <p:cNvSpPr txBox="1">
                <a:spLocks noChangeArrowheads="1"/>
              </p:cNvSpPr>
              <p:nvPr/>
            </p:nvSpPr>
            <p:spPr bwMode="auto">
              <a:xfrm>
                <a:off x="2016" y="2544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Lck</a:t>
                </a:r>
              </a:p>
            </p:txBody>
          </p:sp>
        </p:grpSp>
        <p:grpSp>
          <p:nvGrpSpPr>
            <p:cNvPr id="47203" name="Group 99"/>
            <p:cNvGrpSpPr>
              <a:grpSpLocks/>
            </p:cNvGrpSpPr>
            <p:nvPr/>
          </p:nvGrpSpPr>
          <p:grpSpPr bwMode="auto">
            <a:xfrm>
              <a:off x="3744" y="991"/>
              <a:ext cx="363" cy="266"/>
              <a:chOff x="1968" y="2530"/>
              <a:chExt cx="363" cy="266"/>
            </a:xfrm>
          </p:grpSpPr>
          <p:sp>
            <p:nvSpPr>
              <p:cNvPr id="47204" name="AutoShape 100"/>
              <p:cNvSpPr>
                <a:spLocks noChangeArrowheads="1"/>
              </p:cNvSpPr>
              <p:nvPr/>
            </p:nvSpPr>
            <p:spPr bwMode="auto">
              <a:xfrm>
                <a:off x="1968" y="2530"/>
                <a:ext cx="363" cy="266"/>
              </a:xfrm>
              <a:prstGeom prst="octagon">
                <a:avLst>
                  <a:gd name="adj" fmla="val 2928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05" name="Text Box 101"/>
              <p:cNvSpPr txBox="1">
                <a:spLocks noChangeArrowheads="1"/>
              </p:cNvSpPr>
              <p:nvPr/>
            </p:nvSpPr>
            <p:spPr bwMode="auto">
              <a:xfrm>
                <a:off x="2016" y="2544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Lck</a:t>
                </a:r>
              </a:p>
            </p:txBody>
          </p:sp>
        </p:grpSp>
        <p:grpSp>
          <p:nvGrpSpPr>
            <p:cNvPr id="47206" name="Group 102"/>
            <p:cNvGrpSpPr>
              <a:grpSpLocks/>
            </p:cNvGrpSpPr>
            <p:nvPr/>
          </p:nvGrpSpPr>
          <p:grpSpPr bwMode="auto">
            <a:xfrm>
              <a:off x="3156" y="1392"/>
              <a:ext cx="396" cy="212"/>
              <a:chOff x="672" y="1372"/>
              <a:chExt cx="396" cy="212"/>
            </a:xfrm>
          </p:grpSpPr>
          <p:sp>
            <p:nvSpPr>
              <p:cNvPr id="47207" name="AutoShape 103"/>
              <p:cNvSpPr>
                <a:spLocks noChangeArrowheads="1"/>
              </p:cNvSpPr>
              <p:nvPr/>
            </p:nvSpPr>
            <p:spPr bwMode="auto">
              <a:xfrm>
                <a:off x="672" y="1375"/>
                <a:ext cx="396" cy="186"/>
              </a:xfrm>
              <a:prstGeom prst="parallelogram">
                <a:avLst>
                  <a:gd name="adj" fmla="val 53226"/>
                </a:avLst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08" name="Text Box 104"/>
              <p:cNvSpPr txBox="1">
                <a:spLocks noChangeArrowheads="1"/>
              </p:cNvSpPr>
              <p:nvPr/>
            </p:nvSpPr>
            <p:spPr bwMode="auto">
              <a:xfrm>
                <a:off x="720" y="1372"/>
                <a:ext cx="30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Tec</a:t>
                </a:r>
              </a:p>
            </p:txBody>
          </p:sp>
        </p:grpSp>
        <p:grpSp>
          <p:nvGrpSpPr>
            <p:cNvPr id="47209" name="Group 105"/>
            <p:cNvGrpSpPr>
              <a:grpSpLocks/>
            </p:cNvGrpSpPr>
            <p:nvPr/>
          </p:nvGrpSpPr>
          <p:grpSpPr bwMode="auto">
            <a:xfrm>
              <a:off x="2928" y="1296"/>
              <a:ext cx="325" cy="250"/>
              <a:chOff x="2459" y="1344"/>
              <a:chExt cx="325" cy="250"/>
            </a:xfrm>
          </p:grpSpPr>
          <p:sp>
            <p:nvSpPr>
              <p:cNvPr id="47210" name="Rectangle 106"/>
              <p:cNvSpPr>
                <a:spLocks noChangeArrowheads="1"/>
              </p:cNvSpPr>
              <p:nvPr/>
            </p:nvSpPr>
            <p:spPr bwMode="auto">
              <a:xfrm>
                <a:off x="2459" y="1344"/>
                <a:ext cx="325" cy="250"/>
              </a:xfrm>
              <a:prstGeom prst="rect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11" name="Text Box 107"/>
              <p:cNvSpPr txBox="1">
                <a:spLocks noChangeArrowheads="1"/>
              </p:cNvSpPr>
              <p:nvPr/>
            </p:nvSpPr>
            <p:spPr bwMode="auto">
              <a:xfrm>
                <a:off x="2469" y="1344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/>
                  <a:t>Fyn</a:t>
                </a:r>
              </a:p>
            </p:txBody>
          </p:sp>
        </p:grpSp>
      </p:grpSp>
      <p:sp>
        <p:nvSpPr>
          <p:cNvPr id="47212" name="Text Box 108"/>
          <p:cNvSpPr txBox="1">
            <a:spLocks noChangeArrowheads="1"/>
          </p:cNvSpPr>
          <p:nvPr/>
        </p:nvSpPr>
        <p:spPr bwMode="auto">
          <a:xfrm>
            <a:off x="8077200" y="652145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" pitchFamily="18" charset="0"/>
              </a:rPr>
              <a:t>Fathman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 flipH="1">
            <a:off x="744538" y="2362200"/>
            <a:ext cx="746125" cy="1166813"/>
            <a:chOff x="1728" y="945"/>
            <a:chExt cx="576" cy="794"/>
          </a:xfrm>
        </p:grpSpPr>
        <p:sp>
          <p:nvSpPr>
            <p:cNvPr id="24579" name="Freeform 3"/>
            <p:cNvSpPr>
              <a:spLocks/>
            </p:cNvSpPr>
            <p:nvPr/>
          </p:nvSpPr>
          <p:spPr bwMode="auto">
            <a:xfrm>
              <a:off x="1728" y="1225"/>
              <a:ext cx="170" cy="15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128" y="64"/>
                </a:cxn>
                <a:cxn ang="0">
                  <a:pos x="65" y="144"/>
                </a:cxn>
                <a:cxn ang="0">
                  <a:pos x="0" y="64"/>
                </a:cxn>
                <a:cxn ang="0">
                  <a:pos x="65" y="0"/>
                </a:cxn>
              </a:cxnLst>
              <a:rect l="0" t="0" r="r" b="b"/>
              <a:pathLst>
                <a:path w="128" h="144">
                  <a:moveTo>
                    <a:pt x="65" y="0"/>
                  </a:moveTo>
                  <a:lnTo>
                    <a:pt x="128" y="64"/>
                  </a:lnTo>
                  <a:lnTo>
                    <a:pt x="65" y="144"/>
                  </a:ln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>
              <a:off x="1825" y="1167"/>
              <a:ext cx="191" cy="288"/>
            </a:xfrm>
            <a:prstGeom prst="roundRect">
              <a:avLst>
                <a:gd name="adj" fmla="val 50000"/>
              </a:avLst>
            </a:prstGeom>
            <a:solidFill>
              <a:srgbClr val="FF6699"/>
            </a:solidFill>
            <a:ln w="63500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1" name="Freeform 5"/>
            <p:cNvSpPr>
              <a:spLocks/>
            </p:cNvSpPr>
            <p:nvPr/>
          </p:nvSpPr>
          <p:spPr bwMode="auto">
            <a:xfrm>
              <a:off x="1824" y="945"/>
              <a:ext cx="480" cy="794"/>
            </a:xfrm>
            <a:custGeom>
              <a:avLst/>
              <a:gdLst/>
              <a:ahLst/>
              <a:cxnLst>
                <a:cxn ang="0">
                  <a:pos x="217" y="359"/>
                </a:cxn>
                <a:cxn ang="0">
                  <a:pos x="177" y="359"/>
                </a:cxn>
                <a:cxn ang="0">
                  <a:pos x="161" y="336"/>
                </a:cxn>
                <a:cxn ang="0">
                  <a:pos x="121" y="318"/>
                </a:cxn>
                <a:cxn ang="0">
                  <a:pos x="121" y="278"/>
                </a:cxn>
                <a:cxn ang="0">
                  <a:pos x="88" y="255"/>
                </a:cxn>
                <a:cxn ang="0">
                  <a:pos x="88" y="215"/>
                </a:cxn>
                <a:cxn ang="0">
                  <a:pos x="73" y="167"/>
                </a:cxn>
                <a:cxn ang="0">
                  <a:pos x="73" y="126"/>
                </a:cxn>
                <a:cxn ang="0">
                  <a:pos x="73" y="86"/>
                </a:cxn>
                <a:cxn ang="0">
                  <a:pos x="73" y="63"/>
                </a:cxn>
                <a:cxn ang="0">
                  <a:pos x="88" y="23"/>
                </a:cxn>
                <a:cxn ang="0">
                  <a:pos x="144" y="0"/>
                </a:cxn>
                <a:cxn ang="0">
                  <a:pos x="177" y="0"/>
                </a:cxn>
                <a:cxn ang="0">
                  <a:pos x="217" y="0"/>
                </a:cxn>
                <a:cxn ang="0">
                  <a:pos x="265" y="0"/>
                </a:cxn>
                <a:cxn ang="0">
                  <a:pos x="336" y="0"/>
                </a:cxn>
                <a:cxn ang="0">
                  <a:pos x="401" y="23"/>
                </a:cxn>
                <a:cxn ang="0">
                  <a:pos x="424" y="78"/>
                </a:cxn>
                <a:cxn ang="0">
                  <a:pos x="457" y="126"/>
                </a:cxn>
                <a:cxn ang="0">
                  <a:pos x="472" y="182"/>
                </a:cxn>
                <a:cxn ang="0">
                  <a:pos x="497" y="270"/>
                </a:cxn>
                <a:cxn ang="0">
                  <a:pos x="497" y="336"/>
                </a:cxn>
                <a:cxn ang="0">
                  <a:pos x="497" y="374"/>
                </a:cxn>
                <a:cxn ang="0">
                  <a:pos x="497" y="407"/>
                </a:cxn>
                <a:cxn ang="0">
                  <a:pos x="497" y="439"/>
                </a:cxn>
                <a:cxn ang="0">
                  <a:pos x="497" y="495"/>
                </a:cxn>
                <a:cxn ang="0">
                  <a:pos x="497" y="551"/>
                </a:cxn>
                <a:cxn ang="0">
                  <a:pos x="497" y="599"/>
                </a:cxn>
                <a:cxn ang="0">
                  <a:pos x="513" y="631"/>
                </a:cxn>
                <a:cxn ang="0">
                  <a:pos x="513" y="687"/>
                </a:cxn>
                <a:cxn ang="0">
                  <a:pos x="513" y="758"/>
                </a:cxn>
                <a:cxn ang="0">
                  <a:pos x="513" y="894"/>
                </a:cxn>
                <a:cxn ang="0">
                  <a:pos x="497" y="983"/>
                </a:cxn>
                <a:cxn ang="0">
                  <a:pos x="472" y="1015"/>
                </a:cxn>
                <a:cxn ang="0">
                  <a:pos x="449" y="1056"/>
                </a:cxn>
                <a:cxn ang="0">
                  <a:pos x="401" y="1071"/>
                </a:cxn>
                <a:cxn ang="0">
                  <a:pos x="353" y="1071"/>
                </a:cxn>
                <a:cxn ang="0">
                  <a:pos x="298" y="1071"/>
                </a:cxn>
                <a:cxn ang="0">
                  <a:pos x="257" y="1056"/>
                </a:cxn>
                <a:cxn ang="0">
                  <a:pos x="217" y="1015"/>
                </a:cxn>
                <a:cxn ang="0">
                  <a:pos x="161" y="967"/>
                </a:cxn>
                <a:cxn ang="0">
                  <a:pos x="129" y="912"/>
                </a:cxn>
                <a:cxn ang="0">
                  <a:pos x="88" y="879"/>
                </a:cxn>
                <a:cxn ang="0">
                  <a:pos x="40" y="808"/>
                </a:cxn>
                <a:cxn ang="0">
                  <a:pos x="25" y="791"/>
                </a:cxn>
                <a:cxn ang="0">
                  <a:pos x="0" y="758"/>
                </a:cxn>
                <a:cxn ang="0">
                  <a:pos x="0" y="720"/>
                </a:cxn>
                <a:cxn ang="0">
                  <a:pos x="0" y="687"/>
                </a:cxn>
                <a:cxn ang="0">
                  <a:pos x="25" y="672"/>
                </a:cxn>
                <a:cxn ang="0">
                  <a:pos x="40" y="654"/>
                </a:cxn>
                <a:cxn ang="0">
                  <a:pos x="73" y="631"/>
                </a:cxn>
                <a:cxn ang="0">
                  <a:pos x="121" y="614"/>
                </a:cxn>
                <a:cxn ang="0">
                  <a:pos x="144" y="599"/>
                </a:cxn>
                <a:cxn ang="0">
                  <a:pos x="161" y="583"/>
                </a:cxn>
                <a:cxn ang="0">
                  <a:pos x="177" y="551"/>
                </a:cxn>
                <a:cxn ang="0">
                  <a:pos x="192" y="528"/>
                </a:cxn>
                <a:cxn ang="0">
                  <a:pos x="217" y="510"/>
                </a:cxn>
                <a:cxn ang="0">
                  <a:pos x="217" y="470"/>
                </a:cxn>
                <a:cxn ang="0">
                  <a:pos x="192" y="439"/>
                </a:cxn>
                <a:cxn ang="0">
                  <a:pos x="177" y="414"/>
                </a:cxn>
                <a:cxn ang="0">
                  <a:pos x="192" y="407"/>
                </a:cxn>
                <a:cxn ang="0">
                  <a:pos x="217" y="391"/>
                </a:cxn>
              </a:cxnLst>
              <a:rect l="0" t="0" r="r" b="b"/>
              <a:pathLst>
                <a:path w="513" h="1071">
                  <a:moveTo>
                    <a:pt x="217" y="374"/>
                  </a:moveTo>
                  <a:lnTo>
                    <a:pt x="217" y="359"/>
                  </a:lnTo>
                  <a:lnTo>
                    <a:pt x="192" y="359"/>
                  </a:lnTo>
                  <a:lnTo>
                    <a:pt x="177" y="359"/>
                  </a:lnTo>
                  <a:lnTo>
                    <a:pt x="177" y="336"/>
                  </a:lnTo>
                  <a:lnTo>
                    <a:pt x="161" y="336"/>
                  </a:lnTo>
                  <a:lnTo>
                    <a:pt x="129" y="318"/>
                  </a:lnTo>
                  <a:lnTo>
                    <a:pt x="121" y="318"/>
                  </a:lnTo>
                  <a:lnTo>
                    <a:pt x="121" y="303"/>
                  </a:lnTo>
                  <a:lnTo>
                    <a:pt x="121" y="278"/>
                  </a:lnTo>
                  <a:lnTo>
                    <a:pt x="88" y="270"/>
                  </a:lnTo>
                  <a:lnTo>
                    <a:pt x="88" y="255"/>
                  </a:lnTo>
                  <a:lnTo>
                    <a:pt x="88" y="222"/>
                  </a:lnTo>
                  <a:lnTo>
                    <a:pt x="88" y="215"/>
                  </a:lnTo>
                  <a:lnTo>
                    <a:pt x="88" y="199"/>
                  </a:lnTo>
                  <a:lnTo>
                    <a:pt x="73" y="167"/>
                  </a:lnTo>
                  <a:lnTo>
                    <a:pt x="73" y="134"/>
                  </a:lnTo>
                  <a:lnTo>
                    <a:pt x="73" y="126"/>
                  </a:lnTo>
                  <a:lnTo>
                    <a:pt x="73" y="111"/>
                  </a:lnTo>
                  <a:lnTo>
                    <a:pt x="73" y="86"/>
                  </a:lnTo>
                  <a:lnTo>
                    <a:pt x="73" y="78"/>
                  </a:lnTo>
                  <a:lnTo>
                    <a:pt x="73" y="63"/>
                  </a:lnTo>
                  <a:lnTo>
                    <a:pt x="88" y="30"/>
                  </a:lnTo>
                  <a:lnTo>
                    <a:pt x="88" y="23"/>
                  </a:lnTo>
                  <a:lnTo>
                    <a:pt x="129" y="23"/>
                  </a:lnTo>
                  <a:lnTo>
                    <a:pt x="144" y="0"/>
                  </a:lnTo>
                  <a:lnTo>
                    <a:pt x="161" y="0"/>
                  </a:lnTo>
                  <a:lnTo>
                    <a:pt x="177" y="0"/>
                  </a:lnTo>
                  <a:lnTo>
                    <a:pt x="192" y="0"/>
                  </a:lnTo>
                  <a:lnTo>
                    <a:pt x="217" y="0"/>
                  </a:lnTo>
                  <a:lnTo>
                    <a:pt x="257" y="0"/>
                  </a:lnTo>
                  <a:lnTo>
                    <a:pt x="265" y="0"/>
                  </a:lnTo>
                  <a:lnTo>
                    <a:pt x="298" y="0"/>
                  </a:lnTo>
                  <a:lnTo>
                    <a:pt x="336" y="0"/>
                  </a:lnTo>
                  <a:lnTo>
                    <a:pt x="369" y="0"/>
                  </a:lnTo>
                  <a:lnTo>
                    <a:pt x="401" y="23"/>
                  </a:lnTo>
                  <a:lnTo>
                    <a:pt x="409" y="30"/>
                  </a:lnTo>
                  <a:lnTo>
                    <a:pt x="424" y="78"/>
                  </a:lnTo>
                  <a:lnTo>
                    <a:pt x="449" y="111"/>
                  </a:lnTo>
                  <a:lnTo>
                    <a:pt x="457" y="126"/>
                  </a:lnTo>
                  <a:lnTo>
                    <a:pt x="472" y="167"/>
                  </a:lnTo>
                  <a:lnTo>
                    <a:pt x="472" y="182"/>
                  </a:lnTo>
                  <a:lnTo>
                    <a:pt x="497" y="222"/>
                  </a:lnTo>
                  <a:lnTo>
                    <a:pt x="497" y="270"/>
                  </a:lnTo>
                  <a:lnTo>
                    <a:pt x="497" y="278"/>
                  </a:lnTo>
                  <a:lnTo>
                    <a:pt x="497" y="336"/>
                  </a:lnTo>
                  <a:lnTo>
                    <a:pt x="497" y="359"/>
                  </a:lnTo>
                  <a:lnTo>
                    <a:pt x="497" y="374"/>
                  </a:lnTo>
                  <a:lnTo>
                    <a:pt x="497" y="391"/>
                  </a:lnTo>
                  <a:lnTo>
                    <a:pt x="497" y="407"/>
                  </a:lnTo>
                  <a:lnTo>
                    <a:pt x="497" y="414"/>
                  </a:lnTo>
                  <a:lnTo>
                    <a:pt x="497" y="439"/>
                  </a:lnTo>
                  <a:lnTo>
                    <a:pt x="497" y="462"/>
                  </a:lnTo>
                  <a:lnTo>
                    <a:pt x="497" y="495"/>
                  </a:lnTo>
                  <a:lnTo>
                    <a:pt x="497" y="528"/>
                  </a:lnTo>
                  <a:lnTo>
                    <a:pt x="497" y="551"/>
                  </a:lnTo>
                  <a:lnTo>
                    <a:pt x="497" y="566"/>
                  </a:lnTo>
                  <a:lnTo>
                    <a:pt x="497" y="599"/>
                  </a:lnTo>
                  <a:lnTo>
                    <a:pt x="513" y="614"/>
                  </a:lnTo>
                  <a:lnTo>
                    <a:pt x="513" y="631"/>
                  </a:lnTo>
                  <a:lnTo>
                    <a:pt x="513" y="654"/>
                  </a:lnTo>
                  <a:lnTo>
                    <a:pt x="513" y="687"/>
                  </a:lnTo>
                  <a:lnTo>
                    <a:pt x="513" y="702"/>
                  </a:lnTo>
                  <a:lnTo>
                    <a:pt x="513" y="758"/>
                  </a:lnTo>
                  <a:lnTo>
                    <a:pt x="513" y="864"/>
                  </a:lnTo>
                  <a:lnTo>
                    <a:pt x="513" y="894"/>
                  </a:lnTo>
                  <a:lnTo>
                    <a:pt x="513" y="952"/>
                  </a:lnTo>
                  <a:lnTo>
                    <a:pt x="497" y="983"/>
                  </a:lnTo>
                  <a:lnTo>
                    <a:pt x="472" y="1000"/>
                  </a:lnTo>
                  <a:lnTo>
                    <a:pt x="472" y="1015"/>
                  </a:lnTo>
                  <a:lnTo>
                    <a:pt x="457" y="1038"/>
                  </a:lnTo>
                  <a:lnTo>
                    <a:pt x="449" y="1056"/>
                  </a:lnTo>
                  <a:lnTo>
                    <a:pt x="424" y="1056"/>
                  </a:lnTo>
                  <a:lnTo>
                    <a:pt x="401" y="1071"/>
                  </a:lnTo>
                  <a:lnTo>
                    <a:pt x="369" y="1071"/>
                  </a:lnTo>
                  <a:lnTo>
                    <a:pt x="353" y="1071"/>
                  </a:lnTo>
                  <a:lnTo>
                    <a:pt x="321" y="1071"/>
                  </a:lnTo>
                  <a:lnTo>
                    <a:pt x="298" y="1071"/>
                  </a:lnTo>
                  <a:lnTo>
                    <a:pt x="280" y="1071"/>
                  </a:lnTo>
                  <a:lnTo>
                    <a:pt x="257" y="1056"/>
                  </a:lnTo>
                  <a:lnTo>
                    <a:pt x="232" y="1015"/>
                  </a:lnTo>
                  <a:lnTo>
                    <a:pt x="217" y="1015"/>
                  </a:lnTo>
                  <a:lnTo>
                    <a:pt x="192" y="1000"/>
                  </a:lnTo>
                  <a:lnTo>
                    <a:pt x="161" y="967"/>
                  </a:lnTo>
                  <a:lnTo>
                    <a:pt x="144" y="952"/>
                  </a:lnTo>
                  <a:lnTo>
                    <a:pt x="129" y="912"/>
                  </a:lnTo>
                  <a:lnTo>
                    <a:pt x="121" y="894"/>
                  </a:lnTo>
                  <a:lnTo>
                    <a:pt x="88" y="879"/>
                  </a:lnTo>
                  <a:lnTo>
                    <a:pt x="58" y="823"/>
                  </a:lnTo>
                  <a:lnTo>
                    <a:pt x="40" y="808"/>
                  </a:lnTo>
                  <a:lnTo>
                    <a:pt x="40" y="791"/>
                  </a:lnTo>
                  <a:lnTo>
                    <a:pt x="25" y="791"/>
                  </a:lnTo>
                  <a:lnTo>
                    <a:pt x="25" y="775"/>
                  </a:lnTo>
                  <a:lnTo>
                    <a:pt x="0" y="758"/>
                  </a:lnTo>
                  <a:lnTo>
                    <a:pt x="0" y="743"/>
                  </a:lnTo>
                  <a:lnTo>
                    <a:pt x="0" y="720"/>
                  </a:lnTo>
                  <a:lnTo>
                    <a:pt x="0" y="702"/>
                  </a:lnTo>
                  <a:lnTo>
                    <a:pt x="0" y="687"/>
                  </a:lnTo>
                  <a:lnTo>
                    <a:pt x="0" y="672"/>
                  </a:lnTo>
                  <a:lnTo>
                    <a:pt x="25" y="672"/>
                  </a:lnTo>
                  <a:lnTo>
                    <a:pt x="40" y="672"/>
                  </a:lnTo>
                  <a:lnTo>
                    <a:pt x="40" y="654"/>
                  </a:lnTo>
                  <a:lnTo>
                    <a:pt x="58" y="631"/>
                  </a:lnTo>
                  <a:lnTo>
                    <a:pt x="73" y="631"/>
                  </a:lnTo>
                  <a:lnTo>
                    <a:pt x="88" y="614"/>
                  </a:lnTo>
                  <a:lnTo>
                    <a:pt x="121" y="614"/>
                  </a:lnTo>
                  <a:lnTo>
                    <a:pt x="129" y="599"/>
                  </a:lnTo>
                  <a:lnTo>
                    <a:pt x="144" y="599"/>
                  </a:lnTo>
                  <a:lnTo>
                    <a:pt x="161" y="599"/>
                  </a:lnTo>
                  <a:lnTo>
                    <a:pt x="161" y="583"/>
                  </a:lnTo>
                  <a:lnTo>
                    <a:pt x="177" y="566"/>
                  </a:lnTo>
                  <a:lnTo>
                    <a:pt x="177" y="551"/>
                  </a:lnTo>
                  <a:lnTo>
                    <a:pt x="192" y="551"/>
                  </a:lnTo>
                  <a:lnTo>
                    <a:pt x="192" y="528"/>
                  </a:lnTo>
                  <a:lnTo>
                    <a:pt x="217" y="528"/>
                  </a:lnTo>
                  <a:lnTo>
                    <a:pt x="217" y="510"/>
                  </a:lnTo>
                  <a:lnTo>
                    <a:pt x="217" y="495"/>
                  </a:lnTo>
                  <a:lnTo>
                    <a:pt x="217" y="470"/>
                  </a:lnTo>
                  <a:lnTo>
                    <a:pt x="217" y="462"/>
                  </a:lnTo>
                  <a:lnTo>
                    <a:pt x="192" y="439"/>
                  </a:lnTo>
                  <a:lnTo>
                    <a:pt x="192" y="414"/>
                  </a:lnTo>
                  <a:lnTo>
                    <a:pt x="177" y="414"/>
                  </a:lnTo>
                  <a:lnTo>
                    <a:pt x="192" y="414"/>
                  </a:lnTo>
                  <a:lnTo>
                    <a:pt x="192" y="407"/>
                  </a:lnTo>
                  <a:lnTo>
                    <a:pt x="192" y="391"/>
                  </a:lnTo>
                  <a:lnTo>
                    <a:pt x="217" y="391"/>
                  </a:lnTo>
                </a:path>
              </a:pathLst>
            </a:custGeom>
            <a:solidFill>
              <a:srgbClr val="00CCFF"/>
            </a:solidFill>
            <a:ln w="63500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Oval 6"/>
            <p:cNvSpPr>
              <a:spLocks noChangeArrowheads="1"/>
            </p:cNvSpPr>
            <p:nvPr/>
          </p:nvSpPr>
          <p:spPr bwMode="auto">
            <a:xfrm>
              <a:off x="2045" y="1057"/>
              <a:ext cx="163" cy="541"/>
            </a:xfrm>
            <a:prstGeom prst="ellipse">
              <a:avLst/>
            </a:prstGeom>
            <a:solidFill>
              <a:srgbClr val="0034AA"/>
            </a:solidFill>
            <a:ln w="39688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744538" y="1905000"/>
            <a:ext cx="1490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MHC/peptide</a:t>
            </a:r>
            <a:endParaRPr lang="en-US" sz="1400">
              <a:solidFill>
                <a:schemeClr val="accent2"/>
              </a:solidFill>
              <a:latin typeface="Helvetica" pitchFamily="34" charset="0"/>
            </a:endParaRPr>
          </a:p>
        </p:txBody>
      </p:sp>
      <p:grpSp>
        <p:nvGrpSpPr>
          <p:cNvPr id="24584" name="Group 8"/>
          <p:cNvGrpSpPr>
            <a:grpSpLocks/>
          </p:cNvGrpSpPr>
          <p:nvPr/>
        </p:nvGrpSpPr>
        <p:grpSpPr bwMode="auto">
          <a:xfrm flipH="1">
            <a:off x="2100263" y="2438400"/>
            <a:ext cx="687387" cy="855663"/>
            <a:chOff x="2633" y="757"/>
            <a:chExt cx="577" cy="649"/>
          </a:xfrm>
        </p:grpSpPr>
        <p:sp>
          <p:nvSpPr>
            <p:cNvPr id="24585" name="Oval 9"/>
            <p:cNvSpPr>
              <a:spLocks noChangeArrowheads="1"/>
            </p:cNvSpPr>
            <p:nvPr/>
          </p:nvSpPr>
          <p:spPr bwMode="auto">
            <a:xfrm>
              <a:off x="2633" y="757"/>
              <a:ext cx="577" cy="649"/>
            </a:xfrm>
            <a:prstGeom prst="ellipse">
              <a:avLst/>
            </a:prstGeom>
            <a:solidFill>
              <a:srgbClr val="2A6BFF"/>
            </a:solidFill>
            <a:ln w="28575">
              <a:solidFill>
                <a:srgbClr val="55FFF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Oval 10"/>
            <p:cNvSpPr>
              <a:spLocks noChangeArrowheads="1"/>
            </p:cNvSpPr>
            <p:nvPr/>
          </p:nvSpPr>
          <p:spPr bwMode="auto">
            <a:xfrm>
              <a:off x="2786" y="893"/>
              <a:ext cx="232" cy="369"/>
            </a:xfrm>
            <a:prstGeom prst="ellipse">
              <a:avLst/>
            </a:prstGeom>
            <a:solidFill>
              <a:srgbClr val="0034AA"/>
            </a:solidFill>
            <a:ln w="28575">
              <a:solidFill>
                <a:srgbClr val="FFD5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7" name="Freeform 11"/>
          <p:cNvSpPr>
            <a:spLocks/>
          </p:cNvSpPr>
          <p:nvPr/>
        </p:nvSpPr>
        <p:spPr bwMode="auto">
          <a:xfrm flipH="1">
            <a:off x="1730375" y="2876550"/>
            <a:ext cx="114300" cy="188913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8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8" h="152">
                <a:moveTo>
                  <a:pt x="57" y="0"/>
                </a:moveTo>
                <a:lnTo>
                  <a:pt x="128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solidFill>
            <a:srgbClr val="FFA3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Freeform 12"/>
          <p:cNvSpPr>
            <a:spLocks/>
          </p:cNvSpPr>
          <p:nvPr/>
        </p:nvSpPr>
        <p:spPr bwMode="auto">
          <a:xfrm flipH="1">
            <a:off x="1735138" y="2876550"/>
            <a:ext cx="109537" cy="188913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1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1" h="152">
                <a:moveTo>
                  <a:pt x="57" y="0"/>
                </a:moveTo>
                <a:lnTo>
                  <a:pt x="121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noFill/>
          <a:ln w="39688">
            <a:solidFill>
              <a:srgbClr val="FFA3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 flipH="1">
            <a:off x="1700213" y="2844800"/>
            <a:ext cx="233362" cy="163513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 flipH="1">
            <a:off x="1828800" y="2865438"/>
            <a:ext cx="241300" cy="13017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 flipH="1">
            <a:off x="1706563" y="2725738"/>
            <a:ext cx="231775" cy="163512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 flipH="1">
            <a:off x="1836738" y="2738438"/>
            <a:ext cx="246062" cy="138112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3" name="AutoShape 17"/>
          <p:cNvSpPr>
            <a:spLocks noChangeArrowheads="1"/>
          </p:cNvSpPr>
          <p:nvPr/>
        </p:nvSpPr>
        <p:spPr bwMode="auto">
          <a:xfrm flipH="1">
            <a:off x="1981200" y="2857500"/>
            <a:ext cx="188913" cy="106363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 flipH="1">
            <a:off x="1974850" y="2784475"/>
            <a:ext cx="188913" cy="101600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rot="2304950">
            <a:off x="1422400" y="2362200"/>
            <a:ext cx="134938" cy="3810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3454400" y="2514600"/>
            <a:ext cx="46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TCR</a:t>
            </a:r>
            <a:endParaRPr lang="en-US" sz="1400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4132263" y="3733800"/>
            <a:ext cx="93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Qa-1/V</a:t>
            </a:r>
            <a:r>
              <a:rPr lang="en-US" sz="1600" b="1">
                <a:solidFill>
                  <a:srgbClr val="FFFF66"/>
                </a:solidFill>
                <a:latin typeface="Symbol" pitchFamily="18" charset="2"/>
              </a:rPr>
              <a:t>b</a:t>
            </a:r>
            <a:endParaRPr lang="en-US" sz="160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24598" name="Oval 22"/>
          <p:cNvSpPr>
            <a:spLocks noChangeArrowheads="1"/>
          </p:cNvSpPr>
          <p:nvPr/>
        </p:nvSpPr>
        <p:spPr bwMode="auto">
          <a:xfrm>
            <a:off x="3930650" y="2438400"/>
            <a:ext cx="792163" cy="1041400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9" name="Oval 23"/>
          <p:cNvSpPr>
            <a:spLocks noChangeArrowheads="1"/>
          </p:cNvSpPr>
          <p:nvPr/>
        </p:nvSpPr>
        <p:spPr bwMode="auto">
          <a:xfrm>
            <a:off x="4144963" y="2590800"/>
            <a:ext cx="354012" cy="573088"/>
          </a:xfrm>
          <a:prstGeom prst="ellipse">
            <a:avLst/>
          </a:prstGeom>
          <a:solidFill>
            <a:srgbClr val="0034AA"/>
          </a:solidFill>
          <a:ln w="39688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Freeform 24"/>
          <p:cNvSpPr>
            <a:spLocks/>
          </p:cNvSpPr>
          <p:nvPr/>
        </p:nvSpPr>
        <p:spPr bwMode="auto">
          <a:xfrm>
            <a:off x="3551238" y="2951163"/>
            <a:ext cx="117475" cy="188912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8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8" h="152">
                <a:moveTo>
                  <a:pt x="57" y="0"/>
                </a:moveTo>
                <a:lnTo>
                  <a:pt x="128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solidFill>
            <a:srgbClr val="FFA3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Freeform 25"/>
          <p:cNvSpPr>
            <a:spLocks/>
          </p:cNvSpPr>
          <p:nvPr/>
        </p:nvSpPr>
        <p:spPr bwMode="auto">
          <a:xfrm>
            <a:off x="3559175" y="2951163"/>
            <a:ext cx="109538" cy="188912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1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1" h="152">
                <a:moveTo>
                  <a:pt x="57" y="0"/>
                </a:moveTo>
                <a:lnTo>
                  <a:pt x="121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noFill/>
          <a:ln w="39688">
            <a:solidFill>
              <a:srgbClr val="FFA3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Oval 26"/>
          <p:cNvSpPr>
            <a:spLocks noChangeArrowheads="1"/>
          </p:cNvSpPr>
          <p:nvPr/>
        </p:nvSpPr>
        <p:spPr bwMode="auto">
          <a:xfrm>
            <a:off x="3522663" y="2919413"/>
            <a:ext cx="231775" cy="163512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3" name="Oval 27"/>
          <p:cNvSpPr>
            <a:spLocks noChangeArrowheads="1"/>
          </p:cNvSpPr>
          <p:nvPr/>
        </p:nvSpPr>
        <p:spPr bwMode="auto">
          <a:xfrm>
            <a:off x="3651250" y="2940050"/>
            <a:ext cx="241300" cy="13017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Oval 28"/>
          <p:cNvSpPr>
            <a:spLocks noChangeArrowheads="1"/>
          </p:cNvSpPr>
          <p:nvPr/>
        </p:nvSpPr>
        <p:spPr bwMode="auto">
          <a:xfrm>
            <a:off x="3529013" y="2800350"/>
            <a:ext cx="233362" cy="163513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5" name="Oval 29"/>
          <p:cNvSpPr>
            <a:spLocks noChangeArrowheads="1"/>
          </p:cNvSpPr>
          <p:nvPr/>
        </p:nvSpPr>
        <p:spPr bwMode="auto">
          <a:xfrm>
            <a:off x="3660775" y="2813050"/>
            <a:ext cx="244475" cy="138113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AutoShape 30"/>
          <p:cNvSpPr>
            <a:spLocks noChangeArrowheads="1"/>
          </p:cNvSpPr>
          <p:nvPr/>
        </p:nvSpPr>
        <p:spPr bwMode="auto">
          <a:xfrm>
            <a:off x="3803650" y="2932113"/>
            <a:ext cx="188913" cy="106362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7" name="AutoShape 31"/>
          <p:cNvSpPr>
            <a:spLocks noChangeArrowheads="1"/>
          </p:cNvSpPr>
          <p:nvPr/>
        </p:nvSpPr>
        <p:spPr bwMode="auto">
          <a:xfrm>
            <a:off x="3800475" y="2859088"/>
            <a:ext cx="185738" cy="101600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2913063" y="18288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Activated </a:t>
            </a:r>
          </a:p>
          <a:p>
            <a:pPr algn="ctr"/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CD4+ T cell</a:t>
            </a:r>
            <a:endParaRPr lang="en-US" sz="160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5486400" y="4419600"/>
            <a:ext cx="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>
              <a:solidFill>
                <a:schemeClr val="accent2"/>
              </a:solidFill>
              <a:latin typeface="Times" pitchFamily="18" charset="0"/>
            </a:endParaRP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 rot="-1271742">
            <a:off x="4198938" y="3352800"/>
            <a:ext cx="338137" cy="360363"/>
            <a:chOff x="2962" y="1906"/>
            <a:chExt cx="239" cy="227"/>
          </a:xfrm>
        </p:grpSpPr>
        <p:sp>
          <p:nvSpPr>
            <p:cNvPr id="24611" name="Oval 35"/>
            <p:cNvSpPr>
              <a:spLocks noChangeArrowheads="1"/>
            </p:cNvSpPr>
            <p:nvPr/>
          </p:nvSpPr>
          <p:spPr bwMode="auto">
            <a:xfrm rot="-14382671">
              <a:off x="2979" y="1899"/>
              <a:ext cx="114" cy="128"/>
            </a:xfrm>
            <a:prstGeom prst="ellipse">
              <a:avLst/>
            </a:prstGeom>
            <a:solidFill>
              <a:srgbClr val="F655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Oval 36"/>
            <p:cNvSpPr>
              <a:spLocks noChangeArrowheads="1"/>
            </p:cNvSpPr>
            <p:nvPr/>
          </p:nvSpPr>
          <p:spPr bwMode="auto">
            <a:xfrm rot="-14382671">
              <a:off x="3090" y="1951"/>
              <a:ext cx="103" cy="119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AutoShape 37"/>
            <p:cNvSpPr>
              <a:spLocks noChangeArrowheads="1"/>
            </p:cNvSpPr>
            <p:nvPr/>
          </p:nvSpPr>
          <p:spPr bwMode="auto">
            <a:xfrm rot="-14382671">
              <a:off x="3006" y="1974"/>
              <a:ext cx="96" cy="184"/>
            </a:xfrm>
            <a:prstGeom prst="roundRect">
              <a:avLst>
                <a:gd name="adj" fmla="val 50000"/>
              </a:avLst>
            </a:prstGeom>
            <a:solidFill>
              <a:srgbClr val="0033CC"/>
            </a:solidFill>
            <a:ln w="23813">
              <a:solidFill>
                <a:srgbClr val="FFFF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AutoShape 38"/>
            <p:cNvSpPr>
              <a:spLocks noChangeArrowheads="1"/>
            </p:cNvSpPr>
            <p:nvPr/>
          </p:nvSpPr>
          <p:spPr bwMode="auto">
            <a:xfrm rot="-14382671">
              <a:off x="2978" y="2046"/>
              <a:ext cx="88" cy="86"/>
            </a:xfrm>
            <a:prstGeom prst="roundRect">
              <a:avLst>
                <a:gd name="adj" fmla="val 50000"/>
              </a:avLst>
            </a:prstGeom>
            <a:solidFill>
              <a:srgbClr val="FF8455"/>
            </a:solidFill>
            <a:ln w="23813">
              <a:solidFill>
                <a:srgbClr val="AA7D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5" name="Rectangle 39"/>
          <p:cNvSpPr>
            <a:spLocks noChangeArrowheads="1"/>
          </p:cNvSpPr>
          <p:nvPr/>
        </p:nvSpPr>
        <p:spPr bwMode="auto">
          <a:xfrm>
            <a:off x="1749425" y="3321050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Resting</a:t>
            </a:r>
          </a:p>
          <a:p>
            <a:pPr algn="ctr"/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CD4+ T cell</a:t>
            </a:r>
            <a:endParaRPr lang="en-US" sz="140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4616" name="Rectangle 40"/>
          <p:cNvSpPr>
            <a:spLocks noChangeArrowheads="1"/>
          </p:cNvSpPr>
          <p:nvPr/>
        </p:nvSpPr>
        <p:spPr bwMode="auto">
          <a:xfrm>
            <a:off x="2994025" y="6019800"/>
            <a:ext cx="2441575" cy="619125"/>
          </a:xfrm>
          <a:prstGeom prst="rect">
            <a:avLst/>
          </a:prstGeom>
          <a:solidFill>
            <a:schemeClr val="tx1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0099"/>
                </a:solidFill>
                <a:latin typeface="Helvetica" pitchFamily="34" charset="0"/>
              </a:rPr>
              <a:t>Down-regulation of </a:t>
            </a:r>
          </a:p>
          <a:p>
            <a:pPr algn="ctr"/>
            <a:r>
              <a:rPr lang="en-US" sz="1600" b="1">
                <a:solidFill>
                  <a:srgbClr val="000099"/>
                </a:solidFill>
                <a:latin typeface="Helvetica" pitchFamily="34" charset="0"/>
              </a:rPr>
              <a:t>Activated CD4+ T Cells</a:t>
            </a:r>
          </a:p>
        </p:txBody>
      </p:sp>
      <p:sp>
        <p:nvSpPr>
          <p:cNvPr id="24617" name="Rectangle 41"/>
          <p:cNvSpPr>
            <a:spLocks noChangeArrowheads="1"/>
          </p:cNvSpPr>
          <p:nvPr/>
        </p:nvSpPr>
        <p:spPr bwMode="auto">
          <a:xfrm>
            <a:off x="1897063" y="381000"/>
            <a:ext cx="5756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66"/>
                </a:solidFill>
                <a:latin typeface="Arial" pitchFamily="34" charset="0"/>
              </a:rPr>
              <a:t>T cell activation induces expression of functional T cell surface molecules </a:t>
            </a:r>
          </a:p>
        </p:txBody>
      </p:sp>
      <p:sp>
        <p:nvSpPr>
          <p:cNvPr id="24618" name="Line 42"/>
          <p:cNvSpPr>
            <a:spLocks noChangeShapeType="1"/>
          </p:cNvSpPr>
          <p:nvPr/>
        </p:nvSpPr>
        <p:spPr bwMode="auto">
          <a:xfrm>
            <a:off x="2913063" y="2971800"/>
            <a:ext cx="541337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19" name="Rectangle 43"/>
          <p:cNvSpPr>
            <a:spLocks noChangeArrowheads="1"/>
          </p:cNvSpPr>
          <p:nvPr/>
        </p:nvSpPr>
        <p:spPr bwMode="auto">
          <a:xfrm>
            <a:off x="4876800" y="5410200"/>
            <a:ext cx="12874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Regulatory </a:t>
            </a:r>
          </a:p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CD8+ T cell</a:t>
            </a:r>
            <a:endParaRPr lang="en-US" sz="140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3713163" y="4511675"/>
            <a:ext cx="11985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solidFill>
                  <a:srgbClr val="FFFF66"/>
                </a:solidFill>
                <a:latin typeface="Helvetica" pitchFamily="34" charset="0"/>
              </a:rPr>
              <a:t>TCR</a:t>
            </a:r>
            <a:endParaRPr lang="en-US" sz="1400">
              <a:solidFill>
                <a:srgbClr val="FFFF66"/>
              </a:solidFill>
              <a:latin typeface="Helvetica" pitchFamily="34" charset="0"/>
            </a:endParaRPr>
          </a:p>
          <a:p>
            <a:pPr algn="ctr"/>
            <a:r>
              <a:rPr lang="en-US" sz="1400">
                <a:solidFill>
                  <a:srgbClr val="FFFF66"/>
                </a:solidFill>
                <a:latin typeface="Helvetica" pitchFamily="34" charset="0"/>
              </a:rPr>
              <a:t> </a:t>
            </a:r>
            <a:r>
              <a:rPr lang="en-US" sz="1400" b="1">
                <a:solidFill>
                  <a:srgbClr val="FFFF66"/>
                </a:solidFill>
                <a:latin typeface="Helvetica" pitchFamily="34" charset="0"/>
              </a:rPr>
              <a:t>(anti-Qa-1/V</a:t>
            </a:r>
            <a:r>
              <a:rPr lang="en-US" sz="1400" b="1">
                <a:solidFill>
                  <a:srgbClr val="FFFF66"/>
                </a:solidFill>
                <a:latin typeface="Symbol" pitchFamily="18" charset="2"/>
              </a:rPr>
              <a:t>b</a:t>
            </a:r>
            <a:r>
              <a:rPr lang="en-US" sz="1400" b="1">
                <a:solidFill>
                  <a:srgbClr val="FFFF66"/>
                </a:solidFill>
                <a:latin typeface="Helvetica" pitchFamily="34" charset="0"/>
              </a:rPr>
              <a:t>)</a:t>
            </a:r>
            <a:endParaRPr lang="en-US" b="1">
              <a:solidFill>
                <a:schemeClr val="accent2"/>
              </a:solidFill>
              <a:latin typeface="Times" pitchFamily="18" charset="0"/>
            </a:endParaRPr>
          </a:p>
        </p:txBody>
      </p:sp>
      <p:grpSp>
        <p:nvGrpSpPr>
          <p:cNvPr id="24621" name="Group 45"/>
          <p:cNvGrpSpPr>
            <a:grpSpLocks/>
          </p:cNvGrpSpPr>
          <p:nvPr/>
        </p:nvGrpSpPr>
        <p:grpSpPr bwMode="auto">
          <a:xfrm>
            <a:off x="4673600" y="4038600"/>
            <a:ext cx="881063" cy="1219200"/>
            <a:chOff x="3627" y="2507"/>
            <a:chExt cx="717" cy="993"/>
          </a:xfrm>
        </p:grpSpPr>
        <p:sp>
          <p:nvSpPr>
            <p:cNvPr id="24622" name="Oval 46"/>
            <p:cNvSpPr>
              <a:spLocks noChangeArrowheads="1"/>
            </p:cNvSpPr>
            <p:nvPr/>
          </p:nvSpPr>
          <p:spPr bwMode="auto">
            <a:xfrm rot="20455508" flipH="1">
              <a:off x="3768" y="2684"/>
              <a:ext cx="576" cy="816"/>
            </a:xfrm>
            <a:prstGeom prst="ellipse">
              <a:avLst/>
            </a:prstGeom>
            <a:solidFill>
              <a:schemeClr val="hlink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Oval 47"/>
            <p:cNvSpPr>
              <a:spLocks noChangeArrowheads="1"/>
            </p:cNvSpPr>
            <p:nvPr/>
          </p:nvSpPr>
          <p:spPr bwMode="auto">
            <a:xfrm rot="20455508" flipH="1">
              <a:off x="3888" y="2880"/>
              <a:ext cx="309" cy="513"/>
            </a:xfrm>
            <a:prstGeom prst="ellipse">
              <a:avLst/>
            </a:prstGeom>
            <a:solidFill>
              <a:srgbClr val="00CCFF"/>
            </a:solidFill>
            <a:ln w="39688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624" name="Group 48"/>
            <p:cNvGrpSpPr>
              <a:grpSpLocks/>
            </p:cNvGrpSpPr>
            <p:nvPr/>
          </p:nvGrpSpPr>
          <p:grpSpPr bwMode="auto">
            <a:xfrm rot="16819702">
              <a:off x="3693" y="2441"/>
              <a:ext cx="283" cy="415"/>
              <a:chOff x="2826" y="2058"/>
              <a:chExt cx="283" cy="415"/>
            </a:xfrm>
          </p:grpSpPr>
          <p:sp>
            <p:nvSpPr>
              <p:cNvPr id="24625" name="Oval 49"/>
              <p:cNvSpPr>
                <a:spLocks noChangeArrowheads="1"/>
              </p:cNvSpPr>
              <p:nvPr/>
            </p:nvSpPr>
            <p:spPr bwMode="auto">
              <a:xfrm rot="7811831" flipH="1">
                <a:off x="2892" y="2125"/>
                <a:ext cx="216" cy="81"/>
              </a:xfrm>
              <a:prstGeom prst="ellipse">
                <a:avLst/>
              </a:prstGeom>
              <a:solidFill>
                <a:srgbClr val="FF3399"/>
              </a:solidFill>
              <a:ln w="39688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Oval 50"/>
              <p:cNvSpPr>
                <a:spLocks noChangeArrowheads="1"/>
              </p:cNvSpPr>
              <p:nvPr/>
            </p:nvSpPr>
            <p:spPr bwMode="auto">
              <a:xfrm rot="7811831" flipH="1">
                <a:off x="2812" y="2221"/>
                <a:ext cx="208" cy="66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39688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Oval 51"/>
              <p:cNvSpPr>
                <a:spLocks noChangeArrowheads="1"/>
              </p:cNvSpPr>
              <p:nvPr/>
            </p:nvSpPr>
            <p:spPr bwMode="auto">
              <a:xfrm rot="7811831" flipH="1">
                <a:off x="2961" y="2194"/>
                <a:ext cx="215" cy="80"/>
              </a:xfrm>
              <a:prstGeom prst="ellipse">
                <a:avLst/>
              </a:prstGeom>
              <a:solidFill>
                <a:srgbClr val="FF3399"/>
              </a:solidFill>
              <a:ln w="39688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Oval 52"/>
              <p:cNvSpPr>
                <a:spLocks noChangeArrowheads="1"/>
              </p:cNvSpPr>
              <p:nvPr/>
            </p:nvSpPr>
            <p:spPr bwMode="auto">
              <a:xfrm rot="7811831" flipH="1">
                <a:off x="2875" y="2292"/>
                <a:ext cx="220" cy="71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39688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AutoShape 53"/>
              <p:cNvSpPr>
                <a:spLocks noChangeArrowheads="1"/>
              </p:cNvSpPr>
              <p:nvPr/>
            </p:nvSpPr>
            <p:spPr bwMode="auto">
              <a:xfrm rot="7811831" flipH="1">
                <a:off x="2770" y="2319"/>
                <a:ext cx="168" cy="55"/>
              </a:xfrm>
              <a:prstGeom prst="roundRect">
                <a:avLst>
                  <a:gd name="adj" fmla="val 50000"/>
                </a:avLst>
              </a:prstGeom>
              <a:solidFill>
                <a:srgbClr val="FF3399"/>
              </a:solidFill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AutoShape 54"/>
              <p:cNvSpPr>
                <a:spLocks noChangeArrowheads="1"/>
              </p:cNvSpPr>
              <p:nvPr/>
            </p:nvSpPr>
            <p:spPr bwMode="auto">
              <a:xfrm rot="7811831" flipH="1">
                <a:off x="2816" y="2358"/>
                <a:ext cx="175" cy="55"/>
              </a:xfrm>
              <a:prstGeom prst="roundRect">
                <a:avLst>
                  <a:gd name="adj" fmla="val 50000"/>
                </a:avLst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127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631" name="Group 55"/>
          <p:cNvGrpSpPr>
            <a:grpSpLocks/>
          </p:cNvGrpSpPr>
          <p:nvPr/>
        </p:nvGrpSpPr>
        <p:grpSpPr bwMode="auto">
          <a:xfrm>
            <a:off x="3182938" y="3886200"/>
            <a:ext cx="746125" cy="1143000"/>
            <a:chOff x="2373" y="2346"/>
            <a:chExt cx="640" cy="894"/>
          </a:xfrm>
        </p:grpSpPr>
        <p:sp>
          <p:nvSpPr>
            <p:cNvPr id="24632" name="Oval 56"/>
            <p:cNvSpPr>
              <a:spLocks noChangeArrowheads="1"/>
            </p:cNvSpPr>
            <p:nvPr/>
          </p:nvSpPr>
          <p:spPr bwMode="auto">
            <a:xfrm rot="1468813" flipH="1">
              <a:off x="2373" y="2568"/>
              <a:ext cx="576" cy="672"/>
            </a:xfrm>
            <a:prstGeom prst="ellipse">
              <a:avLst/>
            </a:prstGeom>
            <a:solidFill>
              <a:srgbClr val="9999FF"/>
            </a:solidFill>
            <a:ln w="2857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Oval 57"/>
            <p:cNvSpPr>
              <a:spLocks noChangeArrowheads="1"/>
            </p:cNvSpPr>
            <p:nvPr/>
          </p:nvSpPr>
          <p:spPr bwMode="auto">
            <a:xfrm rot="1468813" flipH="1">
              <a:off x="2537" y="2730"/>
              <a:ext cx="213" cy="369"/>
            </a:xfrm>
            <a:prstGeom prst="ellipse">
              <a:avLst/>
            </a:prstGeom>
            <a:solidFill>
              <a:srgbClr val="00CCFF"/>
            </a:solidFill>
            <a:ln w="2857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CCCC"/>
                </a:solidFill>
                <a:latin typeface="Times" pitchFamily="18" charset="0"/>
              </a:endParaRPr>
            </a:p>
          </p:txBody>
        </p:sp>
        <p:grpSp>
          <p:nvGrpSpPr>
            <p:cNvPr id="24634" name="Group 58"/>
            <p:cNvGrpSpPr>
              <a:grpSpLocks/>
            </p:cNvGrpSpPr>
            <p:nvPr/>
          </p:nvGrpSpPr>
          <p:grpSpPr bwMode="auto">
            <a:xfrm>
              <a:off x="2730" y="2346"/>
              <a:ext cx="283" cy="415"/>
              <a:chOff x="2826" y="2058"/>
              <a:chExt cx="283" cy="415"/>
            </a:xfrm>
          </p:grpSpPr>
          <p:sp>
            <p:nvSpPr>
              <p:cNvPr id="24635" name="Oval 59"/>
              <p:cNvSpPr>
                <a:spLocks noChangeArrowheads="1"/>
              </p:cNvSpPr>
              <p:nvPr/>
            </p:nvSpPr>
            <p:spPr bwMode="auto">
              <a:xfrm rot="7811831" flipH="1">
                <a:off x="2892" y="2125"/>
                <a:ext cx="216" cy="81"/>
              </a:xfrm>
              <a:prstGeom prst="ellipse">
                <a:avLst/>
              </a:prstGeom>
              <a:solidFill>
                <a:srgbClr val="FF3399"/>
              </a:solid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6" name="Oval 60"/>
              <p:cNvSpPr>
                <a:spLocks noChangeArrowheads="1"/>
              </p:cNvSpPr>
              <p:nvPr/>
            </p:nvSpPr>
            <p:spPr bwMode="auto">
              <a:xfrm rot="7811831" flipH="1">
                <a:off x="2812" y="2221"/>
                <a:ext cx="208" cy="66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7" name="Oval 61"/>
              <p:cNvSpPr>
                <a:spLocks noChangeArrowheads="1"/>
              </p:cNvSpPr>
              <p:nvPr/>
            </p:nvSpPr>
            <p:spPr bwMode="auto">
              <a:xfrm rot="7811831" flipH="1">
                <a:off x="2961" y="2194"/>
                <a:ext cx="215" cy="80"/>
              </a:xfrm>
              <a:prstGeom prst="ellipse">
                <a:avLst/>
              </a:prstGeom>
              <a:solidFill>
                <a:srgbClr val="FF3399"/>
              </a:solid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8" name="Oval 62"/>
              <p:cNvSpPr>
                <a:spLocks noChangeArrowheads="1"/>
              </p:cNvSpPr>
              <p:nvPr/>
            </p:nvSpPr>
            <p:spPr bwMode="auto">
              <a:xfrm rot="7811831" flipH="1">
                <a:off x="2875" y="2292"/>
                <a:ext cx="220" cy="71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9" name="AutoShape 63"/>
              <p:cNvSpPr>
                <a:spLocks noChangeArrowheads="1"/>
              </p:cNvSpPr>
              <p:nvPr/>
            </p:nvSpPr>
            <p:spPr bwMode="auto">
              <a:xfrm rot="7811831" flipH="1">
                <a:off x="2770" y="2319"/>
                <a:ext cx="168" cy="55"/>
              </a:xfrm>
              <a:prstGeom prst="roundRect">
                <a:avLst>
                  <a:gd name="adj" fmla="val 50000"/>
                </a:avLst>
              </a:prstGeom>
              <a:solidFill>
                <a:srgbClr val="FF3399"/>
              </a:solid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0" name="AutoShape 64"/>
              <p:cNvSpPr>
                <a:spLocks noChangeArrowheads="1"/>
              </p:cNvSpPr>
              <p:nvPr/>
            </p:nvSpPr>
            <p:spPr bwMode="auto">
              <a:xfrm rot="7811831" flipH="1">
                <a:off x="2816" y="2358"/>
                <a:ext cx="175" cy="55"/>
              </a:xfrm>
              <a:prstGeom prst="roundRect">
                <a:avLst>
                  <a:gd name="adj" fmla="val 50000"/>
                </a:avLst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2857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641" name="Rectangle 65"/>
          <p:cNvSpPr>
            <a:spLocks noChangeArrowheads="1"/>
          </p:cNvSpPr>
          <p:nvPr/>
        </p:nvSpPr>
        <p:spPr bwMode="auto">
          <a:xfrm>
            <a:off x="2709863" y="5334000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latin typeface="Helvetica" pitchFamily="34" charset="0"/>
              </a:rPr>
              <a:t> </a:t>
            </a:r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Activated  </a:t>
            </a:r>
          </a:p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CD8+ T cell</a:t>
            </a:r>
            <a:endParaRPr lang="en-US" sz="140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4642" name="AutoShape 66"/>
          <p:cNvSpPr>
            <a:spLocks noChangeArrowheads="1"/>
          </p:cNvSpPr>
          <p:nvPr/>
        </p:nvSpPr>
        <p:spPr bwMode="auto">
          <a:xfrm rot="3079114" flipH="1">
            <a:off x="3611563" y="3289300"/>
            <a:ext cx="228600" cy="812800"/>
          </a:xfrm>
          <a:prstGeom prst="curvedLeftArrow">
            <a:avLst>
              <a:gd name="adj1" fmla="val 71111"/>
              <a:gd name="adj2" fmla="val 142222"/>
              <a:gd name="adj3" fmla="val 33333"/>
            </a:avLst>
          </a:prstGeom>
          <a:solidFill>
            <a:schemeClr val="accent1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43" name="AutoShape 67"/>
          <p:cNvSpPr>
            <a:spLocks noChangeArrowheads="1"/>
          </p:cNvSpPr>
          <p:nvPr/>
        </p:nvSpPr>
        <p:spPr bwMode="auto">
          <a:xfrm rot="5162070" flipV="1">
            <a:off x="4148931" y="4606132"/>
            <a:ext cx="220663" cy="1066800"/>
          </a:xfrm>
          <a:prstGeom prst="curvedLeftArrow">
            <a:avLst>
              <a:gd name="adj1" fmla="val 96690"/>
              <a:gd name="adj2" fmla="val 193381"/>
              <a:gd name="adj3" fmla="val 33333"/>
            </a:avLst>
          </a:prstGeom>
          <a:solidFill>
            <a:schemeClr val="accent1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44" name="AutoShape 68"/>
          <p:cNvSpPr>
            <a:spLocks noChangeArrowheads="1"/>
          </p:cNvSpPr>
          <p:nvPr/>
        </p:nvSpPr>
        <p:spPr bwMode="auto">
          <a:xfrm rot="19517932" flipV="1">
            <a:off x="4945063" y="3276600"/>
            <a:ext cx="150812" cy="1066800"/>
          </a:xfrm>
          <a:prstGeom prst="curvedLeftArrow">
            <a:avLst>
              <a:gd name="adj1" fmla="val 141474"/>
              <a:gd name="adj2" fmla="val 282948"/>
              <a:gd name="adj3" fmla="val 33333"/>
            </a:avLst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45" name="Line 69"/>
          <p:cNvSpPr>
            <a:spLocks noChangeShapeType="1"/>
          </p:cNvSpPr>
          <p:nvPr/>
        </p:nvSpPr>
        <p:spPr bwMode="auto">
          <a:xfrm flipH="1" flipV="1">
            <a:off x="3995738" y="4343400"/>
            <a:ext cx="136525" cy="152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46" name="Line 70"/>
          <p:cNvSpPr>
            <a:spLocks noChangeShapeType="1"/>
          </p:cNvSpPr>
          <p:nvPr/>
        </p:nvSpPr>
        <p:spPr bwMode="auto">
          <a:xfrm flipV="1">
            <a:off x="4605338" y="4267200"/>
            <a:ext cx="271462" cy="2286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647" name="Text Box 71"/>
          <p:cNvSpPr txBox="1">
            <a:spLocks noChangeArrowheads="1"/>
          </p:cNvSpPr>
          <p:nvPr/>
        </p:nvSpPr>
        <p:spPr bwMode="auto">
          <a:xfrm>
            <a:off x="3792538" y="35814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66"/>
                </a:solidFill>
                <a:latin typeface="Times" pitchFamily="18" charset="0"/>
              </a:rPr>
              <a:t>(+)</a:t>
            </a:r>
            <a:endParaRPr lang="en-US" b="1">
              <a:latin typeface="Times" pitchFamily="18" charset="0"/>
            </a:endParaRPr>
          </a:p>
        </p:txBody>
      </p:sp>
      <p:sp>
        <p:nvSpPr>
          <p:cNvPr id="24648" name="Text Box 72"/>
          <p:cNvSpPr txBox="1">
            <a:spLocks noChangeArrowheads="1"/>
          </p:cNvSpPr>
          <p:nvPr/>
        </p:nvSpPr>
        <p:spPr bwMode="auto">
          <a:xfrm>
            <a:off x="5148263" y="3505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  <a:latin typeface="Times" pitchFamily="18" charset="0"/>
              </a:rPr>
              <a:t>(-)</a:t>
            </a:r>
            <a:endParaRPr lang="en-US" b="1">
              <a:latin typeface="Times" pitchFamily="18" charset="0"/>
            </a:endParaRPr>
          </a:p>
        </p:txBody>
      </p:sp>
      <p:sp>
        <p:nvSpPr>
          <p:cNvPr id="24649" name="Rectangle 73"/>
          <p:cNvSpPr>
            <a:spLocks noChangeArrowheads="1"/>
          </p:cNvSpPr>
          <p:nvPr/>
        </p:nvSpPr>
        <p:spPr bwMode="auto">
          <a:xfrm>
            <a:off x="1693863" y="3048000"/>
            <a:ext cx="46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TCR</a:t>
            </a:r>
            <a:endParaRPr lang="en-US" sz="1200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24650" name="Text Box 74"/>
          <p:cNvSpPr txBox="1">
            <a:spLocks noChangeArrowheads="1"/>
          </p:cNvSpPr>
          <p:nvPr/>
        </p:nvSpPr>
        <p:spPr bwMode="auto">
          <a:xfrm>
            <a:off x="677863" y="3581400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66"/>
                </a:solidFill>
                <a:latin typeface="Times" pitchFamily="18" charset="0"/>
              </a:rPr>
              <a:t>APC</a:t>
            </a:r>
            <a:endParaRPr lang="en-US">
              <a:latin typeface="Times" pitchFamily="18" charset="0"/>
            </a:endParaRPr>
          </a:p>
        </p:txBody>
      </p:sp>
      <p:sp>
        <p:nvSpPr>
          <p:cNvPr id="24651" name="Line 75"/>
          <p:cNvSpPr>
            <a:spLocks noChangeShapeType="1"/>
          </p:cNvSpPr>
          <p:nvPr/>
        </p:nvSpPr>
        <p:spPr bwMode="auto">
          <a:xfrm>
            <a:off x="5148263" y="2971800"/>
            <a:ext cx="14351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52" name="Group 76"/>
          <p:cNvGrpSpPr>
            <a:grpSpLocks/>
          </p:cNvGrpSpPr>
          <p:nvPr/>
        </p:nvGrpSpPr>
        <p:grpSpPr bwMode="auto">
          <a:xfrm rot="14406808">
            <a:off x="4691063" y="2286000"/>
            <a:ext cx="304800" cy="609600"/>
            <a:chOff x="3984" y="960"/>
            <a:chExt cx="192" cy="432"/>
          </a:xfrm>
        </p:grpSpPr>
        <p:sp>
          <p:nvSpPr>
            <p:cNvPr id="24653" name="Oval 77"/>
            <p:cNvSpPr>
              <a:spLocks noChangeArrowheads="1"/>
            </p:cNvSpPr>
            <p:nvPr/>
          </p:nvSpPr>
          <p:spPr bwMode="auto">
            <a:xfrm>
              <a:off x="4001" y="1146"/>
              <a:ext cx="157" cy="90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Oval 78"/>
            <p:cNvSpPr>
              <a:spLocks noChangeArrowheads="1"/>
            </p:cNvSpPr>
            <p:nvPr/>
          </p:nvSpPr>
          <p:spPr bwMode="auto">
            <a:xfrm>
              <a:off x="3984" y="1225"/>
              <a:ext cx="157" cy="93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Oval 79"/>
            <p:cNvSpPr>
              <a:spLocks noChangeArrowheads="1"/>
            </p:cNvSpPr>
            <p:nvPr/>
          </p:nvSpPr>
          <p:spPr bwMode="auto">
            <a:xfrm>
              <a:off x="4019" y="1300"/>
              <a:ext cx="157" cy="92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D500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AutoShape 80"/>
            <p:cNvSpPr>
              <a:spLocks noChangeArrowheads="1"/>
            </p:cNvSpPr>
            <p:nvPr/>
          </p:nvSpPr>
          <p:spPr bwMode="auto">
            <a:xfrm>
              <a:off x="4031" y="960"/>
              <a:ext cx="97" cy="191"/>
            </a:xfrm>
            <a:prstGeom prst="roundRect">
              <a:avLst>
                <a:gd name="adj" fmla="val 50000"/>
              </a:avLst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57" name="Rectangle 81"/>
          <p:cNvSpPr>
            <a:spLocks noChangeArrowheads="1"/>
          </p:cNvSpPr>
          <p:nvPr/>
        </p:nvSpPr>
        <p:spPr bwMode="auto">
          <a:xfrm>
            <a:off x="6908800" y="2590800"/>
            <a:ext cx="46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TCR</a:t>
            </a:r>
            <a:endParaRPr lang="en-US" sz="1400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24658" name="Oval 82"/>
          <p:cNvSpPr>
            <a:spLocks noChangeArrowheads="1"/>
          </p:cNvSpPr>
          <p:nvPr/>
        </p:nvSpPr>
        <p:spPr bwMode="auto">
          <a:xfrm>
            <a:off x="7385050" y="2514600"/>
            <a:ext cx="792163" cy="1041400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9" name="Oval 83"/>
          <p:cNvSpPr>
            <a:spLocks noChangeArrowheads="1"/>
          </p:cNvSpPr>
          <p:nvPr/>
        </p:nvSpPr>
        <p:spPr bwMode="auto">
          <a:xfrm>
            <a:off x="7599363" y="2667000"/>
            <a:ext cx="354012" cy="573088"/>
          </a:xfrm>
          <a:prstGeom prst="ellipse">
            <a:avLst/>
          </a:prstGeom>
          <a:solidFill>
            <a:srgbClr val="0034AA"/>
          </a:solidFill>
          <a:ln w="39688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0" name="Freeform 84"/>
          <p:cNvSpPr>
            <a:spLocks/>
          </p:cNvSpPr>
          <p:nvPr/>
        </p:nvSpPr>
        <p:spPr bwMode="auto">
          <a:xfrm>
            <a:off x="7005638" y="3027363"/>
            <a:ext cx="117475" cy="188912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8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8" h="152">
                <a:moveTo>
                  <a:pt x="57" y="0"/>
                </a:moveTo>
                <a:lnTo>
                  <a:pt x="128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solidFill>
            <a:srgbClr val="FFA3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1" name="Freeform 85"/>
          <p:cNvSpPr>
            <a:spLocks/>
          </p:cNvSpPr>
          <p:nvPr/>
        </p:nvSpPr>
        <p:spPr bwMode="auto">
          <a:xfrm>
            <a:off x="7013575" y="3027363"/>
            <a:ext cx="109538" cy="188912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21" y="71"/>
              </a:cxn>
              <a:cxn ang="0">
                <a:pos x="57" y="152"/>
              </a:cxn>
              <a:cxn ang="0">
                <a:pos x="0" y="71"/>
              </a:cxn>
              <a:cxn ang="0">
                <a:pos x="57" y="0"/>
              </a:cxn>
            </a:cxnLst>
            <a:rect l="0" t="0" r="r" b="b"/>
            <a:pathLst>
              <a:path w="121" h="152">
                <a:moveTo>
                  <a:pt x="57" y="0"/>
                </a:moveTo>
                <a:lnTo>
                  <a:pt x="121" y="71"/>
                </a:lnTo>
                <a:lnTo>
                  <a:pt x="57" y="152"/>
                </a:lnTo>
                <a:lnTo>
                  <a:pt x="0" y="71"/>
                </a:lnTo>
                <a:lnTo>
                  <a:pt x="57" y="0"/>
                </a:lnTo>
                <a:close/>
              </a:path>
            </a:pathLst>
          </a:custGeom>
          <a:noFill/>
          <a:ln w="39688">
            <a:solidFill>
              <a:srgbClr val="FFA3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2" name="Oval 86"/>
          <p:cNvSpPr>
            <a:spLocks noChangeArrowheads="1"/>
          </p:cNvSpPr>
          <p:nvPr/>
        </p:nvSpPr>
        <p:spPr bwMode="auto">
          <a:xfrm>
            <a:off x="6977063" y="2995613"/>
            <a:ext cx="231775" cy="163512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3" name="Oval 87"/>
          <p:cNvSpPr>
            <a:spLocks noChangeArrowheads="1"/>
          </p:cNvSpPr>
          <p:nvPr/>
        </p:nvSpPr>
        <p:spPr bwMode="auto">
          <a:xfrm>
            <a:off x="7105650" y="3016250"/>
            <a:ext cx="241300" cy="13017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4" name="Oval 88"/>
          <p:cNvSpPr>
            <a:spLocks noChangeArrowheads="1"/>
          </p:cNvSpPr>
          <p:nvPr/>
        </p:nvSpPr>
        <p:spPr bwMode="auto">
          <a:xfrm>
            <a:off x="6983413" y="2876550"/>
            <a:ext cx="233362" cy="163513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5" name="Oval 89"/>
          <p:cNvSpPr>
            <a:spLocks noChangeArrowheads="1"/>
          </p:cNvSpPr>
          <p:nvPr/>
        </p:nvSpPr>
        <p:spPr bwMode="auto">
          <a:xfrm>
            <a:off x="7115175" y="2889250"/>
            <a:ext cx="244475" cy="138113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6" name="AutoShape 90"/>
          <p:cNvSpPr>
            <a:spLocks noChangeArrowheads="1"/>
          </p:cNvSpPr>
          <p:nvPr/>
        </p:nvSpPr>
        <p:spPr bwMode="auto">
          <a:xfrm>
            <a:off x="7258050" y="3008313"/>
            <a:ext cx="188913" cy="106362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7" name="AutoShape 91"/>
          <p:cNvSpPr>
            <a:spLocks noChangeArrowheads="1"/>
          </p:cNvSpPr>
          <p:nvPr/>
        </p:nvSpPr>
        <p:spPr bwMode="auto">
          <a:xfrm>
            <a:off x="7254875" y="2935288"/>
            <a:ext cx="185738" cy="101600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8" name="Text Box 92"/>
          <p:cNvSpPr txBox="1">
            <a:spLocks noChangeArrowheads="1"/>
          </p:cNvSpPr>
          <p:nvPr/>
        </p:nvSpPr>
        <p:spPr bwMode="auto">
          <a:xfrm>
            <a:off x="6989763" y="18288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Late Activated </a:t>
            </a:r>
          </a:p>
          <a:p>
            <a:pPr algn="ctr"/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CD4+ T cell</a:t>
            </a:r>
            <a:endParaRPr lang="en-US" sz="1600">
              <a:solidFill>
                <a:schemeClr val="accent2"/>
              </a:solidFill>
              <a:latin typeface="Helvetica" pitchFamily="34" charset="0"/>
            </a:endParaRPr>
          </a:p>
        </p:txBody>
      </p:sp>
      <p:grpSp>
        <p:nvGrpSpPr>
          <p:cNvPr id="24669" name="Group 93"/>
          <p:cNvGrpSpPr>
            <a:grpSpLocks/>
          </p:cNvGrpSpPr>
          <p:nvPr/>
        </p:nvGrpSpPr>
        <p:grpSpPr bwMode="auto">
          <a:xfrm>
            <a:off x="7734300" y="3429000"/>
            <a:ext cx="203200" cy="457200"/>
            <a:chOff x="5760" y="1872"/>
            <a:chExt cx="192" cy="720"/>
          </a:xfrm>
        </p:grpSpPr>
        <p:sp>
          <p:nvSpPr>
            <p:cNvPr id="24670" name="AutoShape 94"/>
            <p:cNvSpPr>
              <a:spLocks noChangeArrowheads="1"/>
            </p:cNvSpPr>
            <p:nvPr/>
          </p:nvSpPr>
          <p:spPr bwMode="auto">
            <a:xfrm>
              <a:off x="5760" y="1872"/>
              <a:ext cx="96" cy="624"/>
            </a:xfrm>
            <a:prstGeom prst="roundRect">
              <a:avLst>
                <a:gd name="adj" fmla="val 50000"/>
              </a:avLst>
            </a:prstGeom>
            <a:solidFill>
              <a:srgbClr val="FF0066"/>
            </a:solidFill>
            <a:ln w="12700">
              <a:solidFill>
                <a:srgbClr val="AAFF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1" name="AutoShape 95"/>
            <p:cNvSpPr>
              <a:spLocks noChangeArrowheads="1"/>
            </p:cNvSpPr>
            <p:nvPr/>
          </p:nvSpPr>
          <p:spPr bwMode="auto">
            <a:xfrm>
              <a:off x="5856" y="1968"/>
              <a:ext cx="96" cy="624"/>
            </a:xfrm>
            <a:prstGeom prst="roundRect">
              <a:avLst>
                <a:gd name="adj" fmla="val 50000"/>
              </a:avLst>
            </a:prstGeom>
            <a:solidFill>
              <a:srgbClr val="FF3399"/>
            </a:solidFill>
            <a:ln w="12700">
              <a:solidFill>
                <a:srgbClr val="AAFF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72" name="Text Box 96"/>
          <p:cNvSpPr txBox="1">
            <a:spLocks noChangeArrowheads="1"/>
          </p:cNvSpPr>
          <p:nvPr/>
        </p:nvSpPr>
        <p:spPr bwMode="auto">
          <a:xfrm>
            <a:off x="8072438" y="36576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VLA-1</a:t>
            </a:r>
            <a:endParaRPr lang="en-US" sz="1800">
              <a:latin typeface="Arial Narrow" pitchFamily="34" charset="0"/>
            </a:endParaRPr>
          </a:p>
        </p:txBody>
      </p:sp>
      <p:grpSp>
        <p:nvGrpSpPr>
          <p:cNvPr id="24673" name="Group 97"/>
          <p:cNvGrpSpPr>
            <a:grpSpLocks/>
          </p:cNvGrpSpPr>
          <p:nvPr/>
        </p:nvGrpSpPr>
        <p:grpSpPr bwMode="auto">
          <a:xfrm>
            <a:off x="7327900" y="3886200"/>
            <a:ext cx="1022350" cy="525463"/>
            <a:chOff x="5696" y="2805"/>
            <a:chExt cx="725" cy="331"/>
          </a:xfrm>
        </p:grpSpPr>
        <p:sp>
          <p:nvSpPr>
            <p:cNvPr id="24674" name="Freeform 98"/>
            <p:cNvSpPr>
              <a:spLocks/>
            </p:cNvSpPr>
            <p:nvPr/>
          </p:nvSpPr>
          <p:spPr bwMode="auto">
            <a:xfrm>
              <a:off x="5696" y="2805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Freeform 99"/>
            <p:cNvSpPr>
              <a:spLocks/>
            </p:cNvSpPr>
            <p:nvPr/>
          </p:nvSpPr>
          <p:spPr bwMode="auto">
            <a:xfrm>
              <a:off x="5792" y="2901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Freeform 100"/>
            <p:cNvSpPr>
              <a:spLocks/>
            </p:cNvSpPr>
            <p:nvPr/>
          </p:nvSpPr>
          <p:spPr bwMode="auto">
            <a:xfrm>
              <a:off x="5888" y="2997"/>
              <a:ext cx="533" cy="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3"/>
                </a:cxn>
                <a:cxn ang="0">
                  <a:pos x="149" y="75"/>
                </a:cxn>
                <a:cxn ang="0">
                  <a:pos x="224" y="64"/>
                </a:cxn>
                <a:cxn ang="0">
                  <a:pos x="299" y="43"/>
                </a:cxn>
                <a:cxn ang="0">
                  <a:pos x="427" y="139"/>
                </a:cxn>
                <a:cxn ang="0">
                  <a:pos x="448" y="107"/>
                </a:cxn>
                <a:cxn ang="0">
                  <a:pos x="480" y="118"/>
                </a:cxn>
                <a:cxn ang="0">
                  <a:pos x="533" y="139"/>
                </a:cxn>
              </a:cxnLst>
              <a:rect l="0" t="0" r="r" b="b"/>
              <a:pathLst>
                <a:path w="533" h="139">
                  <a:moveTo>
                    <a:pt x="0" y="0"/>
                  </a:moveTo>
                  <a:cubicBezTo>
                    <a:pt x="35" y="14"/>
                    <a:pt x="72" y="25"/>
                    <a:pt x="107" y="43"/>
                  </a:cubicBezTo>
                  <a:cubicBezTo>
                    <a:pt x="122" y="50"/>
                    <a:pt x="131" y="71"/>
                    <a:pt x="149" y="75"/>
                  </a:cubicBezTo>
                  <a:cubicBezTo>
                    <a:pt x="173" y="79"/>
                    <a:pt x="199" y="67"/>
                    <a:pt x="224" y="64"/>
                  </a:cubicBezTo>
                  <a:cubicBezTo>
                    <a:pt x="258" y="38"/>
                    <a:pt x="261" y="17"/>
                    <a:pt x="299" y="43"/>
                  </a:cubicBezTo>
                  <a:cubicBezTo>
                    <a:pt x="343" y="72"/>
                    <a:pt x="427" y="139"/>
                    <a:pt x="427" y="139"/>
                  </a:cubicBezTo>
                  <a:cubicBezTo>
                    <a:pt x="434" y="128"/>
                    <a:pt x="436" y="111"/>
                    <a:pt x="448" y="107"/>
                  </a:cubicBezTo>
                  <a:cubicBezTo>
                    <a:pt x="458" y="102"/>
                    <a:pt x="469" y="114"/>
                    <a:pt x="480" y="118"/>
                  </a:cubicBezTo>
                  <a:cubicBezTo>
                    <a:pt x="497" y="124"/>
                    <a:pt x="533" y="139"/>
                    <a:pt x="533" y="13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677" name="Text Box 101"/>
          <p:cNvSpPr txBox="1">
            <a:spLocks noChangeArrowheads="1"/>
          </p:cNvSpPr>
          <p:nvPr/>
        </p:nvSpPr>
        <p:spPr bwMode="auto">
          <a:xfrm>
            <a:off x="6515100" y="39624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Collagen</a:t>
            </a:r>
          </a:p>
        </p:txBody>
      </p:sp>
      <p:sp>
        <p:nvSpPr>
          <p:cNvPr id="24678" name="Text Box 102"/>
          <p:cNvSpPr txBox="1">
            <a:spLocks noChangeArrowheads="1"/>
          </p:cNvSpPr>
          <p:nvPr/>
        </p:nvSpPr>
        <p:spPr bwMode="auto">
          <a:xfrm>
            <a:off x="5227638" y="226377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Helvetica" pitchFamily="34" charset="0"/>
              </a:rPr>
              <a:t>CD40L</a:t>
            </a:r>
            <a:endParaRPr lang="en-US" sz="1800" b="1">
              <a:latin typeface="Arial Narrow" pitchFamily="34" charset="0"/>
            </a:endParaRPr>
          </a:p>
        </p:txBody>
      </p:sp>
      <p:sp>
        <p:nvSpPr>
          <p:cNvPr id="24679" name="Text Box 103"/>
          <p:cNvSpPr txBox="1">
            <a:spLocks noChangeArrowheads="1"/>
          </p:cNvSpPr>
          <p:nvPr/>
        </p:nvSpPr>
        <p:spPr bwMode="auto">
          <a:xfrm>
            <a:off x="7042150" y="4718050"/>
            <a:ext cx="1776413" cy="83502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99"/>
                </a:solidFill>
                <a:latin typeface="Helvetica" pitchFamily="34" charset="0"/>
              </a:rPr>
              <a:t>Migration of sites of inflammation</a:t>
            </a:r>
            <a:endParaRPr lang="en-US">
              <a:latin typeface="Arial Narrow" pitchFamily="34" charset="0"/>
            </a:endParaRPr>
          </a:p>
        </p:txBody>
      </p:sp>
      <p:sp>
        <p:nvSpPr>
          <p:cNvPr id="24680" name="Text Box 104"/>
          <p:cNvSpPr txBox="1">
            <a:spLocks noChangeArrowheads="1"/>
          </p:cNvSpPr>
          <p:nvPr/>
        </p:nvSpPr>
        <p:spPr bwMode="auto">
          <a:xfrm>
            <a:off x="4618038" y="1524000"/>
            <a:ext cx="2303462" cy="83502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99"/>
                </a:solidFill>
                <a:latin typeface="Helvetica" pitchFamily="34" charset="0"/>
              </a:rPr>
              <a:t>Induction and activation of B cells APCs</a:t>
            </a:r>
          </a:p>
        </p:txBody>
      </p:sp>
      <p:grpSp>
        <p:nvGrpSpPr>
          <p:cNvPr id="24681" name="Group 105"/>
          <p:cNvGrpSpPr>
            <a:grpSpLocks/>
          </p:cNvGrpSpPr>
          <p:nvPr/>
        </p:nvGrpSpPr>
        <p:grpSpPr bwMode="auto">
          <a:xfrm rot="-7244669">
            <a:off x="7975600" y="2773363"/>
            <a:ext cx="379413" cy="319087"/>
            <a:chOff x="2962" y="1906"/>
            <a:chExt cx="239" cy="227"/>
          </a:xfrm>
        </p:grpSpPr>
        <p:sp>
          <p:nvSpPr>
            <p:cNvPr id="24682" name="Oval 106"/>
            <p:cNvSpPr>
              <a:spLocks noChangeArrowheads="1"/>
            </p:cNvSpPr>
            <p:nvPr/>
          </p:nvSpPr>
          <p:spPr bwMode="auto">
            <a:xfrm rot="-14382671">
              <a:off x="2979" y="1899"/>
              <a:ext cx="114" cy="128"/>
            </a:xfrm>
            <a:prstGeom prst="ellipse">
              <a:avLst/>
            </a:prstGeom>
            <a:solidFill>
              <a:srgbClr val="F655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Oval 107"/>
            <p:cNvSpPr>
              <a:spLocks noChangeArrowheads="1"/>
            </p:cNvSpPr>
            <p:nvPr/>
          </p:nvSpPr>
          <p:spPr bwMode="auto">
            <a:xfrm rot="-14382671">
              <a:off x="3090" y="1951"/>
              <a:ext cx="103" cy="119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4" name="AutoShape 108"/>
            <p:cNvSpPr>
              <a:spLocks noChangeArrowheads="1"/>
            </p:cNvSpPr>
            <p:nvPr/>
          </p:nvSpPr>
          <p:spPr bwMode="auto">
            <a:xfrm rot="-14382671">
              <a:off x="3006" y="1974"/>
              <a:ext cx="96" cy="184"/>
            </a:xfrm>
            <a:prstGeom prst="roundRect">
              <a:avLst>
                <a:gd name="adj" fmla="val 50000"/>
              </a:avLst>
            </a:prstGeom>
            <a:solidFill>
              <a:srgbClr val="0033CC"/>
            </a:solidFill>
            <a:ln w="23813">
              <a:solidFill>
                <a:srgbClr val="FFFF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5" name="AutoShape 109"/>
            <p:cNvSpPr>
              <a:spLocks noChangeArrowheads="1"/>
            </p:cNvSpPr>
            <p:nvPr/>
          </p:nvSpPr>
          <p:spPr bwMode="auto">
            <a:xfrm rot="-14382671">
              <a:off x="2978" y="2046"/>
              <a:ext cx="88" cy="86"/>
            </a:xfrm>
            <a:prstGeom prst="roundRect">
              <a:avLst>
                <a:gd name="adj" fmla="val 50000"/>
              </a:avLst>
            </a:prstGeom>
            <a:solidFill>
              <a:srgbClr val="FF8455"/>
            </a:solidFill>
            <a:ln w="23813">
              <a:solidFill>
                <a:srgbClr val="AA7D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86" name="AutoShape 110"/>
          <p:cNvSpPr>
            <a:spLocks noChangeArrowheads="1"/>
          </p:cNvSpPr>
          <p:nvPr/>
        </p:nvSpPr>
        <p:spPr bwMode="auto">
          <a:xfrm rot="-3327290">
            <a:off x="4600575" y="3101975"/>
            <a:ext cx="76200" cy="234950"/>
          </a:xfrm>
          <a:prstGeom prst="roundRect">
            <a:avLst>
              <a:gd name="adj" fmla="val 50000"/>
            </a:avLst>
          </a:prstGeom>
          <a:solidFill>
            <a:srgbClr val="FF66FF"/>
          </a:solidFill>
          <a:ln w="127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7" name="AutoShape 111"/>
          <p:cNvSpPr>
            <a:spLocks noChangeArrowheads="1"/>
          </p:cNvSpPr>
          <p:nvPr/>
        </p:nvSpPr>
        <p:spPr bwMode="auto">
          <a:xfrm rot="-3327290">
            <a:off x="4668838" y="3062288"/>
            <a:ext cx="76200" cy="234950"/>
          </a:xfrm>
          <a:prstGeom prst="roundRect">
            <a:avLst>
              <a:gd name="adj" fmla="val 50000"/>
            </a:avLst>
          </a:prstGeom>
          <a:solidFill>
            <a:srgbClr val="99FF99"/>
          </a:solidFill>
          <a:ln w="12700">
            <a:solidFill>
              <a:srgbClr val="AAFFF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8" name="Text Box 112"/>
          <p:cNvSpPr txBox="1">
            <a:spLocks noChangeArrowheads="1"/>
          </p:cNvSpPr>
          <p:nvPr/>
        </p:nvSpPr>
        <p:spPr bwMode="auto">
          <a:xfrm>
            <a:off x="4741863" y="3200400"/>
            <a:ext cx="701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66"/>
                </a:solidFill>
                <a:latin typeface="Helvetica" pitchFamily="34" charset="0"/>
              </a:rPr>
              <a:t>CD25</a:t>
            </a:r>
            <a:endParaRPr lang="en-US" sz="1800" b="1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24689" name="Text Box 113"/>
          <p:cNvSpPr txBox="1">
            <a:spLocks noChangeArrowheads="1"/>
          </p:cNvSpPr>
          <p:nvPr/>
        </p:nvSpPr>
        <p:spPr bwMode="auto">
          <a:xfrm>
            <a:off x="7162800" y="6324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1358987">
            <a:off x="3124200" y="5210175"/>
            <a:ext cx="1317625" cy="542925"/>
            <a:chOff x="2304" y="2730"/>
            <a:chExt cx="830" cy="34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 rot="-1033389">
              <a:off x="2304" y="2790"/>
              <a:ext cx="692" cy="282"/>
              <a:chOff x="2688" y="4128"/>
              <a:chExt cx="192" cy="96"/>
            </a:xfrm>
          </p:grpSpPr>
          <p:sp>
            <p:nvSpPr>
              <p:cNvPr id="559108" name="Oval 4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28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9109" name="Oval 5"/>
              <p:cNvSpPr>
                <a:spLocks noChangeAspect="1" noChangeArrowheads="1"/>
              </p:cNvSpPr>
              <p:nvPr/>
            </p:nvSpPr>
            <p:spPr bwMode="auto">
              <a:xfrm flipV="1">
                <a:off x="2688" y="4176"/>
                <a:ext cx="192" cy="4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 rot="-1033389">
              <a:off x="2916" y="2730"/>
              <a:ext cx="218" cy="178"/>
              <a:chOff x="1508" y="2249"/>
              <a:chExt cx="85" cy="85"/>
            </a:xfrm>
          </p:grpSpPr>
          <p:sp>
            <p:nvSpPr>
              <p:cNvPr id="559111" name="Freeform 7"/>
              <p:cNvSpPr>
                <a:spLocks noChangeAspect="1"/>
              </p:cNvSpPr>
              <p:nvPr/>
            </p:nvSpPr>
            <p:spPr bwMode="auto">
              <a:xfrm>
                <a:off x="1508" y="2250"/>
                <a:ext cx="83" cy="8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79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0"/>
                  </a:cxn>
                  <a:cxn ang="0">
                    <a:pos x="79" y="57"/>
                  </a:cxn>
                  <a:cxn ang="0">
                    <a:pos x="71" y="71"/>
                  </a:cxn>
                  <a:cxn ang="0">
                    <a:pos x="57" y="80"/>
                  </a:cxn>
                  <a:cxn ang="0">
                    <a:pos x="50" y="83"/>
                  </a:cxn>
                  <a:cxn ang="0">
                    <a:pos x="41" y="83"/>
                  </a:cxn>
                  <a:cxn ang="0">
                    <a:pos x="33" y="83"/>
                  </a:cxn>
                  <a:cxn ang="0">
                    <a:pos x="26" y="80"/>
                  </a:cxn>
                  <a:cxn ang="0">
                    <a:pos x="12" y="71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20" y="42"/>
                  </a:cxn>
                  <a:cxn ang="0">
                    <a:pos x="22" y="50"/>
                  </a:cxn>
                  <a:cxn ang="0">
                    <a:pos x="26" y="57"/>
                  </a:cxn>
                  <a:cxn ang="0">
                    <a:pos x="33" y="61"/>
                  </a:cxn>
                  <a:cxn ang="0">
                    <a:pos x="41" y="63"/>
                  </a:cxn>
                  <a:cxn ang="0">
                    <a:pos x="50" y="61"/>
                  </a:cxn>
                  <a:cxn ang="0">
                    <a:pos x="57" y="57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0" y="33"/>
                  </a:cxn>
                  <a:cxn ang="0">
                    <a:pos x="57" y="26"/>
                  </a:cxn>
                  <a:cxn ang="0">
                    <a:pos x="50" y="23"/>
                  </a:cxn>
                  <a:cxn ang="0">
                    <a:pos x="41" y="21"/>
                  </a:cxn>
                  <a:cxn ang="0">
                    <a:pos x="33" y="23"/>
                  </a:cxn>
                  <a:cxn ang="0">
                    <a:pos x="26" y="26"/>
                  </a:cxn>
                  <a:cxn ang="0">
                    <a:pos x="22" y="33"/>
                  </a:cxn>
                  <a:cxn ang="0">
                    <a:pos x="20" y="42"/>
                  </a:cxn>
                  <a:cxn ang="0">
                    <a:pos x="2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3">
                    <a:moveTo>
                      <a:pt x="0" y="42"/>
                    </a:moveTo>
                    <a:lnTo>
                      <a:pt x="1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79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0"/>
                    </a:lnTo>
                    <a:lnTo>
                      <a:pt x="79" y="57"/>
                    </a:lnTo>
                    <a:lnTo>
                      <a:pt x="71" y="71"/>
                    </a:lnTo>
                    <a:lnTo>
                      <a:pt x="57" y="80"/>
                    </a:lnTo>
                    <a:lnTo>
                      <a:pt x="50" y="83"/>
                    </a:lnTo>
                    <a:lnTo>
                      <a:pt x="41" y="83"/>
                    </a:lnTo>
                    <a:lnTo>
                      <a:pt x="33" y="83"/>
                    </a:lnTo>
                    <a:lnTo>
                      <a:pt x="26" y="80"/>
                    </a:lnTo>
                    <a:lnTo>
                      <a:pt x="12" y="71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0" y="42"/>
                    </a:lnTo>
                    <a:lnTo>
                      <a:pt x="22" y="50"/>
                    </a:lnTo>
                    <a:lnTo>
                      <a:pt x="26" y="57"/>
                    </a:lnTo>
                    <a:lnTo>
                      <a:pt x="33" y="61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7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0" y="33"/>
                    </a:lnTo>
                    <a:lnTo>
                      <a:pt x="57" y="26"/>
                    </a:lnTo>
                    <a:lnTo>
                      <a:pt x="50" y="23"/>
                    </a:lnTo>
                    <a:lnTo>
                      <a:pt x="41" y="21"/>
                    </a:lnTo>
                    <a:lnTo>
                      <a:pt x="33" y="23"/>
                    </a:lnTo>
                    <a:lnTo>
                      <a:pt x="26" y="26"/>
                    </a:lnTo>
                    <a:lnTo>
                      <a:pt x="22" y="33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9112" name="Freeform 8"/>
              <p:cNvSpPr>
                <a:spLocks noChangeAspect="1"/>
              </p:cNvSpPr>
              <p:nvPr/>
            </p:nvSpPr>
            <p:spPr bwMode="auto">
              <a:xfrm>
                <a:off x="1508" y="2249"/>
                <a:ext cx="83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3"/>
                  </a:cxn>
                  <a:cxn ang="0">
                    <a:pos x="3" y="26"/>
                  </a:cxn>
                  <a:cxn ang="0">
                    <a:pos x="12" y="12"/>
                  </a:cxn>
                  <a:cxn ang="0">
                    <a:pos x="26" y="4"/>
                  </a:cxn>
                  <a:cxn ang="0">
                    <a:pos x="33" y="2"/>
                  </a:cxn>
                  <a:cxn ang="0">
                    <a:pos x="41" y="0"/>
                  </a:cxn>
                  <a:cxn ang="0">
                    <a:pos x="50" y="2"/>
                  </a:cxn>
                  <a:cxn ang="0">
                    <a:pos x="57" y="4"/>
                  </a:cxn>
                  <a:cxn ang="0">
                    <a:pos x="71" y="12"/>
                  </a:cxn>
                  <a:cxn ang="0">
                    <a:pos x="80" y="26"/>
                  </a:cxn>
                  <a:cxn ang="0">
                    <a:pos x="83" y="33"/>
                  </a:cxn>
                  <a:cxn ang="0">
                    <a:pos x="83" y="42"/>
                  </a:cxn>
                  <a:cxn ang="0">
                    <a:pos x="83" y="51"/>
                  </a:cxn>
                  <a:cxn ang="0">
                    <a:pos x="80" y="58"/>
                  </a:cxn>
                  <a:cxn ang="0">
                    <a:pos x="71" y="72"/>
                  </a:cxn>
                  <a:cxn ang="0">
                    <a:pos x="57" y="80"/>
                  </a:cxn>
                  <a:cxn ang="0">
                    <a:pos x="50" y="84"/>
                  </a:cxn>
                  <a:cxn ang="0">
                    <a:pos x="41" y="84"/>
                  </a:cxn>
                  <a:cxn ang="0">
                    <a:pos x="33" y="84"/>
                  </a:cxn>
                  <a:cxn ang="0">
                    <a:pos x="26" y="80"/>
                  </a:cxn>
                  <a:cxn ang="0">
                    <a:pos x="12" y="72"/>
                  </a:cxn>
                  <a:cxn ang="0">
                    <a:pos x="3" y="58"/>
                  </a:cxn>
                  <a:cxn ang="0">
                    <a:pos x="2" y="51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3" h="84">
                    <a:moveTo>
                      <a:pt x="0" y="42"/>
                    </a:moveTo>
                    <a:lnTo>
                      <a:pt x="2" y="33"/>
                    </a:lnTo>
                    <a:lnTo>
                      <a:pt x="3" y="26"/>
                    </a:lnTo>
                    <a:lnTo>
                      <a:pt x="12" y="12"/>
                    </a:lnTo>
                    <a:lnTo>
                      <a:pt x="26" y="4"/>
                    </a:lnTo>
                    <a:lnTo>
                      <a:pt x="33" y="2"/>
                    </a:lnTo>
                    <a:lnTo>
                      <a:pt x="41" y="0"/>
                    </a:lnTo>
                    <a:lnTo>
                      <a:pt x="50" y="2"/>
                    </a:lnTo>
                    <a:lnTo>
                      <a:pt x="57" y="4"/>
                    </a:lnTo>
                    <a:lnTo>
                      <a:pt x="71" y="12"/>
                    </a:lnTo>
                    <a:lnTo>
                      <a:pt x="80" y="26"/>
                    </a:lnTo>
                    <a:lnTo>
                      <a:pt x="83" y="33"/>
                    </a:lnTo>
                    <a:lnTo>
                      <a:pt x="83" y="42"/>
                    </a:lnTo>
                    <a:lnTo>
                      <a:pt x="83" y="51"/>
                    </a:lnTo>
                    <a:lnTo>
                      <a:pt x="80" y="58"/>
                    </a:lnTo>
                    <a:lnTo>
                      <a:pt x="71" y="72"/>
                    </a:lnTo>
                    <a:lnTo>
                      <a:pt x="57" y="80"/>
                    </a:lnTo>
                    <a:lnTo>
                      <a:pt x="50" y="84"/>
                    </a:lnTo>
                    <a:lnTo>
                      <a:pt x="41" y="84"/>
                    </a:lnTo>
                    <a:lnTo>
                      <a:pt x="33" y="84"/>
                    </a:lnTo>
                    <a:lnTo>
                      <a:pt x="26" y="80"/>
                    </a:lnTo>
                    <a:lnTo>
                      <a:pt x="12" y="72"/>
                    </a:lnTo>
                    <a:lnTo>
                      <a:pt x="3" y="58"/>
                    </a:lnTo>
                    <a:lnTo>
                      <a:pt x="2" y="51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9113" name="Freeform 9"/>
              <p:cNvSpPr>
                <a:spLocks noChangeAspect="1"/>
              </p:cNvSpPr>
              <p:nvPr/>
            </p:nvSpPr>
            <p:spPr bwMode="auto">
              <a:xfrm>
                <a:off x="1529" y="2270"/>
                <a:ext cx="41" cy="42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30"/>
                  </a:cxn>
                  <a:cxn ang="0">
                    <a:pos x="5" y="37"/>
                  </a:cxn>
                  <a:cxn ang="0">
                    <a:pos x="12" y="40"/>
                  </a:cxn>
                  <a:cxn ang="0">
                    <a:pos x="20" y="42"/>
                  </a:cxn>
                  <a:cxn ang="0">
                    <a:pos x="29" y="40"/>
                  </a:cxn>
                  <a:cxn ang="0">
                    <a:pos x="36" y="37"/>
                  </a:cxn>
                  <a:cxn ang="0">
                    <a:pos x="40" y="30"/>
                  </a:cxn>
                  <a:cxn ang="0">
                    <a:pos x="41" y="21"/>
                  </a:cxn>
                  <a:cxn ang="0">
                    <a:pos x="40" y="12"/>
                  </a:cxn>
                  <a:cxn ang="0">
                    <a:pos x="36" y="5"/>
                  </a:cxn>
                  <a:cxn ang="0">
                    <a:pos x="29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5" y="5"/>
                  </a:cxn>
                  <a:cxn ang="0">
                    <a:pos x="1" y="12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41" h="42">
                    <a:moveTo>
                      <a:pt x="0" y="21"/>
                    </a:moveTo>
                    <a:lnTo>
                      <a:pt x="1" y="30"/>
                    </a:lnTo>
                    <a:lnTo>
                      <a:pt x="5" y="37"/>
                    </a:lnTo>
                    <a:lnTo>
                      <a:pt x="12" y="40"/>
                    </a:lnTo>
                    <a:lnTo>
                      <a:pt x="20" y="42"/>
                    </a:lnTo>
                    <a:lnTo>
                      <a:pt x="29" y="40"/>
                    </a:lnTo>
                    <a:lnTo>
                      <a:pt x="36" y="37"/>
                    </a:lnTo>
                    <a:lnTo>
                      <a:pt x="40" y="30"/>
                    </a:lnTo>
                    <a:lnTo>
                      <a:pt x="41" y="21"/>
                    </a:lnTo>
                    <a:lnTo>
                      <a:pt x="40" y="12"/>
                    </a:lnTo>
                    <a:lnTo>
                      <a:pt x="36" y="5"/>
                    </a:lnTo>
                    <a:lnTo>
                      <a:pt x="29" y="2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5" y="5"/>
                    </a:lnTo>
                    <a:lnTo>
                      <a:pt x="1" y="12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5" name="Group 10"/>
          <p:cNvGrpSpPr>
            <a:grpSpLocks noChangeAspect="1"/>
          </p:cNvGrpSpPr>
          <p:nvPr/>
        </p:nvGrpSpPr>
        <p:grpSpPr bwMode="auto">
          <a:xfrm rot="-1033389">
            <a:off x="4500563" y="3933825"/>
            <a:ext cx="1098550" cy="447675"/>
            <a:chOff x="2688" y="4128"/>
            <a:chExt cx="192" cy="96"/>
          </a:xfrm>
        </p:grpSpPr>
        <p:sp>
          <p:nvSpPr>
            <p:cNvPr id="559115" name="Oval 11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16" name="Oval 12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" name="Group 13"/>
          <p:cNvGrpSpPr>
            <a:grpSpLocks noChangeAspect="1"/>
          </p:cNvGrpSpPr>
          <p:nvPr/>
        </p:nvGrpSpPr>
        <p:grpSpPr bwMode="auto">
          <a:xfrm rot="-1033389">
            <a:off x="5472113" y="3838575"/>
            <a:ext cx="346075" cy="282575"/>
            <a:chOff x="1508" y="2249"/>
            <a:chExt cx="85" cy="85"/>
          </a:xfrm>
        </p:grpSpPr>
        <p:sp>
          <p:nvSpPr>
            <p:cNvPr id="559118" name="Freeform 14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19" name="Freeform 15"/>
            <p:cNvSpPr>
              <a:spLocks noChangeAspect="1"/>
            </p:cNvSpPr>
            <p:nvPr/>
          </p:nvSpPr>
          <p:spPr bwMode="auto">
            <a:xfrm>
              <a:off x="1508" y="2249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20" name="Freeform 16"/>
            <p:cNvSpPr>
              <a:spLocks noChangeAspect="1"/>
            </p:cNvSpPr>
            <p:nvPr/>
          </p:nvSpPr>
          <p:spPr bwMode="auto">
            <a:xfrm>
              <a:off x="1529" y="2270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59121" name="Freeform 17"/>
          <p:cNvSpPr>
            <a:spLocks/>
          </p:cNvSpPr>
          <p:nvPr/>
        </p:nvSpPr>
        <p:spPr bwMode="auto">
          <a:xfrm rot="1138445">
            <a:off x="623888" y="1535113"/>
            <a:ext cx="4818062" cy="4332287"/>
          </a:xfrm>
          <a:custGeom>
            <a:avLst/>
            <a:gdLst/>
            <a:ahLst/>
            <a:cxnLst>
              <a:cxn ang="0">
                <a:pos x="388" y="63"/>
              </a:cxn>
              <a:cxn ang="0">
                <a:pos x="431" y="127"/>
              </a:cxn>
              <a:cxn ang="0">
                <a:pos x="464" y="191"/>
              </a:cxn>
              <a:cxn ang="0">
                <a:pos x="506" y="311"/>
              </a:cxn>
              <a:cxn ang="0">
                <a:pos x="579" y="467"/>
              </a:cxn>
              <a:cxn ang="0">
                <a:pos x="617" y="440"/>
              </a:cxn>
              <a:cxn ang="0">
                <a:pos x="664" y="351"/>
              </a:cxn>
              <a:cxn ang="0">
                <a:pos x="676" y="290"/>
              </a:cxn>
              <a:cxn ang="0">
                <a:pos x="716" y="149"/>
              </a:cxn>
              <a:cxn ang="0">
                <a:pos x="779" y="92"/>
              </a:cxn>
              <a:cxn ang="0">
                <a:pos x="803" y="146"/>
              </a:cxn>
              <a:cxn ang="0">
                <a:pos x="777" y="248"/>
              </a:cxn>
              <a:cxn ang="0">
                <a:pos x="721" y="354"/>
              </a:cxn>
              <a:cxn ang="0">
                <a:pos x="699" y="400"/>
              </a:cxn>
              <a:cxn ang="0">
                <a:pos x="687" y="443"/>
              </a:cxn>
              <a:cxn ang="0">
                <a:pos x="676" y="485"/>
              </a:cxn>
              <a:cxn ang="0">
                <a:pos x="662" y="523"/>
              </a:cxn>
              <a:cxn ang="0">
                <a:pos x="640" y="570"/>
              </a:cxn>
              <a:cxn ang="0">
                <a:pos x="633" y="608"/>
              </a:cxn>
              <a:cxn ang="0">
                <a:pos x="655" y="624"/>
              </a:cxn>
              <a:cxn ang="0">
                <a:pos x="732" y="603"/>
              </a:cxn>
              <a:cxn ang="0">
                <a:pos x="860" y="618"/>
              </a:cxn>
              <a:cxn ang="0">
                <a:pos x="971" y="684"/>
              </a:cxn>
              <a:cxn ang="0">
                <a:pos x="963" y="714"/>
              </a:cxn>
              <a:cxn ang="0">
                <a:pos x="907" y="721"/>
              </a:cxn>
              <a:cxn ang="0">
                <a:pos x="808" y="742"/>
              </a:cxn>
              <a:cxn ang="0">
                <a:pos x="695" y="719"/>
              </a:cxn>
              <a:cxn ang="0">
                <a:pos x="650" y="735"/>
              </a:cxn>
              <a:cxn ang="0">
                <a:pos x="619" y="794"/>
              </a:cxn>
              <a:cxn ang="0">
                <a:pos x="636" y="905"/>
              </a:cxn>
              <a:cxn ang="0">
                <a:pos x="669" y="1032"/>
              </a:cxn>
              <a:cxn ang="0">
                <a:pos x="671" y="1145"/>
              </a:cxn>
              <a:cxn ang="0">
                <a:pos x="636" y="1192"/>
              </a:cxn>
              <a:cxn ang="0">
                <a:pos x="589" y="1167"/>
              </a:cxn>
              <a:cxn ang="0">
                <a:pos x="565" y="1132"/>
              </a:cxn>
              <a:cxn ang="0">
                <a:pos x="581" y="1079"/>
              </a:cxn>
              <a:cxn ang="0">
                <a:pos x="574" y="856"/>
              </a:cxn>
              <a:cxn ang="0">
                <a:pos x="555" y="811"/>
              </a:cxn>
              <a:cxn ang="0">
                <a:pos x="487" y="823"/>
              </a:cxn>
              <a:cxn ang="0">
                <a:pos x="442" y="842"/>
              </a:cxn>
              <a:cxn ang="0">
                <a:pos x="390" y="974"/>
              </a:cxn>
              <a:cxn ang="0">
                <a:pos x="303" y="1086"/>
              </a:cxn>
              <a:cxn ang="0">
                <a:pos x="266" y="1046"/>
              </a:cxn>
              <a:cxn ang="0">
                <a:pos x="271" y="994"/>
              </a:cxn>
              <a:cxn ang="0">
                <a:pos x="334" y="905"/>
              </a:cxn>
              <a:cxn ang="0">
                <a:pos x="396" y="822"/>
              </a:cxn>
              <a:cxn ang="0">
                <a:pos x="423" y="726"/>
              </a:cxn>
              <a:cxn ang="0">
                <a:pos x="398" y="648"/>
              </a:cxn>
              <a:cxn ang="0">
                <a:pos x="351" y="636"/>
              </a:cxn>
              <a:cxn ang="0">
                <a:pos x="244" y="639"/>
              </a:cxn>
              <a:cxn ang="0">
                <a:pos x="124" y="625"/>
              </a:cxn>
              <a:cxn ang="0">
                <a:pos x="11" y="575"/>
              </a:cxn>
              <a:cxn ang="0">
                <a:pos x="2" y="544"/>
              </a:cxn>
              <a:cxn ang="0">
                <a:pos x="39" y="523"/>
              </a:cxn>
              <a:cxn ang="0">
                <a:pos x="66" y="535"/>
              </a:cxn>
              <a:cxn ang="0">
                <a:pos x="167" y="566"/>
              </a:cxn>
              <a:cxn ang="0">
                <a:pos x="285" y="565"/>
              </a:cxn>
              <a:cxn ang="0">
                <a:pos x="400" y="554"/>
              </a:cxn>
              <a:cxn ang="0">
                <a:pos x="435" y="533"/>
              </a:cxn>
              <a:cxn ang="0">
                <a:pos x="442" y="471"/>
              </a:cxn>
              <a:cxn ang="0">
                <a:pos x="430" y="320"/>
              </a:cxn>
              <a:cxn ang="0">
                <a:pos x="390" y="196"/>
              </a:cxn>
              <a:cxn ang="0">
                <a:pos x="344" y="47"/>
              </a:cxn>
            </a:cxnLst>
            <a:rect l="0" t="0" r="r" b="b"/>
            <a:pathLst>
              <a:path w="975" h="1192">
                <a:moveTo>
                  <a:pt x="341" y="0"/>
                </a:moveTo>
                <a:lnTo>
                  <a:pt x="358" y="24"/>
                </a:lnTo>
                <a:lnTo>
                  <a:pt x="374" y="45"/>
                </a:lnTo>
                <a:lnTo>
                  <a:pt x="388" y="63"/>
                </a:lnTo>
                <a:lnTo>
                  <a:pt x="400" y="78"/>
                </a:lnTo>
                <a:lnTo>
                  <a:pt x="409" y="92"/>
                </a:lnTo>
                <a:lnTo>
                  <a:pt x="417" y="104"/>
                </a:lnTo>
                <a:lnTo>
                  <a:pt x="431" y="127"/>
                </a:lnTo>
                <a:lnTo>
                  <a:pt x="443" y="149"/>
                </a:lnTo>
                <a:lnTo>
                  <a:pt x="449" y="162"/>
                </a:lnTo>
                <a:lnTo>
                  <a:pt x="456" y="176"/>
                </a:lnTo>
                <a:lnTo>
                  <a:pt x="464" y="191"/>
                </a:lnTo>
                <a:lnTo>
                  <a:pt x="473" y="209"/>
                </a:lnTo>
                <a:lnTo>
                  <a:pt x="482" y="229"/>
                </a:lnTo>
                <a:lnTo>
                  <a:pt x="494" y="254"/>
                </a:lnTo>
                <a:lnTo>
                  <a:pt x="506" y="311"/>
                </a:lnTo>
                <a:lnTo>
                  <a:pt x="523" y="367"/>
                </a:lnTo>
                <a:lnTo>
                  <a:pt x="544" y="420"/>
                </a:lnTo>
                <a:lnTo>
                  <a:pt x="568" y="471"/>
                </a:lnTo>
                <a:lnTo>
                  <a:pt x="579" y="467"/>
                </a:lnTo>
                <a:lnTo>
                  <a:pt x="589" y="466"/>
                </a:lnTo>
                <a:lnTo>
                  <a:pt x="598" y="462"/>
                </a:lnTo>
                <a:lnTo>
                  <a:pt x="607" y="455"/>
                </a:lnTo>
                <a:lnTo>
                  <a:pt x="617" y="440"/>
                </a:lnTo>
                <a:lnTo>
                  <a:pt x="628" y="422"/>
                </a:lnTo>
                <a:lnTo>
                  <a:pt x="648" y="384"/>
                </a:lnTo>
                <a:lnTo>
                  <a:pt x="657" y="365"/>
                </a:lnTo>
                <a:lnTo>
                  <a:pt x="664" y="351"/>
                </a:lnTo>
                <a:lnTo>
                  <a:pt x="667" y="341"/>
                </a:lnTo>
                <a:lnTo>
                  <a:pt x="669" y="339"/>
                </a:lnTo>
                <a:lnTo>
                  <a:pt x="669" y="337"/>
                </a:lnTo>
                <a:lnTo>
                  <a:pt x="676" y="290"/>
                </a:lnTo>
                <a:lnTo>
                  <a:pt x="683" y="248"/>
                </a:lnTo>
                <a:lnTo>
                  <a:pt x="690" y="212"/>
                </a:lnTo>
                <a:lnTo>
                  <a:pt x="702" y="179"/>
                </a:lnTo>
                <a:lnTo>
                  <a:pt x="716" y="149"/>
                </a:lnTo>
                <a:lnTo>
                  <a:pt x="735" y="125"/>
                </a:lnTo>
                <a:lnTo>
                  <a:pt x="747" y="113"/>
                </a:lnTo>
                <a:lnTo>
                  <a:pt x="761" y="103"/>
                </a:lnTo>
                <a:lnTo>
                  <a:pt x="779" y="92"/>
                </a:lnTo>
                <a:lnTo>
                  <a:pt x="796" y="83"/>
                </a:lnTo>
                <a:lnTo>
                  <a:pt x="799" y="106"/>
                </a:lnTo>
                <a:lnTo>
                  <a:pt x="801" y="127"/>
                </a:lnTo>
                <a:lnTo>
                  <a:pt x="803" y="146"/>
                </a:lnTo>
                <a:lnTo>
                  <a:pt x="803" y="162"/>
                </a:lnTo>
                <a:lnTo>
                  <a:pt x="798" y="193"/>
                </a:lnTo>
                <a:lnTo>
                  <a:pt x="791" y="221"/>
                </a:lnTo>
                <a:lnTo>
                  <a:pt x="777" y="248"/>
                </a:lnTo>
                <a:lnTo>
                  <a:pt x="761" y="278"/>
                </a:lnTo>
                <a:lnTo>
                  <a:pt x="742" y="313"/>
                </a:lnTo>
                <a:lnTo>
                  <a:pt x="732" y="334"/>
                </a:lnTo>
                <a:lnTo>
                  <a:pt x="721" y="354"/>
                </a:lnTo>
                <a:lnTo>
                  <a:pt x="713" y="370"/>
                </a:lnTo>
                <a:lnTo>
                  <a:pt x="704" y="386"/>
                </a:lnTo>
                <a:lnTo>
                  <a:pt x="700" y="393"/>
                </a:lnTo>
                <a:lnTo>
                  <a:pt x="699" y="400"/>
                </a:lnTo>
                <a:lnTo>
                  <a:pt x="695" y="403"/>
                </a:lnTo>
                <a:lnTo>
                  <a:pt x="695" y="405"/>
                </a:lnTo>
                <a:lnTo>
                  <a:pt x="690" y="426"/>
                </a:lnTo>
                <a:lnTo>
                  <a:pt x="687" y="443"/>
                </a:lnTo>
                <a:lnTo>
                  <a:pt x="683" y="457"/>
                </a:lnTo>
                <a:lnTo>
                  <a:pt x="680" y="467"/>
                </a:lnTo>
                <a:lnTo>
                  <a:pt x="678" y="478"/>
                </a:lnTo>
                <a:lnTo>
                  <a:pt x="676" y="485"/>
                </a:lnTo>
                <a:lnTo>
                  <a:pt x="673" y="495"/>
                </a:lnTo>
                <a:lnTo>
                  <a:pt x="671" y="504"/>
                </a:lnTo>
                <a:lnTo>
                  <a:pt x="666" y="516"/>
                </a:lnTo>
                <a:lnTo>
                  <a:pt x="662" y="523"/>
                </a:lnTo>
                <a:lnTo>
                  <a:pt x="657" y="532"/>
                </a:lnTo>
                <a:lnTo>
                  <a:pt x="652" y="542"/>
                </a:lnTo>
                <a:lnTo>
                  <a:pt x="645" y="556"/>
                </a:lnTo>
                <a:lnTo>
                  <a:pt x="640" y="570"/>
                </a:lnTo>
                <a:lnTo>
                  <a:pt x="634" y="582"/>
                </a:lnTo>
                <a:lnTo>
                  <a:pt x="631" y="596"/>
                </a:lnTo>
                <a:lnTo>
                  <a:pt x="631" y="601"/>
                </a:lnTo>
                <a:lnTo>
                  <a:pt x="633" y="608"/>
                </a:lnTo>
                <a:lnTo>
                  <a:pt x="636" y="615"/>
                </a:lnTo>
                <a:lnTo>
                  <a:pt x="641" y="620"/>
                </a:lnTo>
                <a:lnTo>
                  <a:pt x="648" y="622"/>
                </a:lnTo>
                <a:lnTo>
                  <a:pt x="655" y="624"/>
                </a:lnTo>
                <a:lnTo>
                  <a:pt x="673" y="624"/>
                </a:lnTo>
                <a:lnTo>
                  <a:pt x="694" y="618"/>
                </a:lnTo>
                <a:lnTo>
                  <a:pt x="713" y="610"/>
                </a:lnTo>
                <a:lnTo>
                  <a:pt x="732" y="603"/>
                </a:lnTo>
                <a:lnTo>
                  <a:pt x="747" y="594"/>
                </a:lnTo>
                <a:lnTo>
                  <a:pt x="758" y="589"/>
                </a:lnTo>
                <a:lnTo>
                  <a:pt x="810" y="603"/>
                </a:lnTo>
                <a:lnTo>
                  <a:pt x="860" y="618"/>
                </a:lnTo>
                <a:lnTo>
                  <a:pt x="911" y="636"/>
                </a:lnTo>
                <a:lnTo>
                  <a:pt x="961" y="657"/>
                </a:lnTo>
                <a:lnTo>
                  <a:pt x="966" y="670"/>
                </a:lnTo>
                <a:lnTo>
                  <a:pt x="971" y="684"/>
                </a:lnTo>
                <a:lnTo>
                  <a:pt x="975" y="697"/>
                </a:lnTo>
                <a:lnTo>
                  <a:pt x="975" y="702"/>
                </a:lnTo>
                <a:lnTo>
                  <a:pt x="973" y="707"/>
                </a:lnTo>
                <a:lnTo>
                  <a:pt x="963" y="714"/>
                </a:lnTo>
                <a:lnTo>
                  <a:pt x="952" y="717"/>
                </a:lnTo>
                <a:lnTo>
                  <a:pt x="942" y="719"/>
                </a:lnTo>
                <a:lnTo>
                  <a:pt x="930" y="721"/>
                </a:lnTo>
                <a:lnTo>
                  <a:pt x="907" y="721"/>
                </a:lnTo>
                <a:lnTo>
                  <a:pt x="885" y="724"/>
                </a:lnTo>
                <a:lnTo>
                  <a:pt x="865" y="728"/>
                </a:lnTo>
                <a:lnTo>
                  <a:pt x="846" y="733"/>
                </a:lnTo>
                <a:lnTo>
                  <a:pt x="808" y="742"/>
                </a:lnTo>
                <a:lnTo>
                  <a:pt x="780" y="736"/>
                </a:lnTo>
                <a:lnTo>
                  <a:pt x="751" y="728"/>
                </a:lnTo>
                <a:lnTo>
                  <a:pt x="723" y="723"/>
                </a:lnTo>
                <a:lnTo>
                  <a:pt x="695" y="719"/>
                </a:lnTo>
                <a:lnTo>
                  <a:pt x="683" y="719"/>
                </a:lnTo>
                <a:lnTo>
                  <a:pt x="671" y="723"/>
                </a:lnTo>
                <a:lnTo>
                  <a:pt x="661" y="728"/>
                </a:lnTo>
                <a:lnTo>
                  <a:pt x="650" y="735"/>
                </a:lnTo>
                <a:lnTo>
                  <a:pt x="640" y="743"/>
                </a:lnTo>
                <a:lnTo>
                  <a:pt x="633" y="757"/>
                </a:lnTo>
                <a:lnTo>
                  <a:pt x="624" y="773"/>
                </a:lnTo>
                <a:lnTo>
                  <a:pt x="619" y="794"/>
                </a:lnTo>
                <a:lnTo>
                  <a:pt x="622" y="825"/>
                </a:lnTo>
                <a:lnTo>
                  <a:pt x="628" y="855"/>
                </a:lnTo>
                <a:lnTo>
                  <a:pt x="631" y="881"/>
                </a:lnTo>
                <a:lnTo>
                  <a:pt x="636" y="905"/>
                </a:lnTo>
                <a:lnTo>
                  <a:pt x="650" y="955"/>
                </a:lnTo>
                <a:lnTo>
                  <a:pt x="659" y="983"/>
                </a:lnTo>
                <a:lnTo>
                  <a:pt x="669" y="1011"/>
                </a:lnTo>
                <a:lnTo>
                  <a:pt x="669" y="1032"/>
                </a:lnTo>
                <a:lnTo>
                  <a:pt x="669" y="1054"/>
                </a:lnTo>
                <a:lnTo>
                  <a:pt x="673" y="1101"/>
                </a:lnTo>
                <a:lnTo>
                  <a:pt x="673" y="1124"/>
                </a:lnTo>
                <a:lnTo>
                  <a:pt x="671" y="1145"/>
                </a:lnTo>
                <a:lnTo>
                  <a:pt x="666" y="1164"/>
                </a:lnTo>
                <a:lnTo>
                  <a:pt x="657" y="1181"/>
                </a:lnTo>
                <a:lnTo>
                  <a:pt x="648" y="1188"/>
                </a:lnTo>
                <a:lnTo>
                  <a:pt x="636" y="1192"/>
                </a:lnTo>
                <a:lnTo>
                  <a:pt x="626" y="1190"/>
                </a:lnTo>
                <a:lnTo>
                  <a:pt x="614" y="1185"/>
                </a:lnTo>
                <a:lnTo>
                  <a:pt x="600" y="1178"/>
                </a:lnTo>
                <a:lnTo>
                  <a:pt x="589" y="1167"/>
                </a:lnTo>
                <a:lnTo>
                  <a:pt x="577" y="1157"/>
                </a:lnTo>
                <a:lnTo>
                  <a:pt x="568" y="1146"/>
                </a:lnTo>
                <a:lnTo>
                  <a:pt x="565" y="1139"/>
                </a:lnTo>
                <a:lnTo>
                  <a:pt x="565" y="1132"/>
                </a:lnTo>
                <a:lnTo>
                  <a:pt x="567" y="1124"/>
                </a:lnTo>
                <a:lnTo>
                  <a:pt x="568" y="1115"/>
                </a:lnTo>
                <a:lnTo>
                  <a:pt x="575" y="1096"/>
                </a:lnTo>
                <a:lnTo>
                  <a:pt x="581" y="1079"/>
                </a:lnTo>
                <a:lnTo>
                  <a:pt x="579" y="1014"/>
                </a:lnTo>
                <a:lnTo>
                  <a:pt x="579" y="950"/>
                </a:lnTo>
                <a:lnTo>
                  <a:pt x="577" y="888"/>
                </a:lnTo>
                <a:lnTo>
                  <a:pt x="574" y="856"/>
                </a:lnTo>
                <a:lnTo>
                  <a:pt x="568" y="825"/>
                </a:lnTo>
                <a:lnTo>
                  <a:pt x="567" y="818"/>
                </a:lnTo>
                <a:lnTo>
                  <a:pt x="562" y="815"/>
                </a:lnTo>
                <a:lnTo>
                  <a:pt x="555" y="811"/>
                </a:lnTo>
                <a:lnTo>
                  <a:pt x="548" y="809"/>
                </a:lnTo>
                <a:lnTo>
                  <a:pt x="529" y="811"/>
                </a:lnTo>
                <a:lnTo>
                  <a:pt x="508" y="816"/>
                </a:lnTo>
                <a:lnTo>
                  <a:pt x="487" y="823"/>
                </a:lnTo>
                <a:lnTo>
                  <a:pt x="466" y="832"/>
                </a:lnTo>
                <a:lnTo>
                  <a:pt x="450" y="839"/>
                </a:lnTo>
                <a:lnTo>
                  <a:pt x="445" y="841"/>
                </a:lnTo>
                <a:lnTo>
                  <a:pt x="442" y="842"/>
                </a:lnTo>
                <a:lnTo>
                  <a:pt x="433" y="877"/>
                </a:lnTo>
                <a:lnTo>
                  <a:pt x="421" y="910"/>
                </a:lnTo>
                <a:lnTo>
                  <a:pt x="405" y="943"/>
                </a:lnTo>
                <a:lnTo>
                  <a:pt x="390" y="974"/>
                </a:lnTo>
                <a:lnTo>
                  <a:pt x="351" y="1035"/>
                </a:lnTo>
                <a:lnTo>
                  <a:pt x="334" y="1066"/>
                </a:lnTo>
                <a:lnTo>
                  <a:pt x="317" y="1096"/>
                </a:lnTo>
                <a:lnTo>
                  <a:pt x="303" y="1086"/>
                </a:lnTo>
                <a:lnTo>
                  <a:pt x="287" y="1075"/>
                </a:lnTo>
                <a:lnTo>
                  <a:pt x="273" y="1063"/>
                </a:lnTo>
                <a:lnTo>
                  <a:pt x="268" y="1054"/>
                </a:lnTo>
                <a:lnTo>
                  <a:pt x="266" y="1046"/>
                </a:lnTo>
                <a:lnTo>
                  <a:pt x="264" y="1032"/>
                </a:lnTo>
                <a:lnTo>
                  <a:pt x="264" y="1020"/>
                </a:lnTo>
                <a:lnTo>
                  <a:pt x="268" y="1006"/>
                </a:lnTo>
                <a:lnTo>
                  <a:pt x="271" y="994"/>
                </a:lnTo>
                <a:lnTo>
                  <a:pt x="284" y="969"/>
                </a:lnTo>
                <a:lnTo>
                  <a:pt x="299" y="945"/>
                </a:lnTo>
                <a:lnTo>
                  <a:pt x="317" y="924"/>
                </a:lnTo>
                <a:lnTo>
                  <a:pt x="334" y="905"/>
                </a:lnTo>
                <a:lnTo>
                  <a:pt x="351" y="889"/>
                </a:lnTo>
                <a:lnTo>
                  <a:pt x="367" y="877"/>
                </a:lnTo>
                <a:lnTo>
                  <a:pt x="383" y="848"/>
                </a:lnTo>
                <a:lnTo>
                  <a:pt x="396" y="822"/>
                </a:lnTo>
                <a:lnTo>
                  <a:pt x="409" y="799"/>
                </a:lnTo>
                <a:lnTo>
                  <a:pt x="417" y="776"/>
                </a:lnTo>
                <a:lnTo>
                  <a:pt x="423" y="752"/>
                </a:lnTo>
                <a:lnTo>
                  <a:pt x="423" y="726"/>
                </a:lnTo>
                <a:lnTo>
                  <a:pt x="417" y="695"/>
                </a:lnTo>
                <a:lnTo>
                  <a:pt x="412" y="676"/>
                </a:lnTo>
                <a:lnTo>
                  <a:pt x="405" y="657"/>
                </a:lnTo>
                <a:lnTo>
                  <a:pt x="398" y="648"/>
                </a:lnTo>
                <a:lnTo>
                  <a:pt x="388" y="644"/>
                </a:lnTo>
                <a:lnTo>
                  <a:pt x="377" y="643"/>
                </a:lnTo>
                <a:lnTo>
                  <a:pt x="367" y="641"/>
                </a:lnTo>
                <a:lnTo>
                  <a:pt x="351" y="636"/>
                </a:lnTo>
                <a:lnTo>
                  <a:pt x="336" y="631"/>
                </a:lnTo>
                <a:lnTo>
                  <a:pt x="303" y="624"/>
                </a:lnTo>
                <a:lnTo>
                  <a:pt x="273" y="634"/>
                </a:lnTo>
                <a:lnTo>
                  <a:pt x="244" y="639"/>
                </a:lnTo>
                <a:lnTo>
                  <a:pt x="214" y="639"/>
                </a:lnTo>
                <a:lnTo>
                  <a:pt x="183" y="637"/>
                </a:lnTo>
                <a:lnTo>
                  <a:pt x="153" y="632"/>
                </a:lnTo>
                <a:lnTo>
                  <a:pt x="124" y="625"/>
                </a:lnTo>
                <a:lnTo>
                  <a:pt x="63" y="608"/>
                </a:lnTo>
                <a:lnTo>
                  <a:pt x="46" y="596"/>
                </a:lnTo>
                <a:lnTo>
                  <a:pt x="27" y="587"/>
                </a:lnTo>
                <a:lnTo>
                  <a:pt x="11" y="575"/>
                </a:lnTo>
                <a:lnTo>
                  <a:pt x="6" y="566"/>
                </a:lnTo>
                <a:lnTo>
                  <a:pt x="0" y="556"/>
                </a:lnTo>
                <a:lnTo>
                  <a:pt x="0" y="549"/>
                </a:lnTo>
                <a:lnTo>
                  <a:pt x="2" y="544"/>
                </a:lnTo>
                <a:lnTo>
                  <a:pt x="6" y="537"/>
                </a:lnTo>
                <a:lnTo>
                  <a:pt x="13" y="533"/>
                </a:lnTo>
                <a:lnTo>
                  <a:pt x="25" y="526"/>
                </a:lnTo>
                <a:lnTo>
                  <a:pt x="39" y="523"/>
                </a:lnTo>
                <a:lnTo>
                  <a:pt x="44" y="523"/>
                </a:lnTo>
                <a:lnTo>
                  <a:pt x="47" y="523"/>
                </a:lnTo>
                <a:lnTo>
                  <a:pt x="58" y="528"/>
                </a:lnTo>
                <a:lnTo>
                  <a:pt x="66" y="535"/>
                </a:lnTo>
                <a:lnTo>
                  <a:pt x="75" y="540"/>
                </a:lnTo>
                <a:lnTo>
                  <a:pt x="108" y="551"/>
                </a:lnTo>
                <a:lnTo>
                  <a:pt x="138" y="559"/>
                </a:lnTo>
                <a:lnTo>
                  <a:pt x="167" y="566"/>
                </a:lnTo>
                <a:lnTo>
                  <a:pt x="185" y="570"/>
                </a:lnTo>
                <a:lnTo>
                  <a:pt x="202" y="573"/>
                </a:lnTo>
                <a:lnTo>
                  <a:pt x="244" y="568"/>
                </a:lnTo>
                <a:lnTo>
                  <a:pt x="285" y="565"/>
                </a:lnTo>
                <a:lnTo>
                  <a:pt x="327" y="561"/>
                </a:lnTo>
                <a:lnTo>
                  <a:pt x="367" y="556"/>
                </a:lnTo>
                <a:lnTo>
                  <a:pt x="383" y="554"/>
                </a:lnTo>
                <a:lnTo>
                  <a:pt x="400" y="554"/>
                </a:lnTo>
                <a:lnTo>
                  <a:pt x="416" y="549"/>
                </a:lnTo>
                <a:lnTo>
                  <a:pt x="423" y="545"/>
                </a:lnTo>
                <a:lnTo>
                  <a:pt x="430" y="540"/>
                </a:lnTo>
                <a:lnTo>
                  <a:pt x="435" y="533"/>
                </a:lnTo>
                <a:lnTo>
                  <a:pt x="436" y="525"/>
                </a:lnTo>
                <a:lnTo>
                  <a:pt x="440" y="507"/>
                </a:lnTo>
                <a:lnTo>
                  <a:pt x="440" y="488"/>
                </a:lnTo>
                <a:lnTo>
                  <a:pt x="442" y="471"/>
                </a:lnTo>
                <a:lnTo>
                  <a:pt x="440" y="433"/>
                </a:lnTo>
                <a:lnTo>
                  <a:pt x="438" y="394"/>
                </a:lnTo>
                <a:lnTo>
                  <a:pt x="435" y="356"/>
                </a:lnTo>
                <a:lnTo>
                  <a:pt x="430" y="320"/>
                </a:lnTo>
                <a:lnTo>
                  <a:pt x="424" y="295"/>
                </a:lnTo>
                <a:lnTo>
                  <a:pt x="417" y="275"/>
                </a:lnTo>
                <a:lnTo>
                  <a:pt x="403" y="235"/>
                </a:lnTo>
                <a:lnTo>
                  <a:pt x="390" y="196"/>
                </a:lnTo>
                <a:lnTo>
                  <a:pt x="376" y="162"/>
                </a:lnTo>
                <a:lnTo>
                  <a:pt x="362" y="127"/>
                </a:lnTo>
                <a:lnTo>
                  <a:pt x="351" y="89"/>
                </a:lnTo>
                <a:lnTo>
                  <a:pt x="344" y="47"/>
                </a:lnTo>
                <a:lnTo>
                  <a:pt x="341" y="24"/>
                </a:lnTo>
                <a:lnTo>
                  <a:pt x="341" y="0"/>
                </a:lnTo>
                <a:lnTo>
                  <a:pt x="341" y="0"/>
                </a:ln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50000">
                <a:srgbClr val="990099">
                  <a:gamma/>
                  <a:shade val="44706"/>
                  <a:invGamma/>
                </a:srgbClr>
              </a:gs>
              <a:gs pos="100000">
                <a:srgbClr val="990099"/>
              </a:gs>
            </a:gsLst>
            <a:lin ang="5400000" scaled="1"/>
          </a:gradFill>
          <a:ln w="8001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75758" tIns="37879" rIns="75758" bIns="37879">
            <a:spAutoFit/>
          </a:bodyPr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18"/>
          <p:cNvGrpSpPr>
            <a:grpSpLocks noChangeAspect="1"/>
          </p:cNvGrpSpPr>
          <p:nvPr/>
        </p:nvGrpSpPr>
        <p:grpSpPr bwMode="auto">
          <a:xfrm rot="14832277" flipV="1">
            <a:off x="5476082" y="3251994"/>
            <a:ext cx="531812" cy="1422400"/>
            <a:chOff x="4224" y="248"/>
            <a:chExt cx="288" cy="784"/>
          </a:xfrm>
        </p:grpSpPr>
        <p:sp>
          <p:nvSpPr>
            <p:cNvPr id="559123" name="AutoShape 19"/>
            <p:cNvSpPr>
              <a:spLocks noChangeAspect="1" noChangeArrowheads="1"/>
            </p:cNvSpPr>
            <p:nvPr/>
          </p:nvSpPr>
          <p:spPr bwMode="auto">
            <a:xfrm>
              <a:off x="4225" y="528"/>
              <a:ext cx="288" cy="504"/>
            </a:xfrm>
            <a:custGeom>
              <a:avLst/>
              <a:gdLst>
                <a:gd name="G0" fmla="+- 6966 0 0"/>
                <a:gd name="G1" fmla="+- -10573498 0 0"/>
                <a:gd name="G2" fmla="+- 0 0 -10573498"/>
                <a:gd name="T0" fmla="*/ 0 256 1"/>
                <a:gd name="T1" fmla="*/ 180 256 1"/>
                <a:gd name="G3" fmla="+- -10573498 T0 T1"/>
                <a:gd name="T2" fmla="*/ 0 256 1"/>
                <a:gd name="T3" fmla="*/ 90 256 1"/>
                <a:gd name="G4" fmla="+- -10573498 T2 T3"/>
                <a:gd name="G5" fmla="*/ G4 2 1"/>
                <a:gd name="T4" fmla="*/ 90 256 1"/>
                <a:gd name="T5" fmla="*/ 0 256 1"/>
                <a:gd name="G6" fmla="+- -10573498 T4 T5"/>
                <a:gd name="G7" fmla="*/ G6 2 1"/>
                <a:gd name="G8" fmla="abs -105734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66"/>
                <a:gd name="G18" fmla="*/ 6966 1 2"/>
                <a:gd name="G19" fmla="+- G18 5400 0"/>
                <a:gd name="G20" fmla="cos G19 -10573498"/>
                <a:gd name="G21" fmla="sin G19 -10573498"/>
                <a:gd name="G22" fmla="+- G20 10800 0"/>
                <a:gd name="G23" fmla="+- G21 10800 0"/>
                <a:gd name="G24" fmla="+- 10800 0 G20"/>
                <a:gd name="G25" fmla="+- 6966 10800 0"/>
                <a:gd name="G26" fmla="?: G9 G17 G25"/>
                <a:gd name="G27" fmla="?: G9 0 21600"/>
                <a:gd name="G28" fmla="cos 10800 -10573498"/>
                <a:gd name="G29" fmla="sin 10800 -10573498"/>
                <a:gd name="G30" fmla="sin 6966 -10573498"/>
                <a:gd name="G31" fmla="+- G28 10800 0"/>
                <a:gd name="G32" fmla="+- G29 10800 0"/>
                <a:gd name="G33" fmla="+- G30 10800 0"/>
                <a:gd name="G34" fmla="?: G4 0 G31"/>
                <a:gd name="G35" fmla="?: -10573498 G34 0"/>
                <a:gd name="G36" fmla="?: G6 G35 G31"/>
                <a:gd name="G37" fmla="+- 21600 0 G36"/>
                <a:gd name="G38" fmla="?: G4 0 G33"/>
                <a:gd name="G39" fmla="?: -105734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384 w 21600"/>
                <a:gd name="T15" fmla="*/ 7957 h 21600"/>
                <a:gd name="T16" fmla="*/ 10800 w 21600"/>
                <a:gd name="T17" fmla="*/ 3834 h 21600"/>
                <a:gd name="T18" fmla="*/ 19216 w 21600"/>
                <a:gd name="T19" fmla="*/ 79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200" y="8571"/>
                  </a:moveTo>
                  <a:cubicBezTo>
                    <a:pt x="5156" y="5739"/>
                    <a:pt x="7811" y="3833"/>
                    <a:pt x="10800" y="3834"/>
                  </a:cubicBezTo>
                  <a:cubicBezTo>
                    <a:pt x="13788" y="3834"/>
                    <a:pt x="16443" y="5739"/>
                    <a:pt x="17399" y="8571"/>
                  </a:cubicBezTo>
                  <a:lnTo>
                    <a:pt x="21032" y="7344"/>
                  </a:lnTo>
                  <a:cubicBezTo>
                    <a:pt x="19549" y="2954"/>
                    <a:pt x="15432" y="-1"/>
                    <a:pt x="10799" y="0"/>
                  </a:cubicBezTo>
                  <a:cubicBezTo>
                    <a:pt x="6167" y="0"/>
                    <a:pt x="2050" y="2954"/>
                    <a:pt x="567" y="7344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24" name="Rectangle 20"/>
            <p:cNvSpPr>
              <a:spLocks noChangeAspect="1" noChangeArrowheads="1"/>
            </p:cNvSpPr>
            <p:nvPr/>
          </p:nvSpPr>
          <p:spPr bwMode="auto">
            <a:xfrm>
              <a:off x="4345" y="248"/>
              <a:ext cx="70" cy="288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2759" name="Text Box 21"/>
          <p:cNvSpPr txBox="1">
            <a:spLocks noChangeArrowheads="1"/>
          </p:cNvSpPr>
          <p:nvPr/>
        </p:nvSpPr>
        <p:spPr bwMode="auto">
          <a:xfrm>
            <a:off x="381000" y="10287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" pitchFamily="18" charset="0"/>
                <a:sym typeface="Monotype Sorts"/>
              </a:rPr>
              <a:t>Antigen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2760" name="AutoShape 22"/>
          <p:cNvSpPr>
            <a:spLocks noChangeArrowheads="1"/>
          </p:cNvSpPr>
          <p:nvPr/>
        </p:nvSpPr>
        <p:spPr bwMode="auto">
          <a:xfrm rot="-585582">
            <a:off x="3048000" y="2857500"/>
            <a:ext cx="381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127" name="Oval 23"/>
          <p:cNvSpPr>
            <a:spLocks noChangeAspect="1" noChangeArrowheads="1"/>
          </p:cNvSpPr>
          <p:nvPr/>
        </p:nvSpPr>
        <p:spPr bwMode="auto">
          <a:xfrm rot="1788565">
            <a:off x="3048000" y="5143500"/>
            <a:ext cx="169863" cy="590550"/>
          </a:xfrm>
          <a:prstGeom prst="ellipse">
            <a:avLst/>
          </a:prstGeom>
          <a:solidFill>
            <a:srgbClr val="6666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533400" y="1104900"/>
            <a:ext cx="1282700" cy="1066800"/>
            <a:chOff x="1208" y="864"/>
            <a:chExt cx="808" cy="672"/>
          </a:xfrm>
        </p:grpSpPr>
        <p:sp>
          <p:nvSpPr>
            <p:cNvPr id="559129" name="Oval 25"/>
            <p:cNvSpPr>
              <a:spLocks noChangeAspect="1" noChangeArrowheads="1"/>
            </p:cNvSpPr>
            <p:nvPr/>
          </p:nvSpPr>
          <p:spPr bwMode="auto">
            <a:xfrm rot="1788565">
              <a:off x="1684" y="1124"/>
              <a:ext cx="107" cy="372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789" name="AutoShape 26"/>
            <p:cNvSpPr>
              <a:spLocks noChangeArrowheads="1"/>
            </p:cNvSpPr>
            <p:nvPr/>
          </p:nvSpPr>
          <p:spPr bwMode="auto">
            <a:xfrm rot="-585582">
              <a:off x="1776" y="864"/>
              <a:ext cx="240" cy="288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790" name="Freeform 27"/>
            <p:cNvSpPr>
              <a:spLocks/>
            </p:cNvSpPr>
            <p:nvPr/>
          </p:nvSpPr>
          <p:spPr bwMode="auto">
            <a:xfrm>
              <a:off x="1560" y="1432"/>
              <a:ext cx="216" cy="104"/>
            </a:xfrm>
            <a:custGeom>
              <a:avLst/>
              <a:gdLst>
                <a:gd name="T0" fmla="*/ 8 w 216"/>
                <a:gd name="T1" fmla="*/ 0 h 104"/>
                <a:gd name="T2" fmla="*/ 8 w 216"/>
                <a:gd name="T3" fmla="*/ 48 h 104"/>
                <a:gd name="T4" fmla="*/ 56 w 216"/>
                <a:gd name="T5" fmla="*/ 48 h 104"/>
                <a:gd name="T6" fmla="*/ 200 w 216"/>
                <a:gd name="T7" fmla="*/ 96 h 104"/>
                <a:gd name="T8" fmla="*/ 152 w 216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04"/>
                <a:gd name="T17" fmla="*/ 216 w 21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04">
                  <a:moveTo>
                    <a:pt x="8" y="0"/>
                  </a:moveTo>
                  <a:cubicBezTo>
                    <a:pt x="4" y="20"/>
                    <a:pt x="0" y="40"/>
                    <a:pt x="8" y="48"/>
                  </a:cubicBezTo>
                  <a:cubicBezTo>
                    <a:pt x="16" y="56"/>
                    <a:pt x="24" y="40"/>
                    <a:pt x="56" y="48"/>
                  </a:cubicBezTo>
                  <a:cubicBezTo>
                    <a:pt x="88" y="56"/>
                    <a:pt x="184" y="104"/>
                    <a:pt x="200" y="96"/>
                  </a:cubicBezTo>
                  <a:cubicBezTo>
                    <a:pt x="216" y="88"/>
                    <a:pt x="160" y="16"/>
                    <a:pt x="1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791" name="Freeform 28"/>
            <p:cNvSpPr>
              <a:spLocks/>
            </p:cNvSpPr>
            <p:nvPr/>
          </p:nvSpPr>
          <p:spPr bwMode="auto">
            <a:xfrm>
              <a:off x="1832" y="1056"/>
              <a:ext cx="160" cy="192"/>
            </a:xfrm>
            <a:custGeom>
              <a:avLst/>
              <a:gdLst>
                <a:gd name="T0" fmla="*/ 104 w 160"/>
                <a:gd name="T1" fmla="*/ 0 h 192"/>
                <a:gd name="T2" fmla="*/ 152 w 160"/>
                <a:gd name="T3" fmla="*/ 96 h 192"/>
                <a:gd name="T4" fmla="*/ 56 w 160"/>
                <a:gd name="T5" fmla="*/ 144 h 192"/>
                <a:gd name="T6" fmla="*/ 8 w 160"/>
                <a:gd name="T7" fmla="*/ 192 h 192"/>
                <a:gd name="T8" fmla="*/ 8 w 160"/>
                <a:gd name="T9" fmla="*/ 144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92"/>
                <a:gd name="T17" fmla="*/ 160 w 160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92">
                  <a:moveTo>
                    <a:pt x="104" y="0"/>
                  </a:moveTo>
                  <a:cubicBezTo>
                    <a:pt x="132" y="36"/>
                    <a:pt x="160" y="72"/>
                    <a:pt x="152" y="96"/>
                  </a:cubicBezTo>
                  <a:cubicBezTo>
                    <a:pt x="144" y="120"/>
                    <a:pt x="80" y="128"/>
                    <a:pt x="56" y="144"/>
                  </a:cubicBezTo>
                  <a:cubicBezTo>
                    <a:pt x="32" y="160"/>
                    <a:pt x="16" y="192"/>
                    <a:pt x="8" y="192"/>
                  </a:cubicBezTo>
                  <a:cubicBezTo>
                    <a:pt x="0" y="192"/>
                    <a:pt x="4" y="168"/>
                    <a:pt x="8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208" y="1120"/>
              <a:ext cx="395" cy="358"/>
              <a:chOff x="3829" y="3024"/>
              <a:chExt cx="395" cy="358"/>
            </a:xfrm>
          </p:grpSpPr>
          <p:grpSp>
            <p:nvGrpSpPr>
              <p:cNvPr id="10" name="Group 30"/>
              <p:cNvGrpSpPr>
                <a:grpSpLocks noChangeAspect="1"/>
              </p:cNvGrpSpPr>
              <p:nvPr/>
            </p:nvGrpSpPr>
            <p:grpSpPr bwMode="auto">
              <a:xfrm rot="-1033389">
                <a:off x="3829" y="3024"/>
                <a:ext cx="203" cy="166"/>
                <a:chOff x="1508" y="2249"/>
                <a:chExt cx="85" cy="85"/>
              </a:xfrm>
            </p:grpSpPr>
            <p:sp>
              <p:nvSpPr>
                <p:cNvPr id="559135" name="Freeform 31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36" name="Freeform 32"/>
                <p:cNvSpPr>
                  <a:spLocks noChangeAspect="1"/>
                </p:cNvSpPr>
                <p:nvPr/>
              </p:nvSpPr>
              <p:spPr bwMode="auto">
                <a:xfrm>
                  <a:off x="1508" y="2248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37" name="Freeform 33"/>
                <p:cNvSpPr>
                  <a:spLocks noChangeAspect="1"/>
                </p:cNvSpPr>
                <p:nvPr/>
              </p:nvSpPr>
              <p:spPr bwMode="auto">
                <a:xfrm>
                  <a:off x="1529" y="2269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1" name="Group 34"/>
              <p:cNvGrpSpPr>
                <a:grpSpLocks noChangeAspect="1"/>
              </p:cNvGrpSpPr>
              <p:nvPr/>
            </p:nvGrpSpPr>
            <p:grpSpPr bwMode="auto">
              <a:xfrm rot="-1033389">
                <a:off x="3925" y="3120"/>
                <a:ext cx="203" cy="166"/>
                <a:chOff x="1508" y="2249"/>
                <a:chExt cx="85" cy="85"/>
              </a:xfrm>
            </p:grpSpPr>
            <p:sp>
              <p:nvSpPr>
                <p:cNvPr id="559139" name="Freeform 35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40" name="Freeform 36"/>
                <p:cNvSpPr>
                  <a:spLocks noChangeAspect="1"/>
                </p:cNvSpPr>
                <p:nvPr/>
              </p:nvSpPr>
              <p:spPr bwMode="auto">
                <a:xfrm>
                  <a:off x="1508" y="2248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41" name="Freeform 37"/>
                <p:cNvSpPr>
                  <a:spLocks noChangeAspect="1"/>
                </p:cNvSpPr>
                <p:nvPr/>
              </p:nvSpPr>
              <p:spPr bwMode="auto">
                <a:xfrm>
                  <a:off x="1529" y="2269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2" name="Group 38"/>
              <p:cNvGrpSpPr>
                <a:grpSpLocks noChangeAspect="1"/>
              </p:cNvGrpSpPr>
              <p:nvPr/>
            </p:nvGrpSpPr>
            <p:grpSpPr bwMode="auto">
              <a:xfrm rot="-1033389">
                <a:off x="4021" y="3216"/>
                <a:ext cx="203" cy="166"/>
                <a:chOff x="1508" y="2249"/>
                <a:chExt cx="85" cy="85"/>
              </a:xfrm>
            </p:grpSpPr>
            <p:sp>
              <p:nvSpPr>
                <p:cNvPr id="559143" name="Freeform 39"/>
                <p:cNvSpPr>
                  <a:spLocks noChangeAspect="1"/>
                </p:cNvSpPr>
                <p:nvPr/>
              </p:nvSpPr>
              <p:spPr bwMode="auto">
                <a:xfrm>
                  <a:off x="1510" y="2251"/>
                  <a:ext cx="83" cy="83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1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79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0"/>
                    </a:cxn>
                    <a:cxn ang="0">
                      <a:pos x="79" y="57"/>
                    </a:cxn>
                    <a:cxn ang="0">
                      <a:pos x="71" y="71"/>
                    </a:cxn>
                    <a:cxn ang="0">
                      <a:pos x="57" y="80"/>
                    </a:cxn>
                    <a:cxn ang="0">
                      <a:pos x="50" y="83"/>
                    </a:cxn>
                    <a:cxn ang="0">
                      <a:pos x="41" y="83"/>
                    </a:cxn>
                    <a:cxn ang="0">
                      <a:pos x="33" y="83"/>
                    </a:cxn>
                    <a:cxn ang="0">
                      <a:pos x="26" y="80"/>
                    </a:cxn>
                    <a:cxn ang="0">
                      <a:pos x="12" y="71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20" y="42"/>
                    </a:cxn>
                    <a:cxn ang="0">
                      <a:pos x="22" y="50"/>
                    </a:cxn>
                    <a:cxn ang="0">
                      <a:pos x="26" y="57"/>
                    </a:cxn>
                    <a:cxn ang="0">
                      <a:pos x="33" y="61"/>
                    </a:cxn>
                    <a:cxn ang="0">
                      <a:pos x="41" y="63"/>
                    </a:cxn>
                    <a:cxn ang="0">
                      <a:pos x="50" y="61"/>
                    </a:cxn>
                    <a:cxn ang="0">
                      <a:pos x="57" y="57"/>
                    </a:cxn>
                    <a:cxn ang="0">
                      <a:pos x="60" y="50"/>
                    </a:cxn>
                    <a:cxn ang="0">
                      <a:pos x="62" y="42"/>
                    </a:cxn>
                    <a:cxn ang="0">
                      <a:pos x="60" y="33"/>
                    </a:cxn>
                    <a:cxn ang="0">
                      <a:pos x="57" y="26"/>
                    </a:cxn>
                    <a:cxn ang="0">
                      <a:pos x="50" y="23"/>
                    </a:cxn>
                    <a:cxn ang="0">
                      <a:pos x="41" y="21"/>
                    </a:cxn>
                    <a:cxn ang="0">
                      <a:pos x="33" y="23"/>
                    </a:cxn>
                    <a:cxn ang="0">
                      <a:pos x="26" y="26"/>
                    </a:cxn>
                    <a:cxn ang="0">
                      <a:pos x="22" y="33"/>
                    </a:cxn>
                    <a:cxn ang="0">
                      <a:pos x="20" y="42"/>
                    </a:cxn>
                    <a:cxn ang="0">
                      <a:pos x="2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3">
                      <a:moveTo>
                        <a:pt x="0" y="42"/>
                      </a:moveTo>
                      <a:lnTo>
                        <a:pt x="1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79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0"/>
                      </a:lnTo>
                      <a:lnTo>
                        <a:pt x="79" y="57"/>
                      </a:lnTo>
                      <a:lnTo>
                        <a:pt x="71" y="71"/>
                      </a:lnTo>
                      <a:lnTo>
                        <a:pt x="57" y="80"/>
                      </a:lnTo>
                      <a:lnTo>
                        <a:pt x="50" y="83"/>
                      </a:lnTo>
                      <a:lnTo>
                        <a:pt x="41" y="83"/>
                      </a:lnTo>
                      <a:lnTo>
                        <a:pt x="33" y="83"/>
                      </a:lnTo>
                      <a:lnTo>
                        <a:pt x="26" y="80"/>
                      </a:lnTo>
                      <a:lnTo>
                        <a:pt x="12" y="71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20" y="42"/>
                      </a:lnTo>
                      <a:lnTo>
                        <a:pt x="22" y="50"/>
                      </a:lnTo>
                      <a:lnTo>
                        <a:pt x="26" y="57"/>
                      </a:lnTo>
                      <a:lnTo>
                        <a:pt x="33" y="61"/>
                      </a:lnTo>
                      <a:lnTo>
                        <a:pt x="41" y="63"/>
                      </a:lnTo>
                      <a:lnTo>
                        <a:pt x="50" y="61"/>
                      </a:lnTo>
                      <a:lnTo>
                        <a:pt x="57" y="57"/>
                      </a:lnTo>
                      <a:lnTo>
                        <a:pt x="60" y="50"/>
                      </a:lnTo>
                      <a:lnTo>
                        <a:pt x="62" y="42"/>
                      </a:lnTo>
                      <a:lnTo>
                        <a:pt x="60" y="33"/>
                      </a:lnTo>
                      <a:lnTo>
                        <a:pt x="57" y="26"/>
                      </a:lnTo>
                      <a:lnTo>
                        <a:pt x="50" y="23"/>
                      </a:lnTo>
                      <a:lnTo>
                        <a:pt x="41" y="21"/>
                      </a:lnTo>
                      <a:lnTo>
                        <a:pt x="33" y="23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0" y="42"/>
                      </a:lnTo>
                      <a:lnTo>
                        <a:pt x="2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44" name="Freeform 40"/>
                <p:cNvSpPr>
                  <a:spLocks noChangeAspect="1"/>
                </p:cNvSpPr>
                <p:nvPr/>
              </p:nvSpPr>
              <p:spPr bwMode="auto">
                <a:xfrm>
                  <a:off x="1508" y="2248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2" y="33"/>
                    </a:cxn>
                    <a:cxn ang="0">
                      <a:pos x="3" y="26"/>
                    </a:cxn>
                    <a:cxn ang="0">
                      <a:pos x="12" y="12"/>
                    </a:cxn>
                    <a:cxn ang="0">
                      <a:pos x="26" y="4"/>
                    </a:cxn>
                    <a:cxn ang="0">
                      <a:pos x="33" y="2"/>
                    </a:cxn>
                    <a:cxn ang="0">
                      <a:pos x="41" y="0"/>
                    </a:cxn>
                    <a:cxn ang="0">
                      <a:pos x="50" y="2"/>
                    </a:cxn>
                    <a:cxn ang="0">
                      <a:pos x="57" y="4"/>
                    </a:cxn>
                    <a:cxn ang="0">
                      <a:pos x="71" y="12"/>
                    </a:cxn>
                    <a:cxn ang="0">
                      <a:pos x="80" y="26"/>
                    </a:cxn>
                    <a:cxn ang="0">
                      <a:pos x="83" y="33"/>
                    </a:cxn>
                    <a:cxn ang="0">
                      <a:pos x="83" y="42"/>
                    </a:cxn>
                    <a:cxn ang="0">
                      <a:pos x="83" y="51"/>
                    </a:cxn>
                    <a:cxn ang="0">
                      <a:pos x="80" y="58"/>
                    </a:cxn>
                    <a:cxn ang="0">
                      <a:pos x="71" y="72"/>
                    </a:cxn>
                    <a:cxn ang="0">
                      <a:pos x="57" y="80"/>
                    </a:cxn>
                    <a:cxn ang="0">
                      <a:pos x="50" y="84"/>
                    </a:cxn>
                    <a:cxn ang="0">
                      <a:pos x="41" y="84"/>
                    </a:cxn>
                    <a:cxn ang="0">
                      <a:pos x="33" y="84"/>
                    </a:cxn>
                    <a:cxn ang="0">
                      <a:pos x="26" y="80"/>
                    </a:cxn>
                    <a:cxn ang="0">
                      <a:pos x="12" y="72"/>
                    </a:cxn>
                    <a:cxn ang="0">
                      <a:pos x="3" y="58"/>
                    </a:cxn>
                    <a:cxn ang="0">
                      <a:pos x="2" y="51"/>
                    </a:cxn>
                    <a:cxn ang="0">
                      <a:pos x="0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83" h="84">
                      <a:moveTo>
                        <a:pt x="0" y="42"/>
                      </a:moveTo>
                      <a:lnTo>
                        <a:pt x="2" y="33"/>
                      </a:lnTo>
                      <a:lnTo>
                        <a:pt x="3" y="26"/>
                      </a:lnTo>
                      <a:lnTo>
                        <a:pt x="12" y="12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41" y="0"/>
                      </a:lnTo>
                      <a:lnTo>
                        <a:pt x="50" y="2"/>
                      </a:lnTo>
                      <a:lnTo>
                        <a:pt x="57" y="4"/>
                      </a:lnTo>
                      <a:lnTo>
                        <a:pt x="71" y="12"/>
                      </a:lnTo>
                      <a:lnTo>
                        <a:pt x="80" y="26"/>
                      </a:lnTo>
                      <a:lnTo>
                        <a:pt x="83" y="33"/>
                      </a:lnTo>
                      <a:lnTo>
                        <a:pt x="83" y="42"/>
                      </a:lnTo>
                      <a:lnTo>
                        <a:pt x="83" y="51"/>
                      </a:lnTo>
                      <a:lnTo>
                        <a:pt x="80" y="58"/>
                      </a:lnTo>
                      <a:lnTo>
                        <a:pt x="71" y="72"/>
                      </a:lnTo>
                      <a:lnTo>
                        <a:pt x="57" y="80"/>
                      </a:lnTo>
                      <a:lnTo>
                        <a:pt x="50" y="84"/>
                      </a:lnTo>
                      <a:lnTo>
                        <a:pt x="41" y="84"/>
                      </a:lnTo>
                      <a:lnTo>
                        <a:pt x="33" y="84"/>
                      </a:lnTo>
                      <a:lnTo>
                        <a:pt x="26" y="80"/>
                      </a:lnTo>
                      <a:lnTo>
                        <a:pt x="12" y="72"/>
                      </a:lnTo>
                      <a:lnTo>
                        <a:pt x="3" y="58"/>
                      </a:lnTo>
                      <a:lnTo>
                        <a:pt x="2" y="51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9145" name="Freeform 41"/>
                <p:cNvSpPr>
                  <a:spLocks noChangeAspect="1"/>
                </p:cNvSpPr>
                <p:nvPr/>
              </p:nvSpPr>
              <p:spPr bwMode="auto">
                <a:xfrm>
                  <a:off x="1529" y="2269"/>
                  <a:ext cx="41" cy="42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" y="30"/>
                    </a:cxn>
                    <a:cxn ang="0">
                      <a:pos x="5" y="37"/>
                    </a:cxn>
                    <a:cxn ang="0">
                      <a:pos x="12" y="40"/>
                    </a:cxn>
                    <a:cxn ang="0">
                      <a:pos x="20" y="42"/>
                    </a:cxn>
                    <a:cxn ang="0">
                      <a:pos x="29" y="40"/>
                    </a:cxn>
                    <a:cxn ang="0">
                      <a:pos x="36" y="37"/>
                    </a:cxn>
                    <a:cxn ang="0">
                      <a:pos x="40" y="30"/>
                    </a:cxn>
                    <a:cxn ang="0">
                      <a:pos x="41" y="21"/>
                    </a:cxn>
                    <a:cxn ang="0">
                      <a:pos x="40" y="12"/>
                    </a:cxn>
                    <a:cxn ang="0">
                      <a:pos x="36" y="5"/>
                    </a:cxn>
                    <a:cxn ang="0">
                      <a:pos x="29" y="2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5" y="5"/>
                    </a:cxn>
                    <a:cxn ang="0">
                      <a:pos x="1" y="12"/>
                    </a:cxn>
                    <a:cxn ang="0">
                      <a:pos x="0" y="21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1" h="42">
                      <a:moveTo>
                        <a:pt x="0" y="21"/>
                      </a:moveTo>
                      <a:lnTo>
                        <a:pt x="1" y="30"/>
                      </a:lnTo>
                      <a:lnTo>
                        <a:pt x="5" y="37"/>
                      </a:lnTo>
                      <a:lnTo>
                        <a:pt x="12" y="40"/>
                      </a:lnTo>
                      <a:lnTo>
                        <a:pt x="20" y="42"/>
                      </a:lnTo>
                      <a:lnTo>
                        <a:pt x="29" y="40"/>
                      </a:lnTo>
                      <a:lnTo>
                        <a:pt x="36" y="37"/>
                      </a:lnTo>
                      <a:lnTo>
                        <a:pt x="40" y="30"/>
                      </a:lnTo>
                      <a:lnTo>
                        <a:pt x="41" y="21"/>
                      </a:lnTo>
                      <a:lnTo>
                        <a:pt x="40" y="12"/>
                      </a:lnTo>
                      <a:lnTo>
                        <a:pt x="36" y="5"/>
                      </a:lnTo>
                      <a:lnTo>
                        <a:pt x="29" y="2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5" y="5"/>
                      </a:lnTo>
                      <a:lnTo>
                        <a:pt x="1" y="12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3" name="Group 42"/>
          <p:cNvGrpSpPr>
            <a:grpSpLocks noChangeAspect="1"/>
          </p:cNvGrpSpPr>
          <p:nvPr/>
        </p:nvGrpSpPr>
        <p:grpSpPr bwMode="auto">
          <a:xfrm rot="-1033389">
            <a:off x="4495800" y="2705100"/>
            <a:ext cx="322263" cy="263525"/>
            <a:chOff x="1508" y="2249"/>
            <a:chExt cx="85" cy="85"/>
          </a:xfrm>
        </p:grpSpPr>
        <p:sp>
          <p:nvSpPr>
            <p:cNvPr id="559147" name="Freeform 43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48" name="Freeform 44"/>
            <p:cNvSpPr>
              <a:spLocks noChangeAspect="1"/>
            </p:cNvSpPr>
            <p:nvPr/>
          </p:nvSpPr>
          <p:spPr bwMode="auto">
            <a:xfrm>
              <a:off x="1508" y="2248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49" name="Freeform 45"/>
            <p:cNvSpPr>
              <a:spLocks noChangeAspect="1"/>
            </p:cNvSpPr>
            <p:nvPr/>
          </p:nvSpPr>
          <p:spPr bwMode="auto">
            <a:xfrm>
              <a:off x="1529" y="2269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" name="Group 46"/>
          <p:cNvGrpSpPr>
            <a:grpSpLocks noChangeAspect="1"/>
          </p:cNvGrpSpPr>
          <p:nvPr/>
        </p:nvGrpSpPr>
        <p:grpSpPr bwMode="auto">
          <a:xfrm rot="-1033389">
            <a:off x="4114800" y="4305300"/>
            <a:ext cx="322263" cy="263525"/>
            <a:chOff x="1508" y="2249"/>
            <a:chExt cx="85" cy="85"/>
          </a:xfrm>
        </p:grpSpPr>
        <p:sp>
          <p:nvSpPr>
            <p:cNvPr id="559151" name="Freeform 47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52" name="Freeform 48"/>
            <p:cNvSpPr>
              <a:spLocks noChangeAspect="1"/>
            </p:cNvSpPr>
            <p:nvPr/>
          </p:nvSpPr>
          <p:spPr bwMode="auto">
            <a:xfrm>
              <a:off x="1508" y="2248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53" name="Freeform 49"/>
            <p:cNvSpPr>
              <a:spLocks noChangeAspect="1"/>
            </p:cNvSpPr>
            <p:nvPr/>
          </p:nvSpPr>
          <p:spPr bwMode="auto">
            <a:xfrm>
              <a:off x="1529" y="2269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oup 50"/>
          <p:cNvGrpSpPr>
            <a:grpSpLocks noChangeAspect="1"/>
          </p:cNvGrpSpPr>
          <p:nvPr/>
        </p:nvGrpSpPr>
        <p:grpSpPr bwMode="auto">
          <a:xfrm rot="-1033389">
            <a:off x="2725738" y="3622675"/>
            <a:ext cx="322262" cy="263525"/>
            <a:chOff x="1508" y="2249"/>
            <a:chExt cx="85" cy="85"/>
          </a:xfrm>
        </p:grpSpPr>
        <p:sp>
          <p:nvSpPr>
            <p:cNvPr id="559155" name="Freeform 51"/>
            <p:cNvSpPr>
              <a:spLocks noChangeAspect="1"/>
            </p:cNvSpPr>
            <p:nvPr/>
          </p:nvSpPr>
          <p:spPr bwMode="auto">
            <a:xfrm>
              <a:off x="1510" y="2251"/>
              <a:ext cx="83" cy="8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79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0"/>
                </a:cxn>
                <a:cxn ang="0">
                  <a:pos x="79" y="57"/>
                </a:cxn>
                <a:cxn ang="0">
                  <a:pos x="71" y="71"/>
                </a:cxn>
                <a:cxn ang="0">
                  <a:pos x="57" y="80"/>
                </a:cxn>
                <a:cxn ang="0">
                  <a:pos x="50" y="83"/>
                </a:cxn>
                <a:cxn ang="0">
                  <a:pos x="41" y="83"/>
                </a:cxn>
                <a:cxn ang="0">
                  <a:pos x="33" y="83"/>
                </a:cxn>
                <a:cxn ang="0">
                  <a:pos x="26" y="80"/>
                </a:cxn>
                <a:cxn ang="0">
                  <a:pos x="12" y="71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0" y="42"/>
                </a:cxn>
                <a:cxn ang="0">
                  <a:pos x="22" y="50"/>
                </a:cxn>
                <a:cxn ang="0">
                  <a:pos x="26" y="57"/>
                </a:cxn>
                <a:cxn ang="0">
                  <a:pos x="33" y="61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7" y="57"/>
                </a:cxn>
                <a:cxn ang="0">
                  <a:pos x="60" y="50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7" y="26"/>
                </a:cxn>
                <a:cxn ang="0">
                  <a:pos x="50" y="23"/>
                </a:cxn>
                <a:cxn ang="0">
                  <a:pos x="41" y="21"/>
                </a:cxn>
                <a:cxn ang="0">
                  <a:pos x="33" y="23"/>
                </a:cxn>
                <a:cxn ang="0">
                  <a:pos x="26" y="26"/>
                </a:cxn>
                <a:cxn ang="0">
                  <a:pos x="22" y="33"/>
                </a:cxn>
                <a:cxn ang="0">
                  <a:pos x="20" y="42"/>
                </a:cxn>
                <a:cxn ang="0">
                  <a:pos x="20" y="42"/>
                </a:cxn>
                <a:cxn ang="0">
                  <a:pos x="0" y="42"/>
                </a:cxn>
              </a:cxnLst>
              <a:rect l="0" t="0" r="r" b="b"/>
              <a:pathLst>
                <a:path w="83" h="83">
                  <a:moveTo>
                    <a:pt x="0" y="42"/>
                  </a:moveTo>
                  <a:lnTo>
                    <a:pt x="1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79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0"/>
                  </a:lnTo>
                  <a:lnTo>
                    <a:pt x="79" y="57"/>
                  </a:lnTo>
                  <a:lnTo>
                    <a:pt x="71" y="71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  <a:lnTo>
                    <a:pt x="33" y="83"/>
                  </a:lnTo>
                  <a:lnTo>
                    <a:pt x="26" y="80"/>
                  </a:lnTo>
                  <a:lnTo>
                    <a:pt x="12" y="71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6" y="57"/>
                  </a:lnTo>
                  <a:lnTo>
                    <a:pt x="33" y="61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7" y="57"/>
                  </a:lnTo>
                  <a:lnTo>
                    <a:pt x="60" y="50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7" y="26"/>
                  </a:lnTo>
                  <a:lnTo>
                    <a:pt x="50" y="23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26" y="26"/>
                  </a:lnTo>
                  <a:lnTo>
                    <a:pt x="22" y="3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56" name="Freeform 52"/>
            <p:cNvSpPr>
              <a:spLocks noChangeAspect="1"/>
            </p:cNvSpPr>
            <p:nvPr/>
          </p:nvSpPr>
          <p:spPr bwMode="auto">
            <a:xfrm>
              <a:off x="1508" y="2248"/>
              <a:ext cx="83" cy="8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3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6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0" y="2"/>
                </a:cxn>
                <a:cxn ang="0">
                  <a:pos x="57" y="4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3" y="33"/>
                </a:cxn>
                <a:cxn ang="0">
                  <a:pos x="83" y="42"/>
                </a:cxn>
                <a:cxn ang="0">
                  <a:pos x="83" y="51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7" y="80"/>
                </a:cxn>
                <a:cxn ang="0">
                  <a:pos x="50" y="84"/>
                </a:cxn>
                <a:cxn ang="0">
                  <a:pos x="41" y="84"/>
                </a:cxn>
                <a:cxn ang="0">
                  <a:pos x="33" y="84"/>
                </a:cxn>
                <a:cxn ang="0">
                  <a:pos x="26" y="80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2" y="51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3" h="84">
                  <a:moveTo>
                    <a:pt x="0" y="42"/>
                  </a:moveTo>
                  <a:lnTo>
                    <a:pt x="2" y="33"/>
                  </a:lnTo>
                  <a:lnTo>
                    <a:pt x="3" y="26"/>
                  </a:lnTo>
                  <a:lnTo>
                    <a:pt x="12" y="12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0" y="2"/>
                  </a:lnTo>
                  <a:lnTo>
                    <a:pt x="57" y="4"/>
                  </a:lnTo>
                  <a:lnTo>
                    <a:pt x="71" y="12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80" y="58"/>
                  </a:lnTo>
                  <a:lnTo>
                    <a:pt x="71" y="72"/>
                  </a:lnTo>
                  <a:lnTo>
                    <a:pt x="57" y="80"/>
                  </a:lnTo>
                  <a:lnTo>
                    <a:pt x="50" y="84"/>
                  </a:lnTo>
                  <a:lnTo>
                    <a:pt x="41" y="84"/>
                  </a:lnTo>
                  <a:lnTo>
                    <a:pt x="33" y="84"/>
                  </a:lnTo>
                  <a:lnTo>
                    <a:pt x="26" y="80"/>
                  </a:lnTo>
                  <a:lnTo>
                    <a:pt x="12" y="72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57" name="Freeform 53"/>
            <p:cNvSpPr>
              <a:spLocks noChangeAspect="1"/>
            </p:cNvSpPr>
            <p:nvPr/>
          </p:nvSpPr>
          <p:spPr bwMode="auto">
            <a:xfrm>
              <a:off x="1529" y="2269"/>
              <a:ext cx="41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30"/>
                </a:cxn>
                <a:cxn ang="0">
                  <a:pos x="5" y="37"/>
                </a:cxn>
                <a:cxn ang="0">
                  <a:pos x="12" y="40"/>
                </a:cxn>
                <a:cxn ang="0">
                  <a:pos x="20" y="42"/>
                </a:cxn>
                <a:cxn ang="0">
                  <a:pos x="29" y="40"/>
                </a:cxn>
                <a:cxn ang="0">
                  <a:pos x="36" y="37"/>
                </a:cxn>
                <a:cxn ang="0">
                  <a:pos x="40" y="30"/>
                </a:cxn>
                <a:cxn ang="0">
                  <a:pos x="41" y="21"/>
                </a:cxn>
                <a:cxn ang="0">
                  <a:pos x="40" y="12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5" y="5"/>
                </a:cxn>
                <a:cxn ang="0">
                  <a:pos x="1" y="12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1" h="42">
                  <a:moveTo>
                    <a:pt x="0" y="21"/>
                  </a:moveTo>
                  <a:lnTo>
                    <a:pt x="1" y="30"/>
                  </a:lnTo>
                  <a:lnTo>
                    <a:pt x="5" y="37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9" y="40"/>
                  </a:lnTo>
                  <a:lnTo>
                    <a:pt x="36" y="37"/>
                  </a:lnTo>
                  <a:lnTo>
                    <a:pt x="40" y="30"/>
                  </a:lnTo>
                  <a:lnTo>
                    <a:pt x="41" y="21"/>
                  </a:lnTo>
                  <a:lnTo>
                    <a:pt x="40" y="12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2766" name="AutoShape 54"/>
          <p:cNvSpPr>
            <a:spLocks noChangeArrowheads="1"/>
          </p:cNvSpPr>
          <p:nvPr/>
        </p:nvSpPr>
        <p:spPr bwMode="auto">
          <a:xfrm rot="2381861">
            <a:off x="1466850" y="2665413"/>
            <a:ext cx="1676400" cy="152400"/>
          </a:xfrm>
          <a:prstGeom prst="rightArrow">
            <a:avLst>
              <a:gd name="adj1" fmla="val 50000"/>
              <a:gd name="adj2" fmla="val 2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" name="Group 55"/>
          <p:cNvGrpSpPr>
            <a:grpSpLocks noChangeAspect="1"/>
          </p:cNvGrpSpPr>
          <p:nvPr/>
        </p:nvGrpSpPr>
        <p:grpSpPr bwMode="auto">
          <a:xfrm rot="-1033389">
            <a:off x="3352800" y="3467100"/>
            <a:ext cx="533400" cy="301625"/>
            <a:chOff x="2688" y="4128"/>
            <a:chExt cx="192" cy="96"/>
          </a:xfrm>
        </p:grpSpPr>
        <p:sp>
          <p:nvSpPr>
            <p:cNvPr id="559160" name="Oval 56"/>
            <p:cNvSpPr>
              <a:spLocks noChangeAspect="1" noChangeArrowheads="1"/>
            </p:cNvSpPr>
            <p:nvPr/>
          </p:nvSpPr>
          <p:spPr bwMode="auto">
            <a:xfrm flipV="1">
              <a:off x="2688" y="4128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161" name="Oval 57"/>
            <p:cNvSpPr>
              <a:spLocks noChangeAspect="1" noChangeArrowheads="1"/>
            </p:cNvSpPr>
            <p:nvPr/>
          </p:nvSpPr>
          <p:spPr bwMode="auto">
            <a:xfrm flipV="1">
              <a:off x="2688" y="4176"/>
              <a:ext cx="192" cy="4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59162" name="Rectangle 58"/>
          <p:cNvSpPr>
            <a:spLocks noChangeArrowheads="1"/>
          </p:cNvSpPr>
          <p:nvPr/>
        </p:nvSpPr>
        <p:spPr bwMode="auto">
          <a:xfrm>
            <a:off x="2743200" y="39624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APC</a:t>
            </a:r>
          </a:p>
        </p:txBody>
      </p:sp>
      <p:sp>
        <p:nvSpPr>
          <p:cNvPr id="202769" name="Text Box 59"/>
          <p:cNvSpPr txBox="1">
            <a:spLocks noChangeArrowheads="1"/>
          </p:cNvSpPr>
          <p:nvPr/>
        </p:nvSpPr>
        <p:spPr bwMode="auto">
          <a:xfrm>
            <a:off x="1524000" y="24003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</a:rPr>
              <a:t>Endocytosis</a:t>
            </a:r>
          </a:p>
        </p:txBody>
      </p:sp>
      <p:sp>
        <p:nvSpPr>
          <p:cNvPr id="202770" name="Text Box 60"/>
          <p:cNvSpPr txBox="1">
            <a:spLocks noChangeArrowheads="1"/>
          </p:cNvSpPr>
          <p:nvPr/>
        </p:nvSpPr>
        <p:spPr bwMode="auto">
          <a:xfrm>
            <a:off x="6019800" y="3962400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" pitchFamily="18" charset="0"/>
              </a:rPr>
              <a:t>T Cell Receptor</a:t>
            </a:r>
          </a:p>
        </p:txBody>
      </p:sp>
      <p:sp>
        <p:nvSpPr>
          <p:cNvPr id="202771" name="Text Box 61"/>
          <p:cNvSpPr txBox="1">
            <a:spLocks noChangeArrowheads="1"/>
          </p:cNvSpPr>
          <p:nvPr/>
        </p:nvSpPr>
        <p:spPr bwMode="auto">
          <a:xfrm>
            <a:off x="4495800" y="53784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" pitchFamily="18" charset="0"/>
              </a:rPr>
              <a:t>Peptide</a:t>
            </a:r>
          </a:p>
        </p:txBody>
      </p:sp>
      <p:sp>
        <p:nvSpPr>
          <p:cNvPr id="202772" name="Text Box 62"/>
          <p:cNvSpPr txBox="1">
            <a:spLocks noChangeArrowheads="1"/>
          </p:cNvSpPr>
          <p:nvPr/>
        </p:nvSpPr>
        <p:spPr bwMode="auto">
          <a:xfrm>
            <a:off x="3352800" y="57912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" pitchFamily="18" charset="0"/>
              </a:rPr>
              <a:t>MHC II</a:t>
            </a:r>
          </a:p>
        </p:txBody>
      </p:sp>
      <p:sp>
        <p:nvSpPr>
          <p:cNvPr id="559167" name="Oval 63"/>
          <p:cNvSpPr>
            <a:spLocks noChangeArrowheads="1"/>
          </p:cNvSpPr>
          <p:nvPr/>
        </p:nvSpPr>
        <p:spPr bwMode="auto">
          <a:xfrm>
            <a:off x="5943600" y="2628900"/>
            <a:ext cx="1600200" cy="1203325"/>
          </a:xfrm>
          <a:prstGeom prst="ellipse">
            <a:avLst/>
          </a:prstGeom>
          <a:gradFill rotWithShape="0">
            <a:gsLst>
              <a:gs pos="0">
                <a:srgbClr val="ED181E"/>
              </a:gs>
              <a:gs pos="50000">
                <a:srgbClr val="ED181E">
                  <a:gamma/>
                  <a:shade val="46275"/>
                  <a:invGamma/>
                </a:srgbClr>
              </a:gs>
              <a:gs pos="100000">
                <a:srgbClr val="ED181E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2766" tIns="31383" rIns="62766" bIns="31383" anchor="ctr"/>
          <a:lstStyle/>
          <a:p>
            <a:pPr algn="ctr" defTabSz="757238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CD4</a:t>
            </a:r>
            <a:r>
              <a:rPr lang="en-US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+</a:t>
            </a:r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</a:p>
          <a:p>
            <a:pPr algn="ctr" defTabSz="757238">
              <a:defRPr/>
            </a:pPr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 cell</a:t>
            </a: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18" charset="0"/>
            </a:endParaRPr>
          </a:p>
        </p:txBody>
      </p:sp>
      <p:sp>
        <p:nvSpPr>
          <p:cNvPr id="202774" name="Text Box 64"/>
          <p:cNvSpPr txBox="1">
            <a:spLocks noChangeArrowheads="1"/>
          </p:cNvSpPr>
          <p:nvPr/>
        </p:nvSpPr>
        <p:spPr bwMode="auto">
          <a:xfrm>
            <a:off x="914400" y="76200"/>
            <a:ext cx="779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T cell Recognition of Antigen on an APC</a:t>
            </a:r>
          </a:p>
        </p:txBody>
      </p:sp>
      <p:sp>
        <p:nvSpPr>
          <p:cNvPr id="202775" name="Oval 65"/>
          <p:cNvSpPr>
            <a:spLocks noChangeArrowheads="1"/>
          </p:cNvSpPr>
          <p:nvPr/>
        </p:nvSpPr>
        <p:spPr bwMode="auto">
          <a:xfrm>
            <a:off x="5257800" y="3200400"/>
            <a:ext cx="838200" cy="2209800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776" name="Text Box 66"/>
          <p:cNvSpPr txBox="1">
            <a:spLocks noChangeArrowheads="1"/>
          </p:cNvSpPr>
          <p:nvPr/>
        </p:nvSpPr>
        <p:spPr bwMode="auto">
          <a:xfrm>
            <a:off x="5867400" y="51816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 Black" pitchFamily="34" charset="0"/>
              </a:rPr>
              <a:t>Trimolecular Complex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295400" y="228600"/>
            <a:ext cx="609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E957"/>
                </a:solidFill>
                <a:latin typeface="Arial" pitchFamily="34" charset="0"/>
              </a:rPr>
              <a:t>Immunological tolerance</a:t>
            </a:r>
            <a:endParaRPr lang="en-US" sz="2800" b="1" u="sng">
              <a:solidFill>
                <a:srgbClr val="FFE957"/>
              </a:solidFill>
              <a:latin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04800" y="14478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E957"/>
                </a:solidFill>
                <a:latin typeface="Arial" pitchFamily="34" charset="0"/>
              </a:rPr>
              <a:t>Definition:</a:t>
            </a:r>
            <a:r>
              <a:rPr lang="en-US">
                <a:solidFill>
                  <a:srgbClr val="FFE957"/>
                </a:solidFill>
                <a:latin typeface="Arial" pitchFamily="34" charset="0"/>
              </a:rPr>
              <a:t>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FFE957"/>
                </a:solidFill>
                <a:latin typeface="Arial" pitchFamily="34" charset="0"/>
              </a:rPr>
              <a:t>specific immune unresponsiveness to an antigen that is induced by exposure of lymphocytes to that antigen (tolerogen vs immunogen)</a:t>
            </a:r>
            <a:endParaRPr lang="en-US" sz="1800">
              <a:solidFill>
                <a:srgbClr val="FFE957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E957"/>
                </a:solidFill>
                <a:latin typeface="Arial" pitchFamily="34" charset="0"/>
              </a:rPr>
              <a:t>Significance:</a:t>
            </a:r>
            <a:endParaRPr lang="en-US">
              <a:solidFill>
                <a:srgbClr val="FFE957"/>
              </a:solidFill>
              <a:latin typeface="Arial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FFE957"/>
                </a:solidFill>
                <a:latin typeface="Arial" pitchFamily="34" charset="0"/>
              </a:rPr>
              <a:t>All individuals should be tolerant of their own 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>
                <a:solidFill>
                  <a:srgbClr val="FFE957"/>
                </a:solidFill>
                <a:latin typeface="Arial" pitchFamily="34" charset="0"/>
              </a:rPr>
              <a:t>	antigens (self-tolerance); breakdown --&gt;autoimmunity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FFE957"/>
                </a:solidFill>
                <a:latin typeface="Arial" pitchFamily="34" charset="0"/>
              </a:rPr>
              <a:t>The induction of tolerance could be exploited to treat autoimmune diseases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FFE957"/>
                </a:solidFill>
                <a:latin typeface="Arial" pitchFamily="34" charset="0"/>
              </a:rPr>
              <a:t>Mechanisms of tolerance must first be understood</a:t>
            </a:r>
            <a:endParaRPr lang="en-US" sz="2000">
              <a:solidFill>
                <a:srgbClr val="FFE957"/>
              </a:solidFill>
              <a:latin typeface="Arial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848600" y="6248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latin typeface="Times" pitchFamily="18" charset="0"/>
              </a:rPr>
              <a:t>Fathman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28600" y="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>
                <a:solidFill>
                  <a:srgbClr val="FFE957"/>
                </a:solidFill>
                <a:latin typeface="Arial" pitchFamily="34" charset="0"/>
              </a:rPr>
              <a:t>Mechanisms of unresponsiveness to self antigens</a:t>
            </a:r>
            <a:endParaRPr lang="en-US" sz="2800" b="1" u="sng">
              <a:solidFill>
                <a:srgbClr val="FFE957"/>
              </a:solidFill>
              <a:latin typeface="Arial" pitchFamily="34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81000" y="12954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E957"/>
                </a:solidFill>
                <a:latin typeface="Arial" pitchFamily="34" charset="0"/>
              </a:rPr>
              <a:t>Central tolerance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Immature self-reactive T lymphocytes that recognize self antigens in the thymus undergo negative selection (deletion)</a:t>
            </a:r>
            <a:endParaRPr lang="en-US" sz="2000" b="1">
              <a:solidFill>
                <a:srgbClr val="FFE957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E957"/>
                </a:solidFill>
                <a:latin typeface="Arial" pitchFamily="34" charset="0"/>
              </a:rPr>
              <a:t>Peripheral tolerance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Mature self-reactive T lymphocytes that escape central tolerance and recognize self antigens in peripheral tissues can be inactivated (</a:t>
            </a:r>
            <a:r>
              <a:rPr lang="en-US" sz="2000" b="1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anergy</a:t>
            </a:r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), killed (deletion) or regulated (suppressed)</a:t>
            </a:r>
            <a:endParaRPr lang="en-US" sz="2000" b="1">
              <a:solidFill>
                <a:srgbClr val="FFE957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E957"/>
                </a:solidFill>
                <a:latin typeface="Arial" pitchFamily="34" charset="0"/>
              </a:rPr>
              <a:t>“Clonal ignorance”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Mature self-reactive lymphocytes do not respond to self antigens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b="1">
                <a:solidFill>
                  <a:srgbClr val="FFE957"/>
                </a:solidFill>
                <a:latin typeface="Arial" pitchFamily="34" charset="0"/>
              </a:rPr>
              <a:t>	</a:t>
            </a:r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in non-inflamed settings</a:t>
            </a:r>
            <a:endParaRPr lang="en-US" sz="2000" b="1">
              <a:solidFill>
                <a:srgbClr val="FFE957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b="1">
              <a:solidFill>
                <a:srgbClr val="FFE957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sz="3200">
              <a:solidFill>
                <a:srgbClr val="FFE957"/>
              </a:solidFill>
              <a:latin typeface="Arial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696200" y="5562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latin typeface="Times" pitchFamily="18" charset="0"/>
              </a:rPr>
              <a:t>Fathman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1006475" y="3257550"/>
            <a:ext cx="838200" cy="762000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1247775" y="3435350"/>
            <a:ext cx="419100" cy="420688"/>
          </a:xfrm>
          <a:prstGeom prst="ellipse">
            <a:avLst/>
          </a:prstGeom>
          <a:solidFill>
            <a:srgbClr val="0000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3479800" y="3217863"/>
            <a:ext cx="981075" cy="725487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3771900" y="3395663"/>
            <a:ext cx="485775" cy="395287"/>
          </a:xfrm>
          <a:prstGeom prst="ellipse">
            <a:avLst/>
          </a:prstGeom>
          <a:solidFill>
            <a:srgbClr val="0000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196013" y="2590800"/>
            <a:ext cx="855662" cy="636588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6454775" y="2743200"/>
            <a:ext cx="419100" cy="342900"/>
          </a:xfrm>
          <a:prstGeom prst="ellipse">
            <a:avLst/>
          </a:prstGeom>
          <a:solidFill>
            <a:srgbClr val="0000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6096000" y="4065588"/>
            <a:ext cx="854075" cy="633412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6365875" y="4217988"/>
            <a:ext cx="403225" cy="344487"/>
          </a:xfrm>
          <a:prstGeom prst="ellipse">
            <a:avLst/>
          </a:prstGeom>
          <a:solidFill>
            <a:srgbClr val="0000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422775" y="5046663"/>
            <a:ext cx="889000" cy="741362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699000" y="5227638"/>
            <a:ext cx="436563" cy="407987"/>
          </a:xfrm>
          <a:prstGeom prst="ellipse">
            <a:avLst/>
          </a:prstGeom>
          <a:solidFill>
            <a:srgbClr val="FF3300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2628900" y="5111750"/>
            <a:ext cx="866775" cy="852488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2882900" y="5327650"/>
            <a:ext cx="434975" cy="460375"/>
          </a:xfrm>
          <a:prstGeom prst="ellipse">
            <a:avLst/>
          </a:prstGeom>
          <a:solidFill>
            <a:srgbClr val="FF3300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175500" y="2914650"/>
            <a:ext cx="147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TH1 CD4+ cells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7216775" y="4400550"/>
            <a:ext cx="147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TH2 CD4+ cells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3683000" y="5943600"/>
            <a:ext cx="2346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 CD8 or CD4 suppressor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 precursor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1760538" y="5943600"/>
            <a:ext cx="1965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CD8 or CD4 suppressor effector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987675" y="4040188"/>
            <a:ext cx="2066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Activated CD4 T cells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1984375" y="2955925"/>
            <a:ext cx="1206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u="sng">
                <a:solidFill>
                  <a:srgbClr val="FFFF00"/>
                </a:solidFill>
                <a:latin typeface="Helvetica" pitchFamily="34" charset="0"/>
              </a:rPr>
              <a:t>peptide/APC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3109913" y="2805113"/>
            <a:ext cx="523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 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2454275" y="3217863"/>
            <a:ext cx="0" cy="190500"/>
          </a:xfrm>
          <a:prstGeom prst="line">
            <a:avLst/>
          </a:prstGeom>
          <a:noFill/>
          <a:ln w="12700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Freeform 22"/>
          <p:cNvSpPr>
            <a:spLocks/>
          </p:cNvSpPr>
          <p:nvPr/>
        </p:nvSpPr>
        <p:spPr bwMode="auto">
          <a:xfrm>
            <a:off x="2390775" y="3413125"/>
            <a:ext cx="139700" cy="16192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0" y="0"/>
              </a:cxn>
              <a:cxn ang="0">
                <a:pos x="44" y="102"/>
              </a:cxn>
              <a:cxn ang="0">
                <a:pos x="88" y="0"/>
              </a:cxn>
              <a:cxn ang="0">
                <a:pos x="44" y="0"/>
              </a:cxn>
            </a:cxnLst>
            <a:rect l="0" t="0" r="r" b="b"/>
            <a:pathLst>
              <a:path w="88" h="102">
                <a:moveTo>
                  <a:pt x="44" y="0"/>
                </a:moveTo>
                <a:lnTo>
                  <a:pt x="0" y="0"/>
                </a:lnTo>
                <a:lnTo>
                  <a:pt x="44" y="102"/>
                </a:lnTo>
                <a:lnTo>
                  <a:pt x="88" y="0"/>
                </a:lnTo>
                <a:lnTo>
                  <a:pt x="44" y="0"/>
                </a:lnTo>
                <a:close/>
              </a:path>
            </a:pathLst>
          </a:custGeom>
          <a:solidFill>
            <a:srgbClr val="FEFF5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2855913" y="5768975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Narrow" pitchFamily="34" charset="0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5986463" y="5227638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100" b="1" i="1">
                <a:solidFill>
                  <a:schemeClr val="accent1"/>
                </a:solidFill>
                <a:latin typeface="Helvetica" pitchFamily="34" charset="0"/>
              </a:rPr>
              <a:t>Regulatory immunity</a:t>
            </a:r>
          </a:p>
          <a:p>
            <a:r>
              <a:rPr lang="en-US" sz="2100" b="1">
                <a:solidFill>
                  <a:schemeClr val="accent1"/>
                </a:solidFill>
                <a:latin typeface="Helvetica" pitchFamily="34" charset="0"/>
              </a:rPr>
              <a:t>CD4/CD8 interactions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6365875" y="3359150"/>
            <a:ext cx="2428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(- )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6743700" y="3867150"/>
            <a:ext cx="2428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(- )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350838" y="152400"/>
            <a:ext cx="86407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pitchFamily="34" charset="0"/>
              </a:rPr>
              <a:t>The Control of Activated CD4+ T Cells by Regulatory T cells</a:t>
            </a:r>
            <a:endParaRPr lang="en-US" sz="2600" b="1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4778375" y="2286000"/>
            <a:ext cx="9921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Apoptosis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727075" y="4152900"/>
            <a:ext cx="1954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Resting  CD4 T cells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1534" name="AutoShape 30"/>
          <p:cNvSpPr>
            <a:spLocks/>
          </p:cNvSpPr>
          <p:nvPr/>
        </p:nvSpPr>
        <p:spPr bwMode="auto">
          <a:xfrm>
            <a:off x="5448300" y="2876550"/>
            <a:ext cx="457200" cy="1371600"/>
          </a:xfrm>
          <a:prstGeom prst="leftBrace">
            <a:avLst>
              <a:gd name="adj1" fmla="val 25000"/>
              <a:gd name="adj2" fmla="val 525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 flipV="1">
            <a:off x="6057900" y="3409950"/>
            <a:ext cx="228600" cy="609600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AutoShape 32"/>
          <p:cNvSpPr>
            <a:spLocks noChangeArrowheads="1"/>
          </p:cNvSpPr>
          <p:nvPr/>
        </p:nvSpPr>
        <p:spPr bwMode="auto">
          <a:xfrm flipH="1">
            <a:off x="6972300" y="3409950"/>
            <a:ext cx="228600" cy="609600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7" name="Line 33"/>
          <p:cNvSpPr>
            <a:spLocks noChangeShapeType="1"/>
          </p:cNvSpPr>
          <p:nvPr/>
        </p:nvSpPr>
        <p:spPr bwMode="auto">
          <a:xfrm flipH="1">
            <a:off x="3635375" y="5486400"/>
            <a:ext cx="609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Line 34"/>
          <p:cNvSpPr>
            <a:spLocks noChangeShapeType="1"/>
          </p:cNvSpPr>
          <p:nvPr/>
        </p:nvSpPr>
        <p:spPr bwMode="auto">
          <a:xfrm flipV="1">
            <a:off x="3330575" y="4648200"/>
            <a:ext cx="304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>
            <a:off x="4227513" y="4419600"/>
            <a:ext cx="322262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4991100" y="2938463"/>
            <a:ext cx="6810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IL-12/</a:t>
            </a:r>
          </a:p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IFN-</a:t>
            </a:r>
            <a:r>
              <a:rPr lang="en-US" sz="1600" b="1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 sz="1500" b="1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5067300" y="3700463"/>
            <a:ext cx="5222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IL-4</a:t>
            </a:r>
            <a:endParaRPr lang="en-US" sz="1500" b="1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4699000" y="3624263"/>
            <a:ext cx="757238" cy="31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43" name="AutoShape 39"/>
          <p:cNvSpPr>
            <a:spLocks noChangeArrowheads="1"/>
          </p:cNvSpPr>
          <p:nvPr/>
        </p:nvSpPr>
        <p:spPr bwMode="auto">
          <a:xfrm rot="8464975">
            <a:off x="5464175" y="4876800"/>
            <a:ext cx="762000" cy="457200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rgbClr val="FF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44" name="Line 40"/>
          <p:cNvSpPr>
            <a:spLocks noChangeShapeType="1"/>
          </p:cNvSpPr>
          <p:nvPr/>
        </p:nvSpPr>
        <p:spPr bwMode="auto">
          <a:xfrm>
            <a:off x="2095500" y="3624263"/>
            <a:ext cx="1143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 flipV="1">
            <a:off x="4152900" y="2633663"/>
            <a:ext cx="5334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46" name="Oval 42"/>
          <p:cNvSpPr>
            <a:spLocks noChangeArrowheads="1"/>
          </p:cNvSpPr>
          <p:nvPr/>
        </p:nvSpPr>
        <p:spPr bwMode="auto">
          <a:xfrm>
            <a:off x="3292475" y="1722438"/>
            <a:ext cx="852488" cy="636587"/>
          </a:xfrm>
          <a:prstGeom prst="ellipse">
            <a:avLst/>
          </a:prstGeom>
          <a:solidFill>
            <a:srgbClr val="C4AA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7" name="Oval 43"/>
          <p:cNvSpPr>
            <a:spLocks noChangeArrowheads="1"/>
          </p:cNvSpPr>
          <p:nvPr/>
        </p:nvSpPr>
        <p:spPr bwMode="auto">
          <a:xfrm>
            <a:off x="3548063" y="1874838"/>
            <a:ext cx="420687" cy="342900"/>
          </a:xfrm>
          <a:prstGeom prst="ellipse">
            <a:avLst/>
          </a:prstGeom>
          <a:solidFill>
            <a:srgbClr val="0000FF"/>
          </a:solidFill>
          <a:ln w="39688">
            <a:solidFill>
              <a:srgbClr val="FEFF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8" name="Text Box 44"/>
          <p:cNvSpPr txBox="1">
            <a:spLocks noChangeArrowheads="1"/>
          </p:cNvSpPr>
          <p:nvPr/>
        </p:nvSpPr>
        <p:spPr bwMode="auto">
          <a:xfrm>
            <a:off x="1625600" y="1295400"/>
            <a:ext cx="2032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NKT cells/ CD4+CD25+ cells</a:t>
            </a:r>
          </a:p>
          <a:p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CD4+CD25- cells</a:t>
            </a:r>
          </a:p>
        </p:txBody>
      </p:sp>
      <p:sp>
        <p:nvSpPr>
          <p:cNvPr id="21549" name="Line 45"/>
          <p:cNvSpPr>
            <a:spLocks noChangeShapeType="1"/>
          </p:cNvSpPr>
          <p:nvPr/>
        </p:nvSpPr>
        <p:spPr bwMode="auto">
          <a:xfrm>
            <a:off x="3817938" y="2408238"/>
            <a:ext cx="0" cy="457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3465513" y="4321175"/>
            <a:ext cx="4270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(- )</a:t>
            </a:r>
          </a:p>
        </p:txBody>
      </p:sp>
      <p:sp>
        <p:nvSpPr>
          <p:cNvPr id="21551" name="Text Box 47"/>
          <p:cNvSpPr txBox="1">
            <a:spLocks noChangeArrowheads="1"/>
          </p:cNvSpPr>
          <p:nvPr/>
        </p:nvSpPr>
        <p:spPr bwMode="auto">
          <a:xfrm>
            <a:off x="3683000" y="2789238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(- )</a:t>
            </a:r>
          </a:p>
        </p:txBody>
      </p:sp>
      <p:sp>
        <p:nvSpPr>
          <p:cNvPr id="21552" name="Text Box 48"/>
          <p:cNvSpPr txBox="1">
            <a:spLocks noChangeArrowheads="1"/>
          </p:cNvSpPr>
          <p:nvPr/>
        </p:nvSpPr>
        <p:spPr bwMode="auto">
          <a:xfrm>
            <a:off x="6164263" y="3581400"/>
            <a:ext cx="628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FFFF00"/>
                </a:solidFill>
                <a:latin typeface="Helvetica" pitchFamily="34" charset="0"/>
              </a:rPr>
              <a:t>IL-10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53" name="Text Box 49"/>
          <p:cNvSpPr txBox="1">
            <a:spLocks noChangeArrowheads="1"/>
          </p:cNvSpPr>
          <p:nvPr/>
        </p:nvSpPr>
        <p:spPr bwMode="auto">
          <a:xfrm>
            <a:off x="7180263" y="3581400"/>
            <a:ext cx="663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IFN-</a:t>
            </a:r>
            <a:r>
              <a:rPr lang="en-US" sz="1600" b="1">
                <a:solidFill>
                  <a:srgbClr val="FFFF00"/>
                </a:solidFill>
                <a:latin typeface="Symbol" pitchFamily="18" charset="2"/>
              </a:rPr>
              <a:t>g</a:t>
            </a:r>
            <a:endParaRPr lang="en-US">
              <a:latin typeface="Arial Narrow" pitchFamily="34" charset="0"/>
            </a:endParaRPr>
          </a:p>
        </p:txBody>
      </p:sp>
      <p:sp>
        <p:nvSpPr>
          <p:cNvPr id="21554" name="Text Box 50"/>
          <p:cNvSpPr txBox="1">
            <a:spLocks noChangeArrowheads="1"/>
          </p:cNvSpPr>
          <p:nvPr/>
        </p:nvSpPr>
        <p:spPr bwMode="auto">
          <a:xfrm>
            <a:off x="7086600" y="6324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Regulatory T Cell Subsets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96774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/>
          <a:lstStyle/>
          <a:p>
            <a:r>
              <a:rPr lang="en-US"/>
              <a:t>Regulatory T Cells in Autoimmunity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533400" y="1219200"/>
          <a:ext cx="7815263" cy="5232400"/>
        </p:xfrm>
        <a:graphic>
          <a:graphicData uri="http://schemas.openxmlformats.org/presentationml/2006/ole">
            <p:oleObj spid="_x0000_s14339" name="Document" r:id="rId4" imgW="7828200" imgH="5243760" progId="Word.Document.8">
              <p:embed/>
            </p:oleObj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65532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BDC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257800" y="6521450"/>
            <a:ext cx="4038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Roncarolo et al. Curr Opinion Immunol 2000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 sz="3600"/>
              <a:t>XPID: X-linked Polyendocrinopathy, Immune dysfunction and Diarrhea</a:t>
            </a:r>
            <a:br>
              <a:rPr lang="en-US" sz="3600"/>
            </a:br>
            <a:r>
              <a:rPr lang="en-US" sz="3600"/>
              <a:t>Foxp3 Gene Essential CD4-CD25 T Reg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915400" cy="4876800"/>
          </a:xfrm>
          <a:noFill/>
          <a:ln/>
        </p:spPr>
        <p:txBody>
          <a:bodyPr/>
          <a:lstStyle/>
          <a:p>
            <a:r>
              <a:rPr lang="en-US"/>
              <a:t>XLAAD: Autoimmunity Allergic Dysregulation</a:t>
            </a:r>
          </a:p>
          <a:p>
            <a:r>
              <a:rPr lang="en-US"/>
              <a:t>Defect in scurfin protein (gene = Foxp3/JM2)</a:t>
            </a:r>
            <a:br>
              <a:rPr lang="en-US"/>
            </a:br>
            <a:r>
              <a:rPr lang="en-US"/>
              <a:t>or “scurfy mouse”</a:t>
            </a:r>
          </a:p>
          <a:p>
            <a:r>
              <a:rPr lang="en-US"/>
              <a:t>Immunopathogenesis relates to a deficiency of T regulatory cells</a:t>
            </a:r>
          </a:p>
          <a:p>
            <a:pPr>
              <a:buFontTx/>
              <a:buNone/>
            </a:pPr>
            <a:r>
              <a:rPr lang="en-US"/>
              <a:t>	-Scurfy x Nude: No Autoimmunity</a:t>
            </a:r>
            <a:br>
              <a:rPr lang="en-US"/>
            </a:br>
            <a:r>
              <a:rPr lang="en-US"/>
              <a:t>-CD4+ T cells into Nude: Disease</a:t>
            </a:r>
            <a:br>
              <a:rPr lang="en-US"/>
            </a:br>
            <a:r>
              <a:rPr lang="en-US"/>
              <a:t>-Bone Marrow into irradiated: No Disease</a:t>
            </a:r>
            <a:br>
              <a:rPr lang="en-US"/>
            </a:br>
            <a:r>
              <a:rPr lang="en-US"/>
              <a:t>-Mixed Chimera: No Disease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058150" y="6343650"/>
            <a:ext cx="10858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BDC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60563" y="698500"/>
            <a:ext cx="8669337" cy="628650"/>
          </a:xfrm>
          <a:noFill/>
          <a:ln/>
        </p:spPr>
        <p:txBody>
          <a:bodyPr lIns="90487" tIns="44450" rIns="90487" bIns="44450" anchor="b"/>
          <a:lstStyle/>
          <a:p>
            <a:pPr algn="l"/>
            <a:r>
              <a:rPr lang="de-DE" sz="2800">
                <a:solidFill>
                  <a:srgbClr val="FFE957"/>
                </a:solidFill>
                <a:latin typeface="Arial" pitchFamily="34" charset="0"/>
              </a:rPr>
              <a:t>Requirements for the development </a:t>
            </a:r>
            <a:br>
              <a:rPr lang="de-DE" sz="2800">
                <a:solidFill>
                  <a:srgbClr val="FFE957"/>
                </a:solidFill>
                <a:latin typeface="Arial" pitchFamily="34" charset="0"/>
              </a:rPr>
            </a:br>
            <a:r>
              <a:rPr lang="de-DE" sz="2800">
                <a:solidFill>
                  <a:srgbClr val="FFE957"/>
                </a:solidFill>
                <a:latin typeface="Arial" pitchFamily="34" charset="0"/>
              </a:rPr>
              <a:t>of an autoimmune disease</a:t>
            </a:r>
            <a:endParaRPr lang="de-DE" sz="4000" b="1" i="1">
              <a:solidFill>
                <a:srgbClr val="FFE957"/>
              </a:solidFill>
              <a:latin typeface="Arial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1403350"/>
            <a:ext cx="4402138" cy="4845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016125" y="6442075"/>
            <a:ext cx="465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E957"/>
                </a:solidFill>
                <a:latin typeface="Arial" pitchFamily="34" charset="0"/>
              </a:rPr>
              <a:t>Nature Immunology (9): 759-761 (2001)</a:t>
            </a:r>
            <a:endParaRPr lang="en-US">
              <a:solidFill>
                <a:srgbClr val="FFE957"/>
              </a:solidFill>
              <a:latin typeface="Arial" pitchFamily="34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772400" y="6491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latin typeface="Times" pitchFamily="18" charset="0"/>
              </a:rPr>
              <a:t>Fathman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1650" y="6027738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5645150" y="2895600"/>
            <a:ext cx="947738" cy="533400"/>
            <a:chOff x="2672" y="1654"/>
            <a:chExt cx="492" cy="453"/>
          </a:xfrm>
        </p:grpSpPr>
        <p:sp>
          <p:nvSpPr>
            <p:cNvPr id="25604" name="Oval 4"/>
            <p:cNvSpPr>
              <a:spLocks noChangeArrowheads="1"/>
            </p:cNvSpPr>
            <p:nvPr/>
          </p:nvSpPr>
          <p:spPr bwMode="auto">
            <a:xfrm>
              <a:off x="2672" y="1654"/>
              <a:ext cx="492" cy="453"/>
            </a:xfrm>
            <a:prstGeom prst="ellipse">
              <a:avLst/>
            </a:prstGeom>
            <a:solidFill>
              <a:srgbClr val="4F6BFF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Oval 5"/>
            <p:cNvSpPr>
              <a:spLocks noChangeArrowheads="1"/>
            </p:cNvSpPr>
            <p:nvPr/>
          </p:nvSpPr>
          <p:spPr bwMode="auto">
            <a:xfrm>
              <a:off x="2753" y="1712"/>
              <a:ext cx="355" cy="334"/>
            </a:xfrm>
            <a:prstGeom prst="ellipse">
              <a:avLst/>
            </a:prstGeom>
            <a:solidFill>
              <a:srgbClr val="0000D4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1919288" y="3276600"/>
            <a:ext cx="744537" cy="685800"/>
            <a:chOff x="1476" y="2083"/>
            <a:chExt cx="1050" cy="649"/>
          </a:xfrm>
        </p:grpSpPr>
        <p:grpSp>
          <p:nvGrpSpPr>
            <p:cNvPr id="25607" name="Group 7"/>
            <p:cNvGrpSpPr>
              <a:grpSpLocks/>
            </p:cNvGrpSpPr>
            <p:nvPr/>
          </p:nvGrpSpPr>
          <p:grpSpPr bwMode="auto">
            <a:xfrm>
              <a:off x="1892" y="2138"/>
              <a:ext cx="634" cy="225"/>
              <a:chOff x="1892" y="2138"/>
              <a:chExt cx="634" cy="225"/>
            </a:xfrm>
          </p:grpSpPr>
          <p:sp>
            <p:nvSpPr>
              <p:cNvPr id="25608" name="Oval 8"/>
              <p:cNvSpPr>
                <a:spLocks noChangeArrowheads="1"/>
              </p:cNvSpPr>
              <p:nvPr/>
            </p:nvSpPr>
            <p:spPr bwMode="auto">
              <a:xfrm>
                <a:off x="2316" y="2202"/>
                <a:ext cx="210" cy="161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9" name="Oval 9"/>
              <p:cNvSpPr>
                <a:spLocks noChangeArrowheads="1"/>
              </p:cNvSpPr>
              <p:nvPr/>
            </p:nvSpPr>
            <p:spPr bwMode="auto">
              <a:xfrm>
                <a:off x="2236" y="2138"/>
                <a:ext cx="201" cy="162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0" name="Oval 10"/>
              <p:cNvSpPr>
                <a:spLocks noChangeArrowheads="1"/>
              </p:cNvSpPr>
              <p:nvPr/>
            </p:nvSpPr>
            <p:spPr bwMode="auto">
              <a:xfrm>
                <a:off x="2124" y="2194"/>
                <a:ext cx="210" cy="146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1" name="Oval 11"/>
              <p:cNvSpPr>
                <a:spLocks noChangeArrowheads="1"/>
              </p:cNvSpPr>
              <p:nvPr/>
            </p:nvSpPr>
            <p:spPr bwMode="auto">
              <a:xfrm>
                <a:off x="2069" y="2163"/>
                <a:ext cx="199" cy="152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2" name="AutoShape 12"/>
              <p:cNvSpPr>
                <a:spLocks noChangeArrowheads="1"/>
              </p:cNvSpPr>
              <p:nvPr/>
            </p:nvSpPr>
            <p:spPr bwMode="auto">
              <a:xfrm>
                <a:off x="1892" y="2163"/>
                <a:ext cx="240" cy="112"/>
              </a:xfrm>
              <a:prstGeom prst="roundRect">
                <a:avLst>
                  <a:gd name="adj" fmla="val 49556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3" name="Group 13"/>
            <p:cNvGrpSpPr>
              <a:grpSpLocks/>
            </p:cNvGrpSpPr>
            <p:nvPr/>
          </p:nvGrpSpPr>
          <p:grpSpPr bwMode="auto">
            <a:xfrm>
              <a:off x="1932" y="2298"/>
              <a:ext cx="513" cy="226"/>
              <a:chOff x="1932" y="2298"/>
              <a:chExt cx="513" cy="226"/>
            </a:xfrm>
          </p:grpSpPr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2021" y="2298"/>
                <a:ext cx="424" cy="226"/>
                <a:chOff x="2021" y="2298"/>
                <a:chExt cx="424" cy="226"/>
              </a:xfrm>
            </p:grpSpPr>
            <p:sp>
              <p:nvSpPr>
                <p:cNvPr id="25615" name="Oval 15"/>
                <p:cNvSpPr>
                  <a:spLocks noChangeArrowheads="1"/>
                </p:cNvSpPr>
                <p:nvPr/>
              </p:nvSpPr>
              <p:spPr bwMode="auto">
                <a:xfrm>
                  <a:off x="2188" y="2394"/>
                  <a:ext cx="257" cy="130"/>
                </a:xfrm>
                <a:prstGeom prst="ellipse">
                  <a:avLst/>
                </a:prstGeom>
                <a:solidFill>
                  <a:srgbClr val="FF2A35"/>
                </a:solid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6" name="Oval 16"/>
                <p:cNvSpPr>
                  <a:spLocks noChangeArrowheads="1"/>
                </p:cNvSpPr>
                <p:nvPr/>
              </p:nvSpPr>
              <p:spPr bwMode="auto">
                <a:xfrm>
                  <a:off x="2036" y="2411"/>
                  <a:ext cx="265" cy="104"/>
                </a:xfrm>
                <a:prstGeom prst="ellipse">
                  <a:avLst/>
                </a:prstGeom>
                <a:blipFill dpi="0" rotWithShape="0">
                  <a:blip r:embed="rId4" cstate="print"/>
                  <a:srcRect/>
                  <a:tile tx="0" ty="0" sx="100000" sy="100000" flip="none" algn="tl"/>
                </a:blip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7" name="Oval 17"/>
                <p:cNvSpPr>
                  <a:spLocks noChangeArrowheads="1"/>
                </p:cNvSpPr>
                <p:nvPr/>
              </p:nvSpPr>
              <p:spPr bwMode="auto">
                <a:xfrm>
                  <a:off x="2180" y="2298"/>
                  <a:ext cx="257" cy="130"/>
                </a:xfrm>
                <a:prstGeom prst="ellipse">
                  <a:avLst/>
                </a:prstGeom>
                <a:solidFill>
                  <a:srgbClr val="FF2A35"/>
                </a:solid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8" name="Oval 18"/>
                <p:cNvSpPr>
                  <a:spLocks noChangeArrowheads="1"/>
                </p:cNvSpPr>
                <p:nvPr/>
              </p:nvSpPr>
              <p:spPr bwMode="auto">
                <a:xfrm>
                  <a:off x="2021" y="2307"/>
                  <a:ext cx="272" cy="112"/>
                </a:xfrm>
                <a:prstGeom prst="ellipse">
                  <a:avLst/>
                </a:prstGeom>
                <a:blipFill dpi="0" rotWithShape="0">
                  <a:blip r:embed="rId4" cstate="print"/>
                  <a:srcRect/>
                  <a:tile tx="0" ty="0" sx="100000" sy="100000" flip="none" algn="tl"/>
                </a:blip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19" name="AutoShape 19"/>
              <p:cNvSpPr>
                <a:spLocks noChangeArrowheads="1"/>
              </p:cNvSpPr>
              <p:nvPr/>
            </p:nvSpPr>
            <p:spPr bwMode="auto">
              <a:xfrm>
                <a:off x="1932" y="2346"/>
                <a:ext cx="208" cy="80"/>
              </a:xfrm>
              <a:prstGeom prst="roundRect">
                <a:avLst>
                  <a:gd name="adj" fmla="val 50000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20" name="Group 20"/>
            <p:cNvGrpSpPr>
              <a:grpSpLocks/>
            </p:cNvGrpSpPr>
            <p:nvPr/>
          </p:nvGrpSpPr>
          <p:grpSpPr bwMode="auto">
            <a:xfrm>
              <a:off x="1476" y="2083"/>
              <a:ext cx="577" cy="649"/>
              <a:chOff x="1476" y="2083"/>
              <a:chExt cx="577" cy="649"/>
            </a:xfrm>
          </p:grpSpPr>
          <p:sp>
            <p:nvSpPr>
              <p:cNvPr id="25621" name="Oval 21"/>
              <p:cNvSpPr>
                <a:spLocks noChangeArrowheads="1"/>
              </p:cNvSpPr>
              <p:nvPr/>
            </p:nvSpPr>
            <p:spPr bwMode="auto">
              <a:xfrm>
                <a:off x="1476" y="2083"/>
                <a:ext cx="577" cy="649"/>
              </a:xfrm>
              <a:prstGeom prst="ellipse">
                <a:avLst/>
              </a:prstGeom>
              <a:solidFill>
                <a:srgbClr val="2A6BFF"/>
              </a:solidFill>
              <a:ln w="63500">
                <a:solidFill>
                  <a:srgbClr val="55FFF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2" name="Oval 22"/>
              <p:cNvSpPr>
                <a:spLocks noChangeArrowheads="1"/>
              </p:cNvSpPr>
              <p:nvPr/>
            </p:nvSpPr>
            <p:spPr bwMode="auto">
              <a:xfrm>
                <a:off x="1627" y="2219"/>
                <a:ext cx="234" cy="369"/>
              </a:xfrm>
              <a:prstGeom prst="ellipse">
                <a:avLst/>
              </a:prstGeom>
              <a:solidFill>
                <a:srgbClr val="0034AA"/>
              </a:solidFill>
              <a:ln w="39688">
                <a:solidFill>
                  <a:srgbClr val="FFD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1987550" y="1219200"/>
            <a:ext cx="1150938" cy="1066800"/>
            <a:chOff x="192" y="3072"/>
            <a:chExt cx="1303" cy="1119"/>
          </a:xfrm>
        </p:grpSpPr>
        <p:sp>
          <p:nvSpPr>
            <p:cNvPr id="25624" name="Freeform 24"/>
            <p:cNvSpPr>
              <a:spLocks/>
            </p:cNvSpPr>
            <p:nvPr/>
          </p:nvSpPr>
          <p:spPr bwMode="auto">
            <a:xfrm>
              <a:off x="192" y="3072"/>
              <a:ext cx="1303" cy="1119"/>
            </a:xfrm>
            <a:custGeom>
              <a:avLst/>
              <a:gdLst/>
              <a:ahLst/>
              <a:cxnLst>
                <a:cxn ang="0">
                  <a:pos x="447" y="488"/>
                </a:cxn>
                <a:cxn ang="0">
                  <a:pos x="351" y="415"/>
                </a:cxn>
                <a:cxn ang="0">
                  <a:pos x="303" y="319"/>
                </a:cxn>
                <a:cxn ang="0">
                  <a:pos x="255" y="271"/>
                </a:cxn>
                <a:cxn ang="0">
                  <a:pos x="263" y="223"/>
                </a:cxn>
                <a:cxn ang="0">
                  <a:pos x="343" y="207"/>
                </a:cxn>
                <a:cxn ang="0">
                  <a:pos x="407" y="223"/>
                </a:cxn>
                <a:cxn ang="0">
                  <a:pos x="447" y="311"/>
                </a:cxn>
                <a:cxn ang="0">
                  <a:pos x="503" y="376"/>
                </a:cxn>
                <a:cxn ang="0">
                  <a:pos x="568" y="415"/>
                </a:cxn>
                <a:cxn ang="0">
                  <a:pos x="624" y="376"/>
                </a:cxn>
                <a:cxn ang="0">
                  <a:pos x="672" y="288"/>
                </a:cxn>
                <a:cxn ang="0">
                  <a:pos x="672" y="184"/>
                </a:cxn>
                <a:cxn ang="0">
                  <a:pos x="624" y="104"/>
                </a:cxn>
                <a:cxn ang="0">
                  <a:pos x="591" y="15"/>
                </a:cxn>
                <a:cxn ang="0">
                  <a:pos x="672" y="15"/>
                </a:cxn>
                <a:cxn ang="0">
                  <a:pos x="735" y="104"/>
                </a:cxn>
                <a:cxn ang="0">
                  <a:pos x="800" y="207"/>
                </a:cxn>
                <a:cxn ang="0">
                  <a:pos x="823" y="271"/>
                </a:cxn>
                <a:cxn ang="0">
                  <a:pos x="856" y="376"/>
                </a:cxn>
                <a:cxn ang="0">
                  <a:pos x="823" y="440"/>
                </a:cxn>
                <a:cxn ang="0">
                  <a:pos x="768" y="480"/>
                </a:cxn>
                <a:cxn ang="0">
                  <a:pos x="848" y="503"/>
                </a:cxn>
                <a:cxn ang="0">
                  <a:pos x="935" y="480"/>
                </a:cxn>
                <a:cxn ang="0">
                  <a:pos x="1048" y="480"/>
                </a:cxn>
                <a:cxn ang="0">
                  <a:pos x="1152" y="503"/>
                </a:cxn>
                <a:cxn ang="0">
                  <a:pos x="1215" y="584"/>
                </a:cxn>
                <a:cxn ang="0">
                  <a:pos x="1280" y="655"/>
                </a:cxn>
                <a:cxn ang="0">
                  <a:pos x="1215" y="655"/>
                </a:cxn>
                <a:cxn ang="0">
                  <a:pos x="1136" y="632"/>
                </a:cxn>
                <a:cxn ang="0">
                  <a:pos x="1040" y="607"/>
                </a:cxn>
                <a:cxn ang="0">
                  <a:pos x="935" y="607"/>
                </a:cxn>
                <a:cxn ang="0">
                  <a:pos x="823" y="607"/>
                </a:cxn>
                <a:cxn ang="0">
                  <a:pos x="735" y="655"/>
                </a:cxn>
                <a:cxn ang="0">
                  <a:pos x="712" y="799"/>
                </a:cxn>
                <a:cxn ang="0">
                  <a:pos x="727" y="912"/>
                </a:cxn>
                <a:cxn ang="0">
                  <a:pos x="800" y="968"/>
                </a:cxn>
                <a:cxn ang="0">
                  <a:pos x="856" y="1056"/>
                </a:cxn>
                <a:cxn ang="0">
                  <a:pos x="912" y="1104"/>
                </a:cxn>
                <a:cxn ang="0">
                  <a:pos x="848" y="1104"/>
                </a:cxn>
                <a:cxn ang="0">
                  <a:pos x="768" y="1071"/>
                </a:cxn>
                <a:cxn ang="0">
                  <a:pos x="687" y="1016"/>
                </a:cxn>
                <a:cxn ang="0">
                  <a:pos x="631" y="952"/>
                </a:cxn>
                <a:cxn ang="0">
                  <a:pos x="599" y="887"/>
                </a:cxn>
                <a:cxn ang="0">
                  <a:pos x="599" y="783"/>
                </a:cxn>
                <a:cxn ang="0">
                  <a:pos x="631" y="680"/>
                </a:cxn>
                <a:cxn ang="0">
                  <a:pos x="591" y="591"/>
                </a:cxn>
                <a:cxn ang="0">
                  <a:pos x="503" y="647"/>
                </a:cxn>
                <a:cxn ang="0">
                  <a:pos x="432" y="712"/>
                </a:cxn>
                <a:cxn ang="0">
                  <a:pos x="320" y="839"/>
                </a:cxn>
                <a:cxn ang="0">
                  <a:pos x="255" y="864"/>
                </a:cxn>
                <a:cxn ang="0">
                  <a:pos x="174" y="839"/>
                </a:cxn>
                <a:cxn ang="0">
                  <a:pos x="88" y="808"/>
                </a:cxn>
                <a:cxn ang="0">
                  <a:pos x="23" y="743"/>
                </a:cxn>
                <a:cxn ang="0">
                  <a:pos x="23" y="680"/>
                </a:cxn>
                <a:cxn ang="0">
                  <a:pos x="111" y="680"/>
                </a:cxn>
                <a:cxn ang="0">
                  <a:pos x="207" y="695"/>
                </a:cxn>
                <a:cxn ang="0">
                  <a:pos x="320" y="680"/>
                </a:cxn>
                <a:cxn ang="0">
                  <a:pos x="391" y="647"/>
                </a:cxn>
                <a:cxn ang="0">
                  <a:pos x="447" y="584"/>
                </a:cxn>
                <a:cxn ang="0">
                  <a:pos x="432" y="488"/>
                </a:cxn>
                <a:cxn ang="0">
                  <a:pos x="391" y="415"/>
                </a:cxn>
              </a:cxnLst>
              <a:rect l="0" t="0" r="r" b="b"/>
              <a:pathLst>
                <a:path w="1303" h="1119">
                  <a:moveTo>
                    <a:pt x="455" y="543"/>
                  </a:moveTo>
                  <a:lnTo>
                    <a:pt x="487" y="528"/>
                  </a:lnTo>
                  <a:lnTo>
                    <a:pt x="480" y="528"/>
                  </a:lnTo>
                  <a:lnTo>
                    <a:pt x="455" y="528"/>
                  </a:lnTo>
                  <a:lnTo>
                    <a:pt x="447" y="503"/>
                  </a:lnTo>
                  <a:lnTo>
                    <a:pt x="447" y="488"/>
                  </a:lnTo>
                  <a:lnTo>
                    <a:pt x="407" y="480"/>
                  </a:lnTo>
                  <a:lnTo>
                    <a:pt x="399" y="463"/>
                  </a:lnTo>
                  <a:lnTo>
                    <a:pt x="391" y="440"/>
                  </a:lnTo>
                  <a:lnTo>
                    <a:pt x="391" y="424"/>
                  </a:lnTo>
                  <a:lnTo>
                    <a:pt x="368" y="424"/>
                  </a:lnTo>
                  <a:lnTo>
                    <a:pt x="351" y="415"/>
                  </a:lnTo>
                  <a:lnTo>
                    <a:pt x="351" y="384"/>
                  </a:lnTo>
                  <a:lnTo>
                    <a:pt x="343" y="384"/>
                  </a:lnTo>
                  <a:lnTo>
                    <a:pt x="320" y="376"/>
                  </a:lnTo>
                  <a:lnTo>
                    <a:pt x="311" y="359"/>
                  </a:lnTo>
                  <a:lnTo>
                    <a:pt x="303" y="336"/>
                  </a:lnTo>
                  <a:lnTo>
                    <a:pt x="303" y="319"/>
                  </a:lnTo>
                  <a:lnTo>
                    <a:pt x="280" y="319"/>
                  </a:lnTo>
                  <a:lnTo>
                    <a:pt x="280" y="311"/>
                  </a:lnTo>
                  <a:lnTo>
                    <a:pt x="263" y="311"/>
                  </a:lnTo>
                  <a:lnTo>
                    <a:pt x="263" y="288"/>
                  </a:lnTo>
                  <a:lnTo>
                    <a:pt x="255" y="288"/>
                  </a:lnTo>
                  <a:lnTo>
                    <a:pt x="255" y="271"/>
                  </a:lnTo>
                  <a:lnTo>
                    <a:pt x="232" y="271"/>
                  </a:lnTo>
                  <a:lnTo>
                    <a:pt x="232" y="255"/>
                  </a:lnTo>
                  <a:lnTo>
                    <a:pt x="255" y="255"/>
                  </a:lnTo>
                  <a:lnTo>
                    <a:pt x="255" y="232"/>
                  </a:lnTo>
                  <a:lnTo>
                    <a:pt x="263" y="232"/>
                  </a:lnTo>
                  <a:lnTo>
                    <a:pt x="263" y="223"/>
                  </a:lnTo>
                  <a:lnTo>
                    <a:pt x="280" y="223"/>
                  </a:lnTo>
                  <a:lnTo>
                    <a:pt x="280" y="207"/>
                  </a:lnTo>
                  <a:lnTo>
                    <a:pt x="303" y="207"/>
                  </a:lnTo>
                  <a:lnTo>
                    <a:pt x="311" y="207"/>
                  </a:lnTo>
                  <a:lnTo>
                    <a:pt x="320" y="207"/>
                  </a:lnTo>
                  <a:lnTo>
                    <a:pt x="343" y="207"/>
                  </a:lnTo>
                  <a:lnTo>
                    <a:pt x="351" y="207"/>
                  </a:lnTo>
                  <a:lnTo>
                    <a:pt x="368" y="207"/>
                  </a:lnTo>
                  <a:lnTo>
                    <a:pt x="391" y="207"/>
                  </a:lnTo>
                  <a:lnTo>
                    <a:pt x="391" y="223"/>
                  </a:lnTo>
                  <a:lnTo>
                    <a:pt x="399" y="223"/>
                  </a:lnTo>
                  <a:lnTo>
                    <a:pt x="407" y="223"/>
                  </a:lnTo>
                  <a:lnTo>
                    <a:pt x="407" y="232"/>
                  </a:lnTo>
                  <a:lnTo>
                    <a:pt x="432" y="255"/>
                  </a:lnTo>
                  <a:lnTo>
                    <a:pt x="432" y="271"/>
                  </a:lnTo>
                  <a:lnTo>
                    <a:pt x="447" y="271"/>
                  </a:lnTo>
                  <a:lnTo>
                    <a:pt x="447" y="288"/>
                  </a:lnTo>
                  <a:lnTo>
                    <a:pt x="447" y="311"/>
                  </a:lnTo>
                  <a:lnTo>
                    <a:pt x="455" y="319"/>
                  </a:lnTo>
                  <a:lnTo>
                    <a:pt x="480" y="319"/>
                  </a:lnTo>
                  <a:lnTo>
                    <a:pt x="480" y="336"/>
                  </a:lnTo>
                  <a:lnTo>
                    <a:pt x="480" y="359"/>
                  </a:lnTo>
                  <a:lnTo>
                    <a:pt x="487" y="359"/>
                  </a:lnTo>
                  <a:lnTo>
                    <a:pt x="503" y="376"/>
                  </a:lnTo>
                  <a:lnTo>
                    <a:pt x="503" y="384"/>
                  </a:lnTo>
                  <a:lnTo>
                    <a:pt x="520" y="384"/>
                  </a:lnTo>
                  <a:lnTo>
                    <a:pt x="535" y="384"/>
                  </a:lnTo>
                  <a:lnTo>
                    <a:pt x="535" y="415"/>
                  </a:lnTo>
                  <a:lnTo>
                    <a:pt x="543" y="415"/>
                  </a:lnTo>
                  <a:lnTo>
                    <a:pt x="568" y="415"/>
                  </a:lnTo>
                  <a:lnTo>
                    <a:pt x="576" y="415"/>
                  </a:lnTo>
                  <a:lnTo>
                    <a:pt x="576" y="384"/>
                  </a:lnTo>
                  <a:lnTo>
                    <a:pt x="591" y="384"/>
                  </a:lnTo>
                  <a:lnTo>
                    <a:pt x="599" y="384"/>
                  </a:lnTo>
                  <a:lnTo>
                    <a:pt x="599" y="376"/>
                  </a:lnTo>
                  <a:lnTo>
                    <a:pt x="624" y="376"/>
                  </a:lnTo>
                  <a:lnTo>
                    <a:pt x="624" y="359"/>
                  </a:lnTo>
                  <a:lnTo>
                    <a:pt x="631" y="359"/>
                  </a:lnTo>
                  <a:lnTo>
                    <a:pt x="631" y="336"/>
                  </a:lnTo>
                  <a:lnTo>
                    <a:pt x="647" y="319"/>
                  </a:lnTo>
                  <a:lnTo>
                    <a:pt x="647" y="311"/>
                  </a:lnTo>
                  <a:lnTo>
                    <a:pt x="672" y="288"/>
                  </a:lnTo>
                  <a:lnTo>
                    <a:pt x="672" y="271"/>
                  </a:lnTo>
                  <a:lnTo>
                    <a:pt x="672" y="255"/>
                  </a:lnTo>
                  <a:lnTo>
                    <a:pt x="672" y="232"/>
                  </a:lnTo>
                  <a:lnTo>
                    <a:pt x="672" y="223"/>
                  </a:lnTo>
                  <a:lnTo>
                    <a:pt x="672" y="207"/>
                  </a:lnTo>
                  <a:lnTo>
                    <a:pt x="672" y="184"/>
                  </a:lnTo>
                  <a:lnTo>
                    <a:pt x="672" y="167"/>
                  </a:lnTo>
                  <a:lnTo>
                    <a:pt x="672" y="152"/>
                  </a:lnTo>
                  <a:lnTo>
                    <a:pt x="647" y="152"/>
                  </a:lnTo>
                  <a:lnTo>
                    <a:pt x="647" y="127"/>
                  </a:lnTo>
                  <a:lnTo>
                    <a:pt x="631" y="119"/>
                  </a:lnTo>
                  <a:lnTo>
                    <a:pt x="624" y="104"/>
                  </a:lnTo>
                  <a:lnTo>
                    <a:pt x="599" y="79"/>
                  </a:lnTo>
                  <a:lnTo>
                    <a:pt x="599" y="63"/>
                  </a:lnTo>
                  <a:lnTo>
                    <a:pt x="599" y="56"/>
                  </a:lnTo>
                  <a:lnTo>
                    <a:pt x="591" y="56"/>
                  </a:lnTo>
                  <a:lnTo>
                    <a:pt x="591" y="23"/>
                  </a:lnTo>
                  <a:lnTo>
                    <a:pt x="591" y="15"/>
                  </a:lnTo>
                  <a:lnTo>
                    <a:pt x="591" y="0"/>
                  </a:lnTo>
                  <a:lnTo>
                    <a:pt x="599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72" y="15"/>
                  </a:lnTo>
                  <a:lnTo>
                    <a:pt x="679" y="15"/>
                  </a:lnTo>
                  <a:lnTo>
                    <a:pt x="687" y="23"/>
                  </a:lnTo>
                  <a:lnTo>
                    <a:pt x="687" y="56"/>
                  </a:lnTo>
                  <a:lnTo>
                    <a:pt x="712" y="56"/>
                  </a:lnTo>
                  <a:lnTo>
                    <a:pt x="727" y="79"/>
                  </a:lnTo>
                  <a:lnTo>
                    <a:pt x="735" y="104"/>
                  </a:lnTo>
                  <a:lnTo>
                    <a:pt x="760" y="119"/>
                  </a:lnTo>
                  <a:lnTo>
                    <a:pt x="768" y="127"/>
                  </a:lnTo>
                  <a:lnTo>
                    <a:pt x="768" y="152"/>
                  </a:lnTo>
                  <a:lnTo>
                    <a:pt x="783" y="167"/>
                  </a:lnTo>
                  <a:lnTo>
                    <a:pt x="783" y="184"/>
                  </a:lnTo>
                  <a:lnTo>
                    <a:pt x="800" y="207"/>
                  </a:lnTo>
                  <a:lnTo>
                    <a:pt x="800" y="223"/>
                  </a:lnTo>
                  <a:lnTo>
                    <a:pt x="800" y="232"/>
                  </a:lnTo>
                  <a:lnTo>
                    <a:pt x="816" y="232"/>
                  </a:lnTo>
                  <a:lnTo>
                    <a:pt x="816" y="255"/>
                  </a:lnTo>
                  <a:lnTo>
                    <a:pt x="816" y="271"/>
                  </a:lnTo>
                  <a:lnTo>
                    <a:pt x="823" y="271"/>
                  </a:lnTo>
                  <a:lnTo>
                    <a:pt x="823" y="288"/>
                  </a:lnTo>
                  <a:lnTo>
                    <a:pt x="823" y="311"/>
                  </a:lnTo>
                  <a:lnTo>
                    <a:pt x="848" y="319"/>
                  </a:lnTo>
                  <a:lnTo>
                    <a:pt x="848" y="336"/>
                  </a:lnTo>
                  <a:lnTo>
                    <a:pt x="848" y="359"/>
                  </a:lnTo>
                  <a:lnTo>
                    <a:pt x="856" y="376"/>
                  </a:lnTo>
                  <a:lnTo>
                    <a:pt x="856" y="384"/>
                  </a:lnTo>
                  <a:lnTo>
                    <a:pt x="856" y="415"/>
                  </a:lnTo>
                  <a:lnTo>
                    <a:pt x="856" y="424"/>
                  </a:lnTo>
                  <a:lnTo>
                    <a:pt x="848" y="424"/>
                  </a:lnTo>
                  <a:lnTo>
                    <a:pt x="848" y="440"/>
                  </a:lnTo>
                  <a:lnTo>
                    <a:pt x="823" y="440"/>
                  </a:lnTo>
                  <a:lnTo>
                    <a:pt x="816" y="440"/>
                  </a:lnTo>
                  <a:lnTo>
                    <a:pt x="800" y="440"/>
                  </a:lnTo>
                  <a:lnTo>
                    <a:pt x="783" y="440"/>
                  </a:lnTo>
                  <a:lnTo>
                    <a:pt x="768" y="440"/>
                  </a:lnTo>
                  <a:lnTo>
                    <a:pt x="768" y="463"/>
                  </a:lnTo>
                  <a:lnTo>
                    <a:pt x="768" y="480"/>
                  </a:lnTo>
                  <a:lnTo>
                    <a:pt x="768" y="488"/>
                  </a:lnTo>
                  <a:lnTo>
                    <a:pt x="783" y="488"/>
                  </a:lnTo>
                  <a:lnTo>
                    <a:pt x="800" y="503"/>
                  </a:lnTo>
                  <a:lnTo>
                    <a:pt x="816" y="503"/>
                  </a:lnTo>
                  <a:lnTo>
                    <a:pt x="823" y="503"/>
                  </a:lnTo>
                  <a:lnTo>
                    <a:pt x="848" y="503"/>
                  </a:lnTo>
                  <a:lnTo>
                    <a:pt x="856" y="503"/>
                  </a:lnTo>
                  <a:lnTo>
                    <a:pt x="871" y="488"/>
                  </a:lnTo>
                  <a:lnTo>
                    <a:pt x="896" y="488"/>
                  </a:lnTo>
                  <a:lnTo>
                    <a:pt x="904" y="488"/>
                  </a:lnTo>
                  <a:lnTo>
                    <a:pt x="912" y="488"/>
                  </a:lnTo>
                  <a:lnTo>
                    <a:pt x="935" y="480"/>
                  </a:lnTo>
                  <a:lnTo>
                    <a:pt x="952" y="480"/>
                  </a:lnTo>
                  <a:lnTo>
                    <a:pt x="967" y="480"/>
                  </a:lnTo>
                  <a:lnTo>
                    <a:pt x="992" y="480"/>
                  </a:lnTo>
                  <a:lnTo>
                    <a:pt x="1000" y="480"/>
                  </a:lnTo>
                  <a:lnTo>
                    <a:pt x="1015" y="480"/>
                  </a:lnTo>
                  <a:lnTo>
                    <a:pt x="1048" y="480"/>
                  </a:lnTo>
                  <a:lnTo>
                    <a:pt x="1056" y="480"/>
                  </a:lnTo>
                  <a:lnTo>
                    <a:pt x="1079" y="480"/>
                  </a:lnTo>
                  <a:lnTo>
                    <a:pt x="1104" y="488"/>
                  </a:lnTo>
                  <a:lnTo>
                    <a:pt x="1127" y="488"/>
                  </a:lnTo>
                  <a:lnTo>
                    <a:pt x="1136" y="488"/>
                  </a:lnTo>
                  <a:lnTo>
                    <a:pt x="1152" y="503"/>
                  </a:lnTo>
                  <a:lnTo>
                    <a:pt x="1167" y="503"/>
                  </a:lnTo>
                  <a:lnTo>
                    <a:pt x="1184" y="528"/>
                  </a:lnTo>
                  <a:lnTo>
                    <a:pt x="1184" y="543"/>
                  </a:lnTo>
                  <a:lnTo>
                    <a:pt x="1192" y="551"/>
                  </a:lnTo>
                  <a:lnTo>
                    <a:pt x="1215" y="551"/>
                  </a:lnTo>
                  <a:lnTo>
                    <a:pt x="1215" y="584"/>
                  </a:lnTo>
                  <a:lnTo>
                    <a:pt x="1225" y="591"/>
                  </a:lnTo>
                  <a:lnTo>
                    <a:pt x="1240" y="591"/>
                  </a:lnTo>
                  <a:lnTo>
                    <a:pt x="1263" y="607"/>
                  </a:lnTo>
                  <a:lnTo>
                    <a:pt x="1273" y="632"/>
                  </a:lnTo>
                  <a:lnTo>
                    <a:pt x="1280" y="647"/>
                  </a:lnTo>
                  <a:lnTo>
                    <a:pt x="1280" y="655"/>
                  </a:lnTo>
                  <a:lnTo>
                    <a:pt x="1303" y="655"/>
                  </a:lnTo>
                  <a:lnTo>
                    <a:pt x="1280" y="655"/>
                  </a:lnTo>
                  <a:lnTo>
                    <a:pt x="1273" y="655"/>
                  </a:lnTo>
                  <a:lnTo>
                    <a:pt x="1263" y="655"/>
                  </a:lnTo>
                  <a:lnTo>
                    <a:pt x="1240" y="655"/>
                  </a:lnTo>
                  <a:lnTo>
                    <a:pt x="1215" y="655"/>
                  </a:lnTo>
                  <a:lnTo>
                    <a:pt x="1192" y="655"/>
                  </a:lnTo>
                  <a:lnTo>
                    <a:pt x="1192" y="647"/>
                  </a:lnTo>
                  <a:lnTo>
                    <a:pt x="1184" y="647"/>
                  </a:lnTo>
                  <a:lnTo>
                    <a:pt x="1167" y="647"/>
                  </a:lnTo>
                  <a:lnTo>
                    <a:pt x="1152" y="647"/>
                  </a:lnTo>
                  <a:lnTo>
                    <a:pt x="1136" y="632"/>
                  </a:lnTo>
                  <a:lnTo>
                    <a:pt x="1127" y="632"/>
                  </a:lnTo>
                  <a:lnTo>
                    <a:pt x="1104" y="632"/>
                  </a:lnTo>
                  <a:lnTo>
                    <a:pt x="1079" y="607"/>
                  </a:lnTo>
                  <a:lnTo>
                    <a:pt x="1056" y="607"/>
                  </a:lnTo>
                  <a:lnTo>
                    <a:pt x="1048" y="607"/>
                  </a:lnTo>
                  <a:lnTo>
                    <a:pt x="1040" y="607"/>
                  </a:lnTo>
                  <a:lnTo>
                    <a:pt x="1015" y="607"/>
                  </a:lnTo>
                  <a:lnTo>
                    <a:pt x="1000" y="607"/>
                  </a:lnTo>
                  <a:lnTo>
                    <a:pt x="967" y="607"/>
                  </a:lnTo>
                  <a:lnTo>
                    <a:pt x="960" y="607"/>
                  </a:lnTo>
                  <a:lnTo>
                    <a:pt x="952" y="607"/>
                  </a:lnTo>
                  <a:lnTo>
                    <a:pt x="935" y="607"/>
                  </a:lnTo>
                  <a:lnTo>
                    <a:pt x="912" y="607"/>
                  </a:lnTo>
                  <a:lnTo>
                    <a:pt x="896" y="607"/>
                  </a:lnTo>
                  <a:lnTo>
                    <a:pt x="871" y="607"/>
                  </a:lnTo>
                  <a:lnTo>
                    <a:pt x="856" y="607"/>
                  </a:lnTo>
                  <a:lnTo>
                    <a:pt x="848" y="607"/>
                  </a:lnTo>
                  <a:lnTo>
                    <a:pt x="823" y="607"/>
                  </a:lnTo>
                  <a:lnTo>
                    <a:pt x="816" y="607"/>
                  </a:lnTo>
                  <a:lnTo>
                    <a:pt x="800" y="607"/>
                  </a:lnTo>
                  <a:lnTo>
                    <a:pt x="783" y="607"/>
                  </a:lnTo>
                  <a:lnTo>
                    <a:pt x="768" y="632"/>
                  </a:lnTo>
                  <a:lnTo>
                    <a:pt x="760" y="647"/>
                  </a:lnTo>
                  <a:lnTo>
                    <a:pt x="735" y="655"/>
                  </a:lnTo>
                  <a:lnTo>
                    <a:pt x="735" y="680"/>
                  </a:lnTo>
                  <a:lnTo>
                    <a:pt x="727" y="712"/>
                  </a:lnTo>
                  <a:lnTo>
                    <a:pt x="712" y="735"/>
                  </a:lnTo>
                  <a:lnTo>
                    <a:pt x="712" y="760"/>
                  </a:lnTo>
                  <a:lnTo>
                    <a:pt x="712" y="783"/>
                  </a:lnTo>
                  <a:lnTo>
                    <a:pt x="712" y="799"/>
                  </a:lnTo>
                  <a:lnTo>
                    <a:pt x="712" y="839"/>
                  </a:lnTo>
                  <a:lnTo>
                    <a:pt x="712" y="847"/>
                  </a:lnTo>
                  <a:lnTo>
                    <a:pt x="712" y="864"/>
                  </a:lnTo>
                  <a:lnTo>
                    <a:pt x="712" y="887"/>
                  </a:lnTo>
                  <a:lnTo>
                    <a:pt x="712" y="904"/>
                  </a:lnTo>
                  <a:lnTo>
                    <a:pt x="727" y="912"/>
                  </a:lnTo>
                  <a:lnTo>
                    <a:pt x="735" y="927"/>
                  </a:lnTo>
                  <a:lnTo>
                    <a:pt x="760" y="952"/>
                  </a:lnTo>
                  <a:lnTo>
                    <a:pt x="768" y="952"/>
                  </a:lnTo>
                  <a:lnTo>
                    <a:pt x="768" y="968"/>
                  </a:lnTo>
                  <a:lnTo>
                    <a:pt x="783" y="968"/>
                  </a:lnTo>
                  <a:lnTo>
                    <a:pt x="800" y="968"/>
                  </a:lnTo>
                  <a:lnTo>
                    <a:pt x="800" y="975"/>
                  </a:lnTo>
                  <a:lnTo>
                    <a:pt x="816" y="975"/>
                  </a:lnTo>
                  <a:lnTo>
                    <a:pt x="823" y="1008"/>
                  </a:lnTo>
                  <a:lnTo>
                    <a:pt x="848" y="1016"/>
                  </a:lnTo>
                  <a:lnTo>
                    <a:pt x="856" y="1031"/>
                  </a:lnTo>
                  <a:lnTo>
                    <a:pt x="856" y="1056"/>
                  </a:lnTo>
                  <a:lnTo>
                    <a:pt x="871" y="1056"/>
                  </a:lnTo>
                  <a:lnTo>
                    <a:pt x="896" y="1071"/>
                  </a:lnTo>
                  <a:lnTo>
                    <a:pt x="896" y="1079"/>
                  </a:lnTo>
                  <a:lnTo>
                    <a:pt x="904" y="1079"/>
                  </a:lnTo>
                  <a:lnTo>
                    <a:pt x="904" y="1104"/>
                  </a:lnTo>
                  <a:lnTo>
                    <a:pt x="912" y="1104"/>
                  </a:lnTo>
                  <a:lnTo>
                    <a:pt x="912" y="1119"/>
                  </a:lnTo>
                  <a:lnTo>
                    <a:pt x="904" y="1119"/>
                  </a:lnTo>
                  <a:lnTo>
                    <a:pt x="896" y="1119"/>
                  </a:lnTo>
                  <a:lnTo>
                    <a:pt x="871" y="1119"/>
                  </a:lnTo>
                  <a:lnTo>
                    <a:pt x="856" y="1119"/>
                  </a:lnTo>
                  <a:lnTo>
                    <a:pt x="848" y="1104"/>
                  </a:lnTo>
                  <a:lnTo>
                    <a:pt x="823" y="1104"/>
                  </a:lnTo>
                  <a:lnTo>
                    <a:pt x="816" y="1104"/>
                  </a:lnTo>
                  <a:lnTo>
                    <a:pt x="800" y="1079"/>
                  </a:lnTo>
                  <a:lnTo>
                    <a:pt x="783" y="1079"/>
                  </a:lnTo>
                  <a:lnTo>
                    <a:pt x="783" y="1071"/>
                  </a:lnTo>
                  <a:lnTo>
                    <a:pt x="768" y="1071"/>
                  </a:lnTo>
                  <a:lnTo>
                    <a:pt x="760" y="1071"/>
                  </a:lnTo>
                  <a:lnTo>
                    <a:pt x="735" y="1056"/>
                  </a:lnTo>
                  <a:lnTo>
                    <a:pt x="727" y="1031"/>
                  </a:lnTo>
                  <a:lnTo>
                    <a:pt x="712" y="1031"/>
                  </a:lnTo>
                  <a:lnTo>
                    <a:pt x="712" y="1016"/>
                  </a:lnTo>
                  <a:lnTo>
                    <a:pt x="687" y="1016"/>
                  </a:lnTo>
                  <a:lnTo>
                    <a:pt x="679" y="1008"/>
                  </a:lnTo>
                  <a:lnTo>
                    <a:pt x="672" y="1008"/>
                  </a:lnTo>
                  <a:lnTo>
                    <a:pt x="672" y="975"/>
                  </a:lnTo>
                  <a:lnTo>
                    <a:pt x="647" y="968"/>
                  </a:lnTo>
                  <a:lnTo>
                    <a:pt x="631" y="968"/>
                  </a:lnTo>
                  <a:lnTo>
                    <a:pt x="631" y="952"/>
                  </a:lnTo>
                  <a:lnTo>
                    <a:pt x="624" y="952"/>
                  </a:lnTo>
                  <a:lnTo>
                    <a:pt x="624" y="927"/>
                  </a:lnTo>
                  <a:lnTo>
                    <a:pt x="599" y="927"/>
                  </a:lnTo>
                  <a:lnTo>
                    <a:pt x="599" y="912"/>
                  </a:lnTo>
                  <a:lnTo>
                    <a:pt x="599" y="904"/>
                  </a:lnTo>
                  <a:lnTo>
                    <a:pt x="599" y="887"/>
                  </a:lnTo>
                  <a:lnTo>
                    <a:pt x="599" y="864"/>
                  </a:lnTo>
                  <a:lnTo>
                    <a:pt x="599" y="847"/>
                  </a:lnTo>
                  <a:lnTo>
                    <a:pt x="599" y="839"/>
                  </a:lnTo>
                  <a:lnTo>
                    <a:pt x="599" y="808"/>
                  </a:lnTo>
                  <a:lnTo>
                    <a:pt x="599" y="799"/>
                  </a:lnTo>
                  <a:lnTo>
                    <a:pt x="599" y="783"/>
                  </a:lnTo>
                  <a:lnTo>
                    <a:pt x="599" y="760"/>
                  </a:lnTo>
                  <a:lnTo>
                    <a:pt x="624" y="743"/>
                  </a:lnTo>
                  <a:lnTo>
                    <a:pt x="624" y="735"/>
                  </a:lnTo>
                  <a:lnTo>
                    <a:pt x="624" y="712"/>
                  </a:lnTo>
                  <a:lnTo>
                    <a:pt x="624" y="695"/>
                  </a:lnTo>
                  <a:lnTo>
                    <a:pt x="631" y="680"/>
                  </a:lnTo>
                  <a:lnTo>
                    <a:pt x="631" y="655"/>
                  </a:lnTo>
                  <a:lnTo>
                    <a:pt x="631" y="647"/>
                  </a:lnTo>
                  <a:lnTo>
                    <a:pt x="624" y="632"/>
                  </a:lnTo>
                  <a:lnTo>
                    <a:pt x="599" y="632"/>
                  </a:lnTo>
                  <a:lnTo>
                    <a:pt x="591" y="607"/>
                  </a:lnTo>
                  <a:lnTo>
                    <a:pt x="591" y="591"/>
                  </a:lnTo>
                  <a:lnTo>
                    <a:pt x="576" y="591"/>
                  </a:lnTo>
                  <a:lnTo>
                    <a:pt x="568" y="591"/>
                  </a:lnTo>
                  <a:lnTo>
                    <a:pt x="543" y="607"/>
                  </a:lnTo>
                  <a:lnTo>
                    <a:pt x="535" y="632"/>
                  </a:lnTo>
                  <a:lnTo>
                    <a:pt x="520" y="632"/>
                  </a:lnTo>
                  <a:lnTo>
                    <a:pt x="503" y="647"/>
                  </a:lnTo>
                  <a:lnTo>
                    <a:pt x="487" y="655"/>
                  </a:lnTo>
                  <a:lnTo>
                    <a:pt x="480" y="655"/>
                  </a:lnTo>
                  <a:lnTo>
                    <a:pt x="480" y="680"/>
                  </a:lnTo>
                  <a:lnTo>
                    <a:pt x="455" y="680"/>
                  </a:lnTo>
                  <a:lnTo>
                    <a:pt x="447" y="695"/>
                  </a:lnTo>
                  <a:lnTo>
                    <a:pt x="432" y="712"/>
                  </a:lnTo>
                  <a:lnTo>
                    <a:pt x="407" y="735"/>
                  </a:lnTo>
                  <a:lnTo>
                    <a:pt x="399" y="743"/>
                  </a:lnTo>
                  <a:lnTo>
                    <a:pt x="391" y="760"/>
                  </a:lnTo>
                  <a:lnTo>
                    <a:pt x="368" y="783"/>
                  </a:lnTo>
                  <a:lnTo>
                    <a:pt x="351" y="799"/>
                  </a:lnTo>
                  <a:lnTo>
                    <a:pt x="320" y="839"/>
                  </a:lnTo>
                  <a:lnTo>
                    <a:pt x="311" y="847"/>
                  </a:lnTo>
                  <a:lnTo>
                    <a:pt x="303" y="847"/>
                  </a:lnTo>
                  <a:lnTo>
                    <a:pt x="303" y="864"/>
                  </a:lnTo>
                  <a:lnTo>
                    <a:pt x="280" y="864"/>
                  </a:lnTo>
                  <a:lnTo>
                    <a:pt x="263" y="864"/>
                  </a:lnTo>
                  <a:lnTo>
                    <a:pt x="255" y="864"/>
                  </a:lnTo>
                  <a:lnTo>
                    <a:pt x="232" y="864"/>
                  </a:lnTo>
                  <a:lnTo>
                    <a:pt x="222" y="864"/>
                  </a:lnTo>
                  <a:lnTo>
                    <a:pt x="222" y="847"/>
                  </a:lnTo>
                  <a:lnTo>
                    <a:pt x="207" y="847"/>
                  </a:lnTo>
                  <a:lnTo>
                    <a:pt x="199" y="847"/>
                  </a:lnTo>
                  <a:lnTo>
                    <a:pt x="174" y="839"/>
                  </a:lnTo>
                  <a:lnTo>
                    <a:pt x="167" y="839"/>
                  </a:lnTo>
                  <a:lnTo>
                    <a:pt x="151" y="839"/>
                  </a:lnTo>
                  <a:lnTo>
                    <a:pt x="136" y="839"/>
                  </a:lnTo>
                  <a:lnTo>
                    <a:pt x="119" y="808"/>
                  </a:lnTo>
                  <a:lnTo>
                    <a:pt x="111" y="808"/>
                  </a:lnTo>
                  <a:lnTo>
                    <a:pt x="88" y="808"/>
                  </a:lnTo>
                  <a:lnTo>
                    <a:pt x="88" y="799"/>
                  </a:lnTo>
                  <a:lnTo>
                    <a:pt x="79" y="799"/>
                  </a:lnTo>
                  <a:lnTo>
                    <a:pt x="63" y="799"/>
                  </a:lnTo>
                  <a:lnTo>
                    <a:pt x="40" y="783"/>
                  </a:lnTo>
                  <a:lnTo>
                    <a:pt x="31" y="760"/>
                  </a:lnTo>
                  <a:lnTo>
                    <a:pt x="23" y="743"/>
                  </a:lnTo>
                  <a:lnTo>
                    <a:pt x="23" y="735"/>
                  </a:lnTo>
                  <a:lnTo>
                    <a:pt x="0" y="735"/>
                  </a:lnTo>
                  <a:lnTo>
                    <a:pt x="0" y="712"/>
                  </a:lnTo>
                  <a:lnTo>
                    <a:pt x="0" y="695"/>
                  </a:lnTo>
                  <a:lnTo>
                    <a:pt x="0" y="680"/>
                  </a:lnTo>
                  <a:lnTo>
                    <a:pt x="23" y="680"/>
                  </a:lnTo>
                  <a:lnTo>
                    <a:pt x="31" y="680"/>
                  </a:lnTo>
                  <a:lnTo>
                    <a:pt x="40" y="680"/>
                  </a:lnTo>
                  <a:lnTo>
                    <a:pt x="63" y="680"/>
                  </a:lnTo>
                  <a:lnTo>
                    <a:pt x="79" y="680"/>
                  </a:lnTo>
                  <a:lnTo>
                    <a:pt x="88" y="680"/>
                  </a:lnTo>
                  <a:lnTo>
                    <a:pt x="111" y="680"/>
                  </a:lnTo>
                  <a:lnTo>
                    <a:pt x="119" y="680"/>
                  </a:lnTo>
                  <a:lnTo>
                    <a:pt x="151" y="680"/>
                  </a:lnTo>
                  <a:lnTo>
                    <a:pt x="167" y="695"/>
                  </a:lnTo>
                  <a:lnTo>
                    <a:pt x="174" y="695"/>
                  </a:lnTo>
                  <a:lnTo>
                    <a:pt x="199" y="695"/>
                  </a:lnTo>
                  <a:lnTo>
                    <a:pt x="207" y="695"/>
                  </a:lnTo>
                  <a:lnTo>
                    <a:pt x="232" y="695"/>
                  </a:lnTo>
                  <a:lnTo>
                    <a:pt x="263" y="695"/>
                  </a:lnTo>
                  <a:lnTo>
                    <a:pt x="280" y="695"/>
                  </a:lnTo>
                  <a:lnTo>
                    <a:pt x="303" y="695"/>
                  </a:lnTo>
                  <a:lnTo>
                    <a:pt x="311" y="695"/>
                  </a:lnTo>
                  <a:lnTo>
                    <a:pt x="320" y="680"/>
                  </a:lnTo>
                  <a:lnTo>
                    <a:pt x="343" y="680"/>
                  </a:lnTo>
                  <a:lnTo>
                    <a:pt x="351" y="680"/>
                  </a:lnTo>
                  <a:lnTo>
                    <a:pt x="351" y="655"/>
                  </a:lnTo>
                  <a:lnTo>
                    <a:pt x="368" y="655"/>
                  </a:lnTo>
                  <a:lnTo>
                    <a:pt x="391" y="655"/>
                  </a:lnTo>
                  <a:lnTo>
                    <a:pt x="391" y="647"/>
                  </a:lnTo>
                  <a:lnTo>
                    <a:pt x="399" y="647"/>
                  </a:lnTo>
                  <a:lnTo>
                    <a:pt x="407" y="632"/>
                  </a:lnTo>
                  <a:lnTo>
                    <a:pt x="432" y="607"/>
                  </a:lnTo>
                  <a:lnTo>
                    <a:pt x="432" y="591"/>
                  </a:lnTo>
                  <a:lnTo>
                    <a:pt x="447" y="591"/>
                  </a:lnTo>
                  <a:lnTo>
                    <a:pt x="447" y="584"/>
                  </a:lnTo>
                  <a:lnTo>
                    <a:pt x="447" y="551"/>
                  </a:lnTo>
                  <a:lnTo>
                    <a:pt x="447" y="543"/>
                  </a:lnTo>
                  <a:lnTo>
                    <a:pt x="447" y="528"/>
                  </a:lnTo>
                  <a:lnTo>
                    <a:pt x="447" y="503"/>
                  </a:lnTo>
                  <a:lnTo>
                    <a:pt x="447" y="488"/>
                  </a:lnTo>
                  <a:lnTo>
                    <a:pt x="432" y="488"/>
                  </a:lnTo>
                  <a:lnTo>
                    <a:pt x="432" y="480"/>
                  </a:lnTo>
                  <a:lnTo>
                    <a:pt x="407" y="463"/>
                  </a:lnTo>
                  <a:lnTo>
                    <a:pt x="407" y="440"/>
                  </a:lnTo>
                  <a:lnTo>
                    <a:pt x="399" y="424"/>
                  </a:lnTo>
                  <a:lnTo>
                    <a:pt x="391" y="424"/>
                  </a:lnTo>
                  <a:lnTo>
                    <a:pt x="391" y="415"/>
                  </a:lnTo>
                </a:path>
              </a:pathLst>
            </a:custGeom>
            <a:solidFill>
              <a:srgbClr val="FFCC99"/>
            </a:solidFill>
            <a:ln w="39688">
              <a:solidFill>
                <a:srgbClr val="B9FF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Oval 25"/>
            <p:cNvSpPr>
              <a:spLocks noChangeArrowheads="1"/>
            </p:cNvSpPr>
            <p:nvPr/>
          </p:nvSpPr>
          <p:spPr bwMode="auto">
            <a:xfrm>
              <a:off x="672" y="3504"/>
              <a:ext cx="296" cy="152"/>
            </a:xfrm>
            <a:prstGeom prst="ellipse">
              <a:avLst/>
            </a:prstGeom>
            <a:solidFill>
              <a:srgbClr val="D5000A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6" name="Group 26"/>
          <p:cNvGrpSpPr>
            <a:grpSpLocks/>
          </p:cNvGrpSpPr>
          <p:nvPr/>
        </p:nvGrpSpPr>
        <p:grpSpPr bwMode="auto">
          <a:xfrm rot="-5400000">
            <a:off x="2613025" y="2108200"/>
            <a:ext cx="304800" cy="203200"/>
            <a:chOff x="4169" y="2983"/>
            <a:chExt cx="440" cy="376"/>
          </a:xfrm>
        </p:grpSpPr>
        <p:sp>
          <p:nvSpPr>
            <p:cNvPr id="25627" name="Oval 27"/>
            <p:cNvSpPr>
              <a:spLocks noChangeArrowheads="1"/>
            </p:cNvSpPr>
            <p:nvPr/>
          </p:nvSpPr>
          <p:spPr bwMode="auto">
            <a:xfrm>
              <a:off x="4377" y="3000"/>
              <a:ext cx="232" cy="215"/>
            </a:xfrm>
            <a:prstGeom prst="ellipse">
              <a:avLst/>
            </a:prstGeom>
            <a:solidFill>
              <a:srgbClr val="F655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Oval 28"/>
            <p:cNvSpPr>
              <a:spLocks noChangeArrowheads="1"/>
            </p:cNvSpPr>
            <p:nvPr/>
          </p:nvSpPr>
          <p:spPr bwMode="auto">
            <a:xfrm>
              <a:off x="4169" y="2983"/>
              <a:ext cx="215" cy="199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AutoShape 29"/>
            <p:cNvSpPr>
              <a:spLocks noChangeArrowheads="1"/>
            </p:cNvSpPr>
            <p:nvPr/>
          </p:nvSpPr>
          <p:spPr bwMode="auto">
            <a:xfrm>
              <a:off x="4200" y="3111"/>
              <a:ext cx="336" cy="175"/>
            </a:xfrm>
            <a:prstGeom prst="roundRect">
              <a:avLst>
                <a:gd name="adj" fmla="val 50000"/>
              </a:avLst>
            </a:prstGeom>
            <a:solidFill>
              <a:srgbClr val="FEFF55"/>
            </a:solidFill>
            <a:ln w="23813">
              <a:solidFill>
                <a:srgbClr val="FFFF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AutoShape 30"/>
            <p:cNvSpPr>
              <a:spLocks noChangeArrowheads="1"/>
            </p:cNvSpPr>
            <p:nvPr/>
          </p:nvSpPr>
          <p:spPr bwMode="auto">
            <a:xfrm>
              <a:off x="4321" y="3200"/>
              <a:ext cx="152" cy="159"/>
            </a:xfrm>
            <a:prstGeom prst="roundRect">
              <a:avLst>
                <a:gd name="adj" fmla="val 50000"/>
              </a:avLst>
            </a:prstGeom>
            <a:solidFill>
              <a:srgbClr val="FF8455"/>
            </a:solidFill>
            <a:ln w="23813">
              <a:solidFill>
                <a:srgbClr val="AA7D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1" name="Group 31"/>
          <p:cNvGrpSpPr>
            <a:grpSpLocks/>
          </p:cNvGrpSpPr>
          <p:nvPr/>
        </p:nvGrpSpPr>
        <p:grpSpPr bwMode="auto">
          <a:xfrm rot="-16200000">
            <a:off x="1800225" y="1803400"/>
            <a:ext cx="304800" cy="203200"/>
            <a:chOff x="4169" y="2983"/>
            <a:chExt cx="440" cy="376"/>
          </a:xfrm>
        </p:grpSpPr>
        <p:sp>
          <p:nvSpPr>
            <p:cNvPr id="25632" name="Oval 32"/>
            <p:cNvSpPr>
              <a:spLocks noChangeArrowheads="1"/>
            </p:cNvSpPr>
            <p:nvPr/>
          </p:nvSpPr>
          <p:spPr bwMode="auto">
            <a:xfrm>
              <a:off x="4377" y="3000"/>
              <a:ext cx="232" cy="215"/>
            </a:xfrm>
            <a:prstGeom prst="ellipse">
              <a:avLst/>
            </a:prstGeom>
            <a:solidFill>
              <a:srgbClr val="F655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Oval 33"/>
            <p:cNvSpPr>
              <a:spLocks noChangeArrowheads="1"/>
            </p:cNvSpPr>
            <p:nvPr/>
          </p:nvSpPr>
          <p:spPr bwMode="auto">
            <a:xfrm>
              <a:off x="4169" y="2983"/>
              <a:ext cx="215" cy="199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AutoShape 34"/>
            <p:cNvSpPr>
              <a:spLocks noChangeArrowheads="1"/>
            </p:cNvSpPr>
            <p:nvPr/>
          </p:nvSpPr>
          <p:spPr bwMode="auto">
            <a:xfrm>
              <a:off x="4200" y="3111"/>
              <a:ext cx="336" cy="175"/>
            </a:xfrm>
            <a:prstGeom prst="roundRect">
              <a:avLst>
                <a:gd name="adj" fmla="val 50000"/>
              </a:avLst>
            </a:prstGeom>
            <a:solidFill>
              <a:srgbClr val="FEFF55"/>
            </a:solidFill>
            <a:ln w="23813">
              <a:solidFill>
                <a:srgbClr val="FFFF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AutoShape 35"/>
            <p:cNvSpPr>
              <a:spLocks noChangeArrowheads="1"/>
            </p:cNvSpPr>
            <p:nvPr/>
          </p:nvSpPr>
          <p:spPr bwMode="auto">
            <a:xfrm>
              <a:off x="4321" y="3200"/>
              <a:ext cx="152" cy="159"/>
            </a:xfrm>
            <a:prstGeom prst="roundRect">
              <a:avLst>
                <a:gd name="adj" fmla="val 50000"/>
              </a:avLst>
            </a:prstGeom>
            <a:solidFill>
              <a:srgbClr val="FF8455"/>
            </a:solidFill>
            <a:ln w="23813">
              <a:solidFill>
                <a:srgbClr val="AA7D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6524625" y="1447800"/>
            <a:ext cx="1355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Activated TH1 CD4+ T Cell</a:t>
            </a:r>
            <a:endParaRPr lang="en-US" sz="1400">
              <a:latin typeface="Arial Narrow" pitchFamily="34" charset="0"/>
            </a:endParaRPr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914400" y="3429000"/>
            <a:ext cx="10175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CD4+ Cell</a:t>
            </a:r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(TH2 )</a:t>
            </a:r>
          </a:p>
        </p:txBody>
      </p:sp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3476625" y="1600200"/>
            <a:ext cx="9493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CD4+ Cell</a:t>
            </a:r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(TH0 )</a:t>
            </a:r>
          </a:p>
        </p:txBody>
      </p:sp>
      <p:grpSp>
        <p:nvGrpSpPr>
          <p:cNvPr id="25639" name="Group 39"/>
          <p:cNvGrpSpPr>
            <a:grpSpLocks/>
          </p:cNvGrpSpPr>
          <p:nvPr/>
        </p:nvGrpSpPr>
        <p:grpSpPr bwMode="auto">
          <a:xfrm flipH="1">
            <a:off x="2935288" y="1905000"/>
            <a:ext cx="744537" cy="685800"/>
            <a:chOff x="1476" y="2083"/>
            <a:chExt cx="1050" cy="649"/>
          </a:xfrm>
        </p:grpSpPr>
        <p:grpSp>
          <p:nvGrpSpPr>
            <p:cNvPr id="25640" name="Group 40"/>
            <p:cNvGrpSpPr>
              <a:grpSpLocks/>
            </p:cNvGrpSpPr>
            <p:nvPr/>
          </p:nvGrpSpPr>
          <p:grpSpPr bwMode="auto">
            <a:xfrm>
              <a:off x="1892" y="2138"/>
              <a:ext cx="634" cy="225"/>
              <a:chOff x="1892" y="2138"/>
              <a:chExt cx="634" cy="225"/>
            </a:xfrm>
          </p:grpSpPr>
          <p:sp>
            <p:nvSpPr>
              <p:cNvPr id="25641" name="Oval 41"/>
              <p:cNvSpPr>
                <a:spLocks noChangeArrowheads="1"/>
              </p:cNvSpPr>
              <p:nvPr/>
            </p:nvSpPr>
            <p:spPr bwMode="auto">
              <a:xfrm>
                <a:off x="2316" y="2202"/>
                <a:ext cx="210" cy="161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2" name="Oval 42"/>
              <p:cNvSpPr>
                <a:spLocks noChangeArrowheads="1"/>
              </p:cNvSpPr>
              <p:nvPr/>
            </p:nvSpPr>
            <p:spPr bwMode="auto">
              <a:xfrm>
                <a:off x="2236" y="2138"/>
                <a:ext cx="201" cy="162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3" name="Oval 43"/>
              <p:cNvSpPr>
                <a:spLocks noChangeArrowheads="1"/>
              </p:cNvSpPr>
              <p:nvPr/>
            </p:nvSpPr>
            <p:spPr bwMode="auto">
              <a:xfrm>
                <a:off x="2124" y="2194"/>
                <a:ext cx="210" cy="146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4" name="Oval 44"/>
              <p:cNvSpPr>
                <a:spLocks noChangeArrowheads="1"/>
              </p:cNvSpPr>
              <p:nvPr/>
            </p:nvSpPr>
            <p:spPr bwMode="auto">
              <a:xfrm>
                <a:off x="2069" y="2163"/>
                <a:ext cx="199" cy="152"/>
              </a:xfrm>
              <a:prstGeom prst="ellipse">
                <a:avLst/>
              </a:prstGeom>
              <a:solidFill>
                <a:srgbClr val="FFD5EA"/>
              </a:solidFill>
              <a:ln w="39688">
                <a:solidFill>
                  <a:srgbClr val="F65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AutoShape 45"/>
              <p:cNvSpPr>
                <a:spLocks noChangeArrowheads="1"/>
              </p:cNvSpPr>
              <p:nvPr/>
            </p:nvSpPr>
            <p:spPr bwMode="auto">
              <a:xfrm>
                <a:off x="1892" y="2163"/>
                <a:ext cx="240" cy="112"/>
              </a:xfrm>
              <a:prstGeom prst="roundRect">
                <a:avLst>
                  <a:gd name="adj" fmla="val 49556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46" name="Group 46"/>
            <p:cNvGrpSpPr>
              <a:grpSpLocks/>
            </p:cNvGrpSpPr>
            <p:nvPr/>
          </p:nvGrpSpPr>
          <p:grpSpPr bwMode="auto">
            <a:xfrm>
              <a:off x="1932" y="2298"/>
              <a:ext cx="513" cy="226"/>
              <a:chOff x="1932" y="2298"/>
              <a:chExt cx="513" cy="226"/>
            </a:xfrm>
          </p:grpSpPr>
          <p:grpSp>
            <p:nvGrpSpPr>
              <p:cNvPr id="25647" name="Group 47"/>
              <p:cNvGrpSpPr>
                <a:grpSpLocks/>
              </p:cNvGrpSpPr>
              <p:nvPr/>
            </p:nvGrpSpPr>
            <p:grpSpPr bwMode="auto">
              <a:xfrm>
                <a:off x="2021" y="2298"/>
                <a:ext cx="424" cy="226"/>
                <a:chOff x="2021" y="2298"/>
                <a:chExt cx="424" cy="226"/>
              </a:xfrm>
            </p:grpSpPr>
            <p:sp>
              <p:nvSpPr>
                <p:cNvPr id="25648" name="Oval 48"/>
                <p:cNvSpPr>
                  <a:spLocks noChangeArrowheads="1"/>
                </p:cNvSpPr>
                <p:nvPr/>
              </p:nvSpPr>
              <p:spPr bwMode="auto">
                <a:xfrm>
                  <a:off x="2188" y="2394"/>
                  <a:ext cx="257" cy="130"/>
                </a:xfrm>
                <a:prstGeom prst="ellipse">
                  <a:avLst/>
                </a:prstGeom>
                <a:solidFill>
                  <a:srgbClr val="FF2A35"/>
                </a:solid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9" name="Oval 49"/>
                <p:cNvSpPr>
                  <a:spLocks noChangeArrowheads="1"/>
                </p:cNvSpPr>
                <p:nvPr/>
              </p:nvSpPr>
              <p:spPr bwMode="auto">
                <a:xfrm>
                  <a:off x="2036" y="2411"/>
                  <a:ext cx="265" cy="104"/>
                </a:xfrm>
                <a:prstGeom prst="ellipse">
                  <a:avLst/>
                </a:prstGeom>
                <a:blipFill dpi="0" rotWithShape="0">
                  <a:blip r:embed="rId4" cstate="print"/>
                  <a:srcRect/>
                  <a:tile tx="0" ty="0" sx="100000" sy="100000" flip="none" algn="tl"/>
                </a:blip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0" name="Oval 50"/>
                <p:cNvSpPr>
                  <a:spLocks noChangeArrowheads="1"/>
                </p:cNvSpPr>
                <p:nvPr/>
              </p:nvSpPr>
              <p:spPr bwMode="auto">
                <a:xfrm>
                  <a:off x="2180" y="2298"/>
                  <a:ext cx="257" cy="130"/>
                </a:xfrm>
                <a:prstGeom prst="ellipse">
                  <a:avLst/>
                </a:prstGeom>
                <a:solidFill>
                  <a:srgbClr val="FF2A35"/>
                </a:solid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1" name="Oval 51"/>
                <p:cNvSpPr>
                  <a:spLocks noChangeArrowheads="1"/>
                </p:cNvSpPr>
                <p:nvPr/>
              </p:nvSpPr>
              <p:spPr bwMode="auto">
                <a:xfrm>
                  <a:off x="2021" y="2307"/>
                  <a:ext cx="272" cy="112"/>
                </a:xfrm>
                <a:prstGeom prst="ellipse">
                  <a:avLst/>
                </a:prstGeom>
                <a:blipFill dpi="0" rotWithShape="0">
                  <a:blip r:embed="rId4" cstate="print"/>
                  <a:srcRect/>
                  <a:tile tx="0" ty="0" sx="100000" sy="100000" flip="none" algn="tl"/>
                </a:blipFill>
                <a:ln w="39688">
                  <a:solidFill>
                    <a:srgbClr val="FFD5D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52" name="AutoShape 52"/>
              <p:cNvSpPr>
                <a:spLocks noChangeArrowheads="1"/>
              </p:cNvSpPr>
              <p:nvPr/>
            </p:nvSpPr>
            <p:spPr bwMode="auto">
              <a:xfrm>
                <a:off x="1932" y="2346"/>
                <a:ext cx="208" cy="80"/>
              </a:xfrm>
              <a:prstGeom prst="roundRect">
                <a:avLst>
                  <a:gd name="adj" fmla="val 50000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3" name="Group 53"/>
            <p:cNvGrpSpPr>
              <a:grpSpLocks/>
            </p:cNvGrpSpPr>
            <p:nvPr/>
          </p:nvGrpSpPr>
          <p:grpSpPr bwMode="auto">
            <a:xfrm>
              <a:off x="1476" y="2083"/>
              <a:ext cx="577" cy="649"/>
              <a:chOff x="1476" y="2083"/>
              <a:chExt cx="577" cy="649"/>
            </a:xfrm>
          </p:grpSpPr>
          <p:sp>
            <p:nvSpPr>
              <p:cNvPr id="25654" name="Oval 54"/>
              <p:cNvSpPr>
                <a:spLocks noChangeArrowheads="1"/>
              </p:cNvSpPr>
              <p:nvPr/>
            </p:nvSpPr>
            <p:spPr bwMode="auto">
              <a:xfrm>
                <a:off x="1476" y="2083"/>
                <a:ext cx="577" cy="649"/>
              </a:xfrm>
              <a:prstGeom prst="ellipse">
                <a:avLst/>
              </a:prstGeom>
              <a:solidFill>
                <a:srgbClr val="2A6BFF"/>
              </a:solidFill>
              <a:ln w="63500">
                <a:solidFill>
                  <a:srgbClr val="55FFF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Oval 55"/>
              <p:cNvSpPr>
                <a:spLocks noChangeArrowheads="1"/>
              </p:cNvSpPr>
              <p:nvPr/>
            </p:nvSpPr>
            <p:spPr bwMode="auto">
              <a:xfrm>
                <a:off x="1627" y="2219"/>
                <a:ext cx="234" cy="369"/>
              </a:xfrm>
              <a:prstGeom prst="ellipse">
                <a:avLst/>
              </a:prstGeom>
              <a:solidFill>
                <a:srgbClr val="0034AA"/>
              </a:solidFill>
              <a:ln w="39688">
                <a:solidFill>
                  <a:srgbClr val="FFD5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656" name="Text Box 56"/>
          <p:cNvSpPr txBox="1">
            <a:spLocks noChangeArrowheads="1"/>
          </p:cNvSpPr>
          <p:nvPr/>
        </p:nvSpPr>
        <p:spPr bwMode="auto">
          <a:xfrm>
            <a:off x="1016000" y="2362200"/>
            <a:ext cx="18065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Arial" pitchFamily="34" charset="0"/>
              </a:rPr>
              <a:t>DR3, DR4,,DQ8/insulin peptide</a:t>
            </a:r>
            <a:endParaRPr lang="en-US" sz="1200">
              <a:latin typeface="Arial" pitchFamily="34" charset="0"/>
            </a:endParaRPr>
          </a:p>
        </p:txBody>
      </p:sp>
      <p:sp>
        <p:nvSpPr>
          <p:cNvPr id="25657" name="Line 57"/>
          <p:cNvSpPr>
            <a:spLocks noChangeShapeType="1"/>
          </p:cNvSpPr>
          <p:nvPr/>
        </p:nvSpPr>
        <p:spPr bwMode="auto">
          <a:xfrm flipV="1">
            <a:off x="2528888" y="2286000"/>
            <a:ext cx="271462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3951288" y="2286000"/>
            <a:ext cx="12874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2597150" y="2743200"/>
            <a:ext cx="676275" cy="45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60" name="Line 60"/>
          <p:cNvSpPr>
            <a:spLocks noChangeShapeType="1"/>
          </p:cNvSpPr>
          <p:nvPr/>
        </p:nvSpPr>
        <p:spPr bwMode="auto">
          <a:xfrm flipV="1">
            <a:off x="4022725" y="5775325"/>
            <a:ext cx="3175" cy="720725"/>
          </a:xfrm>
          <a:prstGeom prst="line">
            <a:avLst/>
          </a:prstGeom>
          <a:noFill/>
          <a:ln w="9525">
            <a:solidFill>
              <a:srgbClr val="0000D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Rectangle 61"/>
          <p:cNvSpPr>
            <a:spLocks noChangeArrowheads="1"/>
          </p:cNvSpPr>
          <p:nvPr/>
        </p:nvSpPr>
        <p:spPr bwMode="auto">
          <a:xfrm>
            <a:off x="2325688" y="6248400"/>
            <a:ext cx="428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"/>
              </a:rPr>
              <a:t> </a:t>
            </a:r>
            <a:endParaRPr lang="en-US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662" name="Rectangle 62"/>
          <p:cNvSpPr>
            <a:spLocks noChangeArrowheads="1"/>
          </p:cNvSpPr>
          <p:nvPr/>
        </p:nvSpPr>
        <p:spPr bwMode="auto">
          <a:xfrm>
            <a:off x="3381375" y="6027738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663" name="Rectangle 63"/>
          <p:cNvSpPr>
            <a:spLocks noChangeArrowheads="1"/>
          </p:cNvSpPr>
          <p:nvPr/>
        </p:nvSpPr>
        <p:spPr bwMode="auto">
          <a:xfrm>
            <a:off x="5508625" y="1524000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"/>
              </a:rPr>
              <a:t>CD2</a:t>
            </a:r>
            <a:endParaRPr lang="en-US" sz="14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664" name="Rectangle 64"/>
          <p:cNvSpPr>
            <a:spLocks noChangeArrowheads="1"/>
          </p:cNvSpPr>
          <p:nvPr/>
        </p:nvSpPr>
        <p:spPr bwMode="auto">
          <a:xfrm>
            <a:off x="6727825" y="3048000"/>
            <a:ext cx="2184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Macrophage/dendritic cell</a:t>
            </a:r>
            <a:endParaRPr lang="en-US" sz="16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5665" name="Rectangle 65"/>
          <p:cNvSpPr>
            <a:spLocks noChangeArrowheads="1"/>
          </p:cNvSpPr>
          <p:nvPr/>
        </p:nvSpPr>
        <p:spPr bwMode="auto">
          <a:xfrm>
            <a:off x="6457950" y="3429000"/>
            <a:ext cx="330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Fc R</a:t>
            </a:r>
            <a:endParaRPr lang="en-US" sz="1200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25666" name="Group 66"/>
          <p:cNvGrpSpPr>
            <a:grpSpLocks/>
          </p:cNvGrpSpPr>
          <p:nvPr/>
        </p:nvGrpSpPr>
        <p:grpSpPr bwMode="auto">
          <a:xfrm>
            <a:off x="5711825" y="1676400"/>
            <a:ext cx="949325" cy="914400"/>
            <a:chOff x="3504" y="1728"/>
            <a:chExt cx="1104" cy="960"/>
          </a:xfrm>
        </p:grpSpPr>
        <p:grpSp>
          <p:nvGrpSpPr>
            <p:cNvPr id="25667" name="Group 67"/>
            <p:cNvGrpSpPr>
              <a:grpSpLocks/>
            </p:cNvGrpSpPr>
            <p:nvPr/>
          </p:nvGrpSpPr>
          <p:grpSpPr bwMode="auto">
            <a:xfrm>
              <a:off x="3504" y="1728"/>
              <a:ext cx="1104" cy="943"/>
              <a:chOff x="1728" y="1566"/>
              <a:chExt cx="813" cy="683"/>
            </a:xfrm>
          </p:grpSpPr>
          <p:sp>
            <p:nvSpPr>
              <p:cNvPr id="25668" name="Oval 68"/>
              <p:cNvSpPr>
                <a:spLocks noChangeArrowheads="1"/>
              </p:cNvSpPr>
              <p:nvPr/>
            </p:nvSpPr>
            <p:spPr bwMode="auto">
              <a:xfrm>
                <a:off x="1742" y="1640"/>
                <a:ext cx="544" cy="463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2167" y="1796"/>
                <a:ext cx="10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Line 70"/>
              <p:cNvSpPr>
                <a:spLocks noChangeShapeType="1"/>
              </p:cNvSpPr>
              <p:nvPr/>
            </p:nvSpPr>
            <p:spPr bwMode="auto">
              <a:xfrm>
                <a:off x="2173" y="1834"/>
                <a:ext cx="107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1" name="Oval 71"/>
              <p:cNvSpPr>
                <a:spLocks noChangeArrowheads="1"/>
              </p:cNvSpPr>
              <p:nvPr/>
            </p:nvSpPr>
            <p:spPr bwMode="auto">
              <a:xfrm>
                <a:off x="2234" y="1777"/>
                <a:ext cx="179" cy="90"/>
              </a:xfrm>
              <a:prstGeom prst="ellipse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Oval 72"/>
              <p:cNvSpPr>
                <a:spLocks noChangeArrowheads="1"/>
              </p:cNvSpPr>
              <p:nvPr/>
            </p:nvSpPr>
            <p:spPr bwMode="auto">
              <a:xfrm>
                <a:off x="2234" y="1819"/>
                <a:ext cx="179" cy="87"/>
              </a:xfrm>
              <a:prstGeom prst="ellipse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Oval 73"/>
              <p:cNvSpPr>
                <a:spLocks noChangeArrowheads="1"/>
              </p:cNvSpPr>
              <p:nvPr/>
            </p:nvSpPr>
            <p:spPr bwMode="auto">
              <a:xfrm>
                <a:off x="2299" y="1825"/>
                <a:ext cx="181" cy="100"/>
              </a:xfrm>
              <a:prstGeom prst="ellipse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Oval 74"/>
              <p:cNvSpPr>
                <a:spLocks noChangeArrowheads="1"/>
              </p:cNvSpPr>
              <p:nvPr/>
            </p:nvSpPr>
            <p:spPr bwMode="auto">
              <a:xfrm>
                <a:off x="2299" y="1758"/>
                <a:ext cx="181" cy="96"/>
              </a:xfrm>
              <a:prstGeom prst="ellipse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5" name="Line 75"/>
              <p:cNvSpPr>
                <a:spLocks noChangeShapeType="1"/>
              </p:cNvSpPr>
              <p:nvPr/>
            </p:nvSpPr>
            <p:spPr bwMode="auto">
              <a:xfrm>
                <a:off x="2144" y="1763"/>
                <a:ext cx="7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6" name="Line 76"/>
              <p:cNvSpPr>
                <a:spLocks noChangeShapeType="1"/>
              </p:cNvSpPr>
              <p:nvPr/>
            </p:nvSpPr>
            <p:spPr bwMode="auto">
              <a:xfrm>
                <a:off x="2167" y="1777"/>
                <a:ext cx="6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7" name="Line 77"/>
              <p:cNvSpPr>
                <a:spLocks noChangeShapeType="1"/>
              </p:cNvSpPr>
              <p:nvPr/>
            </p:nvSpPr>
            <p:spPr bwMode="auto">
              <a:xfrm>
                <a:off x="2153" y="1758"/>
                <a:ext cx="7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8" name="Line 78"/>
              <p:cNvSpPr>
                <a:spLocks noChangeShapeType="1"/>
              </p:cNvSpPr>
              <p:nvPr/>
            </p:nvSpPr>
            <p:spPr bwMode="auto">
              <a:xfrm>
                <a:off x="2153" y="1873"/>
                <a:ext cx="9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9" name="Line 79"/>
              <p:cNvSpPr>
                <a:spLocks noChangeShapeType="1"/>
              </p:cNvSpPr>
              <p:nvPr/>
            </p:nvSpPr>
            <p:spPr bwMode="auto">
              <a:xfrm>
                <a:off x="1975" y="1621"/>
                <a:ext cx="1" cy="2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0" name="Oval 80"/>
              <p:cNvSpPr>
                <a:spLocks noChangeArrowheads="1"/>
              </p:cNvSpPr>
              <p:nvPr/>
            </p:nvSpPr>
            <p:spPr bwMode="auto">
              <a:xfrm>
                <a:off x="1823" y="1706"/>
                <a:ext cx="369" cy="355"/>
              </a:xfrm>
              <a:prstGeom prst="ellipse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1" name="Oval 81"/>
              <p:cNvSpPr>
                <a:spLocks noChangeArrowheads="1"/>
              </p:cNvSpPr>
              <p:nvPr/>
            </p:nvSpPr>
            <p:spPr bwMode="auto">
              <a:xfrm>
                <a:off x="2144" y="1881"/>
                <a:ext cx="123" cy="99"/>
              </a:xfrm>
              <a:prstGeom prst="ellipse">
                <a:avLst/>
              </a:pr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>
                <a:off x="2286" y="1792"/>
                <a:ext cx="1" cy="4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>
                <a:off x="2167" y="1796"/>
                <a:ext cx="109" cy="1"/>
              </a:xfrm>
              <a:prstGeom prst="line">
                <a:avLst/>
              </a:prstGeom>
              <a:noFill/>
              <a:ln w="6350">
                <a:solidFill>
                  <a:srgbClr val="FFA36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2173" y="1834"/>
                <a:ext cx="107" cy="1"/>
              </a:xfrm>
              <a:prstGeom prst="line">
                <a:avLst/>
              </a:prstGeom>
              <a:noFill/>
              <a:ln w="6350">
                <a:solidFill>
                  <a:srgbClr val="FFA36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Oval 85"/>
              <p:cNvSpPr>
                <a:spLocks noChangeArrowheads="1"/>
              </p:cNvSpPr>
              <p:nvPr/>
            </p:nvSpPr>
            <p:spPr bwMode="auto">
              <a:xfrm>
                <a:off x="2234" y="1777"/>
                <a:ext cx="179" cy="90"/>
              </a:xfrm>
              <a:prstGeom prst="ellipse">
                <a:avLst/>
              </a:prstGeom>
              <a:solidFill>
                <a:srgbClr val="FF9178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Oval 86"/>
              <p:cNvSpPr>
                <a:spLocks noChangeArrowheads="1"/>
              </p:cNvSpPr>
              <p:nvPr/>
            </p:nvSpPr>
            <p:spPr bwMode="auto">
              <a:xfrm>
                <a:off x="2234" y="1819"/>
                <a:ext cx="179" cy="87"/>
              </a:xfrm>
              <a:prstGeom prst="ellipse">
                <a:avLst/>
              </a:prstGeom>
              <a:solidFill>
                <a:srgbClr val="FF9178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Oval 87"/>
              <p:cNvSpPr>
                <a:spLocks noChangeArrowheads="1"/>
              </p:cNvSpPr>
              <p:nvPr/>
            </p:nvSpPr>
            <p:spPr bwMode="auto">
              <a:xfrm>
                <a:off x="2299" y="1825"/>
                <a:ext cx="181" cy="100"/>
              </a:xfrm>
              <a:prstGeom prst="ellipse">
                <a:avLst/>
              </a:prstGeom>
              <a:solidFill>
                <a:srgbClr val="DD080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Oval 88"/>
              <p:cNvSpPr>
                <a:spLocks noChangeArrowheads="1"/>
              </p:cNvSpPr>
              <p:nvPr/>
            </p:nvSpPr>
            <p:spPr bwMode="auto">
              <a:xfrm>
                <a:off x="2299" y="1758"/>
                <a:ext cx="181" cy="96"/>
              </a:xfrm>
              <a:prstGeom prst="ellipse">
                <a:avLst/>
              </a:prstGeom>
              <a:solidFill>
                <a:srgbClr val="DD080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Line 89"/>
              <p:cNvSpPr>
                <a:spLocks noChangeShapeType="1"/>
              </p:cNvSpPr>
              <p:nvPr/>
            </p:nvSpPr>
            <p:spPr bwMode="auto">
              <a:xfrm>
                <a:off x="2153" y="1873"/>
                <a:ext cx="9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0" name="Oval 90"/>
              <p:cNvSpPr>
                <a:spLocks noChangeArrowheads="1"/>
              </p:cNvSpPr>
              <p:nvPr/>
            </p:nvSpPr>
            <p:spPr bwMode="auto">
              <a:xfrm>
                <a:off x="2173" y="1896"/>
                <a:ext cx="155" cy="117"/>
              </a:xfrm>
              <a:prstGeom prst="ellipse">
                <a:avLst/>
              </a:prstGeom>
              <a:solidFill>
                <a:srgbClr val="59FDE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Oval 91"/>
              <p:cNvSpPr>
                <a:spLocks noChangeArrowheads="1"/>
              </p:cNvSpPr>
              <p:nvPr/>
            </p:nvSpPr>
            <p:spPr bwMode="auto">
              <a:xfrm>
                <a:off x="2257" y="1909"/>
                <a:ext cx="152" cy="114"/>
              </a:xfrm>
              <a:prstGeom prst="ellipse">
                <a:avLst/>
              </a:prstGeom>
              <a:solidFill>
                <a:srgbClr val="59FDE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2" name="Oval 92"/>
              <p:cNvSpPr>
                <a:spLocks noChangeArrowheads="1"/>
              </p:cNvSpPr>
              <p:nvPr/>
            </p:nvSpPr>
            <p:spPr bwMode="auto">
              <a:xfrm>
                <a:off x="2328" y="1919"/>
                <a:ext cx="165" cy="109"/>
              </a:xfrm>
              <a:prstGeom prst="ellipse">
                <a:avLst/>
              </a:prstGeom>
              <a:solidFill>
                <a:srgbClr val="59FDE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Oval 93"/>
              <p:cNvSpPr>
                <a:spLocks noChangeArrowheads="1"/>
              </p:cNvSpPr>
              <p:nvPr/>
            </p:nvSpPr>
            <p:spPr bwMode="auto">
              <a:xfrm>
                <a:off x="2393" y="1900"/>
                <a:ext cx="148" cy="119"/>
              </a:xfrm>
              <a:prstGeom prst="ellipse">
                <a:avLst/>
              </a:prstGeom>
              <a:solidFill>
                <a:srgbClr val="59FDE6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4" name="Oval 94"/>
              <p:cNvSpPr>
                <a:spLocks noChangeArrowheads="1"/>
              </p:cNvSpPr>
              <p:nvPr/>
            </p:nvSpPr>
            <p:spPr bwMode="auto">
              <a:xfrm>
                <a:off x="1810" y="1566"/>
                <a:ext cx="130" cy="94"/>
              </a:xfrm>
              <a:prstGeom prst="ellipse">
                <a:avLst/>
              </a:prstGeom>
              <a:solidFill>
                <a:srgbClr val="008011"/>
              </a:solidFill>
              <a:ln w="6350">
                <a:solidFill>
                  <a:srgbClr val="0080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Line 95"/>
              <p:cNvSpPr>
                <a:spLocks noChangeShapeType="1"/>
              </p:cNvSpPr>
              <p:nvPr/>
            </p:nvSpPr>
            <p:spPr bwMode="auto">
              <a:xfrm>
                <a:off x="1875" y="1640"/>
                <a:ext cx="1" cy="29"/>
              </a:xfrm>
              <a:prstGeom prst="line">
                <a:avLst/>
              </a:prstGeom>
              <a:noFill/>
              <a:ln w="6350">
                <a:solidFill>
                  <a:srgbClr val="FCF30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696" name="Group 96"/>
              <p:cNvGrpSpPr>
                <a:grpSpLocks/>
              </p:cNvGrpSpPr>
              <p:nvPr/>
            </p:nvGrpSpPr>
            <p:grpSpPr bwMode="auto">
              <a:xfrm>
                <a:off x="1728" y="1632"/>
                <a:ext cx="544" cy="463"/>
                <a:chOff x="1728" y="1632"/>
                <a:chExt cx="544" cy="463"/>
              </a:xfrm>
            </p:grpSpPr>
            <p:sp>
              <p:nvSpPr>
                <p:cNvPr id="25697" name="Oval 97"/>
                <p:cNvSpPr>
                  <a:spLocks noChangeArrowheads="1"/>
                </p:cNvSpPr>
                <p:nvPr/>
              </p:nvSpPr>
              <p:spPr bwMode="auto">
                <a:xfrm>
                  <a:off x="1728" y="1632"/>
                  <a:ext cx="544" cy="463"/>
                </a:xfrm>
                <a:prstGeom prst="ellipse">
                  <a:avLst/>
                </a:prstGeom>
                <a:solidFill>
                  <a:srgbClr val="4F6BFF"/>
                </a:solidFill>
                <a:ln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98" name="Oval 98"/>
                <p:cNvSpPr>
                  <a:spLocks noChangeArrowheads="1"/>
                </p:cNvSpPr>
                <p:nvPr/>
              </p:nvSpPr>
              <p:spPr bwMode="auto">
                <a:xfrm>
                  <a:off x="1823" y="1706"/>
                  <a:ext cx="369" cy="355"/>
                </a:xfrm>
                <a:prstGeom prst="ellipse">
                  <a:avLst/>
                </a:prstGeom>
                <a:solidFill>
                  <a:srgbClr val="0000D4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99" name="Oval 99"/>
              <p:cNvSpPr>
                <a:spLocks noChangeArrowheads="1"/>
              </p:cNvSpPr>
              <p:nvPr/>
            </p:nvSpPr>
            <p:spPr bwMode="auto">
              <a:xfrm>
                <a:off x="2153" y="1961"/>
                <a:ext cx="85" cy="77"/>
              </a:xfrm>
              <a:prstGeom prst="ellipse">
                <a:avLst/>
              </a:prstGeom>
              <a:solidFill>
                <a:srgbClr val="D92EFD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>
                <a:off x="2286" y="1792"/>
                <a:ext cx="1" cy="42"/>
              </a:xfrm>
              <a:prstGeom prst="line">
                <a:avLst/>
              </a:prstGeom>
              <a:noFill/>
              <a:ln w="20638">
                <a:solidFill>
                  <a:srgbClr val="D92EF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Rectangle 101"/>
              <p:cNvSpPr>
                <a:spLocks noChangeArrowheads="1"/>
              </p:cNvSpPr>
              <p:nvPr/>
            </p:nvSpPr>
            <p:spPr bwMode="auto">
              <a:xfrm>
                <a:off x="2394" y="1684"/>
                <a:ext cx="25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900" b="1">
                    <a:solidFill>
                      <a:schemeClr val="tx2"/>
                    </a:solidFill>
                    <a:latin typeface="Symbol" pitchFamily="18" charset="2"/>
                  </a:rPr>
                  <a:t> </a:t>
                </a:r>
                <a:endParaRPr lang="en-US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5702" name="Rectangle 102"/>
              <p:cNvSpPr>
                <a:spLocks noChangeArrowheads="1"/>
              </p:cNvSpPr>
              <p:nvPr/>
            </p:nvSpPr>
            <p:spPr bwMode="auto">
              <a:xfrm>
                <a:off x="2045" y="2121"/>
                <a:ext cx="32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>
                    <a:solidFill>
                      <a:schemeClr val="tx2"/>
                    </a:solidFill>
                    <a:latin typeface=""/>
                  </a:rPr>
                  <a:t> </a:t>
                </a:r>
                <a:endParaRPr lang="en-US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5703" name="Group 103"/>
            <p:cNvGrpSpPr>
              <a:grpSpLocks/>
            </p:cNvGrpSpPr>
            <p:nvPr/>
          </p:nvGrpSpPr>
          <p:grpSpPr bwMode="auto">
            <a:xfrm>
              <a:off x="3792" y="2400"/>
              <a:ext cx="144" cy="288"/>
              <a:chOff x="3456" y="3504"/>
              <a:chExt cx="144" cy="288"/>
            </a:xfrm>
          </p:grpSpPr>
          <p:sp>
            <p:nvSpPr>
              <p:cNvPr id="25704" name="Oval 104"/>
              <p:cNvSpPr>
                <a:spLocks noChangeArrowheads="1"/>
              </p:cNvSpPr>
              <p:nvPr/>
            </p:nvSpPr>
            <p:spPr bwMode="auto">
              <a:xfrm>
                <a:off x="3456" y="3504"/>
                <a:ext cx="48" cy="240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5" name="Oval 105"/>
              <p:cNvSpPr>
                <a:spLocks noChangeArrowheads="1"/>
              </p:cNvSpPr>
              <p:nvPr/>
            </p:nvSpPr>
            <p:spPr bwMode="auto">
              <a:xfrm>
                <a:off x="3504" y="3552"/>
                <a:ext cx="48" cy="240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6" name="Oval 106"/>
              <p:cNvSpPr>
                <a:spLocks noChangeArrowheads="1"/>
              </p:cNvSpPr>
              <p:nvPr/>
            </p:nvSpPr>
            <p:spPr bwMode="auto">
              <a:xfrm>
                <a:off x="3552" y="3504"/>
                <a:ext cx="48" cy="240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5707" name="Group 107"/>
          <p:cNvGrpSpPr>
            <a:grpSpLocks/>
          </p:cNvGrpSpPr>
          <p:nvPr/>
        </p:nvGrpSpPr>
        <p:grpSpPr bwMode="auto">
          <a:xfrm rot="5400000">
            <a:off x="5928519" y="2866231"/>
            <a:ext cx="381000" cy="134938"/>
            <a:chOff x="2867" y="2290"/>
            <a:chExt cx="250" cy="177"/>
          </a:xfrm>
        </p:grpSpPr>
        <p:sp>
          <p:nvSpPr>
            <p:cNvPr id="25708" name="Oval 108"/>
            <p:cNvSpPr>
              <a:spLocks noChangeArrowheads="1"/>
            </p:cNvSpPr>
            <p:nvPr/>
          </p:nvSpPr>
          <p:spPr bwMode="auto">
            <a:xfrm>
              <a:off x="2867" y="2290"/>
              <a:ext cx="154" cy="177"/>
            </a:xfrm>
            <a:prstGeom prst="ellipse">
              <a:avLst/>
            </a:prstGeom>
            <a:solidFill>
              <a:srgbClr val="D5E2FF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9" name="AutoShape 109"/>
            <p:cNvSpPr>
              <a:spLocks noChangeArrowheads="1"/>
            </p:cNvSpPr>
            <p:nvPr/>
          </p:nvSpPr>
          <p:spPr bwMode="auto">
            <a:xfrm>
              <a:off x="2973" y="2346"/>
              <a:ext cx="144" cy="80"/>
            </a:xfrm>
            <a:prstGeom prst="roundRect">
              <a:avLst>
                <a:gd name="adj" fmla="val 50000"/>
              </a:avLst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710" name="AutoShape 110"/>
          <p:cNvSpPr>
            <a:spLocks noChangeArrowheads="1"/>
          </p:cNvSpPr>
          <p:nvPr/>
        </p:nvSpPr>
        <p:spPr bwMode="auto">
          <a:xfrm>
            <a:off x="5576888" y="2362200"/>
            <a:ext cx="134937" cy="609600"/>
          </a:xfrm>
          <a:prstGeom prst="curvedRightArrow">
            <a:avLst>
              <a:gd name="adj1" fmla="val 90353"/>
              <a:gd name="adj2" fmla="val 18070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1" name="Text Box 111"/>
          <p:cNvSpPr txBox="1">
            <a:spLocks noChangeArrowheads="1"/>
          </p:cNvSpPr>
          <p:nvPr/>
        </p:nvSpPr>
        <p:spPr bwMode="auto">
          <a:xfrm>
            <a:off x="5035550" y="2438400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IFN-</a:t>
            </a:r>
            <a:r>
              <a:rPr lang="en-US" sz="1600" b="1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 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5712" name="Text Box 112"/>
          <p:cNvSpPr txBox="1">
            <a:spLocks noChangeArrowheads="1"/>
          </p:cNvSpPr>
          <p:nvPr/>
        </p:nvSpPr>
        <p:spPr bwMode="auto">
          <a:xfrm>
            <a:off x="4140200" y="2286000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IL-12</a:t>
            </a:r>
          </a:p>
        </p:txBody>
      </p:sp>
      <p:sp>
        <p:nvSpPr>
          <p:cNvPr id="25713" name="Text Box 113"/>
          <p:cNvSpPr txBox="1">
            <a:spLocks noChangeArrowheads="1"/>
          </p:cNvSpPr>
          <p:nvPr/>
        </p:nvSpPr>
        <p:spPr bwMode="auto">
          <a:xfrm>
            <a:off x="6051550" y="2384425"/>
            <a:ext cx="665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CD40L</a:t>
            </a:r>
            <a:endParaRPr lang="en-US" sz="1200">
              <a:latin typeface="Arial Narrow" pitchFamily="34" charset="0"/>
            </a:endParaRPr>
          </a:p>
        </p:txBody>
      </p:sp>
      <p:sp>
        <p:nvSpPr>
          <p:cNvPr id="25714" name="Text Box 114"/>
          <p:cNvSpPr txBox="1">
            <a:spLocks noChangeArrowheads="1"/>
          </p:cNvSpPr>
          <p:nvPr/>
        </p:nvSpPr>
        <p:spPr bwMode="auto">
          <a:xfrm>
            <a:off x="6186488" y="26670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CD40</a:t>
            </a:r>
            <a:endParaRPr lang="en-US" sz="1200">
              <a:latin typeface="Arial Narrow" pitchFamily="34" charset="0"/>
            </a:endParaRPr>
          </a:p>
        </p:txBody>
      </p:sp>
      <p:sp>
        <p:nvSpPr>
          <p:cNvPr id="25715" name="Text Box 115"/>
          <p:cNvSpPr txBox="1">
            <a:spLocks noChangeArrowheads="1"/>
          </p:cNvSpPr>
          <p:nvPr/>
        </p:nvSpPr>
        <p:spPr bwMode="auto">
          <a:xfrm>
            <a:off x="2597150" y="2438400"/>
            <a:ext cx="801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Symbol" pitchFamily="18" charset="2"/>
              </a:rPr>
              <a:t>a,b</a:t>
            </a:r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, TCR</a:t>
            </a:r>
          </a:p>
        </p:txBody>
      </p:sp>
      <p:sp>
        <p:nvSpPr>
          <p:cNvPr id="25716" name="Line 116"/>
          <p:cNvSpPr>
            <a:spLocks noChangeShapeType="1"/>
          </p:cNvSpPr>
          <p:nvPr/>
        </p:nvSpPr>
        <p:spPr bwMode="auto">
          <a:xfrm flipV="1">
            <a:off x="2935288" y="2286000"/>
            <a:ext cx="2032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7" name="Oval 117"/>
          <p:cNvSpPr>
            <a:spLocks noChangeArrowheads="1"/>
          </p:cNvSpPr>
          <p:nvPr/>
        </p:nvSpPr>
        <p:spPr bwMode="auto">
          <a:xfrm>
            <a:off x="6457950" y="3124200"/>
            <a:ext cx="203200" cy="228600"/>
          </a:xfrm>
          <a:prstGeom prst="ellipse">
            <a:avLst/>
          </a:prstGeom>
          <a:solidFill>
            <a:srgbClr val="FF9178"/>
          </a:solidFill>
          <a:ln w="6350">
            <a:solidFill>
              <a:srgbClr val="FF917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18" name="Text Box 118"/>
          <p:cNvSpPr txBox="1">
            <a:spLocks noChangeArrowheads="1"/>
          </p:cNvSpPr>
          <p:nvPr/>
        </p:nvSpPr>
        <p:spPr bwMode="auto">
          <a:xfrm>
            <a:off x="5373688" y="4038600"/>
            <a:ext cx="261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IL-1, TNF, LT, NO, PGE-2</a:t>
            </a:r>
            <a:endParaRPr lang="en-US" sz="1800" b="1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5719" name="Line 119"/>
          <p:cNvSpPr>
            <a:spLocks noChangeShapeType="1"/>
          </p:cNvSpPr>
          <p:nvPr/>
        </p:nvSpPr>
        <p:spPr bwMode="auto">
          <a:xfrm>
            <a:off x="6118225" y="3657600"/>
            <a:ext cx="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0" name="Line 120"/>
          <p:cNvSpPr>
            <a:spLocks noChangeShapeType="1"/>
          </p:cNvSpPr>
          <p:nvPr/>
        </p:nvSpPr>
        <p:spPr bwMode="auto">
          <a:xfrm flipH="1">
            <a:off x="5780088" y="4343400"/>
            <a:ext cx="138112" cy="45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721" name="Group 121"/>
          <p:cNvGrpSpPr>
            <a:grpSpLocks/>
          </p:cNvGrpSpPr>
          <p:nvPr/>
        </p:nvGrpSpPr>
        <p:grpSpPr bwMode="auto">
          <a:xfrm rot="-16200000">
            <a:off x="2613025" y="3479800"/>
            <a:ext cx="304800" cy="203200"/>
            <a:chOff x="4169" y="2983"/>
            <a:chExt cx="440" cy="376"/>
          </a:xfrm>
        </p:grpSpPr>
        <p:sp>
          <p:nvSpPr>
            <p:cNvPr id="25722" name="Oval 122"/>
            <p:cNvSpPr>
              <a:spLocks noChangeArrowheads="1"/>
            </p:cNvSpPr>
            <p:nvPr/>
          </p:nvSpPr>
          <p:spPr bwMode="auto">
            <a:xfrm>
              <a:off x="4377" y="3000"/>
              <a:ext cx="232" cy="215"/>
            </a:xfrm>
            <a:prstGeom prst="ellipse">
              <a:avLst/>
            </a:prstGeom>
            <a:solidFill>
              <a:srgbClr val="F655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Oval 123"/>
            <p:cNvSpPr>
              <a:spLocks noChangeArrowheads="1"/>
            </p:cNvSpPr>
            <p:nvPr/>
          </p:nvSpPr>
          <p:spPr bwMode="auto">
            <a:xfrm>
              <a:off x="4169" y="2983"/>
              <a:ext cx="215" cy="199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AutoShape 124"/>
            <p:cNvSpPr>
              <a:spLocks noChangeArrowheads="1"/>
            </p:cNvSpPr>
            <p:nvPr/>
          </p:nvSpPr>
          <p:spPr bwMode="auto">
            <a:xfrm>
              <a:off x="4200" y="3111"/>
              <a:ext cx="336" cy="175"/>
            </a:xfrm>
            <a:prstGeom prst="roundRect">
              <a:avLst>
                <a:gd name="adj" fmla="val 50000"/>
              </a:avLst>
            </a:prstGeom>
            <a:solidFill>
              <a:srgbClr val="FEFF55"/>
            </a:solidFill>
            <a:ln w="23813">
              <a:solidFill>
                <a:srgbClr val="FFFF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AutoShape 125"/>
            <p:cNvSpPr>
              <a:spLocks noChangeArrowheads="1"/>
            </p:cNvSpPr>
            <p:nvPr/>
          </p:nvSpPr>
          <p:spPr bwMode="auto">
            <a:xfrm>
              <a:off x="4321" y="3200"/>
              <a:ext cx="152" cy="159"/>
            </a:xfrm>
            <a:prstGeom prst="roundRect">
              <a:avLst>
                <a:gd name="adj" fmla="val 50000"/>
              </a:avLst>
            </a:prstGeom>
            <a:solidFill>
              <a:srgbClr val="FF8455"/>
            </a:solidFill>
            <a:ln w="23813">
              <a:solidFill>
                <a:srgbClr val="AA7D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26" name="Group 126"/>
          <p:cNvGrpSpPr>
            <a:grpSpLocks/>
          </p:cNvGrpSpPr>
          <p:nvPr/>
        </p:nvGrpSpPr>
        <p:grpSpPr bwMode="auto">
          <a:xfrm>
            <a:off x="2460625" y="3810000"/>
            <a:ext cx="339725" cy="152400"/>
            <a:chOff x="2867" y="2290"/>
            <a:chExt cx="250" cy="177"/>
          </a:xfrm>
        </p:grpSpPr>
        <p:sp>
          <p:nvSpPr>
            <p:cNvPr id="25727" name="Oval 127"/>
            <p:cNvSpPr>
              <a:spLocks noChangeArrowheads="1"/>
            </p:cNvSpPr>
            <p:nvPr/>
          </p:nvSpPr>
          <p:spPr bwMode="auto">
            <a:xfrm>
              <a:off x="2867" y="2290"/>
              <a:ext cx="154" cy="177"/>
            </a:xfrm>
            <a:prstGeom prst="ellipse">
              <a:avLst/>
            </a:prstGeom>
            <a:solidFill>
              <a:srgbClr val="D5E2FF"/>
            </a:solidFill>
            <a:ln w="39688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AutoShape 128"/>
            <p:cNvSpPr>
              <a:spLocks noChangeArrowheads="1"/>
            </p:cNvSpPr>
            <p:nvPr/>
          </p:nvSpPr>
          <p:spPr bwMode="auto">
            <a:xfrm>
              <a:off x="2973" y="2346"/>
              <a:ext cx="144" cy="80"/>
            </a:xfrm>
            <a:prstGeom prst="roundRect">
              <a:avLst>
                <a:gd name="adj" fmla="val 50000"/>
              </a:avLst>
            </a:prstGeom>
            <a:blipFill dpi="0" rotWithShape="0">
              <a:blip r:embed="rId9" cstate="print"/>
              <a:srcRect/>
              <a:tile tx="0" ty="0" sx="100000" sy="100000" flip="none" algn="tl"/>
            </a:blipFill>
            <a:ln w="12700">
              <a:solidFill>
                <a:srgbClr val="F6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29" name="Group 129"/>
          <p:cNvGrpSpPr>
            <a:grpSpLocks/>
          </p:cNvGrpSpPr>
          <p:nvPr/>
        </p:nvGrpSpPr>
        <p:grpSpPr bwMode="auto">
          <a:xfrm rot="5400000">
            <a:off x="2285207" y="3782218"/>
            <a:ext cx="114300" cy="169863"/>
            <a:chOff x="3456" y="3504"/>
            <a:chExt cx="144" cy="288"/>
          </a:xfrm>
        </p:grpSpPr>
        <p:sp>
          <p:nvSpPr>
            <p:cNvPr id="25730" name="Oval 130"/>
            <p:cNvSpPr>
              <a:spLocks noChangeArrowheads="1"/>
            </p:cNvSpPr>
            <p:nvPr/>
          </p:nvSpPr>
          <p:spPr bwMode="auto">
            <a:xfrm>
              <a:off x="3456" y="3504"/>
              <a:ext cx="48" cy="24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31" name="Oval 131"/>
            <p:cNvSpPr>
              <a:spLocks noChangeArrowheads="1"/>
            </p:cNvSpPr>
            <p:nvPr/>
          </p:nvSpPr>
          <p:spPr bwMode="auto">
            <a:xfrm>
              <a:off x="3504" y="3552"/>
              <a:ext cx="48" cy="24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32" name="Oval 132"/>
            <p:cNvSpPr>
              <a:spLocks noChangeArrowheads="1"/>
            </p:cNvSpPr>
            <p:nvPr/>
          </p:nvSpPr>
          <p:spPr bwMode="auto">
            <a:xfrm>
              <a:off x="3552" y="3504"/>
              <a:ext cx="48" cy="24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33" name="Line 133"/>
          <p:cNvSpPr>
            <a:spLocks noChangeShapeType="1"/>
          </p:cNvSpPr>
          <p:nvPr/>
        </p:nvSpPr>
        <p:spPr bwMode="auto">
          <a:xfrm flipH="1">
            <a:off x="1987550" y="4267200"/>
            <a:ext cx="134938" cy="45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734" name="Group 134"/>
          <p:cNvGrpSpPr>
            <a:grpSpLocks/>
          </p:cNvGrpSpPr>
          <p:nvPr/>
        </p:nvGrpSpPr>
        <p:grpSpPr bwMode="auto">
          <a:xfrm>
            <a:off x="2597150" y="4953000"/>
            <a:ext cx="312738" cy="188913"/>
            <a:chOff x="2754" y="3817"/>
            <a:chExt cx="202" cy="148"/>
          </a:xfrm>
        </p:grpSpPr>
        <p:sp>
          <p:nvSpPr>
            <p:cNvPr id="25735" name="Oval 135"/>
            <p:cNvSpPr>
              <a:spLocks noChangeArrowheads="1"/>
            </p:cNvSpPr>
            <p:nvPr/>
          </p:nvSpPr>
          <p:spPr bwMode="auto">
            <a:xfrm>
              <a:off x="2754" y="3844"/>
              <a:ext cx="125" cy="48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Oval 136"/>
            <p:cNvSpPr>
              <a:spLocks noChangeArrowheads="1"/>
            </p:cNvSpPr>
            <p:nvPr/>
          </p:nvSpPr>
          <p:spPr bwMode="auto">
            <a:xfrm>
              <a:off x="2754" y="3896"/>
              <a:ext cx="125" cy="42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Oval 137"/>
            <p:cNvSpPr>
              <a:spLocks noChangeArrowheads="1"/>
            </p:cNvSpPr>
            <p:nvPr/>
          </p:nvSpPr>
          <p:spPr bwMode="auto">
            <a:xfrm>
              <a:off x="2821" y="3896"/>
              <a:ext cx="131" cy="69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Oval 138"/>
            <p:cNvSpPr>
              <a:spLocks noChangeArrowheads="1"/>
            </p:cNvSpPr>
            <p:nvPr/>
          </p:nvSpPr>
          <p:spPr bwMode="auto">
            <a:xfrm>
              <a:off x="2821" y="3817"/>
              <a:ext cx="135" cy="75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39" name="Group 139"/>
          <p:cNvGrpSpPr>
            <a:grpSpLocks/>
          </p:cNvGrpSpPr>
          <p:nvPr/>
        </p:nvGrpSpPr>
        <p:grpSpPr bwMode="auto">
          <a:xfrm>
            <a:off x="2597150" y="5181600"/>
            <a:ext cx="312738" cy="188913"/>
            <a:chOff x="2754" y="3817"/>
            <a:chExt cx="202" cy="148"/>
          </a:xfrm>
        </p:grpSpPr>
        <p:sp>
          <p:nvSpPr>
            <p:cNvPr id="25740" name="Oval 140"/>
            <p:cNvSpPr>
              <a:spLocks noChangeArrowheads="1"/>
            </p:cNvSpPr>
            <p:nvPr/>
          </p:nvSpPr>
          <p:spPr bwMode="auto">
            <a:xfrm>
              <a:off x="2754" y="3844"/>
              <a:ext cx="125" cy="48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Oval 141"/>
            <p:cNvSpPr>
              <a:spLocks noChangeArrowheads="1"/>
            </p:cNvSpPr>
            <p:nvPr/>
          </p:nvSpPr>
          <p:spPr bwMode="auto">
            <a:xfrm>
              <a:off x="2754" y="3896"/>
              <a:ext cx="125" cy="42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Oval 142"/>
            <p:cNvSpPr>
              <a:spLocks noChangeArrowheads="1"/>
            </p:cNvSpPr>
            <p:nvPr/>
          </p:nvSpPr>
          <p:spPr bwMode="auto">
            <a:xfrm>
              <a:off x="2821" y="3896"/>
              <a:ext cx="131" cy="69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Oval 143"/>
            <p:cNvSpPr>
              <a:spLocks noChangeArrowheads="1"/>
            </p:cNvSpPr>
            <p:nvPr/>
          </p:nvSpPr>
          <p:spPr bwMode="auto">
            <a:xfrm>
              <a:off x="2821" y="3817"/>
              <a:ext cx="135" cy="75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44" name="Group 144"/>
          <p:cNvGrpSpPr>
            <a:grpSpLocks/>
          </p:cNvGrpSpPr>
          <p:nvPr/>
        </p:nvGrpSpPr>
        <p:grpSpPr bwMode="auto">
          <a:xfrm>
            <a:off x="2460625" y="5410200"/>
            <a:ext cx="314325" cy="188913"/>
            <a:chOff x="2754" y="3817"/>
            <a:chExt cx="202" cy="148"/>
          </a:xfrm>
        </p:grpSpPr>
        <p:sp>
          <p:nvSpPr>
            <p:cNvPr id="25745" name="Oval 145"/>
            <p:cNvSpPr>
              <a:spLocks noChangeArrowheads="1"/>
            </p:cNvSpPr>
            <p:nvPr/>
          </p:nvSpPr>
          <p:spPr bwMode="auto">
            <a:xfrm>
              <a:off x="2754" y="3844"/>
              <a:ext cx="125" cy="48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Oval 146"/>
            <p:cNvSpPr>
              <a:spLocks noChangeArrowheads="1"/>
            </p:cNvSpPr>
            <p:nvPr/>
          </p:nvSpPr>
          <p:spPr bwMode="auto">
            <a:xfrm>
              <a:off x="2754" y="3896"/>
              <a:ext cx="125" cy="42"/>
            </a:xfrm>
            <a:prstGeom prst="ellipse">
              <a:avLst/>
            </a:prstGeom>
            <a:solidFill>
              <a:srgbClr val="9135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Oval 147"/>
            <p:cNvSpPr>
              <a:spLocks noChangeArrowheads="1"/>
            </p:cNvSpPr>
            <p:nvPr/>
          </p:nvSpPr>
          <p:spPr bwMode="auto">
            <a:xfrm>
              <a:off x="2821" y="3896"/>
              <a:ext cx="131" cy="69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Oval 148"/>
            <p:cNvSpPr>
              <a:spLocks noChangeArrowheads="1"/>
            </p:cNvSpPr>
            <p:nvPr/>
          </p:nvSpPr>
          <p:spPr bwMode="auto">
            <a:xfrm>
              <a:off x="2821" y="3817"/>
              <a:ext cx="135" cy="75"/>
            </a:xfrm>
            <a:prstGeom prst="ellipse">
              <a:avLst/>
            </a:prstGeom>
            <a:solidFill>
              <a:srgbClr val="59FDE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49" name="Group 149"/>
          <p:cNvGrpSpPr>
            <a:grpSpLocks/>
          </p:cNvGrpSpPr>
          <p:nvPr/>
        </p:nvGrpSpPr>
        <p:grpSpPr bwMode="auto">
          <a:xfrm>
            <a:off x="1309688" y="4800600"/>
            <a:ext cx="1084262" cy="533400"/>
            <a:chOff x="576" y="3216"/>
            <a:chExt cx="768" cy="336"/>
          </a:xfrm>
        </p:grpSpPr>
        <p:grpSp>
          <p:nvGrpSpPr>
            <p:cNvPr id="25750" name="Group 150"/>
            <p:cNvGrpSpPr>
              <a:grpSpLocks/>
            </p:cNvGrpSpPr>
            <p:nvPr/>
          </p:nvGrpSpPr>
          <p:grpSpPr bwMode="auto">
            <a:xfrm>
              <a:off x="576" y="3216"/>
              <a:ext cx="768" cy="336"/>
              <a:chOff x="528" y="3168"/>
              <a:chExt cx="768" cy="192"/>
            </a:xfrm>
          </p:grpSpPr>
          <p:sp>
            <p:nvSpPr>
              <p:cNvPr id="25751" name="Oval 151"/>
              <p:cNvSpPr>
                <a:spLocks noChangeArrowheads="1"/>
              </p:cNvSpPr>
              <p:nvPr/>
            </p:nvSpPr>
            <p:spPr bwMode="auto">
              <a:xfrm>
                <a:off x="528" y="3168"/>
                <a:ext cx="768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52" name="Oval 15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144" cy="96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53" name="Group 153"/>
            <p:cNvGrpSpPr>
              <a:grpSpLocks/>
            </p:cNvGrpSpPr>
            <p:nvPr/>
          </p:nvGrpSpPr>
          <p:grpSpPr bwMode="auto">
            <a:xfrm>
              <a:off x="960" y="3264"/>
              <a:ext cx="144" cy="96"/>
              <a:chOff x="2754" y="3817"/>
              <a:chExt cx="202" cy="148"/>
            </a:xfrm>
          </p:grpSpPr>
          <p:sp>
            <p:nvSpPr>
              <p:cNvPr id="25754" name="Oval 154"/>
              <p:cNvSpPr>
                <a:spLocks noChangeArrowheads="1"/>
              </p:cNvSpPr>
              <p:nvPr/>
            </p:nvSpPr>
            <p:spPr bwMode="auto">
              <a:xfrm>
                <a:off x="2754" y="3844"/>
                <a:ext cx="125" cy="48"/>
              </a:xfrm>
              <a:prstGeom prst="ellipse">
                <a:avLst/>
              </a:prstGeom>
              <a:solidFill>
                <a:srgbClr val="9135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5" name="Oval 155"/>
              <p:cNvSpPr>
                <a:spLocks noChangeArrowheads="1"/>
              </p:cNvSpPr>
              <p:nvPr/>
            </p:nvSpPr>
            <p:spPr bwMode="auto">
              <a:xfrm>
                <a:off x="2754" y="3896"/>
                <a:ext cx="125" cy="42"/>
              </a:xfrm>
              <a:prstGeom prst="ellipse">
                <a:avLst/>
              </a:prstGeom>
              <a:solidFill>
                <a:srgbClr val="9135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6" name="Oval 156"/>
              <p:cNvSpPr>
                <a:spLocks noChangeArrowheads="1"/>
              </p:cNvSpPr>
              <p:nvPr/>
            </p:nvSpPr>
            <p:spPr bwMode="auto">
              <a:xfrm>
                <a:off x="2821" y="3896"/>
                <a:ext cx="131" cy="69"/>
              </a:xfrm>
              <a:prstGeom prst="ellipse">
                <a:avLst/>
              </a:prstGeom>
              <a:solidFill>
                <a:srgbClr val="59FDE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7" name="Oval 157"/>
              <p:cNvSpPr>
                <a:spLocks noChangeArrowheads="1"/>
              </p:cNvSpPr>
              <p:nvPr/>
            </p:nvSpPr>
            <p:spPr bwMode="auto">
              <a:xfrm>
                <a:off x="2821" y="3817"/>
                <a:ext cx="135" cy="75"/>
              </a:xfrm>
              <a:prstGeom prst="ellipse">
                <a:avLst/>
              </a:prstGeom>
              <a:solidFill>
                <a:srgbClr val="59FDE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58" name="Group 158"/>
            <p:cNvGrpSpPr>
              <a:grpSpLocks/>
            </p:cNvGrpSpPr>
            <p:nvPr/>
          </p:nvGrpSpPr>
          <p:grpSpPr bwMode="auto">
            <a:xfrm>
              <a:off x="1056" y="3360"/>
              <a:ext cx="144" cy="96"/>
              <a:chOff x="2754" y="3817"/>
              <a:chExt cx="202" cy="148"/>
            </a:xfrm>
          </p:grpSpPr>
          <p:sp>
            <p:nvSpPr>
              <p:cNvPr id="25759" name="Oval 159"/>
              <p:cNvSpPr>
                <a:spLocks noChangeArrowheads="1"/>
              </p:cNvSpPr>
              <p:nvPr/>
            </p:nvSpPr>
            <p:spPr bwMode="auto">
              <a:xfrm>
                <a:off x="2754" y="3844"/>
                <a:ext cx="125" cy="48"/>
              </a:xfrm>
              <a:prstGeom prst="ellipse">
                <a:avLst/>
              </a:prstGeom>
              <a:solidFill>
                <a:srgbClr val="9135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0" name="Oval 160"/>
              <p:cNvSpPr>
                <a:spLocks noChangeArrowheads="1"/>
              </p:cNvSpPr>
              <p:nvPr/>
            </p:nvSpPr>
            <p:spPr bwMode="auto">
              <a:xfrm>
                <a:off x="2754" y="3896"/>
                <a:ext cx="125" cy="42"/>
              </a:xfrm>
              <a:prstGeom prst="ellipse">
                <a:avLst/>
              </a:prstGeom>
              <a:solidFill>
                <a:srgbClr val="9135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1" name="Oval 161"/>
              <p:cNvSpPr>
                <a:spLocks noChangeArrowheads="1"/>
              </p:cNvSpPr>
              <p:nvPr/>
            </p:nvSpPr>
            <p:spPr bwMode="auto">
              <a:xfrm>
                <a:off x="2821" y="3896"/>
                <a:ext cx="131" cy="69"/>
              </a:xfrm>
              <a:prstGeom prst="ellipse">
                <a:avLst/>
              </a:prstGeom>
              <a:solidFill>
                <a:srgbClr val="59FDE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2" name="Oval 162"/>
              <p:cNvSpPr>
                <a:spLocks noChangeArrowheads="1"/>
              </p:cNvSpPr>
              <p:nvPr/>
            </p:nvSpPr>
            <p:spPr bwMode="auto">
              <a:xfrm>
                <a:off x="2821" y="3817"/>
                <a:ext cx="135" cy="75"/>
              </a:xfrm>
              <a:prstGeom prst="ellipse">
                <a:avLst/>
              </a:prstGeom>
              <a:solidFill>
                <a:srgbClr val="59FDE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763" name="Text Box 163"/>
          <p:cNvSpPr txBox="1">
            <a:spLocks noChangeArrowheads="1"/>
          </p:cNvSpPr>
          <p:nvPr/>
        </p:nvSpPr>
        <p:spPr bwMode="auto">
          <a:xfrm>
            <a:off x="1106488" y="5410200"/>
            <a:ext cx="760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B Cell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64" name="Text Box 164"/>
          <p:cNvSpPr txBox="1">
            <a:spLocks noChangeArrowheads="1"/>
          </p:cNvSpPr>
          <p:nvPr/>
        </p:nvSpPr>
        <p:spPr bwMode="auto">
          <a:xfrm>
            <a:off x="2800350" y="5334000"/>
            <a:ext cx="121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?anti-insulin, GAD ab anti-Mog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65" name="Text Box 165"/>
          <p:cNvSpPr txBox="1">
            <a:spLocks noChangeArrowheads="1"/>
          </p:cNvSpPr>
          <p:nvPr/>
        </p:nvSpPr>
        <p:spPr bwMode="auto">
          <a:xfrm>
            <a:off x="3003550" y="2819400"/>
            <a:ext cx="546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IL-4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66" name="Text Box 166"/>
          <p:cNvSpPr txBox="1">
            <a:spLocks noChangeArrowheads="1"/>
          </p:cNvSpPr>
          <p:nvPr/>
        </p:nvSpPr>
        <p:spPr bwMode="auto">
          <a:xfrm>
            <a:off x="2303463" y="457200"/>
            <a:ext cx="553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Helvetica" pitchFamily="34" charset="0"/>
              </a:rPr>
              <a:t>Immunopathophysiology of Diabetes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67" name="Line 167"/>
          <p:cNvSpPr>
            <a:spLocks noChangeShapeType="1"/>
          </p:cNvSpPr>
          <p:nvPr/>
        </p:nvSpPr>
        <p:spPr bwMode="auto">
          <a:xfrm>
            <a:off x="2460625" y="5638800"/>
            <a:ext cx="0" cy="45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68" name="Text Box 168"/>
          <p:cNvSpPr txBox="1">
            <a:spLocks noChangeArrowheads="1"/>
          </p:cNvSpPr>
          <p:nvPr/>
        </p:nvSpPr>
        <p:spPr bwMode="auto">
          <a:xfrm>
            <a:off x="1241425" y="6172200"/>
            <a:ext cx="2747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pitchFamily="34" charset="0"/>
              </a:rPr>
              <a:t>?Antibody mediated injury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69" name="Rectangle 169"/>
          <p:cNvSpPr>
            <a:spLocks noChangeArrowheads="1"/>
          </p:cNvSpPr>
          <p:nvPr/>
        </p:nvSpPr>
        <p:spPr bwMode="auto">
          <a:xfrm>
            <a:off x="1174750" y="6172200"/>
            <a:ext cx="2505075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770" name="Text Box 170"/>
          <p:cNvSpPr txBox="1">
            <a:spLocks noChangeArrowheads="1"/>
          </p:cNvSpPr>
          <p:nvPr/>
        </p:nvSpPr>
        <p:spPr bwMode="auto">
          <a:xfrm>
            <a:off x="784225" y="1371600"/>
            <a:ext cx="1346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Dendritic cell/</a:t>
            </a:r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 pitchFamily="34" charset="0"/>
              </a:rPr>
              <a:t>APC</a:t>
            </a:r>
          </a:p>
        </p:txBody>
      </p:sp>
      <p:sp>
        <p:nvSpPr>
          <p:cNvPr id="25771" name="Text Box 171"/>
          <p:cNvSpPr txBox="1">
            <a:spLocks noChangeArrowheads="1"/>
          </p:cNvSpPr>
          <p:nvPr/>
        </p:nvSpPr>
        <p:spPr bwMode="auto">
          <a:xfrm>
            <a:off x="1987550" y="3962400"/>
            <a:ext cx="665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Helvetica" pitchFamily="34" charset="0"/>
              </a:rPr>
              <a:t>CD40L</a:t>
            </a:r>
          </a:p>
        </p:txBody>
      </p:sp>
      <p:sp>
        <p:nvSpPr>
          <p:cNvPr id="25772" name="Text Box 172"/>
          <p:cNvSpPr txBox="1">
            <a:spLocks noChangeArrowheads="1"/>
          </p:cNvSpPr>
          <p:nvPr/>
        </p:nvSpPr>
        <p:spPr bwMode="auto">
          <a:xfrm>
            <a:off x="2039938" y="4286250"/>
            <a:ext cx="7461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IL-4</a:t>
            </a:r>
          </a:p>
          <a:p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CD40L</a:t>
            </a:r>
            <a:endParaRPr lang="en-US" sz="1400">
              <a:latin typeface="Arial Narrow" pitchFamily="34" charset="0"/>
            </a:endParaRPr>
          </a:p>
          <a:p>
            <a:endParaRPr lang="en-US">
              <a:latin typeface="Arial Narrow" pitchFamily="34" charset="0"/>
            </a:endParaRPr>
          </a:p>
        </p:txBody>
      </p:sp>
      <p:sp>
        <p:nvSpPr>
          <p:cNvPr id="25773" name="Line 173"/>
          <p:cNvSpPr>
            <a:spLocks noChangeShapeType="1"/>
          </p:cNvSpPr>
          <p:nvPr/>
        </p:nvSpPr>
        <p:spPr bwMode="auto">
          <a:xfrm>
            <a:off x="3679825" y="2819400"/>
            <a:ext cx="136525" cy="685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74" name="Oval 174"/>
          <p:cNvSpPr>
            <a:spLocks noChangeArrowheads="1"/>
          </p:cNvSpPr>
          <p:nvPr/>
        </p:nvSpPr>
        <p:spPr bwMode="auto">
          <a:xfrm>
            <a:off x="3613150" y="3505200"/>
            <a:ext cx="676275" cy="5334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75" name="Oval 175"/>
          <p:cNvSpPr>
            <a:spLocks noChangeArrowheads="1"/>
          </p:cNvSpPr>
          <p:nvPr/>
        </p:nvSpPr>
        <p:spPr bwMode="auto">
          <a:xfrm>
            <a:off x="3883025" y="3581400"/>
            <a:ext cx="203200" cy="3048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99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76" name="Text Box 176"/>
          <p:cNvSpPr txBox="1">
            <a:spLocks noChangeArrowheads="1"/>
          </p:cNvSpPr>
          <p:nvPr/>
        </p:nvSpPr>
        <p:spPr bwMode="auto">
          <a:xfrm>
            <a:off x="3598863" y="4068763"/>
            <a:ext cx="163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latin typeface="Arial Narrow" pitchFamily="34" charset="0"/>
            </a:endParaRPr>
          </a:p>
        </p:txBody>
      </p:sp>
      <p:sp>
        <p:nvSpPr>
          <p:cNvPr id="25777" name="Text Box 177"/>
          <p:cNvSpPr txBox="1">
            <a:spLocks noChangeArrowheads="1"/>
          </p:cNvSpPr>
          <p:nvPr/>
        </p:nvSpPr>
        <p:spPr bwMode="auto">
          <a:xfrm>
            <a:off x="3322638" y="4038600"/>
            <a:ext cx="1158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Helvetica" pitchFamily="34" charset="0"/>
              </a:rPr>
              <a:t>CD8+ CTL</a:t>
            </a:r>
            <a:endParaRPr lang="en-US">
              <a:latin typeface="Arial Narrow" pitchFamily="34" charset="0"/>
            </a:endParaRPr>
          </a:p>
        </p:txBody>
      </p:sp>
      <p:sp>
        <p:nvSpPr>
          <p:cNvPr id="25778" name="Text Box 178"/>
          <p:cNvSpPr txBox="1">
            <a:spLocks noChangeArrowheads="1"/>
          </p:cNvSpPr>
          <p:nvPr/>
        </p:nvSpPr>
        <p:spPr bwMode="auto">
          <a:xfrm>
            <a:off x="4289425" y="3505200"/>
            <a:ext cx="854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FasL</a:t>
            </a:r>
          </a:p>
          <a:p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perforin</a:t>
            </a:r>
            <a:endParaRPr lang="en-US" sz="1400">
              <a:latin typeface="Arial Narrow" pitchFamily="34" charset="0"/>
            </a:endParaRPr>
          </a:p>
        </p:txBody>
      </p:sp>
      <p:sp>
        <p:nvSpPr>
          <p:cNvPr id="25779" name="Line 179"/>
          <p:cNvSpPr>
            <a:spLocks noChangeShapeType="1"/>
          </p:cNvSpPr>
          <p:nvPr/>
        </p:nvSpPr>
        <p:spPr bwMode="auto">
          <a:xfrm>
            <a:off x="4357688" y="4343400"/>
            <a:ext cx="541337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780" name="Group 180"/>
          <p:cNvGrpSpPr>
            <a:grpSpLocks/>
          </p:cNvGrpSpPr>
          <p:nvPr/>
        </p:nvGrpSpPr>
        <p:grpSpPr bwMode="auto">
          <a:xfrm>
            <a:off x="4832350" y="4572000"/>
            <a:ext cx="1760538" cy="1447800"/>
            <a:chOff x="3072" y="2928"/>
            <a:chExt cx="816" cy="768"/>
          </a:xfrm>
        </p:grpSpPr>
        <p:grpSp>
          <p:nvGrpSpPr>
            <p:cNvPr id="25781" name="Group 181"/>
            <p:cNvGrpSpPr>
              <a:grpSpLocks/>
            </p:cNvGrpSpPr>
            <p:nvPr/>
          </p:nvGrpSpPr>
          <p:grpSpPr bwMode="auto">
            <a:xfrm>
              <a:off x="3072" y="3024"/>
              <a:ext cx="432" cy="480"/>
              <a:chOff x="2979" y="2724"/>
              <a:chExt cx="669" cy="588"/>
            </a:xfrm>
          </p:grpSpPr>
          <p:sp>
            <p:nvSpPr>
              <p:cNvPr id="25782" name="Freeform 182"/>
              <p:cNvSpPr>
                <a:spLocks/>
              </p:cNvSpPr>
              <p:nvPr/>
            </p:nvSpPr>
            <p:spPr bwMode="auto">
              <a:xfrm>
                <a:off x="2979" y="2724"/>
                <a:ext cx="669" cy="588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FFFF"/>
                  </a:gs>
                  <a:gs pos="50000">
                    <a:srgbClr val="00FFFF">
                      <a:gamma/>
                      <a:shade val="46275"/>
                      <a:invGamma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83" name="Freeform 183"/>
              <p:cNvSpPr>
                <a:spLocks/>
              </p:cNvSpPr>
              <p:nvPr/>
            </p:nvSpPr>
            <p:spPr bwMode="auto">
              <a:xfrm>
                <a:off x="3168" y="2832"/>
                <a:ext cx="288" cy="240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3810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84" name="Group 184"/>
            <p:cNvGrpSpPr>
              <a:grpSpLocks/>
            </p:cNvGrpSpPr>
            <p:nvPr/>
          </p:nvGrpSpPr>
          <p:grpSpPr bwMode="auto">
            <a:xfrm>
              <a:off x="3264" y="3216"/>
              <a:ext cx="432" cy="480"/>
              <a:chOff x="2979" y="2724"/>
              <a:chExt cx="669" cy="588"/>
            </a:xfrm>
          </p:grpSpPr>
          <p:sp>
            <p:nvSpPr>
              <p:cNvPr id="25785" name="Freeform 185"/>
              <p:cNvSpPr>
                <a:spLocks/>
              </p:cNvSpPr>
              <p:nvPr/>
            </p:nvSpPr>
            <p:spPr bwMode="auto">
              <a:xfrm>
                <a:off x="2979" y="2724"/>
                <a:ext cx="669" cy="588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solidFill>
                <a:srgbClr val="00FFFF"/>
              </a:solidFill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86" name="Freeform 186"/>
              <p:cNvSpPr>
                <a:spLocks/>
              </p:cNvSpPr>
              <p:nvPr/>
            </p:nvSpPr>
            <p:spPr bwMode="auto">
              <a:xfrm>
                <a:off x="3168" y="2832"/>
                <a:ext cx="288" cy="240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87" name="Group 187"/>
            <p:cNvGrpSpPr>
              <a:grpSpLocks/>
            </p:cNvGrpSpPr>
            <p:nvPr/>
          </p:nvGrpSpPr>
          <p:grpSpPr bwMode="auto">
            <a:xfrm>
              <a:off x="3456" y="3216"/>
              <a:ext cx="432" cy="480"/>
              <a:chOff x="2979" y="2724"/>
              <a:chExt cx="669" cy="588"/>
            </a:xfrm>
          </p:grpSpPr>
          <p:sp>
            <p:nvSpPr>
              <p:cNvPr id="25788" name="Freeform 188"/>
              <p:cNvSpPr>
                <a:spLocks/>
              </p:cNvSpPr>
              <p:nvPr/>
            </p:nvSpPr>
            <p:spPr bwMode="auto">
              <a:xfrm>
                <a:off x="2979" y="2724"/>
                <a:ext cx="669" cy="588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FFFF"/>
                  </a:gs>
                  <a:gs pos="50000">
                    <a:srgbClr val="00FFFF">
                      <a:gamma/>
                      <a:shade val="46275"/>
                      <a:invGamma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89" name="Freeform 189"/>
              <p:cNvSpPr>
                <a:spLocks/>
              </p:cNvSpPr>
              <p:nvPr/>
            </p:nvSpPr>
            <p:spPr bwMode="auto">
              <a:xfrm>
                <a:off x="3168" y="2832"/>
                <a:ext cx="288" cy="240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3810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90" name="Group 190"/>
            <p:cNvGrpSpPr>
              <a:grpSpLocks/>
            </p:cNvGrpSpPr>
            <p:nvPr/>
          </p:nvGrpSpPr>
          <p:grpSpPr bwMode="auto">
            <a:xfrm>
              <a:off x="3456" y="2928"/>
              <a:ext cx="432" cy="480"/>
              <a:chOff x="2979" y="2724"/>
              <a:chExt cx="669" cy="588"/>
            </a:xfrm>
          </p:grpSpPr>
          <p:sp>
            <p:nvSpPr>
              <p:cNvPr id="25791" name="Freeform 191"/>
              <p:cNvSpPr>
                <a:spLocks/>
              </p:cNvSpPr>
              <p:nvPr/>
            </p:nvSpPr>
            <p:spPr bwMode="auto">
              <a:xfrm>
                <a:off x="2979" y="2724"/>
                <a:ext cx="669" cy="588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solidFill>
                <a:srgbClr val="00FFFF"/>
              </a:solidFill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92" name="Freeform 192"/>
              <p:cNvSpPr>
                <a:spLocks/>
              </p:cNvSpPr>
              <p:nvPr/>
            </p:nvSpPr>
            <p:spPr bwMode="auto">
              <a:xfrm>
                <a:off x="3168" y="2832"/>
                <a:ext cx="288" cy="240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93" name="Group 193"/>
            <p:cNvGrpSpPr>
              <a:grpSpLocks/>
            </p:cNvGrpSpPr>
            <p:nvPr/>
          </p:nvGrpSpPr>
          <p:grpSpPr bwMode="auto">
            <a:xfrm>
              <a:off x="3168" y="3120"/>
              <a:ext cx="432" cy="480"/>
              <a:chOff x="2979" y="2724"/>
              <a:chExt cx="669" cy="588"/>
            </a:xfrm>
          </p:grpSpPr>
          <p:sp>
            <p:nvSpPr>
              <p:cNvPr id="25794" name="Freeform 194"/>
              <p:cNvSpPr>
                <a:spLocks/>
              </p:cNvSpPr>
              <p:nvPr/>
            </p:nvSpPr>
            <p:spPr bwMode="auto">
              <a:xfrm>
                <a:off x="2979" y="2724"/>
                <a:ext cx="669" cy="588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FFFF"/>
                  </a:gs>
                  <a:gs pos="50000">
                    <a:srgbClr val="00FFFF">
                      <a:gamma/>
                      <a:shade val="46275"/>
                      <a:invGamma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95" name="Freeform 195"/>
              <p:cNvSpPr>
                <a:spLocks/>
              </p:cNvSpPr>
              <p:nvPr/>
            </p:nvSpPr>
            <p:spPr bwMode="auto">
              <a:xfrm>
                <a:off x="3168" y="2832"/>
                <a:ext cx="288" cy="240"/>
              </a:xfrm>
              <a:custGeom>
                <a:avLst/>
                <a:gdLst/>
                <a:ahLst/>
                <a:cxnLst>
                  <a:cxn ang="0">
                    <a:pos x="266" y="285"/>
                  </a:cxn>
                  <a:cxn ang="0">
                    <a:pos x="356" y="82"/>
                  </a:cxn>
                  <a:cxn ang="0">
                    <a:pos x="739" y="48"/>
                  </a:cxn>
                  <a:cxn ang="0">
                    <a:pos x="773" y="37"/>
                  </a:cxn>
                  <a:cxn ang="0">
                    <a:pos x="784" y="3"/>
                  </a:cxn>
                  <a:cxn ang="0">
                    <a:pos x="863" y="25"/>
                  </a:cxn>
                  <a:cxn ang="0">
                    <a:pos x="976" y="127"/>
                  </a:cxn>
                  <a:cxn ang="0">
                    <a:pos x="1021" y="195"/>
                  </a:cxn>
                  <a:cxn ang="0">
                    <a:pos x="1032" y="228"/>
                  </a:cxn>
                  <a:cxn ang="0">
                    <a:pos x="998" y="240"/>
                  </a:cxn>
                  <a:cxn ang="0">
                    <a:pos x="874" y="273"/>
                  </a:cxn>
                  <a:cxn ang="0">
                    <a:pos x="784" y="420"/>
                  </a:cxn>
                  <a:cxn ang="0">
                    <a:pos x="762" y="476"/>
                  </a:cxn>
                  <a:cxn ang="0">
                    <a:pos x="570" y="521"/>
                  </a:cxn>
                  <a:cxn ang="0">
                    <a:pos x="288" y="566"/>
                  </a:cxn>
                  <a:cxn ang="0">
                    <a:pos x="187" y="645"/>
                  </a:cxn>
                  <a:cxn ang="0">
                    <a:pos x="176" y="679"/>
                  </a:cxn>
                  <a:cxn ang="0">
                    <a:pos x="7" y="803"/>
                  </a:cxn>
                  <a:cxn ang="0">
                    <a:pos x="210" y="364"/>
                  </a:cxn>
                  <a:cxn ang="0">
                    <a:pos x="266" y="285"/>
                  </a:cxn>
                </a:cxnLst>
                <a:rect l="0" t="0" r="r" b="b"/>
                <a:pathLst>
                  <a:path w="1037" h="803">
                    <a:moveTo>
                      <a:pt x="266" y="285"/>
                    </a:moveTo>
                    <a:cubicBezTo>
                      <a:pt x="307" y="221"/>
                      <a:pt x="314" y="145"/>
                      <a:pt x="356" y="82"/>
                    </a:cubicBezTo>
                    <a:cubicBezTo>
                      <a:pt x="486" y="100"/>
                      <a:pt x="609" y="68"/>
                      <a:pt x="739" y="48"/>
                    </a:cubicBezTo>
                    <a:cubicBezTo>
                      <a:pt x="750" y="44"/>
                      <a:pt x="764" y="45"/>
                      <a:pt x="773" y="37"/>
                    </a:cubicBezTo>
                    <a:cubicBezTo>
                      <a:pt x="781" y="28"/>
                      <a:pt x="772" y="7"/>
                      <a:pt x="784" y="3"/>
                    </a:cubicBezTo>
                    <a:cubicBezTo>
                      <a:pt x="790" y="0"/>
                      <a:pt x="853" y="21"/>
                      <a:pt x="863" y="25"/>
                    </a:cubicBezTo>
                    <a:cubicBezTo>
                      <a:pt x="908" y="59"/>
                      <a:pt x="943" y="79"/>
                      <a:pt x="976" y="127"/>
                    </a:cubicBezTo>
                    <a:cubicBezTo>
                      <a:pt x="991" y="149"/>
                      <a:pt x="1021" y="195"/>
                      <a:pt x="1021" y="195"/>
                    </a:cubicBezTo>
                    <a:cubicBezTo>
                      <a:pt x="1024" y="206"/>
                      <a:pt x="1037" y="217"/>
                      <a:pt x="1032" y="228"/>
                    </a:cubicBezTo>
                    <a:cubicBezTo>
                      <a:pt x="1026" y="238"/>
                      <a:pt x="1009" y="236"/>
                      <a:pt x="998" y="240"/>
                    </a:cubicBezTo>
                    <a:cubicBezTo>
                      <a:pt x="957" y="251"/>
                      <a:pt x="915" y="262"/>
                      <a:pt x="874" y="273"/>
                    </a:cubicBezTo>
                    <a:cubicBezTo>
                      <a:pt x="832" y="315"/>
                      <a:pt x="810" y="367"/>
                      <a:pt x="784" y="420"/>
                    </a:cubicBezTo>
                    <a:cubicBezTo>
                      <a:pt x="775" y="437"/>
                      <a:pt x="773" y="459"/>
                      <a:pt x="762" y="476"/>
                    </a:cubicBezTo>
                    <a:cubicBezTo>
                      <a:pt x="723" y="529"/>
                      <a:pt x="570" y="521"/>
                      <a:pt x="570" y="521"/>
                    </a:cubicBezTo>
                    <a:cubicBezTo>
                      <a:pt x="411" y="574"/>
                      <a:pt x="504" y="552"/>
                      <a:pt x="288" y="566"/>
                    </a:cubicBezTo>
                    <a:cubicBezTo>
                      <a:pt x="237" y="584"/>
                      <a:pt x="220" y="600"/>
                      <a:pt x="187" y="645"/>
                    </a:cubicBezTo>
                    <a:cubicBezTo>
                      <a:pt x="183" y="656"/>
                      <a:pt x="184" y="670"/>
                      <a:pt x="176" y="679"/>
                    </a:cubicBezTo>
                    <a:cubicBezTo>
                      <a:pt x="152" y="702"/>
                      <a:pt x="36" y="782"/>
                      <a:pt x="7" y="803"/>
                    </a:cubicBezTo>
                    <a:cubicBezTo>
                      <a:pt x="17" y="611"/>
                      <a:pt x="0" y="444"/>
                      <a:pt x="210" y="364"/>
                    </a:cubicBezTo>
                    <a:cubicBezTo>
                      <a:pt x="242" y="314"/>
                      <a:pt x="223" y="340"/>
                      <a:pt x="266" y="2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3810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796" name="Line 196"/>
          <p:cNvSpPr>
            <a:spLocks noChangeShapeType="1"/>
          </p:cNvSpPr>
          <p:nvPr/>
        </p:nvSpPr>
        <p:spPr bwMode="auto">
          <a:xfrm>
            <a:off x="3951288" y="5562600"/>
            <a:ext cx="74453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97" name="Text Box 197"/>
          <p:cNvSpPr txBox="1">
            <a:spLocks noChangeArrowheads="1"/>
          </p:cNvSpPr>
          <p:nvPr/>
        </p:nvSpPr>
        <p:spPr bwMode="auto">
          <a:xfrm>
            <a:off x="7067550" y="5722938"/>
            <a:ext cx="1166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66"/>
                </a:solidFill>
                <a:latin typeface="Symbol" pitchFamily="18" charset="2"/>
              </a:rPr>
              <a:t>b</a:t>
            </a:r>
            <a:r>
              <a:rPr lang="en-US" sz="1800">
                <a:solidFill>
                  <a:srgbClr val="FFFF66"/>
                </a:solidFill>
                <a:latin typeface="Arial Narrow" pitchFamily="34" charset="0"/>
              </a:rPr>
              <a:t> cell death</a:t>
            </a:r>
            <a:endParaRPr lang="en-US">
              <a:solidFill>
                <a:srgbClr val="FFFF66"/>
              </a:solidFill>
              <a:latin typeface="Arial Narrow" pitchFamily="34" charset="0"/>
            </a:endParaRPr>
          </a:p>
        </p:txBody>
      </p:sp>
      <p:sp>
        <p:nvSpPr>
          <p:cNvPr id="25798" name="Line 198"/>
          <p:cNvSpPr>
            <a:spLocks noChangeShapeType="1"/>
          </p:cNvSpPr>
          <p:nvPr/>
        </p:nvSpPr>
        <p:spPr bwMode="auto">
          <a:xfrm>
            <a:off x="7473950" y="4724400"/>
            <a:ext cx="0" cy="914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99" name="Line 199"/>
          <p:cNvSpPr>
            <a:spLocks noChangeShapeType="1"/>
          </p:cNvSpPr>
          <p:nvPr/>
        </p:nvSpPr>
        <p:spPr bwMode="auto">
          <a:xfrm>
            <a:off x="7202488" y="5029200"/>
            <a:ext cx="54133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800" name="Line 200"/>
          <p:cNvSpPr>
            <a:spLocks noChangeShapeType="1"/>
          </p:cNvSpPr>
          <p:nvPr/>
        </p:nvSpPr>
        <p:spPr bwMode="auto">
          <a:xfrm>
            <a:off x="7202488" y="5368925"/>
            <a:ext cx="54133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801" name="Line 201"/>
          <p:cNvSpPr>
            <a:spLocks noChangeShapeType="1"/>
          </p:cNvSpPr>
          <p:nvPr/>
        </p:nvSpPr>
        <p:spPr bwMode="auto">
          <a:xfrm>
            <a:off x="6592888" y="51816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802" name="Text Box 202"/>
          <p:cNvSpPr txBox="1">
            <a:spLocks noChangeArrowheads="1"/>
          </p:cNvSpPr>
          <p:nvPr/>
        </p:nvSpPr>
        <p:spPr bwMode="auto">
          <a:xfrm>
            <a:off x="4478338" y="6057900"/>
            <a:ext cx="1122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1800">
                <a:solidFill>
                  <a:schemeClr val="tx2"/>
                </a:solidFill>
                <a:latin typeface="Arial Narrow" pitchFamily="34" charset="0"/>
              </a:rPr>
              <a:t> islet cells</a:t>
            </a:r>
            <a:endParaRPr lang="en-US" sz="1800">
              <a:latin typeface="Arial Narrow" pitchFamily="34" charset="0"/>
            </a:endParaRPr>
          </a:p>
        </p:txBody>
      </p:sp>
      <p:sp>
        <p:nvSpPr>
          <p:cNvPr id="25803" name="Line 203"/>
          <p:cNvSpPr>
            <a:spLocks noChangeShapeType="1"/>
          </p:cNvSpPr>
          <p:nvPr/>
        </p:nvSpPr>
        <p:spPr bwMode="auto">
          <a:xfrm flipV="1">
            <a:off x="4945063" y="3352800"/>
            <a:ext cx="609600" cy="15240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804" name="Text Box 204"/>
          <p:cNvSpPr txBox="1">
            <a:spLocks noChangeArrowheads="1"/>
          </p:cNvSpPr>
          <p:nvPr/>
        </p:nvSpPr>
        <p:spPr bwMode="auto">
          <a:xfrm>
            <a:off x="7315200" y="63246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727200" y="3068638"/>
            <a:ext cx="1568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MHC/self-peptide</a:t>
            </a:r>
            <a:endParaRPr lang="en-US" sz="14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483" name="Freeform 3"/>
          <p:cNvSpPr>
            <a:spLocks/>
          </p:cNvSpPr>
          <p:nvPr/>
        </p:nvSpPr>
        <p:spPr bwMode="auto">
          <a:xfrm>
            <a:off x="4730750" y="3922713"/>
            <a:ext cx="161925" cy="239712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113" y="65"/>
              </a:cxn>
              <a:cxn ang="0">
                <a:pos x="48" y="151"/>
              </a:cxn>
              <a:cxn ang="0">
                <a:pos x="0" y="65"/>
              </a:cxn>
              <a:cxn ang="0">
                <a:pos x="48" y="0"/>
              </a:cxn>
            </a:cxnLst>
            <a:rect l="0" t="0" r="r" b="b"/>
            <a:pathLst>
              <a:path w="113" h="151">
                <a:moveTo>
                  <a:pt x="48" y="0"/>
                </a:moveTo>
                <a:lnTo>
                  <a:pt x="113" y="65"/>
                </a:lnTo>
                <a:lnTo>
                  <a:pt x="48" y="151"/>
                </a:lnTo>
                <a:lnTo>
                  <a:pt x="0" y="65"/>
                </a:lnTo>
                <a:lnTo>
                  <a:pt x="48" y="0"/>
                </a:lnTo>
                <a:close/>
              </a:path>
            </a:pathLst>
          </a:custGeom>
          <a:solidFill>
            <a:srgbClr val="FFA3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Freeform 4"/>
          <p:cNvSpPr>
            <a:spLocks/>
          </p:cNvSpPr>
          <p:nvPr/>
        </p:nvSpPr>
        <p:spPr bwMode="auto">
          <a:xfrm>
            <a:off x="4730750" y="3922713"/>
            <a:ext cx="161925" cy="239712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113" y="73"/>
              </a:cxn>
              <a:cxn ang="0">
                <a:pos x="48" y="151"/>
              </a:cxn>
              <a:cxn ang="0">
                <a:pos x="0" y="73"/>
              </a:cxn>
              <a:cxn ang="0">
                <a:pos x="48" y="0"/>
              </a:cxn>
            </a:cxnLst>
            <a:rect l="0" t="0" r="r" b="b"/>
            <a:pathLst>
              <a:path w="113" h="151">
                <a:moveTo>
                  <a:pt x="48" y="0"/>
                </a:moveTo>
                <a:lnTo>
                  <a:pt x="113" y="73"/>
                </a:lnTo>
                <a:lnTo>
                  <a:pt x="48" y="151"/>
                </a:lnTo>
                <a:lnTo>
                  <a:pt x="0" y="73"/>
                </a:lnTo>
                <a:lnTo>
                  <a:pt x="48" y="0"/>
                </a:lnTo>
                <a:close/>
              </a:path>
            </a:pathLst>
          </a:custGeom>
          <a:noFill/>
          <a:ln w="39688">
            <a:solidFill>
              <a:srgbClr val="FFA3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778375" y="3552825"/>
            <a:ext cx="269875" cy="257175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4664075" y="3440113"/>
            <a:ext cx="274638" cy="268287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4527550" y="3541713"/>
            <a:ext cx="263525" cy="242887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438650" y="3465513"/>
            <a:ext cx="271463" cy="268287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214813" y="3476625"/>
            <a:ext cx="312737" cy="204788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3657600" y="3352800"/>
            <a:ext cx="760413" cy="1077913"/>
          </a:xfrm>
          <a:prstGeom prst="ellipse">
            <a:avLst/>
          </a:prstGeom>
          <a:solidFill>
            <a:srgbClr val="2A6BFF"/>
          </a:solidFill>
          <a:ln w="63500">
            <a:solidFill>
              <a:srgbClr val="55FFF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595813" y="3873500"/>
            <a:ext cx="350837" cy="215900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4402138" y="3910013"/>
            <a:ext cx="354012" cy="166687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4584700" y="3705225"/>
            <a:ext cx="354013" cy="231775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4371975" y="3733800"/>
            <a:ext cx="371475" cy="1635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AutoShape 15"/>
          <p:cNvSpPr>
            <a:spLocks noChangeArrowheads="1"/>
          </p:cNvSpPr>
          <p:nvPr/>
        </p:nvSpPr>
        <p:spPr bwMode="auto">
          <a:xfrm>
            <a:off x="4246563" y="3873500"/>
            <a:ext cx="292100" cy="149225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AutoShape 16"/>
          <p:cNvSpPr>
            <a:spLocks noChangeArrowheads="1"/>
          </p:cNvSpPr>
          <p:nvPr/>
        </p:nvSpPr>
        <p:spPr bwMode="auto">
          <a:xfrm>
            <a:off x="4257675" y="3781425"/>
            <a:ext cx="292100" cy="1524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3444875" y="3757613"/>
            <a:ext cx="203200" cy="344487"/>
          </a:xfrm>
          <a:prstGeom prst="roundRect">
            <a:avLst>
              <a:gd name="adj" fmla="val 50000"/>
            </a:avLst>
          </a:prstGeom>
          <a:solidFill>
            <a:srgbClr val="FFD5D7"/>
          </a:solidFill>
          <a:ln w="63500">
            <a:solidFill>
              <a:srgbClr val="F42A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3860800" y="3581400"/>
            <a:ext cx="320675" cy="609600"/>
          </a:xfrm>
          <a:prstGeom prst="ellipse">
            <a:avLst/>
          </a:prstGeom>
          <a:solidFill>
            <a:srgbClr val="0034AA"/>
          </a:solidFill>
          <a:ln w="39688">
            <a:solidFill>
              <a:srgbClr val="FFD5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614738" y="3949700"/>
            <a:ext cx="168275" cy="2651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3605213" y="3668713"/>
            <a:ext cx="177800" cy="277812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21"/>
          <p:cNvSpPr>
            <a:spLocks noChangeArrowheads="1"/>
          </p:cNvSpPr>
          <p:nvPr/>
        </p:nvSpPr>
        <p:spPr bwMode="auto">
          <a:xfrm>
            <a:off x="1535113" y="3668713"/>
            <a:ext cx="204787" cy="131762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1454150" y="3621088"/>
            <a:ext cx="207963" cy="139700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23"/>
          <p:cNvSpPr>
            <a:spLocks noChangeArrowheads="1"/>
          </p:cNvSpPr>
          <p:nvPr/>
        </p:nvSpPr>
        <p:spPr bwMode="auto">
          <a:xfrm>
            <a:off x="1354138" y="3657600"/>
            <a:ext cx="203200" cy="127000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24"/>
          <p:cNvSpPr>
            <a:spLocks noChangeArrowheads="1"/>
          </p:cNvSpPr>
          <p:nvPr/>
        </p:nvSpPr>
        <p:spPr bwMode="auto">
          <a:xfrm>
            <a:off x="1287463" y="3632200"/>
            <a:ext cx="214312" cy="141288"/>
          </a:xfrm>
          <a:prstGeom prst="ellipse">
            <a:avLst/>
          </a:prstGeom>
          <a:solidFill>
            <a:srgbClr val="FFD5EA"/>
          </a:solidFill>
          <a:ln w="39688">
            <a:solidFill>
              <a:srgbClr val="F6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AutoShape 25"/>
          <p:cNvSpPr>
            <a:spLocks noChangeArrowheads="1"/>
          </p:cNvSpPr>
          <p:nvPr/>
        </p:nvSpPr>
        <p:spPr bwMode="auto">
          <a:xfrm>
            <a:off x="1128713" y="3632200"/>
            <a:ext cx="236537" cy="101600"/>
          </a:xfrm>
          <a:prstGeom prst="roundRect">
            <a:avLst>
              <a:gd name="adj" fmla="val 49218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Freeform 26"/>
          <p:cNvSpPr>
            <a:spLocks/>
          </p:cNvSpPr>
          <p:nvPr/>
        </p:nvSpPr>
        <p:spPr bwMode="auto">
          <a:xfrm>
            <a:off x="1433513" y="3886200"/>
            <a:ext cx="114300" cy="13970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80" y="40"/>
              </a:cxn>
              <a:cxn ang="0">
                <a:pos x="40" y="88"/>
              </a:cxn>
              <a:cxn ang="0">
                <a:pos x="0" y="40"/>
              </a:cxn>
              <a:cxn ang="0">
                <a:pos x="40" y="0"/>
              </a:cxn>
            </a:cxnLst>
            <a:rect l="0" t="0" r="r" b="b"/>
            <a:pathLst>
              <a:path w="80" h="88">
                <a:moveTo>
                  <a:pt x="40" y="0"/>
                </a:moveTo>
                <a:lnTo>
                  <a:pt x="80" y="40"/>
                </a:lnTo>
                <a:lnTo>
                  <a:pt x="40" y="88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FFA3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Freeform 27"/>
          <p:cNvSpPr>
            <a:spLocks/>
          </p:cNvSpPr>
          <p:nvPr/>
        </p:nvSpPr>
        <p:spPr bwMode="auto">
          <a:xfrm>
            <a:off x="1422400" y="3886200"/>
            <a:ext cx="112713" cy="12700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79" y="32"/>
              </a:cxn>
              <a:cxn ang="0">
                <a:pos x="40" y="80"/>
              </a:cxn>
              <a:cxn ang="0">
                <a:pos x="0" y="32"/>
              </a:cxn>
              <a:cxn ang="0">
                <a:pos x="40" y="0"/>
              </a:cxn>
            </a:cxnLst>
            <a:rect l="0" t="0" r="r" b="b"/>
            <a:pathLst>
              <a:path w="79" h="80">
                <a:moveTo>
                  <a:pt x="40" y="0"/>
                </a:moveTo>
                <a:lnTo>
                  <a:pt x="79" y="32"/>
                </a:lnTo>
                <a:lnTo>
                  <a:pt x="40" y="80"/>
                </a:lnTo>
                <a:lnTo>
                  <a:pt x="0" y="32"/>
                </a:lnTo>
                <a:lnTo>
                  <a:pt x="40" y="0"/>
                </a:lnTo>
                <a:close/>
              </a:path>
            </a:pathLst>
          </a:custGeom>
          <a:noFill/>
          <a:ln w="39688">
            <a:solidFill>
              <a:srgbClr val="FFA3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28"/>
          <p:cNvSpPr>
            <a:spLocks noChangeArrowheads="1"/>
          </p:cNvSpPr>
          <p:nvPr/>
        </p:nvSpPr>
        <p:spPr bwMode="auto">
          <a:xfrm>
            <a:off x="1354138" y="3849688"/>
            <a:ext cx="227012" cy="139700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29"/>
          <p:cNvSpPr>
            <a:spLocks noChangeArrowheads="1"/>
          </p:cNvSpPr>
          <p:nvPr/>
        </p:nvSpPr>
        <p:spPr bwMode="auto">
          <a:xfrm>
            <a:off x="1230313" y="3873500"/>
            <a:ext cx="228600" cy="103188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30"/>
          <p:cNvSpPr>
            <a:spLocks noChangeArrowheads="1"/>
          </p:cNvSpPr>
          <p:nvPr/>
        </p:nvSpPr>
        <p:spPr bwMode="auto">
          <a:xfrm>
            <a:off x="1344613" y="3773488"/>
            <a:ext cx="223837" cy="139700"/>
          </a:xfrm>
          <a:prstGeom prst="ellipse">
            <a:avLst/>
          </a:prstGeom>
          <a:solidFill>
            <a:srgbClr val="FF2A35"/>
          </a:solid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31"/>
          <p:cNvSpPr>
            <a:spLocks noChangeArrowheads="1"/>
          </p:cNvSpPr>
          <p:nvPr/>
        </p:nvSpPr>
        <p:spPr bwMode="auto">
          <a:xfrm>
            <a:off x="1219200" y="3784600"/>
            <a:ext cx="239713" cy="103188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39688">
            <a:solidFill>
              <a:srgbClr val="FFD5D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AutoShape 32"/>
          <p:cNvSpPr>
            <a:spLocks noChangeArrowheads="1"/>
          </p:cNvSpPr>
          <p:nvPr/>
        </p:nvSpPr>
        <p:spPr bwMode="auto">
          <a:xfrm>
            <a:off x="1150938" y="3860800"/>
            <a:ext cx="168275" cy="101600"/>
          </a:xfrm>
          <a:prstGeom prst="roundRect">
            <a:avLst>
              <a:gd name="adj" fmla="val 49218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AutoShape 33"/>
          <p:cNvSpPr>
            <a:spLocks noChangeArrowheads="1"/>
          </p:cNvSpPr>
          <p:nvPr/>
        </p:nvSpPr>
        <p:spPr bwMode="auto">
          <a:xfrm>
            <a:off x="1150938" y="3810000"/>
            <a:ext cx="180975" cy="87313"/>
          </a:xfrm>
          <a:prstGeom prst="roundRect">
            <a:avLst>
              <a:gd name="adj" fmla="val 5090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34"/>
          <p:cNvSpPr>
            <a:spLocks noChangeArrowheads="1"/>
          </p:cNvSpPr>
          <p:nvPr/>
        </p:nvSpPr>
        <p:spPr bwMode="auto">
          <a:xfrm>
            <a:off x="630238" y="3440113"/>
            <a:ext cx="588962" cy="725487"/>
          </a:xfrm>
          <a:prstGeom prst="ellipse">
            <a:avLst/>
          </a:prstGeom>
          <a:solidFill>
            <a:srgbClr val="2A6BFF"/>
          </a:solidFill>
          <a:ln w="63500">
            <a:solidFill>
              <a:srgbClr val="55FFF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35"/>
          <p:cNvSpPr>
            <a:spLocks noChangeArrowheads="1"/>
          </p:cNvSpPr>
          <p:nvPr/>
        </p:nvSpPr>
        <p:spPr bwMode="auto">
          <a:xfrm>
            <a:off x="812800" y="3581400"/>
            <a:ext cx="249238" cy="407988"/>
          </a:xfrm>
          <a:prstGeom prst="ellipse">
            <a:avLst/>
          </a:prstGeom>
          <a:solidFill>
            <a:srgbClr val="0034AA"/>
          </a:solidFill>
          <a:ln w="39688">
            <a:solidFill>
              <a:srgbClr val="FFD5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AutoShape 36"/>
          <p:cNvSpPr>
            <a:spLocks noChangeArrowheads="1"/>
          </p:cNvSpPr>
          <p:nvPr/>
        </p:nvSpPr>
        <p:spPr bwMode="auto">
          <a:xfrm>
            <a:off x="1771650" y="3721100"/>
            <a:ext cx="280988" cy="280988"/>
          </a:xfrm>
          <a:prstGeom prst="roundRect">
            <a:avLst>
              <a:gd name="adj" fmla="val 50000"/>
            </a:avLst>
          </a:prstGeom>
          <a:solidFill>
            <a:srgbClr val="FFD5D7"/>
          </a:solidFill>
          <a:ln w="63500">
            <a:solidFill>
              <a:srgbClr val="F42A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Freeform 37"/>
          <p:cNvSpPr>
            <a:spLocks/>
          </p:cNvSpPr>
          <p:nvPr/>
        </p:nvSpPr>
        <p:spPr bwMode="auto">
          <a:xfrm>
            <a:off x="2052638" y="3429000"/>
            <a:ext cx="396875" cy="865188"/>
          </a:xfrm>
          <a:custGeom>
            <a:avLst/>
            <a:gdLst/>
            <a:ahLst/>
            <a:cxnLst>
              <a:cxn ang="0">
                <a:pos x="121" y="176"/>
              </a:cxn>
              <a:cxn ang="0">
                <a:pos x="89" y="176"/>
              </a:cxn>
              <a:cxn ang="0">
                <a:pos x="89" y="161"/>
              </a:cxn>
              <a:cxn ang="0">
                <a:pos x="56" y="161"/>
              </a:cxn>
              <a:cxn ang="0">
                <a:pos x="56" y="136"/>
              </a:cxn>
              <a:cxn ang="0">
                <a:pos x="56" y="128"/>
              </a:cxn>
              <a:cxn ang="0">
                <a:pos x="56" y="103"/>
              </a:cxn>
              <a:cxn ang="0">
                <a:pos x="33" y="73"/>
              </a:cxn>
              <a:cxn ang="0">
                <a:pos x="33" y="65"/>
              </a:cxn>
              <a:cxn ang="0">
                <a:pos x="33" y="48"/>
              </a:cxn>
              <a:cxn ang="0">
                <a:pos x="33" y="17"/>
              </a:cxn>
              <a:cxn ang="0">
                <a:pos x="56" y="0"/>
              </a:cxn>
              <a:cxn ang="0">
                <a:pos x="73" y="0"/>
              </a:cxn>
              <a:cxn ang="0">
                <a:pos x="89" y="0"/>
              </a:cxn>
              <a:cxn ang="0">
                <a:pos x="121" y="0"/>
              </a:cxn>
              <a:cxn ang="0">
                <a:pos x="152" y="0"/>
              </a:cxn>
              <a:cxn ang="0">
                <a:pos x="177" y="0"/>
              </a:cxn>
              <a:cxn ang="0">
                <a:pos x="208" y="0"/>
              </a:cxn>
              <a:cxn ang="0">
                <a:pos x="225" y="32"/>
              </a:cxn>
              <a:cxn ang="0">
                <a:pos x="256" y="65"/>
              </a:cxn>
              <a:cxn ang="0">
                <a:pos x="265" y="80"/>
              </a:cxn>
              <a:cxn ang="0">
                <a:pos x="265" y="136"/>
              </a:cxn>
              <a:cxn ang="0">
                <a:pos x="265" y="161"/>
              </a:cxn>
              <a:cxn ang="0">
                <a:pos x="265" y="184"/>
              </a:cxn>
              <a:cxn ang="0">
                <a:pos x="265" y="199"/>
              </a:cxn>
              <a:cxn ang="0">
                <a:pos x="265" y="224"/>
              </a:cxn>
              <a:cxn ang="0">
                <a:pos x="265" y="247"/>
              </a:cxn>
              <a:cxn ang="0">
                <a:pos x="265" y="272"/>
              </a:cxn>
              <a:cxn ang="0">
                <a:pos x="265" y="313"/>
              </a:cxn>
              <a:cxn ang="0">
                <a:pos x="281" y="320"/>
              </a:cxn>
              <a:cxn ang="0">
                <a:pos x="281" y="353"/>
              </a:cxn>
              <a:cxn ang="0">
                <a:pos x="281" y="384"/>
              </a:cxn>
              <a:cxn ang="0">
                <a:pos x="281" y="457"/>
              </a:cxn>
              <a:cxn ang="0">
                <a:pos x="265" y="505"/>
              </a:cxn>
              <a:cxn ang="0">
                <a:pos x="265" y="528"/>
              </a:cxn>
              <a:cxn ang="0">
                <a:pos x="233" y="545"/>
              </a:cxn>
              <a:cxn ang="0">
                <a:pos x="208" y="545"/>
              </a:cxn>
              <a:cxn ang="0">
                <a:pos x="192" y="545"/>
              </a:cxn>
              <a:cxn ang="0">
                <a:pos x="160" y="545"/>
              </a:cxn>
              <a:cxn ang="0">
                <a:pos x="129" y="545"/>
              </a:cxn>
              <a:cxn ang="0">
                <a:pos x="121" y="528"/>
              </a:cxn>
              <a:cxn ang="0">
                <a:pos x="89" y="487"/>
              </a:cxn>
              <a:cxn ang="0">
                <a:pos x="73" y="464"/>
              </a:cxn>
              <a:cxn ang="0">
                <a:pos x="56" y="439"/>
              </a:cxn>
              <a:cxn ang="0">
                <a:pos x="16" y="409"/>
              </a:cxn>
              <a:cxn ang="0">
                <a:pos x="8" y="401"/>
              </a:cxn>
              <a:cxn ang="0">
                <a:pos x="0" y="384"/>
              </a:cxn>
              <a:cxn ang="0">
                <a:pos x="0" y="368"/>
              </a:cxn>
              <a:cxn ang="0">
                <a:pos x="0" y="353"/>
              </a:cxn>
              <a:cxn ang="0">
                <a:pos x="8" y="336"/>
              </a:cxn>
              <a:cxn ang="0">
                <a:pos x="16" y="328"/>
              </a:cxn>
              <a:cxn ang="0">
                <a:pos x="33" y="320"/>
              </a:cxn>
              <a:cxn ang="0">
                <a:pos x="56" y="313"/>
              </a:cxn>
              <a:cxn ang="0">
                <a:pos x="73" y="313"/>
              </a:cxn>
              <a:cxn ang="0">
                <a:pos x="89" y="288"/>
              </a:cxn>
              <a:cxn ang="0">
                <a:pos x="89" y="272"/>
              </a:cxn>
              <a:cxn ang="0">
                <a:pos x="96" y="272"/>
              </a:cxn>
              <a:cxn ang="0">
                <a:pos x="121" y="257"/>
              </a:cxn>
              <a:cxn ang="0">
                <a:pos x="121" y="232"/>
              </a:cxn>
              <a:cxn ang="0">
                <a:pos x="96" y="224"/>
              </a:cxn>
              <a:cxn ang="0">
                <a:pos x="89" y="217"/>
              </a:cxn>
              <a:cxn ang="0">
                <a:pos x="96" y="199"/>
              </a:cxn>
              <a:cxn ang="0">
                <a:pos x="121" y="199"/>
              </a:cxn>
            </a:cxnLst>
            <a:rect l="0" t="0" r="r" b="b"/>
            <a:pathLst>
              <a:path w="281" h="545">
                <a:moveTo>
                  <a:pt x="121" y="184"/>
                </a:moveTo>
                <a:lnTo>
                  <a:pt x="121" y="176"/>
                </a:lnTo>
                <a:lnTo>
                  <a:pt x="96" y="176"/>
                </a:lnTo>
                <a:lnTo>
                  <a:pt x="89" y="176"/>
                </a:lnTo>
                <a:lnTo>
                  <a:pt x="89" y="161"/>
                </a:lnTo>
                <a:lnTo>
                  <a:pt x="89" y="161"/>
                </a:lnTo>
                <a:lnTo>
                  <a:pt x="73" y="161"/>
                </a:lnTo>
                <a:lnTo>
                  <a:pt x="56" y="161"/>
                </a:lnTo>
                <a:lnTo>
                  <a:pt x="56" y="151"/>
                </a:lnTo>
                <a:lnTo>
                  <a:pt x="56" y="136"/>
                </a:lnTo>
                <a:lnTo>
                  <a:pt x="56" y="136"/>
                </a:lnTo>
                <a:lnTo>
                  <a:pt x="56" y="128"/>
                </a:lnTo>
                <a:lnTo>
                  <a:pt x="56" y="113"/>
                </a:lnTo>
                <a:lnTo>
                  <a:pt x="56" y="103"/>
                </a:lnTo>
                <a:lnTo>
                  <a:pt x="56" y="103"/>
                </a:lnTo>
                <a:lnTo>
                  <a:pt x="33" y="73"/>
                </a:lnTo>
                <a:lnTo>
                  <a:pt x="33" y="65"/>
                </a:lnTo>
                <a:lnTo>
                  <a:pt x="33" y="65"/>
                </a:lnTo>
                <a:lnTo>
                  <a:pt x="33" y="55"/>
                </a:lnTo>
                <a:lnTo>
                  <a:pt x="33" y="48"/>
                </a:lnTo>
                <a:lnTo>
                  <a:pt x="33" y="32"/>
                </a:lnTo>
                <a:lnTo>
                  <a:pt x="33" y="17"/>
                </a:lnTo>
                <a:lnTo>
                  <a:pt x="56" y="7"/>
                </a:lnTo>
                <a:lnTo>
                  <a:pt x="56" y="0"/>
                </a:lnTo>
                <a:lnTo>
                  <a:pt x="73" y="0"/>
                </a:lnTo>
                <a:lnTo>
                  <a:pt x="73" y="0"/>
                </a:lnTo>
                <a:lnTo>
                  <a:pt x="89" y="0"/>
                </a:lnTo>
                <a:lnTo>
                  <a:pt x="89" y="0"/>
                </a:lnTo>
                <a:lnTo>
                  <a:pt x="96" y="0"/>
                </a:lnTo>
                <a:lnTo>
                  <a:pt x="121" y="0"/>
                </a:lnTo>
                <a:lnTo>
                  <a:pt x="129" y="0"/>
                </a:lnTo>
                <a:lnTo>
                  <a:pt x="152" y="0"/>
                </a:lnTo>
                <a:lnTo>
                  <a:pt x="160" y="0"/>
                </a:lnTo>
                <a:lnTo>
                  <a:pt x="177" y="0"/>
                </a:lnTo>
                <a:lnTo>
                  <a:pt x="200" y="0"/>
                </a:lnTo>
                <a:lnTo>
                  <a:pt x="208" y="0"/>
                </a:lnTo>
                <a:lnTo>
                  <a:pt x="217" y="7"/>
                </a:lnTo>
                <a:lnTo>
                  <a:pt x="225" y="32"/>
                </a:lnTo>
                <a:lnTo>
                  <a:pt x="233" y="55"/>
                </a:lnTo>
                <a:lnTo>
                  <a:pt x="256" y="65"/>
                </a:lnTo>
                <a:lnTo>
                  <a:pt x="265" y="73"/>
                </a:lnTo>
                <a:lnTo>
                  <a:pt x="265" y="80"/>
                </a:lnTo>
                <a:lnTo>
                  <a:pt x="265" y="113"/>
                </a:lnTo>
                <a:lnTo>
                  <a:pt x="265" y="136"/>
                </a:lnTo>
                <a:lnTo>
                  <a:pt x="265" y="136"/>
                </a:lnTo>
                <a:lnTo>
                  <a:pt x="265" y="161"/>
                </a:lnTo>
                <a:lnTo>
                  <a:pt x="265" y="176"/>
                </a:lnTo>
                <a:lnTo>
                  <a:pt x="265" y="184"/>
                </a:lnTo>
                <a:lnTo>
                  <a:pt x="265" y="199"/>
                </a:lnTo>
                <a:lnTo>
                  <a:pt x="265" y="199"/>
                </a:lnTo>
                <a:lnTo>
                  <a:pt x="265" y="217"/>
                </a:lnTo>
                <a:lnTo>
                  <a:pt x="265" y="224"/>
                </a:lnTo>
                <a:lnTo>
                  <a:pt x="265" y="224"/>
                </a:lnTo>
                <a:lnTo>
                  <a:pt x="265" y="247"/>
                </a:lnTo>
                <a:lnTo>
                  <a:pt x="265" y="272"/>
                </a:lnTo>
                <a:lnTo>
                  <a:pt x="265" y="272"/>
                </a:lnTo>
                <a:lnTo>
                  <a:pt x="265" y="288"/>
                </a:lnTo>
                <a:lnTo>
                  <a:pt x="265" y="313"/>
                </a:lnTo>
                <a:lnTo>
                  <a:pt x="281" y="313"/>
                </a:lnTo>
                <a:lnTo>
                  <a:pt x="281" y="320"/>
                </a:lnTo>
                <a:lnTo>
                  <a:pt x="281" y="328"/>
                </a:lnTo>
                <a:lnTo>
                  <a:pt x="281" y="353"/>
                </a:lnTo>
                <a:lnTo>
                  <a:pt x="281" y="353"/>
                </a:lnTo>
                <a:lnTo>
                  <a:pt x="281" y="384"/>
                </a:lnTo>
                <a:lnTo>
                  <a:pt x="281" y="439"/>
                </a:lnTo>
                <a:lnTo>
                  <a:pt x="281" y="457"/>
                </a:lnTo>
                <a:lnTo>
                  <a:pt x="281" y="480"/>
                </a:lnTo>
                <a:lnTo>
                  <a:pt x="265" y="505"/>
                </a:lnTo>
                <a:lnTo>
                  <a:pt x="265" y="512"/>
                </a:lnTo>
                <a:lnTo>
                  <a:pt x="265" y="528"/>
                </a:lnTo>
                <a:lnTo>
                  <a:pt x="256" y="528"/>
                </a:lnTo>
                <a:lnTo>
                  <a:pt x="233" y="545"/>
                </a:lnTo>
                <a:lnTo>
                  <a:pt x="225" y="545"/>
                </a:lnTo>
                <a:lnTo>
                  <a:pt x="208" y="545"/>
                </a:lnTo>
                <a:lnTo>
                  <a:pt x="200" y="545"/>
                </a:lnTo>
                <a:lnTo>
                  <a:pt x="192" y="545"/>
                </a:lnTo>
                <a:lnTo>
                  <a:pt x="169" y="545"/>
                </a:lnTo>
                <a:lnTo>
                  <a:pt x="160" y="545"/>
                </a:lnTo>
                <a:lnTo>
                  <a:pt x="152" y="545"/>
                </a:lnTo>
                <a:lnTo>
                  <a:pt x="129" y="545"/>
                </a:lnTo>
                <a:lnTo>
                  <a:pt x="121" y="528"/>
                </a:lnTo>
                <a:lnTo>
                  <a:pt x="121" y="528"/>
                </a:lnTo>
                <a:lnTo>
                  <a:pt x="96" y="512"/>
                </a:lnTo>
                <a:lnTo>
                  <a:pt x="89" y="487"/>
                </a:lnTo>
                <a:lnTo>
                  <a:pt x="73" y="480"/>
                </a:lnTo>
                <a:lnTo>
                  <a:pt x="73" y="464"/>
                </a:lnTo>
                <a:lnTo>
                  <a:pt x="56" y="457"/>
                </a:lnTo>
                <a:lnTo>
                  <a:pt x="56" y="439"/>
                </a:lnTo>
                <a:lnTo>
                  <a:pt x="25" y="416"/>
                </a:lnTo>
                <a:lnTo>
                  <a:pt x="16" y="409"/>
                </a:lnTo>
                <a:lnTo>
                  <a:pt x="16" y="401"/>
                </a:lnTo>
                <a:lnTo>
                  <a:pt x="8" y="401"/>
                </a:lnTo>
                <a:lnTo>
                  <a:pt x="8" y="391"/>
                </a:lnTo>
                <a:lnTo>
                  <a:pt x="0" y="384"/>
                </a:lnTo>
                <a:lnTo>
                  <a:pt x="0" y="368"/>
                </a:lnTo>
                <a:lnTo>
                  <a:pt x="0" y="368"/>
                </a:lnTo>
                <a:lnTo>
                  <a:pt x="0" y="353"/>
                </a:lnTo>
                <a:lnTo>
                  <a:pt x="0" y="353"/>
                </a:lnTo>
                <a:lnTo>
                  <a:pt x="0" y="336"/>
                </a:lnTo>
                <a:lnTo>
                  <a:pt x="8" y="336"/>
                </a:lnTo>
                <a:lnTo>
                  <a:pt x="16" y="336"/>
                </a:lnTo>
                <a:lnTo>
                  <a:pt x="16" y="328"/>
                </a:lnTo>
                <a:lnTo>
                  <a:pt x="25" y="320"/>
                </a:lnTo>
                <a:lnTo>
                  <a:pt x="33" y="320"/>
                </a:lnTo>
                <a:lnTo>
                  <a:pt x="56" y="313"/>
                </a:lnTo>
                <a:lnTo>
                  <a:pt x="56" y="313"/>
                </a:lnTo>
                <a:lnTo>
                  <a:pt x="73" y="313"/>
                </a:lnTo>
                <a:lnTo>
                  <a:pt x="73" y="313"/>
                </a:lnTo>
                <a:lnTo>
                  <a:pt x="89" y="313"/>
                </a:lnTo>
                <a:lnTo>
                  <a:pt x="89" y="288"/>
                </a:lnTo>
                <a:lnTo>
                  <a:pt x="89" y="288"/>
                </a:lnTo>
                <a:lnTo>
                  <a:pt x="89" y="272"/>
                </a:lnTo>
                <a:lnTo>
                  <a:pt x="96" y="272"/>
                </a:lnTo>
                <a:lnTo>
                  <a:pt x="96" y="272"/>
                </a:lnTo>
                <a:lnTo>
                  <a:pt x="121" y="272"/>
                </a:lnTo>
                <a:lnTo>
                  <a:pt x="121" y="257"/>
                </a:lnTo>
                <a:lnTo>
                  <a:pt x="121" y="247"/>
                </a:lnTo>
                <a:lnTo>
                  <a:pt x="121" y="232"/>
                </a:lnTo>
                <a:lnTo>
                  <a:pt x="121" y="224"/>
                </a:lnTo>
                <a:lnTo>
                  <a:pt x="96" y="224"/>
                </a:lnTo>
                <a:lnTo>
                  <a:pt x="96" y="217"/>
                </a:lnTo>
                <a:lnTo>
                  <a:pt x="89" y="217"/>
                </a:lnTo>
                <a:lnTo>
                  <a:pt x="96" y="217"/>
                </a:lnTo>
                <a:lnTo>
                  <a:pt x="96" y="199"/>
                </a:lnTo>
                <a:lnTo>
                  <a:pt x="96" y="199"/>
                </a:lnTo>
                <a:lnTo>
                  <a:pt x="121" y="199"/>
                </a:lnTo>
                <a:lnTo>
                  <a:pt x="121" y="184"/>
                </a:lnTo>
                <a:close/>
              </a:path>
            </a:pathLst>
          </a:custGeom>
          <a:solidFill>
            <a:srgbClr val="00B4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38"/>
          <p:cNvSpPr>
            <a:spLocks noChangeArrowheads="1"/>
          </p:cNvSpPr>
          <p:nvPr/>
        </p:nvSpPr>
        <p:spPr bwMode="auto">
          <a:xfrm>
            <a:off x="2052638" y="3568700"/>
            <a:ext cx="228600" cy="661988"/>
          </a:xfrm>
          <a:prstGeom prst="ellipse">
            <a:avLst/>
          </a:prstGeom>
          <a:solidFill>
            <a:srgbClr val="0034AA"/>
          </a:solidFill>
          <a:ln w="39688">
            <a:solidFill>
              <a:srgbClr val="FFD5E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39"/>
          <p:cNvSpPr>
            <a:spLocks noChangeArrowheads="1"/>
          </p:cNvSpPr>
          <p:nvPr/>
        </p:nvSpPr>
        <p:spPr bwMode="auto">
          <a:xfrm>
            <a:off x="1963738" y="3697288"/>
            <a:ext cx="136525" cy="18891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40"/>
          <p:cNvSpPr>
            <a:spLocks noChangeArrowheads="1"/>
          </p:cNvSpPr>
          <p:nvPr/>
        </p:nvSpPr>
        <p:spPr bwMode="auto">
          <a:xfrm>
            <a:off x="1974850" y="3873500"/>
            <a:ext cx="136525" cy="188913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4202113" y="3081338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CD4</a:t>
            </a:r>
          </a:p>
        </p:txBody>
      </p: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3054350" y="3386138"/>
            <a:ext cx="669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MHC/V</a:t>
            </a:r>
            <a:r>
              <a:rPr lang="en-US" sz="1400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3495675" y="3406775"/>
            <a:ext cx="46038" cy="1555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Freeform 44"/>
          <p:cNvSpPr>
            <a:spLocks/>
          </p:cNvSpPr>
          <p:nvPr/>
        </p:nvSpPr>
        <p:spPr bwMode="auto">
          <a:xfrm>
            <a:off x="3424238" y="3581400"/>
            <a:ext cx="117475" cy="176213"/>
          </a:xfrm>
          <a:custGeom>
            <a:avLst/>
            <a:gdLst/>
            <a:ahLst/>
            <a:cxnLst>
              <a:cxn ang="0">
                <a:pos x="42" y="13"/>
              </a:cxn>
              <a:cxn ang="0">
                <a:pos x="0" y="26"/>
              </a:cxn>
              <a:cxn ang="0">
                <a:pos x="75" y="111"/>
              </a:cxn>
              <a:cxn ang="0">
                <a:pos x="83" y="0"/>
              </a:cxn>
              <a:cxn ang="0">
                <a:pos x="42" y="13"/>
              </a:cxn>
            </a:cxnLst>
            <a:rect l="0" t="0" r="r" b="b"/>
            <a:pathLst>
              <a:path w="83" h="111">
                <a:moveTo>
                  <a:pt x="42" y="13"/>
                </a:moveTo>
                <a:lnTo>
                  <a:pt x="0" y="26"/>
                </a:lnTo>
                <a:lnTo>
                  <a:pt x="75" y="111"/>
                </a:lnTo>
                <a:lnTo>
                  <a:pt x="83" y="0"/>
                </a:lnTo>
                <a:lnTo>
                  <a:pt x="42" y="13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1185863" y="3349625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CD4</a:t>
            </a:r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338138" y="44196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CD4+ V</a:t>
            </a:r>
            <a:r>
              <a:rPr lang="en-US" sz="1800" b="1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x T cell</a:t>
            </a:r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1150938" y="4335463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0528" name="Rectangle 48"/>
          <p:cNvSpPr>
            <a:spLocks noChangeArrowheads="1"/>
          </p:cNvSpPr>
          <p:nvPr/>
        </p:nvSpPr>
        <p:spPr bwMode="auto">
          <a:xfrm>
            <a:off x="2124075" y="4371975"/>
            <a:ext cx="415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APC</a:t>
            </a:r>
          </a:p>
        </p:txBody>
      </p:sp>
      <p:sp>
        <p:nvSpPr>
          <p:cNvPr id="20529" name="Rectangle 49"/>
          <p:cNvSpPr>
            <a:spLocks noChangeArrowheads="1"/>
          </p:cNvSpPr>
          <p:nvPr/>
        </p:nvSpPr>
        <p:spPr bwMode="auto">
          <a:xfrm>
            <a:off x="2582863" y="4648200"/>
            <a:ext cx="30924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Activated autoreactive CD4+</a:t>
            </a:r>
          </a:p>
          <a:p>
            <a:pPr algn="ctr"/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TCR V</a:t>
            </a:r>
            <a:r>
              <a:rPr lang="en-US" sz="1800" b="1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x TH1 cell</a:t>
            </a:r>
          </a:p>
        </p:txBody>
      </p:sp>
      <p:sp>
        <p:nvSpPr>
          <p:cNvPr id="20530" name="Rectangle 50"/>
          <p:cNvSpPr>
            <a:spLocks noChangeArrowheads="1"/>
          </p:cNvSpPr>
          <p:nvPr/>
        </p:nvSpPr>
        <p:spPr bwMode="auto">
          <a:xfrm>
            <a:off x="4659313" y="4435475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0531" name="Rectangle 51"/>
          <p:cNvSpPr>
            <a:spLocks noChangeArrowheads="1"/>
          </p:cNvSpPr>
          <p:nvPr/>
        </p:nvSpPr>
        <p:spPr bwMode="auto">
          <a:xfrm>
            <a:off x="4057650" y="4637088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0532" name="Line 52"/>
          <p:cNvSpPr>
            <a:spLocks noChangeShapeType="1"/>
          </p:cNvSpPr>
          <p:nvPr/>
        </p:nvSpPr>
        <p:spPr bwMode="auto">
          <a:xfrm>
            <a:off x="4981575" y="4238625"/>
            <a:ext cx="3175" cy="31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3" name="Freeform 53"/>
          <p:cNvSpPr>
            <a:spLocks/>
          </p:cNvSpPr>
          <p:nvPr/>
        </p:nvSpPr>
        <p:spPr bwMode="auto">
          <a:xfrm>
            <a:off x="4867275" y="4165600"/>
            <a:ext cx="155575" cy="142875"/>
          </a:xfrm>
          <a:custGeom>
            <a:avLst/>
            <a:gdLst/>
            <a:ahLst/>
            <a:cxnLst>
              <a:cxn ang="0">
                <a:pos x="88" y="52"/>
              </a:cxn>
              <a:cxn ang="0">
                <a:pos x="111" y="16"/>
              </a:cxn>
              <a:cxn ang="0">
                <a:pos x="0" y="0"/>
              </a:cxn>
              <a:cxn ang="0">
                <a:pos x="65" y="90"/>
              </a:cxn>
              <a:cxn ang="0">
                <a:pos x="88" y="52"/>
              </a:cxn>
            </a:cxnLst>
            <a:rect l="0" t="0" r="r" b="b"/>
            <a:pathLst>
              <a:path w="111" h="90">
                <a:moveTo>
                  <a:pt x="88" y="52"/>
                </a:moveTo>
                <a:lnTo>
                  <a:pt x="111" y="16"/>
                </a:lnTo>
                <a:lnTo>
                  <a:pt x="0" y="0"/>
                </a:lnTo>
                <a:lnTo>
                  <a:pt x="65" y="90"/>
                </a:lnTo>
                <a:lnTo>
                  <a:pt x="88" y="52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4" name="Rectangle 54"/>
          <p:cNvSpPr>
            <a:spLocks noChangeArrowheads="1"/>
          </p:cNvSpPr>
          <p:nvPr/>
        </p:nvSpPr>
        <p:spPr bwMode="auto">
          <a:xfrm>
            <a:off x="1192213" y="4111625"/>
            <a:ext cx="7191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TCR V</a:t>
            </a:r>
            <a:r>
              <a:rPr lang="en-US" sz="140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>
            <a:off x="2573338" y="3962400"/>
            <a:ext cx="6715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Rectangle 56"/>
          <p:cNvSpPr>
            <a:spLocks noChangeArrowheads="1"/>
          </p:cNvSpPr>
          <p:nvPr/>
        </p:nvSpPr>
        <p:spPr bwMode="auto">
          <a:xfrm>
            <a:off x="4613275" y="4140200"/>
            <a:ext cx="90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TCR V</a:t>
            </a:r>
            <a:r>
              <a:rPr lang="en-US" sz="140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400">
                <a:solidFill>
                  <a:srgbClr val="FFFF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>
            <a:off x="3394075" y="3614738"/>
            <a:ext cx="134938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>
            <a:off x="4470400" y="3276600"/>
            <a:ext cx="203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9" name="Line 59"/>
          <p:cNvSpPr>
            <a:spLocks noChangeShapeType="1"/>
          </p:cNvSpPr>
          <p:nvPr/>
        </p:nvSpPr>
        <p:spPr bwMode="auto">
          <a:xfrm>
            <a:off x="1958975" y="3319463"/>
            <a:ext cx="0" cy="3048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40" name="Line 60"/>
          <p:cNvSpPr>
            <a:spLocks noChangeShapeType="1"/>
          </p:cNvSpPr>
          <p:nvPr/>
        </p:nvSpPr>
        <p:spPr bwMode="auto">
          <a:xfrm>
            <a:off x="5148263" y="3886200"/>
            <a:ext cx="6715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41" name="Text Box 61"/>
          <p:cNvSpPr txBox="1">
            <a:spLocks noChangeArrowheads="1"/>
          </p:cNvSpPr>
          <p:nvPr/>
        </p:nvSpPr>
        <p:spPr bwMode="auto">
          <a:xfrm>
            <a:off x="5892800" y="2133600"/>
            <a:ext cx="3116263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Helvetica" pitchFamily="34" charset="0"/>
              </a:rPr>
              <a:t>(1) expansion of CD4+, autoreactive TH1 cells specific for autoantigens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Helvetica" pitchFamily="34" charset="0"/>
              </a:rPr>
              <a:t>(2) migration and  infiltration of these  self reactive CD4+ TH1  cells into tissues and induction of inflammation and autoimmunity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Helvetica" pitchFamily="34" charset="0"/>
              </a:rPr>
              <a:t>(3) induction of regulatory cells which control the growth and activation of the pathogenic autoreactive repertoire of  CD4+ T cells</a:t>
            </a:r>
            <a:endParaRPr lang="en-US" sz="1600" b="1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20542" name="Text Box 62"/>
          <p:cNvSpPr txBox="1">
            <a:spLocks noChangeArrowheads="1"/>
          </p:cNvSpPr>
          <p:nvPr/>
        </p:nvSpPr>
        <p:spPr bwMode="auto">
          <a:xfrm>
            <a:off x="1150938" y="304800"/>
            <a:ext cx="684212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pitchFamily="34" charset="0"/>
              </a:rPr>
              <a:t>Induction of CD4+ TH1 mediated autoimmunity: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pitchFamily="34" charset="0"/>
              </a:rPr>
              <a:t>A paradigm for the pathogenesis of rheumatoid arthritis, multiple sclerosis and type I diabetes</a:t>
            </a:r>
          </a:p>
        </p:txBody>
      </p:sp>
      <p:sp>
        <p:nvSpPr>
          <p:cNvPr id="20543" name="Text Box 63"/>
          <p:cNvSpPr txBox="1">
            <a:spLocks noChangeArrowheads="1"/>
          </p:cNvSpPr>
          <p:nvPr/>
        </p:nvSpPr>
        <p:spPr bwMode="auto">
          <a:xfrm>
            <a:off x="7391400" y="6324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Narrow" pitchFamily="34" charset="0"/>
              </a:rPr>
              <a:t>L. Chess 2002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28600" y="0"/>
          <a:ext cx="2524125" cy="2733675"/>
        </p:xfrm>
        <a:graphic>
          <a:graphicData uri="http://schemas.openxmlformats.org/presentationml/2006/ole">
            <p:oleObj spid="_x0000_s109570" name="Photo Editor Photo" r:id="rId3" imgW="2523810" imgH="2734057" progId="">
              <p:embed/>
            </p:oleObj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3048000" y="0"/>
          <a:ext cx="2447925" cy="2752725"/>
        </p:xfrm>
        <a:graphic>
          <a:graphicData uri="http://schemas.openxmlformats.org/presentationml/2006/ole">
            <p:oleObj spid="_x0000_s109571" name="Photo Editor Photo" r:id="rId4" imgW="2448267" imgH="2752381" progId="">
              <p:embed/>
            </p:oleObj>
          </a:graphicData>
        </a:graphic>
      </p:graphicFrame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0" y="4152900"/>
          <a:ext cx="2419350" cy="2705100"/>
        </p:xfrm>
        <a:graphic>
          <a:graphicData uri="http://schemas.openxmlformats.org/presentationml/2006/ole">
            <p:oleObj spid="_x0000_s109572" name="Photo Editor Photo" r:id="rId5" imgW="2419048" imgH="2704762" progId="">
              <p:embed/>
            </p:oleObj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3276600" y="4105275"/>
          <a:ext cx="2428875" cy="2752725"/>
        </p:xfrm>
        <a:graphic>
          <a:graphicData uri="http://schemas.openxmlformats.org/presentationml/2006/ole">
            <p:oleObj spid="_x0000_s109573" name="Photo Editor Photo" r:id="rId6" imgW="2429214" imgH="2752381" progId="">
              <p:embed/>
            </p:oleObj>
          </a:graphicData>
        </a:graphic>
      </p:graphicFrame>
      <p:graphicFrame>
        <p:nvGraphicFramePr>
          <p:cNvPr id="109574" name="Object 6"/>
          <p:cNvGraphicFramePr>
            <a:graphicFrameLocks noChangeAspect="1"/>
          </p:cNvGraphicFramePr>
          <p:nvPr/>
        </p:nvGraphicFramePr>
        <p:xfrm>
          <a:off x="6753225" y="0"/>
          <a:ext cx="2390775" cy="2733675"/>
        </p:xfrm>
        <a:graphic>
          <a:graphicData uri="http://schemas.openxmlformats.org/presentationml/2006/ole">
            <p:oleObj spid="_x0000_s109574" name="Photo Editor Photo" r:id="rId7" imgW="2390476" imgH="2734057" progId="">
              <p:embed/>
            </p:oleObj>
          </a:graphicData>
        </a:graphic>
      </p:graphicFrame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4787900" y="2209800"/>
          <a:ext cx="2089150" cy="2286000"/>
        </p:xfrm>
        <a:graphic>
          <a:graphicData uri="http://schemas.openxmlformats.org/presentationml/2006/ole">
            <p:oleObj spid="_x0000_s109575" name="Photo Editor Photo" r:id="rId8" imgW="2534004" imgH="2771429" progId="">
              <p:embed/>
            </p:oleObj>
          </a:graphicData>
        </a:graphic>
      </p:graphicFrame>
      <p:graphicFrame>
        <p:nvGraphicFramePr>
          <p:cNvPr id="109576" name="Object 8"/>
          <p:cNvGraphicFramePr>
            <a:graphicFrameLocks noChangeAspect="1"/>
          </p:cNvGraphicFramePr>
          <p:nvPr/>
        </p:nvGraphicFramePr>
        <p:xfrm>
          <a:off x="6705600" y="4105275"/>
          <a:ext cx="2438400" cy="2752725"/>
        </p:xfrm>
        <a:graphic>
          <a:graphicData uri="http://schemas.openxmlformats.org/presentationml/2006/ole">
            <p:oleObj spid="_x0000_s109576" name="Photo Editor Photo" r:id="rId9" imgW="2438095" imgH="2752381" progId="">
              <p:embed/>
            </p:oleObj>
          </a:graphicData>
        </a:graphic>
      </p:graphicFrame>
      <p:graphicFrame>
        <p:nvGraphicFramePr>
          <p:cNvPr id="109577" name="Object 9"/>
          <p:cNvGraphicFramePr>
            <a:graphicFrameLocks noChangeAspect="1"/>
          </p:cNvGraphicFramePr>
          <p:nvPr/>
        </p:nvGraphicFramePr>
        <p:xfrm>
          <a:off x="1219200" y="2209800"/>
          <a:ext cx="2070100" cy="2362200"/>
        </p:xfrm>
        <a:graphic>
          <a:graphicData uri="http://schemas.openxmlformats.org/presentationml/2006/ole">
            <p:oleObj spid="_x0000_s109577" name="Photo Editor Photo" r:id="rId10" imgW="2429214" imgH="2771429" progId="">
              <p:embed/>
            </p:oleObj>
          </a:graphicData>
        </a:graphic>
      </p:graphicFrame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0" y="-762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1984:Subset Participants Immunology in Diabetes 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81000"/>
            <a:ext cx="9144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Arial Black" pitchFamily="34" charset="0"/>
              </a:rPr>
              <a:t>The Trimolecular Complex NOD MOUSE</a:t>
            </a:r>
          </a:p>
        </p:txBody>
      </p:sp>
      <p:sp>
        <p:nvSpPr>
          <p:cNvPr id="203779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828800"/>
            <a:ext cx="9144000" cy="3124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b="1" u="sng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3780" name="AutoShape 16"/>
          <p:cNvSpPr>
            <a:spLocks noChangeArrowheads="1"/>
          </p:cNvSpPr>
          <p:nvPr/>
        </p:nvSpPr>
        <p:spPr bwMode="auto">
          <a:xfrm>
            <a:off x="3048000" y="3048000"/>
            <a:ext cx="3429000" cy="2743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1" name="Oval 17"/>
          <p:cNvSpPr>
            <a:spLocks noChangeArrowheads="1"/>
          </p:cNvSpPr>
          <p:nvPr/>
        </p:nvSpPr>
        <p:spPr bwMode="auto">
          <a:xfrm>
            <a:off x="4038600" y="4114800"/>
            <a:ext cx="1371600" cy="914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2" name="Line 18"/>
          <p:cNvSpPr>
            <a:spLocks noChangeShapeType="1"/>
          </p:cNvSpPr>
          <p:nvPr/>
        </p:nvSpPr>
        <p:spPr bwMode="auto">
          <a:xfrm>
            <a:off x="3581400" y="5410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3" name="Line 19"/>
          <p:cNvSpPr>
            <a:spLocks noChangeShapeType="1"/>
          </p:cNvSpPr>
          <p:nvPr/>
        </p:nvSpPr>
        <p:spPr bwMode="auto">
          <a:xfrm flipV="1">
            <a:off x="5791200" y="472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4" name="Line 20"/>
          <p:cNvSpPr>
            <a:spLocks noChangeShapeType="1"/>
          </p:cNvSpPr>
          <p:nvPr/>
        </p:nvSpPr>
        <p:spPr bwMode="auto">
          <a:xfrm flipV="1">
            <a:off x="3581400" y="472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5" name="Text Box 21"/>
          <p:cNvSpPr txBox="1">
            <a:spLocks noChangeArrowheads="1"/>
          </p:cNvSpPr>
          <p:nvPr/>
        </p:nvSpPr>
        <p:spPr bwMode="auto">
          <a:xfrm>
            <a:off x="3962400" y="53340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Arial Black" pitchFamily="34" charset="0"/>
              </a:rPr>
              <a:t>MHC</a:t>
            </a:r>
          </a:p>
        </p:txBody>
      </p:sp>
      <p:sp>
        <p:nvSpPr>
          <p:cNvPr id="203786" name="Line 22"/>
          <p:cNvSpPr>
            <a:spLocks noChangeShapeType="1"/>
          </p:cNvSpPr>
          <p:nvPr/>
        </p:nvSpPr>
        <p:spPr bwMode="auto">
          <a:xfrm flipH="1" flipV="1">
            <a:off x="5410200" y="48006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787" name="Text Box 23"/>
          <p:cNvSpPr txBox="1">
            <a:spLocks noChangeArrowheads="1"/>
          </p:cNvSpPr>
          <p:nvPr/>
        </p:nvSpPr>
        <p:spPr bwMode="auto">
          <a:xfrm>
            <a:off x="6172200" y="5089525"/>
            <a:ext cx="2819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Arial"/>
              </a:rPr>
              <a:t>PEPTIDE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Arial"/>
              </a:rPr>
              <a:t>INS B:9-23</a:t>
            </a:r>
          </a:p>
        </p:txBody>
      </p:sp>
      <p:sp>
        <p:nvSpPr>
          <p:cNvPr id="203788" name="Text Box 24"/>
          <p:cNvSpPr txBox="1">
            <a:spLocks noChangeArrowheads="1"/>
          </p:cNvSpPr>
          <p:nvPr/>
        </p:nvSpPr>
        <p:spPr bwMode="auto">
          <a:xfrm>
            <a:off x="6324600" y="3352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Arial Black" pitchFamily="34" charset="0"/>
              </a:rPr>
              <a:t>TCR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/>
          <p:nvPr/>
        </p:nvSpPr>
        <p:spPr>
          <a:xfrm>
            <a:off x="76200" y="3124200"/>
            <a:ext cx="2895600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3124200" y="3124200"/>
            <a:ext cx="2895600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6172200" y="533400"/>
            <a:ext cx="2895600" cy="579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51" name="Text Box 24"/>
          <p:cNvSpPr txBox="1">
            <a:spLocks noChangeArrowheads="1"/>
          </p:cNvSpPr>
          <p:nvPr/>
        </p:nvSpPr>
        <p:spPr bwMode="auto">
          <a:xfrm>
            <a:off x="457200" y="2819400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Liu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 al Diabetes 2012</a:t>
            </a:r>
          </a:p>
        </p:txBody>
      </p:sp>
      <p:sp>
        <p:nvSpPr>
          <p:cNvPr id="2064" name="TextBox 55"/>
          <p:cNvSpPr txBox="1">
            <a:spLocks noChangeArrowheads="1"/>
          </p:cNvSpPr>
          <p:nvPr/>
        </p:nvSpPr>
        <p:spPr bwMode="auto">
          <a:xfrm>
            <a:off x="457200" y="6457890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Interfering with formation of the trimolecular recognition complex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24200" y="2831068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Zhang et al, J. Diabetes 2011 </a:t>
            </a:r>
          </a:p>
        </p:txBody>
      </p:sp>
      <p:pic>
        <p:nvPicPr>
          <p:cNvPr id="2059" name="Picture 2"/>
          <p:cNvPicPr>
            <a:picLocks noChangeAspect="1" noChangeArrowheads="1"/>
          </p:cNvPicPr>
          <p:nvPr/>
        </p:nvPicPr>
        <p:blipFill>
          <a:blip r:embed="rId2" cstate="print"/>
          <a:srcRect l="55469" t="75000" r="35156" b="11458"/>
          <a:stretch>
            <a:fillRect/>
          </a:stretch>
        </p:blipFill>
        <p:spPr bwMode="auto">
          <a:xfrm rot="5400000">
            <a:off x="115122" y="4152322"/>
            <a:ext cx="885213" cy="81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" name="TextBox 139"/>
          <p:cNvSpPr txBox="1"/>
          <p:nvPr/>
        </p:nvSpPr>
        <p:spPr>
          <a:xfrm>
            <a:off x="182589" y="5493603"/>
            <a:ext cx="2636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Deletion of T cells expressing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specific TCR alpha 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TCR beta genes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65"/>
          <p:cNvGrpSpPr/>
          <p:nvPr/>
        </p:nvGrpSpPr>
        <p:grpSpPr>
          <a:xfrm>
            <a:off x="1752600" y="533400"/>
            <a:ext cx="2438400" cy="1668246"/>
            <a:chOff x="2971800" y="304800"/>
            <a:chExt cx="2438400" cy="1668246"/>
          </a:xfrm>
        </p:grpSpPr>
        <p:grpSp>
          <p:nvGrpSpPr>
            <p:cNvPr id="3" name="Group 152"/>
            <p:cNvGrpSpPr/>
            <p:nvPr/>
          </p:nvGrpSpPr>
          <p:grpSpPr>
            <a:xfrm>
              <a:off x="3276600" y="914400"/>
              <a:ext cx="1897696" cy="1058646"/>
              <a:chOff x="3169604" y="953832"/>
              <a:chExt cx="1897696" cy="1058646"/>
            </a:xfrm>
          </p:grpSpPr>
          <p:grpSp>
            <p:nvGrpSpPr>
              <p:cNvPr id="4" name="Group 151"/>
              <p:cNvGrpSpPr/>
              <p:nvPr/>
            </p:nvGrpSpPr>
            <p:grpSpPr>
              <a:xfrm>
                <a:off x="4038600" y="990600"/>
                <a:ext cx="1028700" cy="1021878"/>
                <a:chOff x="3352800" y="2438400"/>
                <a:chExt cx="1028700" cy="1021878"/>
              </a:xfrm>
              <a:solidFill>
                <a:srgbClr val="00B0F0"/>
              </a:solidFill>
            </p:grpSpPr>
            <p:sp>
              <p:nvSpPr>
                <p:cNvPr id="148" name="Isosceles Triangle 147"/>
                <p:cNvSpPr/>
                <p:nvPr/>
              </p:nvSpPr>
              <p:spPr>
                <a:xfrm rot="827323" flipH="1">
                  <a:off x="3981495" y="2438400"/>
                  <a:ext cx="257175" cy="457200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Isosceles Triangle 148"/>
                <p:cNvSpPr/>
                <p:nvPr/>
              </p:nvSpPr>
              <p:spPr>
                <a:xfrm rot="827323" flipH="1">
                  <a:off x="3695408" y="2525112"/>
                  <a:ext cx="257175" cy="457200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Isosceles Triangle 149"/>
                <p:cNvSpPr/>
                <p:nvPr/>
              </p:nvSpPr>
              <p:spPr>
                <a:xfrm rot="827323" flipH="1">
                  <a:off x="3427483" y="2537821"/>
                  <a:ext cx="257175" cy="457200"/>
                </a:xfrm>
                <a:prstGeom prst="triangle">
                  <a:avLst/>
                </a:prstGeom>
                <a:grp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 rot="827323" flipH="1">
                  <a:off x="3352800" y="2774478"/>
                  <a:ext cx="1028700" cy="6858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241300" dist="304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" name="Group 145"/>
              <p:cNvGrpSpPr/>
              <p:nvPr/>
            </p:nvGrpSpPr>
            <p:grpSpPr>
              <a:xfrm>
                <a:off x="3169604" y="953832"/>
                <a:ext cx="1028700" cy="1021878"/>
                <a:chOff x="3169604" y="953832"/>
                <a:chExt cx="1028700" cy="1021878"/>
              </a:xfrm>
            </p:grpSpPr>
            <p:sp>
              <p:nvSpPr>
                <p:cNvPr id="69" name="Isosceles Triangle 68"/>
                <p:cNvSpPr/>
                <p:nvPr/>
              </p:nvSpPr>
              <p:spPr>
                <a:xfrm rot="20772677">
                  <a:off x="3312434" y="953832"/>
                  <a:ext cx="257175" cy="457200"/>
                </a:xfrm>
                <a:prstGeom prst="triangle">
                  <a:avLst/>
                </a:prstGeom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Isosceles Triangle 69"/>
                <p:cNvSpPr/>
                <p:nvPr/>
              </p:nvSpPr>
              <p:spPr>
                <a:xfrm rot="20772677">
                  <a:off x="3598521" y="1040544"/>
                  <a:ext cx="257175" cy="457200"/>
                </a:xfrm>
                <a:prstGeom prst="triangle">
                  <a:avLst/>
                </a:prstGeom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Isosceles Triangle 71"/>
                <p:cNvSpPr/>
                <p:nvPr/>
              </p:nvSpPr>
              <p:spPr>
                <a:xfrm rot="20772677">
                  <a:off x="3866446" y="1053253"/>
                  <a:ext cx="257175" cy="457200"/>
                </a:xfrm>
                <a:prstGeom prst="triangle">
                  <a:avLst/>
                </a:prstGeom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 rot="20772677">
                  <a:off x="3169604" y="1289910"/>
                  <a:ext cx="1028700" cy="685800"/>
                </a:xfrm>
                <a:prstGeom prst="ellipse">
                  <a:avLst/>
                </a:prstGeom>
                <a:ln>
                  <a:noFill/>
                </a:ln>
                <a:effectLst>
                  <a:innerShdw blurRad="457200" dist="2667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75" name="TextBox 66"/>
              <p:cNvSpPr txBox="1">
                <a:spLocks noChangeArrowheads="1"/>
              </p:cNvSpPr>
              <p:nvPr/>
            </p:nvSpPr>
            <p:spPr bwMode="auto">
              <a:xfrm>
                <a:off x="3810000" y="1414462"/>
                <a:ext cx="762000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600" b="1" dirty="0" smtClean="0">
                    <a:solidFill>
                      <a:prstClr val="white"/>
                    </a:solidFill>
                    <a:latin typeface="Arial" charset="0"/>
                  </a:rPr>
                  <a:t>TCR</a:t>
                </a:r>
                <a:endParaRPr lang="en-US" sz="16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85" name="AutoShape 16"/>
            <p:cNvSpPr>
              <a:spLocks noChangeArrowheads="1"/>
            </p:cNvSpPr>
            <p:nvPr/>
          </p:nvSpPr>
          <p:spPr bwMode="auto">
            <a:xfrm>
              <a:off x="2971800" y="304800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3733800" y="764540"/>
              <a:ext cx="838200" cy="530860"/>
            </a:xfrm>
            <a:custGeom>
              <a:avLst/>
              <a:gdLst>
                <a:gd name="connsiteX0" fmla="*/ 66040 w 568960"/>
                <a:gd name="connsiteY0" fmla="*/ 162560 h 378460"/>
                <a:gd name="connsiteX1" fmla="*/ 127000 w 568960"/>
                <a:gd name="connsiteY1" fmla="*/ 10160 h 378460"/>
                <a:gd name="connsiteX2" fmla="*/ 157480 w 568960"/>
                <a:gd name="connsiteY2" fmla="*/ 101600 h 378460"/>
                <a:gd name="connsiteX3" fmla="*/ 187960 w 568960"/>
                <a:gd name="connsiteY3" fmla="*/ 147320 h 378460"/>
                <a:gd name="connsiteX4" fmla="*/ 264160 w 568960"/>
                <a:gd name="connsiteY4" fmla="*/ 25400 h 378460"/>
                <a:gd name="connsiteX5" fmla="*/ 309880 w 568960"/>
                <a:gd name="connsiteY5" fmla="*/ 162560 h 378460"/>
                <a:gd name="connsiteX6" fmla="*/ 401320 w 568960"/>
                <a:gd name="connsiteY6" fmla="*/ 40640 h 378460"/>
                <a:gd name="connsiteX7" fmla="*/ 447040 w 568960"/>
                <a:gd name="connsiteY7" fmla="*/ 162560 h 378460"/>
                <a:gd name="connsiteX8" fmla="*/ 538480 w 568960"/>
                <a:gd name="connsiteY8" fmla="*/ 25400 h 378460"/>
                <a:gd name="connsiteX9" fmla="*/ 538480 w 568960"/>
                <a:gd name="connsiteY9" fmla="*/ 238760 h 378460"/>
                <a:gd name="connsiteX10" fmla="*/ 355600 w 568960"/>
                <a:gd name="connsiteY10" fmla="*/ 238760 h 378460"/>
                <a:gd name="connsiteX11" fmla="*/ 355600 w 568960"/>
                <a:gd name="connsiteY11" fmla="*/ 284480 h 378460"/>
                <a:gd name="connsiteX12" fmla="*/ 279400 w 568960"/>
                <a:gd name="connsiteY12" fmla="*/ 284480 h 378460"/>
                <a:gd name="connsiteX13" fmla="*/ 233680 w 568960"/>
                <a:gd name="connsiteY13" fmla="*/ 177800 h 378460"/>
                <a:gd name="connsiteX14" fmla="*/ 172720 w 568960"/>
                <a:gd name="connsiteY14" fmla="*/ 177800 h 378460"/>
                <a:gd name="connsiteX15" fmla="*/ 127000 w 568960"/>
                <a:gd name="connsiteY15" fmla="*/ 360680 h 378460"/>
                <a:gd name="connsiteX16" fmla="*/ 5080 w 568960"/>
                <a:gd name="connsiteY16" fmla="*/ 284480 h 378460"/>
                <a:gd name="connsiteX17" fmla="*/ 96520 w 568960"/>
                <a:gd name="connsiteY17" fmla="*/ 208280 h 378460"/>
                <a:gd name="connsiteX18" fmla="*/ 66040 w 568960"/>
                <a:gd name="connsiteY18" fmla="*/ 162560 h 37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8960" h="378460">
                  <a:moveTo>
                    <a:pt x="66040" y="162560"/>
                  </a:moveTo>
                  <a:cubicBezTo>
                    <a:pt x="71120" y="129540"/>
                    <a:pt x="111760" y="20320"/>
                    <a:pt x="127000" y="10160"/>
                  </a:cubicBezTo>
                  <a:cubicBezTo>
                    <a:pt x="142240" y="0"/>
                    <a:pt x="147320" y="78740"/>
                    <a:pt x="157480" y="101600"/>
                  </a:cubicBezTo>
                  <a:cubicBezTo>
                    <a:pt x="167640" y="124460"/>
                    <a:pt x="170180" y="160020"/>
                    <a:pt x="187960" y="147320"/>
                  </a:cubicBezTo>
                  <a:cubicBezTo>
                    <a:pt x="205740" y="134620"/>
                    <a:pt x="243840" y="22860"/>
                    <a:pt x="264160" y="25400"/>
                  </a:cubicBezTo>
                  <a:cubicBezTo>
                    <a:pt x="284480" y="27940"/>
                    <a:pt x="287020" y="160020"/>
                    <a:pt x="309880" y="162560"/>
                  </a:cubicBezTo>
                  <a:cubicBezTo>
                    <a:pt x="332740" y="165100"/>
                    <a:pt x="378460" y="40640"/>
                    <a:pt x="401320" y="40640"/>
                  </a:cubicBezTo>
                  <a:cubicBezTo>
                    <a:pt x="424180" y="40640"/>
                    <a:pt x="424180" y="165100"/>
                    <a:pt x="447040" y="162560"/>
                  </a:cubicBezTo>
                  <a:cubicBezTo>
                    <a:pt x="469900" y="160020"/>
                    <a:pt x="523240" y="12700"/>
                    <a:pt x="538480" y="25400"/>
                  </a:cubicBezTo>
                  <a:cubicBezTo>
                    <a:pt x="553720" y="38100"/>
                    <a:pt x="568960" y="203200"/>
                    <a:pt x="538480" y="238760"/>
                  </a:cubicBezTo>
                  <a:cubicBezTo>
                    <a:pt x="508000" y="274320"/>
                    <a:pt x="386080" y="231140"/>
                    <a:pt x="355600" y="238760"/>
                  </a:cubicBezTo>
                  <a:cubicBezTo>
                    <a:pt x="325120" y="246380"/>
                    <a:pt x="368300" y="276860"/>
                    <a:pt x="355600" y="284480"/>
                  </a:cubicBezTo>
                  <a:cubicBezTo>
                    <a:pt x="342900" y="292100"/>
                    <a:pt x="299720" y="302260"/>
                    <a:pt x="279400" y="284480"/>
                  </a:cubicBezTo>
                  <a:cubicBezTo>
                    <a:pt x="259080" y="266700"/>
                    <a:pt x="251460" y="195580"/>
                    <a:pt x="233680" y="177800"/>
                  </a:cubicBezTo>
                  <a:cubicBezTo>
                    <a:pt x="215900" y="160020"/>
                    <a:pt x="190500" y="147320"/>
                    <a:pt x="172720" y="177800"/>
                  </a:cubicBezTo>
                  <a:cubicBezTo>
                    <a:pt x="154940" y="208280"/>
                    <a:pt x="154940" y="342900"/>
                    <a:pt x="127000" y="360680"/>
                  </a:cubicBezTo>
                  <a:cubicBezTo>
                    <a:pt x="99060" y="378460"/>
                    <a:pt x="10160" y="309880"/>
                    <a:pt x="5080" y="284480"/>
                  </a:cubicBezTo>
                  <a:cubicBezTo>
                    <a:pt x="0" y="259080"/>
                    <a:pt x="88900" y="231140"/>
                    <a:pt x="96520" y="208280"/>
                  </a:cubicBezTo>
                  <a:cubicBezTo>
                    <a:pt x="104140" y="185420"/>
                    <a:pt x="60960" y="195580"/>
                    <a:pt x="66040" y="16256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7" name="TextBox 71"/>
            <p:cNvSpPr txBox="1">
              <a:spLocks noChangeArrowheads="1"/>
            </p:cNvSpPr>
            <p:nvPr/>
          </p:nvSpPr>
          <p:spPr bwMode="auto">
            <a:xfrm>
              <a:off x="3886200" y="838200"/>
              <a:ext cx="838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i="1" dirty="0" smtClean="0">
                  <a:solidFill>
                    <a:srgbClr val="000000"/>
                  </a:solidFill>
                  <a:latin typeface="Arial" charset="0"/>
                </a:rPr>
                <a:t>B:9-23</a:t>
              </a:r>
              <a:endParaRPr lang="en-US" sz="1600" b="1" i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1" name="AutoShape 16"/>
            <p:cNvSpPr>
              <a:spLocks noChangeArrowheads="1"/>
            </p:cNvSpPr>
            <p:nvPr/>
          </p:nvSpPr>
          <p:spPr bwMode="auto">
            <a:xfrm>
              <a:off x="3124200" y="475861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TextBox 65"/>
            <p:cNvSpPr txBox="1">
              <a:spLocks noChangeArrowheads="1"/>
            </p:cNvSpPr>
            <p:nvPr/>
          </p:nvSpPr>
          <p:spPr bwMode="auto">
            <a:xfrm>
              <a:off x="3886200" y="475861"/>
              <a:ext cx="838200" cy="40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dirty="0" smtClean="0">
                  <a:solidFill>
                    <a:prstClr val="black"/>
                  </a:solidFill>
                  <a:latin typeface="Arial" charset="0"/>
                </a:rPr>
                <a:t> MHC</a:t>
              </a:r>
              <a:endParaRPr lang="en-US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6" name="Group 153"/>
          <p:cNvGrpSpPr/>
          <p:nvPr/>
        </p:nvGrpSpPr>
        <p:grpSpPr>
          <a:xfrm>
            <a:off x="990600" y="3733800"/>
            <a:ext cx="1897696" cy="1058646"/>
            <a:chOff x="3169604" y="953832"/>
            <a:chExt cx="1897696" cy="1058646"/>
          </a:xfrm>
        </p:grpSpPr>
        <p:grpSp>
          <p:nvGrpSpPr>
            <p:cNvPr id="7" name="Group 151"/>
            <p:cNvGrpSpPr/>
            <p:nvPr/>
          </p:nvGrpSpPr>
          <p:grpSpPr>
            <a:xfrm>
              <a:off x="4038600" y="990600"/>
              <a:ext cx="1028700" cy="1021878"/>
              <a:chOff x="3352800" y="2438400"/>
              <a:chExt cx="1028700" cy="1021878"/>
            </a:xfrm>
            <a:solidFill>
              <a:srgbClr val="00B0F0"/>
            </a:solidFill>
          </p:grpSpPr>
          <p:sp>
            <p:nvSpPr>
              <p:cNvPr id="162" name="Isosceles Triangle 161"/>
              <p:cNvSpPr/>
              <p:nvPr/>
            </p:nvSpPr>
            <p:spPr>
              <a:xfrm rot="827323" flipH="1">
                <a:off x="3981495" y="2438400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Isosceles Triangle 162"/>
              <p:cNvSpPr/>
              <p:nvPr/>
            </p:nvSpPr>
            <p:spPr>
              <a:xfrm rot="827323" flipH="1">
                <a:off x="3695408" y="2525112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Isosceles Triangle 163"/>
              <p:cNvSpPr/>
              <p:nvPr/>
            </p:nvSpPr>
            <p:spPr>
              <a:xfrm rot="827323" flipH="1">
                <a:off x="3427483" y="2537821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 rot="827323" flipH="1">
                <a:off x="3352800" y="2774478"/>
                <a:ext cx="1028700" cy="685800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241300" dist="304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145"/>
            <p:cNvGrpSpPr/>
            <p:nvPr/>
          </p:nvGrpSpPr>
          <p:grpSpPr>
            <a:xfrm>
              <a:off x="3169604" y="953832"/>
              <a:ext cx="1028700" cy="1021878"/>
              <a:chOff x="3169604" y="953832"/>
              <a:chExt cx="1028700" cy="1021878"/>
            </a:xfrm>
          </p:grpSpPr>
          <p:sp>
            <p:nvSpPr>
              <p:cNvPr id="158" name="Isosceles Triangle 157"/>
              <p:cNvSpPr/>
              <p:nvPr/>
            </p:nvSpPr>
            <p:spPr>
              <a:xfrm rot="20772677">
                <a:off x="3312434" y="953832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Isosceles Triangle 158"/>
              <p:cNvSpPr/>
              <p:nvPr/>
            </p:nvSpPr>
            <p:spPr>
              <a:xfrm rot="20772677">
                <a:off x="3598521" y="1040544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Isosceles Triangle 159"/>
              <p:cNvSpPr/>
              <p:nvPr/>
            </p:nvSpPr>
            <p:spPr>
              <a:xfrm rot="20772677">
                <a:off x="3866446" y="1053253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 rot="20772677">
                <a:off x="3169604" y="1289910"/>
                <a:ext cx="1028700" cy="685800"/>
              </a:xfrm>
              <a:prstGeom prst="ellipse">
                <a:avLst/>
              </a:prstGeom>
              <a:ln>
                <a:noFill/>
              </a:ln>
              <a:effectLst>
                <a:innerShdw blurRad="457200" dist="266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7" name="TextBox 66"/>
            <p:cNvSpPr txBox="1">
              <a:spLocks noChangeArrowheads="1"/>
            </p:cNvSpPr>
            <p:nvPr/>
          </p:nvSpPr>
          <p:spPr bwMode="auto">
            <a:xfrm>
              <a:off x="3810000" y="1414462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 smtClean="0">
                  <a:solidFill>
                    <a:prstClr val="white"/>
                  </a:solidFill>
                  <a:latin typeface="Arial" charset="0"/>
                </a:rPr>
                <a:t>TCR</a:t>
              </a:r>
              <a:endParaRPr lang="en-US" sz="1600" b="1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>
          <a:xfrm>
            <a:off x="1143000" y="3439886"/>
            <a:ext cx="1600200" cy="1713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>
            <a:off x="919843" y="3663043"/>
            <a:ext cx="1894114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87"/>
          <p:cNvGrpSpPr/>
          <p:nvPr/>
        </p:nvGrpSpPr>
        <p:grpSpPr>
          <a:xfrm>
            <a:off x="3429000" y="3429000"/>
            <a:ext cx="2438400" cy="1524000"/>
            <a:chOff x="3429000" y="3276600"/>
            <a:chExt cx="2438400" cy="1524000"/>
          </a:xfrm>
        </p:grpSpPr>
        <p:sp>
          <p:nvSpPr>
            <p:cNvPr id="169" name="AutoShape 16"/>
            <p:cNvSpPr>
              <a:spLocks noChangeArrowheads="1"/>
            </p:cNvSpPr>
            <p:nvPr/>
          </p:nvSpPr>
          <p:spPr bwMode="auto">
            <a:xfrm>
              <a:off x="3429000" y="3276600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4191000" y="3736340"/>
              <a:ext cx="838200" cy="530860"/>
            </a:xfrm>
            <a:custGeom>
              <a:avLst/>
              <a:gdLst>
                <a:gd name="connsiteX0" fmla="*/ 66040 w 568960"/>
                <a:gd name="connsiteY0" fmla="*/ 162560 h 378460"/>
                <a:gd name="connsiteX1" fmla="*/ 127000 w 568960"/>
                <a:gd name="connsiteY1" fmla="*/ 10160 h 378460"/>
                <a:gd name="connsiteX2" fmla="*/ 157480 w 568960"/>
                <a:gd name="connsiteY2" fmla="*/ 101600 h 378460"/>
                <a:gd name="connsiteX3" fmla="*/ 187960 w 568960"/>
                <a:gd name="connsiteY3" fmla="*/ 147320 h 378460"/>
                <a:gd name="connsiteX4" fmla="*/ 264160 w 568960"/>
                <a:gd name="connsiteY4" fmla="*/ 25400 h 378460"/>
                <a:gd name="connsiteX5" fmla="*/ 309880 w 568960"/>
                <a:gd name="connsiteY5" fmla="*/ 162560 h 378460"/>
                <a:gd name="connsiteX6" fmla="*/ 401320 w 568960"/>
                <a:gd name="connsiteY6" fmla="*/ 40640 h 378460"/>
                <a:gd name="connsiteX7" fmla="*/ 447040 w 568960"/>
                <a:gd name="connsiteY7" fmla="*/ 162560 h 378460"/>
                <a:gd name="connsiteX8" fmla="*/ 538480 w 568960"/>
                <a:gd name="connsiteY8" fmla="*/ 25400 h 378460"/>
                <a:gd name="connsiteX9" fmla="*/ 538480 w 568960"/>
                <a:gd name="connsiteY9" fmla="*/ 238760 h 378460"/>
                <a:gd name="connsiteX10" fmla="*/ 355600 w 568960"/>
                <a:gd name="connsiteY10" fmla="*/ 238760 h 378460"/>
                <a:gd name="connsiteX11" fmla="*/ 355600 w 568960"/>
                <a:gd name="connsiteY11" fmla="*/ 284480 h 378460"/>
                <a:gd name="connsiteX12" fmla="*/ 279400 w 568960"/>
                <a:gd name="connsiteY12" fmla="*/ 284480 h 378460"/>
                <a:gd name="connsiteX13" fmla="*/ 233680 w 568960"/>
                <a:gd name="connsiteY13" fmla="*/ 177800 h 378460"/>
                <a:gd name="connsiteX14" fmla="*/ 172720 w 568960"/>
                <a:gd name="connsiteY14" fmla="*/ 177800 h 378460"/>
                <a:gd name="connsiteX15" fmla="*/ 127000 w 568960"/>
                <a:gd name="connsiteY15" fmla="*/ 360680 h 378460"/>
                <a:gd name="connsiteX16" fmla="*/ 5080 w 568960"/>
                <a:gd name="connsiteY16" fmla="*/ 284480 h 378460"/>
                <a:gd name="connsiteX17" fmla="*/ 96520 w 568960"/>
                <a:gd name="connsiteY17" fmla="*/ 208280 h 378460"/>
                <a:gd name="connsiteX18" fmla="*/ 66040 w 568960"/>
                <a:gd name="connsiteY18" fmla="*/ 162560 h 37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8960" h="378460">
                  <a:moveTo>
                    <a:pt x="66040" y="162560"/>
                  </a:moveTo>
                  <a:cubicBezTo>
                    <a:pt x="71120" y="129540"/>
                    <a:pt x="111760" y="20320"/>
                    <a:pt x="127000" y="10160"/>
                  </a:cubicBezTo>
                  <a:cubicBezTo>
                    <a:pt x="142240" y="0"/>
                    <a:pt x="147320" y="78740"/>
                    <a:pt x="157480" y="101600"/>
                  </a:cubicBezTo>
                  <a:cubicBezTo>
                    <a:pt x="167640" y="124460"/>
                    <a:pt x="170180" y="160020"/>
                    <a:pt x="187960" y="147320"/>
                  </a:cubicBezTo>
                  <a:cubicBezTo>
                    <a:pt x="205740" y="134620"/>
                    <a:pt x="243840" y="22860"/>
                    <a:pt x="264160" y="25400"/>
                  </a:cubicBezTo>
                  <a:cubicBezTo>
                    <a:pt x="284480" y="27940"/>
                    <a:pt x="287020" y="160020"/>
                    <a:pt x="309880" y="162560"/>
                  </a:cubicBezTo>
                  <a:cubicBezTo>
                    <a:pt x="332740" y="165100"/>
                    <a:pt x="378460" y="40640"/>
                    <a:pt x="401320" y="40640"/>
                  </a:cubicBezTo>
                  <a:cubicBezTo>
                    <a:pt x="424180" y="40640"/>
                    <a:pt x="424180" y="165100"/>
                    <a:pt x="447040" y="162560"/>
                  </a:cubicBezTo>
                  <a:cubicBezTo>
                    <a:pt x="469900" y="160020"/>
                    <a:pt x="523240" y="12700"/>
                    <a:pt x="538480" y="25400"/>
                  </a:cubicBezTo>
                  <a:cubicBezTo>
                    <a:pt x="553720" y="38100"/>
                    <a:pt x="568960" y="203200"/>
                    <a:pt x="538480" y="238760"/>
                  </a:cubicBezTo>
                  <a:cubicBezTo>
                    <a:pt x="508000" y="274320"/>
                    <a:pt x="386080" y="231140"/>
                    <a:pt x="355600" y="238760"/>
                  </a:cubicBezTo>
                  <a:cubicBezTo>
                    <a:pt x="325120" y="246380"/>
                    <a:pt x="368300" y="276860"/>
                    <a:pt x="355600" y="284480"/>
                  </a:cubicBezTo>
                  <a:cubicBezTo>
                    <a:pt x="342900" y="292100"/>
                    <a:pt x="299720" y="302260"/>
                    <a:pt x="279400" y="284480"/>
                  </a:cubicBezTo>
                  <a:cubicBezTo>
                    <a:pt x="259080" y="266700"/>
                    <a:pt x="251460" y="195580"/>
                    <a:pt x="233680" y="177800"/>
                  </a:cubicBezTo>
                  <a:cubicBezTo>
                    <a:pt x="215900" y="160020"/>
                    <a:pt x="190500" y="147320"/>
                    <a:pt x="172720" y="177800"/>
                  </a:cubicBezTo>
                  <a:cubicBezTo>
                    <a:pt x="154940" y="208280"/>
                    <a:pt x="154940" y="342900"/>
                    <a:pt x="127000" y="360680"/>
                  </a:cubicBezTo>
                  <a:cubicBezTo>
                    <a:pt x="99060" y="378460"/>
                    <a:pt x="10160" y="309880"/>
                    <a:pt x="5080" y="284480"/>
                  </a:cubicBezTo>
                  <a:cubicBezTo>
                    <a:pt x="0" y="259080"/>
                    <a:pt x="88900" y="231140"/>
                    <a:pt x="96520" y="208280"/>
                  </a:cubicBezTo>
                  <a:cubicBezTo>
                    <a:pt x="104140" y="185420"/>
                    <a:pt x="60960" y="195580"/>
                    <a:pt x="66040" y="16256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1" name="TextBox 71"/>
            <p:cNvSpPr txBox="1">
              <a:spLocks noChangeArrowheads="1"/>
            </p:cNvSpPr>
            <p:nvPr/>
          </p:nvSpPr>
          <p:spPr bwMode="auto">
            <a:xfrm>
              <a:off x="4343400" y="3810000"/>
              <a:ext cx="838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i="1" dirty="0" smtClean="0">
                  <a:solidFill>
                    <a:srgbClr val="000000"/>
                  </a:solidFill>
                  <a:latin typeface="Arial" charset="0"/>
                </a:rPr>
                <a:t>B:9-23</a:t>
              </a:r>
              <a:endParaRPr lang="en-US" sz="1600" b="1" i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2" name="AutoShape 16"/>
            <p:cNvSpPr>
              <a:spLocks noChangeArrowheads="1"/>
            </p:cNvSpPr>
            <p:nvPr/>
          </p:nvSpPr>
          <p:spPr bwMode="auto">
            <a:xfrm>
              <a:off x="3581400" y="3447661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TextBox 65"/>
            <p:cNvSpPr txBox="1">
              <a:spLocks noChangeArrowheads="1"/>
            </p:cNvSpPr>
            <p:nvPr/>
          </p:nvSpPr>
          <p:spPr bwMode="auto">
            <a:xfrm>
              <a:off x="4343400" y="3447661"/>
              <a:ext cx="838200" cy="40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dirty="0" smtClean="0">
                  <a:solidFill>
                    <a:prstClr val="black"/>
                  </a:solidFill>
                  <a:latin typeface="Arial" charset="0"/>
                </a:rPr>
                <a:t> MHC</a:t>
              </a:r>
              <a:endParaRPr lang="en-US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185" name="Picture 2"/>
          <p:cNvPicPr>
            <a:picLocks noChangeAspect="1" noChangeArrowheads="1"/>
          </p:cNvPicPr>
          <p:nvPr/>
        </p:nvPicPr>
        <p:blipFill>
          <a:blip r:embed="rId2" cstate="print"/>
          <a:srcRect l="55469" t="75000" r="35156" b="11458"/>
          <a:stretch>
            <a:fillRect/>
          </a:stretch>
        </p:blipFill>
        <p:spPr bwMode="auto">
          <a:xfrm>
            <a:off x="4267200" y="4343400"/>
            <a:ext cx="91583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TextBox 188"/>
          <p:cNvSpPr txBox="1"/>
          <p:nvPr/>
        </p:nvSpPr>
        <p:spPr>
          <a:xfrm>
            <a:off x="3182164" y="5493603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Antibody binds to MHC/peptide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complex and blocks 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from interacting with TCR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7772400" y="4650740"/>
            <a:ext cx="838200" cy="530860"/>
          </a:xfrm>
          <a:custGeom>
            <a:avLst/>
            <a:gdLst>
              <a:gd name="connsiteX0" fmla="*/ 66040 w 568960"/>
              <a:gd name="connsiteY0" fmla="*/ 162560 h 378460"/>
              <a:gd name="connsiteX1" fmla="*/ 127000 w 568960"/>
              <a:gd name="connsiteY1" fmla="*/ 10160 h 378460"/>
              <a:gd name="connsiteX2" fmla="*/ 157480 w 568960"/>
              <a:gd name="connsiteY2" fmla="*/ 101600 h 378460"/>
              <a:gd name="connsiteX3" fmla="*/ 187960 w 568960"/>
              <a:gd name="connsiteY3" fmla="*/ 147320 h 378460"/>
              <a:gd name="connsiteX4" fmla="*/ 264160 w 568960"/>
              <a:gd name="connsiteY4" fmla="*/ 25400 h 378460"/>
              <a:gd name="connsiteX5" fmla="*/ 309880 w 568960"/>
              <a:gd name="connsiteY5" fmla="*/ 162560 h 378460"/>
              <a:gd name="connsiteX6" fmla="*/ 401320 w 568960"/>
              <a:gd name="connsiteY6" fmla="*/ 40640 h 378460"/>
              <a:gd name="connsiteX7" fmla="*/ 447040 w 568960"/>
              <a:gd name="connsiteY7" fmla="*/ 162560 h 378460"/>
              <a:gd name="connsiteX8" fmla="*/ 538480 w 568960"/>
              <a:gd name="connsiteY8" fmla="*/ 25400 h 378460"/>
              <a:gd name="connsiteX9" fmla="*/ 538480 w 568960"/>
              <a:gd name="connsiteY9" fmla="*/ 238760 h 378460"/>
              <a:gd name="connsiteX10" fmla="*/ 355600 w 568960"/>
              <a:gd name="connsiteY10" fmla="*/ 238760 h 378460"/>
              <a:gd name="connsiteX11" fmla="*/ 355600 w 568960"/>
              <a:gd name="connsiteY11" fmla="*/ 284480 h 378460"/>
              <a:gd name="connsiteX12" fmla="*/ 279400 w 568960"/>
              <a:gd name="connsiteY12" fmla="*/ 284480 h 378460"/>
              <a:gd name="connsiteX13" fmla="*/ 233680 w 568960"/>
              <a:gd name="connsiteY13" fmla="*/ 177800 h 378460"/>
              <a:gd name="connsiteX14" fmla="*/ 172720 w 568960"/>
              <a:gd name="connsiteY14" fmla="*/ 177800 h 378460"/>
              <a:gd name="connsiteX15" fmla="*/ 127000 w 568960"/>
              <a:gd name="connsiteY15" fmla="*/ 360680 h 378460"/>
              <a:gd name="connsiteX16" fmla="*/ 5080 w 568960"/>
              <a:gd name="connsiteY16" fmla="*/ 284480 h 378460"/>
              <a:gd name="connsiteX17" fmla="*/ 96520 w 568960"/>
              <a:gd name="connsiteY17" fmla="*/ 208280 h 378460"/>
              <a:gd name="connsiteX18" fmla="*/ 66040 w 568960"/>
              <a:gd name="connsiteY18" fmla="*/ 162560 h 37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960" h="378460">
                <a:moveTo>
                  <a:pt x="66040" y="162560"/>
                </a:moveTo>
                <a:cubicBezTo>
                  <a:pt x="71120" y="129540"/>
                  <a:pt x="111760" y="20320"/>
                  <a:pt x="127000" y="10160"/>
                </a:cubicBezTo>
                <a:cubicBezTo>
                  <a:pt x="142240" y="0"/>
                  <a:pt x="147320" y="78740"/>
                  <a:pt x="157480" y="101600"/>
                </a:cubicBezTo>
                <a:cubicBezTo>
                  <a:pt x="167640" y="124460"/>
                  <a:pt x="170180" y="160020"/>
                  <a:pt x="187960" y="147320"/>
                </a:cubicBezTo>
                <a:cubicBezTo>
                  <a:pt x="205740" y="134620"/>
                  <a:pt x="243840" y="22860"/>
                  <a:pt x="264160" y="25400"/>
                </a:cubicBezTo>
                <a:cubicBezTo>
                  <a:pt x="284480" y="27940"/>
                  <a:pt x="287020" y="160020"/>
                  <a:pt x="309880" y="162560"/>
                </a:cubicBezTo>
                <a:cubicBezTo>
                  <a:pt x="332740" y="165100"/>
                  <a:pt x="378460" y="40640"/>
                  <a:pt x="401320" y="40640"/>
                </a:cubicBezTo>
                <a:cubicBezTo>
                  <a:pt x="424180" y="40640"/>
                  <a:pt x="424180" y="165100"/>
                  <a:pt x="447040" y="162560"/>
                </a:cubicBezTo>
                <a:cubicBezTo>
                  <a:pt x="469900" y="160020"/>
                  <a:pt x="523240" y="12700"/>
                  <a:pt x="538480" y="25400"/>
                </a:cubicBezTo>
                <a:cubicBezTo>
                  <a:pt x="553720" y="38100"/>
                  <a:pt x="568960" y="203200"/>
                  <a:pt x="538480" y="238760"/>
                </a:cubicBezTo>
                <a:cubicBezTo>
                  <a:pt x="508000" y="274320"/>
                  <a:pt x="386080" y="231140"/>
                  <a:pt x="355600" y="238760"/>
                </a:cubicBezTo>
                <a:cubicBezTo>
                  <a:pt x="325120" y="246380"/>
                  <a:pt x="368300" y="276860"/>
                  <a:pt x="355600" y="284480"/>
                </a:cubicBezTo>
                <a:cubicBezTo>
                  <a:pt x="342900" y="292100"/>
                  <a:pt x="299720" y="302260"/>
                  <a:pt x="279400" y="284480"/>
                </a:cubicBezTo>
                <a:cubicBezTo>
                  <a:pt x="259080" y="266700"/>
                  <a:pt x="251460" y="195580"/>
                  <a:pt x="233680" y="177800"/>
                </a:cubicBezTo>
                <a:cubicBezTo>
                  <a:pt x="215900" y="160020"/>
                  <a:pt x="190500" y="147320"/>
                  <a:pt x="172720" y="177800"/>
                </a:cubicBezTo>
                <a:cubicBezTo>
                  <a:pt x="154940" y="208280"/>
                  <a:pt x="154940" y="342900"/>
                  <a:pt x="127000" y="360680"/>
                </a:cubicBezTo>
                <a:cubicBezTo>
                  <a:pt x="99060" y="378460"/>
                  <a:pt x="10160" y="309880"/>
                  <a:pt x="5080" y="284480"/>
                </a:cubicBezTo>
                <a:cubicBezTo>
                  <a:pt x="0" y="259080"/>
                  <a:pt x="88900" y="231140"/>
                  <a:pt x="96520" y="208280"/>
                </a:cubicBezTo>
                <a:cubicBezTo>
                  <a:pt x="104140" y="185420"/>
                  <a:pt x="60960" y="195580"/>
                  <a:pt x="66040" y="16256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4" name="TextBox 71"/>
          <p:cNvSpPr txBox="1">
            <a:spLocks noChangeArrowheads="1"/>
          </p:cNvSpPr>
          <p:nvPr/>
        </p:nvSpPr>
        <p:spPr bwMode="auto">
          <a:xfrm>
            <a:off x="7924800" y="4690646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i="1" dirty="0" smtClean="0">
                <a:solidFill>
                  <a:srgbClr val="000000"/>
                </a:solidFill>
                <a:latin typeface="Arial" charset="0"/>
              </a:rPr>
              <a:t>B:9-23</a:t>
            </a:r>
            <a:endParaRPr 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" name="Group 210"/>
          <p:cNvGrpSpPr/>
          <p:nvPr/>
        </p:nvGrpSpPr>
        <p:grpSpPr>
          <a:xfrm>
            <a:off x="6324600" y="3733800"/>
            <a:ext cx="2438400" cy="1524000"/>
            <a:chOff x="6324600" y="2667000"/>
            <a:chExt cx="2438400" cy="1524000"/>
          </a:xfrm>
        </p:grpSpPr>
        <p:sp>
          <p:nvSpPr>
            <p:cNvPr id="192" name="AutoShape 16"/>
            <p:cNvSpPr>
              <a:spLocks noChangeArrowheads="1"/>
            </p:cNvSpPr>
            <p:nvPr/>
          </p:nvSpPr>
          <p:spPr bwMode="auto">
            <a:xfrm>
              <a:off x="6324600" y="2667000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" name="AutoShape 16"/>
            <p:cNvSpPr>
              <a:spLocks noChangeArrowheads="1"/>
            </p:cNvSpPr>
            <p:nvPr/>
          </p:nvSpPr>
          <p:spPr bwMode="auto">
            <a:xfrm>
              <a:off x="6477000" y="2838061"/>
              <a:ext cx="2286000" cy="13529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6" name="TextBox 65"/>
            <p:cNvSpPr txBox="1">
              <a:spLocks noChangeArrowheads="1"/>
            </p:cNvSpPr>
            <p:nvPr/>
          </p:nvSpPr>
          <p:spPr bwMode="auto">
            <a:xfrm>
              <a:off x="7239000" y="2838061"/>
              <a:ext cx="838200" cy="40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dirty="0" smtClean="0">
                  <a:solidFill>
                    <a:prstClr val="black"/>
                  </a:solidFill>
                  <a:latin typeface="Arial" charset="0"/>
                </a:rPr>
                <a:t> MHC</a:t>
              </a:r>
              <a:endParaRPr lang="en-US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6306364" y="5486400"/>
            <a:ext cx="2705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Small molecule prevents from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binding/dislodges the B:9-23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peptide from MHC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8400" y="457200"/>
            <a:ext cx="2895600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1" name="Group 153"/>
          <p:cNvGrpSpPr/>
          <p:nvPr/>
        </p:nvGrpSpPr>
        <p:grpSpPr>
          <a:xfrm>
            <a:off x="7162800" y="1066800"/>
            <a:ext cx="1897696" cy="1058646"/>
            <a:chOff x="3169604" y="953832"/>
            <a:chExt cx="1897696" cy="1058646"/>
          </a:xfrm>
        </p:grpSpPr>
        <p:grpSp>
          <p:nvGrpSpPr>
            <p:cNvPr id="12" name="Group 151"/>
            <p:cNvGrpSpPr/>
            <p:nvPr/>
          </p:nvGrpSpPr>
          <p:grpSpPr>
            <a:xfrm>
              <a:off x="4038600" y="990600"/>
              <a:ext cx="1028700" cy="1021878"/>
              <a:chOff x="3352800" y="2438400"/>
              <a:chExt cx="1028700" cy="1021878"/>
            </a:xfrm>
            <a:solidFill>
              <a:srgbClr val="00B0F0"/>
            </a:solidFill>
          </p:grpSpPr>
          <p:sp>
            <p:nvSpPr>
              <p:cNvPr id="88" name="Isosceles Triangle 87"/>
              <p:cNvSpPr/>
              <p:nvPr/>
            </p:nvSpPr>
            <p:spPr>
              <a:xfrm rot="827323" flipH="1">
                <a:off x="3981495" y="2438400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 rot="827323" flipH="1">
                <a:off x="3695408" y="2525112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Isosceles Triangle 89"/>
              <p:cNvSpPr/>
              <p:nvPr/>
            </p:nvSpPr>
            <p:spPr>
              <a:xfrm rot="827323" flipH="1">
                <a:off x="3427483" y="2537821"/>
                <a:ext cx="257175" cy="457200"/>
              </a:xfrm>
              <a:prstGeom prst="triangl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 rot="827323" flipH="1">
                <a:off x="3352800" y="2774478"/>
                <a:ext cx="1028700" cy="685800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241300" dist="304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45"/>
            <p:cNvGrpSpPr/>
            <p:nvPr/>
          </p:nvGrpSpPr>
          <p:grpSpPr>
            <a:xfrm>
              <a:off x="3169604" y="953832"/>
              <a:ext cx="1028700" cy="1021878"/>
              <a:chOff x="3169604" y="953832"/>
              <a:chExt cx="1028700" cy="1021878"/>
            </a:xfrm>
          </p:grpSpPr>
          <p:sp>
            <p:nvSpPr>
              <p:cNvPr id="82" name="Isosceles Triangle 81"/>
              <p:cNvSpPr/>
              <p:nvPr/>
            </p:nvSpPr>
            <p:spPr>
              <a:xfrm rot="20772677">
                <a:off x="3312434" y="953832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20772677">
                <a:off x="3598521" y="1040544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20772677">
                <a:off x="3866446" y="1053253"/>
                <a:ext cx="257175" cy="457200"/>
              </a:xfrm>
              <a:prstGeom prst="triangle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rot="20772677">
                <a:off x="3169604" y="1289910"/>
                <a:ext cx="1028700" cy="685800"/>
              </a:xfrm>
              <a:prstGeom prst="ellipse">
                <a:avLst/>
              </a:prstGeom>
              <a:ln>
                <a:noFill/>
              </a:ln>
              <a:effectLst>
                <a:innerShdw blurRad="457200" dist="266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TextBox 66"/>
            <p:cNvSpPr txBox="1">
              <a:spLocks noChangeArrowheads="1"/>
            </p:cNvSpPr>
            <p:nvPr/>
          </p:nvSpPr>
          <p:spPr bwMode="auto">
            <a:xfrm>
              <a:off x="3810000" y="1414462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 smtClean="0">
                  <a:solidFill>
                    <a:prstClr val="white"/>
                  </a:solidFill>
                  <a:latin typeface="Arial" charset="0"/>
                </a:rPr>
                <a:t>TCR</a:t>
              </a:r>
              <a:endParaRPr lang="en-US" sz="1600" b="1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6096000" y="2819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Michels et al, J. Immunol 2011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7315200" y="838200"/>
            <a:ext cx="1600200" cy="1713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7092043" y="1061357"/>
            <a:ext cx="1894114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8" descr="Glyphos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676400"/>
            <a:ext cx="759193" cy="69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 descr="Glyphos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4267200"/>
            <a:ext cx="759193" cy="69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06" name="Content Placeholder 3"/>
          <p:cNvGraphicFramePr>
            <a:graphicFrameLocks noGrp="1"/>
          </p:cNvGraphicFramePr>
          <p:nvPr>
            <p:ph idx="1"/>
          </p:nvPr>
        </p:nvGraphicFramePr>
        <p:xfrm>
          <a:off x="-50800" y="-50800"/>
          <a:ext cx="9245600" cy="6959600"/>
        </p:xfrm>
        <a:graphic>
          <a:graphicData uri="http://schemas.openxmlformats.org/presentationml/2006/ole">
            <p:oleObj spid="_x0000_s126978" r:id="rId3" imgW="9242337" imgH="6956139" progId="Excel.Sheet.8">
              <p:embed/>
            </p:oleObj>
          </a:graphicData>
        </a:graphic>
      </p:graphicFrame>
      <p:pic>
        <p:nvPicPr>
          <p:cNvPr id="226307" name="Picture 2"/>
          <p:cNvPicPr>
            <a:picLocks noChangeAspect="1" noChangeArrowheads="1"/>
          </p:cNvPicPr>
          <p:nvPr/>
        </p:nvPicPr>
        <p:blipFill>
          <a:blip r:embed="rId4" cstate="print"/>
          <a:srcRect l="29688" t="35416" r="34375" b="18750"/>
          <a:stretch>
            <a:fillRect/>
          </a:stretch>
        </p:blipFill>
        <p:spPr bwMode="auto">
          <a:xfrm>
            <a:off x="2133600" y="457200"/>
            <a:ext cx="55768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8" name="Picture 3"/>
          <p:cNvPicPr>
            <a:picLocks noChangeAspect="1" noChangeArrowheads="1"/>
          </p:cNvPicPr>
          <p:nvPr/>
        </p:nvPicPr>
        <p:blipFill>
          <a:blip r:embed="rId5" cstate="print"/>
          <a:srcRect l="45313" t="40625" r="46875" b="25000"/>
          <a:stretch>
            <a:fillRect/>
          </a:stretch>
        </p:blipFill>
        <p:spPr bwMode="auto">
          <a:xfrm>
            <a:off x="4267200" y="5875338"/>
            <a:ext cx="2984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2"/>
          <p:cNvPicPr>
            <a:picLocks noChangeAspect="1" noChangeArrowheads="1"/>
          </p:cNvPicPr>
          <p:nvPr/>
        </p:nvPicPr>
        <p:blipFill>
          <a:blip r:embed="rId6" cstate="print"/>
          <a:srcRect l="39063" t="46875" r="38281" b="20833"/>
          <a:stretch>
            <a:fillRect/>
          </a:stretch>
        </p:blipFill>
        <p:spPr bwMode="auto">
          <a:xfrm>
            <a:off x="6477000" y="6400800"/>
            <a:ext cx="214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Picture 4"/>
          <p:cNvPicPr>
            <a:picLocks noChangeAspect="1" noChangeArrowheads="1"/>
          </p:cNvPicPr>
          <p:nvPr/>
        </p:nvPicPr>
        <p:blipFill>
          <a:blip r:embed="rId7" cstate="print"/>
          <a:srcRect l="62500" t="50000" r="24219" b="37500"/>
          <a:stretch>
            <a:fillRect/>
          </a:stretch>
        </p:blipFill>
        <p:spPr bwMode="auto">
          <a:xfrm>
            <a:off x="9144000" y="6172200"/>
            <a:ext cx="215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11" name="TextBox 9"/>
          <p:cNvSpPr txBox="1">
            <a:spLocks noChangeArrowheads="1"/>
          </p:cNvSpPr>
          <p:nvPr/>
        </p:nvSpPr>
        <p:spPr bwMode="auto">
          <a:xfrm>
            <a:off x="8001000" y="6489700"/>
            <a:ext cx="381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/>
              <a:t>“Stages” in Development of Type 1A Diabetes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4400" y="1066800"/>
            <a:ext cx="7467600" cy="5040313"/>
            <a:chOff x="432" y="1008"/>
            <a:chExt cx="4032" cy="2928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32" y="1008"/>
              <a:ext cx="0" cy="2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5400000" flipH="1" flipV="1">
              <a:off x="2448" y="1920"/>
              <a:ext cx="0" cy="4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0" y="6096000"/>
            <a:ext cx="5486400" cy="517525"/>
            <a:chOff x="1440" y="3840"/>
            <a:chExt cx="3456" cy="326"/>
          </a:xfrm>
        </p:grpSpPr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>
              <a:off x="4896" y="38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440" y="38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3168" y="38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>
              <a:off x="4032" y="38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9" name="Line 11"/>
            <p:cNvSpPr>
              <a:spLocks noChangeShapeType="1"/>
            </p:cNvSpPr>
            <p:nvPr/>
          </p:nvSpPr>
          <p:spPr bwMode="auto">
            <a:xfrm>
              <a:off x="2304" y="38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2352" y="3914"/>
              <a:ext cx="9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Age (years)</a:t>
              </a:r>
            </a:p>
          </p:txBody>
        </p:sp>
      </p:grp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990600" y="1600200"/>
            <a:ext cx="1595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Genetic 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Predisposition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3657600" y="1676400"/>
            <a:ext cx="0" cy="4419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V="1">
            <a:off x="3429000" y="1676400"/>
            <a:ext cx="0" cy="4419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 rot="-5400000">
            <a:off x="-1403350" y="2451100"/>
            <a:ext cx="347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Beta cell mass</a:t>
            </a: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V="1">
            <a:off x="5334000" y="2286000"/>
            <a:ext cx="0" cy="3810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V="1">
            <a:off x="6553200" y="4648200"/>
            <a:ext cx="0" cy="1447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7467600" y="3429000"/>
            <a:ext cx="0" cy="2667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85800" y="2667000"/>
            <a:ext cx="228600" cy="3048000"/>
            <a:chOff x="432" y="1680"/>
            <a:chExt cx="144" cy="1920"/>
          </a:xfrm>
        </p:grpSpPr>
        <p:sp>
          <p:nvSpPr>
            <p:cNvPr id="17429" name="Line 21"/>
            <p:cNvSpPr>
              <a:spLocks noChangeShapeType="1"/>
            </p:cNvSpPr>
            <p:nvPr/>
          </p:nvSpPr>
          <p:spPr bwMode="auto">
            <a:xfrm rot="16200000" flipV="1">
              <a:off x="504" y="184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 rot="16200000" flipV="1">
              <a:off x="504" y="208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1" name="Line 23"/>
            <p:cNvSpPr>
              <a:spLocks noChangeShapeType="1"/>
            </p:cNvSpPr>
            <p:nvPr/>
          </p:nvSpPr>
          <p:spPr bwMode="auto">
            <a:xfrm rot="16200000" flipV="1">
              <a:off x="504" y="25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2" name="Line 24"/>
            <p:cNvSpPr>
              <a:spLocks noChangeShapeType="1"/>
            </p:cNvSpPr>
            <p:nvPr/>
          </p:nvSpPr>
          <p:spPr bwMode="auto">
            <a:xfrm rot="16200000" flipV="1">
              <a:off x="504" y="23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 rot="16200000" flipV="1">
              <a:off x="504" y="280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4" name="Line 26"/>
            <p:cNvSpPr>
              <a:spLocks noChangeShapeType="1"/>
            </p:cNvSpPr>
            <p:nvPr/>
          </p:nvSpPr>
          <p:spPr bwMode="auto">
            <a:xfrm rot="16200000" flipV="1">
              <a:off x="504" y="328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5" name="Line 27"/>
            <p:cNvSpPr>
              <a:spLocks noChangeShapeType="1"/>
            </p:cNvSpPr>
            <p:nvPr/>
          </p:nvSpPr>
          <p:spPr bwMode="auto">
            <a:xfrm rot="16200000" flipV="1">
              <a:off x="504" y="3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6" name="Line 28"/>
            <p:cNvSpPr>
              <a:spLocks noChangeShapeType="1"/>
            </p:cNvSpPr>
            <p:nvPr/>
          </p:nvSpPr>
          <p:spPr bwMode="auto">
            <a:xfrm rot="16200000" flipV="1">
              <a:off x="504" y="304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37" name="Line 29"/>
            <p:cNvSpPr>
              <a:spLocks noChangeShapeType="1"/>
            </p:cNvSpPr>
            <p:nvPr/>
          </p:nvSpPr>
          <p:spPr bwMode="auto">
            <a:xfrm rot="16200000" flipV="1">
              <a:off x="504" y="160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2286000" y="8382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(?Precipitating Event)</a:t>
            </a:r>
            <a:endParaRPr 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>
            <a:off x="3505200" y="1219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3733800" y="1600200"/>
            <a:ext cx="15065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Overt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immunologic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abnormalities</a:t>
            </a:r>
            <a:endParaRPr 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41" name="Text Box 35"/>
          <p:cNvSpPr txBox="1">
            <a:spLocks noChangeArrowheads="1"/>
          </p:cNvSpPr>
          <p:nvPr/>
        </p:nvSpPr>
        <p:spPr bwMode="auto">
          <a:xfrm>
            <a:off x="3657600" y="2847975"/>
            <a:ext cx="1597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Normal insulin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release</a:t>
            </a:r>
            <a:endParaRPr 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42" name="Text Box 36"/>
          <p:cNvSpPr txBox="1">
            <a:spLocks noChangeArrowheads="1"/>
          </p:cNvSpPr>
          <p:nvPr/>
        </p:nvSpPr>
        <p:spPr bwMode="auto">
          <a:xfrm>
            <a:off x="5334000" y="2133600"/>
            <a:ext cx="1346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Progressive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loss insulin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release</a:t>
            </a:r>
          </a:p>
        </p:txBody>
      </p:sp>
      <p:sp>
        <p:nvSpPr>
          <p:cNvPr id="17443" name="Text Box 37"/>
          <p:cNvSpPr txBox="1">
            <a:spLocks noChangeArrowheads="1"/>
          </p:cNvSpPr>
          <p:nvPr/>
        </p:nvSpPr>
        <p:spPr bwMode="auto">
          <a:xfrm>
            <a:off x="5334000" y="3200400"/>
            <a:ext cx="985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Glucose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normal</a:t>
            </a:r>
          </a:p>
        </p:txBody>
      </p:sp>
      <p:sp>
        <p:nvSpPr>
          <p:cNvPr id="17444" name="Text Box 38"/>
          <p:cNvSpPr txBox="1">
            <a:spLocks noChangeArrowheads="1"/>
          </p:cNvSpPr>
          <p:nvPr/>
        </p:nvSpPr>
        <p:spPr bwMode="auto">
          <a:xfrm>
            <a:off x="6553200" y="3048000"/>
            <a:ext cx="10080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Overt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diabetes</a:t>
            </a:r>
          </a:p>
        </p:txBody>
      </p:sp>
      <p:sp>
        <p:nvSpPr>
          <p:cNvPr id="17445" name="Text Box 39"/>
          <p:cNvSpPr txBox="1">
            <a:spLocks noChangeArrowheads="1"/>
          </p:cNvSpPr>
          <p:nvPr/>
        </p:nvSpPr>
        <p:spPr bwMode="auto">
          <a:xfrm>
            <a:off x="6502400" y="4038600"/>
            <a:ext cx="1120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C-peptide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present</a:t>
            </a:r>
          </a:p>
        </p:txBody>
      </p:sp>
      <p:sp>
        <p:nvSpPr>
          <p:cNvPr id="17446" name="Line 40"/>
          <p:cNvSpPr>
            <a:spLocks noChangeShapeType="1"/>
          </p:cNvSpPr>
          <p:nvPr/>
        </p:nvSpPr>
        <p:spPr bwMode="auto">
          <a:xfrm flipV="1">
            <a:off x="6553200" y="3124200"/>
            <a:ext cx="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47" name="Text Box 41"/>
          <p:cNvSpPr txBox="1">
            <a:spLocks noChangeArrowheads="1"/>
          </p:cNvSpPr>
          <p:nvPr/>
        </p:nvSpPr>
        <p:spPr bwMode="auto">
          <a:xfrm>
            <a:off x="7543800" y="4419600"/>
            <a:ext cx="1120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Minimal</a:t>
            </a:r>
          </a:p>
          <a:p>
            <a:r>
              <a:rPr lang="en-US" sz="1600" b="1" smtClean="0">
                <a:solidFill>
                  <a:srgbClr val="000000"/>
                </a:solidFill>
                <a:latin typeface="Arial" charset="0"/>
              </a:rPr>
              <a:t>C-peptide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1447800" y="3429000"/>
            <a:ext cx="213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81400" y="3429000"/>
            <a:ext cx="76200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43400" y="3810000"/>
            <a:ext cx="53340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876800" y="4419600"/>
            <a:ext cx="914400" cy="304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91200" y="4724400"/>
            <a:ext cx="533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324600" y="5410200"/>
            <a:ext cx="83820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162800" y="5791200"/>
            <a:ext cx="6858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848600" y="5867400"/>
            <a:ext cx="3048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914400" y="3429000"/>
            <a:ext cx="533400" cy="533400"/>
          </a:xfrm>
          <a:custGeom>
            <a:avLst/>
            <a:gdLst>
              <a:gd name="connsiteX0" fmla="*/ 0 w 540327"/>
              <a:gd name="connsiteY0" fmla="*/ 471055 h 471055"/>
              <a:gd name="connsiteX1" fmla="*/ 540327 w 540327"/>
              <a:gd name="connsiteY1" fmla="*/ 0 h 4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0327" h="471055">
                <a:moveTo>
                  <a:pt x="0" y="471055"/>
                </a:moveTo>
                <a:lnTo>
                  <a:pt x="540327" y="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10400" y="6477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Eisenbarth,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330" name="Chart 3"/>
          <p:cNvGraphicFramePr>
            <a:graphicFrameLocks/>
          </p:cNvGraphicFramePr>
          <p:nvPr/>
        </p:nvGraphicFramePr>
        <p:xfrm>
          <a:off x="-50800" y="-50800"/>
          <a:ext cx="9245600" cy="6629400"/>
        </p:xfrm>
        <a:graphic>
          <a:graphicData uri="http://schemas.openxmlformats.org/presentationml/2006/ole">
            <p:oleObj spid="_x0000_s128002" r:id="rId3" imgW="9242337" imgH="6626926" progId="Excel.Sheet.8">
              <p:embed/>
            </p:oleObj>
          </a:graphicData>
        </a:graphic>
      </p:graphicFrame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4" cstate="print"/>
          <a:srcRect l="46875" t="40625" r="45313" b="25000"/>
          <a:stretch>
            <a:fillRect/>
          </a:stretch>
        </p:blipFill>
        <p:spPr bwMode="auto">
          <a:xfrm>
            <a:off x="4481513" y="2590800"/>
            <a:ext cx="11128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2" name="Picture 2"/>
          <p:cNvPicPr>
            <a:picLocks noChangeAspect="1" noChangeArrowheads="1"/>
          </p:cNvPicPr>
          <p:nvPr/>
        </p:nvPicPr>
        <p:blipFill>
          <a:blip r:embed="rId5" cstate="print"/>
          <a:srcRect l="29688" t="35416" r="55186" b="44417"/>
          <a:stretch>
            <a:fillRect/>
          </a:stretch>
        </p:blipFill>
        <p:spPr bwMode="auto">
          <a:xfrm>
            <a:off x="2362200" y="457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3" name="Picture 2"/>
          <p:cNvPicPr>
            <a:picLocks noChangeAspect="1" noChangeArrowheads="1"/>
          </p:cNvPicPr>
          <p:nvPr/>
        </p:nvPicPr>
        <p:blipFill>
          <a:blip r:embed="rId6" cstate="print"/>
          <a:srcRect l="39063" t="46875" r="38281" b="20833"/>
          <a:stretch>
            <a:fillRect/>
          </a:stretch>
        </p:blipFill>
        <p:spPr bwMode="auto">
          <a:xfrm>
            <a:off x="6518275" y="4495800"/>
            <a:ext cx="17113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4" name="Picture 4"/>
          <p:cNvPicPr>
            <a:picLocks noChangeAspect="1" noChangeArrowheads="1"/>
          </p:cNvPicPr>
          <p:nvPr/>
        </p:nvPicPr>
        <p:blipFill>
          <a:blip r:embed="rId7" cstate="print"/>
          <a:srcRect l="24219" t="50000" r="62500" b="37500"/>
          <a:stretch>
            <a:fillRect/>
          </a:stretch>
        </p:blipFill>
        <p:spPr bwMode="auto">
          <a:xfrm>
            <a:off x="8712200" y="601980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Apex">
  <a:themeElements>
    <a:clrScheme name="Apex 1">
      <a:dk1>
        <a:srgbClr val="4D8AD3"/>
      </a:dk1>
      <a:lt1>
        <a:srgbClr val="FFFFFF"/>
      </a:lt1>
      <a:dk2>
        <a:srgbClr val="000000"/>
      </a:dk2>
      <a:lt2>
        <a:srgbClr val="143356"/>
      </a:lt2>
      <a:accent1>
        <a:srgbClr val="2A66AD"/>
      </a:accent1>
      <a:accent2>
        <a:srgbClr val="2A66AD"/>
      </a:accent2>
      <a:accent3>
        <a:srgbClr val="AAAAAA"/>
      </a:accent3>
      <a:accent4>
        <a:srgbClr val="DADADA"/>
      </a:accent4>
      <a:accent5>
        <a:srgbClr val="ACB8D3"/>
      </a:accent5>
      <a:accent6>
        <a:srgbClr val="255C9C"/>
      </a:accent6>
      <a:hlink>
        <a:srgbClr val="0000FF"/>
      </a:hlink>
      <a:folHlink>
        <a:srgbClr val="800080"/>
      </a:folHlink>
    </a:clrScheme>
    <a:fontScheme name="Apex">
      <a:majorFont>
        <a:latin typeface="Arial Unicode M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ex 1">
        <a:dk1>
          <a:srgbClr val="4D8AD3"/>
        </a:dk1>
        <a:lt1>
          <a:srgbClr val="FFFFFF"/>
        </a:lt1>
        <a:dk2>
          <a:srgbClr val="000000"/>
        </a:dk2>
        <a:lt2>
          <a:srgbClr val="143356"/>
        </a:lt2>
        <a:accent1>
          <a:srgbClr val="2A66AD"/>
        </a:accent1>
        <a:accent2>
          <a:srgbClr val="2A66AD"/>
        </a:accent2>
        <a:accent3>
          <a:srgbClr val="AAAAAA"/>
        </a:accent3>
        <a:accent4>
          <a:srgbClr val="DADADA"/>
        </a:accent4>
        <a:accent5>
          <a:srgbClr val="ACB8D3"/>
        </a:accent5>
        <a:accent6>
          <a:srgbClr val="255C9C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Default Design">
  <a:themeElements>
    <a:clrScheme name="3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1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3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4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5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9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Files\MSOffice\Templates\Blank Presentation.pot</Template>
  <TotalTime>676</TotalTime>
  <Words>1881</Words>
  <Application>Microsoft Office PowerPoint</Application>
  <PresentationFormat>On-screen Show (4:3)</PresentationFormat>
  <Paragraphs>693</Paragraphs>
  <Slides>49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Blank Presentation</vt:lpstr>
      <vt:lpstr>Default Design</vt:lpstr>
      <vt:lpstr>Blank</vt:lpstr>
      <vt:lpstr>1_Blank</vt:lpstr>
      <vt:lpstr>1_Default Design</vt:lpstr>
      <vt:lpstr>2_Default Design</vt:lpstr>
      <vt:lpstr>31_Default Design</vt:lpstr>
      <vt:lpstr>Office Theme</vt:lpstr>
      <vt:lpstr>5_Office Theme</vt:lpstr>
      <vt:lpstr>3_Apex</vt:lpstr>
      <vt:lpstr>1_Blank Presentation</vt:lpstr>
      <vt:lpstr>3_Default Design</vt:lpstr>
      <vt:lpstr>12_Office Theme</vt:lpstr>
      <vt:lpstr>Microsoft Office Excel 97-2003 Worksheet</vt:lpstr>
      <vt:lpstr>Photo Editor Photo</vt:lpstr>
      <vt:lpstr>Image</vt:lpstr>
      <vt:lpstr>Slide</vt:lpstr>
      <vt:lpstr>Document</vt:lpstr>
      <vt:lpstr>Slide 1</vt:lpstr>
      <vt:lpstr>TCR rearrangement</vt:lpstr>
      <vt:lpstr>T Cell Receptor Gene Segments</vt:lpstr>
      <vt:lpstr>Slide 4</vt:lpstr>
      <vt:lpstr>The Trimolecular Complex NOD MOUSE</vt:lpstr>
      <vt:lpstr>Slide 6</vt:lpstr>
      <vt:lpstr>Slide 7</vt:lpstr>
      <vt:lpstr>“Stages” in Development of Type 1A Diabetes</vt:lpstr>
      <vt:lpstr>Slide 9</vt:lpstr>
      <vt:lpstr>Slide 10</vt:lpstr>
      <vt:lpstr>Slide 11</vt:lpstr>
      <vt:lpstr>Slide 12</vt:lpstr>
      <vt:lpstr>The Immune System</vt:lpstr>
      <vt:lpstr>The Innate Immune System</vt:lpstr>
      <vt:lpstr>Selected Pattern Recognition Receptors: Toll-like Receptors</vt:lpstr>
      <vt:lpstr>Selected Pattern Recognition Receptors: Other Families</vt:lpstr>
      <vt:lpstr>Slide 17</vt:lpstr>
      <vt:lpstr>The Adaptive Immune System</vt:lpstr>
      <vt:lpstr>Th1 and Th2 CD4+ T Cells</vt:lpstr>
      <vt:lpstr>Slide 20</vt:lpstr>
      <vt:lpstr>Slide 21</vt:lpstr>
      <vt:lpstr>HLA</vt:lpstr>
      <vt:lpstr>Slide 23</vt:lpstr>
      <vt:lpstr>Slide 24</vt:lpstr>
      <vt:lpstr>Slide 25</vt:lpstr>
      <vt:lpstr>Slide 26</vt:lpstr>
      <vt:lpstr>Slide 27</vt:lpstr>
      <vt:lpstr>Slide 28</vt:lpstr>
      <vt:lpstr>HLA-Peptide: TCR</vt:lpstr>
      <vt:lpstr>“Tetramer” for T Cell Analysis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TCR signaling</vt:lpstr>
      <vt:lpstr>Slide 39</vt:lpstr>
      <vt:lpstr>Slide 40</vt:lpstr>
      <vt:lpstr>Slide 41</vt:lpstr>
      <vt:lpstr>Slide 42</vt:lpstr>
      <vt:lpstr>Regulatory T Cell Subsets</vt:lpstr>
      <vt:lpstr>Regulatory T Cells in Autoimmunity</vt:lpstr>
      <vt:lpstr>XPID: X-linked Polyendocrinopathy, Immune dysfunction and Diarrhea Foxp3 Gene Essential CD4-CD25 T Reg</vt:lpstr>
      <vt:lpstr>Requirements for the development  of an autoimmune disease</vt:lpstr>
      <vt:lpstr>Slide 47</vt:lpstr>
      <vt:lpstr>Slide 48</vt:lpstr>
      <vt:lpstr>Slide 49</vt:lpstr>
    </vt:vector>
  </TitlesOfParts>
  <Company>UCHSC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</dc:title>
  <dc:creator>George Eisenbarth</dc:creator>
  <cp:lastModifiedBy>Eisenbarth, George S.</cp:lastModifiedBy>
  <cp:revision>89</cp:revision>
  <cp:lastPrinted>2003-11-04T18:57:31Z</cp:lastPrinted>
  <dcterms:created xsi:type="dcterms:W3CDTF">2001-02-03T16:46:15Z</dcterms:created>
  <dcterms:modified xsi:type="dcterms:W3CDTF">2012-06-19T21:17:02Z</dcterms:modified>
</cp:coreProperties>
</file>