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2" r:id="rId4"/>
    <p:sldMasterId id="2147483653" r:id="rId5"/>
    <p:sldMasterId id="2147483712" r:id="rId6"/>
    <p:sldMasterId id="2147483724" r:id="rId7"/>
    <p:sldMasterId id="2147483736" r:id="rId8"/>
    <p:sldMasterId id="2147483748" r:id="rId9"/>
    <p:sldMasterId id="2147483760" r:id="rId10"/>
  </p:sldMasterIdLst>
  <p:notesMasterIdLst>
    <p:notesMasterId r:id="rId82"/>
  </p:notesMasterIdLst>
  <p:handoutMasterIdLst>
    <p:handoutMasterId r:id="rId83"/>
  </p:handoutMasterIdLst>
  <p:sldIdLst>
    <p:sldId id="403" r:id="rId11"/>
    <p:sldId id="409" r:id="rId12"/>
    <p:sldId id="404" r:id="rId13"/>
    <p:sldId id="405" r:id="rId14"/>
    <p:sldId id="406" r:id="rId15"/>
    <p:sldId id="402" r:id="rId16"/>
    <p:sldId id="397" r:id="rId17"/>
    <p:sldId id="400" r:id="rId18"/>
    <p:sldId id="401" r:id="rId19"/>
    <p:sldId id="399" r:id="rId20"/>
    <p:sldId id="398" r:id="rId21"/>
    <p:sldId id="391" r:id="rId22"/>
    <p:sldId id="392" r:id="rId23"/>
    <p:sldId id="393" r:id="rId24"/>
    <p:sldId id="394" r:id="rId25"/>
    <p:sldId id="396" r:id="rId26"/>
    <p:sldId id="395" r:id="rId27"/>
    <p:sldId id="389" r:id="rId28"/>
    <p:sldId id="390" r:id="rId29"/>
    <p:sldId id="386" r:id="rId30"/>
    <p:sldId id="387" r:id="rId31"/>
    <p:sldId id="388" r:id="rId32"/>
    <p:sldId id="383" r:id="rId33"/>
    <p:sldId id="384" r:id="rId34"/>
    <p:sldId id="319" r:id="rId35"/>
    <p:sldId id="337" r:id="rId36"/>
    <p:sldId id="363" r:id="rId37"/>
    <p:sldId id="375" r:id="rId38"/>
    <p:sldId id="336" r:id="rId39"/>
    <p:sldId id="369" r:id="rId40"/>
    <p:sldId id="367" r:id="rId41"/>
    <p:sldId id="371" r:id="rId42"/>
    <p:sldId id="373" r:id="rId43"/>
    <p:sldId id="374" r:id="rId44"/>
    <p:sldId id="339" r:id="rId45"/>
    <p:sldId id="350" r:id="rId46"/>
    <p:sldId id="352" r:id="rId47"/>
    <p:sldId id="353" r:id="rId48"/>
    <p:sldId id="354" r:id="rId49"/>
    <p:sldId id="355" r:id="rId50"/>
    <p:sldId id="294" r:id="rId51"/>
    <p:sldId id="295" r:id="rId52"/>
    <p:sldId id="364" r:id="rId53"/>
    <p:sldId id="385" r:id="rId54"/>
    <p:sldId id="338" r:id="rId55"/>
    <p:sldId id="377" r:id="rId56"/>
    <p:sldId id="378" r:id="rId57"/>
    <p:sldId id="380" r:id="rId58"/>
    <p:sldId id="343" r:id="rId59"/>
    <p:sldId id="340" r:id="rId60"/>
    <p:sldId id="341" r:id="rId61"/>
    <p:sldId id="342" r:id="rId62"/>
    <p:sldId id="258" r:id="rId63"/>
    <p:sldId id="332" r:id="rId64"/>
    <p:sldId id="334" r:id="rId65"/>
    <p:sldId id="381" r:id="rId66"/>
    <p:sldId id="344" r:id="rId67"/>
    <p:sldId id="358" r:id="rId68"/>
    <p:sldId id="345" r:id="rId69"/>
    <p:sldId id="359" r:id="rId70"/>
    <p:sldId id="360" r:id="rId71"/>
    <p:sldId id="361" r:id="rId72"/>
    <p:sldId id="356" r:id="rId73"/>
    <p:sldId id="357" r:id="rId74"/>
    <p:sldId id="346" r:id="rId75"/>
    <p:sldId id="347" r:id="rId76"/>
    <p:sldId id="366" r:id="rId77"/>
    <p:sldId id="376" r:id="rId78"/>
    <p:sldId id="348" r:id="rId79"/>
    <p:sldId id="349" r:id="rId80"/>
    <p:sldId id="362" r:id="rId81"/>
  </p:sldIdLst>
  <p:sldSz cx="10287000" cy="6858000" type="35mm"/>
  <p:notesSz cx="6994525" cy="9278938"/>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FF"/>
    <a:srgbClr val="FFFF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2787"/>
    <p:restoredTop sz="90929"/>
  </p:normalViewPr>
  <p:slideViewPr>
    <p:cSldViewPr>
      <p:cViewPr>
        <p:scale>
          <a:sx n="66" d="100"/>
          <a:sy n="66" d="100"/>
        </p:scale>
        <p:origin x="-882" y="-282"/>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RSCHE\BDC-SHARED\XCEL\daisy\12\LONG%20PRED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Sheet1!$B$1</c:f>
              <c:strCache>
                <c:ptCount val="1"/>
                <c:pt idx="0">
                  <c:v>GAD</c:v>
                </c:pt>
              </c:strCache>
            </c:strRef>
          </c:tx>
          <c:marker>
            <c:symbol val="none"/>
          </c:marker>
          <c:xVal>
            <c:numRef>
              <c:f>Sheet1!$A$2:$A$54</c:f>
              <c:numCache>
                <c:formatCode>General</c:formatCode>
                <c:ptCount val="53"/>
                <c:pt idx="0">
                  <c:v>0.76659800000000033</c:v>
                </c:pt>
                <c:pt idx="1">
                  <c:v>1.3032159999999999</c:v>
                </c:pt>
                <c:pt idx="2">
                  <c:v>1.826146</c:v>
                </c:pt>
                <c:pt idx="3">
                  <c:v>2.2997939999999999</c:v>
                </c:pt>
                <c:pt idx="4">
                  <c:v>2.800821</c:v>
                </c:pt>
                <c:pt idx="5">
                  <c:v>3.0910329999999986</c:v>
                </c:pt>
                <c:pt idx="6">
                  <c:v>3.3730319999999998</c:v>
                </c:pt>
                <c:pt idx="7">
                  <c:v>3.6796709999999986</c:v>
                </c:pt>
                <c:pt idx="8">
                  <c:v>3.9671449999999999</c:v>
                </c:pt>
                <c:pt idx="9">
                  <c:v>4.1971249999999944</c:v>
                </c:pt>
                <c:pt idx="10">
                  <c:v>4.481861000000003</c:v>
                </c:pt>
                <c:pt idx="11">
                  <c:v>4.739219000000003</c:v>
                </c:pt>
                <c:pt idx="12">
                  <c:v>4.9609849999999955</c:v>
                </c:pt>
                <c:pt idx="13">
                  <c:v>5.2101299999999995</c:v>
                </c:pt>
                <c:pt idx="14">
                  <c:v>5.4428470000000004</c:v>
                </c:pt>
                <c:pt idx="15">
                  <c:v>5.708418</c:v>
                </c:pt>
                <c:pt idx="16">
                  <c:v>5.9685139999999972</c:v>
                </c:pt>
                <c:pt idx="17">
                  <c:v>6.2149209999999977</c:v>
                </c:pt>
                <c:pt idx="18">
                  <c:v>6.4941819999999977</c:v>
                </c:pt>
                <c:pt idx="19">
                  <c:v>6.7268990000000004</c:v>
                </c:pt>
                <c:pt idx="20">
                  <c:v>6.9541399999999971</c:v>
                </c:pt>
                <c:pt idx="21">
                  <c:v>7.2306630000000043</c:v>
                </c:pt>
                <c:pt idx="22">
                  <c:v>7.4907589999999997</c:v>
                </c:pt>
                <c:pt idx="23">
                  <c:v>7.7234769999999973</c:v>
                </c:pt>
                <c:pt idx="24">
                  <c:v>7.9616700000000025</c:v>
                </c:pt>
                <c:pt idx="25">
                  <c:v>8.2299789999999984</c:v>
                </c:pt>
                <c:pt idx="26">
                  <c:v>8.4982879999999987</c:v>
                </c:pt>
                <c:pt idx="27">
                  <c:v>8.7200539999999993</c:v>
                </c:pt>
                <c:pt idx="28">
                  <c:v>8.9965770000000003</c:v>
                </c:pt>
                <c:pt idx="29">
                  <c:v>9.2265570000000015</c:v>
                </c:pt>
                <c:pt idx="30">
                  <c:v>9.5112929999999984</c:v>
                </c:pt>
                <c:pt idx="31">
                  <c:v>9.8015050000000006</c:v>
                </c:pt>
                <c:pt idx="32">
                  <c:v>10.088979999999999</c:v>
                </c:pt>
                <c:pt idx="33">
                  <c:v>10.297056</c:v>
                </c:pt>
                <c:pt idx="34">
                  <c:v>10.537987000000001</c:v>
                </c:pt>
                <c:pt idx="35">
                  <c:v>10.855578000000005</c:v>
                </c:pt>
                <c:pt idx="36">
                  <c:v>11.236139</c:v>
                </c:pt>
                <c:pt idx="37">
                  <c:v>11.515400000000005</c:v>
                </c:pt>
                <c:pt idx="38">
                  <c:v>11.901437000000005</c:v>
                </c:pt>
                <c:pt idx="39">
                  <c:v>12.158795</c:v>
                </c:pt>
                <c:pt idx="40">
                  <c:v>12.287474</c:v>
                </c:pt>
                <c:pt idx="41">
                  <c:v>12.569472000000005</c:v>
                </c:pt>
                <c:pt idx="42">
                  <c:v>12.848733000000001</c:v>
                </c:pt>
                <c:pt idx="43">
                  <c:v>12.914442000000005</c:v>
                </c:pt>
                <c:pt idx="44">
                  <c:v>13.155373000000001</c:v>
                </c:pt>
                <c:pt idx="45">
                  <c:v>13.270361999999999</c:v>
                </c:pt>
                <c:pt idx="46">
                  <c:v>13.500342</c:v>
                </c:pt>
                <c:pt idx="47">
                  <c:v>13.730320999999995</c:v>
                </c:pt>
                <c:pt idx="48">
                  <c:v>13.979466000000006</c:v>
                </c:pt>
                <c:pt idx="49">
                  <c:v>14.182067</c:v>
                </c:pt>
                <c:pt idx="50">
                  <c:v>14.477754000000004</c:v>
                </c:pt>
                <c:pt idx="51">
                  <c:v>14.718685000000001</c:v>
                </c:pt>
                <c:pt idx="52">
                  <c:v>14.926762</c:v>
                </c:pt>
              </c:numCache>
            </c:numRef>
          </c:xVal>
          <c:yVal>
            <c:numRef>
              <c:f>Sheet1!$B$2:$B$54</c:f>
              <c:numCache>
                <c:formatCode>General</c:formatCode>
                <c:ptCount val="53"/>
                <c:pt idx="0">
                  <c:v>2.2000000000000009E-2</c:v>
                </c:pt>
                <c:pt idx="1">
                  <c:v>1.0649999999999993</c:v>
                </c:pt>
                <c:pt idx="2">
                  <c:v>0.75700000000000034</c:v>
                </c:pt>
                <c:pt idx="3">
                  <c:v>1.1160000000000001</c:v>
                </c:pt>
                <c:pt idx="4">
                  <c:v>0.9710000000000002</c:v>
                </c:pt>
                <c:pt idx="5">
                  <c:v>1.3049999999999993</c:v>
                </c:pt>
                <c:pt idx="6">
                  <c:v>0.77700000000000025</c:v>
                </c:pt>
                <c:pt idx="7">
                  <c:v>1.1299999999999992</c:v>
                </c:pt>
                <c:pt idx="8">
                  <c:v>1.484</c:v>
                </c:pt>
                <c:pt idx="9">
                  <c:v>1.2</c:v>
                </c:pt>
                <c:pt idx="10">
                  <c:v>1.5720000000000001</c:v>
                </c:pt>
                <c:pt idx="11">
                  <c:v>1.05</c:v>
                </c:pt>
                <c:pt idx="12">
                  <c:v>1.008</c:v>
                </c:pt>
                <c:pt idx="13">
                  <c:v>1.8120000000000001</c:v>
                </c:pt>
                <c:pt idx="14">
                  <c:v>1.2029999999999994</c:v>
                </c:pt>
                <c:pt idx="15">
                  <c:v>1.444</c:v>
                </c:pt>
                <c:pt idx="16">
                  <c:v>0.89400000000000013</c:v>
                </c:pt>
                <c:pt idx="17">
                  <c:v>0.62900000000000034</c:v>
                </c:pt>
                <c:pt idx="18">
                  <c:v>0.93899999999999995</c:v>
                </c:pt>
                <c:pt idx="19">
                  <c:v>1.1579999999999993</c:v>
                </c:pt>
                <c:pt idx="20">
                  <c:v>1.2289999999999994</c:v>
                </c:pt>
                <c:pt idx="21">
                  <c:v>1.5489999999999993</c:v>
                </c:pt>
                <c:pt idx="22">
                  <c:v>1.111</c:v>
                </c:pt>
                <c:pt idx="23">
                  <c:v>1.075</c:v>
                </c:pt>
                <c:pt idx="24">
                  <c:v>1.2089999999999994</c:v>
                </c:pt>
                <c:pt idx="25">
                  <c:v>0.79700000000000004</c:v>
                </c:pt>
                <c:pt idx="26">
                  <c:v>1.1679999999999993</c:v>
                </c:pt>
                <c:pt idx="27">
                  <c:v>1.0409999999999993</c:v>
                </c:pt>
                <c:pt idx="28">
                  <c:v>0.75700000000000034</c:v>
                </c:pt>
                <c:pt idx="29">
                  <c:v>1.595</c:v>
                </c:pt>
                <c:pt idx="30">
                  <c:v>1.254</c:v>
                </c:pt>
                <c:pt idx="31">
                  <c:v>1.145</c:v>
                </c:pt>
                <c:pt idx="32">
                  <c:v>1.127</c:v>
                </c:pt>
                <c:pt idx="33">
                  <c:v>0.9640000000000003</c:v>
                </c:pt>
                <c:pt idx="34">
                  <c:v>0.95700000000000029</c:v>
                </c:pt>
                <c:pt idx="35">
                  <c:v>1.097</c:v>
                </c:pt>
                <c:pt idx="36">
                  <c:v>1.2689999999999992</c:v>
                </c:pt>
                <c:pt idx="37">
                  <c:v>0.85500000000000032</c:v>
                </c:pt>
                <c:pt idx="38">
                  <c:v>0.79700000000000004</c:v>
                </c:pt>
                <c:pt idx="39">
                  <c:v>0.997</c:v>
                </c:pt>
                <c:pt idx="40">
                  <c:v>0.91300000000000003</c:v>
                </c:pt>
                <c:pt idx="41">
                  <c:v>0.98399999999999999</c:v>
                </c:pt>
                <c:pt idx="42">
                  <c:v>0.79900000000000004</c:v>
                </c:pt>
                <c:pt idx="43">
                  <c:v>0.82299999999999995</c:v>
                </c:pt>
                <c:pt idx="44">
                  <c:v>0.59800000000000009</c:v>
                </c:pt>
                <c:pt idx="45">
                  <c:v>0.72500000000000031</c:v>
                </c:pt>
                <c:pt idx="46">
                  <c:v>0.68400000000000039</c:v>
                </c:pt>
                <c:pt idx="47">
                  <c:v>0.88300000000000012</c:v>
                </c:pt>
                <c:pt idx="48">
                  <c:v>0.64400000000000035</c:v>
                </c:pt>
                <c:pt idx="49">
                  <c:v>0.70600000000000029</c:v>
                </c:pt>
                <c:pt idx="50">
                  <c:v>0.67400000000000049</c:v>
                </c:pt>
                <c:pt idx="51">
                  <c:v>0.7160000000000003</c:v>
                </c:pt>
                <c:pt idx="52">
                  <c:v>0.58700000000000008</c:v>
                </c:pt>
              </c:numCache>
            </c:numRef>
          </c:yVal>
        </c:ser>
        <c:ser>
          <c:idx val="1"/>
          <c:order val="1"/>
          <c:tx>
            <c:strRef>
              <c:f>Sheet1!$C$1</c:f>
              <c:strCache>
                <c:ptCount val="1"/>
                <c:pt idx="0">
                  <c:v>IA-2</c:v>
                </c:pt>
              </c:strCache>
            </c:strRef>
          </c:tx>
          <c:marker>
            <c:symbol val="none"/>
          </c:marker>
          <c:xVal>
            <c:numRef>
              <c:f>Sheet1!$A$2:$A$54</c:f>
              <c:numCache>
                <c:formatCode>General</c:formatCode>
                <c:ptCount val="53"/>
                <c:pt idx="0">
                  <c:v>0.76659800000000033</c:v>
                </c:pt>
                <c:pt idx="1">
                  <c:v>1.3032159999999999</c:v>
                </c:pt>
                <c:pt idx="2">
                  <c:v>1.826146</c:v>
                </c:pt>
                <c:pt idx="3">
                  <c:v>2.2997939999999999</c:v>
                </c:pt>
                <c:pt idx="4">
                  <c:v>2.800821</c:v>
                </c:pt>
                <c:pt idx="5">
                  <c:v>3.0910329999999986</c:v>
                </c:pt>
                <c:pt idx="6">
                  <c:v>3.3730319999999998</c:v>
                </c:pt>
                <c:pt idx="7">
                  <c:v>3.6796709999999986</c:v>
                </c:pt>
                <c:pt idx="8">
                  <c:v>3.9671449999999999</c:v>
                </c:pt>
                <c:pt idx="9">
                  <c:v>4.1971249999999944</c:v>
                </c:pt>
                <c:pt idx="10">
                  <c:v>4.481861000000003</c:v>
                </c:pt>
                <c:pt idx="11">
                  <c:v>4.739219000000003</c:v>
                </c:pt>
                <c:pt idx="12">
                  <c:v>4.9609849999999955</c:v>
                </c:pt>
                <c:pt idx="13">
                  <c:v>5.2101299999999995</c:v>
                </c:pt>
                <c:pt idx="14">
                  <c:v>5.4428470000000004</c:v>
                </c:pt>
                <c:pt idx="15">
                  <c:v>5.708418</c:v>
                </c:pt>
                <c:pt idx="16">
                  <c:v>5.9685139999999972</c:v>
                </c:pt>
                <c:pt idx="17">
                  <c:v>6.2149209999999977</c:v>
                </c:pt>
                <c:pt idx="18">
                  <c:v>6.4941819999999977</c:v>
                </c:pt>
                <c:pt idx="19">
                  <c:v>6.7268990000000004</c:v>
                </c:pt>
                <c:pt idx="20">
                  <c:v>6.9541399999999971</c:v>
                </c:pt>
                <c:pt idx="21">
                  <c:v>7.2306630000000043</c:v>
                </c:pt>
                <c:pt idx="22">
                  <c:v>7.4907589999999997</c:v>
                </c:pt>
                <c:pt idx="23">
                  <c:v>7.7234769999999973</c:v>
                </c:pt>
                <c:pt idx="24">
                  <c:v>7.9616700000000025</c:v>
                </c:pt>
                <c:pt idx="25">
                  <c:v>8.2299789999999984</c:v>
                </c:pt>
                <c:pt idx="26">
                  <c:v>8.4982879999999987</c:v>
                </c:pt>
                <c:pt idx="27">
                  <c:v>8.7200539999999993</c:v>
                </c:pt>
                <c:pt idx="28">
                  <c:v>8.9965770000000003</c:v>
                </c:pt>
                <c:pt idx="29">
                  <c:v>9.2265570000000015</c:v>
                </c:pt>
                <c:pt idx="30">
                  <c:v>9.5112929999999984</c:v>
                </c:pt>
                <c:pt idx="31">
                  <c:v>9.8015050000000006</c:v>
                </c:pt>
                <c:pt idx="32">
                  <c:v>10.088979999999999</c:v>
                </c:pt>
                <c:pt idx="33">
                  <c:v>10.297056</c:v>
                </c:pt>
                <c:pt idx="34">
                  <c:v>10.537987000000001</c:v>
                </c:pt>
                <c:pt idx="35">
                  <c:v>10.855578000000005</c:v>
                </c:pt>
                <c:pt idx="36">
                  <c:v>11.236139</c:v>
                </c:pt>
                <c:pt idx="37">
                  <c:v>11.515400000000005</c:v>
                </c:pt>
                <c:pt idx="38">
                  <c:v>11.901437000000005</c:v>
                </c:pt>
                <c:pt idx="39">
                  <c:v>12.158795</c:v>
                </c:pt>
                <c:pt idx="40">
                  <c:v>12.287474</c:v>
                </c:pt>
                <c:pt idx="41">
                  <c:v>12.569472000000005</c:v>
                </c:pt>
                <c:pt idx="42">
                  <c:v>12.848733000000001</c:v>
                </c:pt>
                <c:pt idx="43">
                  <c:v>12.914442000000005</c:v>
                </c:pt>
                <c:pt idx="44">
                  <c:v>13.155373000000001</c:v>
                </c:pt>
                <c:pt idx="45">
                  <c:v>13.270361999999999</c:v>
                </c:pt>
                <c:pt idx="46">
                  <c:v>13.500342</c:v>
                </c:pt>
                <c:pt idx="47">
                  <c:v>13.730320999999995</c:v>
                </c:pt>
                <c:pt idx="48">
                  <c:v>13.979466000000006</c:v>
                </c:pt>
                <c:pt idx="49">
                  <c:v>14.182067</c:v>
                </c:pt>
                <c:pt idx="50">
                  <c:v>14.477754000000004</c:v>
                </c:pt>
                <c:pt idx="51">
                  <c:v>14.718685000000001</c:v>
                </c:pt>
                <c:pt idx="52">
                  <c:v>14.926762</c:v>
                </c:pt>
              </c:numCache>
            </c:numRef>
          </c:xVal>
          <c:yVal>
            <c:numRef>
              <c:f>Sheet1!$C$2:$C$54</c:f>
              <c:numCache>
                <c:formatCode>General</c:formatCode>
                <c:ptCount val="53"/>
                <c:pt idx="0">
                  <c:v>-1.7000000000000005E-2</c:v>
                </c:pt>
                <c:pt idx="1">
                  <c:v>6.1000000000000013E-2</c:v>
                </c:pt>
                <c:pt idx="2">
                  <c:v>1.4999999999999998E-2</c:v>
                </c:pt>
                <c:pt idx="3">
                  <c:v>-1.6000000000000011E-2</c:v>
                </c:pt>
                <c:pt idx="4">
                  <c:v>0.27200000000000002</c:v>
                </c:pt>
                <c:pt idx="5">
                  <c:v>0.46500000000000002</c:v>
                </c:pt>
                <c:pt idx="6">
                  <c:v>0.30900000000000016</c:v>
                </c:pt>
                <c:pt idx="7">
                  <c:v>0.41900000000000015</c:v>
                </c:pt>
                <c:pt idx="8">
                  <c:v>0.40500000000000008</c:v>
                </c:pt>
                <c:pt idx="9">
                  <c:v>0.26100000000000001</c:v>
                </c:pt>
                <c:pt idx="10">
                  <c:v>0.11700000000000003</c:v>
                </c:pt>
                <c:pt idx="11">
                  <c:v>0.13900000000000001</c:v>
                </c:pt>
                <c:pt idx="12">
                  <c:v>0.125</c:v>
                </c:pt>
                <c:pt idx="13">
                  <c:v>7.3000000000000009E-2</c:v>
                </c:pt>
                <c:pt idx="14">
                  <c:v>0.16900000000000004</c:v>
                </c:pt>
                <c:pt idx="15">
                  <c:v>0.23500000000000001</c:v>
                </c:pt>
                <c:pt idx="16">
                  <c:v>0.13500000000000001</c:v>
                </c:pt>
                <c:pt idx="17">
                  <c:v>0.42500000000000021</c:v>
                </c:pt>
                <c:pt idx="18">
                  <c:v>0.56000000000000005</c:v>
                </c:pt>
                <c:pt idx="19">
                  <c:v>0.46100000000000002</c:v>
                </c:pt>
                <c:pt idx="20">
                  <c:v>0.60400000000000031</c:v>
                </c:pt>
                <c:pt idx="21">
                  <c:v>0.28400000000000014</c:v>
                </c:pt>
                <c:pt idx="22">
                  <c:v>0.28300000000000008</c:v>
                </c:pt>
                <c:pt idx="23">
                  <c:v>0.46500000000000002</c:v>
                </c:pt>
                <c:pt idx="24">
                  <c:v>0.42600000000000021</c:v>
                </c:pt>
                <c:pt idx="25">
                  <c:v>0.8380000000000003</c:v>
                </c:pt>
                <c:pt idx="26">
                  <c:v>0.70200000000000029</c:v>
                </c:pt>
                <c:pt idx="27">
                  <c:v>1.161</c:v>
                </c:pt>
                <c:pt idx="28">
                  <c:v>0.73200000000000032</c:v>
                </c:pt>
                <c:pt idx="29">
                  <c:v>0.61400000000000032</c:v>
                </c:pt>
                <c:pt idx="30">
                  <c:v>0.60300000000000031</c:v>
                </c:pt>
                <c:pt idx="31">
                  <c:v>0.52100000000000002</c:v>
                </c:pt>
                <c:pt idx="32">
                  <c:v>0.80100000000000005</c:v>
                </c:pt>
                <c:pt idx="33">
                  <c:v>0.51400000000000001</c:v>
                </c:pt>
                <c:pt idx="34">
                  <c:v>0.40600000000000008</c:v>
                </c:pt>
                <c:pt idx="35">
                  <c:v>0.48500000000000021</c:v>
                </c:pt>
                <c:pt idx="36">
                  <c:v>0.56699999999999995</c:v>
                </c:pt>
                <c:pt idx="37">
                  <c:v>0.52100000000000002</c:v>
                </c:pt>
                <c:pt idx="38">
                  <c:v>0.67200000000000049</c:v>
                </c:pt>
                <c:pt idx="39">
                  <c:v>0.68400000000000039</c:v>
                </c:pt>
                <c:pt idx="40">
                  <c:v>0.47700000000000015</c:v>
                </c:pt>
                <c:pt idx="41">
                  <c:v>0.83200000000000029</c:v>
                </c:pt>
                <c:pt idx="42">
                  <c:v>0.16500000000000004</c:v>
                </c:pt>
                <c:pt idx="43">
                  <c:v>0.17800000000000007</c:v>
                </c:pt>
                <c:pt idx="44">
                  <c:v>0.15100000000000008</c:v>
                </c:pt>
                <c:pt idx="45">
                  <c:v>0.18000000000000008</c:v>
                </c:pt>
                <c:pt idx="46">
                  <c:v>0.23700000000000004</c:v>
                </c:pt>
                <c:pt idx="47">
                  <c:v>0.12100000000000002</c:v>
                </c:pt>
                <c:pt idx="48">
                  <c:v>0.17600000000000007</c:v>
                </c:pt>
                <c:pt idx="49">
                  <c:v>0.18600000000000008</c:v>
                </c:pt>
                <c:pt idx="50">
                  <c:v>0.17900000000000008</c:v>
                </c:pt>
                <c:pt idx="51">
                  <c:v>0.24400000000000008</c:v>
                </c:pt>
                <c:pt idx="52">
                  <c:v>0.24000000000000007</c:v>
                </c:pt>
              </c:numCache>
            </c:numRef>
          </c:yVal>
        </c:ser>
        <c:ser>
          <c:idx val="2"/>
          <c:order val="2"/>
          <c:tx>
            <c:strRef>
              <c:f>Sheet1!$D$1</c:f>
              <c:strCache>
                <c:ptCount val="1"/>
                <c:pt idx="0">
                  <c:v>IAA</c:v>
                </c:pt>
              </c:strCache>
            </c:strRef>
          </c:tx>
          <c:spPr>
            <a:ln w="60325">
              <a:solidFill>
                <a:srgbClr val="92D050"/>
              </a:solidFill>
            </a:ln>
          </c:spPr>
          <c:marker>
            <c:symbol val="none"/>
          </c:marker>
          <c:xVal>
            <c:numRef>
              <c:f>Sheet1!$A$2:$A$54</c:f>
              <c:numCache>
                <c:formatCode>General</c:formatCode>
                <c:ptCount val="53"/>
                <c:pt idx="0">
                  <c:v>0.76659800000000033</c:v>
                </c:pt>
                <c:pt idx="1">
                  <c:v>1.3032159999999999</c:v>
                </c:pt>
                <c:pt idx="2">
                  <c:v>1.826146</c:v>
                </c:pt>
                <c:pt idx="3">
                  <c:v>2.2997939999999999</c:v>
                </c:pt>
                <c:pt idx="4">
                  <c:v>2.800821</c:v>
                </c:pt>
                <c:pt idx="5">
                  <c:v>3.0910329999999986</c:v>
                </c:pt>
                <c:pt idx="6">
                  <c:v>3.3730319999999998</c:v>
                </c:pt>
                <c:pt idx="7">
                  <c:v>3.6796709999999986</c:v>
                </c:pt>
                <c:pt idx="8">
                  <c:v>3.9671449999999999</c:v>
                </c:pt>
                <c:pt idx="9">
                  <c:v>4.1971249999999944</c:v>
                </c:pt>
                <c:pt idx="10">
                  <c:v>4.481861000000003</c:v>
                </c:pt>
                <c:pt idx="11">
                  <c:v>4.739219000000003</c:v>
                </c:pt>
                <c:pt idx="12">
                  <c:v>4.9609849999999955</c:v>
                </c:pt>
                <c:pt idx="13">
                  <c:v>5.2101299999999995</c:v>
                </c:pt>
                <c:pt idx="14">
                  <c:v>5.4428470000000004</c:v>
                </c:pt>
                <c:pt idx="15">
                  <c:v>5.708418</c:v>
                </c:pt>
                <c:pt idx="16">
                  <c:v>5.9685139999999972</c:v>
                </c:pt>
                <c:pt idx="17">
                  <c:v>6.2149209999999977</c:v>
                </c:pt>
                <c:pt idx="18">
                  <c:v>6.4941819999999977</c:v>
                </c:pt>
                <c:pt idx="19">
                  <c:v>6.7268990000000004</c:v>
                </c:pt>
                <c:pt idx="20">
                  <c:v>6.9541399999999971</c:v>
                </c:pt>
                <c:pt idx="21">
                  <c:v>7.2306630000000043</c:v>
                </c:pt>
                <c:pt idx="22">
                  <c:v>7.4907589999999997</c:v>
                </c:pt>
                <c:pt idx="23">
                  <c:v>7.7234769999999973</c:v>
                </c:pt>
                <c:pt idx="24">
                  <c:v>7.9616700000000025</c:v>
                </c:pt>
                <c:pt idx="25">
                  <c:v>8.2299789999999984</c:v>
                </c:pt>
                <c:pt idx="26">
                  <c:v>8.4982879999999987</c:v>
                </c:pt>
                <c:pt idx="27">
                  <c:v>8.7200539999999993</c:v>
                </c:pt>
                <c:pt idx="28">
                  <c:v>8.9965770000000003</c:v>
                </c:pt>
                <c:pt idx="29">
                  <c:v>9.2265570000000015</c:v>
                </c:pt>
                <c:pt idx="30">
                  <c:v>9.5112929999999984</c:v>
                </c:pt>
                <c:pt idx="31">
                  <c:v>9.8015050000000006</c:v>
                </c:pt>
                <c:pt idx="32">
                  <c:v>10.088979999999999</c:v>
                </c:pt>
                <c:pt idx="33">
                  <c:v>10.297056</c:v>
                </c:pt>
                <c:pt idx="34">
                  <c:v>10.537987000000001</c:v>
                </c:pt>
                <c:pt idx="35">
                  <c:v>10.855578000000005</c:v>
                </c:pt>
                <c:pt idx="36">
                  <c:v>11.236139</c:v>
                </c:pt>
                <c:pt idx="37">
                  <c:v>11.515400000000005</c:v>
                </c:pt>
                <c:pt idx="38">
                  <c:v>11.901437000000005</c:v>
                </c:pt>
                <c:pt idx="39">
                  <c:v>12.158795</c:v>
                </c:pt>
                <c:pt idx="40">
                  <c:v>12.287474</c:v>
                </c:pt>
                <c:pt idx="41">
                  <c:v>12.569472000000005</c:v>
                </c:pt>
                <c:pt idx="42">
                  <c:v>12.848733000000001</c:v>
                </c:pt>
                <c:pt idx="43">
                  <c:v>12.914442000000005</c:v>
                </c:pt>
                <c:pt idx="44">
                  <c:v>13.155373000000001</c:v>
                </c:pt>
                <c:pt idx="45">
                  <c:v>13.270361999999999</c:v>
                </c:pt>
                <c:pt idx="46">
                  <c:v>13.500342</c:v>
                </c:pt>
                <c:pt idx="47">
                  <c:v>13.730320999999995</c:v>
                </c:pt>
                <c:pt idx="48">
                  <c:v>13.979466000000006</c:v>
                </c:pt>
                <c:pt idx="49">
                  <c:v>14.182067</c:v>
                </c:pt>
                <c:pt idx="50">
                  <c:v>14.477754000000004</c:v>
                </c:pt>
                <c:pt idx="51">
                  <c:v>14.718685000000001</c:v>
                </c:pt>
                <c:pt idx="52">
                  <c:v>14.926762</c:v>
                </c:pt>
              </c:numCache>
            </c:numRef>
          </c:xVal>
          <c:yVal>
            <c:numRef>
              <c:f>Sheet1!$D$2:$D$54</c:f>
              <c:numCache>
                <c:formatCode>General</c:formatCode>
                <c:ptCount val="53"/>
                <c:pt idx="2">
                  <c:v>6.0000000000000036E-3</c:v>
                </c:pt>
                <c:pt idx="4">
                  <c:v>1.0000000000000007E-3</c:v>
                </c:pt>
                <c:pt idx="5">
                  <c:v>-6.0000000000000036E-3</c:v>
                </c:pt>
                <c:pt idx="6">
                  <c:v>3.0000000000000018E-3</c:v>
                </c:pt>
                <c:pt idx="7">
                  <c:v>5.0000000000000027E-3</c:v>
                </c:pt>
                <c:pt idx="8">
                  <c:v>7.0000000000000036E-3</c:v>
                </c:pt>
                <c:pt idx="9">
                  <c:v>7.0000000000000036E-3</c:v>
                </c:pt>
                <c:pt idx="10">
                  <c:v>-6.0000000000000036E-3</c:v>
                </c:pt>
                <c:pt idx="11">
                  <c:v>5.0000000000000027E-3</c:v>
                </c:pt>
                <c:pt idx="12">
                  <c:v>-1.2999999999999998E-2</c:v>
                </c:pt>
                <c:pt idx="13">
                  <c:v>-5.0000000000000027E-3</c:v>
                </c:pt>
                <c:pt idx="14">
                  <c:v>-4.0000000000000027E-3</c:v>
                </c:pt>
                <c:pt idx="15">
                  <c:v>1.0000000000000007E-3</c:v>
                </c:pt>
                <c:pt idx="16">
                  <c:v>-5.0000000000000027E-3</c:v>
                </c:pt>
                <c:pt idx="17">
                  <c:v>-2.0000000000000013E-3</c:v>
                </c:pt>
                <c:pt idx="18">
                  <c:v>1.0000000000000007E-3</c:v>
                </c:pt>
                <c:pt idx="19">
                  <c:v>-1.0999999999999998E-2</c:v>
                </c:pt>
                <c:pt idx="20">
                  <c:v>-1.0000000000000007E-3</c:v>
                </c:pt>
                <c:pt idx="21">
                  <c:v>3.0000000000000018E-3</c:v>
                </c:pt>
                <c:pt idx="22">
                  <c:v>6.0000000000000036E-3</c:v>
                </c:pt>
                <c:pt idx="23">
                  <c:v>1.0000000000000007E-3</c:v>
                </c:pt>
                <c:pt idx="24">
                  <c:v>1.0000000000000007E-3</c:v>
                </c:pt>
                <c:pt idx="25">
                  <c:v>4.0000000000000027E-3</c:v>
                </c:pt>
                <c:pt idx="26">
                  <c:v>1.0000000000000007E-3</c:v>
                </c:pt>
                <c:pt idx="27">
                  <c:v>2.0000000000000013E-3</c:v>
                </c:pt>
                <c:pt idx="28">
                  <c:v>1.0000000000000007E-3</c:v>
                </c:pt>
                <c:pt idx="29">
                  <c:v>-6.0000000000000036E-3</c:v>
                </c:pt>
                <c:pt idx="30">
                  <c:v>2.0000000000000013E-3</c:v>
                </c:pt>
                <c:pt idx="31">
                  <c:v>-1.0000000000000007E-3</c:v>
                </c:pt>
                <c:pt idx="32">
                  <c:v>1.0000000000000007E-3</c:v>
                </c:pt>
                <c:pt idx="33">
                  <c:v>-2.0000000000000013E-3</c:v>
                </c:pt>
                <c:pt idx="34">
                  <c:v>1.0000000000000007E-3</c:v>
                </c:pt>
                <c:pt idx="35">
                  <c:v>1.0000000000000007E-3</c:v>
                </c:pt>
                <c:pt idx="36">
                  <c:v>2.0000000000000013E-3</c:v>
                </c:pt>
                <c:pt idx="37">
                  <c:v>2.0000000000000013E-3</c:v>
                </c:pt>
                <c:pt idx="38">
                  <c:v>1.0000000000000007E-3</c:v>
                </c:pt>
                <c:pt idx="39">
                  <c:v>3.0000000000000018E-3</c:v>
                </c:pt>
                <c:pt idx="40">
                  <c:v>8.0000000000000071E-3</c:v>
                </c:pt>
                <c:pt idx="41">
                  <c:v>3.0000000000000018E-3</c:v>
                </c:pt>
                <c:pt idx="42">
                  <c:v>-1.0000000000000007E-3</c:v>
                </c:pt>
                <c:pt idx="43">
                  <c:v>3.0000000000000018E-3</c:v>
                </c:pt>
                <c:pt idx="44">
                  <c:v>3.0000000000000018E-3</c:v>
                </c:pt>
                <c:pt idx="45">
                  <c:v>5.0000000000000027E-3</c:v>
                </c:pt>
                <c:pt idx="46">
                  <c:v>2.0000000000000013E-3</c:v>
                </c:pt>
                <c:pt idx="47">
                  <c:v>3.0000000000000018E-3</c:v>
                </c:pt>
                <c:pt idx="48">
                  <c:v>1.0999999999999998E-2</c:v>
                </c:pt>
                <c:pt idx="49">
                  <c:v>6.0000000000000036E-3</c:v>
                </c:pt>
                <c:pt idx="50">
                  <c:v>8.0000000000000071E-3</c:v>
                </c:pt>
                <c:pt idx="51">
                  <c:v>4.0000000000000027E-3</c:v>
                </c:pt>
                <c:pt idx="52">
                  <c:v>1.0000000000000007E-3</c:v>
                </c:pt>
              </c:numCache>
            </c:numRef>
          </c:yVal>
        </c:ser>
        <c:ser>
          <c:idx val="3"/>
          <c:order val="3"/>
          <c:tx>
            <c:strRef>
              <c:f>Sheet1!$E$1</c:f>
              <c:strCache>
                <c:ptCount val="1"/>
                <c:pt idx="0">
                  <c:v>ZnT8RW</c:v>
                </c:pt>
              </c:strCache>
            </c:strRef>
          </c:tx>
          <c:spPr>
            <a:ln w="0">
              <a:solidFill>
                <a:schemeClr val="bg1"/>
              </a:solidFill>
            </a:ln>
          </c:spPr>
          <c:marker>
            <c:symbol val="x"/>
            <c:size val="8"/>
            <c:spPr>
              <a:ln>
                <a:solidFill>
                  <a:srgbClr val="7030A0"/>
                </a:solidFill>
              </a:ln>
            </c:spPr>
          </c:marker>
          <c:xVal>
            <c:numRef>
              <c:f>Sheet1!$A$2:$A$54</c:f>
              <c:numCache>
                <c:formatCode>General</c:formatCode>
                <c:ptCount val="53"/>
                <c:pt idx="0">
                  <c:v>0.76659800000000033</c:v>
                </c:pt>
                <c:pt idx="1">
                  <c:v>1.3032159999999999</c:v>
                </c:pt>
                <c:pt idx="2">
                  <c:v>1.826146</c:v>
                </c:pt>
                <c:pt idx="3">
                  <c:v>2.2997939999999999</c:v>
                </c:pt>
                <c:pt idx="4">
                  <c:v>2.800821</c:v>
                </c:pt>
                <c:pt idx="5">
                  <c:v>3.0910329999999986</c:v>
                </c:pt>
                <c:pt idx="6">
                  <c:v>3.3730319999999998</c:v>
                </c:pt>
                <c:pt idx="7">
                  <c:v>3.6796709999999986</c:v>
                </c:pt>
                <c:pt idx="8">
                  <c:v>3.9671449999999999</c:v>
                </c:pt>
                <c:pt idx="9">
                  <c:v>4.1971249999999944</c:v>
                </c:pt>
                <c:pt idx="10">
                  <c:v>4.481861000000003</c:v>
                </c:pt>
                <c:pt idx="11">
                  <c:v>4.739219000000003</c:v>
                </c:pt>
                <c:pt idx="12">
                  <c:v>4.9609849999999955</c:v>
                </c:pt>
                <c:pt idx="13">
                  <c:v>5.2101299999999995</c:v>
                </c:pt>
                <c:pt idx="14">
                  <c:v>5.4428470000000004</c:v>
                </c:pt>
                <c:pt idx="15">
                  <c:v>5.708418</c:v>
                </c:pt>
                <c:pt idx="16">
                  <c:v>5.9685139999999972</c:v>
                </c:pt>
                <c:pt idx="17">
                  <c:v>6.2149209999999977</c:v>
                </c:pt>
                <c:pt idx="18">
                  <c:v>6.4941819999999977</c:v>
                </c:pt>
                <c:pt idx="19">
                  <c:v>6.7268990000000004</c:v>
                </c:pt>
                <c:pt idx="20">
                  <c:v>6.9541399999999971</c:v>
                </c:pt>
                <c:pt idx="21">
                  <c:v>7.2306630000000043</c:v>
                </c:pt>
                <c:pt idx="22">
                  <c:v>7.4907589999999997</c:v>
                </c:pt>
                <c:pt idx="23">
                  <c:v>7.7234769999999973</c:v>
                </c:pt>
                <c:pt idx="24">
                  <c:v>7.9616700000000025</c:v>
                </c:pt>
                <c:pt idx="25">
                  <c:v>8.2299789999999984</c:v>
                </c:pt>
                <c:pt idx="26">
                  <c:v>8.4982879999999987</c:v>
                </c:pt>
                <c:pt idx="27">
                  <c:v>8.7200539999999993</c:v>
                </c:pt>
                <c:pt idx="28">
                  <c:v>8.9965770000000003</c:v>
                </c:pt>
                <c:pt idx="29">
                  <c:v>9.2265570000000015</c:v>
                </c:pt>
                <c:pt idx="30">
                  <c:v>9.5112929999999984</c:v>
                </c:pt>
                <c:pt idx="31">
                  <c:v>9.8015050000000006</c:v>
                </c:pt>
                <c:pt idx="32">
                  <c:v>10.088979999999999</c:v>
                </c:pt>
                <c:pt idx="33">
                  <c:v>10.297056</c:v>
                </c:pt>
                <c:pt idx="34">
                  <c:v>10.537987000000001</c:v>
                </c:pt>
                <c:pt idx="35">
                  <c:v>10.855578000000005</c:v>
                </c:pt>
                <c:pt idx="36">
                  <c:v>11.236139</c:v>
                </c:pt>
                <c:pt idx="37">
                  <c:v>11.515400000000005</c:v>
                </c:pt>
                <c:pt idx="38">
                  <c:v>11.901437000000005</c:v>
                </c:pt>
                <c:pt idx="39">
                  <c:v>12.158795</c:v>
                </c:pt>
                <c:pt idx="40">
                  <c:v>12.287474</c:v>
                </c:pt>
                <c:pt idx="41">
                  <c:v>12.569472000000005</c:v>
                </c:pt>
                <c:pt idx="42">
                  <c:v>12.848733000000001</c:v>
                </c:pt>
                <c:pt idx="43">
                  <c:v>12.914442000000005</c:v>
                </c:pt>
                <c:pt idx="44">
                  <c:v>13.155373000000001</c:v>
                </c:pt>
                <c:pt idx="45">
                  <c:v>13.270361999999999</c:v>
                </c:pt>
                <c:pt idx="46">
                  <c:v>13.500342</c:v>
                </c:pt>
                <c:pt idx="47">
                  <c:v>13.730320999999995</c:v>
                </c:pt>
                <c:pt idx="48">
                  <c:v>13.979466000000006</c:v>
                </c:pt>
                <c:pt idx="49">
                  <c:v>14.182067</c:v>
                </c:pt>
                <c:pt idx="50">
                  <c:v>14.477754000000004</c:v>
                </c:pt>
                <c:pt idx="51">
                  <c:v>14.718685000000001</c:v>
                </c:pt>
                <c:pt idx="52">
                  <c:v>14.926762</c:v>
                </c:pt>
              </c:numCache>
            </c:numRef>
          </c:xVal>
          <c:yVal>
            <c:numRef>
              <c:f>Sheet1!$E$2:$E$54</c:f>
              <c:numCache>
                <c:formatCode>0.000</c:formatCode>
                <c:ptCount val="53"/>
                <c:pt idx="0">
                  <c:v>1.6090100000000006E-3</c:v>
                </c:pt>
                <c:pt idx="1">
                  <c:v>4.7108251000000004E-2</c:v>
                </c:pt>
                <c:pt idx="2">
                  <c:v>3.1179748000000021E-2</c:v>
                </c:pt>
                <c:pt idx="4">
                  <c:v>8.2103410999999987E-2</c:v>
                </c:pt>
                <c:pt idx="5">
                  <c:v>6.8574836E-2</c:v>
                </c:pt>
                <c:pt idx="7">
                  <c:v>8.9873913E-2</c:v>
                </c:pt>
                <c:pt idx="8">
                  <c:v>7.2231453000000029E-2</c:v>
                </c:pt>
                <c:pt idx="9">
                  <c:v>4.3153161999999995E-2</c:v>
                </c:pt>
                <c:pt idx="10">
                  <c:v>1.2124826000000003E-2</c:v>
                </c:pt>
                <c:pt idx="11">
                  <c:v>2.2659511000000018E-2</c:v>
                </c:pt>
                <c:pt idx="12">
                  <c:v>1.5454184000000001E-2</c:v>
                </c:pt>
                <c:pt idx="13">
                  <c:v>7.2550190000000032E-3</c:v>
                </c:pt>
                <c:pt idx="14">
                  <c:v>9.5370370000000038E-2</c:v>
                </c:pt>
                <c:pt idx="15">
                  <c:v>6.0838780000000037E-2</c:v>
                </c:pt>
                <c:pt idx="16">
                  <c:v>7.5163399000000033E-2</c:v>
                </c:pt>
                <c:pt idx="17">
                  <c:v>0.11617647100000007</c:v>
                </c:pt>
                <c:pt idx="18">
                  <c:v>0.23316993499999999</c:v>
                </c:pt>
                <c:pt idx="19">
                  <c:v>0.185130719</c:v>
                </c:pt>
                <c:pt idx="20">
                  <c:v>0.32952275200000031</c:v>
                </c:pt>
                <c:pt idx="21">
                  <c:v>0.27447280800000018</c:v>
                </c:pt>
                <c:pt idx="22">
                  <c:v>0.35521642600000014</c:v>
                </c:pt>
                <c:pt idx="24">
                  <c:v>0.29667036600000024</c:v>
                </c:pt>
                <c:pt idx="26">
                  <c:v>0.26924108299999999</c:v>
                </c:pt>
                <c:pt idx="28">
                  <c:v>0.23969786400000001</c:v>
                </c:pt>
                <c:pt idx="30">
                  <c:v>0.27420219899999998</c:v>
                </c:pt>
                <c:pt idx="31">
                  <c:v>0.5544828819999994</c:v>
                </c:pt>
                <c:pt idx="32">
                  <c:v>0.26731921000000008</c:v>
                </c:pt>
                <c:pt idx="33">
                  <c:v>0.27601253100000017</c:v>
                </c:pt>
                <c:pt idx="34">
                  <c:v>0.25145446400000021</c:v>
                </c:pt>
                <c:pt idx="35">
                  <c:v>0.38168494100000033</c:v>
                </c:pt>
                <c:pt idx="36">
                  <c:v>0.37700000000000017</c:v>
                </c:pt>
                <c:pt idx="37">
                  <c:v>0.34300000000000025</c:v>
                </c:pt>
                <c:pt idx="38">
                  <c:v>0.37200000000000016</c:v>
                </c:pt>
                <c:pt idx="39">
                  <c:v>0.32500000000000018</c:v>
                </c:pt>
                <c:pt idx="40">
                  <c:v>0.36300000000000021</c:v>
                </c:pt>
                <c:pt idx="41">
                  <c:v>0.31100000000000017</c:v>
                </c:pt>
                <c:pt idx="42">
                  <c:v>0.3470000000000002</c:v>
                </c:pt>
                <c:pt idx="44">
                  <c:v>0.27900000000000008</c:v>
                </c:pt>
                <c:pt idx="45">
                  <c:v>0.34100000000000025</c:v>
                </c:pt>
                <c:pt idx="46">
                  <c:v>0.29600000000000021</c:v>
                </c:pt>
                <c:pt idx="48">
                  <c:v>0.252</c:v>
                </c:pt>
                <c:pt idx="49">
                  <c:v>0.20100000000000001</c:v>
                </c:pt>
                <c:pt idx="50">
                  <c:v>0.17600000000000007</c:v>
                </c:pt>
                <c:pt idx="51">
                  <c:v>0.31200000000000017</c:v>
                </c:pt>
                <c:pt idx="52">
                  <c:v>0.27300000000000002</c:v>
                </c:pt>
              </c:numCache>
            </c:numRef>
          </c:yVal>
        </c:ser>
        <c:axId val="40364288"/>
        <c:axId val="57816576"/>
      </c:scatterChart>
      <c:valAx>
        <c:axId val="40364288"/>
        <c:scaling>
          <c:orientation val="minMax"/>
        </c:scaling>
        <c:axPos val="b"/>
        <c:numFmt formatCode="General" sourceLinked="1"/>
        <c:tickLblPos val="nextTo"/>
        <c:crossAx val="57816576"/>
        <c:crosses val="autoZero"/>
        <c:crossBetween val="midCat"/>
      </c:valAx>
      <c:valAx>
        <c:axId val="57816576"/>
        <c:scaling>
          <c:orientation val="minMax"/>
          <c:min val="-0.1"/>
        </c:scaling>
        <c:axPos val="l"/>
        <c:majorGridlines/>
        <c:numFmt formatCode="General" sourceLinked="1"/>
        <c:tickLblPos val="nextTo"/>
        <c:crossAx val="40364288"/>
        <c:crosses val="autoZero"/>
        <c:crossBetween val="midCat"/>
      </c:valAx>
    </c:plotArea>
    <c:legend>
      <c:legendPos val="b"/>
      <c:layout/>
      <c:txPr>
        <a:bodyPr/>
        <a:lstStyle/>
        <a:p>
          <a:pPr>
            <a:defRPr sz="2400"/>
          </a:pPr>
          <a:endParaRPr lang="en-US"/>
        </a:p>
      </c:txP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drawings/drawing1.xml><?xml version="1.0" encoding="utf-8"?>
<c:userShapes xmlns:c="http://schemas.openxmlformats.org/drawingml/2006/chart">
  <cdr:relSizeAnchor xmlns:cdr="http://schemas.openxmlformats.org/drawingml/2006/chartDrawing">
    <cdr:from>
      <cdr:x>0.525</cdr:x>
      <cdr:y>0.81928</cdr:y>
    </cdr:from>
    <cdr:to>
      <cdr:x>0.98333</cdr:x>
      <cdr:y>0.89157</cdr:y>
    </cdr:to>
    <cdr:sp macro="" textlink="">
      <cdr:nvSpPr>
        <cdr:cNvPr id="2" name="TextBox 1"/>
        <cdr:cNvSpPr txBox="1"/>
      </cdr:nvSpPr>
      <cdr:spPr>
        <a:xfrm xmlns:a="http://schemas.openxmlformats.org/drawingml/2006/main">
          <a:off x="4800600" y="5181600"/>
          <a:ext cx="4191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0.73333</cdr:x>
      <cdr:y>0.89157</cdr:y>
    </cdr:from>
    <cdr:to>
      <cdr:x>1</cdr:x>
      <cdr:y>1</cdr:y>
    </cdr:to>
    <cdr:sp macro="" textlink="">
      <cdr:nvSpPr>
        <cdr:cNvPr id="4" name="TextBox 3"/>
        <cdr:cNvSpPr txBox="1"/>
      </cdr:nvSpPr>
      <cdr:spPr>
        <a:xfrm xmlns:a="http://schemas.openxmlformats.org/drawingml/2006/main">
          <a:off x="6705600" y="5638800"/>
          <a:ext cx="2438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smtClean="0"/>
            <a:t>AGE (YEARS)</a:t>
          </a:r>
          <a:endParaRPr lang="en-US" sz="2800" dirty="0"/>
        </a:p>
      </cdr:txBody>
    </cdr:sp>
  </cdr:relSizeAnchor>
  <cdr:relSizeAnchor xmlns:cdr="http://schemas.openxmlformats.org/drawingml/2006/chartDrawing">
    <cdr:from>
      <cdr:x>0.05</cdr:x>
      <cdr:y>0.92771</cdr:y>
    </cdr:from>
    <cdr:to>
      <cdr:x>0.24167</cdr:x>
      <cdr:y>1</cdr:y>
    </cdr:to>
    <cdr:sp macro="" textlink="">
      <cdr:nvSpPr>
        <cdr:cNvPr id="5" name="TextBox 4"/>
        <cdr:cNvSpPr txBox="1"/>
      </cdr:nvSpPr>
      <cdr:spPr>
        <a:xfrm xmlns:a="http://schemas.openxmlformats.org/drawingml/2006/main">
          <a:off x="457200" y="5867400"/>
          <a:ext cx="1752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NOTE LACK IAA</a:t>
          </a:r>
          <a:endParaRPr lang="en-US" sz="1600" dirty="0"/>
        </a:p>
      </cdr:txBody>
    </cdr:sp>
  </cdr:relSizeAnchor>
  <cdr:relSizeAnchor xmlns:cdr="http://schemas.openxmlformats.org/drawingml/2006/chartDrawing">
    <cdr:from>
      <cdr:x>0.19167</cdr:x>
      <cdr:y>0.86747</cdr:y>
    </cdr:from>
    <cdr:to>
      <cdr:x>0.23333</cdr:x>
      <cdr:y>0.92771</cdr:y>
    </cdr:to>
    <cdr:sp macro="" textlink="">
      <cdr:nvSpPr>
        <cdr:cNvPr id="7" name="Straight Arrow Connector 6"/>
        <cdr:cNvSpPr/>
      </cdr:nvSpPr>
      <cdr:spPr>
        <a:xfrm xmlns:a="http://schemas.openxmlformats.org/drawingml/2006/main" flipV="1">
          <a:off x="1752600" y="5486400"/>
          <a:ext cx="3810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vl1pPr>
          </a:lstStyle>
          <a:p>
            <a:endParaRPr lang="en-US"/>
          </a:p>
        </p:txBody>
      </p:sp>
      <p:sp>
        <p:nvSpPr>
          <p:cNvPr id="52227" name="Rectangle 3"/>
          <p:cNvSpPr>
            <a:spLocks noGrp="1" noChangeArrowheads="1"/>
          </p:cNvSpPr>
          <p:nvPr>
            <p:ph type="dt" sz="quarter" idx="1"/>
          </p:nvPr>
        </p:nvSpPr>
        <p:spPr bwMode="auto">
          <a:xfrm>
            <a:off x="3963988" y="0"/>
            <a:ext cx="3030537"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vl1pPr>
          </a:lstStyle>
          <a:p>
            <a:endParaRPr lang="en-US"/>
          </a:p>
        </p:txBody>
      </p:sp>
      <p:sp>
        <p:nvSpPr>
          <p:cNvPr id="52228" name="Rectangle 4"/>
          <p:cNvSpPr>
            <a:spLocks noGrp="1" noChangeArrowheads="1"/>
          </p:cNvSpPr>
          <p:nvPr>
            <p:ph type="ftr" sz="quarter" idx="2"/>
          </p:nvPr>
        </p:nvSpPr>
        <p:spPr bwMode="auto">
          <a:xfrm>
            <a:off x="0" y="8815388"/>
            <a:ext cx="3030538"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vl1pPr>
          </a:lstStyle>
          <a:p>
            <a:endParaRPr lang="en-US"/>
          </a:p>
        </p:txBody>
      </p:sp>
      <p:sp>
        <p:nvSpPr>
          <p:cNvPr id="52229" name="Rectangle 5"/>
          <p:cNvSpPr>
            <a:spLocks noGrp="1" noChangeArrowheads="1"/>
          </p:cNvSpPr>
          <p:nvPr>
            <p:ph type="sldNum" sz="quarter" idx="3"/>
          </p:nvPr>
        </p:nvSpPr>
        <p:spPr bwMode="auto">
          <a:xfrm>
            <a:off x="3963988" y="8815388"/>
            <a:ext cx="3030537"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vl1pPr>
          </a:lstStyle>
          <a:p>
            <a:fld id="{C0B2751A-6F41-4E08-9FF4-AA3659E42F0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vl1pPr>
          </a:lstStyle>
          <a:p>
            <a:endParaRPr lang="en-US"/>
          </a:p>
        </p:txBody>
      </p:sp>
      <p:sp>
        <p:nvSpPr>
          <p:cNvPr id="18435" name="Rectangle 3"/>
          <p:cNvSpPr>
            <a:spLocks noGrp="1" noChangeArrowheads="1"/>
          </p:cNvSpPr>
          <p:nvPr>
            <p:ph type="dt" idx="1"/>
          </p:nvPr>
        </p:nvSpPr>
        <p:spPr bwMode="auto">
          <a:xfrm>
            <a:off x="3963988" y="0"/>
            <a:ext cx="3030537"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vl1pPr>
          </a:lstStyle>
          <a:p>
            <a:endParaRPr lang="en-US"/>
          </a:p>
        </p:txBody>
      </p:sp>
      <p:sp>
        <p:nvSpPr>
          <p:cNvPr id="18436" name="Rectangle 4"/>
          <p:cNvSpPr>
            <a:spLocks noGrp="1" noRot="1" noChangeAspect="1" noChangeArrowheads="1" noTextEdit="1"/>
          </p:cNvSpPr>
          <p:nvPr>
            <p:ph type="sldImg" idx="2"/>
          </p:nvPr>
        </p:nvSpPr>
        <p:spPr bwMode="auto">
          <a:xfrm>
            <a:off x="887413" y="695325"/>
            <a:ext cx="5219700" cy="34798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31863" y="4406900"/>
            <a:ext cx="5130800" cy="4176713"/>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815388"/>
            <a:ext cx="3030538"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vl1pPr>
          </a:lstStyle>
          <a:p>
            <a:endParaRPr lang="en-US"/>
          </a:p>
        </p:txBody>
      </p:sp>
      <p:sp>
        <p:nvSpPr>
          <p:cNvPr id="18439" name="Rectangle 7"/>
          <p:cNvSpPr>
            <a:spLocks noGrp="1" noChangeArrowheads="1"/>
          </p:cNvSpPr>
          <p:nvPr>
            <p:ph type="sldNum" sz="quarter" idx="5"/>
          </p:nvPr>
        </p:nvSpPr>
        <p:spPr bwMode="auto">
          <a:xfrm>
            <a:off x="3963988" y="8815388"/>
            <a:ext cx="3030537"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vl1pPr>
          </a:lstStyle>
          <a:p>
            <a:fld id="{19715B10-1F84-4796-B220-EC50462AE4B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3671B9-D2D1-4CBA-942B-96E66496283E}" type="slidenum">
              <a:rPr lang="en-US"/>
              <a:pPr/>
              <a:t>12</a:t>
            </a:fld>
            <a:endParaRPr lang="en-US"/>
          </a:p>
        </p:txBody>
      </p:sp>
      <p:sp>
        <p:nvSpPr>
          <p:cNvPr id="209922" name="スライド イメージ プレースホルダ 1"/>
          <p:cNvSpPr>
            <a:spLocks noGrp="1" noRot="1" noChangeAspect="1" noTextEdit="1"/>
          </p:cNvSpPr>
          <p:nvPr>
            <p:ph type="sldImg"/>
          </p:nvPr>
        </p:nvSpPr>
        <p:spPr>
          <a:ln/>
        </p:spPr>
      </p:sp>
      <p:sp>
        <p:nvSpPr>
          <p:cNvPr id="209923" name="ノート プレースホルダ 2"/>
          <p:cNvSpPr>
            <a:spLocks noGrp="1"/>
          </p:cNvSpPr>
          <p:nvPr>
            <p:ph type="body" idx="1"/>
          </p:nvPr>
        </p:nvSpPr>
        <p:spPr>
          <a:xfrm>
            <a:off x="700088" y="4406900"/>
            <a:ext cx="5594350" cy="4176713"/>
          </a:xfrm>
        </p:spPr>
        <p:txBody>
          <a:bodyPr/>
          <a:lstStyle/>
          <a:p>
            <a:pPr>
              <a:spcBef>
                <a:spcPct val="0"/>
              </a:spcBef>
            </a:pPr>
            <a:endParaRPr lang="en-US"/>
          </a:p>
        </p:txBody>
      </p:sp>
      <p:sp>
        <p:nvSpPr>
          <p:cNvPr id="209924" name="スライド番号プレースホルダ 3"/>
          <p:cNvSpPr txBox="1">
            <a:spLocks noGrp="1"/>
          </p:cNvSpPr>
          <p:nvPr/>
        </p:nvSpPr>
        <p:spPr bwMode="auto">
          <a:xfrm>
            <a:off x="3962400" y="8813800"/>
            <a:ext cx="3030538" cy="463550"/>
          </a:xfrm>
          <a:prstGeom prst="rect">
            <a:avLst/>
          </a:prstGeom>
          <a:noFill/>
          <a:ln w="9525">
            <a:noFill/>
            <a:miter lim="800000"/>
            <a:headEnd/>
            <a:tailEnd/>
          </a:ln>
        </p:spPr>
        <p:txBody>
          <a:bodyPr lIns="92985" tIns="46493" rIns="92985" bIns="46493" anchor="b"/>
          <a:lstStyle/>
          <a:p>
            <a:pPr algn="r" defTabSz="930275" eaLnBrk="1" hangingPunct="1"/>
            <a:fld id="{517D7CA8-4B9C-40E0-A9BD-2B135900C1BF}" type="slidenum">
              <a:rPr lang="en-US" sz="1200">
                <a:solidFill>
                  <a:srgbClr val="000000"/>
                </a:solidFill>
                <a:latin typeface="Calibri" pitchFamily="34" charset="0"/>
              </a:rPr>
              <a:pPr algn="r" defTabSz="930275" eaLnBrk="1" hangingPunct="1"/>
              <a:t>12</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A1BFE-20A5-41BF-805C-BBA750E479BD}" type="slidenum">
              <a:rPr lang="en-US"/>
              <a:pPr/>
              <a:t>67</a:t>
            </a:fld>
            <a:endParaRPr lang="en-US"/>
          </a:p>
        </p:txBody>
      </p:sp>
      <p:sp>
        <p:nvSpPr>
          <p:cNvPr id="137218" name="Rectangle 2"/>
          <p:cNvSpPr>
            <a:spLocks noGrp="1" noRot="1" noChangeAspect="1" noChangeArrowheads="1" noTextEdit="1"/>
          </p:cNvSpPr>
          <p:nvPr>
            <p:ph type="sldImg"/>
          </p:nvPr>
        </p:nvSpPr>
        <p:spPr bwMode="auto">
          <a:xfrm>
            <a:off x="887413" y="695325"/>
            <a:ext cx="5219700" cy="34798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31863" y="4406900"/>
            <a:ext cx="5130800" cy="4176713"/>
          </a:xfrm>
          <a:prstGeom prst="rect">
            <a:avLst/>
          </a:prstGeom>
          <a:solidFill>
            <a:srgbClr val="FFFFFF"/>
          </a:solidFill>
          <a:ln>
            <a:solidFill>
              <a:srgbClr val="000000"/>
            </a:solidFill>
            <a:miter lim="800000"/>
            <a:headEnd/>
            <a:tailEnd/>
          </a:ln>
        </p:spPr>
        <p:txBody>
          <a:bodyPr lIns="92985" tIns="46493" rIns="92985" bIns="46493"/>
          <a:lstStyle/>
          <a:p>
            <a:r>
              <a:rPr lang="en-US">
                <a:latin typeface="Arial" pitchFamily="34" charset="0"/>
                <a:cs typeface="Times New Roman" pitchFamily="18" charset="0"/>
              </a:rPr>
              <a:t>Not only was the risk to seroconversion increased in the A1, A2 positive subjects but the age at autoantibody positivity appeared to be decreased with 75% developing autoantibodies prior to the age of 2 and 90% developing autoantibodies prior to the age of 3, compared to 50% for individuals without A1, A2.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900195-E78F-4582-A366-8C5DED1DA914}" type="slidenum">
              <a:rPr lang="en-US"/>
              <a:pPr/>
              <a:t>13</a:t>
            </a:fld>
            <a:endParaRPr lang="en-US"/>
          </a:p>
        </p:txBody>
      </p:sp>
      <p:sp>
        <p:nvSpPr>
          <p:cNvPr id="211970" name="スライド イメージ プレースホルダ 1"/>
          <p:cNvSpPr>
            <a:spLocks noGrp="1" noRot="1" noChangeAspect="1" noTextEdit="1"/>
          </p:cNvSpPr>
          <p:nvPr>
            <p:ph type="sldImg"/>
          </p:nvPr>
        </p:nvSpPr>
        <p:spPr>
          <a:ln/>
        </p:spPr>
      </p:sp>
      <p:sp>
        <p:nvSpPr>
          <p:cNvPr id="211971" name="ノート プレースホルダ 2"/>
          <p:cNvSpPr>
            <a:spLocks noGrp="1"/>
          </p:cNvSpPr>
          <p:nvPr>
            <p:ph type="body" idx="1"/>
          </p:nvPr>
        </p:nvSpPr>
        <p:spPr>
          <a:xfrm>
            <a:off x="700088" y="4406900"/>
            <a:ext cx="5594350" cy="4176713"/>
          </a:xfrm>
        </p:spPr>
        <p:txBody>
          <a:bodyPr/>
          <a:lstStyle/>
          <a:p>
            <a:pPr>
              <a:spcBef>
                <a:spcPct val="0"/>
              </a:spcBef>
            </a:pPr>
            <a:endParaRPr lang="en-US"/>
          </a:p>
        </p:txBody>
      </p:sp>
      <p:sp>
        <p:nvSpPr>
          <p:cNvPr id="211972" name="スライド番号プレースホルダ 3"/>
          <p:cNvSpPr txBox="1">
            <a:spLocks noGrp="1"/>
          </p:cNvSpPr>
          <p:nvPr/>
        </p:nvSpPr>
        <p:spPr bwMode="auto">
          <a:xfrm>
            <a:off x="3962400" y="8813800"/>
            <a:ext cx="3030538" cy="463550"/>
          </a:xfrm>
          <a:prstGeom prst="rect">
            <a:avLst/>
          </a:prstGeom>
          <a:noFill/>
          <a:ln w="9525">
            <a:noFill/>
            <a:miter lim="800000"/>
            <a:headEnd/>
            <a:tailEnd/>
          </a:ln>
        </p:spPr>
        <p:txBody>
          <a:bodyPr lIns="92985" tIns="46493" rIns="92985" bIns="46493" anchor="b"/>
          <a:lstStyle/>
          <a:p>
            <a:pPr algn="r" defTabSz="930275" eaLnBrk="1" hangingPunct="1"/>
            <a:fld id="{1373E653-D6AA-4153-A08A-BB35D5A2ABE5}" type="slidenum">
              <a:rPr lang="en-US" sz="1200">
                <a:solidFill>
                  <a:srgbClr val="000000"/>
                </a:solidFill>
                <a:latin typeface="Calibri" pitchFamily="34" charset="0"/>
              </a:rPr>
              <a:pPr algn="r" defTabSz="930275" eaLnBrk="1" hangingPunct="1"/>
              <a:t>13</a:t>
            </a:fld>
            <a:endParaRPr 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F7505A-3DC0-4F3D-83E3-A64EED4032C9}" type="slidenum">
              <a:rPr lang="en-US"/>
              <a:pPr/>
              <a:t>14</a:t>
            </a:fld>
            <a:endParaRPr lang="en-US"/>
          </a:p>
        </p:txBody>
      </p:sp>
      <p:sp>
        <p:nvSpPr>
          <p:cNvPr id="214018" name="スライド イメージ プレースホルダ 1"/>
          <p:cNvSpPr>
            <a:spLocks noGrp="1" noRot="1" noChangeAspect="1" noTextEdit="1"/>
          </p:cNvSpPr>
          <p:nvPr>
            <p:ph type="sldImg"/>
          </p:nvPr>
        </p:nvSpPr>
        <p:spPr>
          <a:ln/>
        </p:spPr>
      </p:sp>
      <p:sp>
        <p:nvSpPr>
          <p:cNvPr id="214019" name="ノート プレースホルダ 2"/>
          <p:cNvSpPr>
            <a:spLocks noGrp="1"/>
          </p:cNvSpPr>
          <p:nvPr>
            <p:ph type="body" idx="1"/>
          </p:nvPr>
        </p:nvSpPr>
        <p:spPr>
          <a:xfrm>
            <a:off x="700088" y="4406900"/>
            <a:ext cx="5594350" cy="4176713"/>
          </a:xfrm>
        </p:spPr>
        <p:txBody>
          <a:bodyPr/>
          <a:lstStyle/>
          <a:p>
            <a:pPr>
              <a:spcBef>
                <a:spcPct val="0"/>
              </a:spcBef>
            </a:pPr>
            <a:endParaRPr lang="en-US"/>
          </a:p>
        </p:txBody>
      </p:sp>
      <p:sp>
        <p:nvSpPr>
          <p:cNvPr id="214020" name="スライド番号プレースホルダ 3"/>
          <p:cNvSpPr txBox="1">
            <a:spLocks noGrp="1"/>
          </p:cNvSpPr>
          <p:nvPr/>
        </p:nvSpPr>
        <p:spPr bwMode="auto">
          <a:xfrm>
            <a:off x="3962400" y="8813800"/>
            <a:ext cx="3030538" cy="463550"/>
          </a:xfrm>
          <a:prstGeom prst="rect">
            <a:avLst/>
          </a:prstGeom>
          <a:noFill/>
          <a:ln w="9525">
            <a:noFill/>
            <a:miter lim="800000"/>
            <a:headEnd/>
            <a:tailEnd/>
          </a:ln>
        </p:spPr>
        <p:txBody>
          <a:bodyPr lIns="92985" tIns="46493" rIns="92985" bIns="46493" anchor="b"/>
          <a:lstStyle/>
          <a:p>
            <a:pPr algn="r" defTabSz="930275" eaLnBrk="1" hangingPunct="1"/>
            <a:fld id="{177CF34E-FA39-4228-94D1-07277D3C7BF2}" type="slidenum">
              <a:rPr lang="en-US" sz="1200">
                <a:solidFill>
                  <a:srgbClr val="000000"/>
                </a:solidFill>
                <a:latin typeface="Calibri" pitchFamily="34" charset="0"/>
              </a:rPr>
              <a:pPr algn="r" defTabSz="930275" eaLnBrk="1" hangingPunct="1"/>
              <a:t>14</a:t>
            </a:fld>
            <a:endParaRPr lang="en-US"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2681F6-C21A-484F-8D8E-613E792C6CCB}" type="slidenum">
              <a:rPr lang="en-US"/>
              <a:pPr/>
              <a:t>15</a:t>
            </a:fld>
            <a:endParaRPr lang="en-US"/>
          </a:p>
        </p:txBody>
      </p:sp>
      <p:sp>
        <p:nvSpPr>
          <p:cNvPr id="216066" name="スライド イメージ プレースホルダ 1"/>
          <p:cNvSpPr>
            <a:spLocks noGrp="1" noRot="1" noChangeAspect="1" noTextEdit="1"/>
          </p:cNvSpPr>
          <p:nvPr>
            <p:ph type="sldImg"/>
          </p:nvPr>
        </p:nvSpPr>
        <p:spPr>
          <a:ln/>
        </p:spPr>
      </p:sp>
      <p:sp>
        <p:nvSpPr>
          <p:cNvPr id="216067" name="ノート プレースホルダ 2"/>
          <p:cNvSpPr>
            <a:spLocks noGrp="1"/>
          </p:cNvSpPr>
          <p:nvPr>
            <p:ph type="body" idx="1"/>
          </p:nvPr>
        </p:nvSpPr>
        <p:spPr>
          <a:xfrm>
            <a:off x="700088" y="4406900"/>
            <a:ext cx="5594350" cy="4176713"/>
          </a:xfrm>
        </p:spPr>
        <p:txBody>
          <a:bodyPr/>
          <a:lstStyle/>
          <a:p>
            <a:pPr>
              <a:spcBef>
                <a:spcPct val="0"/>
              </a:spcBef>
            </a:pPr>
            <a:endParaRPr lang="en-US"/>
          </a:p>
        </p:txBody>
      </p:sp>
      <p:sp>
        <p:nvSpPr>
          <p:cNvPr id="216068" name="スライド番号プレースホルダ 3"/>
          <p:cNvSpPr txBox="1">
            <a:spLocks noGrp="1"/>
          </p:cNvSpPr>
          <p:nvPr/>
        </p:nvSpPr>
        <p:spPr bwMode="auto">
          <a:xfrm>
            <a:off x="3962400" y="8813800"/>
            <a:ext cx="3030538" cy="463550"/>
          </a:xfrm>
          <a:prstGeom prst="rect">
            <a:avLst/>
          </a:prstGeom>
          <a:noFill/>
          <a:ln w="9525">
            <a:noFill/>
            <a:miter lim="800000"/>
            <a:headEnd/>
            <a:tailEnd/>
          </a:ln>
        </p:spPr>
        <p:txBody>
          <a:bodyPr lIns="92985" tIns="46493" rIns="92985" bIns="46493" anchor="b"/>
          <a:lstStyle/>
          <a:p>
            <a:pPr algn="r" defTabSz="930275" eaLnBrk="1" hangingPunct="1"/>
            <a:fld id="{73AEC9CC-BAC9-4D32-BD4F-9A8B5782637E}" type="slidenum">
              <a:rPr lang="en-US" sz="1200">
                <a:solidFill>
                  <a:srgbClr val="000000"/>
                </a:solidFill>
                <a:latin typeface="Calibri" pitchFamily="34" charset="0"/>
              </a:rPr>
              <a:pPr algn="r" defTabSz="930275" eaLnBrk="1" hangingPunct="1"/>
              <a:t>15</a:t>
            </a:fld>
            <a:endParaRPr lang="en-US"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A70D0-F0D7-42B5-AC76-4713F8BB21A8}" type="slidenum">
              <a:rPr lang="en-US"/>
              <a:pPr/>
              <a:t>20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t>Data were derived from a combination of new onset patients at the Barbara Davis Center and a sample set provided by DASP. The combination covered individuals ranging from 1.5 years to 59 years of age at onset. Cutoffs were determined from the 3SD limited of a group of 16 control sera corresponding. ROC plots were generated by comparison of the control and diabetic group in each casew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5AB56-4222-42CC-BA53-FF526E997856}" type="slidenum">
              <a:rPr lang="en-US"/>
              <a:pPr/>
              <a:t>21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ZnT8 picks up patients who are ICA antibody negative</a:t>
            </a:r>
          </a:p>
          <a:p>
            <a:r>
              <a:rPr lang="en-US"/>
              <a:t>The original gold standard for detection of diabetic autoantibodies is ICA (islet cytoplasmic antibodies) a complicated, tedious and relatively subjective assay that entails exposure of histological pancreatic sections from blood group 0 human subjects to sera followed by incubation with a fluorescently labeled second antibody and microscopic evaluation by a trained observer. It has not been fully replaced by the 3 biochemical antibody assay (Insulin GAD and IA2) since there are individuals who are ICA+ve yet biochemical antibody negative. Thus for the large Diabetes Prevention Trial 1 involving more than 60000 subjects ICA was used as the procedure to define autoimmunity in a population of high risk first degree relatives of T1D patients.</a:t>
            </a:r>
          </a:p>
          <a:p>
            <a:r>
              <a:rPr lang="en-US"/>
              <a:t>Analysis of 30 new onset patient  sera who were ICA+ve but Insulin.GAD and IA2 negative showed that #(#%)  were reactive to ZnT8 C-term probe suggesting that ZnT8 may be a component of the antibodies detected in the ICA assay. Even more remarkable is the finding that 30 (20.3%) of samples from individuals who were negative for ICA as well as insulin. GAD and IA2 tested positive for ZnT8 antibodies. This suggests that the epitope  detected the C-term probe is perhaps cryptic in the ORF molecule, a conclusion that was born out in subsequent studies.  </a:t>
            </a:r>
          </a:p>
          <a:p>
            <a:r>
              <a:rPr lang="en-US"/>
              <a:t>There is the potential that the reactivity to ZnT8 might related to autoimmunity but specifically to diabetes. A series of 24 samples of individuals who tested positive for anti DNA antibodies were negative in the ZnT8 autoantibody assay.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67D29-9CA1-4D00-95CF-B8D59EC3A4B2}" type="slidenum">
              <a:rPr lang="en-US"/>
              <a:pPr/>
              <a:t>22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The conclusion that measurement of ZnT8 autoantibodies in addition to insulin, GAD and IA2 has been made in the previous submission. At that time we only measured hCR reactivity which  would have excluded Trp325 reactivity. The above graph further illustrates the concept as the change in detection  rate (red with Znt8; blue without). The graph on the right shows the differential effect of adding the ZnT8 antibody measurement.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A285F-0EEE-4869-92E8-04CFEAC3EF9B}" type="slidenum">
              <a:rPr lang="en-US"/>
              <a:pPr/>
              <a:t>44</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9D65B-9EEF-4E8B-96F9-162A927B1510}" type="slidenum">
              <a:rPr lang="en-US"/>
              <a:pPr/>
              <a:t>65</a:t>
            </a:fld>
            <a:endParaRPr lang="en-US"/>
          </a:p>
        </p:txBody>
      </p:sp>
      <p:sp>
        <p:nvSpPr>
          <p:cNvPr id="112642" name="Rectangle 2"/>
          <p:cNvSpPr>
            <a:spLocks noGrp="1" noChangeArrowheads="1"/>
          </p:cNvSpPr>
          <p:nvPr>
            <p:ph type="body" idx="1"/>
          </p:nvPr>
        </p:nvSpPr>
        <p:spPr>
          <a:ln/>
        </p:spPr>
        <p:txBody>
          <a:bodyPr lIns="92017" tIns="45201" rIns="92017" bIns="45201"/>
          <a:lstStyle/>
          <a:p>
            <a:endParaRPr lang="en-US"/>
          </a:p>
        </p:txBody>
      </p:sp>
      <p:sp>
        <p:nvSpPr>
          <p:cNvPr id="112643"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A01942-219D-487D-93C0-DA935B9AA0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63C011-1D59-4DB2-B6F2-B193308CF18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4C246FC-C36E-45FA-80EF-597A3869A30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A1A7491-6D34-4686-9B8C-993FBFD84925}"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A4B151E-F8A7-4374-BCE9-7557FD059CE0}"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7E1E52E-86CB-4288-B50D-B71B1745A48A}"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644D4D3-61EA-431D-85CA-4EBA7B9EFB9F}"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309FDEF-30CF-4E62-B652-FB1139A9A767}"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2837EF3-E61E-471D-B1DA-7C038F22DB13}"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6"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6"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E828ECF-C36E-4CB2-92A8-B444130080FD}"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4D6DAC65-6BA1-412C-92AF-1A72E4CEF984}"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1628A04-DCD3-4D28-83EC-4C0331A486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DCCD78-7854-4582-8EA7-CEBC1B2789F2}"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3"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3"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0C81B7D-CB36-40F1-8BC6-110BBFB41865}"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F6EFC20-8C4C-4068-80FF-8860B7007276}"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B7D431B-0241-4C8C-9ED5-5EE620576584}"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1413D59-E10A-4F92-8157-40D479262F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71525" y="1981200"/>
            <a:ext cx="8743950" cy="4114800"/>
          </a:xfrm>
        </p:spPr>
        <p:txBody>
          <a:bodyPr/>
          <a:lstStyle/>
          <a:p>
            <a:endParaRPr lang="en-US"/>
          </a:p>
        </p:txBody>
      </p:sp>
      <p:sp>
        <p:nvSpPr>
          <p:cNvPr id="4" name="Date Placeholder 3"/>
          <p:cNvSpPr>
            <a:spLocks noGrp="1"/>
          </p:cNvSpPr>
          <p:nvPr>
            <p:ph type="dt" sz="half" idx="10"/>
          </p:nvPr>
        </p:nvSpPr>
        <p:spPr>
          <a:xfrm>
            <a:off x="771525" y="6248400"/>
            <a:ext cx="2143125" cy="457200"/>
          </a:xfrm>
        </p:spPr>
        <p:txBody>
          <a:bodyPr/>
          <a:lstStyle>
            <a:lvl1pPr>
              <a:defRPr/>
            </a:lvl1pPr>
          </a:lstStyle>
          <a:p>
            <a:endParaRPr lang="en-US"/>
          </a:p>
        </p:txBody>
      </p:sp>
      <p:sp>
        <p:nvSpPr>
          <p:cNvPr id="5" name="Footer Placeholder 4"/>
          <p:cNvSpPr>
            <a:spLocks noGrp="1"/>
          </p:cNvSpPr>
          <p:nvPr>
            <p:ph type="ftr" sz="quarter" idx="11"/>
          </p:nvPr>
        </p:nvSpPr>
        <p:spPr>
          <a:xfrm>
            <a:off x="3514725" y="6248400"/>
            <a:ext cx="325755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372350" y="6248400"/>
            <a:ext cx="2143125" cy="457200"/>
          </a:xfrm>
        </p:spPr>
        <p:txBody>
          <a:bodyPr/>
          <a:lstStyle>
            <a:lvl1pPr>
              <a:defRPr/>
            </a:lvl1pPr>
          </a:lstStyle>
          <a:p>
            <a:fld id="{20BAD1A5-705D-4229-8B84-2ECAFCAAAB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endParaRPr lang="en-US"/>
          </a:p>
        </p:txBody>
      </p:sp>
      <p:sp>
        <p:nvSpPr>
          <p:cNvPr id="4" name="Date Placeholder 3"/>
          <p:cNvSpPr>
            <a:spLocks noGrp="1"/>
          </p:cNvSpPr>
          <p:nvPr>
            <p:ph type="dt" sz="half" idx="10"/>
          </p:nvPr>
        </p:nvSpPr>
        <p:spPr>
          <a:xfrm>
            <a:off x="771525" y="6248400"/>
            <a:ext cx="2143125" cy="457200"/>
          </a:xfrm>
        </p:spPr>
        <p:txBody>
          <a:bodyPr/>
          <a:lstStyle>
            <a:lvl1pPr>
              <a:defRPr/>
            </a:lvl1pPr>
          </a:lstStyle>
          <a:p>
            <a:endParaRPr lang="en-US"/>
          </a:p>
        </p:txBody>
      </p:sp>
      <p:sp>
        <p:nvSpPr>
          <p:cNvPr id="5" name="Footer Placeholder 4"/>
          <p:cNvSpPr>
            <a:spLocks noGrp="1"/>
          </p:cNvSpPr>
          <p:nvPr>
            <p:ph type="ftr" sz="quarter" idx="11"/>
          </p:nvPr>
        </p:nvSpPr>
        <p:spPr>
          <a:xfrm>
            <a:off x="3514725" y="6248400"/>
            <a:ext cx="325755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372350" y="6248400"/>
            <a:ext cx="2143125" cy="457200"/>
          </a:xfrm>
        </p:spPr>
        <p:txBody>
          <a:bodyPr/>
          <a:lstStyle>
            <a:lvl1pPr>
              <a:defRPr/>
            </a:lvl1pPr>
          </a:lstStyle>
          <a:p>
            <a:fld id="{1AC37779-930C-4FF7-A226-FF83C6E73AF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E29AAA-5D2A-4E3E-B7A9-6A344862388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70FBC0-F630-40E0-8F6F-1BB4A55A058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5C310A-3D5D-496D-8904-63E3E635A7E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B67B2B-2EFB-4D32-9B40-0F6A04C3340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CC0BD9-DCAB-4F04-A1E5-6A9AFBE0581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F85A3A1-2DD6-4CC2-A840-8F8F7B08A17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66500A-7563-4668-AD9E-2CCED561314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8E9220-8CC1-4576-8F0D-E47DFC48E83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1E8226-7AE9-4668-B08B-4C00E5F873C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7F8E32-DF56-4211-85EA-D4CEC8F6865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56B45D-4F5B-499D-BE66-514E7F2029CD}"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4C990B-D7BC-4650-B191-29DC66114583}"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4350" y="6245225"/>
            <a:ext cx="2400300" cy="476250"/>
          </a:xfrm>
        </p:spPr>
        <p:txBody>
          <a:bodyPr/>
          <a:lstStyle>
            <a:lvl1pPr>
              <a:defRPr/>
            </a:lvl1pPr>
          </a:lstStyle>
          <a:p>
            <a:endParaRPr lang="en-US"/>
          </a:p>
        </p:txBody>
      </p:sp>
      <p:sp>
        <p:nvSpPr>
          <p:cNvPr id="4" name="Footer Placeholder 3"/>
          <p:cNvSpPr>
            <a:spLocks noGrp="1"/>
          </p:cNvSpPr>
          <p:nvPr>
            <p:ph type="ftr" sz="quarter" idx="11"/>
          </p:nvPr>
        </p:nvSpPr>
        <p:spPr>
          <a:xfrm>
            <a:off x="3514725" y="6245225"/>
            <a:ext cx="325755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5225"/>
            <a:ext cx="2400300" cy="476250"/>
          </a:xfrm>
        </p:spPr>
        <p:txBody>
          <a:bodyPr/>
          <a:lstStyle>
            <a:lvl1pPr>
              <a:defRPr/>
            </a:lvl1pPr>
          </a:lstStyle>
          <a:p>
            <a:fld id="{C6D3EFB7-8098-4AF5-983B-9E44F070861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E7D6EF-BCEC-440F-9470-95F95040AE2D}"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5E9B60-0C9D-4A1C-AB60-BC944FED793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4D0E45-B325-46A1-B634-2CB43CCBEBD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68D5FE-B5DE-4BA2-9984-D593200BA2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7B08F3-CCE5-4AD2-9C22-0B1D18FE2A2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FAA6E24-3DF2-4482-851E-AB45B7D7631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67C1B9-1A81-49D4-9AC9-749E687EB27A}"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27AAF9-D71E-433E-9517-2F2BD8D9AB70}"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9B063A-AC2F-441A-A5B5-206DE4E4248F}"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8CBA3A-6015-4978-BBCD-B2A216A8E60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79A6F6-F27B-4BB9-B75E-916428DC211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DFFE86-FD9D-44FA-B627-8E650EE706A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BAD7D9-CCF7-463D-B224-81A0C874C82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C3EB96E-3A94-45DE-9C9C-AF7B0ED5965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FE4F147-E2B4-4134-A99A-04D8708BE7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E743EF-E7BA-4FD2-BF90-992CCD9F70F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5AFB916-0A66-445C-9D10-8D0C48811A7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56CB649-D4C0-4BA8-8691-4CDEFDDD3EF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53BE3E3C-C651-44B1-9615-59D6B640C7C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CF93E9-4DC3-4D03-A03A-819BDE9549ED}"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79F71EAB-45D3-450B-B962-E48D926D022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7EDE4C5-EA7B-4E02-A90D-4EB33389FF8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8ED688B-2079-45C7-9749-DCB741F72CD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572A8E3-9473-4F43-B8AA-8D44708BDA4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033C19E-15C9-46B9-9624-BD5BA8F2A31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24B55C5-D813-4A8A-B71C-45C5DC1BF9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3621B8-1DD6-4E04-B0B0-DAABEFEC94BE}"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0024874-EB5B-4298-9289-D153F730094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B965CD9-917C-4D54-9572-30D6B230797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3BCD9F5-A4BC-477D-AE37-1CBA421467D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EFE4C8C-0513-4A8A-A862-1C50326A3C5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248D5A0-1642-4D1A-9719-748D272C3BD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884492DE-9B11-4984-AFD1-77AD3AC2A31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7C3FA74-F138-48AE-AE78-44679B29D3F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4730264-CEB7-4E6A-9E24-37B9B438BF9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FD15C47-911C-4C96-BE84-4A9BCA8FA66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72275"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253D913-4C67-420A-9EBA-F105A9E46D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C3BB30-70BD-4565-AA16-B327A480FCAF}"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8908E80-09A9-4FB7-AFC9-6AD287D0DB73}"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1CD7E8A-66CD-4ACF-B91B-983EBED6E68E}"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390DE59-9C92-4373-99E0-1CC0F1AC803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EEE420B-1332-43C6-9F15-29E85E2605B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BACF681B-2BFB-4939-9EBD-19D0D53E29D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9CA67ED-E1CF-4A73-BA15-73376F73040B}"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3A19761-4B4E-4224-868B-6A41A2766B3D}"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46CB433-A408-4623-AFFC-CF1CDC1B6EE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617745B-D4F1-4755-82C1-D7539CE246B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C10B73E-DCED-4AFB-8DE0-38AF65A161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5E758F-69E9-45EE-8191-49688DC4C7C3}"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D62E068-8429-441C-B3D6-40A3DEBAE7EB}"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7C990D0-FAD0-41D2-9BF5-86656A1CC9FB}"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9AD1AD0-9591-45FD-9BA6-8570A1A3529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2B61434-EC4C-4242-A516-7D9E7056581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BCA0530-F80E-4993-8ECD-D308E2C7EC92}"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9CC4CAC-9214-4CD9-A33E-7BEB7E426AF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3CCCEE2-FC64-4961-8A42-5A1D607F846C}"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CD2F825-8110-44AB-BFE2-B49F1638D02D}"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EAD88C73-FC3D-466E-8CDE-DF1ACFCC4066}"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2A34C6F-240D-4A8E-B479-F9948CF3BD5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4E14408-61AF-4A87-B8B1-57A0E25F7B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3FFD2B-BAA0-4B26-BD0B-5E90F4802CB9}"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31EA7A7-20DC-4658-A98E-BDBBC5AE774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EC4FC44-92DD-4256-83D1-B7CD8936C43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5970305-3788-402B-A351-E2EEAA36AE69}"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5AF8AA5-0B1C-455A-8B32-02D7453BB054}"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28FF96A-DA75-40DE-A2E3-F1B7C09C40BB}"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70E1FB8-D4CE-4987-ACF7-C7A75E2A235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5"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EBCC2880-34F4-42CC-9056-7392CFC83E16}"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6360C2F3-A4DD-4021-A6C1-CFE9E054C914}"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A0D27CE-0119-456A-8E29-F220CBEB6C96}"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7BACFD6-31EC-44AE-91BC-B61F6B4975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D03AC4-7692-4751-8F97-21D91927D1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709" r:id="rId12"/>
    <p:sldLayoutId id="214748371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514350" y="1600204"/>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5"/>
            <a:ext cx="24003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eaLnBrk="1" hangingPunct="1">
              <a:defRPr/>
            </a:pPr>
            <a:endParaRPr lang="en-US"/>
          </a:p>
        </p:txBody>
      </p:sp>
      <p:sp>
        <p:nvSpPr>
          <p:cNvPr id="5" name="Footer Placeholder 4"/>
          <p:cNvSpPr>
            <a:spLocks noGrp="1"/>
          </p:cNvSpPr>
          <p:nvPr>
            <p:ph type="ftr" sz="quarter" idx="3"/>
          </p:nvPr>
        </p:nvSpPr>
        <p:spPr>
          <a:xfrm>
            <a:off x="3514725" y="6356355"/>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eaLnBrk="1" hangingPunct="1">
              <a:defRPr/>
            </a:pPr>
            <a:endParaRPr lang="en-US"/>
          </a:p>
        </p:txBody>
      </p:sp>
      <p:sp>
        <p:nvSpPr>
          <p:cNvPr id="6" name="Slide Number Placeholder 5"/>
          <p:cNvSpPr>
            <a:spLocks noGrp="1"/>
          </p:cNvSpPr>
          <p:nvPr>
            <p:ph type="sldNum" sz="quarter" idx="4"/>
          </p:nvPr>
        </p:nvSpPr>
        <p:spPr>
          <a:xfrm>
            <a:off x="7372350" y="6356355"/>
            <a:ext cx="24003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eaLnBrk="1" hangingPunct="1">
              <a:defRPr/>
            </a:pPr>
            <a:fld id="{A5DEDFC8-D7F2-488E-A37D-2786417862AF}" type="slidenum">
              <a:rPr lang="en-US"/>
              <a:pPr eaLnBrk="1" hangingPunct="1">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6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1546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1546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D3BE2EB6-EF96-4193-B20E-B5ADE0155F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944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8944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8944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EF07822-3D60-4A90-B5D8-1D522B2D6F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Grp="1" noChangeArrowheads="1"/>
          </p:cNvSpPr>
          <p:nvPr/>
        </p:nvSpPr>
        <p:spPr bwMode="auto">
          <a:xfrm>
            <a:off x="514350" y="274638"/>
            <a:ext cx="9258300" cy="1143000"/>
          </a:xfrm>
          <a:prstGeom prst="rect">
            <a:avLst/>
          </a:prstGeom>
        </p:spPr>
        <p:txBody>
          <a:bodyPr anchor="ctr"/>
          <a:lstStyle/>
          <a:p>
            <a:pPr algn="ctr" eaLnBrk="1" hangingPunct="1">
              <a:defRPr/>
            </a:pPr>
            <a:endParaRPr lang="en-US" sz="4400">
              <a:solidFill>
                <a:srgbClr val="000000"/>
              </a:solidFill>
              <a:latin typeface="+mn-lt"/>
            </a:endParaRPr>
          </a:p>
        </p:txBody>
      </p:sp>
      <p:sp>
        <p:nvSpPr>
          <p:cNvPr id="8" name="Rectangle 3"/>
          <p:cNvSpPr>
            <a:spLocks noGrp="1" noChangeArrowheads="1"/>
          </p:cNvSpPr>
          <p:nvPr/>
        </p:nvSpPr>
        <p:spPr bwMode="auto">
          <a:xfrm>
            <a:off x="514350" y="1600200"/>
            <a:ext cx="9258300" cy="4525963"/>
          </a:xfrm>
          <a:prstGeom prst="rect">
            <a:avLst/>
          </a:prstGeom>
        </p:spPr>
        <p:txBody>
          <a:bodyPr/>
          <a:lstStyle/>
          <a:p>
            <a:pPr marL="342900" indent="-342900" eaLnBrk="1" hangingPunct="1">
              <a:spcBef>
                <a:spcPct val="20000"/>
              </a:spcBef>
              <a:buFontTx/>
              <a:buChar char="•"/>
              <a:defRPr/>
            </a:pPr>
            <a:endParaRPr lang="en-US" sz="3200">
              <a:solidFill>
                <a:srgbClr val="000000"/>
              </a:solidFill>
              <a:latin typeface="+mn-lt"/>
            </a:endParaRPr>
          </a:p>
        </p:txBody>
      </p:sp>
      <p:sp>
        <p:nvSpPr>
          <p:cNvPr id="20787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87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709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1"/>
          <p:cNvSpPr>
            <a:spLocks noGrp="1"/>
          </p:cNvSpPr>
          <p:nvPr>
            <p:ph type="dt" sz="half" idx="2"/>
          </p:nvPr>
        </p:nvSpPr>
        <p:spPr bwMode="auto">
          <a:xfrm>
            <a:off x="514350" y="6245225"/>
            <a:ext cx="24003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defRPr>
            </a:lvl1pPr>
          </a:lstStyle>
          <a:p>
            <a:pPr>
              <a:defRPr/>
            </a:pPr>
            <a:endParaRPr lang="en-US"/>
          </a:p>
        </p:txBody>
      </p:sp>
      <p:sp>
        <p:nvSpPr>
          <p:cNvPr id="8" name="Footer Placeholder 2"/>
          <p:cNvSpPr>
            <a:spLocks noGrp="1"/>
          </p:cNvSpPr>
          <p:nvPr>
            <p:ph type="ftr" sz="quarter" idx="3"/>
          </p:nvPr>
        </p:nvSpPr>
        <p:spPr bwMode="auto">
          <a:xfrm>
            <a:off x="3514725" y="6245225"/>
            <a:ext cx="32575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defRPr>
            </a:lvl1pPr>
          </a:lstStyle>
          <a:p>
            <a:pPr>
              <a:defRPr/>
            </a:pPr>
            <a:endParaRPr lang="en-US"/>
          </a:p>
        </p:txBody>
      </p:sp>
      <p:sp>
        <p:nvSpPr>
          <p:cNvPr id="9" name="Slide Number Placeholder 3"/>
          <p:cNvSpPr>
            <a:spLocks noGrp="1"/>
          </p:cNvSpPr>
          <p:nvPr>
            <p:ph type="sldNum" sz="quarter" idx="4"/>
          </p:nvPr>
        </p:nvSpPr>
        <p:spPr bwMode="auto">
          <a:xfrm>
            <a:off x="7372350" y="6245225"/>
            <a:ext cx="24003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defRPr>
            </a:lvl1pPr>
          </a:lstStyle>
          <a:p>
            <a:pPr>
              <a:defRPr/>
            </a:pPr>
            <a:fld id="{F429741A-E5F1-457F-9728-7AA812A5A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12"/>
          <p:cNvSpPr>
            <a:spLocks noGrp="1"/>
          </p:cNvSpPr>
          <p:nvPr>
            <p:ph type="body" idx="1"/>
          </p:nvPr>
        </p:nvSpPr>
        <p:spPr bwMode="auto">
          <a:xfrm>
            <a:off x="514350" y="1600201"/>
            <a:ext cx="92583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514350" y="6416676"/>
            <a:ext cx="2400300" cy="365125"/>
          </a:xfrm>
          <a:prstGeom prst="rect">
            <a:avLst/>
          </a:prstGeom>
        </p:spPr>
        <p:txBody>
          <a:bodyPr vert="horz" anchor="b"/>
          <a:lstStyle>
            <a:lvl1pPr algn="l" eaLnBrk="1" latinLnBrk="0" hangingPunct="1">
              <a:defRPr kumimoji="0" sz="1200">
                <a:solidFill>
                  <a:srgbClr val="FFFFFF">
                    <a:shade val="50000"/>
                  </a:srgbClr>
                </a:solidFill>
                <a:latin typeface="Arial" charset="0"/>
                <a:ea typeface="+mn-ea"/>
                <a:cs typeface="+mn-cs"/>
              </a:defRPr>
            </a:lvl1pPr>
          </a:lstStyle>
          <a:p>
            <a:pPr fontAlgn="base">
              <a:spcBef>
                <a:spcPct val="0"/>
              </a:spcBef>
              <a:spcAft>
                <a:spcPct val="0"/>
              </a:spcAft>
              <a:defRPr/>
            </a:pPr>
            <a:endParaRPr lang="en-US"/>
          </a:p>
        </p:txBody>
      </p:sp>
      <p:sp>
        <p:nvSpPr>
          <p:cNvPr id="3" name="Footer Placeholder 2"/>
          <p:cNvSpPr>
            <a:spLocks noGrp="1"/>
          </p:cNvSpPr>
          <p:nvPr>
            <p:ph type="ftr" sz="quarter" idx="3"/>
          </p:nvPr>
        </p:nvSpPr>
        <p:spPr>
          <a:xfrm>
            <a:off x="3514725" y="6416676"/>
            <a:ext cx="3257550" cy="365125"/>
          </a:xfrm>
          <a:prstGeom prst="rect">
            <a:avLst/>
          </a:prstGeom>
        </p:spPr>
        <p:txBody>
          <a:bodyPr vert="horz" anchor="b"/>
          <a:lstStyle>
            <a:lvl1pPr algn="ctr" eaLnBrk="1" latinLnBrk="0" hangingPunct="1">
              <a:defRPr kumimoji="0" sz="1200">
                <a:solidFill>
                  <a:srgbClr val="FFFFFF">
                    <a:shade val="50000"/>
                  </a:srgbClr>
                </a:solidFill>
                <a:latin typeface="Arial" charset="0"/>
                <a:ea typeface="+mn-ea"/>
                <a:cs typeface="+mn-cs"/>
              </a:defRPr>
            </a:lvl1pPr>
          </a:lstStyle>
          <a:p>
            <a:pPr fontAlgn="base">
              <a:spcBef>
                <a:spcPct val="0"/>
              </a:spcBef>
              <a:spcAft>
                <a:spcPct val="0"/>
              </a:spcAft>
              <a:defRPr/>
            </a:pPr>
            <a:endParaRPr lang="en-US"/>
          </a:p>
        </p:txBody>
      </p:sp>
      <p:sp>
        <p:nvSpPr>
          <p:cNvPr id="23" name="Slide Number Placeholder 22"/>
          <p:cNvSpPr>
            <a:spLocks noGrp="1"/>
          </p:cNvSpPr>
          <p:nvPr>
            <p:ph type="sldNum" sz="quarter" idx="4"/>
          </p:nvPr>
        </p:nvSpPr>
        <p:spPr>
          <a:xfrm>
            <a:off x="8915400" y="6416676"/>
            <a:ext cx="857250" cy="365125"/>
          </a:xfrm>
          <a:prstGeom prst="rect">
            <a:avLst/>
          </a:prstGeom>
        </p:spPr>
        <p:txBody>
          <a:bodyPr vert="horz" lIns="0" rIns="0" anchor="b"/>
          <a:lstStyle>
            <a:lvl1pPr algn="r" eaLnBrk="1" latinLnBrk="0" hangingPunct="1">
              <a:defRPr kumimoji="0" sz="1200">
                <a:solidFill>
                  <a:srgbClr val="FFFFFF">
                    <a:shade val="50000"/>
                  </a:srgbClr>
                </a:solidFill>
                <a:latin typeface="Arial" charset="0"/>
                <a:ea typeface="+mn-ea"/>
                <a:cs typeface="+mn-cs"/>
              </a:defRPr>
            </a:lvl1pPr>
          </a:lstStyle>
          <a:p>
            <a:pPr fontAlgn="base">
              <a:spcBef>
                <a:spcPct val="0"/>
              </a:spcBef>
              <a:spcAft>
                <a:spcPct val="0"/>
              </a:spcAft>
              <a:defRPr/>
            </a:pPr>
            <a:fld id="{3BF7527F-BFC4-4AD8-9028-FD280AF8A655}" type="slidenum">
              <a:rPr lang="en-US"/>
              <a:pPr fontAlgn="base">
                <a:spcBef>
                  <a:spcPct val="0"/>
                </a:spcBef>
                <a:spcAft>
                  <a:spcPct val="0"/>
                </a:spcAft>
                <a:defRPr/>
              </a:pPr>
              <a:t>‹#›</a:t>
            </a:fld>
            <a:endParaRPr lang="en-US"/>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rtl="0" eaLnBrk="0" fontAlgn="base" hangingPunct="0">
        <a:spcBef>
          <a:spcPct val="0"/>
        </a:spcBef>
        <a:spcAft>
          <a:spcPct val="0"/>
        </a:spcAft>
        <a:defRPr sz="4100" b="1">
          <a:solidFill>
            <a:srgbClr val="66FF66"/>
          </a:solidFill>
          <a:latin typeface="+mj-lt"/>
          <a:ea typeface="+mj-ea"/>
          <a:cs typeface="+mj-cs"/>
        </a:defRPr>
      </a:lvl1pPr>
      <a:lvl2pPr algn="ctr" rtl="0" eaLnBrk="0" fontAlgn="base" hangingPunct="0">
        <a:spcBef>
          <a:spcPct val="0"/>
        </a:spcBef>
        <a:spcAft>
          <a:spcPct val="0"/>
        </a:spcAft>
        <a:defRPr sz="4100" b="1">
          <a:solidFill>
            <a:srgbClr val="66FF66"/>
          </a:solidFill>
          <a:latin typeface="Arial Unicode MS" pitchFamily="34" charset="-128"/>
        </a:defRPr>
      </a:lvl2pPr>
      <a:lvl3pPr algn="ctr" rtl="0" eaLnBrk="0" fontAlgn="base" hangingPunct="0">
        <a:spcBef>
          <a:spcPct val="0"/>
        </a:spcBef>
        <a:spcAft>
          <a:spcPct val="0"/>
        </a:spcAft>
        <a:defRPr sz="4100" b="1">
          <a:solidFill>
            <a:srgbClr val="66FF66"/>
          </a:solidFill>
          <a:latin typeface="Arial Unicode MS" pitchFamily="34" charset="-128"/>
        </a:defRPr>
      </a:lvl3pPr>
      <a:lvl4pPr algn="ctr" rtl="0" eaLnBrk="0" fontAlgn="base" hangingPunct="0">
        <a:spcBef>
          <a:spcPct val="0"/>
        </a:spcBef>
        <a:spcAft>
          <a:spcPct val="0"/>
        </a:spcAft>
        <a:defRPr sz="4100" b="1">
          <a:solidFill>
            <a:srgbClr val="66FF66"/>
          </a:solidFill>
          <a:latin typeface="Arial Unicode MS" pitchFamily="34" charset="-128"/>
        </a:defRPr>
      </a:lvl4pPr>
      <a:lvl5pPr algn="ctr" rtl="0" eaLnBrk="0" fontAlgn="base" hangingPunct="0">
        <a:spcBef>
          <a:spcPct val="0"/>
        </a:spcBef>
        <a:spcAft>
          <a:spcPct val="0"/>
        </a:spcAft>
        <a:defRPr sz="4100" b="1">
          <a:solidFill>
            <a:srgbClr val="66FF66"/>
          </a:solidFill>
          <a:latin typeface="Arial Unicode MS" pitchFamily="34" charset="-128"/>
        </a:defRPr>
      </a:lvl5pPr>
      <a:lvl6pPr marL="457200" algn="ctr" rtl="0" fontAlgn="base">
        <a:spcBef>
          <a:spcPct val="0"/>
        </a:spcBef>
        <a:spcAft>
          <a:spcPct val="0"/>
        </a:spcAft>
        <a:defRPr sz="4100" b="1">
          <a:solidFill>
            <a:srgbClr val="66FF66"/>
          </a:solidFill>
          <a:latin typeface="Arial Unicode MS" pitchFamily="34" charset="-128"/>
        </a:defRPr>
      </a:lvl6pPr>
      <a:lvl7pPr marL="914400" algn="ctr" rtl="0" fontAlgn="base">
        <a:spcBef>
          <a:spcPct val="0"/>
        </a:spcBef>
        <a:spcAft>
          <a:spcPct val="0"/>
        </a:spcAft>
        <a:defRPr sz="4100" b="1">
          <a:solidFill>
            <a:srgbClr val="66FF66"/>
          </a:solidFill>
          <a:latin typeface="Arial Unicode MS" pitchFamily="34" charset="-128"/>
        </a:defRPr>
      </a:lvl7pPr>
      <a:lvl8pPr marL="1371600" algn="ctr" rtl="0" fontAlgn="base">
        <a:spcBef>
          <a:spcPct val="0"/>
        </a:spcBef>
        <a:spcAft>
          <a:spcPct val="0"/>
        </a:spcAft>
        <a:defRPr sz="4100" b="1">
          <a:solidFill>
            <a:srgbClr val="66FF66"/>
          </a:solidFill>
          <a:latin typeface="Arial Unicode MS" pitchFamily="34" charset="-128"/>
        </a:defRPr>
      </a:lvl8pPr>
      <a:lvl9pPr marL="1828800" algn="ctr" rtl="0" fontAlgn="base">
        <a:spcBef>
          <a:spcPct val="0"/>
        </a:spcBef>
        <a:spcAft>
          <a:spcPct val="0"/>
        </a:spcAft>
        <a:defRPr sz="4100" b="1">
          <a:solidFill>
            <a:srgbClr val="66FF66"/>
          </a:solidFill>
          <a:latin typeface="Arial Unicode MS" pitchFamily="34"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a:solidFill>
            <a:schemeClr val="tx1"/>
          </a:solidFill>
          <a:latin typeface="+mn-lt"/>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a:solidFill>
            <a:schemeClr val="tx1"/>
          </a:solidFill>
          <a:latin typeface="+mn-lt"/>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a:solidFill>
            <a:schemeClr val="tx1"/>
          </a:solidFill>
          <a:latin typeface="+mn-lt"/>
        </a:defRPr>
      </a:lvl4pPr>
      <a:lvl5pPr marL="1544638" indent="-182563" algn="l" rtl="0" eaLnBrk="0" fontAlgn="base" hangingPunct="0">
        <a:spcBef>
          <a:spcPct val="20000"/>
        </a:spcBef>
        <a:spcAft>
          <a:spcPct val="0"/>
        </a:spcAft>
        <a:buClr>
          <a:schemeClr val="tx1"/>
        </a:buClr>
        <a:buFont typeface="Wingdings 2" pitchFamily="18" charset="2"/>
        <a:buChar char=""/>
        <a:defRPr sz="2000">
          <a:solidFill>
            <a:schemeClr val="tx1"/>
          </a:solidFill>
          <a:latin typeface="+mn-lt"/>
        </a:defRPr>
      </a:lvl5pPr>
      <a:lvl6pPr marL="20018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6pPr>
      <a:lvl7pPr marL="24590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7pPr>
      <a:lvl8pPr marL="29162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8pPr>
      <a:lvl9pPr marL="33734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514350" y="1600201"/>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514350" y="6356351"/>
            <a:ext cx="24003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mn-lt"/>
                <a:ea typeface="+mn-ea"/>
              </a:defRPr>
            </a:lvl1pPr>
          </a:lstStyle>
          <a:p>
            <a:pPr eaLnBrk="1" hangingPunct="1">
              <a:defRPr/>
            </a:pPr>
            <a:fld id="{FD62E068-8429-441C-B3D6-40A3DEBAE7EB}" type="datetime1">
              <a:rPr lang="en-US"/>
              <a:pPr eaLnBrk="1" hangingPunct="1">
                <a:defRPr/>
              </a:pPr>
              <a:t>8/17/2012</a:t>
            </a:fld>
            <a:endParaRPr lang="en-US"/>
          </a:p>
        </p:txBody>
      </p:sp>
      <p:sp>
        <p:nvSpPr>
          <p:cNvPr id="8" name="Footer Placeholder 4"/>
          <p:cNvSpPr>
            <a:spLocks noGrp="1"/>
          </p:cNvSpPr>
          <p:nvPr>
            <p:ph type="ftr" sz="quarter" idx="3"/>
          </p:nvPr>
        </p:nvSpPr>
        <p:spPr>
          <a:xfrm>
            <a:off x="3514725" y="6356351"/>
            <a:ext cx="3257550" cy="365125"/>
          </a:xfrm>
          <a:prstGeom prst="rect">
            <a:avLst/>
          </a:prstGeom>
        </p:spPr>
        <p:txBody>
          <a:bodyPr vert="horz" wrap="square" lIns="91440" tIns="45720" rIns="91440" bIns="45720" numCol="1" rtlCol="0" anchor="ctr" anchorCtr="0" compatLnSpc="1">
            <a:prstTxWarp prst="textNoShape">
              <a:avLst/>
            </a:prstTxWarp>
          </a:bodyPr>
          <a:lstStyle>
            <a:lvl1pPr algn="ctr" fontAlgn="auto">
              <a:spcBef>
                <a:spcPts val="0"/>
              </a:spcBef>
              <a:spcAft>
                <a:spcPts val="0"/>
              </a:spcAft>
              <a:defRPr sz="1200">
                <a:solidFill>
                  <a:prstClr val="black">
                    <a:tint val="75000"/>
                  </a:prstClr>
                </a:solidFill>
                <a:latin typeface="+mn-lt"/>
              </a:defRPr>
            </a:lvl1pPr>
          </a:lstStyle>
          <a:p>
            <a:pPr eaLnBrk="1" hangingPunct="1">
              <a:defRPr/>
            </a:pPr>
            <a:endParaRPr lang="en-US"/>
          </a:p>
        </p:txBody>
      </p:sp>
      <p:sp>
        <p:nvSpPr>
          <p:cNvPr id="9" name="Slide Number Placeholder 5"/>
          <p:cNvSpPr>
            <a:spLocks noGrp="1"/>
          </p:cNvSpPr>
          <p:nvPr>
            <p:ph type="sldNum" sz="quarter" idx="4"/>
          </p:nvPr>
        </p:nvSpPr>
        <p:spPr>
          <a:xfrm>
            <a:off x="7372350" y="6356351"/>
            <a:ext cx="24003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mn-lt"/>
                <a:ea typeface="+mn-ea"/>
              </a:defRPr>
            </a:lvl1pPr>
          </a:lstStyle>
          <a:p>
            <a:pPr eaLnBrk="1" hangingPunct="1">
              <a:defRPr/>
            </a:pPr>
            <a:fld id="{D6EE1618-FF9D-447E-9F2C-034C07383F49}" type="slidenum">
              <a:rPr lang="en-US"/>
              <a:pPr eaLnBrk="1" hangingPunct="1">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p:txStyles>
    <p:titleStyle>
      <a:lvl1pPr algn="ctr" defTabSz="457200" rtl="0" fontAlgn="base">
        <a:spcBef>
          <a:spcPct val="0"/>
        </a:spcBef>
        <a:spcAft>
          <a:spcPct val="0"/>
        </a:spcAft>
        <a:defRPr sz="44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ea typeface="MS PGothic" charset="-128"/>
        </a:defRPr>
      </a:lvl2pPr>
      <a:lvl3pPr algn="ctr" defTabSz="457200" rtl="0" fontAlgn="base">
        <a:spcBef>
          <a:spcPct val="0"/>
        </a:spcBef>
        <a:spcAft>
          <a:spcPct val="0"/>
        </a:spcAft>
        <a:defRPr sz="4400">
          <a:solidFill>
            <a:schemeClr val="tx1"/>
          </a:solidFill>
          <a:latin typeface="Calibri" pitchFamily="34" charset="0"/>
          <a:ea typeface="MS PGothic" charset="-128"/>
        </a:defRPr>
      </a:lvl3pPr>
      <a:lvl4pPr algn="ctr" defTabSz="457200" rtl="0" fontAlgn="base">
        <a:spcBef>
          <a:spcPct val="0"/>
        </a:spcBef>
        <a:spcAft>
          <a:spcPct val="0"/>
        </a:spcAft>
        <a:defRPr sz="4400">
          <a:solidFill>
            <a:schemeClr val="tx1"/>
          </a:solidFill>
          <a:latin typeface="Calibri" pitchFamily="34" charset="0"/>
          <a:ea typeface="MS PGothic" charset="-128"/>
        </a:defRPr>
      </a:lvl4pPr>
      <a:lvl5pPr algn="ctr" defTabSz="457200" rtl="0" fontAlgn="base">
        <a:spcBef>
          <a:spcPct val="0"/>
        </a:spcBef>
        <a:spcAft>
          <a:spcPct val="0"/>
        </a:spcAft>
        <a:defRPr sz="4400">
          <a:solidFill>
            <a:schemeClr val="tx1"/>
          </a:solidFill>
          <a:latin typeface="Calibri" pitchFamily="34" charset="0"/>
          <a:ea typeface="MS PGothic" charset="-128"/>
        </a:defRPr>
      </a:lvl5pPr>
      <a:lvl6pPr marL="457200" algn="ctr" defTabSz="457200" rtl="0" fontAlgn="base">
        <a:spcBef>
          <a:spcPct val="0"/>
        </a:spcBef>
        <a:spcAft>
          <a:spcPct val="0"/>
        </a:spcAft>
        <a:defRPr sz="4400">
          <a:solidFill>
            <a:schemeClr val="tx1"/>
          </a:solidFill>
          <a:latin typeface="Calibri" pitchFamily="34" charset="0"/>
          <a:ea typeface="MS PGothic" charset="-128"/>
        </a:defRPr>
      </a:lvl6pPr>
      <a:lvl7pPr marL="914400" algn="ctr" defTabSz="457200" rtl="0" fontAlgn="base">
        <a:spcBef>
          <a:spcPct val="0"/>
        </a:spcBef>
        <a:spcAft>
          <a:spcPct val="0"/>
        </a:spcAft>
        <a:defRPr sz="4400">
          <a:solidFill>
            <a:schemeClr val="tx1"/>
          </a:solidFill>
          <a:latin typeface="Calibri" pitchFamily="34" charset="0"/>
          <a:ea typeface="MS PGothic" charset="-128"/>
        </a:defRPr>
      </a:lvl7pPr>
      <a:lvl8pPr marL="1371600" algn="ctr" defTabSz="457200" rtl="0" fontAlgn="base">
        <a:spcBef>
          <a:spcPct val="0"/>
        </a:spcBef>
        <a:spcAft>
          <a:spcPct val="0"/>
        </a:spcAft>
        <a:defRPr sz="4400">
          <a:solidFill>
            <a:schemeClr val="tx1"/>
          </a:solidFill>
          <a:latin typeface="Calibri" pitchFamily="34" charset="0"/>
          <a:ea typeface="MS PGothic" charset="-128"/>
        </a:defRPr>
      </a:lvl8pPr>
      <a:lvl9pPr marL="1828800" algn="ctr" defTabSz="457200" rtl="0" fontAlgn="base">
        <a:spcBef>
          <a:spcPct val="0"/>
        </a:spcBef>
        <a:spcAft>
          <a:spcPct val="0"/>
        </a:spcAft>
        <a:defRPr sz="4400">
          <a:solidFill>
            <a:schemeClr val="tx1"/>
          </a:solidFill>
          <a:latin typeface="Calibri" pitchFamily="34" charset="0"/>
          <a:ea typeface="MS PGothic" charset="-128"/>
        </a:defRPr>
      </a:lvl9pPr>
    </p:titleStyle>
    <p:bodyStyle>
      <a:lvl1pPr marL="342900" indent="-342900" algn="l" defTabSz="457200"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a:solidFill>
            <a:schemeClr val="tx1"/>
          </a:solidFill>
          <a:latin typeface="+mn-lt"/>
          <a:ea typeface="+mn-ea"/>
        </a:defRPr>
      </a:lvl2pPr>
      <a:lvl3pPr marL="1143000" indent="-228600" algn="l" defTabSz="457200" rtl="0" fontAlgn="base">
        <a:spcBef>
          <a:spcPct val="20000"/>
        </a:spcBef>
        <a:spcAft>
          <a:spcPct val="0"/>
        </a:spcAft>
        <a:buFont typeface="Arial" charset="0"/>
        <a:buChar char="•"/>
        <a:defRPr sz="2400">
          <a:solidFill>
            <a:schemeClr val="tx1"/>
          </a:solidFill>
          <a:latin typeface="+mn-lt"/>
          <a:ea typeface="+mn-ea"/>
        </a:defRPr>
      </a:lvl3pPr>
      <a:lvl4pPr marL="1600200" indent="-228600" algn="l" defTabSz="457200" rtl="0" fontAlgn="base">
        <a:spcBef>
          <a:spcPct val="20000"/>
        </a:spcBef>
        <a:spcAft>
          <a:spcPct val="0"/>
        </a:spcAft>
        <a:buFont typeface="Arial" charset="0"/>
        <a:buChar char="–"/>
        <a:defRPr sz="2000">
          <a:solidFill>
            <a:schemeClr val="tx1"/>
          </a:solidFill>
          <a:latin typeface="+mn-lt"/>
          <a:ea typeface="+mn-ea"/>
        </a:defRPr>
      </a:lvl4pPr>
      <a:lvl5pPr marL="2057400" indent="-228600" algn="l" defTabSz="457200" rtl="0" fontAlgn="base">
        <a:spcBef>
          <a:spcPct val="20000"/>
        </a:spcBef>
        <a:spcAft>
          <a:spcPct val="0"/>
        </a:spcAft>
        <a:buFont typeface="Arial"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514350" y="1600201"/>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2"/>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fontAlgn="base">
              <a:spcBef>
                <a:spcPct val="0"/>
              </a:spcBef>
              <a:spcAft>
                <a:spcPct val="0"/>
              </a:spcAft>
              <a:defRPr sz="1200">
                <a:solidFill>
                  <a:prstClr val="black">
                    <a:tint val="75000"/>
                  </a:prstClr>
                </a:solidFill>
                <a:latin typeface="Arial" pitchFamily="34" charset="0"/>
              </a:defRPr>
            </a:lvl1pPr>
          </a:lstStyle>
          <a:p>
            <a:pPr eaLnBrk="1" hangingPunct="1">
              <a:defRPr/>
            </a:pPr>
            <a:endParaRPr lang="en-US"/>
          </a:p>
        </p:txBody>
      </p:sp>
      <p:sp>
        <p:nvSpPr>
          <p:cNvPr id="8" name="Footer Placeholder 3"/>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fontAlgn="base">
              <a:spcBef>
                <a:spcPct val="0"/>
              </a:spcBef>
              <a:spcAft>
                <a:spcPct val="0"/>
              </a:spcAft>
              <a:defRPr sz="1200">
                <a:solidFill>
                  <a:prstClr val="black">
                    <a:tint val="75000"/>
                  </a:prstClr>
                </a:solidFill>
                <a:latin typeface="Arial" pitchFamily="34" charset="0"/>
              </a:defRPr>
            </a:lvl1pPr>
          </a:lstStyle>
          <a:p>
            <a:pPr eaLnBrk="1" hangingPunct="1">
              <a:defRPr/>
            </a:pPr>
            <a:endParaRPr lang="en-US"/>
          </a:p>
        </p:txBody>
      </p:sp>
      <p:sp>
        <p:nvSpPr>
          <p:cNvPr id="9" name="Slide Number Placeholder 4"/>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fontAlgn="base">
              <a:spcBef>
                <a:spcPct val="0"/>
              </a:spcBef>
              <a:spcAft>
                <a:spcPct val="0"/>
              </a:spcAft>
              <a:defRPr sz="1200">
                <a:solidFill>
                  <a:prstClr val="black">
                    <a:tint val="75000"/>
                  </a:prstClr>
                </a:solidFill>
                <a:latin typeface="Arial" pitchFamily="34" charset="0"/>
              </a:defRPr>
            </a:lvl1pPr>
          </a:lstStyle>
          <a:p>
            <a:pPr eaLnBrk="1" hangingPunct="1">
              <a:defRPr/>
            </a:pPr>
            <a:fld id="{3442B06B-F040-4EF8-BBF6-A0BE0334545D}" type="slidenum">
              <a:rPr lang="en-US"/>
              <a:pPr eaLnBrk="1" hangingPunct="1">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514350" y="1600203"/>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3"/>
            <a:ext cx="24003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eaLnBrk="1" hangingPunct="1">
              <a:defRPr/>
            </a:pPr>
            <a:endParaRPr lang="en-US"/>
          </a:p>
        </p:txBody>
      </p:sp>
      <p:sp>
        <p:nvSpPr>
          <p:cNvPr id="5" name="Footer Placeholder 4"/>
          <p:cNvSpPr>
            <a:spLocks noGrp="1"/>
          </p:cNvSpPr>
          <p:nvPr>
            <p:ph type="ftr" sz="quarter" idx="3"/>
          </p:nvPr>
        </p:nvSpPr>
        <p:spPr>
          <a:xfrm>
            <a:off x="3514725" y="6356353"/>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eaLnBrk="1" hangingPunct="1">
              <a:defRPr/>
            </a:pPr>
            <a:endParaRPr lang="en-US"/>
          </a:p>
        </p:txBody>
      </p:sp>
      <p:sp>
        <p:nvSpPr>
          <p:cNvPr id="6" name="Slide Number Placeholder 5"/>
          <p:cNvSpPr>
            <a:spLocks noGrp="1"/>
          </p:cNvSpPr>
          <p:nvPr>
            <p:ph type="sldNum" sz="quarter" idx="4"/>
          </p:nvPr>
        </p:nvSpPr>
        <p:spPr>
          <a:xfrm>
            <a:off x="7372350" y="6356353"/>
            <a:ext cx="24003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eaLnBrk="1" hangingPunct="1">
              <a:defRPr/>
            </a:pPr>
            <a:fld id="{9338F6D0-D07B-4817-8489-FDEA5FD941C2}" type="slidenum">
              <a:rPr lang="en-US"/>
              <a:pPr eaLnBrk="1" hangingPunct="1">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3.vml"/><Relationship Id="rId1" Type="http://schemas.openxmlformats.org/officeDocument/2006/relationships/themeOverride" Target="../theme/themeOverride2.xml"/><Relationship Id="rId4" Type="http://schemas.openxmlformats.org/officeDocument/2006/relationships/oleObject" Target="../embeddings/Microsoft_Office_Word_97_-_2003_Document8.doc"/></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5.xml"/><Relationship Id="rId1" Type="http://schemas.openxmlformats.org/officeDocument/2006/relationships/vmlDrawing" Target="../drawings/vmlDrawing15.v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6.vml"/><Relationship Id="rId1" Type="http://schemas.openxmlformats.org/officeDocument/2006/relationships/themeOverride" Target="../theme/themeOverride3.xml"/><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7.vml"/><Relationship Id="rId1" Type="http://schemas.openxmlformats.org/officeDocument/2006/relationships/themeOverride" Target="../theme/themeOverride4.xml"/><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8.vml"/><Relationship Id="rId1" Type="http://schemas.openxmlformats.org/officeDocument/2006/relationships/themeOverride" Target="../theme/themeOverride5.xml"/><Relationship Id="rId4" Type="http://schemas.openxmlformats.org/officeDocument/2006/relationships/oleObject" Target="../embeddings/oleObject10.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9.vml"/><Relationship Id="rId1" Type="http://schemas.openxmlformats.org/officeDocument/2006/relationships/themeOverride" Target="../theme/themeOverride6.x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0.vml"/><Relationship Id="rId1" Type="http://schemas.openxmlformats.org/officeDocument/2006/relationships/themeOverride" Target="../theme/themeOverride7.x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25.vml"/><Relationship Id="rId1" Type="http://schemas.openxmlformats.org/officeDocument/2006/relationships/themeOverride" Target="../theme/themeOverride8.xml"/><Relationship Id="rId4" Type="http://schemas.openxmlformats.org/officeDocument/2006/relationships/oleObject" Target="../embeddings/oleObject19.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26.vml"/><Relationship Id="rId1" Type="http://schemas.openxmlformats.org/officeDocument/2006/relationships/themeOverride" Target="../theme/themeOverride9.xml"/><Relationship Id="rId4" Type="http://schemas.openxmlformats.org/officeDocument/2006/relationships/oleObject" Target="../embeddings/oleObject20.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8.v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29.vml"/><Relationship Id="rId1" Type="http://schemas.openxmlformats.org/officeDocument/2006/relationships/themeOverride" Target="../theme/themeOverride10.xml"/><Relationship Id="rId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30.vml"/><Relationship Id="rId1" Type="http://schemas.openxmlformats.org/officeDocument/2006/relationships/themeOverride" Target="../theme/themeOverride11.xml"/><Relationship Id="rId4" Type="http://schemas.openxmlformats.org/officeDocument/2006/relationships/oleObject" Target="../embeddings/oleObject24.bin"/></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8.xml.rels><?xml version="1.0" encoding="UTF-8" standalone="yes"?>
<Relationships xmlns="http://schemas.openxmlformats.org/package/2006/relationships"><Relationship Id="rId8" Type="http://schemas.openxmlformats.org/officeDocument/2006/relationships/hyperlink" Target="http://www.ncbi.nlm.nih.gov/pubmed?term=%22Williams%20A%22%5bAuthor%5d" TargetMode="External"/><Relationship Id="rId3" Type="http://schemas.openxmlformats.org/officeDocument/2006/relationships/hyperlink" Target="http://www.ncbi.nlm.nih.gov/pubmed?term=%22Colclough%20K%22%5bAuthor%5d" TargetMode="External"/><Relationship Id="rId7" Type="http://schemas.openxmlformats.org/officeDocument/2006/relationships/hyperlink" Target="http://www.ncbi.nlm.nih.gov/pubmed?term=%22Bingley%20P%22%5bAuthor%5d" TargetMode="External"/><Relationship Id="rId2" Type="http://schemas.openxmlformats.org/officeDocument/2006/relationships/hyperlink" Target="http://www.ncbi.nlm.nih.gov/pubmed?term=%22McDonald%20TJ%22%5bAuthor%5d" TargetMode="External"/><Relationship Id="rId1" Type="http://schemas.openxmlformats.org/officeDocument/2006/relationships/slideLayout" Target="../slideLayouts/slideLayout38.xml"/><Relationship Id="rId6" Type="http://schemas.openxmlformats.org/officeDocument/2006/relationships/hyperlink" Target="http://www.ncbi.nlm.nih.gov/pubmed?term=%22Shepherd%20M%22%5bAuthor%5d" TargetMode="External"/><Relationship Id="rId5" Type="http://schemas.openxmlformats.org/officeDocument/2006/relationships/hyperlink" Target="http://www.ncbi.nlm.nih.gov/pubmed?term=%22Shields%20B%22%5bAuthor%5d" TargetMode="External"/><Relationship Id="rId10" Type="http://schemas.openxmlformats.org/officeDocument/2006/relationships/hyperlink" Target="http://www.ncbi.nlm.nih.gov/pubmed?term=%22Ellard%20S%22%5bAuthor%5d" TargetMode="External"/><Relationship Id="rId4" Type="http://schemas.openxmlformats.org/officeDocument/2006/relationships/hyperlink" Target="http://www.ncbi.nlm.nih.gov/pubmed?term=%22Brown%20R%22%5bAuthor%5d" TargetMode="External"/><Relationship Id="rId9" Type="http://schemas.openxmlformats.org/officeDocument/2006/relationships/hyperlink" Target="http://www.ncbi.nlm.nih.gov/pubmed?term=%22Hattersley%20AT%22%5bAuthor%5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10</a:t>
            </a:r>
            <a:endParaRPr lang="en-US" dirty="0"/>
          </a:p>
        </p:txBody>
      </p:sp>
      <p:sp>
        <p:nvSpPr>
          <p:cNvPr id="6" name="Subtitle 5"/>
          <p:cNvSpPr>
            <a:spLocks noGrp="1"/>
          </p:cNvSpPr>
          <p:nvPr>
            <p:ph type="subTitle" idx="1"/>
          </p:nvPr>
        </p:nvSpPr>
        <p:spPr/>
        <p:txBody>
          <a:bodyPr/>
          <a:lstStyle/>
          <a:p>
            <a:r>
              <a:rPr lang="en-US" dirty="0" smtClean="0"/>
              <a:t>Humoral Autoimmunity</a:t>
            </a:r>
            <a:endParaRPr lang="en-US" dirty="0"/>
          </a:p>
        </p:txBody>
      </p:sp>
      <p:sp>
        <p:nvSpPr>
          <p:cNvPr id="4" name="Date Placeholder 3"/>
          <p:cNvSpPr>
            <a:spLocks noGrp="1"/>
          </p:cNvSpPr>
          <p:nvPr>
            <p:ph type="dt" sz="half" idx="10"/>
          </p:nvPr>
        </p:nvSpPr>
        <p:spPr/>
        <p:txBody>
          <a:bodyPr/>
          <a:lstStyle/>
          <a:p>
            <a:pPr>
              <a:defRPr/>
            </a:pPr>
            <a:fld id="{FD62E068-8429-441C-B3D6-40A3DEBAE7EB}" type="datetime1">
              <a:rPr lang="en-US"/>
              <a:pPr>
                <a:defRPr/>
              </a:pPr>
              <a:t>8/17/2012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19100" y="228600"/>
            <a:ext cx="9258300" cy="1143000"/>
          </a:xfrm>
        </p:spPr>
        <p:txBody>
          <a:bodyPr/>
          <a:lstStyle/>
          <a:p>
            <a:r>
              <a:rPr lang="en-US" sz="3600"/>
              <a:t>Development of Autoantibodies in the</a:t>
            </a:r>
            <a:br>
              <a:rPr lang="en-US" sz="3600"/>
            </a:br>
            <a:r>
              <a:rPr lang="en-US" sz="3600"/>
              <a:t>TrialNet Natural History Study</a:t>
            </a:r>
            <a:br>
              <a:rPr lang="en-US" sz="3600"/>
            </a:br>
            <a:r>
              <a:rPr lang="en-US" sz="3600"/>
              <a:t>Vehik et al Diabetes Care 2011</a:t>
            </a:r>
          </a:p>
        </p:txBody>
      </p:sp>
      <p:pic>
        <p:nvPicPr>
          <p:cNvPr id="232452" name="Picture 4"/>
          <p:cNvPicPr>
            <a:picLocks noChangeAspect="1" noChangeArrowheads="1"/>
          </p:cNvPicPr>
          <p:nvPr/>
        </p:nvPicPr>
        <p:blipFill>
          <a:blip r:embed="rId2" cstate="print"/>
          <a:srcRect l="10156" t="43153" r="39063" b="18759"/>
          <a:stretch>
            <a:fillRect/>
          </a:stretch>
        </p:blipFill>
        <p:spPr bwMode="auto">
          <a:xfrm>
            <a:off x="876300" y="1646238"/>
            <a:ext cx="8686800" cy="5211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533400"/>
            <a:ext cx="10287000" cy="1143000"/>
          </a:xfrm>
        </p:spPr>
        <p:txBody>
          <a:bodyPr/>
          <a:lstStyle/>
          <a:p>
            <a:r>
              <a:rPr lang="en-US" sz="2400">
                <a:latin typeface="AdvOT328617cc.B" charset="0"/>
              </a:rPr>
              <a:t>Genetic Analysis of Adult-Onset Autoimmune Diabetes</a:t>
            </a:r>
            <a:br>
              <a:rPr lang="en-US" sz="2400">
                <a:latin typeface="AdvOT328617cc.B" charset="0"/>
              </a:rPr>
            </a:br>
            <a:r>
              <a:rPr lang="en-US" sz="2400">
                <a:latin typeface="AdvOT5f835a1d.B" charset="0"/>
              </a:rPr>
              <a:t>Joanna M.M. Howson,1 Silke Rosinger,2 Deborah J. Smyth,1 Bernhard O. Boehm,2</a:t>
            </a:r>
            <a:br>
              <a:rPr lang="en-US" sz="2400">
                <a:latin typeface="AdvOT5f835a1d.B" charset="0"/>
              </a:rPr>
            </a:br>
            <a:r>
              <a:rPr lang="en-US" sz="2400">
                <a:latin typeface="AdvOT5f835a1d.B" charset="0"/>
              </a:rPr>
              <a:t>the ADBW-END Study Group,* and John A. Todd1</a:t>
            </a:r>
            <a:br>
              <a:rPr lang="en-US" sz="2400">
                <a:latin typeface="AdvOT5f835a1d.B" charset="0"/>
              </a:rPr>
            </a:br>
            <a:r>
              <a:rPr lang="en-US" sz="2400">
                <a:latin typeface="AdvOT5f835a1d.B" charset="0"/>
              </a:rPr>
              <a:t>Diabetes 2011</a:t>
            </a:r>
          </a:p>
        </p:txBody>
      </p:sp>
      <p:sp>
        <p:nvSpPr>
          <p:cNvPr id="230403" name="Rectangle 3"/>
          <p:cNvSpPr>
            <a:spLocks noGrp="1" noChangeArrowheads="1"/>
          </p:cNvSpPr>
          <p:nvPr>
            <p:ph type="body" idx="1"/>
          </p:nvPr>
        </p:nvSpPr>
        <p:spPr>
          <a:xfrm>
            <a:off x="419100" y="2332038"/>
            <a:ext cx="9258300" cy="4525962"/>
          </a:xfrm>
        </p:spPr>
        <p:txBody>
          <a:bodyPr/>
          <a:lstStyle/>
          <a:p>
            <a:r>
              <a:rPr lang="en-US"/>
              <a:t>DR3 associated with GAD antibody positivity of adults with Type 1 diabetes but absence of IA-2 autoantibodies.</a:t>
            </a:r>
          </a:p>
          <a:p>
            <a:r>
              <a:rPr lang="en-US"/>
              <a:t>DR4 associated with IA-2 positivity and younger age of onset as was DR3/4 heterozygotes.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gplot39"/>
          <p:cNvPicPr>
            <a:picLocks noChangeAspect="1" noChangeArrowheads="1"/>
          </p:cNvPicPr>
          <p:nvPr/>
        </p:nvPicPr>
        <p:blipFill>
          <a:blip r:embed="rId3" cstate="print"/>
          <a:srcRect/>
          <a:stretch>
            <a:fillRect/>
          </a:stretch>
        </p:blipFill>
        <p:spPr bwMode="auto">
          <a:xfrm>
            <a:off x="5314950" y="3810000"/>
            <a:ext cx="2486025" cy="1790700"/>
          </a:xfrm>
          <a:prstGeom prst="rect">
            <a:avLst/>
          </a:prstGeom>
          <a:noFill/>
          <a:ln w="9525">
            <a:noFill/>
            <a:miter lim="800000"/>
            <a:headEnd/>
            <a:tailEnd/>
          </a:ln>
        </p:spPr>
      </p:pic>
      <p:pic>
        <p:nvPicPr>
          <p:cNvPr id="208899" name="Picture 3" descr="gplot2"/>
          <p:cNvPicPr>
            <a:picLocks noChangeAspect="1" noChangeArrowheads="1"/>
          </p:cNvPicPr>
          <p:nvPr/>
        </p:nvPicPr>
        <p:blipFill>
          <a:blip r:embed="rId4" cstate="print"/>
          <a:srcRect/>
          <a:stretch>
            <a:fillRect/>
          </a:stretch>
        </p:blipFill>
        <p:spPr bwMode="auto">
          <a:xfrm>
            <a:off x="5314950" y="0"/>
            <a:ext cx="2400300" cy="1790700"/>
          </a:xfrm>
          <a:prstGeom prst="rect">
            <a:avLst/>
          </a:prstGeom>
          <a:noFill/>
          <a:ln w="9525">
            <a:noFill/>
            <a:miter lim="800000"/>
            <a:headEnd/>
            <a:tailEnd/>
          </a:ln>
        </p:spPr>
      </p:pic>
      <p:pic>
        <p:nvPicPr>
          <p:cNvPr id="208900" name="Picture 4" descr="gplot3"/>
          <p:cNvPicPr>
            <a:picLocks noChangeAspect="1" noChangeArrowheads="1"/>
          </p:cNvPicPr>
          <p:nvPr/>
        </p:nvPicPr>
        <p:blipFill>
          <a:blip r:embed="rId5" cstate="print"/>
          <a:srcRect/>
          <a:stretch>
            <a:fillRect/>
          </a:stretch>
        </p:blipFill>
        <p:spPr bwMode="auto">
          <a:xfrm>
            <a:off x="7800975" y="3886200"/>
            <a:ext cx="2486025" cy="1790700"/>
          </a:xfrm>
          <a:prstGeom prst="rect">
            <a:avLst/>
          </a:prstGeom>
          <a:noFill/>
          <a:ln w="9525">
            <a:noFill/>
            <a:miter lim="800000"/>
            <a:headEnd/>
            <a:tailEnd/>
          </a:ln>
        </p:spPr>
      </p:pic>
      <p:pic>
        <p:nvPicPr>
          <p:cNvPr id="208901" name="Picture 5" descr="gplot10"/>
          <p:cNvPicPr>
            <a:picLocks noChangeAspect="1" noChangeArrowheads="1"/>
          </p:cNvPicPr>
          <p:nvPr/>
        </p:nvPicPr>
        <p:blipFill>
          <a:blip r:embed="rId6" cstate="print"/>
          <a:srcRect/>
          <a:stretch>
            <a:fillRect/>
          </a:stretch>
        </p:blipFill>
        <p:spPr bwMode="auto">
          <a:xfrm>
            <a:off x="257175" y="3810000"/>
            <a:ext cx="2657475" cy="1844675"/>
          </a:xfrm>
          <a:prstGeom prst="rect">
            <a:avLst/>
          </a:prstGeom>
          <a:noFill/>
          <a:ln w="9525">
            <a:noFill/>
            <a:miter lim="800000"/>
            <a:headEnd/>
            <a:tailEnd/>
          </a:ln>
        </p:spPr>
      </p:pic>
      <p:pic>
        <p:nvPicPr>
          <p:cNvPr id="208902" name="Picture 6" descr="gplot6"/>
          <p:cNvPicPr>
            <a:picLocks noChangeAspect="1" noChangeArrowheads="1"/>
          </p:cNvPicPr>
          <p:nvPr/>
        </p:nvPicPr>
        <p:blipFill>
          <a:blip r:embed="rId7" cstate="print"/>
          <a:srcRect/>
          <a:stretch>
            <a:fillRect/>
          </a:stretch>
        </p:blipFill>
        <p:spPr bwMode="auto">
          <a:xfrm>
            <a:off x="7800975" y="1905000"/>
            <a:ext cx="2400300" cy="1752600"/>
          </a:xfrm>
          <a:prstGeom prst="rect">
            <a:avLst/>
          </a:prstGeom>
          <a:noFill/>
          <a:ln w="9525">
            <a:noFill/>
            <a:miter lim="800000"/>
            <a:headEnd/>
            <a:tailEnd/>
          </a:ln>
        </p:spPr>
      </p:pic>
      <p:pic>
        <p:nvPicPr>
          <p:cNvPr id="208903" name="Picture 7" descr="gplot13"/>
          <p:cNvPicPr>
            <a:picLocks noChangeAspect="1" noChangeArrowheads="1"/>
          </p:cNvPicPr>
          <p:nvPr/>
        </p:nvPicPr>
        <p:blipFill>
          <a:blip r:embed="rId8" cstate="print"/>
          <a:srcRect/>
          <a:stretch>
            <a:fillRect/>
          </a:stretch>
        </p:blipFill>
        <p:spPr bwMode="auto">
          <a:xfrm>
            <a:off x="257175" y="1828800"/>
            <a:ext cx="2314575" cy="1752600"/>
          </a:xfrm>
          <a:prstGeom prst="rect">
            <a:avLst/>
          </a:prstGeom>
          <a:noFill/>
          <a:ln w="9525">
            <a:noFill/>
            <a:miter lim="800000"/>
            <a:headEnd/>
            <a:tailEnd/>
          </a:ln>
        </p:spPr>
      </p:pic>
      <p:pic>
        <p:nvPicPr>
          <p:cNvPr id="208904" name="Picture 8" descr="gplot20"/>
          <p:cNvPicPr>
            <a:picLocks noChangeAspect="1" noChangeArrowheads="1"/>
          </p:cNvPicPr>
          <p:nvPr/>
        </p:nvPicPr>
        <p:blipFill>
          <a:blip r:embed="rId9" cstate="print"/>
          <a:srcRect/>
          <a:stretch>
            <a:fillRect/>
          </a:stretch>
        </p:blipFill>
        <p:spPr bwMode="auto">
          <a:xfrm>
            <a:off x="7800975" y="0"/>
            <a:ext cx="2400300" cy="1828800"/>
          </a:xfrm>
          <a:prstGeom prst="rect">
            <a:avLst/>
          </a:prstGeom>
          <a:noFill/>
          <a:ln w="9525">
            <a:noFill/>
            <a:miter lim="800000"/>
            <a:headEnd/>
            <a:tailEnd/>
          </a:ln>
        </p:spPr>
      </p:pic>
      <p:pic>
        <p:nvPicPr>
          <p:cNvPr id="208905" name="Picture 9" descr="gplot32"/>
          <p:cNvPicPr>
            <a:picLocks noChangeAspect="1" noChangeArrowheads="1"/>
          </p:cNvPicPr>
          <p:nvPr/>
        </p:nvPicPr>
        <p:blipFill>
          <a:blip r:embed="rId10" cstate="print"/>
          <a:srcRect/>
          <a:stretch>
            <a:fillRect/>
          </a:stretch>
        </p:blipFill>
        <p:spPr bwMode="auto">
          <a:xfrm>
            <a:off x="2743200" y="3810000"/>
            <a:ext cx="2571750" cy="1828800"/>
          </a:xfrm>
          <a:prstGeom prst="rect">
            <a:avLst/>
          </a:prstGeom>
          <a:noFill/>
          <a:ln w="9525">
            <a:noFill/>
            <a:miter lim="800000"/>
            <a:headEnd/>
            <a:tailEnd/>
          </a:ln>
        </p:spPr>
      </p:pic>
      <p:pic>
        <p:nvPicPr>
          <p:cNvPr id="208906" name="Picture 10" descr="gplot35"/>
          <p:cNvPicPr>
            <a:picLocks noChangeAspect="1" noChangeArrowheads="1"/>
          </p:cNvPicPr>
          <p:nvPr/>
        </p:nvPicPr>
        <p:blipFill>
          <a:blip r:embed="rId11" cstate="print"/>
          <a:srcRect/>
          <a:stretch>
            <a:fillRect/>
          </a:stretch>
        </p:blipFill>
        <p:spPr bwMode="auto">
          <a:xfrm>
            <a:off x="5229225" y="1905000"/>
            <a:ext cx="2743200" cy="1717675"/>
          </a:xfrm>
          <a:prstGeom prst="rect">
            <a:avLst/>
          </a:prstGeom>
          <a:noFill/>
          <a:ln w="9525">
            <a:noFill/>
            <a:miter lim="800000"/>
            <a:headEnd/>
            <a:tailEnd/>
          </a:ln>
        </p:spPr>
      </p:pic>
      <p:pic>
        <p:nvPicPr>
          <p:cNvPr id="208907" name="Picture 11" descr="gplot37"/>
          <p:cNvPicPr>
            <a:picLocks noChangeAspect="1" noChangeArrowheads="1"/>
          </p:cNvPicPr>
          <p:nvPr/>
        </p:nvPicPr>
        <p:blipFill>
          <a:blip r:embed="rId12" cstate="print"/>
          <a:srcRect/>
          <a:stretch>
            <a:fillRect/>
          </a:stretch>
        </p:blipFill>
        <p:spPr bwMode="auto">
          <a:xfrm>
            <a:off x="2828925" y="0"/>
            <a:ext cx="2486025" cy="1814513"/>
          </a:xfrm>
          <a:prstGeom prst="rect">
            <a:avLst/>
          </a:prstGeom>
          <a:noFill/>
          <a:ln w="9525">
            <a:noFill/>
            <a:miter lim="800000"/>
            <a:headEnd/>
            <a:tailEnd/>
          </a:ln>
        </p:spPr>
      </p:pic>
      <p:pic>
        <p:nvPicPr>
          <p:cNvPr id="208908" name="Picture 12" descr="gplot5"/>
          <p:cNvPicPr>
            <a:picLocks noChangeAspect="1" noChangeArrowheads="1"/>
          </p:cNvPicPr>
          <p:nvPr/>
        </p:nvPicPr>
        <p:blipFill>
          <a:blip r:embed="rId13" cstate="print"/>
          <a:srcRect/>
          <a:stretch>
            <a:fillRect/>
          </a:stretch>
        </p:blipFill>
        <p:spPr bwMode="auto">
          <a:xfrm>
            <a:off x="171450" y="0"/>
            <a:ext cx="2486025" cy="1790700"/>
          </a:xfrm>
          <a:prstGeom prst="rect">
            <a:avLst/>
          </a:prstGeom>
          <a:noFill/>
          <a:ln w="9525">
            <a:noFill/>
            <a:miter lim="800000"/>
            <a:headEnd/>
            <a:tailEnd/>
          </a:ln>
        </p:spPr>
      </p:pic>
      <p:pic>
        <p:nvPicPr>
          <p:cNvPr id="208909" name="Picture 13" descr="gplot27"/>
          <p:cNvPicPr>
            <a:picLocks noChangeAspect="1" noChangeArrowheads="1"/>
          </p:cNvPicPr>
          <p:nvPr/>
        </p:nvPicPr>
        <p:blipFill>
          <a:blip r:embed="rId14" cstate="print"/>
          <a:srcRect/>
          <a:stretch>
            <a:fillRect/>
          </a:stretch>
        </p:blipFill>
        <p:spPr bwMode="auto">
          <a:xfrm>
            <a:off x="2828925" y="1828800"/>
            <a:ext cx="2400300" cy="1844675"/>
          </a:xfrm>
          <a:prstGeom prst="rect">
            <a:avLst/>
          </a:prstGeom>
          <a:noFill/>
          <a:ln w="9525">
            <a:noFill/>
            <a:miter lim="800000"/>
            <a:headEnd/>
            <a:tailEnd/>
          </a:ln>
        </p:spPr>
      </p:pic>
      <p:sp>
        <p:nvSpPr>
          <p:cNvPr id="208910" name="Text Box 14"/>
          <p:cNvSpPr txBox="1">
            <a:spLocks noChangeArrowheads="1"/>
          </p:cNvSpPr>
          <p:nvPr/>
        </p:nvSpPr>
        <p:spPr bwMode="auto">
          <a:xfrm>
            <a:off x="0" y="5867400"/>
            <a:ext cx="10287000" cy="854075"/>
          </a:xfrm>
          <a:prstGeom prst="rect">
            <a:avLst/>
          </a:prstGeom>
          <a:noFill/>
          <a:ln w="9525">
            <a:noFill/>
            <a:miter lim="800000"/>
            <a:headEnd/>
            <a:tailEnd/>
          </a:ln>
          <a:effectLst/>
        </p:spPr>
        <p:txBody>
          <a:bodyPr>
            <a:spAutoFit/>
          </a:bodyPr>
          <a:lstStyle/>
          <a:p>
            <a:pPr algn="ctr">
              <a:spcBef>
                <a:spcPct val="50000"/>
              </a:spcBef>
            </a:pPr>
            <a:r>
              <a:rPr lang="en-US"/>
              <a:t>HIGH LEVELS INSULIN AUTOANTIBODIES DAISY STUDY PROGRESSION TO DM</a:t>
            </a:r>
          </a:p>
          <a:p>
            <a:pPr algn="ctr">
              <a:spcBef>
                <a:spcPct val="50000"/>
              </a:spcBef>
            </a:pPr>
            <a:r>
              <a:rPr lang="en-US"/>
              <a:t>FIRST DOT: AGE ANY ANTIBODY APPEARED/ SECOND: DM 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gplot24"/>
          <p:cNvPicPr>
            <a:picLocks noChangeAspect="1" noChangeArrowheads="1"/>
          </p:cNvPicPr>
          <p:nvPr/>
        </p:nvPicPr>
        <p:blipFill>
          <a:blip r:embed="rId3" cstate="print"/>
          <a:srcRect/>
          <a:stretch>
            <a:fillRect/>
          </a:stretch>
        </p:blipFill>
        <p:spPr bwMode="auto">
          <a:xfrm>
            <a:off x="5143500" y="1981200"/>
            <a:ext cx="2571750" cy="1844675"/>
          </a:xfrm>
          <a:prstGeom prst="rect">
            <a:avLst/>
          </a:prstGeom>
          <a:noFill/>
          <a:ln w="9525">
            <a:noFill/>
            <a:miter lim="800000"/>
            <a:headEnd/>
            <a:tailEnd/>
          </a:ln>
        </p:spPr>
      </p:pic>
      <p:pic>
        <p:nvPicPr>
          <p:cNvPr id="210947" name="Picture 3" descr="gplot29"/>
          <p:cNvPicPr>
            <a:picLocks noChangeAspect="1" noChangeArrowheads="1"/>
          </p:cNvPicPr>
          <p:nvPr/>
        </p:nvPicPr>
        <p:blipFill>
          <a:blip r:embed="rId4" cstate="print"/>
          <a:srcRect/>
          <a:stretch>
            <a:fillRect/>
          </a:stretch>
        </p:blipFill>
        <p:spPr bwMode="auto">
          <a:xfrm>
            <a:off x="7715250" y="1981200"/>
            <a:ext cx="2400300" cy="1828800"/>
          </a:xfrm>
          <a:prstGeom prst="rect">
            <a:avLst/>
          </a:prstGeom>
          <a:noFill/>
          <a:ln w="9525">
            <a:noFill/>
            <a:miter lim="800000"/>
            <a:headEnd/>
            <a:tailEnd/>
          </a:ln>
        </p:spPr>
      </p:pic>
      <p:pic>
        <p:nvPicPr>
          <p:cNvPr id="210948" name="Picture 4" descr="gplot30"/>
          <p:cNvPicPr>
            <a:picLocks noChangeAspect="1" noChangeArrowheads="1"/>
          </p:cNvPicPr>
          <p:nvPr/>
        </p:nvPicPr>
        <p:blipFill>
          <a:blip r:embed="rId5" cstate="print"/>
          <a:srcRect/>
          <a:stretch>
            <a:fillRect/>
          </a:stretch>
        </p:blipFill>
        <p:spPr bwMode="auto">
          <a:xfrm>
            <a:off x="0" y="2057400"/>
            <a:ext cx="2400300" cy="1828800"/>
          </a:xfrm>
          <a:prstGeom prst="rect">
            <a:avLst/>
          </a:prstGeom>
          <a:noFill/>
          <a:ln w="9525">
            <a:noFill/>
            <a:miter lim="800000"/>
            <a:headEnd/>
            <a:tailEnd/>
          </a:ln>
        </p:spPr>
      </p:pic>
      <p:pic>
        <p:nvPicPr>
          <p:cNvPr id="210949" name="Picture 5" descr="gplot33"/>
          <p:cNvPicPr>
            <a:picLocks noChangeAspect="1" noChangeArrowheads="1"/>
          </p:cNvPicPr>
          <p:nvPr/>
        </p:nvPicPr>
        <p:blipFill>
          <a:blip r:embed="rId6" cstate="print"/>
          <a:srcRect/>
          <a:stretch>
            <a:fillRect/>
          </a:stretch>
        </p:blipFill>
        <p:spPr bwMode="auto">
          <a:xfrm>
            <a:off x="0" y="4038600"/>
            <a:ext cx="2400300" cy="1844675"/>
          </a:xfrm>
          <a:prstGeom prst="rect">
            <a:avLst/>
          </a:prstGeom>
          <a:noFill/>
          <a:ln w="9525">
            <a:noFill/>
            <a:miter lim="800000"/>
            <a:headEnd/>
            <a:tailEnd/>
          </a:ln>
        </p:spPr>
      </p:pic>
      <p:pic>
        <p:nvPicPr>
          <p:cNvPr id="210950" name="Picture 6" descr="gplot21"/>
          <p:cNvPicPr>
            <a:picLocks noChangeAspect="1" noChangeArrowheads="1"/>
          </p:cNvPicPr>
          <p:nvPr/>
        </p:nvPicPr>
        <p:blipFill>
          <a:blip r:embed="rId7" cstate="print"/>
          <a:srcRect/>
          <a:stretch>
            <a:fillRect/>
          </a:stretch>
        </p:blipFill>
        <p:spPr bwMode="auto">
          <a:xfrm>
            <a:off x="5229225" y="4114800"/>
            <a:ext cx="2486025" cy="1752600"/>
          </a:xfrm>
          <a:prstGeom prst="rect">
            <a:avLst/>
          </a:prstGeom>
          <a:noFill/>
          <a:ln w="9525">
            <a:noFill/>
            <a:miter lim="800000"/>
            <a:headEnd/>
            <a:tailEnd/>
          </a:ln>
        </p:spPr>
      </p:pic>
      <p:pic>
        <p:nvPicPr>
          <p:cNvPr id="210951" name="Picture 7" descr="gplot22"/>
          <p:cNvPicPr>
            <a:picLocks noChangeAspect="1" noChangeArrowheads="1"/>
          </p:cNvPicPr>
          <p:nvPr/>
        </p:nvPicPr>
        <p:blipFill>
          <a:blip r:embed="rId8" cstate="print"/>
          <a:srcRect/>
          <a:stretch>
            <a:fillRect/>
          </a:stretch>
        </p:blipFill>
        <p:spPr bwMode="auto">
          <a:xfrm>
            <a:off x="2486025" y="4114800"/>
            <a:ext cx="2571750" cy="1752600"/>
          </a:xfrm>
          <a:prstGeom prst="rect">
            <a:avLst/>
          </a:prstGeom>
          <a:noFill/>
          <a:ln w="9525">
            <a:noFill/>
            <a:miter lim="800000"/>
            <a:headEnd/>
            <a:tailEnd/>
          </a:ln>
        </p:spPr>
      </p:pic>
      <p:pic>
        <p:nvPicPr>
          <p:cNvPr id="210952" name="Picture 8" descr="gplot15"/>
          <p:cNvPicPr>
            <a:picLocks noChangeAspect="1" noChangeArrowheads="1"/>
          </p:cNvPicPr>
          <p:nvPr/>
        </p:nvPicPr>
        <p:blipFill>
          <a:blip r:embed="rId9" cstate="print"/>
          <a:srcRect/>
          <a:stretch>
            <a:fillRect/>
          </a:stretch>
        </p:blipFill>
        <p:spPr bwMode="auto">
          <a:xfrm>
            <a:off x="2486025" y="1981200"/>
            <a:ext cx="2571750" cy="1844675"/>
          </a:xfrm>
          <a:prstGeom prst="rect">
            <a:avLst/>
          </a:prstGeom>
          <a:noFill/>
          <a:ln w="9525">
            <a:noFill/>
            <a:miter lim="800000"/>
            <a:headEnd/>
            <a:tailEnd/>
          </a:ln>
        </p:spPr>
      </p:pic>
      <p:sp>
        <p:nvSpPr>
          <p:cNvPr id="210953" name="Text Box 9"/>
          <p:cNvSpPr txBox="1">
            <a:spLocks noChangeArrowheads="1"/>
          </p:cNvSpPr>
          <p:nvPr/>
        </p:nvSpPr>
        <p:spPr bwMode="auto">
          <a:xfrm>
            <a:off x="0" y="5867400"/>
            <a:ext cx="10287000" cy="854075"/>
          </a:xfrm>
          <a:prstGeom prst="rect">
            <a:avLst/>
          </a:prstGeom>
          <a:noFill/>
          <a:ln w="9525">
            <a:noFill/>
            <a:miter lim="800000"/>
            <a:headEnd/>
            <a:tailEnd/>
          </a:ln>
          <a:effectLst/>
        </p:spPr>
        <p:txBody>
          <a:bodyPr>
            <a:spAutoFit/>
          </a:bodyPr>
          <a:lstStyle/>
          <a:p>
            <a:pPr algn="ctr">
              <a:spcBef>
                <a:spcPct val="50000"/>
              </a:spcBef>
            </a:pPr>
            <a:r>
              <a:rPr lang="en-US"/>
              <a:t>LOW LEVELS INSULIN AUTOANTIBODIES DAISY STUDY PROGRESSION TO DM</a:t>
            </a:r>
          </a:p>
          <a:p>
            <a:pPr algn="ctr">
              <a:spcBef>
                <a:spcPct val="50000"/>
              </a:spcBef>
            </a:pPr>
            <a:r>
              <a:rPr lang="en-US"/>
              <a:t>FIRST DOT: AGE ANY ANTIBODY APPEARED/ SECOND: DM AGE</a:t>
            </a:r>
          </a:p>
        </p:txBody>
      </p:sp>
      <p:sp>
        <p:nvSpPr>
          <p:cNvPr id="210954" name="Text Box 10"/>
          <p:cNvSpPr txBox="1">
            <a:spLocks noChangeArrowheads="1"/>
          </p:cNvSpPr>
          <p:nvPr/>
        </p:nvSpPr>
        <p:spPr bwMode="auto">
          <a:xfrm>
            <a:off x="266700" y="304800"/>
            <a:ext cx="9525000" cy="1768475"/>
          </a:xfrm>
          <a:prstGeom prst="rect">
            <a:avLst/>
          </a:prstGeom>
          <a:noFill/>
          <a:ln w="9525">
            <a:noFill/>
            <a:miter lim="800000"/>
            <a:headEnd/>
            <a:tailEnd/>
          </a:ln>
          <a:effectLst/>
        </p:spPr>
        <p:txBody>
          <a:bodyPr>
            <a:spAutoFit/>
          </a:bodyPr>
          <a:lstStyle/>
          <a:p>
            <a:pPr>
              <a:spcBef>
                <a:spcPct val="50000"/>
              </a:spcBef>
            </a:pPr>
            <a:r>
              <a:rPr lang="en-US"/>
              <a:t>Steck et al Diabetes Care 2011</a:t>
            </a:r>
          </a:p>
          <a:p>
            <a:r>
              <a:rPr lang="en-US" b="1"/>
              <a:t>Age of Islet Autoantibody Appearance and Mean Levels of Insulin, but Not GAD or IA-2 Autoantibodies, Predict Age of Diagnosis of Type 1 Diabetes </a:t>
            </a:r>
          </a:p>
          <a:p>
            <a:r>
              <a:rPr lang="en-US" b="1"/>
              <a:t>Diabetes Autoimmunity Study in the Young</a:t>
            </a:r>
          </a:p>
          <a:p>
            <a:pPr>
              <a:spcBef>
                <a:spcPct val="50000"/>
              </a:spcBef>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4" name="Object 2"/>
          <p:cNvGraphicFramePr>
            <a:graphicFrameLocks noChangeAspect="1"/>
          </p:cNvGraphicFramePr>
          <p:nvPr/>
        </p:nvGraphicFramePr>
        <p:xfrm>
          <a:off x="257175" y="228600"/>
          <a:ext cx="9601200" cy="6629400"/>
        </p:xfrm>
        <a:graphic>
          <a:graphicData uri="http://schemas.openxmlformats.org/presentationml/2006/ole">
            <p:oleObj spid="_x0000_s212994" name="Prism Project" r:id="rId4" imgW="4428000" imgH="2610000" progId="Prism4.Document">
              <p:embed/>
            </p:oleObj>
          </a:graphicData>
        </a:graphic>
      </p:graphicFrame>
      <p:sp>
        <p:nvSpPr>
          <p:cNvPr id="212995" name="Text Box 3"/>
          <p:cNvSpPr txBox="1">
            <a:spLocks noChangeArrowheads="1"/>
          </p:cNvSpPr>
          <p:nvPr/>
        </p:nvSpPr>
        <p:spPr bwMode="auto">
          <a:xfrm>
            <a:off x="6172200" y="990600"/>
            <a:ext cx="3857625"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000000"/>
                </a:solidFill>
                <a:latin typeface="Arial" pitchFamily="34" charset="0"/>
              </a:rPr>
              <a:t>R2=.37   P&lt;.0001</a:t>
            </a:r>
          </a:p>
        </p:txBody>
      </p:sp>
      <p:sp>
        <p:nvSpPr>
          <p:cNvPr id="212996" name="TextBox 3"/>
          <p:cNvSpPr txBox="1">
            <a:spLocks noChangeArrowheads="1"/>
          </p:cNvSpPr>
          <p:nvPr/>
        </p:nvSpPr>
        <p:spPr bwMode="auto">
          <a:xfrm>
            <a:off x="8058150" y="3352800"/>
            <a:ext cx="2228850" cy="923925"/>
          </a:xfrm>
          <a:prstGeom prst="rect">
            <a:avLst/>
          </a:prstGeom>
          <a:noFill/>
          <a:ln w="9525">
            <a:noFill/>
            <a:miter lim="800000"/>
            <a:headEnd/>
            <a:tailEnd/>
          </a:ln>
        </p:spPr>
        <p:txBody>
          <a:bodyPr>
            <a:spAutoFit/>
          </a:bodyPr>
          <a:lstStyle/>
          <a:p>
            <a:pPr eaLnBrk="1" hangingPunct="1"/>
            <a:r>
              <a:rPr lang="en-US" sz="1800">
                <a:solidFill>
                  <a:srgbClr val="000000"/>
                </a:solidFill>
                <a:latin typeface="Arial" pitchFamily="34" charset="0"/>
              </a:rPr>
              <a:t>Steck et al</a:t>
            </a:r>
          </a:p>
          <a:p>
            <a:pPr eaLnBrk="1" hangingPunct="1"/>
            <a:r>
              <a:rPr lang="en-US" sz="1800">
                <a:solidFill>
                  <a:srgbClr val="000000"/>
                </a:solidFill>
                <a:latin typeface="Arial" pitchFamily="34" charset="0"/>
              </a:rPr>
              <a:t>Diabetes Care</a:t>
            </a:r>
          </a:p>
          <a:p>
            <a:pPr eaLnBrk="1" hangingPunct="1"/>
            <a:r>
              <a:rPr lang="en-US" sz="1800">
                <a:solidFill>
                  <a:srgbClr val="000000"/>
                </a:solidFill>
                <a:latin typeface="Arial" pitchFamily="34" charset="0"/>
              </a:rPr>
              <a:t>2011</a:t>
            </a:r>
          </a:p>
        </p:txBody>
      </p:sp>
      <p:sp>
        <p:nvSpPr>
          <p:cNvPr id="212997" name="Text Box 5"/>
          <p:cNvSpPr txBox="1">
            <a:spLocks noChangeArrowheads="1"/>
          </p:cNvSpPr>
          <p:nvPr/>
        </p:nvSpPr>
        <p:spPr bwMode="auto">
          <a:xfrm>
            <a:off x="7200900" y="6400800"/>
            <a:ext cx="3086100" cy="396875"/>
          </a:xfrm>
          <a:prstGeom prst="rect">
            <a:avLst/>
          </a:prstGeom>
          <a:noFill/>
          <a:ln w="9525">
            <a:noFill/>
            <a:miter lim="800000"/>
            <a:headEnd/>
            <a:tailEnd/>
          </a:ln>
          <a:effectLst/>
        </p:spPr>
        <p:txBody>
          <a:bodyPr>
            <a:spAutoFit/>
          </a:bodyPr>
          <a:lstStyle/>
          <a:p>
            <a:pPr>
              <a:spcBef>
                <a:spcPct val="50000"/>
              </a:spcBef>
            </a:pPr>
            <a:r>
              <a:rPr lang="en-US"/>
              <a:t>Steck… Diabetes Care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2" name="Object 2"/>
          <p:cNvGraphicFramePr>
            <a:graphicFrameLocks noChangeAspect="1"/>
          </p:cNvGraphicFramePr>
          <p:nvPr/>
        </p:nvGraphicFramePr>
        <p:xfrm>
          <a:off x="30163" y="0"/>
          <a:ext cx="4598987" cy="6858000"/>
        </p:xfrm>
        <a:graphic>
          <a:graphicData uri="http://schemas.openxmlformats.org/presentationml/2006/ole">
            <p:oleObj spid="_x0000_s215042" name="Prism Project" r:id="rId4" imgW="3409868" imgH="2714625" progId="Prism4.Document">
              <p:embed/>
            </p:oleObj>
          </a:graphicData>
        </a:graphic>
      </p:graphicFrame>
      <p:graphicFrame>
        <p:nvGraphicFramePr>
          <p:cNvPr id="215043" name="Object 3"/>
          <p:cNvGraphicFramePr>
            <a:graphicFrameLocks noChangeAspect="1"/>
          </p:cNvGraphicFramePr>
          <p:nvPr/>
        </p:nvGraphicFramePr>
        <p:xfrm>
          <a:off x="4629150" y="0"/>
          <a:ext cx="5657850" cy="6858000"/>
        </p:xfrm>
        <a:graphic>
          <a:graphicData uri="http://schemas.openxmlformats.org/presentationml/2006/ole">
            <p:oleObj spid="_x0000_s215043" name="Prism Project" r:id="rId5" imgW="3390864" imgH="2762174" progId="Prism4.Document">
              <p:embed/>
            </p:oleObj>
          </a:graphicData>
        </a:graphic>
      </p:graphicFrame>
      <p:sp>
        <p:nvSpPr>
          <p:cNvPr id="215044" name="Text Box 4"/>
          <p:cNvSpPr txBox="1">
            <a:spLocks noChangeArrowheads="1"/>
          </p:cNvSpPr>
          <p:nvPr/>
        </p:nvSpPr>
        <p:spPr bwMode="auto">
          <a:xfrm>
            <a:off x="3619500" y="457200"/>
            <a:ext cx="3086100" cy="396875"/>
          </a:xfrm>
          <a:prstGeom prst="rect">
            <a:avLst/>
          </a:prstGeom>
          <a:noFill/>
          <a:ln w="9525">
            <a:noFill/>
            <a:miter lim="800000"/>
            <a:headEnd/>
            <a:tailEnd/>
          </a:ln>
          <a:effectLst/>
        </p:spPr>
        <p:txBody>
          <a:bodyPr>
            <a:spAutoFit/>
          </a:bodyPr>
          <a:lstStyle/>
          <a:p>
            <a:pPr>
              <a:spcBef>
                <a:spcPct val="50000"/>
              </a:spcBef>
            </a:pPr>
            <a:r>
              <a:rPr lang="en-US"/>
              <a:t>Steck… Diabetes Care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z="1800">
                <a:solidFill>
                  <a:schemeClr val="tx1"/>
                </a:solidFill>
              </a:rPr>
              <a:t>Steck et al Diabetes Care 2011</a:t>
            </a:r>
            <a:br>
              <a:rPr lang="en-US" sz="1800">
                <a:solidFill>
                  <a:schemeClr val="tx1"/>
                </a:solidFill>
              </a:rPr>
            </a:br>
            <a:r>
              <a:rPr lang="en-US" sz="1800" b="1">
                <a:solidFill>
                  <a:schemeClr val="tx1"/>
                </a:solidFill>
              </a:rPr>
              <a:t>Age of Islet Autoantibody Appearance and Mean Levels of Insulin, but Not GAD or IA-2 Autoantibodies, Predict Age of Diagnosis of Type 1 Diabetes </a:t>
            </a:r>
            <a:br>
              <a:rPr lang="en-US" sz="1800" b="1">
                <a:solidFill>
                  <a:schemeClr val="tx1"/>
                </a:solidFill>
              </a:rPr>
            </a:br>
            <a:r>
              <a:rPr lang="en-US" sz="1800" b="1">
                <a:solidFill>
                  <a:schemeClr val="tx1"/>
                </a:solidFill>
              </a:rPr>
              <a:t>Diabetes Autoimmunity Study in the Young</a:t>
            </a:r>
            <a:br>
              <a:rPr lang="en-US" sz="1800" b="1">
                <a:solidFill>
                  <a:schemeClr val="tx1"/>
                </a:solidFill>
              </a:rPr>
            </a:br>
            <a:endParaRPr lang="en-US" sz="1800" b="1">
              <a:solidFill>
                <a:schemeClr val="tx1"/>
              </a:solidFill>
            </a:endParaRPr>
          </a:p>
        </p:txBody>
      </p:sp>
      <p:pic>
        <p:nvPicPr>
          <p:cNvPr id="228356" name="Picture 4"/>
          <p:cNvPicPr>
            <a:picLocks noChangeAspect="1" noChangeArrowheads="1"/>
          </p:cNvPicPr>
          <p:nvPr/>
        </p:nvPicPr>
        <p:blipFill>
          <a:blip r:embed="rId2" cstate="print"/>
          <a:srcRect l="17188" t="43964" r="43750" b="14394"/>
          <a:stretch>
            <a:fillRect/>
          </a:stretch>
        </p:blipFill>
        <p:spPr bwMode="auto">
          <a:xfrm>
            <a:off x="1409700" y="1373188"/>
            <a:ext cx="6400800" cy="5459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4"/>
          <p:cNvPicPr>
            <a:picLocks noChangeAspect="1" noChangeArrowheads="1"/>
          </p:cNvPicPr>
          <p:nvPr/>
        </p:nvPicPr>
        <p:blipFill>
          <a:blip r:embed="rId2" cstate="print"/>
          <a:srcRect/>
          <a:stretch>
            <a:fillRect/>
          </a:stretch>
        </p:blipFill>
        <p:spPr bwMode="auto">
          <a:xfrm>
            <a:off x="654050" y="695325"/>
            <a:ext cx="8347075" cy="6229350"/>
          </a:xfrm>
          <a:prstGeom prst="rect">
            <a:avLst/>
          </a:prstGeom>
          <a:noFill/>
          <a:ln w="9525">
            <a:noFill/>
            <a:miter lim="800000"/>
            <a:headEnd/>
            <a:tailEnd/>
          </a:ln>
        </p:spPr>
      </p:pic>
      <p:sp>
        <p:nvSpPr>
          <p:cNvPr id="218115" name="Text Box 5"/>
          <p:cNvSpPr txBox="1">
            <a:spLocks noChangeArrowheads="1"/>
          </p:cNvSpPr>
          <p:nvPr/>
        </p:nvSpPr>
        <p:spPr bwMode="auto">
          <a:xfrm>
            <a:off x="800100" y="0"/>
            <a:ext cx="8974138" cy="579438"/>
          </a:xfrm>
          <a:prstGeom prst="rect">
            <a:avLst/>
          </a:prstGeom>
          <a:noFill/>
          <a:ln w="9525">
            <a:noFill/>
            <a:miter lim="800000"/>
            <a:headEnd/>
            <a:tailEnd/>
          </a:ln>
        </p:spPr>
        <p:txBody>
          <a:bodyPr wrap="none">
            <a:spAutoFit/>
          </a:bodyPr>
          <a:lstStyle/>
          <a:p>
            <a:pPr eaLnBrk="1" hangingPunct="1"/>
            <a:r>
              <a:rPr lang="en-US" sz="3200" b="1">
                <a:solidFill>
                  <a:srgbClr val="000000"/>
                </a:solidFill>
                <a:latin typeface="Arial" pitchFamily="34" charset="0"/>
              </a:rPr>
              <a:t>Mean Insulin AutoAb levels by INS genotypes</a:t>
            </a:r>
          </a:p>
        </p:txBody>
      </p:sp>
      <p:sp>
        <p:nvSpPr>
          <p:cNvPr id="218116" name="Text Box 4"/>
          <p:cNvSpPr txBox="1">
            <a:spLocks noChangeArrowheads="1"/>
          </p:cNvSpPr>
          <p:nvPr/>
        </p:nvSpPr>
        <p:spPr bwMode="auto">
          <a:xfrm>
            <a:off x="7886700" y="5791200"/>
            <a:ext cx="2400300" cy="854075"/>
          </a:xfrm>
          <a:prstGeom prst="rect">
            <a:avLst/>
          </a:prstGeom>
          <a:noFill/>
          <a:ln w="9525">
            <a:noFill/>
            <a:miter lim="800000"/>
            <a:headEnd/>
            <a:tailEnd/>
          </a:ln>
          <a:effectLst/>
        </p:spPr>
        <p:txBody>
          <a:bodyPr>
            <a:spAutoFit/>
          </a:bodyPr>
          <a:lstStyle/>
          <a:p>
            <a:pPr>
              <a:spcBef>
                <a:spcPct val="50000"/>
              </a:spcBef>
            </a:pPr>
            <a:r>
              <a:rPr lang="en-US" b="1"/>
              <a:t>Steck et al</a:t>
            </a:r>
          </a:p>
          <a:p>
            <a:pPr>
              <a:spcBef>
                <a:spcPct val="50000"/>
              </a:spcBef>
            </a:pPr>
            <a:r>
              <a:rPr lang="en-US" b="1"/>
              <a:t>Diabetes Care 2011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0287000" cy="1417638"/>
          </a:xfrm>
        </p:spPr>
        <p:txBody>
          <a:bodyPr/>
          <a:lstStyle/>
          <a:p>
            <a:r>
              <a:rPr lang="en-US" sz="4000" b="1"/>
              <a:t>Enhancing Prediction Diabetes with ZnT8 Autoantibody Determination</a:t>
            </a:r>
          </a:p>
        </p:txBody>
      </p:sp>
      <p:sp>
        <p:nvSpPr>
          <p:cNvPr id="196611" name="Rectangle 3"/>
          <p:cNvSpPr>
            <a:spLocks noGrp="1" noChangeArrowheads="1"/>
          </p:cNvSpPr>
          <p:nvPr>
            <p:ph type="body" idx="1"/>
          </p:nvPr>
        </p:nvSpPr>
        <p:spPr>
          <a:xfrm>
            <a:off x="0" y="1600200"/>
            <a:ext cx="10287000" cy="4876800"/>
          </a:xfrm>
        </p:spPr>
        <p:txBody>
          <a:bodyPr/>
          <a:lstStyle/>
          <a:p>
            <a:r>
              <a:rPr lang="en-US"/>
              <a:t>N=88 Children DAISY prospective study</a:t>
            </a:r>
            <a:br>
              <a:rPr lang="en-US"/>
            </a:br>
            <a:r>
              <a:rPr lang="en-US"/>
              <a:t>+ Only one AutoAb (of GAD/IA-2/Insulin)</a:t>
            </a:r>
            <a:br>
              <a:rPr lang="en-US"/>
            </a:br>
            <a:r>
              <a:rPr lang="en-US"/>
              <a:t>&gt;3 Yrs age and &gt;1 year Follow-up</a:t>
            </a:r>
            <a:br>
              <a:rPr lang="en-US"/>
            </a:br>
            <a:r>
              <a:rPr lang="en-US"/>
              <a:t>ZnT8 Antibodies measured first Ab+ sample</a:t>
            </a:r>
            <a:br>
              <a:rPr lang="en-US"/>
            </a:br>
            <a:endParaRPr lang="en-US"/>
          </a:p>
          <a:p>
            <a:r>
              <a:rPr lang="en-US"/>
              <a:t>14% also ZnT8 Antibody Positive (Thus &gt;=2Ab)</a:t>
            </a:r>
            <a:br>
              <a:rPr lang="en-US"/>
            </a:br>
            <a:r>
              <a:rPr lang="en-US"/>
              <a:t>ZnT8+ 37% (7/19) Progressed to Diabetes</a:t>
            </a:r>
            <a:br>
              <a:rPr lang="en-US"/>
            </a:br>
            <a:r>
              <a:rPr lang="en-US"/>
              <a:t>ZnT8-    7% (5/69, P&lt;.003) Progressed</a:t>
            </a:r>
          </a:p>
        </p:txBody>
      </p:sp>
      <p:sp>
        <p:nvSpPr>
          <p:cNvPr id="196612" name="Text Box 4"/>
          <p:cNvSpPr txBox="1">
            <a:spLocks noChangeArrowheads="1"/>
          </p:cNvSpPr>
          <p:nvPr/>
        </p:nvSpPr>
        <p:spPr bwMode="auto">
          <a:xfrm>
            <a:off x="3686175" y="6324600"/>
            <a:ext cx="6600825" cy="366713"/>
          </a:xfrm>
          <a:prstGeom prst="rect">
            <a:avLst/>
          </a:prstGeom>
          <a:noFill/>
          <a:ln w="9525">
            <a:noFill/>
            <a:miter lim="800000"/>
            <a:headEnd/>
            <a:tailEnd/>
          </a:ln>
          <a:effectLst/>
        </p:spPr>
        <p:txBody>
          <a:bodyPr>
            <a:spAutoFit/>
          </a:bodyPr>
          <a:lstStyle/>
          <a:p>
            <a:pPr eaLnBrk="1" hangingPunct="1">
              <a:spcBef>
                <a:spcPct val="50000"/>
              </a:spcBef>
            </a:pPr>
            <a:r>
              <a:rPr lang="en-US" sz="1800">
                <a:latin typeface="Arial Black" pitchFamily="34" charset="0"/>
              </a:rPr>
              <a:t>Wenzlau et al PNAS 104:17040-17045, 2007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l="17361" t="22223" r="24306" b="15741"/>
          <a:stretch>
            <a:fillRect/>
          </a:stretch>
        </p:blipFill>
        <p:spPr bwMode="auto">
          <a:xfrm>
            <a:off x="685800" y="658813"/>
            <a:ext cx="8743950" cy="6199187"/>
          </a:xfrm>
          <a:prstGeom prst="rect">
            <a:avLst/>
          </a:prstGeom>
          <a:noFill/>
          <a:ln w="9525">
            <a:noFill/>
            <a:miter lim="800000"/>
            <a:headEnd/>
            <a:tailEnd/>
          </a:ln>
          <a:effectLst/>
        </p:spPr>
      </p:pic>
      <p:sp>
        <p:nvSpPr>
          <p:cNvPr id="197635" name="Text Box 3"/>
          <p:cNvSpPr txBox="1">
            <a:spLocks noChangeArrowheads="1"/>
          </p:cNvSpPr>
          <p:nvPr/>
        </p:nvSpPr>
        <p:spPr bwMode="auto">
          <a:xfrm>
            <a:off x="0" y="0"/>
            <a:ext cx="10287000" cy="822325"/>
          </a:xfrm>
          <a:prstGeom prst="rect">
            <a:avLst/>
          </a:prstGeom>
          <a:noFill/>
          <a:ln w="9525">
            <a:noFill/>
            <a:miter lim="800000"/>
            <a:headEnd/>
            <a:tailEnd/>
          </a:ln>
          <a:effectLst/>
        </p:spPr>
        <p:txBody>
          <a:bodyPr>
            <a:spAutoFit/>
          </a:bodyPr>
          <a:lstStyle/>
          <a:p>
            <a:pPr algn="ctr" eaLnBrk="1" hangingPunct="1">
              <a:spcBef>
                <a:spcPct val="50000"/>
              </a:spcBef>
            </a:pPr>
            <a:r>
              <a:rPr lang="en-US" sz="2400">
                <a:latin typeface="Arial Black" pitchFamily="34" charset="0"/>
              </a:rPr>
              <a:t>DAISY subjects with only 1 Ab (GAD/IA-2/Insulin) vs + ZnT8 Autoantibodies</a:t>
            </a:r>
          </a:p>
        </p:txBody>
      </p:sp>
      <p:sp>
        <p:nvSpPr>
          <p:cNvPr id="197636" name="Text Box 4"/>
          <p:cNvSpPr txBox="1">
            <a:spLocks noChangeArrowheads="1"/>
          </p:cNvSpPr>
          <p:nvPr/>
        </p:nvSpPr>
        <p:spPr bwMode="auto">
          <a:xfrm>
            <a:off x="7543800" y="6491288"/>
            <a:ext cx="2743200" cy="366712"/>
          </a:xfrm>
          <a:prstGeom prst="rect">
            <a:avLst/>
          </a:prstGeom>
          <a:noFill/>
          <a:ln w="9525">
            <a:noFill/>
            <a:miter lim="800000"/>
            <a:headEnd/>
            <a:tailEnd/>
          </a:ln>
          <a:effectLst/>
        </p:spPr>
        <p:txBody>
          <a:bodyPr>
            <a:spAutoFit/>
          </a:bodyPr>
          <a:lstStyle/>
          <a:p>
            <a:pPr eaLnBrk="1" hangingPunct="1">
              <a:spcBef>
                <a:spcPct val="50000"/>
              </a:spcBef>
            </a:pPr>
            <a:r>
              <a:rPr lang="en-US" sz="1800">
                <a:latin typeface="Arial" pitchFamily="34" charset="0"/>
              </a:rPr>
              <a:t>Wenzlau PNAS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533400"/>
          <a:ext cx="10287000"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14350" y="-76200"/>
            <a:ext cx="9515475" cy="830997"/>
          </a:xfrm>
          <a:prstGeom prst="rect">
            <a:avLst/>
          </a:prstGeom>
          <a:noFill/>
        </p:spPr>
        <p:txBody>
          <a:bodyPr wrap="square" rtlCol="0">
            <a:spAutoFit/>
          </a:bodyPr>
          <a:lstStyle/>
          <a:p>
            <a:pPr algn="ctr"/>
            <a:r>
              <a:rPr lang="en-US" sz="2400" b="1" dirty="0" smtClean="0"/>
              <a:t>LONG TERM PRE-DM WITH MULTIPLE AUTOANTIBODIES</a:t>
            </a:r>
          </a:p>
          <a:p>
            <a:pPr algn="ctr"/>
            <a:r>
              <a:rPr lang="en-US" sz="2400" b="1" dirty="0" smtClean="0"/>
              <a:t>36336-0 DAISY Study</a:t>
            </a:r>
            <a:endParaRPr lang="en-US" sz="2400" b="1" dirty="0"/>
          </a:p>
        </p:txBody>
      </p:sp>
      <p:sp>
        <p:nvSpPr>
          <p:cNvPr id="4" name="TextBox 3"/>
          <p:cNvSpPr txBox="1"/>
          <p:nvPr/>
        </p:nvSpPr>
        <p:spPr>
          <a:xfrm>
            <a:off x="8658225" y="1143001"/>
            <a:ext cx="1628775" cy="707886"/>
          </a:xfrm>
          <a:prstGeom prst="rect">
            <a:avLst/>
          </a:prstGeom>
          <a:noFill/>
        </p:spPr>
        <p:txBody>
          <a:bodyPr wrap="square" rtlCol="0">
            <a:spAutoFit/>
          </a:bodyPr>
          <a:lstStyle/>
          <a:p>
            <a:r>
              <a:rPr lang="en-US" dirty="0" smtClean="0"/>
              <a:t>Diabetes Onset</a:t>
            </a:r>
            <a:endParaRPr lang="en-US" dirty="0"/>
          </a:p>
        </p:txBody>
      </p:sp>
      <p:cxnSp>
        <p:nvCxnSpPr>
          <p:cNvPr id="5" name="Straight Arrow Connector 4"/>
          <p:cNvCxnSpPr/>
          <p:nvPr/>
        </p:nvCxnSpPr>
        <p:spPr>
          <a:xfrm>
            <a:off x="9429750" y="1676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
            <a:ext cx="2228850" cy="707886"/>
          </a:xfrm>
          <a:prstGeom prst="rect">
            <a:avLst/>
          </a:prstGeom>
          <a:noFill/>
        </p:spPr>
        <p:txBody>
          <a:bodyPr wrap="square" rtlCol="0">
            <a:spAutoFit/>
          </a:bodyPr>
          <a:lstStyle/>
          <a:p>
            <a:r>
              <a:rPr lang="en-US" dirty="0" smtClean="0"/>
              <a:t>LEVEL Autoantibodies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FL-N3-C4 Diab vs"/>
          <p:cNvPicPr>
            <a:picLocks noChangeAspect="1" noChangeArrowheads="1"/>
          </p:cNvPicPr>
          <p:nvPr/>
        </p:nvPicPr>
        <p:blipFill>
          <a:blip r:embed="rId3" cstate="print"/>
          <a:srcRect/>
          <a:stretch>
            <a:fillRect/>
          </a:stretch>
        </p:blipFill>
        <p:spPr bwMode="auto">
          <a:xfrm>
            <a:off x="1497013" y="2587625"/>
            <a:ext cx="7761287" cy="2898775"/>
          </a:xfrm>
          <a:prstGeom prst="rect">
            <a:avLst/>
          </a:prstGeom>
          <a:noFill/>
        </p:spPr>
      </p:pic>
      <p:sp>
        <p:nvSpPr>
          <p:cNvPr id="190467" name="Rectangle 3"/>
          <p:cNvSpPr>
            <a:spLocks noChangeArrowheads="1"/>
          </p:cNvSpPr>
          <p:nvPr/>
        </p:nvSpPr>
        <p:spPr bwMode="auto">
          <a:xfrm>
            <a:off x="257175" y="774700"/>
            <a:ext cx="9858375" cy="457200"/>
          </a:xfrm>
          <a:prstGeom prst="rect">
            <a:avLst/>
          </a:prstGeom>
          <a:noFill/>
          <a:ln w="9525">
            <a:noFill/>
            <a:miter lim="800000"/>
            <a:headEnd/>
            <a:tailEnd/>
          </a:ln>
        </p:spPr>
        <p:txBody>
          <a:bodyPr>
            <a:spAutoFit/>
          </a:bodyPr>
          <a:lstStyle/>
          <a:p>
            <a:r>
              <a:rPr lang="en-US" sz="2400">
                <a:solidFill>
                  <a:schemeClr val="accent2"/>
                </a:solidFill>
                <a:latin typeface="Arial" pitchFamily="34" charset="0"/>
                <a:ea typeface="ＭＳ Ｐゴシック" pitchFamily="48" charset="-128"/>
              </a:rPr>
              <a:t>Receiver Operator Characteristics of the ZnT8 antibody assays</a:t>
            </a:r>
          </a:p>
        </p:txBody>
      </p:sp>
      <p:sp>
        <p:nvSpPr>
          <p:cNvPr id="190468" name="Text Box 4"/>
          <p:cNvSpPr txBox="1">
            <a:spLocks noChangeArrowheads="1"/>
          </p:cNvSpPr>
          <p:nvPr/>
        </p:nvSpPr>
        <p:spPr bwMode="auto">
          <a:xfrm>
            <a:off x="6126163" y="6423025"/>
            <a:ext cx="4035425" cy="304800"/>
          </a:xfrm>
          <a:prstGeom prst="rect">
            <a:avLst/>
          </a:prstGeom>
          <a:noFill/>
          <a:ln w="9525">
            <a:noFill/>
            <a:miter lim="800000"/>
            <a:headEnd/>
            <a:tailEnd/>
          </a:ln>
          <a:effectLst/>
        </p:spPr>
        <p:txBody>
          <a:bodyPr wrap="none">
            <a:spAutoFit/>
          </a:bodyPr>
          <a:lstStyle/>
          <a:p>
            <a:r>
              <a:rPr lang="en-US" sz="1400">
                <a:latin typeface="Times" pitchFamily="18" charset="0"/>
              </a:rPr>
              <a:t>J.M. Wenzlau, H.W. Davidson, and J.C. Hutton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ICA negative lupus"/>
          <p:cNvPicPr>
            <a:picLocks noChangeAspect="1" noChangeArrowheads="1"/>
          </p:cNvPicPr>
          <p:nvPr/>
        </p:nvPicPr>
        <p:blipFill>
          <a:blip r:embed="rId3" cstate="print"/>
          <a:srcRect/>
          <a:stretch>
            <a:fillRect/>
          </a:stretch>
        </p:blipFill>
        <p:spPr bwMode="auto">
          <a:xfrm>
            <a:off x="1562100" y="1420813"/>
            <a:ext cx="6629400" cy="4827587"/>
          </a:xfrm>
          <a:prstGeom prst="rect">
            <a:avLst/>
          </a:prstGeom>
          <a:noFill/>
        </p:spPr>
      </p:pic>
      <p:sp>
        <p:nvSpPr>
          <p:cNvPr id="192515" name="Rectangle 3"/>
          <p:cNvSpPr>
            <a:spLocks noChangeArrowheads="1"/>
          </p:cNvSpPr>
          <p:nvPr/>
        </p:nvSpPr>
        <p:spPr bwMode="auto">
          <a:xfrm>
            <a:off x="600075" y="609600"/>
            <a:ext cx="8904288" cy="822325"/>
          </a:xfrm>
          <a:prstGeom prst="rect">
            <a:avLst/>
          </a:prstGeom>
          <a:noFill/>
          <a:ln w="9525">
            <a:noFill/>
            <a:miter lim="800000"/>
            <a:headEnd/>
            <a:tailEnd/>
          </a:ln>
        </p:spPr>
        <p:txBody>
          <a:bodyPr wrap="none">
            <a:spAutoFit/>
          </a:bodyPr>
          <a:lstStyle/>
          <a:p>
            <a:r>
              <a:rPr lang="en-US" sz="2400">
                <a:solidFill>
                  <a:schemeClr val="accent2"/>
                </a:solidFill>
                <a:latin typeface="Arial" pitchFamily="34" charset="0"/>
                <a:ea typeface="ＭＳ Ｐゴシック" pitchFamily="48" charset="-128"/>
              </a:rPr>
              <a:t>ZnT8 detects autoantibodies in patients who are negative</a:t>
            </a:r>
          </a:p>
          <a:p>
            <a:r>
              <a:rPr lang="en-US" sz="2400">
                <a:solidFill>
                  <a:schemeClr val="accent2"/>
                </a:solidFill>
                <a:latin typeface="Arial" pitchFamily="34" charset="0"/>
                <a:ea typeface="ＭＳ Ｐゴシック" pitchFamily="48" charset="-128"/>
              </a:rPr>
              <a:t>for ICA and gold standard biochemical antibodies. </a:t>
            </a:r>
          </a:p>
        </p:txBody>
      </p:sp>
      <p:sp>
        <p:nvSpPr>
          <p:cNvPr id="192516" name="Text Box 4"/>
          <p:cNvSpPr txBox="1">
            <a:spLocks noChangeArrowheads="1"/>
          </p:cNvSpPr>
          <p:nvPr/>
        </p:nvSpPr>
        <p:spPr bwMode="auto">
          <a:xfrm>
            <a:off x="6126163" y="6423025"/>
            <a:ext cx="4035425" cy="304800"/>
          </a:xfrm>
          <a:prstGeom prst="rect">
            <a:avLst/>
          </a:prstGeom>
          <a:noFill/>
          <a:ln w="9525">
            <a:noFill/>
            <a:miter lim="800000"/>
            <a:headEnd/>
            <a:tailEnd/>
          </a:ln>
          <a:effectLst/>
        </p:spPr>
        <p:txBody>
          <a:bodyPr wrap="none">
            <a:spAutoFit/>
          </a:bodyPr>
          <a:lstStyle/>
          <a:p>
            <a:r>
              <a:rPr lang="en-US" sz="1400">
                <a:latin typeface="Times" pitchFamily="18" charset="0"/>
              </a:rPr>
              <a:t>J.M. Wenzlau, H.W. Davidson, and J.C. Hutton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228850" y="533400"/>
            <a:ext cx="4972050" cy="609600"/>
          </a:xfrm>
        </p:spPr>
        <p:txBody>
          <a:bodyPr/>
          <a:lstStyle/>
          <a:p>
            <a:r>
              <a:rPr lang="en-US" sz="3200"/>
              <a:t>Value of 4 antibodies</a:t>
            </a:r>
          </a:p>
        </p:txBody>
      </p:sp>
      <p:grpSp>
        <p:nvGrpSpPr>
          <p:cNvPr id="194563" name="Group 3"/>
          <p:cNvGrpSpPr>
            <a:grpSpLocks/>
          </p:cNvGrpSpPr>
          <p:nvPr/>
        </p:nvGrpSpPr>
        <p:grpSpPr bwMode="auto">
          <a:xfrm>
            <a:off x="3000375" y="2057400"/>
            <a:ext cx="4630738" cy="2908300"/>
            <a:chOff x="1632" y="1298"/>
            <a:chExt cx="2593" cy="1832"/>
          </a:xfrm>
        </p:grpSpPr>
        <p:grpSp>
          <p:nvGrpSpPr>
            <p:cNvPr id="194564" name="Group 4"/>
            <p:cNvGrpSpPr>
              <a:grpSpLocks/>
            </p:cNvGrpSpPr>
            <p:nvPr/>
          </p:nvGrpSpPr>
          <p:grpSpPr bwMode="auto">
            <a:xfrm>
              <a:off x="1632" y="1298"/>
              <a:ext cx="2593" cy="1526"/>
              <a:chOff x="1632" y="1298"/>
              <a:chExt cx="2593" cy="1526"/>
            </a:xfrm>
          </p:grpSpPr>
          <p:sp>
            <p:nvSpPr>
              <p:cNvPr id="194565" name="Line 5"/>
              <p:cNvSpPr>
                <a:spLocks noChangeShapeType="1"/>
              </p:cNvSpPr>
              <p:nvPr/>
            </p:nvSpPr>
            <p:spPr bwMode="auto">
              <a:xfrm>
                <a:off x="1860" y="2763"/>
                <a:ext cx="2364" cy="1"/>
              </a:xfrm>
              <a:prstGeom prst="line">
                <a:avLst/>
              </a:prstGeom>
              <a:noFill/>
              <a:ln w="19050">
                <a:solidFill>
                  <a:srgbClr val="000000"/>
                </a:solidFill>
                <a:round/>
                <a:headEnd/>
                <a:tailEnd/>
              </a:ln>
            </p:spPr>
            <p:txBody>
              <a:bodyPr/>
              <a:lstStyle/>
              <a:p>
                <a:endParaRPr lang="en-US"/>
              </a:p>
            </p:txBody>
          </p:sp>
          <p:grpSp>
            <p:nvGrpSpPr>
              <p:cNvPr id="194566" name="Group 6"/>
              <p:cNvGrpSpPr>
                <a:grpSpLocks/>
              </p:cNvGrpSpPr>
              <p:nvPr/>
            </p:nvGrpSpPr>
            <p:grpSpPr bwMode="auto">
              <a:xfrm>
                <a:off x="1834" y="1298"/>
                <a:ext cx="2391" cy="1492"/>
                <a:chOff x="1834" y="1298"/>
                <a:chExt cx="2391" cy="1492"/>
              </a:xfrm>
            </p:grpSpPr>
            <p:sp>
              <p:nvSpPr>
                <p:cNvPr id="194567" name="Rectangle 7"/>
                <p:cNvSpPr>
                  <a:spLocks noChangeArrowheads="1"/>
                </p:cNvSpPr>
                <p:nvPr/>
              </p:nvSpPr>
              <p:spPr bwMode="auto">
                <a:xfrm>
                  <a:off x="2038" y="2470"/>
                  <a:ext cx="238" cy="293"/>
                </a:xfrm>
                <a:prstGeom prst="rect">
                  <a:avLst/>
                </a:prstGeom>
                <a:solidFill>
                  <a:srgbClr val="003300"/>
                </a:solidFill>
                <a:ln w="9525">
                  <a:noFill/>
                  <a:miter lim="800000"/>
                  <a:headEnd/>
                  <a:tailEnd/>
                </a:ln>
              </p:spPr>
              <p:txBody>
                <a:bodyPr/>
                <a:lstStyle/>
                <a:p>
                  <a:endParaRPr lang="en-US"/>
                </a:p>
              </p:txBody>
            </p:sp>
            <p:sp>
              <p:nvSpPr>
                <p:cNvPr id="194568" name="Rectangle 8"/>
                <p:cNvSpPr>
                  <a:spLocks noChangeArrowheads="1"/>
                </p:cNvSpPr>
                <p:nvPr/>
              </p:nvSpPr>
              <p:spPr bwMode="auto">
                <a:xfrm>
                  <a:off x="2626" y="1917"/>
                  <a:ext cx="239" cy="846"/>
                </a:xfrm>
                <a:prstGeom prst="rect">
                  <a:avLst/>
                </a:prstGeom>
                <a:solidFill>
                  <a:srgbClr val="003366"/>
                </a:solidFill>
                <a:ln w="9525">
                  <a:noFill/>
                  <a:miter lim="800000"/>
                  <a:headEnd/>
                  <a:tailEnd/>
                </a:ln>
              </p:spPr>
              <p:txBody>
                <a:bodyPr/>
                <a:lstStyle/>
                <a:p>
                  <a:endParaRPr lang="en-US"/>
                </a:p>
              </p:txBody>
            </p:sp>
            <p:sp>
              <p:nvSpPr>
                <p:cNvPr id="194569" name="Rectangle 9"/>
                <p:cNvSpPr>
                  <a:spLocks noChangeArrowheads="1"/>
                </p:cNvSpPr>
                <p:nvPr/>
              </p:nvSpPr>
              <p:spPr bwMode="auto">
                <a:xfrm>
                  <a:off x="3220" y="1461"/>
                  <a:ext cx="236" cy="1302"/>
                </a:xfrm>
                <a:prstGeom prst="rect">
                  <a:avLst/>
                </a:prstGeom>
                <a:solidFill>
                  <a:srgbClr val="90713A"/>
                </a:solidFill>
                <a:ln w="9525">
                  <a:noFill/>
                  <a:miter lim="800000"/>
                  <a:headEnd/>
                  <a:tailEnd/>
                </a:ln>
              </p:spPr>
              <p:txBody>
                <a:bodyPr/>
                <a:lstStyle/>
                <a:p>
                  <a:endParaRPr lang="en-US"/>
                </a:p>
              </p:txBody>
            </p:sp>
            <p:sp>
              <p:nvSpPr>
                <p:cNvPr id="194570" name="Rectangle 10"/>
                <p:cNvSpPr>
                  <a:spLocks noChangeArrowheads="1"/>
                </p:cNvSpPr>
                <p:nvPr/>
              </p:nvSpPr>
              <p:spPr bwMode="auto">
                <a:xfrm>
                  <a:off x="3809" y="2341"/>
                  <a:ext cx="238" cy="422"/>
                </a:xfrm>
                <a:prstGeom prst="rect">
                  <a:avLst/>
                </a:prstGeom>
                <a:solidFill>
                  <a:srgbClr val="900000"/>
                </a:solidFill>
                <a:ln w="9525">
                  <a:noFill/>
                  <a:miter lim="800000"/>
                  <a:headEnd/>
                  <a:tailEnd/>
                </a:ln>
              </p:spPr>
              <p:txBody>
                <a:bodyPr/>
                <a:lstStyle/>
                <a:p>
                  <a:endParaRPr lang="en-US"/>
                </a:p>
              </p:txBody>
            </p:sp>
            <p:sp>
              <p:nvSpPr>
                <p:cNvPr id="194571" name="Line 11"/>
                <p:cNvSpPr>
                  <a:spLocks noChangeShapeType="1"/>
                </p:cNvSpPr>
                <p:nvPr/>
              </p:nvSpPr>
              <p:spPr bwMode="auto">
                <a:xfrm>
                  <a:off x="1860" y="1298"/>
                  <a:ext cx="1" cy="1465"/>
                </a:xfrm>
                <a:prstGeom prst="line">
                  <a:avLst/>
                </a:prstGeom>
                <a:noFill/>
                <a:ln w="19050">
                  <a:solidFill>
                    <a:srgbClr val="000000"/>
                  </a:solidFill>
                  <a:round/>
                  <a:headEnd/>
                  <a:tailEnd/>
                </a:ln>
              </p:spPr>
              <p:txBody>
                <a:bodyPr/>
                <a:lstStyle/>
                <a:p>
                  <a:endParaRPr lang="en-US"/>
                </a:p>
              </p:txBody>
            </p:sp>
            <p:sp>
              <p:nvSpPr>
                <p:cNvPr id="194572" name="Line 12"/>
                <p:cNvSpPr>
                  <a:spLocks noChangeShapeType="1"/>
                </p:cNvSpPr>
                <p:nvPr/>
              </p:nvSpPr>
              <p:spPr bwMode="auto">
                <a:xfrm>
                  <a:off x="1834" y="2763"/>
                  <a:ext cx="26" cy="1"/>
                </a:xfrm>
                <a:prstGeom prst="line">
                  <a:avLst/>
                </a:prstGeom>
                <a:noFill/>
                <a:ln w="19050">
                  <a:solidFill>
                    <a:srgbClr val="000000"/>
                  </a:solidFill>
                  <a:round/>
                  <a:headEnd/>
                  <a:tailEnd/>
                </a:ln>
              </p:spPr>
              <p:txBody>
                <a:bodyPr/>
                <a:lstStyle/>
                <a:p>
                  <a:endParaRPr lang="en-US"/>
                </a:p>
              </p:txBody>
            </p:sp>
            <p:sp>
              <p:nvSpPr>
                <p:cNvPr id="194573" name="Line 13"/>
                <p:cNvSpPr>
                  <a:spLocks noChangeShapeType="1"/>
                </p:cNvSpPr>
                <p:nvPr/>
              </p:nvSpPr>
              <p:spPr bwMode="auto">
                <a:xfrm>
                  <a:off x="1834" y="2600"/>
                  <a:ext cx="26" cy="1"/>
                </a:xfrm>
                <a:prstGeom prst="line">
                  <a:avLst/>
                </a:prstGeom>
                <a:noFill/>
                <a:ln w="19050">
                  <a:solidFill>
                    <a:srgbClr val="000000"/>
                  </a:solidFill>
                  <a:round/>
                  <a:headEnd/>
                  <a:tailEnd/>
                </a:ln>
              </p:spPr>
              <p:txBody>
                <a:bodyPr/>
                <a:lstStyle/>
                <a:p>
                  <a:endParaRPr lang="en-US"/>
                </a:p>
              </p:txBody>
            </p:sp>
            <p:sp>
              <p:nvSpPr>
                <p:cNvPr id="194574" name="Line 14"/>
                <p:cNvSpPr>
                  <a:spLocks noChangeShapeType="1"/>
                </p:cNvSpPr>
                <p:nvPr/>
              </p:nvSpPr>
              <p:spPr bwMode="auto">
                <a:xfrm>
                  <a:off x="1834" y="2437"/>
                  <a:ext cx="26" cy="1"/>
                </a:xfrm>
                <a:prstGeom prst="line">
                  <a:avLst/>
                </a:prstGeom>
                <a:noFill/>
                <a:ln w="19050">
                  <a:solidFill>
                    <a:srgbClr val="000000"/>
                  </a:solidFill>
                  <a:round/>
                  <a:headEnd/>
                  <a:tailEnd/>
                </a:ln>
              </p:spPr>
              <p:txBody>
                <a:bodyPr/>
                <a:lstStyle/>
                <a:p>
                  <a:endParaRPr lang="en-US"/>
                </a:p>
              </p:txBody>
            </p:sp>
            <p:sp>
              <p:nvSpPr>
                <p:cNvPr id="194575" name="Line 15"/>
                <p:cNvSpPr>
                  <a:spLocks noChangeShapeType="1"/>
                </p:cNvSpPr>
                <p:nvPr/>
              </p:nvSpPr>
              <p:spPr bwMode="auto">
                <a:xfrm>
                  <a:off x="1834" y="2276"/>
                  <a:ext cx="26" cy="1"/>
                </a:xfrm>
                <a:prstGeom prst="line">
                  <a:avLst/>
                </a:prstGeom>
                <a:noFill/>
                <a:ln w="19050">
                  <a:solidFill>
                    <a:srgbClr val="000000"/>
                  </a:solidFill>
                  <a:round/>
                  <a:headEnd/>
                  <a:tailEnd/>
                </a:ln>
              </p:spPr>
              <p:txBody>
                <a:bodyPr/>
                <a:lstStyle/>
                <a:p>
                  <a:endParaRPr lang="en-US"/>
                </a:p>
              </p:txBody>
            </p:sp>
            <p:sp>
              <p:nvSpPr>
                <p:cNvPr id="194576" name="Line 16"/>
                <p:cNvSpPr>
                  <a:spLocks noChangeShapeType="1"/>
                </p:cNvSpPr>
                <p:nvPr/>
              </p:nvSpPr>
              <p:spPr bwMode="auto">
                <a:xfrm>
                  <a:off x="1834" y="2112"/>
                  <a:ext cx="26" cy="1"/>
                </a:xfrm>
                <a:prstGeom prst="line">
                  <a:avLst/>
                </a:prstGeom>
                <a:noFill/>
                <a:ln w="19050">
                  <a:solidFill>
                    <a:srgbClr val="000000"/>
                  </a:solidFill>
                  <a:round/>
                  <a:headEnd/>
                  <a:tailEnd/>
                </a:ln>
              </p:spPr>
              <p:txBody>
                <a:bodyPr/>
                <a:lstStyle/>
                <a:p>
                  <a:endParaRPr lang="en-US"/>
                </a:p>
              </p:txBody>
            </p:sp>
            <p:sp>
              <p:nvSpPr>
                <p:cNvPr id="194577" name="Line 17"/>
                <p:cNvSpPr>
                  <a:spLocks noChangeShapeType="1"/>
                </p:cNvSpPr>
                <p:nvPr/>
              </p:nvSpPr>
              <p:spPr bwMode="auto">
                <a:xfrm>
                  <a:off x="1834" y="1949"/>
                  <a:ext cx="26" cy="1"/>
                </a:xfrm>
                <a:prstGeom prst="line">
                  <a:avLst/>
                </a:prstGeom>
                <a:noFill/>
                <a:ln w="19050">
                  <a:solidFill>
                    <a:srgbClr val="000000"/>
                  </a:solidFill>
                  <a:round/>
                  <a:headEnd/>
                  <a:tailEnd/>
                </a:ln>
              </p:spPr>
              <p:txBody>
                <a:bodyPr/>
                <a:lstStyle/>
                <a:p>
                  <a:endParaRPr lang="en-US"/>
                </a:p>
              </p:txBody>
            </p:sp>
            <p:sp>
              <p:nvSpPr>
                <p:cNvPr id="194578" name="Line 18"/>
                <p:cNvSpPr>
                  <a:spLocks noChangeShapeType="1"/>
                </p:cNvSpPr>
                <p:nvPr/>
              </p:nvSpPr>
              <p:spPr bwMode="auto">
                <a:xfrm>
                  <a:off x="1834" y="1786"/>
                  <a:ext cx="26" cy="1"/>
                </a:xfrm>
                <a:prstGeom prst="line">
                  <a:avLst/>
                </a:prstGeom>
                <a:noFill/>
                <a:ln w="19050">
                  <a:solidFill>
                    <a:srgbClr val="000000"/>
                  </a:solidFill>
                  <a:round/>
                  <a:headEnd/>
                  <a:tailEnd/>
                </a:ln>
              </p:spPr>
              <p:txBody>
                <a:bodyPr/>
                <a:lstStyle/>
                <a:p>
                  <a:endParaRPr lang="en-US"/>
                </a:p>
              </p:txBody>
            </p:sp>
            <p:sp>
              <p:nvSpPr>
                <p:cNvPr id="194579" name="Line 19"/>
                <p:cNvSpPr>
                  <a:spLocks noChangeShapeType="1"/>
                </p:cNvSpPr>
                <p:nvPr/>
              </p:nvSpPr>
              <p:spPr bwMode="auto">
                <a:xfrm>
                  <a:off x="1834" y="1625"/>
                  <a:ext cx="26" cy="1"/>
                </a:xfrm>
                <a:prstGeom prst="line">
                  <a:avLst/>
                </a:prstGeom>
                <a:noFill/>
                <a:ln w="19050">
                  <a:solidFill>
                    <a:srgbClr val="000000"/>
                  </a:solidFill>
                  <a:round/>
                  <a:headEnd/>
                  <a:tailEnd/>
                </a:ln>
              </p:spPr>
              <p:txBody>
                <a:bodyPr/>
                <a:lstStyle/>
                <a:p>
                  <a:endParaRPr lang="en-US"/>
                </a:p>
              </p:txBody>
            </p:sp>
            <p:sp>
              <p:nvSpPr>
                <p:cNvPr id="194580" name="Line 20"/>
                <p:cNvSpPr>
                  <a:spLocks noChangeShapeType="1"/>
                </p:cNvSpPr>
                <p:nvPr/>
              </p:nvSpPr>
              <p:spPr bwMode="auto">
                <a:xfrm>
                  <a:off x="1834" y="1461"/>
                  <a:ext cx="26" cy="1"/>
                </a:xfrm>
                <a:prstGeom prst="line">
                  <a:avLst/>
                </a:prstGeom>
                <a:noFill/>
                <a:ln w="19050">
                  <a:solidFill>
                    <a:srgbClr val="000000"/>
                  </a:solidFill>
                  <a:round/>
                  <a:headEnd/>
                  <a:tailEnd/>
                </a:ln>
              </p:spPr>
              <p:txBody>
                <a:bodyPr/>
                <a:lstStyle/>
                <a:p>
                  <a:endParaRPr lang="en-US"/>
                </a:p>
              </p:txBody>
            </p:sp>
            <p:sp>
              <p:nvSpPr>
                <p:cNvPr id="194581" name="Line 21"/>
                <p:cNvSpPr>
                  <a:spLocks noChangeShapeType="1"/>
                </p:cNvSpPr>
                <p:nvPr/>
              </p:nvSpPr>
              <p:spPr bwMode="auto">
                <a:xfrm>
                  <a:off x="1834" y="1298"/>
                  <a:ext cx="26" cy="1"/>
                </a:xfrm>
                <a:prstGeom prst="line">
                  <a:avLst/>
                </a:prstGeom>
                <a:noFill/>
                <a:ln w="19050">
                  <a:solidFill>
                    <a:srgbClr val="000000"/>
                  </a:solidFill>
                  <a:round/>
                  <a:headEnd/>
                  <a:tailEnd/>
                </a:ln>
              </p:spPr>
              <p:txBody>
                <a:bodyPr/>
                <a:lstStyle/>
                <a:p>
                  <a:endParaRPr lang="en-US"/>
                </a:p>
              </p:txBody>
            </p:sp>
            <p:sp>
              <p:nvSpPr>
                <p:cNvPr id="194582" name="Line 22"/>
                <p:cNvSpPr>
                  <a:spLocks noChangeShapeType="1"/>
                </p:cNvSpPr>
                <p:nvPr/>
              </p:nvSpPr>
              <p:spPr bwMode="auto">
                <a:xfrm flipV="1">
                  <a:off x="1860" y="2763"/>
                  <a:ext cx="1" cy="27"/>
                </a:xfrm>
                <a:prstGeom prst="line">
                  <a:avLst/>
                </a:prstGeom>
                <a:noFill/>
                <a:ln w="19050">
                  <a:solidFill>
                    <a:srgbClr val="000000"/>
                  </a:solidFill>
                  <a:round/>
                  <a:headEnd/>
                  <a:tailEnd/>
                </a:ln>
              </p:spPr>
              <p:txBody>
                <a:bodyPr/>
                <a:lstStyle/>
                <a:p>
                  <a:endParaRPr lang="en-US"/>
                </a:p>
              </p:txBody>
            </p:sp>
            <p:sp>
              <p:nvSpPr>
                <p:cNvPr id="194583" name="Line 23"/>
                <p:cNvSpPr>
                  <a:spLocks noChangeShapeType="1"/>
                </p:cNvSpPr>
                <p:nvPr/>
              </p:nvSpPr>
              <p:spPr bwMode="auto">
                <a:xfrm flipV="1">
                  <a:off x="2452" y="2763"/>
                  <a:ext cx="1" cy="27"/>
                </a:xfrm>
                <a:prstGeom prst="line">
                  <a:avLst/>
                </a:prstGeom>
                <a:noFill/>
                <a:ln w="19050">
                  <a:solidFill>
                    <a:srgbClr val="000000"/>
                  </a:solidFill>
                  <a:round/>
                  <a:headEnd/>
                  <a:tailEnd/>
                </a:ln>
              </p:spPr>
              <p:txBody>
                <a:bodyPr/>
                <a:lstStyle/>
                <a:p>
                  <a:endParaRPr lang="en-US"/>
                </a:p>
              </p:txBody>
            </p:sp>
            <p:sp>
              <p:nvSpPr>
                <p:cNvPr id="194584" name="Line 24"/>
                <p:cNvSpPr>
                  <a:spLocks noChangeShapeType="1"/>
                </p:cNvSpPr>
                <p:nvPr/>
              </p:nvSpPr>
              <p:spPr bwMode="auto">
                <a:xfrm flipV="1">
                  <a:off x="3043" y="2763"/>
                  <a:ext cx="1" cy="27"/>
                </a:xfrm>
                <a:prstGeom prst="line">
                  <a:avLst/>
                </a:prstGeom>
                <a:noFill/>
                <a:ln w="19050">
                  <a:solidFill>
                    <a:srgbClr val="000000"/>
                  </a:solidFill>
                  <a:round/>
                  <a:headEnd/>
                  <a:tailEnd/>
                </a:ln>
              </p:spPr>
              <p:txBody>
                <a:bodyPr/>
                <a:lstStyle/>
                <a:p>
                  <a:endParaRPr lang="en-US"/>
                </a:p>
              </p:txBody>
            </p:sp>
            <p:sp>
              <p:nvSpPr>
                <p:cNvPr id="194585" name="Line 25"/>
                <p:cNvSpPr>
                  <a:spLocks noChangeShapeType="1"/>
                </p:cNvSpPr>
                <p:nvPr/>
              </p:nvSpPr>
              <p:spPr bwMode="auto">
                <a:xfrm flipV="1">
                  <a:off x="3633" y="2763"/>
                  <a:ext cx="1" cy="27"/>
                </a:xfrm>
                <a:prstGeom prst="line">
                  <a:avLst/>
                </a:prstGeom>
                <a:noFill/>
                <a:ln w="19050">
                  <a:solidFill>
                    <a:srgbClr val="000000"/>
                  </a:solidFill>
                  <a:round/>
                  <a:headEnd/>
                  <a:tailEnd/>
                </a:ln>
              </p:spPr>
              <p:txBody>
                <a:bodyPr/>
                <a:lstStyle/>
                <a:p>
                  <a:endParaRPr lang="en-US"/>
                </a:p>
              </p:txBody>
            </p:sp>
            <p:sp>
              <p:nvSpPr>
                <p:cNvPr id="194586" name="Line 26"/>
                <p:cNvSpPr>
                  <a:spLocks noChangeShapeType="1"/>
                </p:cNvSpPr>
                <p:nvPr/>
              </p:nvSpPr>
              <p:spPr bwMode="auto">
                <a:xfrm flipV="1">
                  <a:off x="4224" y="2763"/>
                  <a:ext cx="1" cy="27"/>
                </a:xfrm>
                <a:prstGeom prst="line">
                  <a:avLst/>
                </a:prstGeom>
                <a:noFill/>
                <a:ln w="19050">
                  <a:solidFill>
                    <a:srgbClr val="000000"/>
                  </a:solidFill>
                  <a:round/>
                  <a:headEnd/>
                  <a:tailEnd/>
                </a:ln>
              </p:spPr>
              <p:txBody>
                <a:bodyPr/>
                <a:lstStyle/>
                <a:p>
                  <a:endParaRPr lang="en-US"/>
                </a:p>
              </p:txBody>
            </p:sp>
            <p:sp>
              <p:nvSpPr>
                <p:cNvPr id="194587" name="Rectangle 27"/>
                <p:cNvSpPr>
                  <a:spLocks noChangeArrowheads="1"/>
                </p:cNvSpPr>
                <p:nvPr/>
              </p:nvSpPr>
              <p:spPr bwMode="auto">
                <a:xfrm>
                  <a:off x="2128" y="2332"/>
                  <a:ext cx="5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9</a:t>
                  </a:r>
                  <a:endParaRPr lang="en-US" sz="1200">
                    <a:latin typeface="Arial" pitchFamily="34" charset="0"/>
                    <a:ea typeface="ＭＳ Ｐゴシック" pitchFamily="48" charset="-128"/>
                  </a:endParaRPr>
                </a:p>
              </p:txBody>
            </p:sp>
            <p:sp>
              <p:nvSpPr>
                <p:cNvPr id="194588" name="Rectangle 28"/>
                <p:cNvSpPr>
                  <a:spLocks noChangeArrowheads="1"/>
                </p:cNvSpPr>
                <p:nvPr/>
              </p:nvSpPr>
              <p:spPr bwMode="auto">
                <a:xfrm>
                  <a:off x="2692" y="1779"/>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26</a:t>
                  </a:r>
                  <a:endParaRPr lang="en-US" sz="1200">
                    <a:latin typeface="Arial" pitchFamily="34" charset="0"/>
                    <a:ea typeface="ＭＳ Ｐゴシック" pitchFamily="48" charset="-128"/>
                  </a:endParaRPr>
                </a:p>
              </p:txBody>
            </p:sp>
            <p:sp>
              <p:nvSpPr>
                <p:cNvPr id="194589" name="Rectangle 29"/>
                <p:cNvSpPr>
                  <a:spLocks noChangeArrowheads="1"/>
                </p:cNvSpPr>
                <p:nvPr/>
              </p:nvSpPr>
              <p:spPr bwMode="auto">
                <a:xfrm>
                  <a:off x="3284" y="1324"/>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40</a:t>
                  </a:r>
                  <a:endParaRPr lang="en-US" sz="1200">
                    <a:latin typeface="Arial" pitchFamily="34" charset="0"/>
                    <a:ea typeface="ＭＳ Ｐゴシック" pitchFamily="48" charset="-128"/>
                  </a:endParaRPr>
                </a:p>
              </p:txBody>
            </p:sp>
            <p:sp>
              <p:nvSpPr>
                <p:cNvPr id="194590" name="Rectangle 30"/>
                <p:cNvSpPr>
                  <a:spLocks noChangeArrowheads="1"/>
                </p:cNvSpPr>
                <p:nvPr/>
              </p:nvSpPr>
              <p:spPr bwMode="auto">
                <a:xfrm>
                  <a:off x="3875" y="2204"/>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13</a:t>
                  </a:r>
                  <a:endParaRPr lang="en-US" sz="1200">
                    <a:latin typeface="Arial" pitchFamily="34" charset="0"/>
                    <a:ea typeface="ＭＳ Ｐゴシック" pitchFamily="48" charset="-128"/>
                  </a:endParaRPr>
                </a:p>
              </p:txBody>
            </p:sp>
          </p:grpSp>
          <p:sp>
            <p:nvSpPr>
              <p:cNvPr id="194591" name="Rectangle 31"/>
              <p:cNvSpPr>
                <a:spLocks noChangeArrowheads="1"/>
              </p:cNvSpPr>
              <p:nvPr/>
            </p:nvSpPr>
            <p:spPr bwMode="auto">
              <a:xfrm>
                <a:off x="1686" y="2709"/>
                <a:ext cx="5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0</a:t>
                </a:r>
                <a:endParaRPr lang="en-US" sz="1200">
                  <a:latin typeface="Arial" pitchFamily="34" charset="0"/>
                  <a:ea typeface="ＭＳ Ｐゴシック" pitchFamily="48" charset="-128"/>
                </a:endParaRPr>
              </a:p>
            </p:txBody>
          </p:sp>
          <p:sp>
            <p:nvSpPr>
              <p:cNvPr id="194592" name="Rectangle 32"/>
              <p:cNvSpPr>
                <a:spLocks noChangeArrowheads="1"/>
              </p:cNvSpPr>
              <p:nvPr/>
            </p:nvSpPr>
            <p:spPr bwMode="auto">
              <a:xfrm>
                <a:off x="1632" y="2382"/>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10</a:t>
                </a:r>
                <a:endParaRPr lang="en-US" sz="1200">
                  <a:latin typeface="Arial" pitchFamily="34" charset="0"/>
                  <a:ea typeface="ＭＳ Ｐゴシック" pitchFamily="48" charset="-128"/>
                </a:endParaRPr>
              </a:p>
            </p:txBody>
          </p:sp>
          <p:sp>
            <p:nvSpPr>
              <p:cNvPr id="194593" name="Rectangle 33"/>
              <p:cNvSpPr>
                <a:spLocks noChangeArrowheads="1"/>
              </p:cNvSpPr>
              <p:nvPr/>
            </p:nvSpPr>
            <p:spPr bwMode="auto">
              <a:xfrm>
                <a:off x="1632" y="2058"/>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20</a:t>
                </a:r>
                <a:endParaRPr lang="en-US" sz="1200">
                  <a:latin typeface="Arial" pitchFamily="34" charset="0"/>
                  <a:ea typeface="ＭＳ Ｐゴシック" pitchFamily="48" charset="-128"/>
                </a:endParaRPr>
              </a:p>
            </p:txBody>
          </p:sp>
          <p:sp>
            <p:nvSpPr>
              <p:cNvPr id="194594" name="Rectangle 34"/>
              <p:cNvSpPr>
                <a:spLocks noChangeArrowheads="1"/>
              </p:cNvSpPr>
              <p:nvPr/>
            </p:nvSpPr>
            <p:spPr bwMode="auto">
              <a:xfrm>
                <a:off x="1632" y="1731"/>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30</a:t>
                </a:r>
                <a:endParaRPr lang="en-US" sz="1200">
                  <a:latin typeface="Arial" pitchFamily="34" charset="0"/>
                  <a:ea typeface="ＭＳ Ｐゴシック" pitchFamily="48" charset="-128"/>
                </a:endParaRPr>
              </a:p>
            </p:txBody>
          </p:sp>
          <p:sp>
            <p:nvSpPr>
              <p:cNvPr id="194595" name="Rectangle 35"/>
              <p:cNvSpPr>
                <a:spLocks noChangeArrowheads="1"/>
              </p:cNvSpPr>
              <p:nvPr/>
            </p:nvSpPr>
            <p:spPr bwMode="auto">
              <a:xfrm>
                <a:off x="1632" y="1407"/>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40</a:t>
                </a:r>
                <a:endParaRPr lang="en-US" sz="1200">
                  <a:latin typeface="Arial" pitchFamily="34" charset="0"/>
                  <a:ea typeface="ＭＳ Ｐゴシック" pitchFamily="48" charset="-128"/>
                </a:endParaRPr>
              </a:p>
            </p:txBody>
          </p:sp>
        </p:grpSp>
        <p:sp>
          <p:nvSpPr>
            <p:cNvPr id="194596" name="Rectangle 36"/>
            <p:cNvSpPr>
              <a:spLocks noChangeArrowheads="1"/>
            </p:cNvSpPr>
            <p:nvPr/>
          </p:nvSpPr>
          <p:spPr bwMode="auto">
            <a:xfrm>
              <a:off x="2544" y="3024"/>
              <a:ext cx="1187"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Verdana" pitchFamily="34" charset="0"/>
                  <a:ea typeface="ＭＳ Ｐゴシック" pitchFamily="48" charset="-128"/>
                </a:rPr>
                <a:t> Number of Autoantibodies</a:t>
              </a:r>
              <a:endParaRPr lang="en-US">
                <a:latin typeface="Arial" pitchFamily="34" charset="0"/>
                <a:ea typeface="ＭＳ Ｐゴシック" pitchFamily="48" charset="-128"/>
              </a:endParaRPr>
            </a:p>
          </p:txBody>
        </p:sp>
        <p:grpSp>
          <p:nvGrpSpPr>
            <p:cNvPr id="194597" name="Group 37"/>
            <p:cNvGrpSpPr>
              <a:grpSpLocks/>
            </p:cNvGrpSpPr>
            <p:nvPr/>
          </p:nvGrpSpPr>
          <p:grpSpPr bwMode="auto">
            <a:xfrm>
              <a:off x="2036" y="2832"/>
              <a:ext cx="241" cy="115"/>
              <a:chOff x="1776" y="2928"/>
              <a:chExt cx="241" cy="115"/>
            </a:xfrm>
          </p:grpSpPr>
          <p:sp>
            <p:nvSpPr>
              <p:cNvPr id="194598" name="Rectangle 38"/>
              <p:cNvSpPr>
                <a:spLocks noChangeArrowheads="1"/>
              </p:cNvSpPr>
              <p:nvPr/>
            </p:nvSpPr>
            <p:spPr bwMode="auto">
              <a:xfrm>
                <a:off x="1776" y="2928"/>
                <a:ext cx="24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0     1</a:t>
                </a:r>
                <a:endParaRPr lang="en-US">
                  <a:latin typeface="Arial" pitchFamily="34" charset="0"/>
                  <a:ea typeface="ＭＳ Ｐゴシック" pitchFamily="48" charset="-128"/>
                </a:endParaRPr>
              </a:p>
            </p:txBody>
          </p:sp>
          <p:sp>
            <p:nvSpPr>
              <p:cNvPr id="194599" name="Line 39"/>
              <p:cNvSpPr>
                <a:spLocks noChangeShapeType="1"/>
              </p:cNvSpPr>
              <p:nvPr/>
            </p:nvSpPr>
            <p:spPr bwMode="auto">
              <a:xfrm>
                <a:off x="1848" y="2984"/>
                <a:ext cx="96" cy="0"/>
              </a:xfrm>
              <a:prstGeom prst="line">
                <a:avLst/>
              </a:prstGeom>
              <a:noFill/>
              <a:ln w="9525">
                <a:solidFill>
                  <a:schemeClr val="tx1"/>
                </a:solidFill>
                <a:round/>
                <a:headEnd/>
                <a:tailEnd type="triangle" w="med" len="med"/>
              </a:ln>
            </p:spPr>
            <p:txBody>
              <a:bodyPr wrap="none" anchor="ctr"/>
              <a:lstStyle/>
              <a:p>
                <a:endParaRPr lang="en-US"/>
              </a:p>
            </p:txBody>
          </p:sp>
        </p:grpSp>
        <p:grpSp>
          <p:nvGrpSpPr>
            <p:cNvPr id="194600" name="Group 40"/>
            <p:cNvGrpSpPr>
              <a:grpSpLocks/>
            </p:cNvGrpSpPr>
            <p:nvPr/>
          </p:nvGrpSpPr>
          <p:grpSpPr bwMode="auto">
            <a:xfrm>
              <a:off x="2640" y="2832"/>
              <a:ext cx="241" cy="115"/>
              <a:chOff x="1776" y="2928"/>
              <a:chExt cx="241" cy="115"/>
            </a:xfrm>
          </p:grpSpPr>
          <p:sp>
            <p:nvSpPr>
              <p:cNvPr id="194601" name="Rectangle 41"/>
              <p:cNvSpPr>
                <a:spLocks noChangeArrowheads="1"/>
              </p:cNvSpPr>
              <p:nvPr/>
            </p:nvSpPr>
            <p:spPr bwMode="auto">
              <a:xfrm>
                <a:off x="1776" y="2928"/>
                <a:ext cx="24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1     2</a:t>
                </a:r>
                <a:endParaRPr lang="en-US">
                  <a:latin typeface="Arial" pitchFamily="34" charset="0"/>
                  <a:ea typeface="ＭＳ Ｐゴシック" pitchFamily="48" charset="-128"/>
                </a:endParaRPr>
              </a:p>
            </p:txBody>
          </p:sp>
          <p:sp>
            <p:nvSpPr>
              <p:cNvPr id="194602" name="Line 42"/>
              <p:cNvSpPr>
                <a:spLocks noChangeShapeType="1"/>
              </p:cNvSpPr>
              <p:nvPr/>
            </p:nvSpPr>
            <p:spPr bwMode="auto">
              <a:xfrm>
                <a:off x="1848" y="2984"/>
                <a:ext cx="96" cy="0"/>
              </a:xfrm>
              <a:prstGeom prst="line">
                <a:avLst/>
              </a:prstGeom>
              <a:noFill/>
              <a:ln w="9525">
                <a:solidFill>
                  <a:schemeClr val="tx1"/>
                </a:solidFill>
                <a:round/>
                <a:headEnd/>
                <a:tailEnd type="triangle" w="med" len="med"/>
              </a:ln>
            </p:spPr>
            <p:txBody>
              <a:bodyPr wrap="none" anchor="ctr"/>
              <a:lstStyle/>
              <a:p>
                <a:endParaRPr lang="en-US"/>
              </a:p>
            </p:txBody>
          </p:sp>
        </p:grpSp>
        <p:grpSp>
          <p:nvGrpSpPr>
            <p:cNvPr id="194603" name="Group 43"/>
            <p:cNvGrpSpPr>
              <a:grpSpLocks/>
            </p:cNvGrpSpPr>
            <p:nvPr/>
          </p:nvGrpSpPr>
          <p:grpSpPr bwMode="auto">
            <a:xfrm>
              <a:off x="3216" y="2832"/>
              <a:ext cx="241" cy="115"/>
              <a:chOff x="1776" y="2928"/>
              <a:chExt cx="241" cy="115"/>
            </a:xfrm>
          </p:grpSpPr>
          <p:sp>
            <p:nvSpPr>
              <p:cNvPr id="194604" name="Rectangle 44"/>
              <p:cNvSpPr>
                <a:spLocks noChangeArrowheads="1"/>
              </p:cNvSpPr>
              <p:nvPr/>
            </p:nvSpPr>
            <p:spPr bwMode="auto">
              <a:xfrm>
                <a:off x="1776" y="2928"/>
                <a:ext cx="24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2     3</a:t>
                </a:r>
                <a:endParaRPr lang="en-US">
                  <a:latin typeface="Arial" pitchFamily="34" charset="0"/>
                  <a:ea typeface="ＭＳ Ｐゴシック" pitchFamily="48" charset="-128"/>
                </a:endParaRPr>
              </a:p>
            </p:txBody>
          </p:sp>
          <p:sp>
            <p:nvSpPr>
              <p:cNvPr id="194605" name="Line 45"/>
              <p:cNvSpPr>
                <a:spLocks noChangeShapeType="1"/>
              </p:cNvSpPr>
              <p:nvPr/>
            </p:nvSpPr>
            <p:spPr bwMode="auto">
              <a:xfrm>
                <a:off x="1848" y="2984"/>
                <a:ext cx="96" cy="0"/>
              </a:xfrm>
              <a:prstGeom prst="line">
                <a:avLst/>
              </a:prstGeom>
              <a:noFill/>
              <a:ln w="9525">
                <a:solidFill>
                  <a:schemeClr val="tx1"/>
                </a:solidFill>
                <a:round/>
                <a:headEnd/>
                <a:tailEnd type="triangle" w="med" len="med"/>
              </a:ln>
            </p:spPr>
            <p:txBody>
              <a:bodyPr wrap="none" anchor="ctr"/>
              <a:lstStyle/>
              <a:p>
                <a:endParaRPr lang="en-US"/>
              </a:p>
            </p:txBody>
          </p:sp>
        </p:grpSp>
        <p:grpSp>
          <p:nvGrpSpPr>
            <p:cNvPr id="194606" name="Group 46"/>
            <p:cNvGrpSpPr>
              <a:grpSpLocks/>
            </p:cNvGrpSpPr>
            <p:nvPr/>
          </p:nvGrpSpPr>
          <p:grpSpPr bwMode="auto">
            <a:xfrm>
              <a:off x="3840" y="2832"/>
              <a:ext cx="241" cy="115"/>
              <a:chOff x="1776" y="2928"/>
              <a:chExt cx="241" cy="115"/>
            </a:xfrm>
          </p:grpSpPr>
          <p:sp>
            <p:nvSpPr>
              <p:cNvPr id="194607" name="Rectangle 47"/>
              <p:cNvSpPr>
                <a:spLocks noChangeArrowheads="1"/>
              </p:cNvSpPr>
              <p:nvPr/>
            </p:nvSpPr>
            <p:spPr bwMode="auto">
              <a:xfrm>
                <a:off x="1776" y="2928"/>
                <a:ext cx="24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ea typeface="ＭＳ Ｐゴシック" pitchFamily="48" charset="-128"/>
                  </a:rPr>
                  <a:t>3     4</a:t>
                </a:r>
                <a:endParaRPr lang="en-US">
                  <a:latin typeface="Arial" pitchFamily="34" charset="0"/>
                  <a:ea typeface="ＭＳ Ｐゴシック" pitchFamily="48" charset="-128"/>
                </a:endParaRPr>
              </a:p>
            </p:txBody>
          </p:sp>
          <p:sp>
            <p:nvSpPr>
              <p:cNvPr id="194608" name="Line 48"/>
              <p:cNvSpPr>
                <a:spLocks noChangeShapeType="1"/>
              </p:cNvSpPr>
              <p:nvPr/>
            </p:nvSpPr>
            <p:spPr bwMode="auto">
              <a:xfrm>
                <a:off x="1848" y="2984"/>
                <a:ext cx="96" cy="0"/>
              </a:xfrm>
              <a:prstGeom prst="line">
                <a:avLst/>
              </a:prstGeom>
              <a:noFill/>
              <a:ln w="9525">
                <a:solidFill>
                  <a:schemeClr val="tx1"/>
                </a:solidFill>
                <a:round/>
                <a:headEnd/>
                <a:tailEnd type="triangle" w="med" len="med"/>
              </a:ln>
            </p:spPr>
            <p:txBody>
              <a:bodyPr wrap="none" anchor="ctr"/>
              <a:lstStyle/>
              <a:p>
                <a:endParaRPr lang="en-US"/>
              </a:p>
            </p:txBody>
          </p:sp>
        </p:grpSp>
      </p:grpSp>
      <p:sp>
        <p:nvSpPr>
          <p:cNvPr id="194609" name="Text Box 49"/>
          <p:cNvSpPr txBox="1">
            <a:spLocks noChangeArrowheads="1"/>
          </p:cNvSpPr>
          <p:nvPr/>
        </p:nvSpPr>
        <p:spPr bwMode="auto">
          <a:xfrm>
            <a:off x="514350" y="5181600"/>
            <a:ext cx="9447213" cy="822325"/>
          </a:xfrm>
          <a:prstGeom prst="rect">
            <a:avLst/>
          </a:prstGeom>
          <a:noFill/>
          <a:ln w="9525">
            <a:noFill/>
            <a:miter lim="800000"/>
            <a:headEnd/>
            <a:tailEnd/>
          </a:ln>
          <a:effectLst/>
        </p:spPr>
        <p:txBody>
          <a:bodyPr>
            <a:spAutoFit/>
          </a:bodyPr>
          <a:lstStyle/>
          <a:p>
            <a:r>
              <a:rPr lang="en-US" sz="1200">
                <a:latin typeface="Times" pitchFamily="18" charset="0"/>
              </a:rPr>
              <a:t>Sera from 223 newly diabetic individuals were assayed for reactivity to insulin, GAD65, and IA-2 ± ZnT8. Nine individuals were negative for insulin, IA-2, and GAD65 but positive for  ZnT8 autoantibodies,  increasing  the percentage of sera positive for at least 1 autoantibody from 94% to 98%. In addition 26 individuals (11.7%) were re-classified from single to multiple autoantibody positivity on the basis of ZnT8 autoreactivity. </a:t>
            </a:r>
          </a:p>
        </p:txBody>
      </p:sp>
      <p:sp>
        <p:nvSpPr>
          <p:cNvPr id="194610" name="Text Box 50"/>
          <p:cNvSpPr txBox="1">
            <a:spLocks noChangeArrowheads="1"/>
          </p:cNvSpPr>
          <p:nvPr/>
        </p:nvSpPr>
        <p:spPr bwMode="auto">
          <a:xfrm>
            <a:off x="6126163" y="6423025"/>
            <a:ext cx="4035425" cy="304800"/>
          </a:xfrm>
          <a:prstGeom prst="rect">
            <a:avLst/>
          </a:prstGeom>
          <a:noFill/>
          <a:ln w="9525">
            <a:noFill/>
            <a:miter lim="800000"/>
            <a:headEnd/>
            <a:tailEnd/>
          </a:ln>
          <a:effectLst/>
        </p:spPr>
        <p:txBody>
          <a:bodyPr wrap="none">
            <a:spAutoFit/>
          </a:bodyPr>
          <a:lstStyle/>
          <a:p>
            <a:r>
              <a:rPr lang="en-US" sz="1400">
                <a:latin typeface="Times" pitchFamily="18" charset="0"/>
              </a:rPr>
              <a:t>J.M. Wenzlau, H.W. Davidson, and J.C. Hutton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nvGraphicFramePr>
        <p:xfrm>
          <a:off x="0" y="0"/>
          <a:ext cx="10287000" cy="6858000"/>
        </p:xfrm>
        <a:graphic>
          <a:graphicData uri="http://schemas.openxmlformats.org/presentationml/2006/ole">
            <p:oleObj spid="_x0000_s175106" name="Chart" r:id="rId3" imgW="5456160" imgH="3532680" progId="Excel.Sheet.8">
              <p:embed/>
            </p:oleObj>
          </a:graphicData>
        </a:graphic>
      </p:graphicFrame>
      <p:sp>
        <p:nvSpPr>
          <p:cNvPr id="175107" name="Text Box 3"/>
          <p:cNvSpPr txBox="1">
            <a:spLocks noChangeArrowheads="1"/>
          </p:cNvSpPr>
          <p:nvPr/>
        </p:nvSpPr>
        <p:spPr bwMode="auto">
          <a:xfrm>
            <a:off x="3194050" y="6056313"/>
            <a:ext cx="1428750" cy="641350"/>
          </a:xfrm>
          <a:prstGeom prst="rect">
            <a:avLst/>
          </a:prstGeom>
          <a:noFill/>
          <a:ln w="9525">
            <a:noFill/>
            <a:miter lim="800000"/>
            <a:headEnd/>
            <a:tailEnd/>
          </a:ln>
          <a:effectLst/>
        </p:spPr>
        <p:txBody>
          <a:bodyPr wrap="none">
            <a:spAutoFit/>
          </a:bodyPr>
          <a:lstStyle/>
          <a:p>
            <a:pPr eaLnBrk="1" hangingPunct="1"/>
            <a:r>
              <a:rPr lang="en-US" sz="1800">
                <a:solidFill>
                  <a:schemeClr val="bg1"/>
                </a:solidFill>
                <a:latin typeface="Arial" pitchFamily="34" charset="0"/>
              </a:rPr>
              <a:t>New Onsets</a:t>
            </a:r>
          </a:p>
          <a:p>
            <a:pPr eaLnBrk="1" hangingPunct="1"/>
            <a:r>
              <a:rPr lang="en-US" sz="1800">
                <a:solidFill>
                  <a:schemeClr val="bg1"/>
                </a:solidFill>
                <a:latin typeface="Arial" pitchFamily="34" charset="0"/>
              </a:rPr>
              <a:t>    n=340</a:t>
            </a:r>
          </a:p>
        </p:txBody>
      </p:sp>
      <p:sp>
        <p:nvSpPr>
          <p:cNvPr id="175108" name="Text Box 4"/>
          <p:cNvSpPr txBox="1">
            <a:spLocks noChangeArrowheads="1"/>
          </p:cNvSpPr>
          <p:nvPr/>
        </p:nvSpPr>
        <p:spPr bwMode="auto">
          <a:xfrm>
            <a:off x="7065963" y="5980113"/>
            <a:ext cx="1035050" cy="641350"/>
          </a:xfrm>
          <a:prstGeom prst="rect">
            <a:avLst/>
          </a:prstGeom>
          <a:noFill/>
          <a:ln w="9525">
            <a:noFill/>
            <a:miter lim="800000"/>
            <a:headEnd/>
            <a:tailEnd/>
          </a:ln>
          <a:effectLst/>
        </p:spPr>
        <p:txBody>
          <a:bodyPr wrap="none">
            <a:spAutoFit/>
          </a:bodyPr>
          <a:lstStyle/>
          <a:p>
            <a:pPr eaLnBrk="1" hangingPunct="1"/>
            <a:r>
              <a:rPr lang="en-US" sz="1800">
                <a:solidFill>
                  <a:schemeClr val="bg1"/>
                </a:solidFill>
                <a:latin typeface="Arial" pitchFamily="34" charset="0"/>
              </a:rPr>
              <a:t>Controls</a:t>
            </a:r>
          </a:p>
          <a:p>
            <a:pPr eaLnBrk="1" hangingPunct="1"/>
            <a:r>
              <a:rPr lang="en-US" sz="1800">
                <a:solidFill>
                  <a:schemeClr val="bg1"/>
                </a:solidFill>
                <a:latin typeface="Arial" pitchFamily="34" charset="0"/>
              </a:rPr>
              <a:t>N=200</a:t>
            </a:r>
          </a:p>
        </p:txBody>
      </p:sp>
      <p:sp>
        <p:nvSpPr>
          <p:cNvPr id="175109" name="Line 5"/>
          <p:cNvSpPr>
            <a:spLocks noChangeShapeType="1"/>
          </p:cNvSpPr>
          <p:nvPr/>
        </p:nvSpPr>
        <p:spPr bwMode="auto">
          <a:xfrm>
            <a:off x="1543050" y="5410200"/>
            <a:ext cx="8401050" cy="0"/>
          </a:xfrm>
          <a:prstGeom prst="line">
            <a:avLst/>
          </a:prstGeom>
          <a:noFill/>
          <a:ln w="9525">
            <a:solidFill>
              <a:srgbClr val="333333"/>
            </a:solidFill>
            <a:prstDash val="lgDashDotDot"/>
            <a:round/>
            <a:headEnd/>
            <a:tailEnd/>
          </a:ln>
          <a:effectLst/>
        </p:spPr>
        <p:txBody>
          <a:bodyPr/>
          <a:lstStyle/>
          <a:p>
            <a:endParaRPr lang="en-US"/>
          </a:p>
        </p:txBody>
      </p:sp>
      <p:sp>
        <p:nvSpPr>
          <p:cNvPr id="175110" name="Line 6"/>
          <p:cNvSpPr>
            <a:spLocks noChangeShapeType="1"/>
          </p:cNvSpPr>
          <p:nvPr/>
        </p:nvSpPr>
        <p:spPr bwMode="auto">
          <a:xfrm flipV="1">
            <a:off x="1114425" y="5410200"/>
            <a:ext cx="428625" cy="152400"/>
          </a:xfrm>
          <a:prstGeom prst="line">
            <a:avLst/>
          </a:prstGeom>
          <a:noFill/>
          <a:ln w="9525">
            <a:solidFill>
              <a:schemeClr val="tx1"/>
            </a:solidFill>
            <a:round/>
            <a:headEnd/>
            <a:tailEnd type="triangle" w="med" len="med"/>
          </a:ln>
          <a:effectLst/>
        </p:spPr>
        <p:txBody>
          <a:bodyPr/>
          <a:lstStyle/>
          <a:p>
            <a:endParaRPr lang="en-US"/>
          </a:p>
        </p:txBody>
      </p:sp>
      <p:sp>
        <p:nvSpPr>
          <p:cNvPr id="175111" name="Text Box 7"/>
          <p:cNvSpPr txBox="1">
            <a:spLocks noChangeArrowheads="1"/>
          </p:cNvSpPr>
          <p:nvPr/>
        </p:nvSpPr>
        <p:spPr bwMode="auto">
          <a:xfrm>
            <a:off x="495300" y="5410200"/>
            <a:ext cx="627063" cy="304800"/>
          </a:xfrm>
          <a:prstGeom prst="rect">
            <a:avLst/>
          </a:prstGeom>
          <a:noFill/>
          <a:ln w="9525">
            <a:noFill/>
            <a:miter lim="800000"/>
            <a:headEnd/>
            <a:tailEnd/>
          </a:ln>
          <a:effectLst/>
        </p:spPr>
        <p:txBody>
          <a:bodyPr wrap="none">
            <a:spAutoFit/>
          </a:bodyPr>
          <a:lstStyle/>
          <a:p>
            <a:pPr eaLnBrk="1" hangingPunct="1"/>
            <a:r>
              <a:rPr lang="en-US" sz="1400">
                <a:solidFill>
                  <a:schemeClr val="bg1"/>
                </a:solidFill>
                <a:latin typeface="Arial" pitchFamily="34" charset="0"/>
              </a:rPr>
              <a:t>0.022</a:t>
            </a:r>
          </a:p>
        </p:txBody>
      </p:sp>
      <p:sp>
        <p:nvSpPr>
          <p:cNvPr id="175112" name="Text Box 8"/>
          <p:cNvSpPr txBox="1">
            <a:spLocks noChangeArrowheads="1"/>
          </p:cNvSpPr>
          <p:nvPr/>
        </p:nvSpPr>
        <p:spPr bwMode="auto">
          <a:xfrm>
            <a:off x="1868488" y="1179513"/>
            <a:ext cx="1296987" cy="366712"/>
          </a:xfrm>
          <a:prstGeom prst="rect">
            <a:avLst/>
          </a:prstGeom>
          <a:noFill/>
          <a:ln w="9525">
            <a:noFill/>
            <a:miter lim="800000"/>
            <a:headEnd/>
            <a:tailEnd/>
          </a:ln>
          <a:effectLst/>
        </p:spPr>
        <p:txBody>
          <a:bodyPr wrap="none">
            <a:spAutoFit/>
          </a:bodyPr>
          <a:lstStyle/>
          <a:p>
            <a:pPr eaLnBrk="1" hangingPunct="1"/>
            <a:r>
              <a:rPr lang="en-US" sz="1800">
                <a:solidFill>
                  <a:schemeClr val="bg1"/>
                </a:solidFill>
                <a:latin typeface="Arial" pitchFamily="34" charset="0"/>
              </a:rPr>
              <a:t>Pos = 63%</a:t>
            </a:r>
          </a:p>
        </p:txBody>
      </p:sp>
      <p:sp>
        <p:nvSpPr>
          <p:cNvPr id="175113" name="Text Box 9"/>
          <p:cNvSpPr txBox="1">
            <a:spLocks noChangeArrowheads="1"/>
          </p:cNvSpPr>
          <p:nvPr/>
        </p:nvSpPr>
        <p:spPr bwMode="auto">
          <a:xfrm>
            <a:off x="6000750" y="1905000"/>
            <a:ext cx="3771900" cy="1552575"/>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Arial Black" pitchFamily="34" charset="0"/>
              </a:rPr>
              <a:t>Follow up analysis (Wenzlau et al PNAS 104:17040, 2007) new onset patients</a:t>
            </a:r>
            <a:endParaRPr lang="en-US" sz="24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62000" y="228600"/>
            <a:ext cx="8743950" cy="1143000"/>
          </a:xfrm>
        </p:spPr>
        <p:txBody>
          <a:bodyPr/>
          <a:lstStyle/>
          <a:p>
            <a:r>
              <a:rPr lang="en-US">
                <a:latin typeface="Arial Black" pitchFamily="34" charset="0"/>
              </a:rPr>
              <a:t>Znt8 Islet Autoantigen</a:t>
            </a:r>
          </a:p>
        </p:txBody>
      </p:sp>
      <p:sp>
        <p:nvSpPr>
          <p:cNvPr id="176131" name="Rectangle 3"/>
          <p:cNvSpPr>
            <a:spLocks noGrp="1" noChangeArrowheads="1"/>
          </p:cNvSpPr>
          <p:nvPr>
            <p:ph type="body" idx="1"/>
          </p:nvPr>
        </p:nvSpPr>
        <p:spPr>
          <a:xfrm>
            <a:off x="304800" y="1447800"/>
            <a:ext cx="9286875" cy="4876800"/>
          </a:xfrm>
        </p:spPr>
        <p:txBody>
          <a:bodyPr/>
          <a:lstStyle/>
          <a:p>
            <a:r>
              <a:rPr lang="en-US"/>
              <a:t>ZnT8 cation efflux transporter (Slc30A8)</a:t>
            </a:r>
          </a:p>
          <a:p>
            <a:r>
              <a:rPr lang="en-US"/>
              <a:t>Approximately 60% of prediabetic and new onset patients express autoantibodies to C-terminus (amino acids 268-369) with fluid phase radioassay</a:t>
            </a:r>
          </a:p>
          <a:p>
            <a:r>
              <a:rPr lang="en-US"/>
              <a:t>Beta cell specific molecular target</a:t>
            </a:r>
          </a:p>
          <a:p>
            <a:r>
              <a:rPr lang="en-US"/>
              <a:t>Autoantibodies usually appear post mIAA and GAD65 AA in children followed from birth to type 1 diabetes.</a:t>
            </a:r>
          </a:p>
        </p:txBody>
      </p:sp>
      <p:sp>
        <p:nvSpPr>
          <p:cNvPr id="176132" name="Text Box 4"/>
          <p:cNvSpPr txBox="1">
            <a:spLocks noChangeArrowheads="1"/>
          </p:cNvSpPr>
          <p:nvPr/>
        </p:nvSpPr>
        <p:spPr bwMode="auto">
          <a:xfrm>
            <a:off x="609600" y="6248400"/>
            <a:ext cx="8991600" cy="579438"/>
          </a:xfrm>
          <a:prstGeom prst="rect">
            <a:avLst/>
          </a:prstGeom>
          <a:noFill/>
          <a:ln w="9525">
            <a:noFill/>
            <a:miter lim="800000"/>
            <a:headEnd/>
            <a:tailEnd/>
          </a:ln>
          <a:effectLst/>
        </p:spPr>
        <p:txBody>
          <a:bodyPr>
            <a:spAutoFit/>
          </a:bodyPr>
          <a:lstStyle/>
          <a:p>
            <a:pPr>
              <a:spcBef>
                <a:spcPct val="50000"/>
              </a:spcBef>
            </a:pPr>
            <a:r>
              <a:rPr lang="en-US" sz="3200"/>
              <a:t>Wenzlau et al PNAS 104:17040-17045, 2007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26"/>
          <p:cNvSpPr txBox="1">
            <a:spLocks noChangeArrowheads="1"/>
          </p:cNvSpPr>
          <p:nvPr/>
        </p:nvSpPr>
        <p:spPr bwMode="auto">
          <a:xfrm>
            <a:off x="5954713" y="2427288"/>
            <a:ext cx="4168775" cy="860425"/>
          </a:xfrm>
          <a:prstGeom prst="rect">
            <a:avLst/>
          </a:prstGeom>
          <a:noFill/>
          <a:ln w="38100">
            <a:solidFill>
              <a:srgbClr val="FFFF00"/>
            </a:solidFill>
            <a:miter lim="800000"/>
            <a:headEnd/>
            <a:tailEnd/>
          </a:ln>
          <a:effectLst/>
        </p:spPr>
        <p:txBody>
          <a:bodyPr>
            <a:spAutoFit/>
          </a:bodyPr>
          <a:lstStyle/>
          <a:p>
            <a:pPr algn="ctr"/>
            <a:r>
              <a:rPr lang="en-US" altLang="en-US" sz="2400" b="1" i="1">
                <a:solidFill>
                  <a:srgbClr val="FFFF00"/>
                </a:solidFill>
                <a:effectLst>
                  <a:outerShdw blurRad="38100" dist="38100" dir="2700000" algn="tl">
                    <a:srgbClr val="000000"/>
                  </a:outerShdw>
                </a:effectLst>
                <a:latin typeface="Arial" pitchFamily="34" charset="0"/>
              </a:rPr>
              <a:t>LOSS OF FIRST PHASE </a:t>
            </a:r>
          </a:p>
          <a:p>
            <a:pPr algn="ctr"/>
            <a:r>
              <a:rPr lang="en-US" altLang="en-US" sz="2400" b="1" i="1">
                <a:solidFill>
                  <a:srgbClr val="FFFF00"/>
                </a:solidFill>
                <a:effectLst>
                  <a:outerShdw blurRad="38100" dist="38100" dir="2700000" algn="tl">
                    <a:srgbClr val="000000"/>
                  </a:outerShdw>
                </a:effectLst>
                <a:latin typeface="Arial" pitchFamily="34" charset="0"/>
              </a:rPr>
              <a:t>INSULIN RESPONSE</a:t>
            </a:r>
            <a:r>
              <a:rPr lang="en-US" altLang="en-US" sz="2400" b="1" i="1">
                <a:solidFill>
                  <a:srgbClr val="EEE800"/>
                </a:solidFill>
                <a:effectLst>
                  <a:outerShdw blurRad="38100" dist="38100" dir="2700000" algn="tl">
                    <a:srgbClr val="000000"/>
                  </a:outerShdw>
                </a:effectLst>
                <a:latin typeface="Arial" pitchFamily="34" charset="0"/>
              </a:rPr>
              <a:t>    </a:t>
            </a:r>
          </a:p>
        </p:txBody>
      </p:sp>
      <p:sp>
        <p:nvSpPr>
          <p:cNvPr id="77827" name="Text Box 1027"/>
          <p:cNvSpPr txBox="1">
            <a:spLocks noChangeArrowheads="1"/>
          </p:cNvSpPr>
          <p:nvPr/>
        </p:nvSpPr>
        <p:spPr bwMode="auto">
          <a:xfrm>
            <a:off x="3994150" y="5784850"/>
            <a:ext cx="790575" cy="396875"/>
          </a:xfrm>
          <a:prstGeom prst="rect">
            <a:avLst/>
          </a:prstGeom>
          <a:noFill/>
          <a:ln w="9525">
            <a:noFill/>
            <a:miter lim="800000"/>
            <a:headEnd/>
            <a:tailEnd/>
          </a:ln>
          <a:effectLst/>
        </p:spPr>
        <p:txBody>
          <a:bodyPr wrap="none">
            <a:spAutoFit/>
          </a:bodyPr>
          <a:lstStyle/>
          <a:p>
            <a:r>
              <a:rPr lang="en-US" altLang="en-US" b="1">
                <a:effectLst>
                  <a:outerShdw blurRad="38100" dist="38100" dir="2700000" algn="tl">
                    <a:srgbClr val="000000"/>
                  </a:outerShdw>
                </a:effectLst>
                <a:latin typeface="Arial" pitchFamily="34" charset="0"/>
              </a:rPr>
              <a:t>TIME</a:t>
            </a:r>
          </a:p>
        </p:txBody>
      </p:sp>
      <p:sp>
        <p:nvSpPr>
          <p:cNvPr id="77828" name="Text Box 1028"/>
          <p:cNvSpPr txBox="1">
            <a:spLocks noChangeArrowheads="1"/>
          </p:cNvSpPr>
          <p:nvPr/>
        </p:nvSpPr>
        <p:spPr bwMode="auto">
          <a:xfrm>
            <a:off x="342900" y="228600"/>
            <a:ext cx="8470900" cy="641350"/>
          </a:xfrm>
          <a:prstGeom prst="rect">
            <a:avLst/>
          </a:prstGeom>
          <a:noFill/>
          <a:ln w="9525">
            <a:noFill/>
            <a:miter lim="800000"/>
            <a:headEnd/>
            <a:tailEnd/>
          </a:ln>
          <a:effectLst/>
        </p:spPr>
        <p:txBody>
          <a:bodyPr wrap="none">
            <a:spAutoFit/>
          </a:bodyPr>
          <a:lstStyle/>
          <a:p>
            <a:r>
              <a:rPr lang="en-US" altLang="en-US" sz="3200" b="1">
                <a:effectLst>
                  <a:outerShdw blurRad="38100" dist="38100" dir="2700000" algn="tl">
                    <a:srgbClr val="000000"/>
                  </a:outerShdw>
                </a:effectLst>
                <a:latin typeface="Arial" pitchFamily="34" charset="0"/>
              </a:rPr>
              <a:t>Stages in Development of Type 1 Diabetes</a:t>
            </a:r>
            <a:r>
              <a:rPr lang="en-US" altLang="en-US" sz="3600" b="1">
                <a:effectLst>
                  <a:outerShdw blurRad="38100" dist="38100" dir="2700000" algn="tl">
                    <a:srgbClr val="000000"/>
                  </a:outerShdw>
                </a:effectLst>
                <a:latin typeface="Arial" pitchFamily="34" charset="0"/>
              </a:rPr>
              <a:t> </a:t>
            </a:r>
          </a:p>
        </p:txBody>
      </p:sp>
      <p:sp>
        <p:nvSpPr>
          <p:cNvPr id="77829" name="Text Box 1029"/>
          <p:cNvSpPr txBox="1">
            <a:spLocks noChangeArrowheads="1"/>
          </p:cNvSpPr>
          <p:nvPr/>
        </p:nvSpPr>
        <p:spPr bwMode="auto">
          <a:xfrm rot="-5400000">
            <a:off x="-614363" y="3635376"/>
            <a:ext cx="2417763" cy="398462"/>
          </a:xfrm>
          <a:prstGeom prst="rect">
            <a:avLst/>
          </a:prstGeom>
          <a:noFill/>
          <a:ln w="9525">
            <a:noFill/>
            <a:miter lim="800000"/>
            <a:headEnd/>
            <a:tailEnd/>
          </a:ln>
          <a:effectLst/>
        </p:spPr>
        <p:txBody>
          <a:bodyPr wrap="none">
            <a:spAutoFit/>
          </a:bodyPr>
          <a:lstStyle/>
          <a:p>
            <a:r>
              <a:rPr lang="en-US" altLang="en-US" b="1">
                <a:effectLst>
                  <a:outerShdw blurRad="38100" dist="38100" dir="2700000" algn="tl">
                    <a:srgbClr val="000000"/>
                  </a:outerShdw>
                </a:effectLst>
                <a:latin typeface="Arial" pitchFamily="34" charset="0"/>
              </a:rPr>
              <a:t>BETA CELL MASS</a:t>
            </a:r>
            <a:endParaRPr lang="en-US" altLang="en-US" b="1">
              <a:solidFill>
                <a:schemeClr val="bg1"/>
              </a:solidFill>
              <a:effectLst>
                <a:outerShdw blurRad="38100" dist="38100" dir="2700000" algn="tl">
                  <a:srgbClr val="000000"/>
                </a:outerShdw>
              </a:effectLst>
              <a:latin typeface="Arial" pitchFamily="34" charset="0"/>
            </a:endParaRPr>
          </a:p>
        </p:txBody>
      </p:sp>
      <p:sp>
        <p:nvSpPr>
          <p:cNvPr id="77830" name="Freeform 1030"/>
          <p:cNvSpPr>
            <a:spLocks/>
          </p:cNvSpPr>
          <p:nvPr/>
        </p:nvSpPr>
        <p:spPr bwMode="auto">
          <a:xfrm>
            <a:off x="860425" y="2328863"/>
            <a:ext cx="8991600" cy="3200400"/>
          </a:xfrm>
          <a:custGeom>
            <a:avLst/>
            <a:gdLst/>
            <a:ahLst/>
            <a:cxnLst>
              <a:cxn ang="0">
                <a:pos x="0" y="0"/>
              </a:cxn>
              <a:cxn ang="0">
                <a:pos x="2160" y="0"/>
              </a:cxn>
              <a:cxn ang="0">
                <a:pos x="4272" y="1344"/>
              </a:cxn>
              <a:cxn ang="0">
                <a:pos x="5664" y="2016"/>
              </a:cxn>
              <a:cxn ang="0">
                <a:pos x="0" y="2016"/>
              </a:cxn>
              <a:cxn ang="0">
                <a:pos x="0" y="0"/>
              </a:cxn>
            </a:cxnLst>
            <a:rect l="0" t="0" r="r" b="b"/>
            <a:pathLst>
              <a:path w="5664" h="2016">
                <a:moveTo>
                  <a:pt x="0" y="0"/>
                </a:moveTo>
                <a:lnTo>
                  <a:pt x="2160" y="0"/>
                </a:lnTo>
                <a:lnTo>
                  <a:pt x="4272" y="1344"/>
                </a:lnTo>
                <a:lnTo>
                  <a:pt x="5664" y="2016"/>
                </a:lnTo>
                <a:lnTo>
                  <a:pt x="0" y="2016"/>
                </a:lnTo>
                <a:lnTo>
                  <a:pt x="0" y="0"/>
                </a:lnTo>
                <a:close/>
              </a:path>
            </a:pathLst>
          </a:custGeom>
          <a:gradFill rotWithShape="0">
            <a:gsLst>
              <a:gs pos="0">
                <a:srgbClr val="FFC901"/>
              </a:gs>
              <a:gs pos="100000">
                <a:srgbClr val="FF0000"/>
              </a:gs>
            </a:gsLst>
            <a:lin ang="0" scaled="1"/>
          </a:gradFill>
          <a:ln w="38100" cmpd="sng">
            <a:solidFill>
              <a:schemeClr val="bg1"/>
            </a:solidFill>
            <a:round/>
            <a:headEnd/>
            <a:tailEnd/>
          </a:ln>
          <a:effectLst/>
        </p:spPr>
        <p:txBody>
          <a:bodyPr wrap="none" anchor="ctr"/>
          <a:lstStyle/>
          <a:p>
            <a:endParaRPr lang="en-US"/>
          </a:p>
        </p:txBody>
      </p:sp>
      <p:sp>
        <p:nvSpPr>
          <p:cNvPr id="77831" name="Rectangle 1031"/>
          <p:cNvSpPr>
            <a:spLocks noChangeArrowheads="1"/>
          </p:cNvSpPr>
          <p:nvPr/>
        </p:nvSpPr>
        <p:spPr bwMode="auto">
          <a:xfrm>
            <a:off x="860425" y="2328863"/>
            <a:ext cx="1982788" cy="3200400"/>
          </a:xfrm>
          <a:prstGeom prst="rect">
            <a:avLst/>
          </a:prstGeom>
          <a:gradFill rotWithShape="0">
            <a:gsLst>
              <a:gs pos="0">
                <a:srgbClr val="FFFF00"/>
              </a:gs>
              <a:gs pos="100000">
                <a:srgbClr val="FFC901"/>
              </a:gs>
            </a:gsLst>
            <a:lin ang="0" scaled="1"/>
          </a:gradFill>
          <a:ln w="38100">
            <a:solidFill>
              <a:schemeClr val="bg1"/>
            </a:solidFill>
            <a:miter lim="800000"/>
            <a:headEnd/>
            <a:tailEnd/>
          </a:ln>
          <a:effectLst/>
        </p:spPr>
        <p:txBody>
          <a:bodyPr wrap="none" anchor="ctr"/>
          <a:lstStyle/>
          <a:p>
            <a:endParaRPr lang="en-US"/>
          </a:p>
        </p:txBody>
      </p:sp>
      <p:sp>
        <p:nvSpPr>
          <p:cNvPr id="77832" name="Line 1032"/>
          <p:cNvSpPr>
            <a:spLocks noChangeShapeType="1"/>
          </p:cNvSpPr>
          <p:nvPr/>
        </p:nvSpPr>
        <p:spPr bwMode="auto">
          <a:xfrm flipV="1">
            <a:off x="5889625" y="3354388"/>
            <a:ext cx="0" cy="2174875"/>
          </a:xfrm>
          <a:prstGeom prst="line">
            <a:avLst/>
          </a:prstGeom>
          <a:noFill/>
          <a:ln w="38100">
            <a:solidFill>
              <a:schemeClr val="bg1"/>
            </a:solidFill>
            <a:round/>
            <a:headEnd/>
            <a:tailEnd/>
          </a:ln>
          <a:effectLst/>
        </p:spPr>
        <p:txBody>
          <a:bodyPr wrap="none" anchor="ctr"/>
          <a:lstStyle/>
          <a:p>
            <a:endParaRPr lang="en-US"/>
          </a:p>
        </p:txBody>
      </p:sp>
      <p:sp>
        <p:nvSpPr>
          <p:cNvPr id="77833" name="Line 1033"/>
          <p:cNvSpPr>
            <a:spLocks noChangeShapeType="1"/>
          </p:cNvSpPr>
          <p:nvPr/>
        </p:nvSpPr>
        <p:spPr bwMode="auto">
          <a:xfrm flipV="1">
            <a:off x="7653338" y="4470400"/>
            <a:ext cx="0" cy="1054100"/>
          </a:xfrm>
          <a:prstGeom prst="line">
            <a:avLst/>
          </a:prstGeom>
          <a:noFill/>
          <a:ln w="38100">
            <a:solidFill>
              <a:schemeClr val="bg1"/>
            </a:solidFill>
            <a:round/>
            <a:headEnd/>
            <a:tailEnd/>
          </a:ln>
          <a:effectLst/>
        </p:spPr>
        <p:txBody>
          <a:bodyPr wrap="none" anchor="ctr"/>
          <a:lstStyle/>
          <a:p>
            <a:endParaRPr lang="en-US"/>
          </a:p>
        </p:txBody>
      </p:sp>
      <p:sp>
        <p:nvSpPr>
          <p:cNvPr id="77834" name="Text Box 1034"/>
          <p:cNvSpPr txBox="1">
            <a:spLocks noChangeArrowheads="1"/>
          </p:cNvSpPr>
          <p:nvPr/>
        </p:nvSpPr>
        <p:spPr bwMode="auto">
          <a:xfrm>
            <a:off x="7727950" y="5049838"/>
            <a:ext cx="1389063" cy="349250"/>
          </a:xfrm>
          <a:prstGeom prst="rect">
            <a:avLst/>
          </a:prstGeom>
          <a:solidFill>
            <a:schemeClr val="tx1"/>
          </a:solidFill>
          <a:ln w="12700">
            <a:solidFill>
              <a:schemeClr val="bg1"/>
            </a:solidFill>
            <a:miter lim="800000"/>
            <a:headEnd/>
            <a:tailEnd/>
          </a:ln>
          <a:effectLst/>
        </p:spPr>
        <p:txBody>
          <a:bodyPr>
            <a:spAutoFit/>
          </a:bodyPr>
          <a:lstStyle/>
          <a:p>
            <a:pPr algn="ctr"/>
            <a:r>
              <a:rPr lang="en-US" altLang="en-US" sz="1600" b="1">
                <a:solidFill>
                  <a:schemeClr val="bg1"/>
                </a:solidFill>
                <a:latin typeface="Arial" pitchFamily="34" charset="0"/>
              </a:rPr>
              <a:t>DIABETES</a:t>
            </a:r>
          </a:p>
        </p:txBody>
      </p:sp>
      <p:sp>
        <p:nvSpPr>
          <p:cNvPr id="77835" name="Text Box 1035"/>
          <p:cNvSpPr txBox="1">
            <a:spLocks noChangeArrowheads="1"/>
          </p:cNvSpPr>
          <p:nvPr/>
        </p:nvSpPr>
        <p:spPr bwMode="auto">
          <a:xfrm>
            <a:off x="6115050" y="4494213"/>
            <a:ext cx="1514475" cy="593725"/>
          </a:xfrm>
          <a:prstGeom prst="rect">
            <a:avLst/>
          </a:prstGeom>
          <a:solidFill>
            <a:schemeClr val="tx1"/>
          </a:solidFill>
          <a:ln w="12700">
            <a:solidFill>
              <a:schemeClr val="bg1"/>
            </a:solidFill>
            <a:miter lim="800000"/>
            <a:headEnd/>
            <a:tailEnd/>
          </a:ln>
          <a:effectLst/>
        </p:spPr>
        <p:txBody>
          <a:bodyPr>
            <a:spAutoFit/>
          </a:bodyPr>
          <a:lstStyle/>
          <a:p>
            <a:pPr algn="ctr"/>
            <a:r>
              <a:rPr lang="en-US" altLang="en-US" sz="1600" b="1">
                <a:solidFill>
                  <a:schemeClr val="bg1"/>
                </a:solidFill>
                <a:latin typeface="Arial" pitchFamily="34" charset="0"/>
              </a:rPr>
              <a:t>“PRE”-DIABETES</a:t>
            </a:r>
          </a:p>
        </p:txBody>
      </p:sp>
      <p:sp>
        <p:nvSpPr>
          <p:cNvPr id="77836" name="Text Box 1036"/>
          <p:cNvSpPr txBox="1">
            <a:spLocks noChangeArrowheads="1"/>
          </p:cNvSpPr>
          <p:nvPr/>
        </p:nvSpPr>
        <p:spPr bwMode="auto">
          <a:xfrm>
            <a:off x="914400" y="3844925"/>
            <a:ext cx="1981200" cy="593725"/>
          </a:xfrm>
          <a:prstGeom prst="rect">
            <a:avLst/>
          </a:prstGeom>
          <a:solidFill>
            <a:schemeClr val="tx1"/>
          </a:solidFill>
          <a:ln w="12700">
            <a:solidFill>
              <a:schemeClr val="bg1"/>
            </a:solidFill>
            <a:miter lim="800000"/>
            <a:headEnd/>
            <a:tailEnd/>
          </a:ln>
          <a:effectLst/>
        </p:spPr>
        <p:txBody>
          <a:bodyPr>
            <a:spAutoFit/>
          </a:bodyPr>
          <a:lstStyle/>
          <a:p>
            <a:pPr algn="ctr"/>
            <a:r>
              <a:rPr lang="en-US" altLang="en-US" sz="1600" b="1">
                <a:solidFill>
                  <a:schemeClr val="bg1"/>
                </a:solidFill>
                <a:latin typeface="Arial" pitchFamily="34" charset="0"/>
              </a:rPr>
              <a:t>GENETIC PREDISPOSITION</a:t>
            </a:r>
          </a:p>
        </p:txBody>
      </p:sp>
      <p:sp>
        <p:nvSpPr>
          <p:cNvPr id="77837" name="Text Box 1037"/>
          <p:cNvSpPr txBox="1">
            <a:spLocks noChangeArrowheads="1"/>
          </p:cNvSpPr>
          <p:nvPr/>
        </p:nvSpPr>
        <p:spPr bwMode="auto">
          <a:xfrm>
            <a:off x="3148013" y="3844925"/>
            <a:ext cx="2681287" cy="593725"/>
          </a:xfrm>
          <a:prstGeom prst="rect">
            <a:avLst/>
          </a:prstGeom>
          <a:solidFill>
            <a:schemeClr val="tx1"/>
          </a:solidFill>
          <a:ln w="12700">
            <a:solidFill>
              <a:schemeClr val="bg1"/>
            </a:solidFill>
            <a:miter lim="800000"/>
            <a:headEnd/>
            <a:tailEnd/>
          </a:ln>
          <a:effectLst/>
        </p:spPr>
        <p:txBody>
          <a:bodyPr>
            <a:spAutoFit/>
          </a:bodyPr>
          <a:lstStyle/>
          <a:p>
            <a:pPr algn="ctr"/>
            <a:r>
              <a:rPr lang="en-US" altLang="en-US" sz="1600" b="1">
                <a:solidFill>
                  <a:schemeClr val="bg1"/>
                </a:solidFill>
                <a:latin typeface="Arial" pitchFamily="34" charset="0"/>
              </a:rPr>
              <a:t>INSULITIS</a:t>
            </a:r>
          </a:p>
          <a:p>
            <a:r>
              <a:rPr lang="en-US" altLang="en-US" sz="1600" b="1">
                <a:solidFill>
                  <a:schemeClr val="bg1"/>
                </a:solidFill>
                <a:latin typeface="Arial" pitchFamily="34" charset="0"/>
              </a:rPr>
              <a:t>BETA CELL INJURY</a:t>
            </a:r>
          </a:p>
        </p:txBody>
      </p:sp>
      <p:sp>
        <p:nvSpPr>
          <p:cNvPr id="77838" name="Line 1038"/>
          <p:cNvSpPr>
            <a:spLocks noChangeShapeType="1"/>
          </p:cNvSpPr>
          <p:nvPr/>
        </p:nvSpPr>
        <p:spPr bwMode="auto">
          <a:xfrm flipV="1">
            <a:off x="1122363" y="5943600"/>
            <a:ext cx="2840037" cy="17463"/>
          </a:xfrm>
          <a:prstGeom prst="line">
            <a:avLst/>
          </a:prstGeom>
          <a:noFill/>
          <a:ln w="38100">
            <a:solidFill>
              <a:schemeClr val="bg1"/>
            </a:solidFill>
            <a:round/>
            <a:headEnd/>
            <a:tailEnd/>
          </a:ln>
          <a:effectLst/>
        </p:spPr>
        <p:txBody>
          <a:bodyPr wrap="none" anchor="ctr"/>
          <a:lstStyle/>
          <a:p>
            <a:endParaRPr lang="en-US"/>
          </a:p>
        </p:txBody>
      </p:sp>
      <p:sp>
        <p:nvSpPr>
          <p:cNvPr id="77839" name="Line 1039"/>
          <p:cNvSpPr>
            <a:spLocks noChangeShapeType="1"/>
          </p:cNvSpPr>
          <p:nvPr/>
        </p:nvSpPr>
        <p:spPr bwMode="auto">
          <a:xfrm>
            <a:off x="4762500" y="5961063"/>
            <a:ext cx="4583113" cy="0"/>
          </a:xfrm>
          <a:prstGeom prst="line">
            <a:avLst/>
          </a:prstGeom>
          <a:noFill/>
          <a:ln w="38100">
            <a:solidFill>
              <a:schemeClr val="bg1"/>
            </a:solidFill>
            <a:round/>
            <a:headEnd/>
            <a:tailEnd type="triangle" w="med" len="med"/>
          </a:ln>
          <a:effectLst/>
        </p:spPr>
        <p:txBody>
          <a:bodyPr wrap="none" anchor="ctr"/>
          <a:lstStyle/>
          <a:p>
            <a:endParaRPr lang="en-US"/>
          </a:p>
        </p:txBody>
      </p:sp>
      <p:sp>
        <p:nvSpPr>
          <p:cNvPr id="77840" name="Line 1040"/>
          <p:cNvSpPr>
            <a:spLocks noChangeShapeType="1"/>
          </p:cNvSpPr>
          <p:nvPr/>
        </p:nvSpPr>
        <p:spPr bwMode="auto">
          <a:xfrm>
            <a:off x="7658100" y="5575300"/>
            <a:ext cx="12700" cy="723900"/>
          </a:xfrm>
          <a:prstGeom prst="line">
            <a:avLst/>
          </a:prstGeom>
          <a:noFill/>
          <a:ln w="76200">
            <a:solidFill>
              <a:srgbClr val="FFFF00"/>
            </a:solidFill>
            <a:round/>
            <a:headEnd type="triangle" w="med" len="med"/>
            <a:tailEnd/>
          </a:ln>
          <a:effectLst/>
        </p:spPr>
        <p:txBody>
          <a:bodyPr wrap="none" anchor="ctr"/>
          <a:lstStyle/>
          <a:p>
            <a:endParaRPr lang="en-US"/>
          </a:p>
        </p:txBody>
      </p:sp>
      <p:sp>
        <p:nvSpPr>
          <p:cNvPr id="77841" name="Text Box 1041"/>
          <p:cNvSpPr txBox="1">
            <a:spLocks noChangeArrowheads="1"/>
          </p:cNvSpPr>
          <p:nvPr/>
        </p:nvSpPr>
        <p:spPr bwMode="auto">
          <a:xfrm>
            <a:off x="5118100" y="6096000"/>
            <a:ext cx="4891088" cy="495300"/>
          </a:xfrm>
          <a:prstGeom prst="rect">
            <a:avLst/>
          </a:prstGeom>
          <a:solidFill>
            <a:srgbClr val="3366FF"/>
          </a:solidFill>
          <a:ln w="38100">
            <a:solidFill>
              <a:srgbClr val="3366FF"/>
            </a:solidFill>
            <a:miter lim="800000"/>
            <a:headEnd/>
            <a:tailEnd/>
          </a:ln>
          <a:effectLst/>
        </p:spPr>
        <p:txBody>
          <a:bodyPr>
            <a:spAutoFit/>
          </a:bodyPr>
          <a:lstStyle/>
          <a:p>
            <a:pPr>
              <a:spcBef>
                <a:spcPct val="50000"/>
              </a:spcBef>
            </a:pPr>
            <a:r>
              <a:rPr lang="en-US" altLang="en-US" sz="2400" b="1" i="1">
                <a:solidFill>
                  <a:srgbClr val="FFFF00"/>
                </a:solidFill>
                <a:latin typeface="Arial" pitchFamily="34" charset="0"/>
              </a:rPr>
              <a:t>NEWLY DIAGNOSED DIABETES</a:t>
            </a:r>
          </a:p>
        </p:txBody>
      </p:sp>
      <p:sp>
        <p:nvSpPr>
          <p:cNvPr id="77843" name="Line 1043"/>
          <p:cNvSpPr>
            <a:spLocks noChangeShapeType="1"/>
          </p:cNvSpPr>
          <p:nvPr/>
        </p:nvSpPr>
        <p:spPr bwMode="auto">
          <a:xfrm>
            <a:off x="1041400" y="1562100"/>
            <a:ext cx="0" cy="685800"/>
          </a:xfrm>
          <a:prstGeom prst="line">
            <a:avLst/>
          </a:prstGeom>
          <a:noFill/>
          <a:ln w="76200">
            <a:solidFill>
              <a:srgbClr val="FFFF00"/>
            </a:solidFill>
            <a:round/>
            <a:headEnd/>
            <a:tailEnd type="triangle" w="med" len="med"/>
          </a:ln>
          <a:effectLst/>
        </p:spPr>
        <p:txBody>
          <a:bodyPr wrap="none" anchor="ctr"/>
          <a:lstStyle/>
          <a:p>
            <a:endParaRPr lang="en-US"/>
          </a:p>
        </p:txBody>
      </p:sp>
      <p:sp>
        <p:nvSpPr>
          <p:cNvPr id="77844" name="Line 1044"/>
          <p:cNvSpPr>
            <a:spLocks noChangeShapeType="1"/>
          </p:cNvSpPr>
          <p:nvPr/>
        </p:nvSpPr>
        <p:spPr bwMode="auto">
          <a:xfrm flipH="1">
            <a:off x="6580188" y="3263900"/>
            <a:ext cx="303212" cy="431800"/>
          </a:xfrm>
          <a:prstGeom prst="line">
            <a:avLst/>
          </a:prstGeom>
          <a:noFill/>
          <a:ln w="76200">
            <a:solidFill>
              <a:srgbClr val="FFFF00"/>
            </a:solidFill>
            <a:round/>
            <a:headEnd/>
            <a:tailEnd type="triangle" w="med" len="med"/>
          </a:ln>
          <a:effectLst/>
        </p:spPr>
        <p:txBody>
          <a:bodyPr wrap="none" anchor="ctr"/>
          <a:lstStyle/>
          <a:p>
            <a:endParaRPr lang="en-US"/>
          </a:p>
        </p:txBody>
      </p:sp>
      <p:sp>
        <p:nvSpPr>
          <p:cNvPr id="77845" name="Text Box 1045"/>
          <p:cNvSpPr txBox="1">
            <a:spLocks noChangeArrowheads="1"/>
          </p:cNvSpPr>
          <p:nvPr/>
        </p:nvSpPr>
        <p:spPr bwMode="auto">
          <a:xfrm>
            <a:off x="5026025" y="1741488"/>
            <a:ext cx="5032375" cy="495300"/>
          </a:xfrm>
          <a:prstGeom prst="rect">
            <a:avLst/>
          </a:prstGeom>
          <a:noFill/>
          <a:ln w="38100">
            <a:solidFill>
              <a:srgbClr val="FFFF00"/>
            </a:solidFill>
            <a:miter lim="800000"/>
            <a:headEnd/>
            <a:tailEnd/>
          </a:ln>
          <a:effectLst/>
        </p:spPr>
        <p:txBody>
          <a:bodyPr>
            <a:spAutoFit/>
          </a:bodyPr>
          <a:lstStyle/>
          <a:p>
            <a:r>
              <a:rPr lang="en-US" altLang="en-US" sz="2400" b="1" i="1">
                <a:solidFill>
                  <a:srgbClr val="FFFF00"/>
                </a:solidFill>
                <a:effectLst>
                  <a:outerShdw blurRad="38100" dist="38100" dir="2700000" algn="tl">
                    <a:srgbClr val="000000"/>
                  </a:outerShdw>
                </a:effectLst>
                <a:latin typeface="Arial" pitchFamily="34" charset="0"/>
              </a:rPr>
              <a:t>MULTIPLE ANTIBODY POSITIVE</a:t>
            </a:r>
          </a:p>
        </p:txBody>
      </p:sp>
      <p:sp>
        <p:nvSpPr>
          <p:cNvPr id="77846" name="Line 1046"/>
          <p:cNvSpPr>
            <a:spLocks noChangeShapeType="1"/>
          </p:cNvSpPr>
          <p:nvPr/>
        </p:nvSpPr>
        <p:spPr bwMode="auto">
          <a:xfrm flipH="1">
            <a:off x="4522788" y="2133600"/>
            <a:ext cx="519112" cy="266700"/>
          </a:xfrm>
          <a:prstGeom prst="line">
            <a:avLst/>
          </a:prstGeom>
          <a:noFill/>
          <a:ln w="76200">
            <a:solidFill>
              <a:srgbClr val="FFFF00"/>
            </a:solidFill>
            <a:round/>
            <a:headEnd/>
            <a:tailEnd type="triangle" w="med" len="med"/>
          </a:ln>
          <a:effectLst/>
        </p:spPr>
        <p:txBody>
          <a:bodyPr wrap="none" anchor="ctr"/>
          <a:lstStyle/>
          <a:p>
            <a:endParaRPr lang="en-US"/>
          </a:p>
        </p:txBody>
      </p:sp>
      <p:sp>
        <p:nvSpPr>
          <p:cNvPr id="77847" name="Text Box 1047"/>
          <p:cNvSpPr txBox="1">
            <a:spLocks noChangeArrowheads="1"/>
          </p:cNvSpPr>
          <p:nvPr/>
        </p:nvSpPr>
        <p:spPr bwMode="auto">
          <a:xfrm>
            <a:off x="257175" y="990600"/>
            <a:ext cx="4543425" cy="457200"/>
          </a:xfrm>
          <a:prstGeom prst="rect">
            <a:avLst/>
          </a:prstGeom>
          <a:noFill/>
          <a:ln w="9525">
            <a:noFill/>
            <a:miter lim="800000"/>
            <a:headEnd/>
            <a:tailEnd/>
          </a:ln>
          <a:effectLst/>
        </p:spPr>
        <p:txBody>
          <a:bodyPr>
            <a:spAutoFit/>
          </a:bodyPr>
          <a:lstStyle/>
          <a:p>
            <a:pPr>
              <a:spcBef>
                <a:spcPct val="50000"/>
              </a:spcBef>
            </a:pPr>
            <a:r>
              <a:rPr lang="en-US" altLang="en-US" sz="2400" b="1"/>
              <a:t>GENETICALLY AT RISK</a:t>
            </a:r>
          </a:p>
        </p:txBody>
      </p:sp>
      <p:sp>
        <p:nvSpPr>
          <p:cNvPr id="77849" name="Text Box 1049"/>
          <p:cNvSpPr txBox="1">
            <a:spLocks noChangeArrowheads="1"/>
          </p:cNvSpPr>
          <p:nvPr/>
        </p:nvSpPr>
        <p:spPr bwMode="auto">
          <a:xfrm>
            <a:off x="152400" y="990600"/>
            <a:ext cx="3962400" cy="495300"/>
          </a:xfrm>
          <a:prstGeom prst="rect">
            <a:avLst/>
          </a:prstGeom>
          <a:noFill/>
          <a:ln w="38100">
            <a:solidFill>
              <a:srgbClr val="FFFF00"/>
            </a:solidFill>
            <a:miter lim="800000"/>
            <a:headEnd/>
            <a:tailEnd/>
          </a:ln>
          <a:effectLst/>
        </p:spPr>
        <p:txBody>
          <a:bodyPr>
            <a:spAutoFit/>
          </a:bodyPr>
          <a:lstStyle/>
          <a:p>
            <a:endParaRPr lang="en-US" altLang="en-US" sz="2400" b="1" i="1">
              <a:solidFill>
                <a:srgbClr val="FFFF00"/>
              </a:solidFill>
              <a:effectLst>
                <a:outerShdw blurRad="38100" dist="38100" dir="2700000" algn="tl">
                  <a:srgbClr val="000000"/>
                </a:outerShdw>
              </a:effectLst>
              <a:latin typeface="Arial" pitchFamily="34" charset="0"/>
            </a:endParaRPr>
          </a:p>
        </p:txBody>
      </p:sp>
      <p:sp>
        <p:nvSpPr>
          <p:cNvPr id="77850" name="Text Box 1050"/>
          <p:cNvSpPr txBox="1">
            <a:spLocks noChangeArrowheads="1"/>
          </p:cNvSpPr>
          <p:nvPr/>
        </p:nvSpPr>
        <p:spPr bwMode="auto">
          <a:xfrm>
            <a:off x="228600" y="6172200"/>
            <a:ext cx="3352800" cy="366713"/>
          </a:xfrm>
          <a:prstGeom prst="rect">
            <a:avLst/>
          </a:prstGeom>
          <a:noFill/>
          <a:ln w="9525">
            <a:noFill/>
            <a:miter lim="800000"/>
            <a:headEnd/>
            <a:tailEnd/>
          </a:ln>
          <a:effectLst/>
        </p:spPr>
        <p:txBody>
          <a:bodyPr>
            <a:spAutoFit/>
          </a:bodyPr>
          <a:lstStyle/>
          <a:p>
            <a:pPr>
              <a:spcBef>
                <a:spcPct val="50000"/>
              </a:spcBef>
            </a:pPr>
            <a:r>
              <a:rPr lang="en-US" altLang="en-US" sz="1800"/>
              <a:t>J. Skyler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Diabetes Classification</a:t>
            </a:r>
          </a:p>
        </p:txBody>
      </p:sp>
      <p:sp>
        <p:nvSpPr>
          <p:cNvPr id="102403" name="Rectangle 3"/>
          <p:cNvSpPr>
            <a:spLocks noGrp="1" noChangeArrowheads="1"/>
          </p:cNvSpPr>
          <p:nvPr>
            <p:ph type="body" idx="1"/>
          </p:nvPr>
        </p:nvSpPr>
        <p:spPr/>
        <p:txBody>
          <a:bodyPr/>
          <a:lstStyle/>
          <a:p>
            <a:r>
              <a:rPr lang="en-US" altLang="en-US"/>
              <a:t>Type 1A: Immune Mediated</a:t>
            </a:r>
            <a:br>
              <a:rPr lang="en-US" altLang="en-US"/>
            </a:br>
            <a:r>
              <a:rPr lang="en-US" altLang="en-US"/>
              <a:t>Type 1B:  Insulin deficient, no autoantibodies</a:t>
            </a:r>
          </a:p>
          <a:p>
            <a:r>
              <a:rPr lang="en-US" altLang="en-US"/>
              <a:t>Type 2: No Autoantibodies, Can initially be treated without insulin</a:t>
            </a:r>
          </a:p>
          <a:p>
            <a:r>
              <a:rPr lang="en-US" altLang="en-US"/>
              <a:t>Other Specific forms of Diabetes</a:t>
            </a:r>
          </a:p>
          <a:p>
            <a:r>
              <a:rPr lang="en-US" altLang="en-US"/>
              <a:t>Gestational Diabetes</a:t>
            </a:r>
          </a:p>
        </p:txBody>
      </p:sp>
      <p:sp>
        <p:nvSpPr>
          <p:cNvPr id="102404" name="Text Box 4"/>
          <p:cNvSpPr txBox="1">
            <a:spLocks noChangeArrowheads="1"/>
          </p:cNvSpPr>
          <p:nvPr/>
        </p:nvSpPr>
        <p:spPr bwMode="auto">
          <a:xfrm>
            <a:off x="8534400" y="6461125"/>
            <a:ext cx="1752600" cy="396875"/>
          </a:xfrm>
          <a:prstGeom prst="rect">
            <a:avLst/>
          </a:prstGeom>
          <a:noFill/>
          <a:ln w="9525">
            <a:noFill/>
            <a:miter lim="800000"/>
            <a:headEnd/>
            <a:tailEnd/>
          </a:ln>
          <a:effectLst/>
        </p:spPr>
        <p:txBody>
          <a:bodyPr>
            <a:spAutoFit/>
          </a:bodyPr>
          <a:lstStyle/>
          <a:p>
            <a:pPr>
              <a:spcBef>
                <a:spcPct val="50000"/>
              </a:spcBef>
            </a:pPr>
            <a:r>
              <a:rPr lang="en-US" altLang="en-US"/>
              <a:t>BDC-July01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ICA"/>
          <p:cNvPicPr>
            <a:picLocks noChangeAspect="1" noChangeArrowheads="1"/>
          </p:cNvPicPr>
          <p:nvPr/>
        </p:nvPicPr>
        <p:blipFill>
          <a:blip r:embed="rId2" cstate="print"/>
          <a:srcRect/>
          <a:stretch>
            <a:fillRect/>
          </a:stretch>
        </p:blipFill>
        <p:spPr bwMode="auto">
          <a:xfrm>
            <a:off x="869950" y="304800"/>
            <a:ext cx="8626475" cy="6019800"/>
          </a:xfrm>
          <a:prstGeom prst="rect">
            <a:avLst/>
          </a:prstGeom>
          <a:noFill/>
        </p:spPr>
      </p:pic>
      <p:sp>
        <p:nvSpPr>
          <p:cNvPr id="132099" name="Text Box 3"/>
          <p:cNvSpPr txBox="1">
            <a:spLocks noChangeArrowheads="1"/>
          </p:cNvSpPr>
          <p:nvPr/>
        </p:nvSpPr>
        <p:spPr bwMode="auto">
          <a:xfrm>
            <a:off x="869950" y="6400800"/>
            <a:ext cx="9891713" cy="457200"/>
          </a:xfrm>
          <a:prstGeom prst="rect">
            <a:avLst/>
          </a:prstGeom>
          <a:noFill/>
          <a:ln w="9525">
            <a:noFill/>
            <a:miter lim="800000"/>
            <a:headEnd/>
            <a:tailEnd/>
          </a:ln>
          <a:effectLst/>
        </p:spPr>
        <p:txBody>
          <a:bodyPr>
            <a:spAutoFit/>
          </a:bodyPr>
          <a:lstStyle/>
          <a:p>
            <a:pPr>
              <a:spcBef>
                <a:spcPct val="50000"/>
              </a:spcBef>
            </a:pPr>
            <a:r>
              <a:rPr lang="en-US" sz="2400"/>
              <a:t>Cytoplasmic ICA kindly provided by the discoverer Franco Bottazzo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050"/>
          <p:cNvSpPr>
            <a:spLocks noGrp="1" noChangeArrowheads="1"/>
          </p:cNvSpPr>
          <p:nvPr>
            <p:ph type="title"/>
          </p:nvPr>
        </p:nvSpPr>
        <p:spPr>
          <a:xfrm>
            <a:off x="771525" y="304800"/>
            <a:ext cx="8743950" cy="1143000"/>
          </a:xfrm>
        </p:spPr>
        <p:txBody>
          <a:bodyPr/>
          <a:lstStyle/>
          <a:p>
            <a:r>
              <a:rPr lang="en-US" sz="3200" b="1"/>
              <a:t>Inhibition of NOD Diabetes in Absence of Transplacental Antibodies (Ab)</a:t>
            </a:r>
            <a:br>
              <a:rPr lang="en-US" sz="3200" b="1"/>
            </a:br>
            <a:r>
              <a:rPr lang="en-US" sz="3200" b="1"/>
              <a:t>Greeley et al, Nature Med 8:399, 2002</a:t>
            </a:r>
          </a:p>
        </p:txBody>
      </p:sp>
      <p:graphicFrame>
        <p:nvGraphicFramePr>
          <p:cNvPr id="146435" name="Object 2051"/>
          <p:cNvGraphicFramePr>
            <a:graphicFrameLocks noChangeAspect="1"/>
          </p:cNvGraphicFramePr>
          <p:nvPr>
            <p:ph type="chart" idx="1"/>
          </p:nvPr>
        </p:nvGraphicFramePr>
        <p:xfrm>
          <a:off x="0" y="1981200"/>
          <a:ext cx="10287000" cy="4841875"/>
        </p:xfrm>
        <a:graphic>
          <a:graphicData uri="http://schemas.openxmlformats.org/presentationml/2006/ole">
            <p:oleObj spid="_x0000_s146435" name="Chart" r:id="rId3" imgW="9180000" imgH="4860000" progId="MSGraph.Chart.8">
              <p:embed followColorScheme="full"/>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4000"/>
              <a:t>“Biochemical” Autoantibody Assays</a:t>
            </a:r>
            <a:endParaRPr lang="en-US" altLang="en-US"/>
          </a:p>
        </p:txBody>
      </p:sp>
      <p:sp>
        <p:nvSpPr>
          <p:cNvPr id="96259" name="Rectangle 3"/>
          <p:cNvSpPr>
            <a:spLocks noGrp="1" noChangeArrowheads="1"/>
          </p:cNvSpPr>
          <p:nvPr>
            <p:ph type="body" idx="1"/>
          </p:nvPr>
        </p:nvSpPr>
        <p:spPr>
          <a:xfrm>
            <a:off x="1828800" y="1981200"/>
            <a:ext cx="7086600" cy="4114800"/>
          </a:xfrm>
        </p:spPr>
        <p:txBody>
          <a:bodyPr/>
          <a:lstStyle/>
          <a:p>
            <a:r>
              <a:rPr lang="en-US" altLang="en-US" sz="4000" dirty="0"/>
              <a:t>Insulin</a:t>
            </a:r>
            <a:br>
              <a:rPr lang="en-US" altLang="en-US" sz="4000" dirty="0"/>
            </a:br>
            <a:endParaRPr lang="en-US" altLang="en-US" sz="4000" dirty="0"/>
          </a:p>
          <a:p>
            <a:r>
              <a:rPr lang="en-US" altLang="en-US" sz="4000" dirty="0"/>
              <a:t>Glutamic Acid Decarboxylase</a:t>
            </a:r>
            <a:br>
              <a:rPr lang="en-US" altLang="en-US" sz="4000" dirty="0"/>
            </a:br>
            <a:endParaRPr lang="en-US" altLang="en-US" sz="4000" dirty="0"/>
          </a:p>
          <a:p>
            <a:r>
              <a:rPr lang="en-US" altLang="en-US" sz="4000" dirty="0" smtClean="0"/>
              <a:t>IA-2 (ICA512)</a:t>
            </a:r>
            <a:r>
              <a:rPr lang="en-US" altLang="en-US" sz="4000" dirty="0"/>
              <a:t/>
            </a:r>
            <a:br>
              <a:rPr lang="en-US" altLang="en-US" sz="4000" dirty="0"/>
            </a:br>
            <a:endParaRPr lang="en-US" altLang="en-US" sz="4000" dirty="0" smtClean="0"/>
          </a:p>
          <a:p>
            <a:r>
              <a:rPr lang="en-US" altLang="en-US" sz="4000" dirty="0" smtClean="0"/>
              <a:t>ZnT8</a:t>
            </a:r>
          </a:p>
        </p:txBody>
      </p:sp>
      <p:sp>
        <p:nvSpPr>
          <p:cNvPr id="96260" name="Text Box 4"/>
          <p:cNvSpPr txBox="1">
            <a:spLocks noChangeArrowheads="1"/>
          </p:cNvSpPr>
          <p:nvPr/>
        </p:nvSpPr>
        <p:spPr bwMode="auto">
          <a:xfrm>
            <a:off x="9525000" y="6477000"/>
            <a:ext cx="762000" cy="701675"/>
          </a:xfrm>
          <a:prstGeom prst="rect">
            <a:avLst/>
          </a:prstGeom>
          <a:noFill/>
          <a:ln w="9525">
            <a:noFill/>
            <a:miter lim="800000"/>
            <a:headEnd/>
            <a:tailEnd/>
          </a:ln>
          <a:effectLst/>
        </p:spPr>
        <p:txBody>
          <a:bodyPr>
            <a:spAutoFit/>
          </a:bodyPr>
          <a:lstStyle/>
          <a:p>
            <a:pPr>
              <a:spcBef>
                <a:spcPct val="50000"/>
              </a:spcBef>
            </a:pPr>
            <a:r>
              <a:rPr lang="en-US" altLang="en-US"/>
              <a:t>BDC</a:t>
            </a:r>
          </a:p>
          <a:p>
            <a:pPr>
              <a:spcBef>
                <a:spcPct val="50000"/>
              </a:spcBef>
            </a:pP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514350" y="0"/>
            <a:ext cx="9258300" cy="1143000"/>
          </a:xfrm>
        </p:spPr>
        <p:txBody>
          <a:bodyPr/>
          <a:lstStyle/>
          <a:p>
            <a:r>
              <a:rPr lang="en-US" sz="2400"/>
              <a:t>DIPP Populations Study: Quartile Levels Insulin Autoantibodies (6 month post first IAA) and progression to Diabetes  </a:t>
            </a:r>
            <a:br>
              <a:rPr lang="en-US" sz="2400"/>
            </a:br>
            <a:r>
              <a:rPr lang="en-US" sz="2400"/>
              <a:t>Parrika et al Diabetologia 2012</a:t>
            </a:r>
          </a:p>
        </p:txBody>
      </p:sp>
      <p:pic>
        <p:nvPicPr>
          <p:cNvPr id="29699" name="Picture 4"/>
          <p:cNvPicPr>
            <a:picLocks noChangeAspect="1" noChangeArrowheads="1"/>
          </p:cNvPicPr>
          <p:nvPr/>
        </p:nvPicPr>
        <p:blipFill>
          <a:blip r:embed="rId2" cstate="print"/>
          <a:srcRect l="51563" t="38271" r="7813" b="21689"/>
          <a:stretch>
            <a:fillRect/>
          </a:stretch>
        </p:blipFill>
        <p:spPr bwMode="auto">
          <a:xfrm>
            <a:off x="171450" y="1373189"/>
            <a:ext cx="10115550"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050"/>
          <p:cNvGraphicFramePr>
            <a:graphicFrameLocks noChangeAspect="1"/>
          </p:cNvGraphicFramePr>
          <p:nvPr/>
        </p:nvGraphicFramePr>
        <p:xfrm>
          <a:off x="257175" y="228600"/>
          <a:ext cx="9772650" cy="6400800"/>
        </p:xfrm>
        <a:graphic>
          <a:graphicData uri="http://schemas.openxmlformats.org/presentationml/2006/ole">
            <p:oleObj spid="_x0000_s140290" name="Chart" r:id="rId3" imgW="4263840" imgH="2970000" progId="Excel.Sheet.8">
              <p:embed/>
            </p:oleObj>
          </a:graphicData>
        </a:graphic>
      </p:graphicFrame>
      <p:sp>
        <p:nvSpPr>
          <p:cNvPr id="140291" name="Line 2051"/>
          <p:cNvSpPr>
            <a:spLocks noChangeShapeType="1"/>
          </p:cNvSpPr>
          <p:nvPr/>
        </p:nvSpPr>
        <p:spPr bwMode="auto">
          <a:xfrm>
            <a:off x="2314575" y="1447800"/>
            <a:ext cx="0" cy="3657600"/>
          </a:xfrm>
          <a:prstGeom prst="line">
            <a:avLst/>
          </a:prstGeom>
          <a:noFill/>
          <a:ln w="9525">
            <a:solidFill>
              <a:schemeClr val="tx1"/>
            </a:solidFill>
            <a:prstDash val="lgDashDotDot"/>
            <a:round/>
            <a:headEnd/>
            <a:tailEnd/>
          </a:ln>
          <a:effectLst/>
        </p:spPr>
        <p:txBody>
          <a:bodyPr/>
          <a:lstStyle/>
          <a:p>
            <a:endParaRPr lang="en-US"/>
          </a:p>
        </p:txBody>
      </p:sp>
      <p:sp>
        <p:nvSpPr>
          <p:cNvPr id="140292" name="Text Box 2052"/>
          <p:cNvSpPr txBox="1">
            <a:spLocks noChangeArrowheads="1"/>
          </p:cNvSpPr>
          <p:nvPr/>
        </p:nvSpPr>
        <p:spPr bwMode="auto">
          <a:xfrm>
            <a:off x="609600" y="5943600"/>
            <a:ext cx="3657600" cy="396875"/>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ROC= Receiver Operator Curve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4" name="Object 3072"/>
          <p:cNvGraphicFramePr>
            <a:graphicFrameLocks noChangeAspect="1"/>
          </p:cNvGraphicFramePr>
          <p:nvPr/>
        </p:nvGraphicFramePr>
        <p:xfrm>
          <a:off x="600075" y="228600"/>
          <a:ext cx="9172575" cy="6400800"/>
        </p:xfrm>
        <a:graphic>
          <a:graphicData uri="http://schemas.openxmlformats.org/presentationml/2006/ole">
            <p:oleObj spid="_x0000_s236544" name="Chart" r:id="rId3" imgW="4263840" imgH="3048840" progId="Excel.Sheet.8">
              <p:embed/>
            </p:oleObj>
          </a:graphicData>
        </a:graphic>
      </p:graphicFrame>
      <p:sp>
        <p:nvSpPr>
          <p:cNvPr id="138243" name="Line 2051"/>
          <p:cNvSpPr>
            <a:spLocks noChangeShapeType="1"/>
          </p:cNvSpPr>
          <p:nvPr/>
        </p:nvSpPr>
        <p:spPr bwMode="auto">
          <a:xfrm flipV="1">
            <a:off x="2743200" y="1295400"/>
            <a:ext cx="0" cy="4038600"/>
          </a:xfrm>
          <a:prstGeom prst="line">
            <a:avLst/>
          </a:prstGeom>
          <a:noFill/>
          <a:ln w="9525">
            <a:solidFill>
              <a:schemeClr val="tx1"/>
            </a:solidFill>
            <a:prstDash val="lgDashDot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568" name="Object 2048"/>
          <p:cNvGraphicFramePr>
            <a:graphicFrameLocks noChangeAspect="1"/>
          </p:cNvGraphicFramePr>
          <p:nvPr/>
        </p:nvGraphicFramePr>
        <p:xfrm>
          <a:off x="428625" y="304800"/>
          <a:ext cx="9515475" cy="6324600"/>
        </p:xfrm>
        <a:graphic>
          <a:graphicData uri="http://schemas.openxmlformats.org/presentationml/2006/ole">
            <p:oleObj spid="_x0000_s237568" name="Chart" r:id="rId3" imgW="4263840" imgH="2812680" progId="Excel.Sheet.8">
              <p:embed/>
            </p:oleObj>
          </a:graphicData>
        </a:graphic>
      </p:graphicFrame>
      <p:sp>
        <p:nvSpPr>
          <p:cNvPr id="142339" name="Line 1027"/>
          <p:cNvSpPr>
            <a:spLocks noChangeShapeType="1"/>
          </p:cNvSpPr>
          <p:nvPr/>
        </p:nvSpPr>
        <p:spPr bwMode="auto">
          <a:xfrm>
            <a:off x="2209800" y="1371600"/>
            <a:ext cx="0" cy="3657600"/>
          </a:xfrm>
          <a:prstGeom prst="line">
            <a:avLst/>
          </a:prstGeom>
          <a:noFill/>
          <a:ln w="9525">
            <a:solidFill>
              <a:schemeClr val="tx1"/>
            </a:solidFill>
            <a:prstDash val="lgDashDot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592" name="Object 2048"/>
          <p:cNvGraphicFramePr>
            <a:graphicFrameLocks noChangeAspect="1"/>
          </p:cNvGraphicFramePr>
          <p:nvPr/>
        </p:nvGraphicFramePr>
        <p:xfrm>
          <a:off x="600075" y="228600"/>
          <a:ext cx="9344025" cy="6324600"/>
        </p:xfrm>
        <a:graphic>
          <a:graphicData uri="http://schemas.openxmlformats.org/presentationml/2006/ole">
            <p:oleObj spid="_x0000_s238592" name="Chart" r:id="rId3" imgW="4263840" imgH="2801160" progId="Excel.Sheet.8">
              <p:embed/>
            </p:oleObj>
          </a:graphicData>
        </a:graphic>
      </p:graphicFrame>
      <p:sp>
        <p:nvSpPr>
          <p:cNvPr id="144387" name="Line 1027"/>
          <p:cNvSpPr>
            <a:spLocks noChangeShapeType="1"/>
          </p:cNvSpPr>
          <p:nvPr/>
        </p:nvSpPr>
        <p:spPr bwMode="auto">
          <a:xfrm flipV="1">
            <a:off x="3343275" y="1295400"/>
            <a:ext cx="0" cy="3962400"/>
          </a:xfrm>
          <a:prstGeom prst="line">
            <a:avLst/>
          </a:prstGeom>
          <a:noFill/>
          <a:ln w="9525">
            <a:solidFill>
              <a:schemeClr val="tx1"/>
            </a:solidFill>
            <a:prstDash val="lgDashDotDot"/>
            <a:round/>
            <a:headEnd/>
            <a:tailEnd/>
          </a:ln>
          <a:effectLst/>
        </p:spPr>
        <p:txBody>
          <a:bodyPr/>
          <a:lstStyle/>
          <a:p>
            <a:endParaRPr lang="en-US"/>
          </a:p>
        </p:txBody>
      </p:sp>
      <p:sp>
        <p:nvSpPr>
          <p:cNvPr id="144388" name="Text Box 1028"/>
          <p:cNvSpPr txBox="1">
            <a:spLocks noChangeArrowheads="1"/>
          </p:cNvSpPr>
          <p:nvPr/>
        </p:nvSpPr>
        <p:spPr bwMode="auto">
          <a:xfrm>
            <a:off x="914400" y="6019800"/>
            <a:ext cx="4114800" cy="396875"/>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ROC = Receiver Operator Curve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16" name="Object 1024"/>
          <p:cNvGraphicFramePr>
            <a:graphicFrameLocks noChangeAspect="1"/>
          </p:cNvGraphicFramePr>
          <p:nvPr/>
        </p:nvGraphicFramePr>
        <p:xfrm>
          <a:off x="600075" y="228600"/>
          <a:ext cx="9344025" cy="6324600"/>
        </p:xfrm>
        <a:graphic>
          <a:graphicData uri="http://schemas.openxmlformats.org/presentationml/2006/ole">
            <p:oleObj spid="_x0000_s239616" name="Chart" r:id="rId3" imgW="4263840" imgH="2801160" progId="Excel.Sheet.8">
              <p:embed/>
            </p:oleObj>
          </a:graphicData>
        </a:graphic>
      </p:graphicFrame>
      <p:sp>
        <p:nvSpPr>
          <p:cNvPr id="145411" name="Line 1027"/>
          <p:cNvSpPr>
            <a:spLocks noChangeShapeType="1"/>
          </p:cNvSpPr>
          <p:nvPr/>
        </p:nvSpPr>
        <p:spPr bwMode="auto">
          <a:xfrm flipV="1">
            <a:off x="5143500" y="1371600"/>
            <a:ext cx="0" cy="3810000"/>
          </a:xfrm>
          <a:prstGeom prst="line">
            <a:avLst/>
          </a:prstGeom>
          <a:noFill/>
          <a:ln w="9525">
            <a:solidFill>
              <a:schemeClr val="tx1"/>
            </a:solidFill>
            <a:prstDash val="lgDashDot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026"/>
          <p:cNvPicPr>
            <a:picLocks noChangeAspect="1" noChangeArrowheads="1"/>
          </p:cNvPicPr>
          <p:nvPr/>
        </p:nvPicPr>
        <p:blipFill>
          <a:blip r:embed="rId3" cstate="print"/>
          <a:srcRect/>
          <a:stretch>
            <a:fillRect/>
          </a:stretch>
        </p:blipFill>
        <p:spPr bwMode="auto">
          <a:xfrm>
            <a:off x="533400" y="533400"/>
            <a:ext cx="9086850" cy="6324600"/>
          </a:xfrm>
          <a:prstGeom prst="rect">
            <a:avLst/>
          </a:prstGeom>
          <a:noFill/>
          <a:ln w="9525">
            <a:noFill/>
            <a:miter lim="800000"/>
            <a:headEnd/>
            <a:tailEnd/>
          </a:ln>
          <a:effectLst/>
        </p:spPr>
      </p:pic>
      <p:sp>
        <p:nvSpPr>
          <p:cNvPr id="104451" name="Text Box 1027"/>
          <p:cNvSpPr txBox="1">
            <a:spLocks noChangeArrowheads="1"/>
          </p:cNvSpPr>
          <p:nvPr/>
        </p:nvSpPr>
        <p:spPr bwMode="auto">
          <a:xfrm>
            <a:off x="0" y="6553200"/>
            <a:ext cx="2514600" cy="396875"/>
          </a:xfrm>
          <a:prstGeom prst="rect">
            <a:avLst/>
          </a:prstGeom>
          <a:noFill/>
          <a:ln w="9525">
            <a:noFill/>
            <a:miter lim="800000"/>
            <a:headEnd/>
            <a:tailEnd/>
          </a:ln>
          <a:effectLst/>
        </p:spPr>
        <p:txBody>
          <a:bodyPr>
            <a:spAutoFit/>
          </a:bodyPr>
          <a:lstStyle/>
          <a:p>
            <a:pPr>
              <a:spcBef>
                <a:spcPct val="50000"/>
              </a:spcBef>
            </a:pPr>
            <a:r>
              <a:rPr lang="en-US" dirty="0"/>
              <a:t>Babu et al. </a:t>
            </a:r>
            <a:r>
              <a:rPr lang="en-US" dirty="0" smtClean="0"/>
              <a:t>2001</a:t>
            </a:r>
            <a:endParaRPr lang="en-US" dirty="0"/>
          </a:p>
        </p:txBody>
      </p:sp>
      <p:sp>
        <p:nvSpPr>
          <p:cNvPr id="104452" name="Text Box 1028"/>
          <p:cNvSpPr txBox="1">
            <a:spLocks noChangeArrowheads="1"/>
          </p:cNvSpPr>
          <p:nvPr/>
        </p:nvSpPr>
        <p:spPr bwMode="auto">
          <a:xfrm>
            <a:off x="1752600" y="533400"/>
            <a:ext cx="8305800" cy="396875"/>
          </a:xfrm>
          <a:prstGeom prst="rect">
            <a:avLst/>
          </a:prstGeom>
          <a:noFill/>
          <a:ln w="9525">
            <a:noFill/>
            <a:miter lim="800000"/>
            <a:headEnd/>
            <a:tailEnd/>
          </a:ln>
          <a:effectLst/>
        </p:spPr>
        <p:txBody>
          <a:bodyPr>
            <a:spAutoFit/>
          </a:bodyPr>
          <a:lstStyle/>
          <a:p>
            <a:pPr>
              <a:spcBef>
                <a:spcPct val="50000"/>
              </a:spcBef>
            </a:pPr>
            <a:r>
              <a:rPr lang="en-US" b="1"/>
              <a:t>New Onset Children with Diabetes Seen at the Barbara Davis Center</a:t>
            </a:r>
            <a:endParaRPr lang="en-US"/>
          </a:p>
        </p:txBody>
      </p:sp>
      <p:sp>
        <p:nvSpPr>
          <p:cNvPr id="104453" name="Text Box 1029"/>
          <p:cNvSpPr txBox="1">
            <a:spLocks noChangeArrowheads="1"/>
          </p:cNvSpPr>
          <p:nvPr/>
        </p:nvSpPr>
        <p:spPr bwMode="auto">
          <a:xfrm>
            <a:off x="9372600" y="63246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762000" y="228600"/>
            <a:ext cx="8743950" cy="1143000"/>
          </a:xfrm>
        </p:spPr>
        <p:txBody>
          <a:bodyPr/>
          <a:lstStyle/>
          <a:p>
            <a:r>
              <a:rPr lang="en-US" altLang="en-US"/>
              <a:t>Caveats of Autoantibody Testing</a:t>
            </a:r>
          </a:p>
        </p:txBody>
      </p:sp>
      <p:graphicFrame>
        <p:nvGraphicFramePr>
          <p:cNvPr id="240640" name="Object 2048"/>
          <p:cNvGraphicFramePr>
            <a:graphicFrameLocks noChangeAspect="1"/>
          </p:cNvGraphicFramePr>
          <p:nvPr>
            <p:ph type="tbl" idx="1"/>
          </p:nvPr>
        </p:nvGraphicFramePr>
        <p:xfrm>
          <a:off x="228600" y="2062163"/>
          <a:ext cx="9906000" cy="4970462"/>
        </p:xfrm>
        <a:graphic>
          <a:graphicData uri="http://schemas.openxmlformats.org/presentationml/2006/ole">
            <p:oleObj spid="_x0000_s240640" name="Document" r:id="rId3" imgW="8538120" imgH="4971960" progId="Word.Document.8">
              <p:embed/>
            </p:oleObj>
          </a:graphicData>
        </a:graphic>
      </p:graphicFrame>
      <p:sp>
        <p:nvSpPr>
          <p:cNvPr id="116740" name="Text Box 1028"/>
          <p:cNvSpPr txBox="1">
            <a:spLocks noChangeArrowheads="1"/>
          </p:cNvSpPr>
          <p:nvPr/>
        </p:nvSpPr>
        <p:spPr bwMode="auto">
          <a:xfrm>
            <a:off x="2133600" y="1295400"/>
            <a:ext cx="2209800" cy="457200"/>
          </a:xfrm>
          <a:prstGeom prst="rect">
            <a:avLst/>
          </a:prstGeom>
          <a:noFill/>
          <a:ln w="9525">
            <a:noFill/>
            <a:miter lim="800000"/>
            <a:headEnd/>
            <a:tailEnd/>
          </a:ln>
          <a:effectLst/>
        </p:spPr>
        <p:txBody>
          <a:bodyPr>
            <a:spAutoFit/>
          </a:bodyPr>
          <a:lstStyle/>
          <a:p>
            <a:pPr>
              <a:spcBef>
                <a:spcPct val="50000"/>
              </a:spcBef>
            </a:pPr>
            <a:r>
              <a:rPr lang="en-US" altLang="en-US" sz="2400" u="sng"/>
              <a:t>CAVEAT</a:t>
            </a:r>
          </a:p>
        </p:txBody>
      </p:sp>
      <p:sp>
        <p:nvSpPr>
          <p:cNvPr id="116741" name="Text Box 1029"/>
          <p:cNvSpPr txBox="1">
            <a:spLocks noChangeArrowheads="1"/>
          </p:cNvSpPr>
          <p:nvPr/>
        </p:nvSpPr>
        <p:spPr bwMode="auto">
          <a:xfrm>
            <a:off x="5791200" y="1295400"/>
            <a:ext cx="2895600" cy="457200"/>
          </a:xfrm>
          <a:prstGeom prst="rect">
            <a:avLst/>
          </a:prstGeom>
          <a:noFill/>
          <a:ln w="9525">
            <a:noFill/>
            <a:miter lim="800000"/>
            <a:headEnd/>
            <a:tailEnd/>
          </a:ln>
          <a:effectLst/>
        </p:spPr>
        <p:txBody>
          <a:bodyPr>
            <a:spAutoFit/>
          </a:bodyPr>
          <a:lstStyle/>
          <a:p>
            <a:pPr>
              <a:spcBef>
                <a:spcPct val="50000"/>
              </a:spcBef>
            </a:pPr>
            <a:r>
              <a:rPr lang="en-US" altLang="en-US" sz="2400" u="sng"/>
              <a:t>SUGGESTION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050"/>
          <p:cNvSpPr>
            <a:spLocks noGrp="1" noChangeArrowheads="1"/>
          </p:cNvSpPr>
          <p:nvPr>
            <p:ph type="title"/>
          </p:nvPr>
        </p:nvSpPr>
        <p:spPr>
          <a:xfrm>
            <a:off x="771525" y="228600"/>
            <a:ext cx="8743950" cy="1143000"/>
          </a:xfrm>
        </p:spPr>
        <p:txBody>
          <a:bodyPr/>
          <a:lstStyle/>
          <a:p>
            <a:r>
              <a:rPr lang="en-US" altLang="en-US"/>
              <a:t>Similar “rules” Other Autoimmune Disorders</a:t>
            </a:r>
          </a:p>
        </p:txBody>
      </p:sp>
      <p:sp>
        <p:nvSpPr>
          <p:cNvPr id="118787" name="Rectangle 2051"/>
          <p:cNvSpPr>
            <a:spLocks noGrp="1" noChangeArrowheads="1"/>
          </p:cNvSpPr>
          <p:nvPr>
            <p:ph type="body" idx="1"/>
          </p:nvPr>
        </p:nvSpPr>
        <p:spPr>
          <a:xfrm>
            <a:off x="771525" y="1676400"/>
            <a:ext cx="8743950" cy="4114800"/>
          </a:xfrm>
        </p:spPr>
        <p:txBody>
          <a:bodyPr/>
          <a:lstStyle/>
          <a:p>
            <a:r>
              <a:rPr lang="en-US" altLang="en-US"/>
              <a:t>Addison’s Disease(DQ8/DQ2 DRB1*0404) 21-hydroxylase Auotantibodies</a:t>
            </a:r>
            <a:br>
              <a:rPr lang="en-US" altLang="en-US"/>
            </a:br>
            <a:r>
              <a:rPr lang="en-US" altLang="en-US"/>
              <a:t>30/2,100  type 1 pts (1.5%)</a:t>
            </a:r>
            <a:br>
              <a:rPr lang="en-US" altLang="en-US"/>
            </a:br>
            <a:r>
              <a:rPr lang="en-US" altLang="en-US"/>
              <a:t>5/30 Addison’s first Test (1/400 patients)</a:t>
            </a:r>
          </a:p>
          <a:p>
            <a:r>
              <a:rPr lang="en-US" altLang="en-US"/>
              <a:t>Celiac Disease (DQ2 or DQ8)</a:t>
            </a:r>
            <a:br>
              <a:rPr lang="en-US" altLang="en-US"/>
            </a:br>
            <a:r>
              <a:rPr lang="en-US" altLang="en-US"/>
              <a:t>Transglutaminase Autoantibodies</a:t>
            </a:r>
            <a:br>
              <a:rPr lang="en-US" altLang="en-US"/>
            </a:br>
            <a:r>
              <a:rPr lang="en-US" altLang="en-US"/>
              <a:t>98/847 type 1 pts (12%)</a:t>
            </a:r>
            <a:br>
              <a:rPr lang="en-US" altLang="en-US"/>
            </a:br>
            <a:r>
              <a:rPr lang="en-US" altLang="en-US"/>
              <a:t>15/20 Biopsies Positive/Estimate 1/20celiac</a:t>
            </a:r>
            <a:br>
              <a:rPr lang="en-US" altLang="en-US"/>
            </a:br>
            <a:r>
              <a:rPr lang="en-US" altLang="en-US"/>
              <a:t>1/3 DQ2/DQ2 Transglutaminase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ChangeArrowheads="1"/>
          </p:cNvSpPr>
          <p:nvPr/>
        </p:nvSpPr>
        <p:spPr bwMode="auto">
          <a:xfrm>
            <a:off x="533400" y="228600"/>
            <a:ext cx="9220200" cy="63246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19811" name="Picture 1027" descr="NEW"/>
          <p:cNvPicPr>
            <a:picLocks noChangeAspect="1" noChangeArrowheads="1"/>
          </p:cNvPicPr>
          <p:nvPr/>
        </p:nvPicPr>
        <p:blipFill>
          <a:blip r:embed="rId2" cstate="print"/>
          <a:srcRect/>
          <a:stretch>
            <a:fillRect/>
          </a:stretch>
        </p:blipFill>
        <p:spPr bwMode="auto">
          <a:xfrm>
            <a:off x="762000" y="381000"/>
            <a:ext cx="8839200" cy="6061075"/>
          </a:xfrm>
          <a:prstGeom prst="rect">
            <a:avLst/>
          </a:prstGeom>
          <a:noFill/>
        </p:spPr>
      </p:pic>
      <p:sp>
        <p:nvSpPr>
          <p:cNvPr id="119812" name="Text Box 1028"/>
          <p:cNvSpPr txBox="1">
            <a:spLocks noChangeArrowheads="1"/>
          </p:cNvSpPr>
          <p:nvPr/>
        </p:nvSpPr>
        <p:spPr bwMode="auto">
          <a:xfrm>
            <a:off x="990600" y="6019800"/>
            <a:ext cx="4191000" cy="39687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Yu et al, JCEM 84:328-335, 1999</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685800" y="0"/>
            <a:ext cx="9258300" cy="1447800"/>
          </a:xfrm>
        </p:spPr>
        <p:txBody>
          <a:bodyPr/>
          <a:lstStyle/>
          <a:p>
            <a:r>
              <a:rPr lang="en-US" altLang="en-US" b="1">
                <a:solidFill>
                  <a:srgbClr val="FFFF00"/>
                </a:solidFill>
                <a:effectLst>
                  <a:outerShdw blurRad="38100" dist="38100" dir="2700000" algn="tl">
                    <a:srgbClr val="000000"/>
                  </a:outerShdw>
                </a:effectLst>
              </a:rPr>
              <a:t>Percent 21-OH Autoantibody Positive/ Patients with type 1 DM</a:t>
            </a:r>
            <a:endParaRPr lang="en-US" altLang="en-US"/>
          </a:p>
        </p:txBody>
      </p:sp>
      <p:graphicFrame>
        <p:nvGraphicFramePr>
          <p:cNvPr id="241664" name="Object 2048"/>
          <p:cNvGraphicFramePr>
            <a:graphicFrameLocks noChangeAspect="1"/>
          </p:cNvGraphicFramePr>
          <p:nvPr>
            <p:ph type="chart" idx="1"/>
          </p:nvPr>
        </p:nvGraphicFramePr>
        <p:xfrm>
          <a:off x="217488" y="1981200"/>
          <a:ext cx="10001250" cy="4105275"/>
        </p:xfrm>
        <a:graphic>
          <a:graphicData uri="http://schemas.openxmlformats.org/presentationml/2006/ole">
            <p:oleObj spid="_x0000_s241664" name="Chart" r:id="rId3" imgW="13435200" imgH="6206400" progId="MSGraph.Chart.8">
              <p:embed followColorScheme="full"/>
            </p:oleObj>
          </a:graphicData>
        </a:graphic>
      </p:graphicFrame>
      <p:sp>
        <p:nvSpPr>
          <p:cNvPr id="120836" name="Text Box 1028"/>
          <p:cNvSpPr txBox="1">
            <a:spLocks noChangeArrowheads="1"/>
          </p:cNvSpPr>
          <p:nvPr/>
        </p:nvSpPr>
        <p:spPr bwMode="auto">
          <a:xfrm>
            <a:off x="1028700" y="1828800"/>
            <a:ext cx="8572500" cy="366713"/>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Arial" pitchFamily="34" charset="0"/>
              </a:rPr>
              <a:t>N=208                   53                       57                       55                307</a:t>
            </a:r>
          </a:p>
        </p:txBody>
      </p:sp>
      <p:sp>
        <p:nvSpPr>
          <p:cNvPr id="120837" name="Text Box 1029"/>
          <p:cNvSpPr txBox="1">
            <a:spLocks noChangeArrowheads="1"/>
          </p:cNvSpPr>
          <p:nvPr/>
        </p:nvSpPr>
        <p:spPr bwMode="auto">
          <a:xfrm>
            <a:off x="304800" y="6248400"/>
            <a:ext cx="5181600" cy="396875"/>
          </a:xfrm>
          <a:prstGeom prst="rect">
            <a:avLst/>
          </a:prstGeom>
          <a:noFill/>
          <a:ln w="9525">
            <a:noFill/>
            <a:miter lim="800000"/>
            <a:headEnd/>
            <a:tailEnd/>
          </a:ln>
          <a:effectLst/>
        </p:spPr>
        <p:txBody>
          <a:bodyPr>
            <a:spAutoFit/>
          </a:bodyPr>
          <a:lstStyle/>
          <a:p>
            <a:pPr>
              <a:spcBef>
                <a:spcPct val="50000"/>
              </a:spcBef>
            </a:pPr>
            <a:endParaRPr lang="en-US"/>
          </a:p>
        </p:txBody>
      </p:sp>
      <p:sp>
        <p:nvSpPr>
          <p:cNvPr id="120838" name="Rectangle 1030"/>
          <p:cNvSpPr>
            <a:spLocks noChangeArrowheads="1"/>
          </p:cNvSpPr>
          <p:nvPr/>
        </p:nvSpPr>
        <p:spPr bwMode="auto">
          <a:xfrm>
            <a:off x="381000" y="6096000"/>
            <a:ext cx="3632200" cy="396875"/>
          </a:xfrm>
          <a:prstGeom prst="rect">
            <a:avLst/>
          </a:prstGeom>
          <a:noFill/>
          <a:ln w="9525">
            <a:noFill/>
            <a:miter lim="800000"/>
            <a:headEnd/>
            <a:tailEnd/>
          </a:ln>
          <a:effectLst/>
        </p:spPr>
        <p:txBody>
          <a:bodyPr wrap="none">
            <a:spAutoFit/>
          </a:bodyPr>
          <a:lstStyle/>
          <a:p>
            <a:pPr>
              <a:spcBef>
                <a:spcPct val="50000"/>
              </a:spcBef>
            </a:pPr>
            <a:r>
              <a:rPr lang="en-US"/>
              <a:t>Yu et al, JCEM 84:328-335, 1999</a:t>
            </a:r>
            <a:endParaRPr lang="en-US">
              <a:solidFill>
                <a:schemeClr val="accent2"/>
              </a:solidFill>
            </a:endParaRPr>
          </a:p>
        </p:txBody>
      </p:sp>
      <p:sp>
        <p:nvSpPr>
          <p:cNvPr id="120839" name="Text Box 1031"/>
          <p:cNvSpPr txBox="1">
            <a:spLocks noChangeArrowheads="1"/>
          </p:cNvSpPr>
          <p:nvPr/>
        </p:nvSpPr>
        <p:spPr bwMode="auto">
          <a:xfrm>
            <a:off x="9220200" y="6477000"/>
            <a:ext cx="10668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idx="4294967295"/>
          </p:nvPr>
        </p:nvSpPr>
        <p:spPr>
          <a:xfrm>
            <a:off x="1028700" y="457201"/>
            <a:ext cx="8743950" cy="1470025"/>
          </a:xfrm>
        </p:spPr>
        <p:txBody>
          <a:bodyPr/>
          <a:lstStyle/>
          <a:p>
            <a:endParaRPr lang="en-US"/>
          </a:p>
        </p:txBody>
      </p:sp>
      <p:pic>
        <p:nvPicPr>
          <p:cNvPr id="12291" name="Picture 2" descr="C:\Users\babus.UNIVERSITY\AppData\Local\Microsoft\Windows\Temporary Internet Files\Content.Outlook\MFTTDA2L\IMG_20120402_110130.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2292" name="TextBox 3"/>
          <p:cNvSpPr txBox="1">
            <a:spLocks noChangeArrowheads="1"/>
          </p:cNvSpPr>
          <p:nvPr/>
        </p:nvSpPr>
        <p:spPr bwMode="auto">
          <a:xfrm>
            <a:off x="0" y="0"/>
            <a:ext cx="5143500" cy="1016000"/>
          </a:xfrm>
          <a:prstGeom prst="rect">
            <a:avLst/>
          </a:prstGeom>
          <a:noFill/>
          <a:ln w="9525">
            <a:noFill/>
            <a:miter lim="800000"/>
            <a:headEnd/>
            <a:tailEnd/>
          </a:ln>
        </p:spPr>
        <p:txBody>
          <a:bodyPr>
            <a:spAutoFit/>
          </a:bodyPr>
          <a:lstStyle/>
          <a:p>
            <a:pPr eaLnBrk="1" hangingPunct="1"/>
            <a:r>
              <a:rPr lang="en-US" smtClean="0">
                <a:solidFill>
                  <a:srgbClr val="FFFF00"/>
                </a:solidFill>
                <a:latin typeface="Arial Black" pitchFamily="34" charset="0"/>
              </a:rPr>
              <a:t>MSD </a:t>
            </a:r>
          </a:p>
          <a:p>
            <a:pPr eaLnBrk="1" hangingPunct="1"/>
            <a:r>
              <a:rPr lang="en-US" smtClean="0">
                <a:solidFill>
                  <a:srgbClr val="FFFF00"/>
                </a:solidFill>
                <a:latin typeface="Arial Black" pitchFamily="34" charset="0"/>
              </a:rPr>
              <a:t>ELECTROCHEMILUMINESCENT</a:t>
            </a:r>
          </a:p>
          <a:p>
            <a:pPr eaLnBrk="1" hangingPunct="1"/>
            <a:r>
              <a:rPr lang="en-US" smtClean="0">
                <a:solidFill>
                  <a:srgbClr val="FFFF00"/>
                </a:solidFill>
                <a:latin typeface="Arial Black" pitchFamily="34" charset="0"/>
              </a:rPr>
              <a:t>READER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a:xfrm>
            <a:off x="762000" y="533400"/>
            <a:ext cx="8993188" cy="1104900"/>
          </a:xfrm>
          <a:noFill/>
          <a:ln/>
        </p:spPr>
        <p:txBody>
          <a:bodyPr lIns="90488" tIns="44450" rIns="90488" bIns="44450" anchor="b"/>
          <a:lstStyle/>
          <a:p>
            <a:r>
              <a:rPr lang="en-US" altLang="en-US" sz="4000" b="1">
                <a:solidFill>
                  <a:srgbClr val="FFFF00"/>
                </a:solidFill>
                <a:effectLst>
                  <a:outerShdw blurRad="38100" dist="38100" dir="2700000" algn="tl">
                    <a:srgbClr val="000000"/>
                  </a:outerShdw>
                </a:effectLst>
                <a:latin typeface="Arial" pitchFamily="34" charset="0"/>
              </a:rPr>
              <a:t>Prevalence of Transglutaminase Autoantibodies by HLA-DR</a:t>
            </a:r>
            <a:r>
              <a:rPr lang="en-US" altLang="en-US" sz="4000" b="1"/>
              <a:t> </a:t>
            </a:r>
          </a:p>
        </p:txBody>
      </p:sp>
      <p:graphicFrame>
        <p:nvGraphicFramePr>
          <p:cNvPr id="242688" name="Object 1024">
            <a:hlinkClick r:id="" action="ppaction://ole?verb=0"/>
          </p:cNvPr>
          <p:cNvGraphicFramePr>
            <a:graphicFrameLocks/>
          </p:cNvGraphicFramePr>
          <p:nvPr/>
        </p:nvGraphicFramePr>
        <p:xfrm>
          <a:off x="915988" y="1981200"/>
          <a:ext cx="8716962" cy="4535488"/>
        </p:xfrm>
        <a:graphic>
          <a:graphicData uri="http://schemas.openxmlformats.org/presentationml/2006/ole">
            <p:oleObj spid="_x0000_s242688" name="Chart" r:id="rId3" imgW="10987200" imgH="5716800" progId="MSGraph.Chart.8">
              <p:embed followColorScheme="full"/>
            </p:oleObj>
          </a:graphicData>
        </a:graphic>
      </p:graphicFrame>
      <p:sp>
        <p:nvSpPr>
          <p:cNvPr id="121860" name="Rectangle 1028"/>
          <p:cNvSpPr>
            <a:spLocks noChangeArrowheads="1"/>
          </p:cNvSpPr>
          <p:nvPr/>
        </p:nvSpPr>
        <p:spPr bwMode="auto">
          <a:xfrm>
            <a:off x="2262188" y="1585913"/>
            <a:ext cx="1876425" cy="454025"/>
          </a:xfrm>
          <a:prstGeom prst="rect">
            <a:avLst/>
          </a:prstGeom>
          <a:noFill/>
          <a:ln w="12700">
            <a:noFill/>
            <a:miter lim="800000"/>
            <a:headEnd/>
            <a:tailEnd/>
          </a:ln>
          <a:effectLst/>
        </p:spPr>
        <p:txBody>
          <a:bodyPr wrap="none" lIns="90488" tIns="44450" rIns="90488" bIns="44450">
            <a:spAutoFit/>
          </a:bodyPr>
          <a:lstStyle/>
          <a:p>
            <a:r>
              <a:rPr lang="en-US" sz="2400" b="1">
                <a:solidFill>
                  <a:srgbClr val="FFFFFF"/>
                </a:solidFill>
                <a:latin typeface="Arial" pitchFamily="34" charset="0"/>
              </a:rPr>
              <a:t>Prevalence </a:t>
            </a:r>
          </a:p>
        </p:txBody>
      </p:sp>
      <p:sp>
        <p:nvSpPr>
          <p:cNvPr id="121861" name="Rectangle 1029"/>
          <p:cNvSpPr>
            <a:spLocks noChangeArrowheads="1"/>
          </p:cNvSpPr>
          <p:nvPr/>
        </p:nvSpPr>
        <p:spPr bwMode="auto">
          <a:xfrm>
            <a:off x="8453438" y="5483225"/>
            <a:ext cx="1546225" cy="515938"/>
          </a:xfrm>
          <a:prstGeom prst="rect">
            <a:avLst/>
          </a:prstGeom>
          <a:noFill/>
          <a:ln w="12700">
            <a:noFill/>
            <a:miter lim="800000"/>
            <a:headEnd/>
            <a:tailEnd/>
          </a:ln>
          <a:effectLst/>
        </p:spPr>
        <p:txBody>
          <a:bodyPr wrap="none" lIns="90488" tIns="44450" rIns="90488" bIns="44450">
            <a:spAutoFit/>
          </a:bodyPr>
          <a:lstStyle/>
          <a:p>
            <a:r>
              <a:rPr lang="en-US" sz="2800" b="1">
                <a:solidFill>
                  <a:srgbClr val="FFFFFF"/>
                </a:solidFill>
                <a:latin typeface="Arial" pitchFamily="34" charset="0"/>
              </a:rPr>
              <a:t>HLA-DR</a:t>
            </a:r>
          </a:p>
        </p:txBody>
      </p:sp>
      <p:sp>
        <p:nvSpPr>
          <p:cNvPr id="121862" name="Rectangle 1030"/>
          <p:cNvSpPr>
            <a:spLocks noChangeArrowheads="1"/>
          </p:cNvSpPr>
          <p:nvPr/>
        </p:nvSpPr>
        <p:spPr bwMode="auto">
          <a:xfrm>
            <a:off x="536575" y="6148388"/>
            <a:ext cx="1708150" cy="366712"/>
          </a:xfrm>
          <a:prstGeom prst="rect">
            <a:avLst/>
          </a:prstGeom>
          <a:noFill/>
          <a:ln w="12700">
            <a:noFill/>
            <a:miter lim="800000"/>
            <a:headEnd/>
            <a:tailEnd/>
          </a:ln>
          <a:effectLst/>
        </p:spPr>
        <p:txBody>
          <a:bodyPr wrap="none" anchor="ctr"/>
          <a:lstStyle/>
          <a:p>
            <a:endParaRPr lang="en-US"/>
          </a:p>
        </p:txBody>
      </p:sp>
      <p:sp>
        <p:nvSpPr>
          <p:cNvPr id="121863" name="Text Box 1031"/>
          <p:cNvSpPr txBox="1">
            <a:spLocks noChangeArrowheads="1"/>
          </p:cNvSpPr>
          <p:nvPr/>
        </p:nvSpPr>
        <p:spPr bwMode="auto">
          <a:xfrm>
            <a:off x="457200" y="6324600"/>
            <a:ext cx="5867400" cy="396875"/>
          </a:xfrm>
          <a:prstGeom prst="rect">
            <a:avLst/>
          </a:prstGeom>
          <a:noFill/>
          <a:ln w="9525">
            <a:noFill/>
            <a:miter lim="800000"/>
            <a:headEnd/>
            <a:tailEnd/>
          </a:ln>
          <a:effectLst/>
        </p:spPr>
        <p:txBody>
          <a:bodyPr>
            <a:spAutoFit/>
          </a:bodyPr>
          <a:lstStyle/>
          <a:p>
            <a:pPr>
              <a:spcBef>
                <a:spcPct val="50000"/>
              </a:spcBef>
            </a:pPr>
            <a:r>
              <a:rPr lang="en-US"/>
              <a:t>Bao et al, 13:143-148, 1999</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09600" y="76200"/>
            <a:ext cx="9293225" cy="1143000"/>
          </a:xfrm>
          <a:prstGeom prst="rect">
            <a:avLst/>
          </a:prstGeom>
          <a:noFill/>
          <a:ln w="12700">
            <a:noFill/>
            <a:miter lim="800000"/>
            <a:headEnd/>
            <a:tailEnd/>
          </a:ln>
          <a:effectLst/>
        </p:spPr>
        <p:txBody>
          <a:bodyPr lIns="90488" tIns="44450" rIns="90488" bIns="44450" anchor="ctr"/>
          <a:lstStyle/>
          <a:p>
            <a:pPr algn="ctr"/>
            <a:r>
              <a:rPr lang="en-US" sz="4000" b="1">
                <a:solidFill>
                  <a:schemeClr val="tx2"/>
                </a:solidFill>
                <a:latin typeface="Arial Narrow" pitchFamily="34" charset="0"/>
              </a:rPr>
              <a:t>FPIR in pre-diabetic relatives with initial FPIR &gt; 50mU/L</a:t>
            </a:r>
          </a:p>
        </p:txBody>
      </p:sp>
      <p:pic>
        <p:nvPicPr>
          <p:cNvPr id="47107" name="Picture 3"/>
          <p:cNvPicPr>
            <a:picLocks noChangeArrowheads="1"/>
          </p:cNvPicPr>
          <p:nvPr/>
        </p:nvPicPr>
        <p:blipFill>
          <a:blip r:embed="rId2" cstate="print"/>
          <a:srcRect/>
          <a:stretch>
            <a:fillRect/>
          </a:stretch>
        </p:blipFill>
        <p:spPr bwMode="auto">
          <a:xfrm>
            <a:off x="457200" y="1752600"/>
            <a:ext cx="9601200" cy="4648200"/>
          </a:xfrm>
          <a:prstGeom prst="rect">
            <a:avLst/>
          </a:prstGeom>
          <a:solidFill>
            <a:srgbClr val="FFFFFF"/>
          </a:solidFill>
          <a:ln w="12700">
            <a:noFill/>
            <a:miter lim="800000"/>
            <a:headEnd/>
            <a:tailEnd/>
          </a:ln>
          <a:effectLst/>
        </p:spPr>
      </p:pic>
      <p:sp>
        <p:nvSpPr>
          <p:cNvPr id="47108" name="Rectangle 4"/>
          <p:cNvSpPr>
            <a:spLocks noChangeArrowheads="1"/>
          </p:cNvSpPr>
          <p:nvPr/>
        </p:nvSpPr>
        <p:spPr bwMode="auto">
          <a:xfrm>
            <a:off x="879475" y="6324600"/>
            <a:ext cx="8112125" cy="454025"/>
          </a:xfrm>
          <a:prstGeom prst="rect">
            <a:avLst/>
          </a:prstGeom>
          <a:noFill/>
          <a:ln w="12700">
            <a:noFill/>
            <a:miter lim="800000"/>
            <a:headEnd/>
            <a:tailEnd/>
          </a:ln>
          <a:effectLst/>
        </p:spPr>
        <p:txBody>
          <a:bodyPr wrap="none" lIns="90488" tIns="44450" rIns="90488" bIns="44450">
            <a:spAutoFit/>
          </a:bodyPr>
          <a:lstStyle/>
          <a:p>
            <a:r>
              <a:rPr lang="en-US" sz="2400" b="1">
                <a:solidFill>
                  <a:schemeClr val="tx2"/>
                </a:solidFill>
              </a:rPr>
              <a:t>Melbourne Pre-Diabetes Study (Colman PG &amp; Harrison LC)</a:t>
            </a:r>
            <a:endParaRPr lang="en-US" sz="2400">
              <a:solidFill>
                <a:srgbClr val="FAFD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71500" y="0"/>
            <a:ext cx="9067800" cy="1143000"/>
          </a:xfrm>
          <a:prstGeom prst="rect">
            <a:avLst/>
          </a:prstGeom>
          <a:noFill/>
          <a:ln w="9525">
            <a:noFill/>
            <a:miter lim="800000"/>
            <a:headEnd/>
            <a:tailEnd/>
          </a:ln>
          <a:effectLst/>
        </p:spPr>
        <p:txBody>
          <a:bodyPr anchor="ctr"/>
          <a:lstStyle/>
          <a:p>
            <a:pPr algn="ctr"/>
            <a:r>
              <a:rPr lang="en-US" altLang="en-US" sz="4400" b="1"/>
              <a:t>Contrasting Insulin and GAD as Primary Antigen type 1 DM</a:t>
            </a:r>
            <a:endParaRPr lang="en-US" altLang="en-US" sz="4400">
              <a:solidFill>
                <a:schemeClr val="tx2"/>
              </a:solidFill>
            </a:endParaRPr>
          </a:p>
        </p:txBody>
      </p:sp>
      <p:graphicFrame>
        <p:nvGraphicFramePr>
          <p:cNvPr id="243712" name="Object 1024"/>
          <p:cNvGraphicFramePr>
            <a:graphicFrameLocks noChangeAspect="1"/>
          </p:cNvGraphicFramePr>
          <p:nvPr/>
        </p:nvGraphicFramePr>
        <p:xfrm>
          <a:off x="642938" y="1346200"/>
          <a:ext cx="9310687" cy="5511800"/>
        </p:xfrm>
        <a:graphic>
          <a:graphicData uri="http://schemas.openxmlformats.org/presentationml/2006/ole">
            <p:oleObj spid="_x0000_s243712" name="Document" r:id="rId4" imgW="7556867" imgH="4474318" progId="Word.Document.8">
              <p:embed/>
            </p:oleObj>
          </a:graphicData>
        </a:graphic>
      </p:graphicFrame>
      <p:sp>
        <p:nvSpPr>
          <p:cNvPr id="48132" name="Text Box 4"/>
          <p:cNvSpPr txBox="1">
            <a:spLocks noChangeArrowheads="1"/>
          </p:cNvSpPr>
          <p:nvPr/>
        </p:nvSpPr>
        <p:spPr bwMode="auto">
          <a:xfrm>
            <a:off x="9525000" y="6324600"/>
            <a:ext cx="762000" cy="701675"/>
          </a:xfrm>
          <a:prstGeom prst="rect">
            <a:avLst/>
          </a:prstGeom>
          <a:noFill/>
          <a:ln w="9525">
            <a:noFill/>
            <a:miter lim="800000"/>
            <a:headEnd/>
            <a:tailEnd/>
          </a:ln>
          <a:effectLst/>
        </p:spPr>
        <p:txBody>
          <a:bodyPr>
            <a:spAutoFit/>
          </a:bodyPr>
          <a:lstStyle/>
          <a:p>
            <a:pPr>
              <a:spcBef>
                <a:spcPct val="50000"/>
              </a:spcBef>
            </a:pPr>
            <a:r>
              <a:rPr lang="en-US" altLang="en-US"/>
              <a:t>BDC</a:t>
            </a:r>
          </a:p>
          <a:p>
            <a:pPr>
              <a:spcBef>
                <a:spcPct val="50000"/>
              </a:spcBef>
            </a:pPr>
            <a:endParaRPr lang="en-US" alt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1026"/>
          <p:cNvGraphicFramePr>
            <a:graphicFrameLocks noChangeAspect="1"/>
          </p:cNvGraphicFramePr>
          <p:nvPr/>
        </p:nvGraphicFramePr>
        <p:xfrm>
          <a:off x="0" y="0"/>
          <a:ext cx="10287000" cy="6858000"/>
        </p:xfrm>
        <a:graphic>
          <a:graphicData uri="http://schemas.openxmlformats.org/presentationml/2006/ole">
            <p:oleObj spid="_x0000_s133122" name="Chart" r:id="rId3" imgW="5523840" imgH="3071160" progId="Excel.Sheet.8">
              <p:embed/>
            </p:oleObj>
          </a:graphicData>
        </a:graphic>
      </p:graphicFrame>
      <p:sp>
        <p:nvSpPr>
          <p:cNvPr id="133123" name="Line 1027"/>
          <p:cNvSpPr>
            <a:spLocks noChangeShapeType="1"/>
          </p:cNvSpPr>
          <p:nvPr/>
        </p:nvSpPr>
        <p:spPr bwMode="auto">
          <a:xfrm flipV="1">
            <a:off x="1628775" y="2057400"/>
            <a:ext cx="5057775" cy="2057400"/>
          </a:xfrm>
          <a:prstGeom prst="line">
            <a:avLst/>
          </a:prstGeom>
          <a:noFill/>
          <a:ln w="9525">
            <a:solidFill>
              <a:schemeClr val="tx1"/>
            </a:solidFill>
            <a:round/>
            <a:headEnd/>
            <a:tailEnd/>
          </a:ln>
          <a:effectLst/>
        </p:spPr>
        <p:txBody>
          <a:bodyPr/>
          <a:lstStyle/>
          <a:p>
            <a:endParaRPr lang="en-US"/>
          </a:p>
        </p:txBody>
      </p:sp>
      <p:sp>
        <p:nvSpPr>
          <p:cNvPr id="133124" name="Text Box 1028"/>
          <p:cNvSpPr txBox="1">
            <a:spLocks noChangeArrowheads="1"/>
          </p:cNvSpPr>
          <p:nvPr/>
        </p:nvSpPr>
        <p:spPr bwMode="auto">
          <a:xfrm>
            <a:off x="428625" y="6324600"/>
            <a:ext cx="9772650" cy="396875"/>
          </a:xfrm>
          <a:prstGeom prst="rect">
            <a:avLst/>
          </a:prstGeom>
          <a:noFill/>
          <a:ln w="9525">
            <a:noFill/>
            <a:miter lim="800000"/>
            <a:headEnd/>
            <a:tailEnd/>
          </a:ln>
          <a:effectLst/>
        </p:spPr>
        <p:txBody>
          <a:bodyPr>
            <a:spAutoFit/>
          </a:bodyPr>
          <a:lstStyle/>
          <a:p>
            <a:pPr eaLnBrk="1" hangingPunct="1">
              <a:spcBef>
                <a:spcPct val="50000"/>
              </a:spcBef>
            </a:pPr>
            <a:r>
              <a:rPr lang="en-US">
                <a:solidFill>
                  <a:schemeClr val="bg1"/>
                </a:solidFill>
              </a:rPr>
              <a:t>Davidson and DeBra, Immunologic Insulin Resistance: Diabetes 27:307-18, 1978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1250" name="Group 2"/>
          <p:cNvGrpSpPr>
            <a:grpSpLocks/>
          </p:cNvGrpSpPr>
          <p:nvPr/>
        </p:nvGrpSpPr>
        <p:grpSpPr bwMode="auto">
          <a:xfrm>
            <a:off x="1588" y="192088"/>
            <a:ext cx="9821862" cy="4727575"/>
            <a:chOff x="472" y="1147"/>
            <a:chExt cx="2956" cy="2714"/>
          </a:xfrm>
        </p:grpSpPr>
        <p:sp>
          <p:nvSpPr>
            <p:cNvPr id="181251" name="Rectangle 3"/>
            <p:cNvSpPr>
              <a:spLocks noChangeArrowheads="1"/>
            </p:cNvSpPr>
            <p:nvPr/>
          </p:nvSpPr>
          <p:spPr bwMode="auto">
            <a:xfrm>
              <a:off x="1083" y="1318"/>
              <a:ext cx="2336" cy="1991"/>
            </a:xfrm>
            <a:prstGeom prst="rect">
              <a:avLst/>
            </a:prstGeom>
            <a:noFill/>
            <a:ln w="9525">
              <a:noFill/>
              <a:miter lim="800000"/>
              <a:headEnd/>
              <a:tailEnd/>
            </a:ln>
          </p:spPr>
          <p:txBody>
            <a:bodyPr/>
            <a:lstStyle/>
            <a:p>
              <a:endParaRPr lang="en-US"/>
            </a:p>
          </p:txBody>
        </p:sp>
        <p:sp>
          <p:nvSpPr>
            <p:cNvPr id="181252" name="Rectangle 4"/>
            <p:cNvSpPr>
              <a:spLocks noChangeArrowheads="1"/>
            </p:cNvSpPr>
            <p:nvPr/>
          </p:nvSpPr>
          <p:spPr bwMode="auto">
            <a:xfrm>
              <a:off x="1083" y="1318"/>
              <a:ext cx="2336" cy="1991"/>
            </a:xfrm>
            <a:prstGeom prst="rect">
              <a:avLst/>
            </a:prstGeom>
            <a:noFill/>
            <a:ln w="9525">
              <a:solidFill>
                <a:srgbClr val="000000"/>
              </a:solidFill>
              <a:miter lim="800000"/>
              <a:headEnd/>
              <a:tailEnd/>
            </a:ln>
          </p:spPr>
          <p:txBody>
            <a:bodyPr/>
            <a:lstStyle/>
            <a:p>
              <a:endParaRPr lang="en-US"/>
            </a:p>
          </p:txBody>
        </p:sp>
        <p:sp>
          <p:nvSpPr>
            <p:cNvPr id="181253" name="Line 5"/>
            <p:cNvSpPr>
              <a:spLocks noChangeShapeType="1"/>
            </p:cNvSpPr>
            <p:nvPr/>
          </p:nvSpPr>
          <p:spPr bwMode="auto">
            <a:xfrm>
              <a:off x="1083" y="1318"/>
              <a:ext cx="1" cy="1991"/>
            </a:xfrm>
            <a:prstGeom prst="line">
              <a:avLst/>
            </a:prstGeom>
            <a:noFill/>
            <a:ln w="9525">
              <a:solidFill>
                <a:srgbClr val="000000"/>
              </a:solidFill>
              <a:round/>
              <a:headEnd/>
              <a:tailEnd/>
            </a:ln>
          </p:spPr>
          <p:txBody>
            <a:bodyPr/>
            <a:lstStyle/>
            <a:p>
              <a:endParaRPr lang="en-US"/>
            </a:p>
          </p:txBody>
        </p:sp>
        <p:sp>
          <p:nvSpPr>
            <p:cNvPr id="181254" name="Line 6"/>
            <p:cNvSpPr>
              <a:spLocks noChangeShapeType="1"/>
            </p:cNvSpPr>
            <p:nvPr/>
          </p:nvSpPr>
          <p:spPr bwMode="auto">
            <a:xfrm>
              <a:off x="1083" y="3309"/>
              <a:ext cx="46" cy="1"/>
            </a:xfrm>
            <a:prstGeom prst="line">
              <a:avLst/>
            </a:prstGeom>
            <a:noFill/>
            <a:ln w="9525">
              <a:solidFill>
                <a:srgbClr val="000000"/>
              </a:solidFill>
              <a:round/>
              <a:headEnd/>
              <a:tailEnd/>
            </a:ln>
          </p:spPr>
          <p:txBody>
            <a:bodyPr/>
            <a:lstStyle/>
            <a:p>
              <a:endParaRPr lang="en-US"/>
            </a:p>
          </p:txBody>
        </p:sp>
        <p:sp>
          <p:nvSpPr>
            <p:cNvPr id="181255" name="Line 7"/>
            <p:cNvSpPr>
              <a:spLocks noChangeShapeType="1"/>
            </p:cNvSpPr>
            <p:nvPr/>
          </p:nvSpPr>
          <p:spPr bwMode="auto">
            <a:xfrm>
              <a:off x="1083" y="2809"/>
              <a:ext cx="46" cy="1"/>
            </a:xfrm>
            <a:prstGeom prst="line">
              <a:avLst/>
            </a:prstGeom>
            <a:noFill/>
            <a:ln w="9525">
              <a:solidFill>
                <a:srgbClr val="000000"/>
              </a:solidFill>
              <a:round/>
              <a:headEnd/>
              <a:tailEnd/>
            </a:ln>
          </p:spPr>
          <p:txBody>
            <a:bodyPr/>
            <a:lstStyle/>
            <a:p>
              <a:endParaRPr lang="en-US"/>
            </a:p>
          </p:txBody>
        </p:sp>
        <p:sp>
          <p:nvSpPr>
            <p:cNvPr id="181256" name="Line 8"/>
            <p:cNvSpPr>
              <a:spLocks noChangeShapeType="1"/>
            </p:cNvSpPr>
            <p:nvPr/>
          </p:nvSpPr>
          <p:spPr bwMode="auto">
            <a:xfrm>
              <a:off x="1083" y="2318"/>
              <a:ext cx="46" cy="1"/>
            </a:xfrm>
            <a:prstGeom prst="line">
              <a:avLst/>
            </a:prstGeom>
            <a:noFill/>
            <a:ln w="9525">
              <a:solidFill>
                <a:srgbClr val="000000"/>
              </a:solidFill>
              <a:round/>
              <a:headEnd/>
              <a:tailEnd/>
            </a:ln>
          </p:spPr>
          <p:txBody>
            <a:bodyPr/>
            <a:lstStyle/>
            <a:p>
              <a:endParaRPr lang="en-US"/>
            </a:p>
          </p:txBody>
        </p:sp>
        <p:sp>
          <p:nvSpPr>
            <p:cNvPr id="181257" name="Line 9"/>
            <p:cNvSpPr>
              <a:spLocks noChangeShapeType="1"/>
            </p:cNvSpPr>
            <p:nvPr/>
          </p:nvSpPr>
          <p:spPr bwMode="auto">
            <a:xfrm>
              <a:off x="1083" y="1818"/>
              <a:ext cx="46" cy="2"/>
            </a:xfrm>
            <a:prstGeom prst="line">
              <a:avLst/>
            </a:prstGeom>
            <a:noFill/>
            <a:ln w="9525">
              <a:solidFill>
                <a:srgbClr val="000000"/>
              </a:solidFill>
              <a:round/>
              <a:headEnd/>
              <a:tailEnd/>
            </a:ln>
          </p:spPr>
          <p:txBody>
            <a:bodyPr/>
            <a:lstStyle/>
            <a:p>
              <a:endParaRPr lang="en-US"/>
            </a:p>
          </p:txBody>
        </p:sp>
        <p:sp>
          <p:nvSpPr>
            <p:cNvPr id="181258" name="Line 10"/>
            <p:cNvSpPr>
              <a:spLocks noChangeShapeType="1"/>
            </p:cNvSpPr>
            <p:nvPr/>
          </p:nvSpPr>
          <p:spPr bwMode="auto">
            <a:xfrm flipV="1">
              <a:off x="1083" y="3245"/>
              <a:ext cx="1" cy="64"/>
            </a:xfrm>
            <a:prstGeom prst="line">
              <a:avLst/>
            </a:prstGeom>
            <a:noFill/>
            <a:ln w="9525">
              <a:solidFill>
                <a:srgbClr val="000000"/>
              </a:solidFill>
              <a:round/>
              <a:headEnd/>
              <a:tailEnd/>
            </a:ln>
          </p:spPr>
          <p:txBody>
            <a:bodyPr/>
            <a:lstStyle/>
            <a:p>
              <a:endParaRPr lang="en-US"/>
            </a:p>
          </p:txBody>
        </p:sp>
        <p:sp>
          <p:nvSpPr>
            <p:cNvPr id="181259" name="Line 11"/>
            <p:cNvSpPr>
              <a:spLocks noChangeShapeType="1"/>
            </p:cNvSpPr>
            <p:nvPr/>
          </p:nvSpPr>
          <p:spPr bwMode="auto">
            <a:xfrm flipV="1">
              <a:off x="1747" y="3245"/>
              <a:ext cx="2" cy="64"/>
            </a:xfrm>
            <a:prstGeom prst="line">
              <a:avLst/>
            </a:prstGeom>
            <a:noFill/>
            <a:ln w="9525">
              <a:solidFill>
                <a:srgbClr val="000000"/>
              </a:solidFill>
              <a:round/>
              <a:headEnd/>
              <a:tailEnd/>
            </a:ln>
          </p:spPr>
          <p:txBody>
            <a:bodyPr/>
            <a:lstStyle/>
            <a:p>
              <a:endParaRPr lang="en-US"/>
            </a:p>
          </p:txBody>
        </p:sp>
        <p:sp>
          <p:nvSpPr>
            <p:cNvPr id="181260" name="Line 12"/>
            <p:cNvSpPr>
              <a:spLocks noChangeShapeType="1"/>
            </p:cNvSpPr>
            <p:nvPr/>
          </p:nvSpPr>
          <p:spPr bwMode="auto">
            <a:xfrm flipV="1">
              <a:off x="2083" y="3245"/>
              <a:ext cx="1" cy="64"/>
            </a:xfrm>
            <a:prstGeom prst="line">
              <a:avLst/>
            </a:prstGeom>
            <a:noFill/>
            <a:ln w="9525">
              <a:solidFill>
                <a:srgbClr val="000000"/>
              </a:solidFill>
              <a:round/>
              <a:headEnd/>
              <a:tailEnd/>
            </a:ln>
          </p:spPr>
          <p:txBody>
            <a:bodyPr/>
            <a:lstStyle/>
            <a:p>
              <a:endParaRPr lang="en-US"/>
            </a:p>
          </p:txBody>
        </p:sp>
        <p:sp>
          <p:nvSpPr>
            <p:cNvPr id="181261" name="Line 13"/>
            <p:cNvSpPr>
              <a:spLocks noChangeShapeType="1"/>
            </p:cNvSpPr>
            <p:nvPr/>
          </p:nvSpPr>
          <p:spPr bwMode="auto">
            <a:xfrm flipV="1">
              <a:off x="2419" y="3245"/>
              <a:ext cx="1" cy="64"/>
            </a:xfrm>
            <a:prstGeom prst="line">
              <a:avLst/>
            </a:prstGeom>
            <a:noFill/>
            <a:ln w="9525">
              <a:solidFill>
                <a:srgbClr val="000000"/>
              </a:solidFill>
              <a:round/>
              <a:headEnd/>
              <a:tailEnd/>
            </a:ln>
          </p:spPr>
          <p:txBody>
            <a:bodyPr/>
            <a:lstStyle/>
            <a:p>
              <a:endParaRPr lang="en-US"/>
            </a:p>
          </p:txBody>
        </p:sp>
        <p:sp>
          <p:nvSpPr>
            <p:cNvPr id="181262" name="Line 14"/>
            <p:cNvSpPr>
              <a:spLocks noChangeShapeType="1"/>
            </p:cNvSpPr>
            <p:nvPr/>
          </p:nvSpPr>
          <p:spPr bwMode="auto">
            <a:xfrm flipV="1">
              <a:off x="3084" y="3245"/>
              <a:ext cx="1" cy="64"/>
            </a:xfrm>
            <a:prstGeom prst="line">
              <a:avLst/>
            </a:prstGeom>
            <a:noFill/>
            <a:ln w="9525">
              <a:solidFill>
                <a:srgbClr val="000000"/>
              </a:solidFill>
              <a:round/>
              <a:headEnd/>
              <a:tailEnd/>
            </a:ln>
          </p:spPr>
          <p:txBody>
            <a:bodyPr/>
            <a:lstStyle/>
            <a:p>
              <a:endParaRPr lang="en-US"/>
            </a:p>
          </p:txBody>
        </p:sp>
        <p:sp>
          <p:nvSpPr>
            <p:cNvPr id="181263" name="Line 15"/>
            <p:cNvSpPr>
              <a:spLocks noChangeShapeType="1"/>
            </p:cNvSpPr>
            <p:nvPr/>
          </p:nvSpPr>
          <p:spPr bwMode="auto">
            <a:xfrm flipV="1">
              <a:off x="3419" y="3245"/>
              <a:ext cx="1" cy="64"/>
            </a:xfrm>
            <a:prstGeom prst="line">
              <a:avLst/>
            </a:prstGeom>
            <a:noFill/>
            <a:ln w="9525">
              <a:solidFill>
                <a:srgbClr val="000000"/>
              </a:solidFill>
              <a:round/>
              <a:headEnd/>
              <a:tailEnd/>
            </a:ln>
          </p:spPr>
          <p:txBody>
            <a:bodyPr/>
            <a:lstStyle/>
            <a:p>
              <a:endParaRPr lang="en-US"/>
            </a:p>
          </p:txBody>
        </p:sp>
        <p:sp>
          <p:nvSpPr>
            <p:cNvPr id="181264" name="Rectangle 16"/>
            <p:cNvSpPr>
              <a:spLocks noChangeArrowheads="1"/>
            </p:cNvSpPr>
            <p:nvPr/>
          </p:nvSpPr>
          <p:spPr bwMode="auto">
            <a:xfrm>
              <a:off x="1020" y="3254"/>
              <a:ext cx="51"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a:t>
              </a:r>
              <a:endParaRPr lang="en-US" sz="2400">
                <a:latin typeface="Arial" pitchFamily="34" charset="0"/>
              </a:endParaRPr>
            </a:p>
          </p:txBody>
        </p:sp>
        <p:sp>
          <p:nvSpPr>
            <p:cNvPr id="181265" name="Rectangle 17"/>
            <p:cNvSpPr>
              <a:spLocks noChangeArrowheads="1"/>
            </p:cNvSpPr>
            <p:nvPr/>
          </p:nvSpPr>
          <p:spPr bwMode="auto">
            <a:xfrm>
              <a:off x="941" y="2755"/>
              <a:ext cx="102" cy="209"/>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10</a:t>
              </a:r>
              <a:endParaRPr lang="en-US" sz="2400">
                <a:latin typeface="Arial" pitchFamily="34" charset="0"/>
              </a:endParaRPr>
            </a:p>
          </p:txBody>
        </p:sp>
        <p:sp>
          <p:nvSpPr>
            <p:cNvPr id="181266" name="Rectangle 18"/>
            <p:cNvSpPr>
              <a:spLocks noChangeArrowheads="1"/>
            </p:cNvSpPr>
            <p:nvPr/>
          </p:nvSpPr>
          <p:spPr bwMode="auto">
            <a:xfrm>
              <a:off x="862" y="2264"/>
              <a:ext cx="153"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100</a:t>
              </a:r>
              <a:endParaRPr lang="en-US" sz="2400">
                <a:latin typeface="Arial" pitchFamily="34" charset="0"/>
              </a:endParaRPr>
            </a:p>
          </p:txBody>
        </p:sp>
        <p:sp>
          <p:nvSpPr>
            <p:cNvPr id="181267" name="Rectangle 19"/>
            <p:cNvSpPr>
              <a:spLocks noChangeArrowheads="1"/>
            </p:cNvSpPr>
            <p:nvPr/>
          </p:nvSpPr>
          <p:spPr bwMode="auto">
            <a:xfrm>
              <a:off x="783" y="1764"/>
              <a:ext cx="205"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1000</a:t>
              </a:r>
              <a:endParaRPr lang="en-US" sz="2400">
                <a:latin typeface="Arial" pitchFamily="34" charset="0"/>
              </a:endParaRPr>
            </a:p>
          </p:txBody>
        </p:sp>
        <p:sp>
          <p:nvSpPr>
            <p:cNvPr id="181268" name="Rectangle 20"/>
            <p:cNvSpPr>
              <a:spLocks noChangeArrowheads="1"/>
            </p:cNvSpPr>
            <p:nvPr/>
          </p:nvSpPr>
          <p:spPr bwMode="auto">
            <a:xfrm>
              <a:off x="704" y="1264"/>
              <a:ext cx="256" cy="209"/>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10000</a:t>
              </a:r>
              <a:endParaRPr lang="en-US" sz="2400">
                <a:latin typeface="Arial" pitchFamily="34" charset="0"/>
              </a:endParaRPr>
            </a:p>
          </p:txBody>
        </p:sp>
        <p:sp>
          <p:nvSpPr>
            <p:cNvPr id="181269" name="Rectangle 21"/>
            <p:cNvSpPr>
              <a:spLocks noChangeArrowheads="1"/>
            </p:cNvSpPr>
            <p:nvPr/>
          </p:nvSpPr>
          <p:spPr bwMode="auto">
            <a:xfrm>
              <a:off x="1365" y="3376"/>
              <a:ext cx="51"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5</a:t>
              </a:r>
              <a:endParaRPr lang="en-US" sz="2400">
                <a:latin typeface="Arial" pitchFamily="34" charset="0"/>
              </a:endParaRPr>
            </a:p>
          </p:txBody>
        </p:sp>
        <p:sp>
          <p:nvSpPr>
            <p:cNvPr id="181270" name="Rectangle 22"/>
            <p:cNvSpPr>
              <a:spLocks noChangeArrowheads="1"/>
            </p:cNvSpPr>
            <p:nvPr/>
          </p:nvSpPr>
          <p:spPr bwMode="auto">
            <a:xfrm>
              <a:off x="1655"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10</a:t>
              </a:r>
              <a:endParaRPr lang="en-US" sz="2400">
                <a:latin typeface="Arial" pitchFamily="34" charset="0"/>
              </a:endParaRPr>
            </a:p>
          </p:txBody>
        </p:sp>
        <p:sp>
          <p:nvSpPr>
            <p:cNvPr id="181271" name="Rectangle 23"/>
            <p:cNvSpPr>
              <a:spLocks noChangeArrowheads="1"/>
            </p:cNvSpPr>
            <p:nvPr/>
          </p:nvSpPr>
          <p:spPr bwMode="auto">
            <a:xfrm>
              <a:off x="1990"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15</a:t>
              </a:r>
              <a:endParaRPr lang="en-US" sz="2400">
                <a:latin typeface="Arial" pitchFamily="34" charset="0"/>
              </a:endParaRPr>
            </a:p>
          </p:txBody>
        </p:sp>
        <p:sp>
          <p:nvSpPr>
            <p:cNvPr id="181272" name="Rectangle 24"/>
            <p:cNvSpPr>
              <a:spLocks noChangeArrowheads="1"/>
            </p:cNvSpPr>
            <p:nvPr/>
          </p:nvSpPr>
          <p:spPr bwMode="auto">
            <a:xfrm>
              <a:off x="2326"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20</a:t>
              </a:r>
              <a:endParaRPr lang="en-US" sz="2400">
                <a:latin typeface="Arial" pitchFamily="34" charset="0"/>
              </a:endParaRPr>
            </a:p>
          </p:txBody>
        </p:sp>
        <p:sp>
          <p:nvSpPr>
            <p:cNvPr id="181273" name="Rectangle 25"/>
            <p:cNvSpPr>
              <a:spLocks noChangeArrowheads="1"/>
            </p:cNvSpPr>
            <p:nvPr/>
          </p:nvSpPr>
          <p:spPr bwMode="auto">
            <a:xfrm>
              <a:off x="2661"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25</a:t>
              </a:r>
              <a:endParaRPr lang="en-US" sz="2400">
                <a:latin typeface="Arial" pitchFamily="34" charset="0"/>
              </a:endParaRPr>
            </a:p>
          </p:txBody>
        </p:sp>
        <p:sp>
          <p:nvSpPr>
            <p:cNvPr id="181274" name="Rectangle 26"/>
            <p:cNvSpPr>
              <a:spLocks noChangeArrowheads="1"/>
            </p:cNvSpPr>
            <p:nvPr/>
          </p:nvSpPr>
          <p:spPr bwMode="auto">
            <a:xfrm>
              <a:off x="2991"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30</a:t>
              </a:r>
              <a:endParaRPr lang="en-US" sz="2400">
                <a:latin typeface="Arial" pitchFamily="34" charset="0"/>
              </a:endParaRPr>
            </a:p>
          </p:txBody>
        </p:sp>
        <p:sp>
          <p:nvSpPr>
            <p:cNvPr id="181275" name="Rectangle 27"/>
            <p:cNvSpPr>
              <a:spLocks noChangeArrowheads="1"/>
            </p:cNvSpPr>
            <p:nvPr/>
          </p:nvSpPr>
          <p:spPr bwMode="auto">
            <a:xfrm>
              <a:off x="3326" y="3376"/>
              <a:ext cx="102" cy="210"/>
            </a:xfrm>
            <a:prstGeom prst="rect">
              <a:avLst/>
            </a:prstGeom>
            <a:noFill/>
            <a:ln w="9525">
              <a:noFill/>
              <a:miter lim="800000"/>
              <a:headEnd/>
              <a:tailEnd/>
            </a:ln>
          </p:spPr>
          <p:txBody>
            <a:bodyPr wrap="none" lIns="0" tIns="0" rIns="0" bIns="0">
              <a:spAutoFit/>
            </a:bodyPr>
            <a:lstStyle/>
            <a:p>
              <a:pPr eaLnBrk="1" hangingPunct="1"/>
              <a:r>
                <a:rPr lang="en-US" sz="2400" b="1">
                  <a:solidFill>
                    <a:srgbClr val="000000"/>
                  </a:solidFill>
                  <a:latin typeface="Arial" pitchFamily="34" charset="0"/>
                </a:rPr>
                <a:t>35</a:t>
              </a:r>
              <a:endParaRPr lang="en-US" sz="2400">
                <a:latin typeface="Arial" pitchFamily="34" charset="0"/>
              </a:endParaRPr>
            </a:p>
          </p:txBody>
        </p:sp>
        <p:sp>
          <p:nvSpPr>
            <p:cNvPr id="181276" name="Line 28"/>
            <p:cNvSpPr>
              <a:spLocks noChangeShapeType="1"/>
            </p:cNvSpPr>
            <p:nvPr/>
          </p:nvSpPr>
          <p:spPr bwMode="auto">
            <a:xfrm flipV="1">
              <a:off x="2732" y="3248"/>
              <a:ext cx="2" cy="64"/>
            </a:xfrm>
            <a:prstGeom prst="line">
              <a:avLst/>
            </a:prstGeom>
            <a:noFill/>
            <a:ln w="9525">
              <a:solidFill>
                <a:srgbClr val="000000"/>
              </a:solidFill>
              <a:round/>
              <a:headEnd/>
              <a:tailEnd/>
            </a:ln>
          </p:spPr>
          <p:txBody>
            <a:bodyPr/>
            <a:lstStyle/>
            <a:p>
              <a:endParaRPr lang="en-US"/>
            </a:p>
          </p:txBody>
        </p:sp>
        <p:sp>
          <p:nvSpPr>
            <p:cNvPr id="181277" name="Line 29"/>
            <p:cNvSpPr>
              <a:spLocks noChangeShapeType="1"/>
            </p:cNvSpPr>
            <p:nvPr/>
          </p:nvSpPr>
          <p:spPr bwMode="auto">
            <a:xfrm flipV="1">
              <a:off x="1392" y="3244"/>
              <a:ext cx="2" cy="64"/>
            </a:xfrm>
            <a:prstGeom prst="line">
              <a:avLst/>
            </a:prstGeom>
            <a:noFill/>
            <a:ln w="9525">
              <a:solidFill>
                <a:srgbClr val="000000"/>
              </a:solidFill>
              <a:round/>
              <a:headEnd/>
              <a:tailEnd/>
            </a:ln>
          </p:spPr>
          <p:txBody>
            <a:bodyPr/>
            <a:lstStyle/>
            <a:p>
              <a:endParaRPr lang="en-US"/>
            </a:p>
          </p:txBody>
        </p:sp>
        <p:sp>
          <p:nvSpPr>
            <p:cNvPr id="181278" name="Line 30"/>
            <p:cNvSpPr>
              <a:spLocks noChangeShapeType="1"/>
            </p:cNvSpPr>
            <p:nvPr/>
          </p:nvSpPr>
          <p:spPr bwMode="auto">
            <a:xfrm>
              <a:off x="1081" y="2503"/>
              <a:ext cx="2339" cy="0"/>
            </a:xfrm>
            <a:prstGeom prst="line">
              <a:avLst/>
            </a:prstGeom>
            <a:noFill/>
            <a:ln w="9525">
              <a:solidFill>
                <a:schemeClr val="tx1"/>
              </a:solidFill>
              <a:prstDash val="dash"/>
              <a:round/>
              <a:headEnd/>
              <a:tailEnd/>
            </a:ln>
            <a:effectLst/>
          </p:spPr>
          <p:txBody>
            <a:bodyPr/>
            <a:lstStyle/>
            <a:p>
              <a:endParaRPr lang="en-US"/>
            </a:p>
          </p:txBody>
        </p:sp>
        <p:sp>
          <p:nvSpPr>
            <p:cNvPr id="181279" name="Oval 31"/>
            <p:cNvSpPr>
              <a:spLocks noChangeArrowheads="1"/>
            </p:cNvSpPr>
            <p:nvPr/>
          </p:nvSpPr>
          <p:spPr bwMode="auto">
            <a:xfrm>
              <a:off x="1439" y="1861"/>
              <a:ext cx="36" cy="36"/>
            </a:xfrm>
            <a:prstGeom prst="ellipse">
              <a:avLst/>
            </a:prstGeom>
            <a:solidFill>
              <a:srgbClr val="000000"/>
            </a:solidFill>
            <a:ln w="9525">
              <a:noFill/>
              <a:round/>
              <a:headEnd/>
              <a:tailEnd/>
            </a:ln>
          </p:spPr>
          <p:txBody>
            <a:bodyPr/>
            <a:lstStyle/>
            <a:p>
              <a:endParaRPr lang="en-US"/>
            </a:p>
          </p:txBody>
        </p:sp>
        <p:sp>
          <p:nvSpPr>
            <p:cNvPr id="181280" name="Oval 32"/>
            <p:cNvSpPr>
              <a:spLocks noChangeArrowheads="1"/>
            </p:cNvSpPr>
            <p:nvPr/>
          </p:nvSpPr>
          <p:spPr bwMode="auto">
            <a:xfrm>
              <a:off x="1133" y="1526"/>
              <a:ext cx="36" cy="36"/>
            </a:xfrm>
            <a:prstGeom prst="ellipse">
              <a:avLst/>
            </a:prstGeom>
            <a:solidFill>
              <a:srgbClr val="000000"/>
            </a:solidFill>
            <a:ln w="9525">
              <a:noFill/>
              <a:round/>
              <a:headEnd/>
              <a:tailEnd/>
            </a:ln>
          </p:spPr>
          <p:txBody>
            <a:bodyPr/>
            <a:lstStyle/>
            <a:p>
              <a:endParaRPr lang="en-US"/>
            </a:p>
          </p:txBody>
        </p:sp>
        <p:sp>
          <p:nvSpPr>
            <p:cNvPr id="181281" name="Oval 33"/>
            <p:cNvSpPr>
              <a:spLocks noChangeArrowheads="1"/>
            </p:cNvSpPr>
            <p:nvPr/>
          </p:nvSpPr>
          <p:spPr bwMode="auto">
            <a:xfrm>
              <a:off x="1194" y="1472"/>
              <a:ext cx="36" cy="36"/>
            </a:xfrm>
            <a:prstGeom prst="ellipse">
              <a:avLst/>
            </a:prstGeom>
            <a:solidFill>
              <a:srgbClr val="000000"/>
            </a:solidFill>
            <a:ln w="9525">
              <a:noFill/>
              <a:round/>
              <a:headEnd/>
              <a:tailEnd/>
            </a:ln>
          </p:spPr>
          <p:txBody>
            <a:bodyPr/>
            <a:lstStyle/>
            <a:p>
              <a:endParaRPr lang="en-US"/>
            </a:p>
          </p:txBody>
        </p:sp>
        <p:sp>
          <p:nvSpPr>
            <p:cNvPr id="181282" name="Oval 34"/>
            <p:cNvSpPr>
              <a:spLocks noChangeArrowheads="1"/>
            </p:cNvSpPr>
            <p:nvPr/>
          </p:nvSpPr>
          <p:spPr bwMode="auto">
            <a:xfrm>
              <a:off x="1268" y="1555"/>
              <a:ext cx="36" cy="36"/>
            </a:xfrm>
            <a:prstGeom prst="ellipse">
              <a:avLst/>
            </a:prstGeom>
            <a:solidFill>
              <a:srgbClr val="000000"/>
            </a:solidFill>
            <a:ln w="9525">
              <a:noFill/>
              <a:round/>
              <a:headEnd/>
              <a:tailEnd/>
            </a:ln>
          </p:spPr>
          <p:txBody>
            <a:bodyPr/>
            <a:lstStyle/>
            <a:p>
              <a:endParaRPr lang="en-US"/>
            </a:p>
          </p:txBody>
        </p:sp>
        <p:sp>
          <p:nvSpPr>
            <p:cNvPr id="181283" name="Oval 35"/>
            <p:cNvSpPr>
              <a:spLocks noChangeArrowheads="1"/>
            </p:cNvSpPr>
            <p:nvPr/>
          </p:nvSpPr>
          <p:spPr bwMode="auto">
            <a:xfrm>
              <a:off x="1286" y="1608"/>
              <a:ext cx="36" cy="36"/>
            </a:xfrm>
            <a:prstGeom prst="ellipse">
              <a:avLst/>
            </a:prstGeom>
            <a:solidFill>
              <a:srgbClr val="000000"/>
            </a:solidFill>
            <a:ln w="9525">
              <a:noFill/>
              <a:round/>
              <a:headEnd/>
              <a:tailEnd/>
            </a:ln>
          </p:spPr>
          <p:txBody>
            <a:bodyPr/>
            <a:lstStyle/>
            <a:p>
              <a:endParaRPr lang="en-US"/>
            </a:p>
          </p:txBody>
        </p:sp>
        <p:sp>
          <p:nvSpPr>
            <p:cNvPr id="181284" name="Oval 36"/>
            <p:cNvSpPr>
              <a:spLocks noChangeArrowheads="1"/>
            </p:cNvSpPr>
            <p:nvPr/>
          </p:nvSpPr>
          <p:spPr bwMode="auto">
            <a:xfrm>
              <a:off x="1289" y="1690"/>
              <a:ext cx="36" cy="36"/>
            </a:xfrm>
            <a:prstGeom prst="ellipse">
              <a:avLst/>
            </a:prstGeom>
            <a:solidFill>
              <a:srgbClr val="000000"/>
            </a:solidFill>
            <a:ln w="9525">
              <a:noFill/>
              <a:round/>
              <a:headEnd/>
              <a:tailEnd/>
            </a:ln>
          </p:spPr>
          <p:txBody>
            <a:bodyPr/>
            <a:lstStyle/>
            <a:p>
              <a:endParaRPr lang="en-US"/>
            </a:p>
          </p:txBody>
        </p:sp>
        <p:sp>
          <p:nvSpPr>
            <p:cNvPr id="181285" name="Oval 37"/>
            <p:cNvSpPr>
              <a:spLocks noChangeArrowheads="1"/>
            </p:cNvSpPr>
            <p:nvPr/>
          </p:nvSpPr>
          <p:spPr bwMode="auto">
            <a:xfrm>
              <a:off x="1208" y="1757"/>
              <a:ext cx="36" cy="36"/>
            </a:xfrm>
            <a:prstGeom prst="ellipse">
              <a:avLst/>
            </a:prstGeom>
            <a:solidFill>
              <a:srgbClr val="000000"/>
            </a:solidFill>
            <a:ln w="9525">
              <a:noFill/>
              <a:round/>
              <a:headEnd/>
              <a:tailEnd/>
            </a:ln>
          </p:spPr>
          <p:txBody>
            <a:bodyPr/>
            <a:lstStyle/>
            <a:p>
              <a:endParaRPr lang="en-US"/>
            </a:p>
          </p:txBody>
        </p:sp>
        <p:sp>
          <p:nvSpPr>
            <p:cNvPr id="181286" name="Oval 38"/>
            <p:cNvSpPr>
              <a:spLocks noChangeArrowheads="1"/>
            </p:cNvSpPr>
            <p:nvPr/>
          </p:nvSpPr>
          <p:spPr bwMode="auto">
            <a:xfrm>
              <a:off x="1510" y="1903"/>
              <a:ext cx="36" cy="36"/>
            </a:xfrm>
            <a:prstGeom prst="ellipse">
              <a:avLst/>
            </a:prstGeom>
            <a:solidFill>
              <a:srgbClr val="000000"/>
            </a:solidFill>
            <a:ln w="9525">
              <a:noFill/>
              <a:round/>
              <a:headEnd/>
              <a:tailEnd/>
            </a:ln>
          </p:spPr>
          <p:txBody>
            <a:bodyPr/>
            <a:lstStyle/>
            <a:p>
              <a:endParaRPr lang="en-US"/>
            </a:p>
          </p:txBody>
        </p:sp>
        <p:sp>
          <p:nvSpPr>
            <p:cNvPr id="181287" name="Oval 39"/>
            <p:cNvSpPr>
              <a:spLocks noChangeArrowheads="1"/>
            </p:cNvSpPr>
            <p:nvPr/>
          </p:nvSpPr>
          <p:spPr bwMode="auto">
            <a:xfrm>
              <a:off x="1265" y="2055"/>
              <a:ext cx="36" cy="36"/>
            </a:xfrm>
            <a:prstGeom prst="ellipse">
              <a:avLst/>
            </a:prstGeom>
            <a:solidFill>
              <a:srgbClr val="000000"/>
            </a:solidFill>
            <a:ln w="9525">
              <a:noFill/>
              <a:round/>
              <a:headEnd/>
              <a:tailEnd/>
            </a:ln>
          </p:spPr>
          <p:txBody>
            <a:bodyPr/>
            <a:lstStyle/>
            <a:p>
              <a:endParaRPr lang="en-US"/>
            </a:p>
          </p:txBody>
        </p:sp>
        <p:sp>
          <p:nvSpPr>
            <p:cNvPr id="181288" name="Oval 40"/>
            <p:cNvSpPr>
              <a:spLocks noChangeArrowheads="1"/>
            </p:cNvSpPr>
            <p:nvPr/>
          </p:nvSpPr>
          <p:spPr bwMode="auto">
            <a:xfrm>
              <a:off x="1359" y="2058"/>
              <a:ext cx="36" cy="36"/>
            </a:xfrm>
            <a:prstGeom prst="ellipse">
              <a:avLst/>
            </a:prstGeom>
            <a:solidFill>
              <a:srgbClr val="000000"/>
            </a:solidFill>
            <a:ln w="9525">
              <a:noFill/>
              <a:round/>
              <a:headEnd/>
              <a:tailEnd/>
            </a:ln>
          </p:spPr>
          <p:txBody>
            <a:bodyPr/>
            <a:lstStyle/>
            <a:p>
              <a:endParaRPr lang="en-US"/>
            </a:p>
          </p:txBody>
        </p:sp>
        <p:sp>
          <p:nvSpPr>
            <p:cNvPr id="181289" name="Oval 41"/>
            <p:cNvSpPr>
              <a:spLocks noChangeArrowheads="1"/>
            </p:cNvSpPr>
            <p:nvPr/>
          </p:nvSpPr>
          <p:spPr bwMode="auto">
            <a:xfrm>
              <a:off x="1335" y="2262"/>
              <a:ext cx="36" cy="36"/>
            </a:xfrm>
            <a:prstGeom prst="ellipse">
              <a:avLst/>
            </a:prstGeom>
            <a:solidFill>
              <a:srgbClr val="000000"/>
            </a:solidFill>
            <a:ln w="9525">
              <a:noFill/>
              <a:round/>
              <a:headEnd/>
              <a:tailEnd/>
            </a:ln>
          </p:spPr>
          <p:txBody>
            <a:bodyPr/>
            <a:lstStyle/>
            <a:p>
              <a:endParaRPr lang="en-US"/>
            </a:p>
          </p:txBody>
        </p:sp>
        <p:sp>
          <p:nvSpPr>
            <p:cNvPr id="181290" name="Oval 42"/>
            <p:cNvSpPr>
              <a:spLocks noChangeArrowheads="1"/>
            </p:cNvSpPr>
            <p:nvPr/>
          </p:nvSpPr>
          <p:spPr bwMode="auto">
            <a:xfrm>
              <a:off x="1339" y="2287"/>
              <a:ext cx="36" cy="36"/>
            </a:xfrm>
            <a:prstGeom prst="ellipse">
              <a:avLst/>
            </a:prstGeom>
            <a:solidFill>
              <a:srgbClr val="000000"/>
            </a:solidFill>
            <a:ln w="9525">
              <a:noFill/>
              <a:round/>
              <a:headEnd/>
              <a:tailEnd/>
            </a:ln>
          </p:spPr>
          <p:txBody>
            <a:bodyPr/>
            <a:lstStyle/>
            <a:p>
              <a:endParaRPr lang="en-US"/>
            </a:p>
          </p:txBody>
        </p:sp>
        <p:sp>
          <p:nvSpPr>
            <p:cNvPr id="181291" name="Oval 43"/>
            <p:cNvSpPr>
              <a:spLocks noChangeArrowheads="1"/>
            </p:cNvSpPr>
            <p:nvPr/>
          </p:nvSpPr>
          <p:spPr bwMode="auto">
            <a:xfrm>
              <a:off x="1400" y="2348"/>
              <a:ext cx="36" cy="36"/>
            </a:xfrm>
            <a:prstGeom prst="ellipse">
              <a:avLst/>
            </a:prstGeom>
            <a:solidFill>
              <a:srgbClr val="000000"/>
            </a:solidFill>
            <a:ln w="9525">
              <a:noFill/>
              <a:round/>
              <a:headEnd/>
              <a:tailEnd/>
            </a:ln>
          </p:spPr>
          <p:txBody>
            <a:bodyPr/>
            <a:lstStyle/>
            <a:p>
              <a:endParaRPr lang="en-US"/>
            </a:p>
          </p:txBody>
        </p:sp>
        <p:sp>
          <p:nvSpPr>
            <p:cNvPr id="181292" name="Oval 44"/>
            <p:cNvSpPr>
              <a:spLocks noChangeArrowheads="1"/>
            </p:cNvSpPr>
            <p:nvPr/>
          </p:nvSpPr>
          <p:spPr bwMode="auto">
            <a:xfrm>
              <a:off x="1929" y="2500"/>
              <a:ext cx="36" cy="36"/>
            </a:xfrm>
            <a:prstGeom prst="ellipse">
              <a:avLst/>
            </a:prstGeom>
            <a:solidFill>
              <a:srgbClr val="000000"/>
            </a:solidFill>
            <a:ln w="9525">
              <a:noFill/>
              <a:round/>
              <a:headEnd/>
              <a:tailEnd/>
            </a:ln>
          </p:spPr>
          <p:txBody>
            <a:bodyPr/>
            <a:lstStyle/>
            <a:p>
              <a:endParaRPr lang="en-US"/>
            </a:p>
          </p:txBody>
        </p:sp>
        <p:sp>
          <p:nvSpPr>
            <p:cNvPr id="181293" name="Oval 45"/>
            <p:cNvSpPr>
              <a:spLocks noChangeArrowheads="1"/>
            </p:cNvSpPr>
            <p:nvPr/>
          </p:nvSpPr>
          <p:spPr bwMode="auto">
            <a:xfrm>
              <a:off x="1560" y="2045"/>
              <a:ext cx="36" cy="36"/>
            </a:xfrm>
            <a:prstGeom prst="ellipse">
              <a:avLst/>
            </a:prstGeom>
            <a:solidFill>
              <a:srgbClr val="000000"/>
            </a:solidFill>
            <a:ln w="9525">
              <a:noFill/>
              <a:round/>
              <a:headEnd/>
              <a:tailEnd/>
            </a:ln>
          </p:spPr>
          <p:txBody>
            <a:bodyPr/>
            <a:lstStyle/>
            <a:p>
              <a:endParaRPr lang="en-US"/>
            </a:p>
          </p:txBody>
        </p:sp>
        <p:sp>
          <p:nvSpPr>
            <p:cNvPr id="181294" name="Oval 46"/>
            <p:cNvSpPr>
              <a:spLocks noChangeArrowheads="1"/>
            </p:cNvSpPr>
            <p:nvPr/>
          </p:nvSpPr>
          <p:spPr bwMode="auto">
            <a:xfrm>
              <a:off x="1613" y="2112"/>
              <a:ext cx="36" cy="36"/>
            </a:xfrm>
            <a:prstGeom prst="ellipse">
              <a:avLst/>
            </a:prstGeom>
            <a:solidFill>
              <a:srgbClr val="000000"/>
            </a:solidFill>
            <a:ln w="9525">
              <a:noFill/>
              <a:round/>
              <a:headEnd/>
              <a:tailEnd/>
            </a:ln>
          </p:spPr>
          <p:txBody>
            <a:bodyPr/>
            <a:lstStyle/>
            <a:p>
              <a:endParaRPr lang="en-US"/>
            </a:p>
          </p:txBody>
        </p:sp>
        <p:sp>
          <p:nvSpPr>
            <p:cNvPr id="181295" name="Oval 47"/>
            <p:cNvSpPr>
              <a:spLocks noChangeArrowheads="1"/>
            </p:cNvSpPr>
            <p:nvPr/>
          </p:nvSpPr>
          <p:spPr bwMode="auto">
            <a:xfrm>
              <a:off x="1574" y="2131"/>
              <a:ext cx="36" cy="36"/>
            </a:xfrm>
            <a:prstGeom prst="ellipse">
              <a:avLst/>
            </a:prstGeom>
            <a:solidFill>
              <a:srgbClr val="000000"/>
            </a:solidFill>
            <a:ln w="9525">
              <a:noFill/>
              <a:round/>
              <a:headEnd/>
              <a:tailEnd/>
            </a:ln>
          </p:spPr>
          <p:txBody>
            <a:bodyPr/>
            <a:lstStyle/>
            <a:p>
              <a:endParaRPr lang="en-US"/>
            </a:p>
          </p:txBody>
        </p:sp>
        <p:sp>
          <p:nvSpPr>
            <p:cNvPr id="181296" name="Oval 48"/>
            <p:cNvSpPr>
              <a:spLocks noChangeArrowheads="1"/>
            </p:cNvSpPr>
            <p:nvPr/>
          </p:nvSpPr>
          <p:spPr bwMode="auto">
            <a:xfrm>
              <a:off x="1585" y="2262"/>
              <a:ext cx="36" cy="36"/>
            </a:xfrm>
            <a:prstGeom prst="ellipse">
              <a:avLst/>
            </a:prstGeom>
            <a:solidFill>
              <a:srgbClr val="000000"/>
            </a:solidFill>
            <a:ln w="9525">
              <a:noFill/>
              <a:round/>
              <a:headEnd/>
              <a:tailEnd/>
            </a:ln>
          </p:spPr>
          <p:txBody>
            <a:bodyPr/>
            <a:lstStyle/>
            <a:p>
              <a:endParaRPr lang="en-US"/>
            </a:p>
          </p:txBody>
        </p:sp>
        <p:sp>
          <p:nvSpPr>
            <p:cNvPr id="181297" name="Oval 49"/>
            <p:cNvSpPr>
              <a:spLocks noChangeArrowheads="1"/>
            </p:cNvSpPr>
            <p:nvPr/>
          </p:nvSpPr>
          <p:spPr bwMode="auto">
            <a:xfrm>
              <a:off x="1638" y="2380"/>
              <a:ext cx="36" cy="36"/>
            </a:xfrm>
            <a:prstGeom prst="ellipse">
              <a:avLst/>
            </a:prstGeom>
            <a:solidFill>
              <a:srgbClr val="000000"/>
            </a:solidFill>
            <a:ln w="9525">
              <a:noFill/>
              <a:round/>
              <a:headEnd/>
              <a:tailEnd/>
            </a:ln>
          </p:spPr>
          <p:txBody>
            <a:bodyPr/>
            <a:lstStyle/>
            <a:p>
              <a:endParaRPr lang="en-US"/>
            </a:p>
          </p:txBody>
        </p:sp>
        <p:sp>
          <p:nvSpPr>
            <p:cNvPr id="181298" name="Oval 50"/>
            <p:cNvSpPr>
              <a:spLocks noChangeArrowheads="1"/>
            </p:cNvSpPr>
            <p:nvPr/>
          </p:nvSpPr>
          <p:spPr bwMode="auto">
            <a:xfrm>
              <a:off x="1713" y="2447"/>
              <a:ext cx="36" cy="36"/>
            </a:xfrm>
            <a:prstGeom prst="ellipse">
              <a:avLst/>
            </a:prstGeom>
            <a:solidFill>
              <a:srgbClr val="000000"/>
            </a:solidFill>
            <a:ln w="9525">
              <a:noFill/>
              <a:round/>
              <a:headEnd/>
              <a:tailEnd/>
            </a:ln>
          </p:spPr>
          <p:txBody>
            <a:bodyPr/>
            <a:lstStyle/>
            <a:p>
              <a:endParaRPr lang="en-US"/>
            </a:p>
          </p:txBody>
        </p:sp>
        <p:sp>
          <p:nvSpPr>
            <p:cNvPr id="181299" name="Oval 51"/>
            <p:cNvSpPr>
              <a:spLocks noChangeArrowheads="1"/>
            </p:cNvSpPr>
            <p:nvPr/>
          </p:nvSpPr>
          <p:spPr bwMode="auto">
            <a:xfrm>
              <a:off x="1759" y="2408"/>
              <a:ext cx="36" cy="36"/>
            </a:xfrm>
            <a:prstGeom prst="ellipse">
              <a:avLst/>
            </a:prstGeom>
            <a:solidFill>
              <a:srgbClr val="000000"/>
            </a:solidFill>
            <a:ln w="9525">
              <a:noFill/>
              <a:round/>
              <a:headEnd/>
              <a:tailEnd/>
            </a:ln>
          </p:spPr>
          <p:txBody>
            <a:bodyPr/>
            <a:lstStyle/>
            <a:p>
              <a:endParaRPr lang="en-US"/>
            </a:p>
          </p:txBody>
        </p:sp>
        <p:sp>
          <p:nvSpPr>
            <p:cNvPr id="181300" name="Oval 52"/>
            <p:cNvSpPr>
              <a:spLocks noChangeArrowheads="1"/>
            </p:cNvSpPr>
            <p:nvPr/>
          </p:nvSpPr>
          <p:spPr bwMode="auto">
            <a:xfrm>
              <a:off x="1770" y="2368"/>
              <a:ext cx="36" cy="36"/>
            </a:xfrm>
            <a:prstGeom prst="ellipse">
              <a:avLst/>
            </a:prstGeom>
            <a:solidFill>
              <a:srgbClr val="000000"/>
            </a:solidFill>
            <a:ln w="9525">
              <a:noFill/>
              <a:round/>
              <a:headEnd/>
              <a:tailEnd/>
            </a:ln>
          </p:spPr>
          <p:txBody>
            <a:bodyPr/>
            <a:lstStyle/>
            <a:p>
              <a:endParaRPr lang="en-US"/>
            </a:p>
          </p:txBody>
        </p:sp>
        <p:sp>
          <p:nvSpPr>
            <p:cNvPr id="181301" name="Oval 53"/>
            <p:cNvSpPr>
              <a:spLocks noChangeArrowheads="1"/>
            </p:cNvSpPr>
            <p:nvPr/>
          </p:nvSpPr>
          <p:spPr bwMode="auto">
            <a:xfrm>
              <a:off x="1794" y="2401"/>
              <a:ext cx="36" cy="36"/>
            </a:xfrm>
            <a:prstGeom prst="ellipse">
              <a:avLst/>
            </a:prstGeom>
            <a:solidFill>
              <a:srgbClr val="000000"/>
            </a:solidFill>
            <a:ln w="9525">
              <a:noFill/>
              <a:round/>
              <a:headEnd/>
              <a:tailEnd/>
            </a:ln>
          </p:spPr>
          <p:txBody>
            <a:bodyPr/>
            <a:lstStyle/>
            <a:p>
              <a:endParaRPr lang="en-US"/>
            </a:p>
          </p:txBody>
        </p:sp>
        <p:sp>
          <p:nvSpPr>
            <p:cNvPr id="181302" name="Oval 54"/>
            <p:cNvSpPr>
              <a:spLocks noChangeArrowheads="1"/>
            </p:cNvSpPr>
            <p:nvPr/>
          </p:nvSpPr>
          <p:spPr bwMode="auto">
            <a:xfrm>
              <a:off x="1805" y="2269"/>
              <a:ext cx="36" cy="36"/>
            </a:xfrm>
            <a:prstGeom prst="ellipse">
              <a:avLst/>
            </a:prstGeom>
            <a:solidFill>
              <a:srgbClr val="000000"/>
            </a:solidFill>
            <a:ln w="9525">
              <a:noFill/>
              <a:round/>
              <a:headEnd/>
              <a:tailEnd/>
            </a:ln>
          </p:spPr>
          <p:txBody>
            <a:bodyPr/>
            <a:lstStyle/>
            <a:p>
              <a:endParaRPr lang="en-US"/>
            </a:p>
          </p:txBody>
        </p:sp>
        <p:sp>
          <p:nvSpPr>
            <p:cNvPr id="181303" name="Oval 55"/>
            <p:cNvSpPr>
              <a:spLocks noChangeArrowheads="1"/>
            </p:cNvSpPr>
            <p:nvPr/>
          </p:nvSpPr>
          <p:spPr bwMode="auto">
            <a:xfrm>
              <a:off x="1872" y="2301"/>
              <a:ext cx="36" cy="36"/>
            </a:xfrm>
            <a:prstGeom prst="ellipse">
              <a:avLst/>
            </a:prstGeom>
            <a:solidFill>
              <a:srgbClr val="000000"/>
            </a:solidFill>
            <a:ln w="9525">
              <a:noFill/>
              <a:round/>
              <a:headEnd/>
              <a:tailEnd/>
            </a:ln>
          </p:spPr>
          <p:txBody>
            <a:bodyPr/>
            <a:lstStyle/>
            <a:p>
              <a:endParaRPr lang="en-US"/>
            </a:p>
          </p:txBody>
        </p:sp>
        <p:sp>
          <p:nvSpPr>
            <p:cNvPr id="181304" name="Oval 56"/>
            <p:cNvSpPr>
              <a:spLocks noChangeArrowheads="1"/>
            </p:cNvSpPr>
            <p:nvPr/>
          </p:nvSpPr>
          <p:spPr bwMode="auto">
            <a:xfrm>
              <a:off x="1955" y="2277"/>
              <a:ext cx="36" cy="36"/>
            </a:xfrm>
            <a:prstGeom prst="ellipse">
              <a:avLst/>
            </a:prstGeom>
            <a:solidFill>
              <a:srgbClr val="000000"/>
            </a:solidFill>
            <a:ln w="9525">
              <a:noFill/>
              <a:round/>
              <a:headEnd/>
              <a:tailEnd/>
            </a:ln>
          </p:spPr>
          <p:txBody>
            <a:bodyPr/>
            <a:lstStyle/>
            <a:p>
              <a:endParaRPr lang="en-US"/>
            </a:p>
          </p:txBody>
        </p:sp>
        <p:sp>
          <p:nvSpPr>
            <p:cNvPr id="181305" name="Oval 57"/>
            <p:cNvSpPr>
              <a:spLocks noChangeArrowheads="1"/>
            </p:cNvSpPr>
            <p:nvPr/>
          </p:nvSpPr>
          <p:spPr bwMode="auto">
            <a:xfrm>
              <a:off x="2143" y="2472"/>
              <a:ext cx="36" cy="36"/>
            </a:xfrm>
            <a:prstGeom prst="ellipse">
              <a:avLst/>
            </a:prstGeom>
            <a:solidFill>
              <a:srgbClr val="000000"/>
            </a:solidFill>
            <a:ln w="9525">
              <a:noFill/>
              <a:round/>
              <a:headEnd/>
              <a:tailEnd/>
            </a:ln>
          </p:spPr>
          <p:txBody>
            <a:bodyPr/>
            <a:lstStyle/>
            <a:p>
              <a:endParaRPr lang="en-US"/>
            </a:p>
          </p:txBody>
        </p:sp>
        <p:sp>
          <p:nvSpPr>
            <p:cNvPr id="181306" name="Oval 58"/>
            <p:cNvSpPr>
              <a:spLocks noChangeArrowheads="1"/>
            </p:cNvSpPr>
            <p:nvPr/>
          </p:nvSpPr>
          <p:spPr bwMode="auto">
            <a:xfrm>
              <a:off x="2239" y="2397"/>
              <a:ext cx="36" cy="36"/>
            </a:xfrm>
            <a:prstGeom prst="ellipse">
              <a:avLst/>
            </a:prstGeom>
            <a:solidFill>
              <a:srgbClr val="000000"/>
            </a:solidFill>
            <a:ln w="9525">
              <a:noFill/>
              <a:round/>
              <a:headEnd/>
              <a:tailEnd/>
            </a:ln>
          </p:spPr>
          <p:txBody>
            <a:bodyPr/>
            <a:lstStyle/>
            <a:p>
              <a:endParaRPr lang="en-US"/>
            </a:p>
          </p:txBody>
        </p:sp>
        <p:sp>
          <p:nvSpPr>
            <p:cNvPr id="181307" name="Oval 59"/>
            <p:cNvSpPr>
              <a:spLocks noChangeArrowheads="1"/>
            </p:cNvSpPr>
            <p:nvPr/>
          </p:nvSpPr>
          <p:spPr bwMode="auto">
            <a:xfrm>
              <a:off x="1688" y="2536"/>
              <a:ext cx="36" cy="36"/>
            </a:xfrm>
            <a:prstGeom prst="ellipse">
              <a:avLst/>
            </a:prstGeom>
            <a:solidFill>
              <a:srgbClr val="000000"/>
            </a:solidFill>
            <a:ln w="9525">
              <a:noFill/>
              <a:round/>
              <a:headEnd/>
              <a:tailEnd/>
            </a:ln>
          </p:spPr>
          <p:txBody>
            <a:bodyPr/>
            <a:lstStyle/>
            <a:p>
              <a:endParaRPr lang="en-US"/>
            </a:p>
          </p:txBody>
        </p:sp>
        <p:sp>
          <p:nvSpPr>
            <p:cNvPr id="181308" name="Oval 60"/>
            <p:cNvSpPr>
              <a:spLocks noChangeArrowheads="1"/>
            </p:cNvSpPr>
            <p:nvPr/>
          </p:nvSpPr>
          <p:spPr bwMode="auto">
            <a:xfrm>
              <a:off x="1756" y="2596"/>
              <a:ext cx="36" cy="36"/>
            </a:xfrm>
            <a:prstGeom prst="ellipse">
              <a:avLst/>
            </a:prstGeom>
            <a:solidFill>
              <a:srgbClr val="000000"/>
            </a:solidFill>
            <a:ln w="9525">
              <a:noFill/>
              <a:round/>
              <a:headEnd/>
              <a:tailEnd/>
            </a:ln>
          </p:spPr>
          <p:txBody>
            <a:bodyPr/>
            <a:lstStyle/>
            <a:p>
              <a:endParaRPr lang="en-US"/>
            </a:p>
          </p:txBody>
        </p:sp>
        <p:sp>
          <p:nvSpPr>
            <p:cNvPr id="181309" name="Oval 61"/>
            <p:cNvSpPr>
              <a:spLocks noChangeArrowheads="1"/>
            </p:cNvSpPr>
            <p:nvPr/>
          </p:nvSpPr>
          <p:spPr bwMode="auto">
            <a:xfrm>
              <a:off x="1787" y="2479"/>
              <a:ext cx="36" cy="36"/>
            </a:xfrm>
            <a:prstGeom prst="ellipse">
              <a:avLst/>
            </a:prstGeom>
            <a:solidFill>
              <a:srgbClr val="000000"/>
            </a:solidFill>
            <a:ln w="9525">
              <a:noFill/>
              <a:round/>
              <a:headEnd/>
              <a:tailEnd/>
            </a:ln>
          </p:spPr>
          <p:txBody>
            <a:bodyPr/>
            <a:lstStyle/>
            <a:p>
              <a:endParaRPr lang="en-US"/>
            </a:p>
          </p:txBody>
        </p:sp>
        <p:sp>
          <p:nvSpPr>
            <p:cNvPr id="181310" name="Oval 62"/>
            <p:cNvSpPr>
              <a:spLocks noChangeArrowheads="1"/>
            </p:cNvSpPr>
            <p:nvPr/>
          </p:nvSpPr>
          <p:spPr bwMode="auto">
            <a:xfrm>
              <a:off x="2140" y="2546"/>
              <a:ext cx="36" cy="36"/>
            </a:xfrm>
            <a:prstGeom prst="ellipse">
              <a:avLst/>
            </a:prstGeom>
            <a:solidFill>
              <a:srgbClr val="000000"/>
            </a:solidFill>
            <a:ln w="9525">
              <a:noFill/>
              <a:round/>
              <a:headEnd/>
              <a:tailEnd/>
            </a:ln>
          </p:spPr>
          <p:txBody>
            <a:bodyPr/>
            <a:lstStyle/>
            <a:p>
              <a:endParaRPr lang="en-US"/>
            </a:p>
          </p:txBody>
        </p:sp>
        <p:sp>
          <p:nvSpPr>
            <p:cNvPr id="181311" name="Oval 63"/>
            <p:cNvSpPr>
              <a:spLocks noChangeArrowheads="1"/>
            </p:cNvSpPr>
            <p:nvPr/>
          </p:nvSpPr>
          <p:spPr bwMode="auto">
            <a:xfrm>
              <a:off x="1560" y="2792"/>
              <a:ext cx="36" cy="36"/>
            </a:xfrm>
            <a:prstGeom prst="ellipse">
              <a:avLst/>
            </a:prstGeom>
            <a:solidFill>
              <a:srgbClr val="000000"/>
            </a:solidFill>
            <a:ln w="9525">
              <a:noFill/>
              <a:round/>
              <a:headEnd/>
              <a:tailEnd/>
            </a:ln>
          </p:spPr>
          <p:txBody>
            <a:bodyPr/>
            <a:lstStyle/>
            <a:p>
              <a:endParaRPr lang="en-US"/>
            </a:p>
          </p:txBody>
        </p:sp>
        <p:sp>
          <p:nvSpPr>
            <p:cNvPr id="181312" name="Oval 64"/>
            <p:cNvSpPr>
              <a:spLocks noChangeArrowheads="1"/>
            </p:cNvSpPr>
            <p:nvPr/>
          </p:nvSpPr>
          <p:spPr bwMode="auto">
            <a:xfrm>
              <a:off x="1500" y="2853"/>
              <a:ext cx="36" cy="36"/>
            </a:xfrm>
            <a:prstGeom prst="ellipse">
              <a:avLst/>
            </a:prstGeom>
            <a:solidFill>
              <a:srgbClr val="000000"/>
            </a:solidFill>
            <a:ln w="9525">
              <a:noFill/>
              <a:round/>
              <a:headEnd/>
              <a:tailEnd/>
            </a:ln>
          </p:spPr>
          <p:txBody>
            <a:bodyPr/>
            <a:lstStyle/>
            <a:p>
              <a:endParaRPr lang="en-US"/>
            </a:p>
          </p:txBody>
        </p:sp>
        <p:sp>
          <p:nvSpPr>
            <p:cNvPr id="181313" name="Oval 65"/>
            <p:cNvSpPr>
              <a:spLocks noChangeArrowheads="1"/>
            </p:cNvSpPr>
            <p:nvPr/>
          </p:nvSpPr>
          <p:spPr bwMode="auto">
            <a:xfrm>
              <a:off x="1823" y="2664"/>
              <a:ext cx="36" cy="36"/>
            </a:xfrm>
            <a:prstGeom prst="ellipse">
              <a:avLst/>
            </a:prstGeom>
            <a:solidFill>
              <a:srgbClr val="000000"/>
            </a:solidFill>
            <a:ln w="9525">
              <a:noFill/>
              <a:round/>
              <a:headEnd/>
              <a:tailEnd/>
            </a:ln>
          </p:spPr>
          <p:txBody>
            <a:bodyPr/>
            <a:lstStyle/>
            <a:p>
              <a:endParaRPr lang="en-US"/>
            </a:p>
          </p:txBody>
        </p:sp>
        <p:sp>
          <p:nvSpPr>
            <p:cNvPr id="181314" name="Oval 66"/>
            <p:cNvSpPr>
              <a:spLocks noChangeArrowheads="1"/>
            </p:cNvSpPr>
            <p:nvPr/>
          </p:nvSpPr>
          <p:spPr bwMode="auto">
            <a:xfrm>
              <a:off x="1656" y="2681"/>
              <a:ext cx="36" cy="36"/>
            </a:xfrm>
            <a:prstGeom prst="ellipse">
              <a:avLst/>
            </a:prstGeom>
            <a:solidFill>
              <a:srgbClr val="000000"/>
            </a:solidFill>
            <a:ln w="9525">
              <a:noFill/>
              <a:round/>
              <a:headEnd/>
              <a:tailEnd/>
            </a:ln>
          </p:spPr>
          <p:txBody>
            <a:bodyPr/>
            <a:lstStyle/>
            <a:p>
              <a:endParaRPr lang="en-US"/>
            </a:p>
          </p:txBody>
        </p:sp>
        <p:sp>
          <p:nvSpPr>
            <p:cNvPr id="181315" name="Oval 67"/>
            <p:cNvSpPr>
              <a:spLocks noChangeArrowheads="1"/>
            </p:cNvSpPr>
            <p:nvPr/>
          </p:nvSpPr>
          <p:spPr bwMode="auto">
            <a:xfrm>
              <a:off x="1681" y="2657"/>
              <a:ext cx="36" cy="36"/>
            </a:xfrm>
            <a:prstGeom prst="ellipse">
              <a:avLst/>
            </a:prstGeom>
            <a:solidFill>
              <a:srgbClr val="000000"/>
            </a:solidFill>
            <a:ln w="9525">
              <a:noFill/>
              <a:round/>
              <a:headEnd/>
              <a:tailEnd/>
            </a:ln>
          </p:spPr>
          <p:txBody>
            <a:bodyPr/>
            <a:lstStyle/>
            <a:p>
              <a:endParaRPr lang="en-US"/>
            </a:p>
          </p:txBody>
        </p:sp>
        <p:sp>
          <p:nvSpPr>
            <p:cNvPr id="181316" name="Oval 68"/>
            <p:cNvSpPr>
              <a:spLocks noChangeArrowheads="1"/>
            </p:cNvSpPr>
            <p:nvPr/>
          </p:nvSpPr>
          <p:spPr bwMode="auto">
            <a:xfrm>
              <a:off x="2548" y="2628"/>
              <a:ext cx="36" cy="36"/>
            </a:xfrm>
            <a:prstGeom prst="ellipse">
              <a:avLst/>
            </a:prstGeom>
            <a:solidFill>
              <a:srgbClr val="000000"/>
            </a:solidFill>
            <a:ln w="9525">
              <a:noFill/>
              <a:round/>
              <a:headEnd/>
              <a:tailEnd/>
            </a:ln>
          </p:spPr>
          <p:txBody>
            <a:bodyPr/>
            <a:lstStyle/>
            <a:p>
              <a:endParaRPr lang="en-US"/>
            </a:p>
          </p:txBody>
        </p:sp>
        <p:sp>
          <p:nvSpPr>
            <p:cNvPr id="181317" name="Oval 69"/>
            <p:cNvSpPr>
              <a:spLocks noChangeArrowheads="1"/>
            </p:cNvSpPr>
            <p:nvPr/>
          </p:nvSpPr>
          <p:spPr bwMode="auto">
            <a:xfrm>
              <a:off x="3181" y="2749"/>
              <a:ext cx="36" cy="36"/>
            </a:xfrm>
            <a:prstGeom prst="ellipse">
              <a:avLst/>
            </a:prstGeom>
            <a:solidFill>
              <a:srgbClr val="000000"/>
            </a:solidFill>
            <a:ln w="9525">
              <a:noFill/>
              <a:round/>
              <a:headEnd/>
              <a:tailEnd/>
            </a:ln>
          </p:spPr>
          <p:txBody>
            <a:bodyPr/>
            <a:lstStyle/>
            <a:p>
              <a:endParaRPr lang="en-US"/>
            </a:p>
          </p:txBody>
        </p:sp>
        <p:sp>
          <p:nvSpPr>
            <p:cNvPr id="181318" name="Text Box 70"/>
            <p:cNvSpPr txBox="1">
              <a:spLocks noChangeArrowheads="1"/>
            </p:cNvSpPr>
            <p:nvPr/>
          </p:nvSpPr>
          <p:spPr bwMode="auto">
            <a:xfrm>
              <a:off x="1856" y="3598"/>
              <a:ext cx="732" cy="263"/>
            </a:xfrm>
            <a:prstGeom prst="rect">
              <a:avLst/>
            </a:prstGeom>
            <a:noFill/>
            <a:ln w="9525">
              <a:noFill/>
              <a:miter lim="800000"/>
              <a:headEnd/>
              <a:tailEnd/>
            </a:ln>
            <a:effectLst/>
          </p:spPr>
          <p:txBody>
            <a:bodyPr>
              <a:spAutoFit/>
            </a:bodyPr>
            <a:lstStyle/>
            <a:p>
              <a:pPr eaLnBrk="1" hangingPunct="1">
                <a:spcBef>
                  <a:spcPct val="50000"/>
                </a:spcBef>
              </a:pPr>
              <a:r>
                <a:rPr lang="en-US" sz="2400" b="1">
                  <a:solidFill>
                    <a:schemeClr val="bg1"/>
                  </a:solidFill>
                  <a:latin typeface="Arial" pitchFamily="34" charset="0"/>
                </a:rPr>
                <a:t>Age (years)</a:t>
              </a:r>
            </a:p>
          </p:txBody>
        </p:sp>
        <p:sp>
          <p:nvSpPr>
            <p:cNvPr id="181319" name="Text Box 71"/>
            <p:cNvSpPr txBox="1">
              <a:spLocks noChangeArrowheads="1"/>
            </p:cNvSpPr>
            <p:nvPr/>
          </p:nvSpPr>
          <p:spPr bwMode="auto">
            <a:xfrm rot="-5400000">
              <a:off x="-348" y="1967"/>
              <a:ext cx="1998" cy="357"/>
            </a:xfrm>
            <a:prstGeom prst="rect">
              <a:avLst/>
            </a:prstGeom>
            <a:noFill/>
            <a:ln w="9525">
              <a:noFill/>
              <a:miter lim="800000"/>
              <a:headEnd/>
              <a:tailEnd/>
            </a:ln>
            <a:effectLst/>
          </p:spPr>
          <p:txBody>
            <a:bodyPr>
              <a:spAutoFit/>
            </a:bodyPr>
            <a:lstStyle/>
            <a:p>
              <a:pPr eaLnBrk="1" hangingPunct="1">
                <a:spcBef>
                  <a:spcPct val="50000"/>
                </a:spcBef>
              </a:pPr>
              <a:r>
                <a:rPr lang="en-US" sz="2400" b="1">
                  <a:solidFill>
                    <a:schemeClr val="bg1"/>
                  </a:solidFill>
                  <a:latin typeface="Arial" pitchFamily="34" charset="0"/>
                </a:rPr>
                <a:t>Anti-insulin autoantibodies (nU/ml)</a:t>
              </a:r>
            </a:p>
          </p:txBody>
        </p:sp>
      </p:grpSp>
      <p:sp>
        <p:nvSpPr>
          <p:cNvPr id="181320" name="Text Box 72"/>
          <p:cNvSpPr txBox="1">
            <a:spLocks noChangeArrowheads="1"/>
          </p:cNvSpPr>
          <p:nvPr/>
        </p:nvSpPr>
        <p:spPr bwMode="auto">
          <a:xfrm>
            <a:off x="533400" y="5059363"/>
            <a:ext cx="9486900" cy="1798637"/>
          </a:xfrm>
          <a:prstGeom prst="rect">
            <a:avLst/>
          </a:prstGeom>
          <a:noFill/>
          <a:ln w="9525">
            <a:noFill/>
            <a:miter lim="800000"/>
            <a:headEnd/>
            <a:tailEnd/>
          </a:ln>
          <a:effectLst/>
        </p:spPr>
        <p:txBody>
          <a:bodyPr>
            <a:spAutoFit/>
          </a:bodyPr>
          <a:lstStyle/>
          <a:p>
            <a:pPr algn="ctr" eaLnBrk="1" hangingPunct="1">
              <a:spcBef>
                <a:spcPct val="50000"/>
              </a:spcBef>
            </a:pPr>
            <a:r>
              <a:rPr lang="en-US" sz="3200">
                <a:solidFill>
                  <a:schemeClr val="bg1"/>
                </a:solidFill>
                <a:latin typeface="Arial Black" pitchFamily="34" charset="0"/>
              </a:rPr>
              <a:t>Insulin Autoantibodies Versus Age of Diabetes Onset</a:t>
            </a:r>
          </a:p>
          <a:p>
            <a:pPr eaLnBrk="1" hangingPunct="1">
              <a:spcBef>
                <a:spcPct val="50000"/>
              </a:spcBef>
            </a:pPr>
            <a:r>
              <a:rPr lang="en-US" sz="3200">
                <a:solidFill>
                  <a:schemeClr val="bg1"/>
                </a:solidFill>
                <a:latin typeface="Arial Black" pitchFamily="34" charset="0"/>
              </a:rPr>
              <a:t>Diabetes Care 11:736-739, 1988</a:t>
            </a:r>
          </a:p>
        </p:txBody>
      </p:sp>
      <p:sp>
        <p:nvSpPr>
          <p:cNvPr id="181321" name="Line 73"/>
          <p:cNvSpPr>
            <a:spLocks noChangeShapeType="1"/>
          </p:cNvSpPr>
          <p:nvPr/>
        </p:nvSpPr>
        <p:spPr bwMode="auto">
          <a:xfrm>
            <a:off x="2057400" y="2590800"/>
            <a:ext cx="7696200" cy="0"/>
          </a:xfrm>
          <a:prstGeom prst="line">
            <a:avLst/>
          </a:prstGeom>
          <a:noFill/>
          <a:ln w="2540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10591800" cy="6858000"/>
            <a:chOff x="0" y="0"/>
            <a:chExt cx="6672" cy="4320"/>
          </a:xfrm>
        </p:grpSpPr>
        <p:pic>
          <p:nvPicPr>
            <p:cNvPr id="103427" name="Picture 3" descr="background2"/>
            <p:cNvPicPr>
              <a:picLocks noChangeAspect="1" noChangeArrowheads="1"/>
            </p:cNvPicPr>
            <p:nvPr/>
          </p:nvPicPr>
          <p:blipFill>
            <a:blip r:embed="rId2" cstate="print"/>
            <a:srcRect/>
            <a:stretch>
              <a:fillRect/>
            </a:stretch>
          </p:blipFill>
          <p:spPr bwMode="auto">
            <a:xfrm>
              <a:off x="0" y="0"/>
              <a:ext cx="6480" cy="4320"/>
            </a:xfrm>
            <a:prstGeom prst="rect">
              <a:avLst/>
            </a:prstGeom>
            <a:noFill/>
            <a:ln w="9525">
              <a:noFill/>
              <a:miter lim="800000"/>
              <a:headEnd/>
              <a:tailEnd/>
            </a:ln>
          </p:spPr>
        </p:pic>
        <p:sp>
          <p:nvSpPr>
            <p:cNvPr id="103428" name="AutoShape 4"/>
            <p:cNvSpPr>
              <a:spLocks noChangeArrowheads="1"/>
            </p:cNvSpPr>
            <p:nvPr/>
          </p:nvSpPr>
          <p:spPr bwMode="auto">
            <a:xfrm>
              <a:off x="0" y="0"/>
              <a:ext cx="6672" cy="1296"/>
            </a:xfrm>
            <a:custGeom>
              <a:avLst/>
              <a:gdLst>
                <a:gd name="G0" fmla="+- 21440 0 0"/>
                <a:gd name="G1" fmla="+- 7141 0 0"/>
                <a:gd name="G2" fmla="+- 21600 0 7141"/>
                <a:gd name="G3" fmla="+- 10800 0 7141"/>
                <a:gd name="G4" fmla="+- 21600 0 21440"/>
                <a:gd name="G5" fmla="*/ G4 G3 10800"/>
                <a:gd name="G6" fmla="+- 21600 0 G5"/>
                <a:gd name="T0" fmla="*/ 21440 w 21600"/>
                <a:gd name="T1" fmla="*/ 0 h 21600"/>
                <a:gd name="T2" fmla="*/ 0 w 21600"/>
                <a:gd name="T3" fmla="*/ 10800 h 21600"/>
                <a:gd name="T4" fmla="*/ 214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1440" y="0"/>
                  </a:moveTo>
                  <a:lnTo>
                    <a:pt x="21440" y="7141"/>
                  </a:lnTo>
                  <a:lnTo>
                    <a:pt x="3375" y="7141"/>
                  </a:lnTo>
                  <a:lnTo>
                    <a:pt x="3375" y="14459"/>
                  </a:lnTo>
                  <a:lnTo>
                    <a:pt x="21440" y="14459"/>
                  </a:lnTo>
                  <a:lnTo>
                    <a:pt x="21440" y="21600"/>
                  </a:lnTo>
                  <a:lnTo>
                    <a:pt x="21600" y="10800"/>
                  </a:lnTo>
                  <a:close/>
                </a:path>
                <a:path w="21600" h="21600">
                  <a:moveTo>
                    <a:pt x="1350" y="7141"/>
                  </a:moveTo>
                  <a:lnTo>
                    <a:pt x="1350" y="14459"/>
                  </a:lnTo>
                  <a:lnTo>
                    <a:pt x="2700" y="14459"/>
                  </a:lnTo>
                  <a:lnTo>
                    <a:pt x="2700" y="7141"/>
                  </a:lnTo>
                  <a:close/>
                </a:path>
                <a:path w="21600" h="21600">
                  <a:moveTo>
                    <a:pt x="0" y="7141"/>
                  </a:moveTo>
                  <a:lnTo>
                    <a:pt x="0" y="14459"/>
                  </a:lnTo>
                  <a:lnTo>
                    <a:pt x="675" y="14459"/>
                  </a:lnTo>
                  <a:lnTo>
                    <a:pt x="675" y="7141"/>
                  </a:lnTo>
                  <a:close/>
                </a:path>
              </a:pathLst>
            </a:custGeom>
            <a:noFill/>
            <a:ln w="9525">
              <a:noFill/>
              <a:miter lim="800000"/>
              <a:headEnd/>
              <a:tailEnd/>
            </a:ln>
            <a:effectLst/>
          </p:spPr>
          <p:txBody>
            <a:bodyPr wrap="none" anchor="ctr"/>
            <a:lstStyle/>
            <a:p>
              <a:endParaRPr lang="en-US"/>
            </a:p>
          </p:txBody>
        </p:sp>
        <p:sp>
          <p:nvSpPr>
            <p:cNvPr id="103429" name="AutoShape 5"/>
            <p:cNvSpPr>
              <a:spLocks noChangeArrowheads="1"/>
            </p:cNvSpPr>
            <p:nvPr/>
          </p:nvSpPr>
          <p:spPr bwMode="auto">
            <a:xfrm>
              <a:off x="0" y="0"/>
              <a:ext cx="6672" cy="1296"/>
            </a:xfrm>
            <a:custGeom>
              <a:avLst/>
              <a:gdLst>
                <a:gd name="G0" fmla="+- 21440 0 0"/>
                <a:gd name="G1" fmla="+- 7141 0 0"/>
                <a:gd name="G2" fmla="+- 21600 0 7141"/>
                <a:gd name="G3" fmla="+- 10800 0 7141"/>
                <a:gd name="G4" fmla="+- 21600 0 21440"/>
                <a:gd name="G5" fmla="*/ G4 G3 10800"/>
                <a:gd name="G6" fmla="+- 21600 0 G5"/>
                <a:gd name="T0" fmla="*/ 21440 w 21600"/>
                <a:gd name="T1" fmla="*/ 0 h 21600"/>
                <a:gd name="T2" fmla="*/ 0 w 21600"/>
                <a:gd name="T3" fmla="*/ 10800 h 21600"/>
                <a:gd name="T4" fmla="*/ 214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1440" y="0"/>
                  </a:moveTo>
                  <a:lnTo>
                    <a:pt x="21440" y="7141"/>
                  </a:lnTo>
                  <a:lnTo>
                    <a:pt x="3375" y="7141"/>
                  </a:lnTo>
                  <a:lnTo>
                    <a:pt x="3375" y="14459"/>
                  </a:lnTo>
                  <a:lnTo>
                    <a:pt x="21440" y="14459"/>
                  </a:lnTo>
                  <a:lnTo>
                    <a:pt x="21440" y="21600"/>
                  </a:lnTo>
                  <a:lnTo>
                    <a:pt x="21600" y="10800"/>
                  </a:lnTo>
                  <a:close/>
                </a:path>
                <a:path w="21600" h="21600">
                  <a:moveTo>
                    <a:pt x="1350" y="7141"/>
                  </a:moveTo>
                  <a:lnTo>
                    <a:pt x="1350" y="14459"/>
                  </a:lnTo>
                  <a:lnTo>
                    <a:pt x="2700" y="14459"/>
                  </a:lnTo>
                  <a:lnTo>
                    <a:pt x="2700" y="7141"/>
                  </a:lnTo>
                  <a:close/>
                </a:path>
                <a:path w="21600" h="21600">
                  <a:moveTo>
                    <a:pt x="0" y="7141"/>
                  </a:moveTo>
                  <a:lnTo>
                    <a:pt x="0" y="14459"/>
                  </a:lnTo>
                  <a:lnTo>
                    <a:pt x="675" y="14459"/>
                  </a:lnTo>
                  <a:lnTo>
                    <a:pt x="675" y="7141"/>
                  </a:lnTo>
                  <a:close/>
                </a:path>
              </a:pathLst>
            </a:custGeom>
            <a:noFill/>
            <a:ln w="9525">
              <a:noFill/>
              <a:miter lim="800000"/>
              <a:headEnd/>
              <a:tailEnd/>
            </a:ln>
            <a:effectLst/>
          </p:spPr>
          <p:txBody>
            <a:bodyPr wrap="none" anchor="ctr"/>
            <a:lstStyle/>
            <a:p>
              <a:endParaRPr lang="en-US"/>
            </a:p>
          </p:txBody>
        </p:sp>
      </p:grpSp>
      <p:sp>
        <p:nvSpPr>
          <p:cNvPr id="103430" name="Rectangle 6"/>
          <p:cNvSpPr>
            <a:spLocks noChangeArrowheads="1"/>
          </p:cNvSpPr>
          <p:nvPr/>
        </p:nvSpPr>
        <p:spPr bwMode="auto">
          <a:xfrm>
            <a:off x="685800" y="1371600"/>
            <a:ext cx="9001125" cy="5029200"/>
          </a:xfrm>
          <a:prstGeom prst="rect">
            <a:avLst/>
          </a:prstGeom>
          <a:solidFill>
            <a:srgbClr val="FFFFFF"/>
          </a:solidFill>
          <a:ln w="50800">
            <a:solidFill>
              <a:srgbClr val="FBB505"/>
            </a:solidFill>
            <a:miter lim="800000"/>
            <a:headEnd/>
            <a:tailEnd/>
          </a:ln>
          <a:effectLst/>
        </p:spPr>
        <p:txBody>
          <a:bodyPr wrap="none" anchor="ctr"/>
          <a:lstStyle/>
          <a:p>
            <a:endParaRPr lang="en-US"/>
          </a:p>
        </p:txBody>
      </p:sp>
      <p:sp>
        <p:nvSpPr>
          <p:cNvPr id="103431" name="Rectangle 7"/>
          <p:cNvSpPr>
            <a:spLocks noChangeArrowheads="1"/>
          </p:cNvSpPr>
          <p:nvPr/>
        </p:nvSpPr>
        <p:spPr bwMode="auto">
          <a:xfrm>
            <a:off x="1028700" y="620713"/>
            <a:ext cx="7785100" cy="674687"/>
          </a:xfrm>
          <a:prstGeom prst="rect">
            <a:avLst/>
          </a:prstGeom>
          <a:noFill/>
          <a:ln w="9525">
            <a:noFill/>
            <a:miter lim="800000"/>
            <a:headEnd/>
            <a:tailEnd/>
          </a:ln>
          <a:effectLst/>
        </p:spPr>
        <p:txBody>
          <a:bodyPr anchor="ctr"/>
          <a:lstStyle/>
          <a:p>
            <a:pPr algn="ctr"/>
            <a:r>
              <a:rPr lang="en-US" sz="4400" b="1">
                <a:solidFill>
                  <a:srgbClr val="FFFF00"/>
                </a:solidFill>
                <a:latin typeface="Arial" pitchFamily="34" charset="0"/>
              </a:rPr>
              <a:t>IAA assay</a:t>
            </a:r>
            <a:endParaRPr lang="en-US" sz="4400" b="1">
              <a:solidFill>
                <a:schemeClr val="tx2"/>
              </a:solidFill>
              <a:effectLst>
                <a:outerShdw blurRad="38100" dist="38100" dir="2700000" algn="tl">
                  <a:srgbClr val="000000"/>
                </a:outerShdw>
              </a:effectLst>
              <a:latin typeface="Arial" pitchFamily="34" charset="0"/>
            </a:endParaRPr>
          </a:p>
        </p:txBody>
      </p:sp>
      <p:pic>
        <p:nvPicPr>
          <p:cNvPr id="103432" name="Picture 8"/>
          <p:cNvPicPr>
            <a:picLocks noChangeAspect="1" noChangeArrowheads="1"/>
          </p:cNvPicPr>
          <p:nvPr/>
        </p:nvPicPr>
        <p:blipFill>
          <a:blip r:embed="rId3" cstate="print"/>
          <a:srcRect/>
          <a:stretch>
            <a:fillRect/>
          </a:stretch>
        </p:blipFill>
        <p:spPr bwMode="auto">
          <a:xfrm>
            <a:off x="1346200" y="1543050"/>
            <a:ext cx="8512175" cy="4573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p:txBody>
          <a:bodyPr/>
          <a:lstStyle/>
          <a:p>
            <a:endParaRPr lang="en-US"/>
          </a:p>
        </p:txBody>
      </p:sp>
      <p:pic>
        <p:nvPicPr>
          <p:cNvPr id="148483" name="Picture 1027" descr="080403_b"/>
          <p:cNvPicPr>
            <a:picLocks noGrp="1" noChangeAspect="1" noChangeArrowheads="1"/>
          </p:cNvPicPr>
          <p:nvPr>
            <p:ph idx="1"/>
          </p:nvPr>
        </p:nvPicPr>
        <p:blipFill>
          <a:blip r:embed="rId2" cstate="print"/>
          <a:srcRect/>
          <a:stretch>
            <a:fillRect/>
          </a:stretch>
        </p:blipFill>
        <p:spPr>
          <a:xfrm>
            <a:off x="857250" y="381000"/>
            <a:ext cx="8229600" cy="6248400"/>
          </a:xfrm>
          <a:noFill/>
          <a:ln/>
        </p:spPr>
      </p:pic>
      <p:sp>
        <p:nvSpPr>
          <p:cNvPr id="148484" name="Text Box 1028"/>
          <p:cNvSpPr txBox="1">
            <a:spLocks noChangeArrowheads="1"/>
          </p:cNvSpPr>
          <p:nvPr/>
        </p:nvSpPr>
        <p:spPr bwMode="auto">
          <a:xfrm>
            <a:off x="7972425" y="6172200"/>
            <a:ext cx="1114425" cy="457200"/>
          </a:xfrm>
          <a:prstGeom prst="rect">
            <a:avLst/>
          </a:prstGeom>
          <a:noFill/>
          <a:ln w="9525">
            <a:noFill/>
            <a:miter lim="800000"/>
            <a:headEnd/>
            <a:tailEnd/>
          </a:ln>
          <a:effectLst/>
        </p:spPr>
        <p:txBody>
          <a:bodyPr>
            <a:spAutoFit/>
          </a:bodyPr>
          <a:lstStyle/>
          <a:p>
            <a:pPr eaLnBrk="1" hangingPunct="1">
              <a:spcBef>
                <a:spcPct val="50000"/>
              </a:spcBef>
            </a:pPr>
            <a:r>
              <a:rPr lang="en-US" sz="2400">
                <a:solidFill>
                  <a:srgbClr val="00FFFF"/>
                </a:solidFill>
              </a:rPr>
              <a:t>BDC</a:t>
            </a:r>
          </a:p>
        </p:txBody>
      </p:sp>
      <p:sp>
        <p:nvSpPr>
          <p:cNvPr id="148485" name="Text Box 1029"/>
          <p:cNvSpPr txBox="1">
            <a:spLocks noChangeArrowheads="1"/>
          </p:cNvSpPr>
          <p:nvPr/>
        </p:nvSpPr>
        <p:spPr bwMode="auto">
          <a:xfrm>
            <a:off x="1028700" y="533400"/>
            <a:ext cx="222885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00FFFF"/>
                </a:solidFill>
                <a:latin typeface="Arial Unicode MS" pitchFamily="34" charset="-128"/>
              </a:rPr>
              <a:t>INSULIN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endParaRPr lang="en-US"/>
          </a:p>
        </p:txBody>
      </p:sp>
      <p:pic>
        <p:nvPicPr>
          <p:cNvPr id="149507" name="Picture 3" descr="080403_a"/>
          <p:cNvPicPr>
            <a:picLocks noChangeAspect="1" noChangeArrowheads="1"/>
          </p:cNvPicPr>
          <p:nvPr/>
        </p:nvPicPr>
        <p:blipFill>
          <a:blip r:embed="rId2" cstate="print"/>
          <a:srcRect/>
          <a:stretch>
            <a:fillRect/>
          </a:stretch>
        </p:blipFill>
        <p:spPr bwMode="auto">
          <a:xfrm>
            <a:off x="900113" y="0"/>
            <a:ext cx="8486775" cy="6858000"/>
          </a:xfrm>
          <a:prstGeom prst="rect">
            <a:avLst/>
          </a:prstGeom>
          <a:noFill/>
        </p:spPr>
      </p:pic>
      <p:sp>
        <p:nvSpPr>
          <p:cNvPr id="149508" name="Text Box 4"/>
          <p:cNvSpPr txBox="1">
            <a:spLocks noGrp="1" noChangeArrowheads="1"/>
          </p:cNvSpPr>
          <p:nvPr>
            <p:ph idx="1"/>
          </p:nvPr>
        </p:nvSpPr>
        <p:spPr>
          <a:xfrm>
            <a:off x="857250" y="0"/>
            <a:ext cx="3943350" cy="685800"/>
          </a:xfrm>
          <a:noFill/>
          <a:ln/>
        </p:spPr>
        <p:txBody>
          <a:bodyPr/>
          <a:lstStyle/>
          <a:p>
            <a:pPr>
              <a:spcBef>
                <a:spcPct val="50000"/>
              </a:spcBef>
              <a:buFontTx/>
              <a:buNone/>
            </a:pPr>
            <a:r>
              <a:rPr lang="en-US" sz="2400" b="1">
                <a:solidFill>
                  <a:srgbClr val="00FF00"/>
                </a:solidFill>
              </a:rPr>
              <a:t>Insulin Autoantibodies:</a:t>
            </a:r>
          </a:p>
          <a:p>
            <a:pPr>
              <a:lnSpc>
                <a:spcPct val="45000"/>
              </a:lnSpc>
              <a:spcBef>
                <a:spcPct val="50000"/>
              </a:spcBef>
              <a:buFontTx/>
              <a:buNone/>
            </a:pPr>
            <a:r>
              <a:rPr lang="en-US" sz="2400" b="1">
                <a:solidFill>
                  <a:srgbClr val="00FF00"/>
                </a:solidFill>
              </a:rPr>
              <a:t>A Chain L13</a:t>
            </a:r>
          </a:p>
        </p:txBody>
      </p:sp>
      <p:sp>
        <p:nvSpPr>
          <p:cNvPr id="149509" name="Line 5"/>
          <p:cNvSpPr>
            <a:spLocks noChangeShapeType="1"/>
          </p:cNvSpPr>
          <p:nvPr/>
        </p:nvSpPr>
        <p:spPr bwMode="auto">
          <a:xfrm flipH="1" flipV="1">
            <a:off x="7115175" y="4419600"/>
            <a:ext cx="600075" cy="762000"/>
          </a:xfrm>
          <a:prstGeom prst="line">
            <a:avLst/>
          </a:prstGeom>
          <a:noFill/>
          <a:ln w="41275">
            <a:solidFill>
              <a:srgbClr val="FF0000"/>
            </a:solidFill>
            <a:round/>
            <a:headEnd/>
            <a:tailEnd type="triangle" w="med" len="med"/>
          </a:ln>
          <a:effectLst/>
        </p:spPr>
        <p:txBody>
          <a:bodyPr/>
          <a:lstStyle/>
          <a:p>
            <a:endParaRPr lang="en-US"/>
          </a:p>
        </p:txBody>
      </p:sp>
      <p:sp>
        <p:nvSpPr>
          <p:cNvPr id="149510" name="Text Box 6"/>
          <p:cNvSpPr txBox="1">
            <a:spLocks noChangeArrowheads="1"/>
          </p:cNvSpPr>
          <p:nvPr/>
        </p:nvSpPr>
        <p:spPr bwMode="auto">
          <a:xfrm>
            <a:off x="7715250" y="5295900"/>
            <a:ext cx="2314575" cy="1463675"/>
          </a:xfrm>
          <a:prstGeom prst="rect">
            <a:avLst/>
          </a:prstGeom>
          <a:noFill/>
          <a:ln w="9525">
            <a:noFill/>
            <a:miter lim="800000"/>
            <a:headEnd/>
            <a:tailEnd/>
          </a:ln>
          <a:effectLst/>
        </p:spPr>
        <p:txBody>
          <a:bodyPr>
            <a:spAutoFit/>
          </a:bodyPr>
          <a:lstStyle/>
          <a:p>
            <a:pPr eaLnBrk="1" hangingPunct="1">
              <a:lnSpc>
                <a:spcPct val="90000"/>
              </a:lnSpc>
              <a:spcBef>
                <a:spcPct val="50000"/>
              </a:spcBef>
            </a:pPr>
            <a:r>
              <a:rPr lang="en-US" sz="2400">
                <a:solidFill>
                  <a:srgbClr val="00FFFF"/>
                </a:solidFill>
              </a:rPr>
              <a:t>Insulin</a:t>
            </a:r>
          </a:p>
          <a:p>
            <a:pPr eaLnBrk="1" hangingPunct="1">
              <a:lnSpc>
                <a:spcPct val="45000"/>
              </a:lnSpc>
              <a:spcBef>
                <a:spcPct val="50000"/>
              </a:spcBef>
            </a:pPr>
            <a:r>
              <a:rPr lang="en-US" sz="2400">
                <a:solidFill>
                  <a:srgbClr val="00FFFF"/>
                </a:solidFill>
              </a:rPr>
              <a:t>Receptor</a:t>
            </a:r>
          </a:p>
          <a:p>
            <a:pPr eaLnBrk="1" hangingPunct="1">
              <a:lnSpc>
                <a:spcPct val="45000"/>
              </a:lnSpc>
              <a:spcBef>
                <a:spcPct val="50000"/>
              </a:spcBef>
            </a:pPr>
            <a:r>
              <a:rPr lang="en-US" sz="2400">
                <a:solidFill>
                  <a:srgbClr val="00FFFF"/>
                </a:solidFill>
              </a:rPr>
              <a:t>Binding</a:t>
            </a:r>
          </a:p>
          <a:p>
            <a:pPr eaLnBrk="1" hangingPunct="1">
              <a:lnSpc>
                <a:spcPct val="45000"/>
              </a:lnSpc>
              <a:spcBef>
                <a:spcPct val="50000"/>
              </a:spcBef>
            </a:pPr>
            <a:r>
              <a:rPr lang="en-US" sz="2400">
                <a:solidFill>
                  <a:srgbClr val="00FFFF"/>
                </a:solidFill>
              </a:rPr>
              <a:t>Region</a:t>
            </a:r>
          </a:p>
        </p:txBody>
      </p:sp>
      <p:sp>
        <p:nvSpPr>
          <p:cNvPr id="149511" name="Text Box 7"/>
          <p:cNvSpPr txBox="1">
            <a:spLocks noChangeArrowheads="1"/>
          </p:cNvSpPr>
          <p:nvPr/>
        </p:nvSpPr>
        <p:spPr bwMode="auto">
          <a:xfrm>
            <a:off x="857250" y="6477000"/>
            <a:ext cx="1028700" cy="457200"/>
          </a:xfrm>
          <a:prstGeom prst="rect">
            <a:avLst/>
          </a:prstGeom>
          <a:noFill/>
          <a:ln w="9525">
            <a:noFill/>
            <a:miter lim="800000"/>
            <a:headEnd/>
            <a:tailEnd/>
          </a:ln>
          <a:effectLst/>
        </p:spPr>
        <p:txBody>
          <a:bodyPr>
            <a:spAutoFit/>
          </a:bodyPr>
          <a:lstStyle/>
          <a:p>
            <a:pPr eaLnBrk="1" hangingPunct="1">
              <a:spcBef>
                <a:spcPct val="50000"/>
              </a:spcBef>
            </a:pPr>
            <a:r>
              <a:rPr lang="en-US" sz="2400">
                <a:solidFill>
                  <a:schemeClr val="bg1"/>
                </a:solidFill>
              </a:rPr>
              <a:t>BDC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0" name="Object 2"/>
          <p:cNvGraphicFramePr>
            <a:graphicFrameLocks noChangeAspect="1"/>
          </p:cNvGraphicFramePr>
          <p:nvPr>
            <p:ph/>
          </p:nvPr>
        </p:nvGraphicFramePr>
        <p:xfrm>
          <a:off x="514350" y="276225"/>
          <a:ext cx="9258300" cy="5848350"/>
        </p:xfrm>
        <a:graphic>
          <a:graphicData uri="http://schemas.openxmlformats.org/presentationml/2006/ole">
            <p:oleObj spid="_x0000_s155650" name="Chart" r:id="rId3" imgW="8229600" imgH="5848502" progId="MSGraph.Chart.8">
              <p:embed followColorScheme="full"/>
            </p:oleObj>
          </a:graphicData>
        </a:graphic>
      </p:graphicFrame>
      <p:sp>
        <p:nvSpPr>
          <p:cNvPr id="155651" name="Text Box 3"/>
          <p:cNvSpPr txBox="1">
            <a:spLocks noChangeArrowheads="1"/>
          </p:cNvSpPr>
          <p:nvPr/>
        </p:nvSpPr>
        <p:spPr bwMode="auto">
          <a:xfrm>
            <a:off x="685800" y="0"/>
            <a:ext cx="3943350" cy="366713"/>
          </a:xfrm>
          <a:prstGeom prst="rect">
            <a:avLst/>
          </a:prstGeom>
          <a:noFill/>
          <a:ln w="9525">
            <a:noFill/>
            <a:miter lim="800000"/>
            <a:headEnd/>
            <a:tailEnd/>
          </a:ln>
          <a:effectLst/>
        </p:spPr>
        <p:txBody>
          <a:bodyPr>
            <a:spAutoFit/>
          </a:bodyPr>
          <a:lstStyle/>
          <a:p>
            <a:pPr eaLnBrk="1" hangingPunct="1">
              <a:spcBef>
                <a:spcPct val="50000"/>
              </a:spcBef>
            </a:pPr>
            <a:r>
              <a:rPr lang="en-US" sz="1800">
                <a:latin typeface="Arial Black" pitchFamily="34" charset="0"/>
              </a:rPr>
              <a:t>PERCENT</a:t>
            </a:r>
          </a:p>
        </p:txBody>
      </p:sp>
      <p:sp>
        <p:nvSpPr>
          <p:cNvPr id="155652" name="Text Box 4"/>
          <p:cNvSpPr txBox="1">
            <a:spLocks noChangeArrowheads="1"/>
          </p:cNvSpPr>
          <p:nvPr/>
        </p:nvSpPr>
        <p:spPr bwMode="auto">
          <a:xfrm>
            <a:off x="0" y="6019800"/>
            <a:ext cx="10287000" cy="915988"/>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Arial" pitchFamily="34" charset="0"/>
              </a:rPr>
              <a:t>Mature high-affinity immune responses to (pro)insulin anticipate the autoimmune cascade that leads to type 1 diabetes.  Achenbach et al, J.Clin Invest 2004, 114:589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44736" name="Object 0"/>
          <p:cNvGraphicFramePr>
            <a:graphicFrameLocks/>
          </p:cNvGraphicFramePr>
          <p:nvPr/>
        </p:nvGraphicFramePr>
        <p:xfrm>
          <a:off x="1065213" y="381000"/>
          <a:ext cx="8682037" cy="5810250"/>
        </p:xfrm>
        <a:graphic>
          <a:graphicData uri="http://schemas.openxmlformats.org/presentationml/2006/ole">
            <p:oleObj spid="_x0000_s244736" name="Chart" r:id="rId4" imgW="14889600" imgH="9964800" progId="MSGraph.Chart.8">
              <p:embed followColorScheme="textAndBackground"/>
            </p:oleObj>
          </a:graphicData>
        </a:graphic>
      </p:graphicFrame>
      <p:sp>
        <p:nvSpPr>
          <p:cNvPr id="108547" name="Rectangle 3"/>
          <p:cNvSpPr>
            <a:spLocks noGrp="1" noChangeArrowheads="1"/>
          </p:cNvSpPr>
          <p:nvPr>
            <p:ph type="body" idx="1"/>
          </p:nvPr>
        </p:nvSpPr>
        <p:spPr>
          <a:xfrm>
            <a:off x="3600450" y="5867400"/>
            <a:ext cx="6159500" cy="431800"/>
          </a:xfrm>
          <a:noFill/>
          <a:ln/>
        </p:spPr>
        <p:txBody>
          <a:bodyPr lIns="0" tIns="0" rIns="0" bIns="0"/>
          <a:lstStyle/>
          <a:p>
            <a:pPr marL="0" indent="0" defTabSz="473075">
              <a:spcBef>
                <a:spcPct val="0"/>
              </a:spcBef>
              <a:buClr>
                <a:srgbClr val="000000"/>
              </a:buClr>
              <a:buSzPct val="90000"/>
              <a:buFont typeface="Monotype Sorts" pitchFamily="2" charset="2"/>
              <a:buNone/>
            </a:pPr>
            <a:r>
              <a:rPr lang="en-US" altLang="en-US" sz="3100">
                <a:solidFill>
                  <a:srgbClr val="FFFF00"/>
                </a:solidFill>
                <a:latin typeface="Arial" pitchFamily="34" charset="0"/>
              </a:rPr>
              <a:t>NOD             Balb/c     C57/Bl6</a:t>
            </a:r>
            <a:endParaRPr lang="en-US" altLang="en-US"/>
          </a:p>
        </p:txBody>
      </p:sp>
      <p:sp>
        <p:nvSpPr>
          <p:cNvPr id="108548" name="Line 4"/>
          <p:cNvSpPr>
            <a:spLocks noChangeShapeType="1"/>
          </p:cNvSpPr>
          <p:nvPr/>
        </p:nvSpPr>
        <p:spPr bwMode="auto">
          <a:xfrm>
            <a:off x="2884488" y="4168775"/>
            <a:ext cx="6858000" cy="0"/>
          </a:xfrm>
          <a:prstGeom prst="line">
            <a:avLst/>
          </a:prstGeom>
          <a:noFill/>
          <a:ln w="18415">
            <a:solidFill>
              <a:srgbClr val="FFFF00"/>
            </a:solidFill>
            <a:prstDash val="dash"/>
            <a:round/>
            <a:headEnd/>
            <a:tailEnd/>
          </a:ln>
          <a:effectLst/>
        </p:spPr>
        <p:txBody>
          <a:bodyPr wrap="none" anchor="ctr"/>
          <a:lstStyle/>
          <a:p>
            <a:endParaRPr lang="en-US"/>
          </a:p>
        </p:txBody>
      </p:sp>
      <p:sp>
        <p:nvSpPr>
          <p:cNvPr id="108549" name="Rectangle 5"/>
          <p:cNvSpPr>
            <a:spLocks noChangeArrowheads="1"/>
          </p:cNvSpPr>
          <p:nvPr/>
        </p:nvSpPr>
        <p:spPr bwMode="auto">
          <a:xfrm>
            <a:off x="381000" y="6400800"/>
            <a:ext cx="4865688" cy="457200"/>
          </a:xfrm>
          <a:prstGeom prst="rect">
            <a:avLst/>
          </a:prstGeom>
          <a:noFill/>
          <a:ln w="9525">
            <a:noFill/>
            <a:miter lim="800000"/>
            <a:headEnd/>
            <a:tailEnd/>
          </a:ln>
          <a:effectLst/>
        </p:spPr>
        <p:txBody>
          <a:bodyPr wrap="none">
            <a:spAutoFit/>
          </a:bodyPr>
          <a:lstStyle/>
          <a:p>
            <a:r>
              <a:rPr lang="en-US" sz="2400"/>
              <a:t>Yu et al.  PNAS: 97:1701-1706, 2,000</a:t>
            </a:r>
          </a:p>
        </p:txBody>
      </p:sp>
      <p:sp>
        <p:nvSpPr>
          <p:cNvPr id="108550" name="Text Box 6"/>
          <p:cNvSpPr txBox="1">
            <a:spLocks noChangeArrowheads="1"/>
          </p:cNvSpPr>
          <p:nvPr/>
        </p:nvSpPr>
        <p:spPr bwMode="auto">
          <a:xfrm>
            <a:off x="9220200" y="6400800"/>
            <a:ext cx="10668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4629150" y="4876800"/>
            <a:ext cx="857250" cy="762000"/>
          </a:xfrm>
          <a:prstGeom prst="ellipse">
            <a:avLst/>
          </a:prstGeom>
          <a:solidFill>
            <a:schemeClr val="tx1"/>
          </a:solidFill>
          <a:ln w="9525">
            <a:solidFill>
              <a:schemeClr val="tx1"/>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39" name="Oval 3"/>
          <p:cNvSpPr>
            <a:spLocks noChangeArrowheads="1"/>
          </p:cNvSpPr>
          <p:nvPr/>
        </p:nvSpPr>
        <p:spPr bwMode="auto">
          <a:xfrm>
            <a:off x="5314950" y="5105400"/>
            <a:ext cx="342900" cy="304800"/>
          </a:xfrm>
          <a:prstGeom prst="ellipse">
            <a:avLst/>
          </a:prstGeom>
          <a:solidFill>
            <a:srgbClr val="FFFFFF"/>
          </a:solidFill>
          <a:ln w="9525">
            <a:solidFill>
              <a:srgbClr val="FFFFFF"/>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0" name="Oval 4"/>
          <p:cNvSpPr>
            <a:spLocks noChangeArrowheads="1"/>
          </p:cNvSpPr>
          <p:nvPr/>
        </p:nvSpPr>
        <p:spPr bwMode="auto">
          <a:xfrm>
            <a:off x="4543425" y="5105400"/>
            <a:ext cx="342900" cy="304800"/>
          </a:xfrm>
          <a:prstGeom prst="ellipse">
            <a:avLst/>
          </a:prstGeom>
          <a:solidFill>
            <a:schemeClr val="bg1"/>
          </a:solidFill>
          <a:ln w="9525">
            <a:solidFill>
              <a:schemeClr val="bg1"/>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1" name="Oval 5"/>
          <p:cNvSpPr>
            <a:spLocks noChangeArrowheads="1"/>
          </p:cNvSpPr>
          <p:nvPr/>
        </p:nvSpPr>
        <p:spPr bwMode="auto">
          <a:xfrm>
            <a:off x="4886325" y="5410200"/>
            <a:ext cx="342900" cy="304800"/>
          </a:xfrm>
          <a:prstGeom prst="ellipse">
            <a:avLst/>
          </a:prstGeom>
          <a:solidFill>
            <a:srgbClr val="FFFFFF"/>
          </a:solidFill>
          <a:ln w="9525">
            <a:solidFill>
              <a:srgbClr val="FFFFFF"/>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2" name="Oval 6"/>
          <p:cNvSpPr>
            <a:spLocks noChangeArrowheads="1"/>
          </p:cNvSpPr>
          <p:nvPr/>
        </p:nvSpPr>
        <p:spPr bwMode="auto">
          <a:xfrm>
            <a:off x="4886325" y="4800600"/>
            <a:ext cx="342900" cy="304800"/>
          </a:xfrm>
          <a:prstGeom prst="ellipse">
            <a:avLst/>
          </a:prstGeom>
          <a:solidFill>
            <a:srgbClr val="FFFFFF"/>
          </a:solidFill>
          <a:ln w="9525">
            <a:solidFill>
              <a:srgbClr val="FFFFFF"/>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3" name="Rectangle 7"/>
          <p:cNvSpPr>
            <a:spLocks noChangeArrowheads="1"/>
          </p:cNvSpPr>
          <p:nvPr/>
        </p:nvSpPr>
        <p:spPr bwMode="auto">
          <a:xfrm>
            <a:off x="3600450" y="5562600"/>
            <a:ext cx="3600450" cy="304800"/>
          </a:xfrm>
          <a:prstGeom prst="rect">
            <a:avLst/>
          </a:prstGeom>
          <a:solidFill>
            <a:srgbClr val="666699"/>
          </a:solidFill>
          <a:ln w="9525">
            <a:solidFill>
              <a:schemeClr val="tx1"/>
            </a:solidFill>
            <a:miter lim="800000"/>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4" name="Oval 8"/>
          <p:cNvSpPr>
            <a:spLocks noChangeArrowheads="1"/>
          </p:cNvSpPr>
          <p:nvPr/>
        </p:nvSpPr>
        <p:spPr bwMode="auto">
          <a:xfrm>
            <a:off x="4800600" y="4495800"/>
            <a:ext cx="514350" cy="609600"/>
          </a:xfrm>
          <a:prstGeom prst="ellipse">
            <a:avLst/>
          </a:prstGeom>
          <a:solidFill>
            <a:srgbClr val="CC99FF"/>
          </a:solidFill>
          <a:ln w="9525">
            <a:solidFill>
              <a:schemeClr val="tx1"/>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45" name="Freeform 9"/>
          <p:cNvSpPr>
            <a:spLocks/>
          </p:cNvSpPr>
          <p:nvPr/>
        </p:nvSpPr>
        <p:spPr bwMode="auto">
          <a:xfrm>
            <a:off x="4972050" y="3810000"/>
            <a:ext cx="85725" cy="685800"/>
          </a:xfrm>
          <a:custGeom>
            <a:avLst/>
            <a:gdLst>
              <a:gd name="T0" fmla="*/ 2147483647 w 48"/>
              <a:gd name="T1" fmla="*/ 0 h 240"/>
              <a:gd name="T2" fmla="*/ 0 w 48"/>
              <a:gd name="T3" fmla="*/ 2147483647 h 240"/>
              <a:gd name="T4" fmla="*/ 2147483647 w 48"/>
              <a:gd name="T5" fmla="*/ 2147483647 h 240"/>
              <a:gd name="T6" fmla="*/ 0 w 48"/>
              <a:gd name="T7" fmla="*/ 2147483647 h 240"/>
              <a:gd name="T8" fmla="*/ 2147483647 w 48"/>
              <a:gd name="T9" fmla="*/ 2147483647 h 240"/>
              <a:gd name="T10" fmla="*/ 0 60000 65536"/>
              <a:gd name="T11" fmla="*/ 0 60000 65536"/>
              <a:gd name="T12" fmla="*/ 0 60000 65536"/>
              <a:gd name="T13" fmla="*/ 0 60000 65536"/>
              <a:gd name="T14" fmla="*/ 0 60000 65536"/>
              <a:gd name="T15" fmla="*/ 0 w 48"/>
              <a:gd name="T16" fmla="*/ 0 h 240"/>
              <a:gd name="T17" fmla="*/ 48 w 48"/>
              <a:gd name="T18" fmla="*/ 240 h 240"/>
            </a:gdLst>
            <a:ahLst/>
            <a:cxnLst>
              <a:cxn ang="T10">
                <a:pos x="T0" y="T1"/>
              </a:cxn>
              <a:cxn ang="T11">
                <a:pos x="T2" y="T3"/>
              </a:cxn>
              <a:cxn ang="T12">
                <a:pos x="T4" y="T5"/>
              </a:cxn>
              <a:cxn ang="T13">
                <a:pos x="T6" y="T7"/>
              </a:cxn>
              <a:cxn ang="T14">
                <a:pos x="T8" y="T9"/>
              </a:cxn>
            </a:cxnLst>
            <a:rect l="T15" t="T16" r="T17" b="T18"/>
            <a:pathLst>
              <a:path w="48" h="240">
                <a:moveTo>
                  <a:pt x="48" y="0"/>
                </a:moveTo>
                <a:cubicBezTo>
                  <a:pt x="24" y="16"/>
                  <a:pt x="0" y="32"/>
                  <a:pt x="0" y="48"/>
                </a:cubicBezTo>
                <a:cubicBezTo>
                  <a:pt x="0" y="64"/>
                  <a:pt x="48" y="80"/>
                  <a:pt x="48" y="96"/>
                </a:cubicBezTo>
                <a:cubicBezTo>
                  <a:pt x="48" y="112"/>
                  <a:pt x="0" y="120"/>
                  <a:pt x="0" y="144"/>
                </a:cubicBezTo>
                <a:cubicBezTo>
                  <a:pt x="0" y="168"/>
                  <a:pt x="40" y="224"/>
                  <a:pt x="48" y="240"/>
                </a:cubicBezTo>
              </a:path>
            </a:pathLst>
          </a:cu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46" name="Line 10"/>
          <p:cNvSpPr>
            <a:spLocks noChangeShapeType="1"/>
          </p:cNvSpPr>
          <p:nvPr/>
        </p:nvSpPr>
        <p:spPr bwMode="auto">
          <a:xfrm>
            <a:off x="5314950" y="2133600"/>
            <a:ext cx="771525" cy="685800"/>
          </a:xfrm>
          <a:prstGeom prst="line">
            <a:avLst/>
          </a:pr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47" name="Line 11"/>
          <p:cNvSpPr>
            <a:spLocks noChangeShapeType="1"/>
          </p:cNvSpPr>
          <p:nvPr/>
        </p:nvSpPr>
        <p:spPr bwMode="auto">
          <a:xfrm>
            <a:off x="4886325" y="2438400"/>
            <a:ext cx="857250" cy="685800"/>
          </a:xfrm>
          <a:prstGeom prst="line">
            <a:avLst/>
          </a:pr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48" name="Line 12"/>
          <p:cNvSpPr>
            <a:spLocks noChangeShapeType="1"/>
          </p:cNvSpPr>
          <p:nvPr/>
        </p:nvSpPr>
        <p:spPr bwMode="auto">
          <a:xfrm flipV="1">
            <a:off x="5229225" y="2362200"/>
            <a:ext cx="342900" cy="304800"/>
          </a:xfrm>
          <a:prstGeom prst="line">
            <a:avLst/>
          </a:pr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49" name="Line 13"/>
          <p:cNvSpPr>
            <a:spLocks noChangeShapeType="1"/>
          </p:cNvSpPr>
          <p:nvPr/>
        </p:nvSpPr>
        <p:spPr bwMode="auto">
          <a:xfrm flipH="1">
            <a:off x="5486400" y="2590800"/>
            <a:ext cx="342900" cy="304800"/>
          </a:xfrm>
          <a:prstGeom prst="line">
            <a:avLst/>
          </a:pr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50" name="Freeform 14"/>
          <p:cNvSpPr>
            <a:spLocks/>
          </p:cNvSpPr>
          <p:nvPr/>
        </p:nvSpPr>
        <p:spPr bwMode="auto">
          <a:xfrm>
            <a:off x="4457700" y="1981200"/>
            <a:ext cx="1371600" cy="1676400"/>
          </a:xfrm>
          <a:custGeom>
            <a:avLst/>
            <a:gdLst>
              <a:gd name="T0" fmla="*/ 2147483647 w 544"/>
              <a:gd name="T1" fmla="*/ 2147483647 h 584"/>
              <a:gd name="T2" fmla="*/ 2147483647 w 544"/>
              <a:gd name="T3" fmla="*/ 2147483647 h 584"/>
              <a:gd name="T4" fmla="*/ 2147483647 w 544"/>
              <a:gd name="T5" fmla="*/ 2147483647 h 584"/>
              <a:gd name="T6" fmla="*/ 2147483647 w 544"/>
              <a:gd name="T7" fmla="*/ 2147483647 h 584"/>
              <a:gd name="T8" fmla="*/ 2147483647 w 544"/>
              <a:gd name="T9" fmla="*/ 2147483647 h 584"/>
              <a:gd name="T10" fmla="*/ 0 60000 65536"/>
              <a:gd name="T11" fmla="*/ 0 60000 65536"/>
              <a:gd name="T12" fmla="*/ 0 60000 65536"/>
              <a:gd name="T13" fmla="*/ 0 60000 65536"/>
              <a:gd name="T14" fmla="*/ 0 60000 65536"/>
              <a:gd name="T15" fmla="*/ 0 w 544"/>
              <a:gd name="T16" fmla="*/ 0 h 584"/>
              <a:gd name="T17" fmla="*/ 544 w 544"/>
              <a:gd name="T18" fmla="*/ 584 h 584"/>
            </a:gdLst>
            <a:ahLst/>
            <a:cxnLst>
              <a:cxn ang="T10">
                <a:pos x="T0" y="T1"/>
              </a:cxn>
              <a:cxn ang="T11">
                <a:pos x="T2" y="T3"/>
              </a:cxn>
              <a:cxn ang="T12">
                <a:pos x="T4" y="T5"/>
              </a:cxn>
              <a:cxn ang="T13">
                <a:pos x="T6" y="T7"/>
              </a:cxn>
              <a:cxn ang="T14">
                <a:pos x="T8" y="T9"/>
              </a:cxn>
            </a:cxnLst>
            <a:rect l="T15" t="T16" r="T17" b="T18"/>
            <a:pathLst>
              <a:path w="544" h="584">
                <a:moveTo>
                  <a:pt x="512" y="400"/>
                </a:moveTo>
                <a:cubicBezTo>
                  <a:pt x="528" y="492"/>
                  <a:pt x="544" y="584"/>
                  <a:pt x="464" y="544"/>
                </a:cubicBezTo>
                <a:cubicBezTo>
                  <a:pt x="384" y="504"/>
                  <a:pt x="64" y="248"/>
                  <a:pt x="32" y="160"/>
                </a:cubicBezTo>
                <a:cubicBezTo>
                  <a:pt x="0" y="72"/>
                  <a:pt x="216" y="32"/>
                  <a:pt x="272" y="16"/>
                </a:cubicBezTo>
                <a:cubicBezTo>
                  <a:pt x="328" y="0"/>
                  <a:pt x="352" y="56"/>
                  <a:pt x="368" y="64"/>
                </a:cubicBezTo>
              </a:path>
            </a:pathLst>
          </a:cu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51" name="Oval 15"/>
          <p:cNvSpPr>
            <a:spLocks noChangeArrowheads="1"/>
          </p:cNvSpPr>
          <p:nvPr/>
        </p:nvSpPr>
        <p:spPr bwMode="auto">
          <a:xfrm>
            <a:off x="5229225" y="1905000"/>
            <a:ext cx="342900" cy="3048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50192" name="AutoShape 16"/>
          <p:cNvSpPr>
            <a:spLocks noChangeArrowheads="1"/>
          </p:cNvSpPr>
          <p:nvPr/>
        </p:nvSpPr>
        <p:spPr bwMode="auto">
          <a:xfrm>
            <a:off x="6172200" y="1371600"/>
            <a:ext cx="771525" cy="685800"/>
          </a:xfrm>
          <a:prstGeom prst="star5">
            <a:avLst/>
          </a:prstGeom>
          <a:solidFill>
            <a:srgbClr val="FF0000"/>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4353" name="Freeform 17"/>
          <p:cNvSpPr>
            <a:spLocks/>
          </p:cNvSpPr>
          <p:nvPr/>
        </p:nvSpPr>
        <p:spPr bwMode="auto">
          <a:xfrm>
            <a:off x="6086475" y="2057400"/>
            <a:ext cx="428625" cy="787400"/>
          </a:xfrm>
          <a:custGeom>
            <a:avLst/>
            <a:gdLst>
              <a:gd name="T0" fmla="*/ 0 w 144"/>
              <a:gd name="T1" fmla="*/ 2147483647 h 448"/>
              <a:gd name="T2" fmla="*/ 2147483647 w 144"/>
              <a:gd name="T3" fmla="*/ 2147483647 h 448"/>
              <a:gd name="T4" fmla="*/ 2147483647 w 144"/>
              <a:gd name="T5" fmla="*/ 2147483647 h 448"/>
              <a:gd name="T6" fmla="*/ 2147483647 w 144"/>
              <a:gd name="T7" fmla="*/ 2147483647 h 448"/>
              <a:gd name="T8" fmla="*/ 2147483647 w 144"/>
              <a:gd name="T9" fmla="*/ 2147483647 h 448"/>
              <a:gd name="T10" fmla="*/ 2147483647 w 144"/>
              <a:gd name="T11" fmla="*/ 2147483647 h 448"/>
              <a:gd name="T12" fmla="*/ 2147483647 w 144"/>
              <a:gd name="T13" fmla="*/ 0 h 448"/>
              <a:gd name="T14" fmla="*/ 0 60000 65536"/>
              <a:gd name="T15" fmla="*/ 0 60000 65536"/>
              <a:gd name="T16" fmla="*/ 0 60000 65536"/>
              <a:gd name="T17" fmla="*/ 0 60000 65536"/>
              <a:gd name="T18" fmla="*/ 0 60000 65536"/>
              <a:gd name="T19" fmla="*/ 0 60000 65536"/>
              <a:gd name="T20" fmla="*/ 0 60000 65536"/>
              <a:gd name="T21" fmla="*/ 0 w 144"/>
              <a:gd name="T22" fmla="*/ 0 h 448"/>
              <a:gd name="T23" fmla="*/ 144 w 144"/>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448">
                <a:moveTo>
                  <a:pt x="0" y="432"/>
                </a:moveTo>
                <a:cubicBezTo>
                  <a:pt x="40" y="440"/>
                  <a:pt x="80" y="448"/>
                  <a:pt x="96" y="432"/>
                </a:cubicBezTo>
                <a:cubicBezTo>
                  <a:pt x="112" y="416"/>
                  <a:pt x="88" y="360"/>
                  <a:pt x="96" y="336"/>
                </a:cubicBezTo>
                <a:cubicBezTo>
                  <a:pt x="104" y="312"/>
                  <a:pt x="144" y="312"/>
                  <a:pt x="144" y="288"/>
                </a:cubicBezTo>
                <a:cubicBezTo>
                  <a:pt x="144" y="264"/>
                  <a:pt x="96" y="224"/>
                  <a:pt x="96" y="192"/>
                </a:cubicBezTo>
                <a:cubicBezTo>
                  <a:pt x="96" y="160"/>
                  <a:pt x="144" y="128"/>
                  <a:pt x="144" y="96"/>
                </a:cubicBezTo>
                <a:cubicBezTo>
                  <a:pt x="144" y="64"/>
                  <a:pt x="104" y="16"/>
                  <a:pt x="96" y="0"/>
                </a:cubicBezTo>
              </a:path>
            </a:pathLst>
          </a:cu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54" name="Freeform 18"/>
          <p:cNvSpPr>
            <a:spLocks/>
          </p:cNvSpPr>
          <p:nvPr/>
        </p:nvSpPr>
        <p:spPr bwMode="auto">
          <a:xfrm>
            <a:off x="5143500" y="1828800"/>
            <a:ext cx="342900" cy="228600"/>
          </a:xfrm>
          <a:custGeom>
            <a:avLst/>
            <a:gdLst>
              <a:gd name="T0" fmla="*/ 0 w 110"/>
              <a:gd name="T1" fmla="*/ 2147483647 h 91"/>
              <a:gd name="T2" fmla="*/ 2147483647 w 110"/>
              <a:gd name="T3" fmla="*/ 0 h 91"/>
              <a:gd name="T4" fmla="*/ 0 60000 65536"/>
              <a:gd name="T5" fmla="*/ 0 60000 65536"/>
              <a:gd name="T6" fmla="*/ 0 w 110"/>
              <a:gd name="T7" fmla="*/ 0 h 91"/>
              <a:gd name="T8" fmla="*/ 110 w 110"/>
              <a:gd name="T9" fmla="*/ 91 h 91"/>
            </a:gdLst>
            <a:ahLst/>
            <a:cxnLst>
              <a:cxn ang="T4">
                <a:pos x="T0" y="T1"/>
              </a:cxn>
              <a:cxn ang="T5">
                <a:pos x="T2" y="T3"/>
              </a:cxn>
            </a:cxnLst>
            <a:rect l="T6" t="T7" r="T8" b="T9"/>
            <a:pathLst>
              <a:path w="110" h="91">
                <a:moveTo>
                  <a:pt x="0" y="91"/>
                </a:moveTo>
                <a:cubicBezTo>
                  <a:pt x="21" y="31"/>
                  <a:pt x="31" y="0"/>
                  <a:pt x="110" y="0"/>
                </a:cubicBezTo>
              </a:path>
            </a:pathLst>
          </a:custGeom>
          <a:noFill/>
          <a:ln w="50800">
            <a:solidFill>
              <a:schemeClr val="accent2"/>
            </a:solidFill>
            <a:round/>
            <a:headEnd/>
            <a:tailEnd/>
          </a:ln>
        </p:spPr>
        <p:txBody>
          <a:bodyPr/>
          <a:lstStyle/>
          <a:p>
            <a:pPr eaLnBrk="1" hangingPunct="1"/>
            <a:endParaRPr lang="en-US" sz="1800" smtClean="0">
              <a:solidFill>
                <a:srgbClr val="000000"/>
              </a:solidFill>
              <a:latin typeface="Arial" charset="0"/>
            </a:endParaRPr>
          </a:p>
        </p:txBody>
      </p:sp>
      <p:sp>
        <p:nvSpPr>
          <p:cNvPr id="14355" name="Line 19"/>
          <p:cNvSpPr>
            <a:spLocks noChangeShapeType="1"/>
          </p:cNvSpPr>
          <p:nvPr/>
        </p:nvSpPr>
        <p:spPr bwMode="auto">
          <a:xfrm>
            <a:off x="4029075" y="2971800"/>
            <a:ext cx="0" cy="0"/>
          </a:xfrm>
          <a:prstGeom prst="line">
            <a:avLst/>
          </a:pr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56" name="Freeform 20"/>
          <p:cNvSpPr>
            <a:spLocks/>
          </p:cNvSpPr>
          <p:nvPr/>
        </p:nvSpPr>
        <p:spPr bwMode="auto">
          <a:xfrm>
            <a:off x="4029075" y="1752600"/>
            <a:ext cx="1200150" cy="1143000"/>
          </a:xfrm>
          <a:custGeom>
            <a:avLst/>
            <a:gdLst>
              <a:gd name="T0" fmla="*/ 2147483647 w 448"/>
              <a:gd name="T1" fmla="*/ 2147483647 h 392"/>
              <a:gd name="T2" fmla="*/ 2147483647 w 448"/>
              <a:gd name="T3" fmla="*/ 2147483647 h 392"/>
              <a:gd name="T4" fmla="*/ 2147483647 w 448"/>
              <a:gd name="T5" fmla="*/ 2147483647 h 392"/>
              <a:gd name="T6" fmla="*/ 0 60000 65536"/>
              <a:gd name="T7" fmla="*/ 0 60000 65536"/>
              <a:gd name="T8" fmla="*/ 0 60000 65536"/>
              <a:gd name="T9" fmla="*/ 0 w 448"/>
              <a:gd name="T10" fmla="*/ 0 h 392"/>
              <a:gd name="T11" fmla="*/ 448 w 448"/>
              <a:gd name="T12" fmla="*/ 392 h 392"/>
            </a:gdLst>
            <a:ahLst/>
            <a:cxnLst>
              <a:cxn ang="T6">
                <a:pos x="T0" y="T1"/>
              </a:cxn>
              <a:cxn ang="T7">
                <a:pos x="T2" y="T3"/>
              </a:cxn>
              <a:cxn ang="T8">
                <a:pos x="T4" y="T5"/>
              </a:cxn>
            </a:cxnLst>
            <a:rect l="T9" t="T10" r="T11" b="T12"/>
            <a:pathLst>
              <a:path w="448" h="392">
                <a:moveTo>
                  <a:pt x="64" y="392"/>
                </a:moveTo>
                <a:cubicBezTo>
                  <a:pt x="32" y="252"/>
                  <a:pt x="0" y="112"/>
                  <a:pt x="64" y="56"/>
                </a:cubicBezTo>
                <a:cubicBezTo>
                  <a:pt x="128" y="0"/>
                  <a:pt x="384" y="64"/>
                  <a:pt x="448" y="56"/>
                </a:cubicBezTo>
              </a:path>
            </a:pathLst>
          </a:custGeom>
          <a:noFill/>
          <a:ln w="101600">
            <a:solidFill>
              <a:schemeClr val="accent2"/>
            </a:solidFill>
            <a:round/>
            <a:headEnd/>
            <a:tailEnd/>
          </a:ln>
        </p:spPr>
        <p:txBody>
          <a:bodyPr/>
          <a:lstStyle/>
          <a:p>
            <a:pPr eaLnBrk="1" hangingPunct="1"/>
            <a:endParaRPr lang="en-US" sz="1800" smtClean="0">
              <a:solidFill>
                <a:srgbClr val="000000"/>
              </a:solidFill>
              <a:latin typeface="Arial" charset="0"/>
            </a:endParaRPr>
          </a:p>
        </p:txBody>
      </p:sp>
      <p:sp>
        <p:nvSpPr>
          <p:cNvPr id="14357" name="Line 21"/>
          <p:cNvSpPr>
            <a:spLocks noChangeShapeType="1"/>
          </p:cNvSpPr>
          <p:nvPr/>
        </p:nvSpPr>
        <p:spPr bwMode="auto">
          <a:xfrm flipH="1" flipV="1">
            <a:off x="2828925" y="685800"/>
            <a:ext cx="1371600" cy="1219200"/>
          </a:xfrm>
          <a:prstGeom prst="line">
            <a:avLst/>
          </a:prstGeom>
          <a:noFill/>
          <a:ln w="152400">
            <a:solidFill>
              <a:schemeClr val="accent2"/>
            </a:solidFill>
            <a:round/>
            <a:headEnd/>
            <a:tailEnd/>
          </a:ln>
        </p:spPr>
        <p:txBody>
          <a:bodyPr/>
          <a:lstStyle/>
          <a:p>
            <a:pPr eaLnBrk="1" hangingPunct="1"/>
            <a:endParaRPr lang="en-US" sz="1800" smtClean="0">
              <a:solidFill>
                <a:srgbClr val="000000"/>
              </a:solidFill>
              <a:latin typeface="Arial" charset="0"/>
            </a:endParaRPr>
          </a:p>
        </p:txBody>
      </p:sp>
      <p:sp>
        <p:nvSpPr>
          <p:cNvPr id="14358" name="Text Box 22"/>
          <p:cNvSpPr txBox="1">
            <a:spLocks noChangeArrowheads="1"/>
          </p:cNvSpPr>
          <p:nvPr/>
        </p:nvSpPr>
        <p:spPr bwMode="auto">
          <a:xfrm>
            <a:off x="5400675" y="4953006"/>
            <a:ext cx="1394677" cy="646331"/>
          </a:xfrm>
          <a:prstGeom prst="rect">
            <a:avLst/>
          </a:prstGeom>
          <a:noFill/>
          <a:ln w="9525">
            <a:noFill/>
            <a:miter lim="800000"/>
            <a:headEnd/>
            <a:tailEnd/>
          </a:ln>
        </p:spPr>
        <p:txBody>
          <a:bodyPr wrap="none">
            <a:spAutoFit/>
          </a:bodyPr>
          <a:lstStyle/>
          <a:p>
            <a:pPr eaLnBrk="1" hangingPunct="1"/>
            <a:r>
              <a:rPr lang="en-US" sz="1800" b="1" smtClean="0">
                <a:solidFill>
                  <a:srgbClr val="000000"/>
                </a:solidFill>
                <a:latin typeface="Calibri" pitchFamily="34" charset="0"/>
              </a:rPr>
              <a:t>Streptavidin</a:t>
            </a:r>
          </a:p>
          <a:p>
            <a:pPr eaLnBrk="1" hangingPunct="1"/>
            <a:r>
              <a:rPr lang="en-US" sz="1800" b="1" smtClean="0">
                <a:solidFill>
                  <a:srgbClr val="000000"/>
                </a:solidFill>
                <a:latin typeface="Calibri" pitchFamily="34" charset="0"/>
              </a:rPr>
              <a:t>Coated plate</a:t>
            </a:r>
          </a:p>
        </p:txBody>
      </p:sp>
      <p:sp>
        <p:nvSpPr>
          <p:cNvPr id="14359" name="Text Box 23"/>
          <p:cNvSpPr txBox="1">
            <a:spLocks noChangeArrowheads="1"/>
          </p:cNvSpPr>
          <p:nvPr/>
        </p:nvSpPr>
        <p:spPr bwMode="auto">
          <a:xfrm>
            <a:off x="6600825" y="2235206"/>
            <a:ext cx="1938736" cy="646331"/>
          </a:xfrm>
          <a:prstGeom prst="rect">
            <a:avLst/>
          </a:prstGeom>
          <a:noFill/>
          <a:ln w="9525">
            <a:noFill/>
            <a:miter lim="800000"/>
            <a:headEnd/>
            <a:tailEnd/>
          </a:ln>
        </p:spPr>
        <p:txBody>
          <a:bodyPr wrap="none">
            <a:spAutoFit/>
          </a:bodyPr>
          <a:lstStyle/>
          <a:p>
            <a:pPr eaLnBrk="1" hangingPunct="1"/>
            <a:r>
              <a:rPr lang="en-US" sz="1800" b="1" smtClean="0">
                <a:solidFill>
                  <a:srgbClr val="000000"/>
                </a:solidFill>
                <a:latin typeface="Calibri" pitchFamily="34" charset="0"/>
              </a:rPr>
              <a:t>Sulfo-TAG</a:t>
            </a:r>
          </a:p>
          <a:p>
            <a:pPr eaLnBrk="1" hangingPunct="1"/>
            <a:r>
              <a:rPr lang="en-US" sz="1800" b="1" smtClean="0">
                <a:solidFill>
                  <a:srgbClr val="000000"/>
                </a:solidFill>
                <a:latin typeface="Calibri" pitchFamily="34" charset="0"/>
              </a:rPr>
              <a:t>Labeled Proinsulin</a:t>
            </a:r>
          </a:p>
        </p:txBody>
      </p:sp>
      <p:sp>
        <p:nvSpPr>
          <p:cNvPr id="14360" name="Text Box 24"/>
          <p:cNvSpPr txBox="1">
            <a:spLocks noChangeArrowheads="1"/>
          </p:cNvSpPr>
          <p:nvPr/>
        </p:nvSpPr>
        <p:spPr bwMode="auto">
          <a:xfrm>
            <a:off x="5229225" y="3886202"/>
            <a:ext cx="1938736" cy="646331"/>
          </a:xfrm>
          <a:prstGeom prst="rect">
            <a:avLst/>
          </a:prstGeom>
          <a:noFill/>
          <a:ln w="9525">
            <a:noFill/>
            <a:miter lim="800000"/>
            <a:headEnd/>
            <a:tailEnd/>
          </a:ln>
        </p:spPr>
        <p:txBody>
          <a:bodyPr wrap="none">
            <a:spAutoFit/>
          </a:bodyPr>
          <a:lstStyle/>
          <a:p>
            <a:pPr eaLnBrk="1" hangingPunct="1"/>
            <a:r>
              <a:rPr lang="en-US" sz="1800" b="1" smtClean="0">
                <a:solidFill>
                  <a:srgbClr val="000000"/>
                </a:solidFill>
                <a:latin typeface="Calibri" pitchFamily="34" charset="0"/>
              </a:rPr>
              <a:t>Biotin</a:t>
            </a:r>
          </a:p>
          <a:p>
            <a:pPr eaLnBrk="1" hangingPunct="1"/>
            <a:r>
              <a:rPr lang="en-US" sz="1800" b="1" smtClean="0">
                <a:solidFill>
                  <a:srgbClr val="000000"/>
                </a:solidFill>
                <a:latin typeface="Calibri" pitchFamily="34" charset="0"/>
              </a:rPr>
              <a:t>Labeled Proinsulin</a:t>
            </a:r>
          </a:p>
        </p:txBody>
      </p:sp>
      <p:sp>
        <p:nvSpPr>
          <p:cNvPr id="14361" name="Text Box 25"/>
          <p:cNvSpPr txBox="1">
            <a:spLocks noChangeArrowheads="1"/>
          </p:cNvSpPr>
          <p:nvPr/>
        </p:nvSpPr>
        <p:spPr bwMode="auto">
          <a:xfrm>
            <a:off x="1971678" y="1550989"/>
            <a:ext cx="1649747" cy="707886"/>
          </a:xfrm>
          <a:prstGeom prst="rect">
            <a:avLst/>
          </a:prstGeom>
          <a:noFill/>
          <a:ln w="9525">
            <a:noFill/>
            <a:miter lim="800000"/>
            <a:headEnd/>
            <a:tailEnd/>
          </a:ln>
        </p:spPr>
        <p:txBody>
          <a:bodyPr wrap="none">
            <a:spAutoFit/>
          </a:bodyPr>
          <a:lstStyle/>
          <a:p>
            <a:pPr eaLnBrk="1" hangingPunct="1"/>
            <a:r>
              <a:rPr lang="en-US" b="1" smtClean="0">
                <a:solidFill>
                  <a:srgbClr val="000000"/>
                </a:solidFill>
                <a:latin typeface="Calibri" pitchFamily="34" charset="0"/>
              </a:rPr>
              <a:t>Insulin</a:t>
            </a:r>
          </a:p>
          <a:p>
            <a:pPr eaLnBrk="1" hangingPunct="1"/>
            <a:r>
              <a:rPr lang="en-US" b="1" smtClean="0">
                <a:solidFill>
                  <a:srgbClr val="000000"/>
                </a:solidFill>
                <a:latin typeface="Calibri" pitchFamily="34" charset="0"/>
              </a:rPr>
              <a:t>Autoantibody</a:t>
            </a:r>
          </a:p>
        </p:txBody>
      </p:sp>
      <p:sp>
        <p:nvSpPr>
          <p:cNvPr id="14362" name="Line 26"/>
          <p:cNvSpPr>
            <a:spLocks noChangeShapeType="1"/>
          </p:cNvSpPr>
          <p:nvPr/>
        </p:nvSpPr>
        <p:spPr bwMode="auto">
          <a:xfrm>
            <a:off x="4286250" y="3124200"/>
            <a:ext cx="771525" cy="685800"/>
          </a:xfrm>
          <a:prstGeom prst="line">
            <a:avLst/>
          </a:pr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63" name="Line 27"/>
          <p:cNvSpPr>
            <a:spLocks noChangeShapeType="1"/>
          </p:cNvSpPr>
          <p:nvPr/>
        </p:nvSpPr>
        <p:spPr bwMode="auto">
          <a:xfrm>
            <a:off x="3857625" y="3429000"/>
            <a:ext cx="857250" cy="685800"/>
          </a:xfrm>
          <a:prstGeom prst="line">
            <a:avLst/>
          </a:pr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64" name="Line 28"/>
          <p:cNvSpPr>
            <a:spLocks noChangeShapeType="1"/>
          </p:cNvSpPr>
          <p:nvPr/>
        </p:nvSpPr>
        <p:spPr bwMode="auto">
          <a:xfrm flipV="1">
            <a:off x="4200525" y="3352800"/>
            <a:ext cx="342900" cy="304800"/>
          </a:xfrm>
          <a:prstGeom prst="line">
            <a:avLst/>
          </a:pr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65" name="Line 29"/>
          <p:cNvSpPr>
            <a:spLocks noChangeShapeType="1"/>
          </p:cNvSpPr>
          <p:nvPr/>
        </p:nvSpPr>
        <p:spPr bwMode="auto">
          <a:xfrm flipH="1">
            <a:off x="4457700" y="3581400"/>
            <a:ext cx="342900" cy="304800"/>
          </a:xfrm>
          <a:prstGeom prst="line">
            <a:avLst/>
          </a:prstGeom>
          <a:noFill/>
          <a:ln w="9525">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66" name="Freeform 30"/>
          <p:cNvSpPr>
            <a:spLocks/>
          </p:cNvSpPr>
          <p:nvPr/>
        </p:nvSpPr>
        <p:spPr bwMode="auto">
          <a:xfrm>
            <a:off x="3429000" y="2971800"/>
            <a:ext cx="1371600" cy="1676400"/>
          </a:xfrm>
          <a:custGeom>
            <a:avLst/>
            <a:gdLst>
              <a:gd name="T0" fmla="*/ 2147483647 w 544"/>
              <a:gd name="T1" fmla="*/ 2147483647 h 584"/>
              <a:gd name="T2" fmla="*/ 2147483647 w 544"/>
              <a:gd name="T3" fmla="*/ 2147483647 h 584"/>
              <a:gd name="T4" fmla="*/ 2147483647 w 544"/>
              <a:gd name="T5" fmla="*/ 2147483647 h 584"/>
              <a:gd name="T6" fmla="*/ 2147483647 w 544"/>
              <a:gd name="T7" fmla="*/ 2147483647 h 584"/>
              <a:gd name="T8" fmla="*/ 2147483647 w 544"/>
              <a:gd name="T9" fmla="*/ 2147483647 h 584"/>
              <a:gd name="T10" fmla="*/ 0 60000 65536"/>
              <a:gd name="T11" fmla="*/ 0 60000 65536"/>
              <a:gd name="T12" fmla="*/ 0 60000 65536"/>
              <a:gd name="T13" fmla="*/ 0 60000 65536"/>
              <a:gd name="T14" fmla="*/ 0 60000 65536"/>
              <a:gd name="T15" fmla="*/ 0 w 544"/>
              <a:gd name="T16" fmla="*/ 0 h 584"/>
              <a:gd name="T17" fmla="*/ 544 w 544"/>
              <a:gd name="T18" fmla="*/ 584 h 584"/>
            </a:gdLst>
            <a:ahLst/>
            <a:cxnLst>
              <a:cxn ang="T10">
                <a:pos x="T0" y="T1"/>
              </a:cxn>
              <a:cxn ang="T11">
                <a:pos x="T2" y="T3"/>
              </a:cxn>
              <a:cxn ang="T12">
                <a:pos x="T4" y="T5"/>
              </a:cxn>
              <a:cxn ang="T13">
                <a:pos x="T6" y="T7"/>
              </a:cxn>
              <a:cxn ang="T14">
                <a:pos x="T8" y="T9"/>
              </a:cxn>
            </a:cxnLst>
            <a:rect l="T15" t="T16" r="T17" b="T18"/>
            <a:pathLst>
              <a:path w="544" h="584">
                <a:moveTo>
                  <a:pt x="512" y="400"/>
                </a:moveTo>
                <a:cubicBezTo>
                  <a:pt x="528" y="492"/>
                  <a:pt x="544" y="584"/>
                  <a:pt x="464" y="544"/>
                </a:cubicBezTo>
                <a:cubicBezTo>
                  <a:pt x="384" y="504"/>
                  <a:pt x="64" y="248"/>
                  <a:pt x="32" y="160"/>
                </a:cubicBezTo>
                <a:cubicBezTo>
                  <a:pt x="0" y="72"/>
                  <a:pt x="216" y="32"/>
                  <a:pt x="272" y="16"/>
                </a:cubicBezTo>
                <a:cubicBezTo>
                  <a:pt x="328" y="0"/>
                  <a:pt x="352" y="56"/>
                  <a:pt x="368" y="64"/>
                </a:cubicBezTo>
              </a:path>
            </a:pathLst>
          </a:custGeom>
          <a:noFill/>
          <a:ln w="38100">
            <a:solidFill>
              <a:schemeClr val="tx1"/>
            </a:solidFill>
            <a:round/>
            <a:headEnd/>
            <a:tailEnd/>
          </a:ln>
        </p:spPr>
        <p:txBody>
          <a:bodyPr/>
          <a:lstStyle/>
          <a:p>
            <a:pPr eaLnBrk="1" hangingPunct="1"/>
            <a:endParaRPr lang="en-US" sz="1800" smtClean="0">
              <a:solidFill>
                <a:srgbClr val="000000"/>
              </a:solidFill>
              <a:latin typeface="Arial" charset="0"/>
            </a:endParaRPr>
          </a:p>
        </p:txBody>
      </p:sp>
      <p:sp>
        <p:nvSpPr>
          <p:cNvPr id="14367" name="Oval 31"/>
          <p:cNvSpPr>
            <a:spLocks noChangeArrowheads="1"/>
          </p:cNvSpPr>
          <p:nvPr/>
        </p:nvSpPr>
        <p:spPr bwMode="auto">
          <a:xfrm>
            <a:off x="4200525" y="2895600"/>
            <a:ext cx="342900" cy="3048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smtClean="0">
              <a:solidFill>
                <a:srgbClr val="000000"/>
              </a:solidFill>
              <a:latin typeface="Calibri" pitchFamily="34" charset="0"/>
            </a:endParaRPr>
          </a:p>
        </p:txBody>
      </p:sp>
      <p:sp>
        <p:nvSpPr>
          <p:cNvPr id="14368" name="Freeform 32"/>
          <p:cNvSpPr>
            <a:spLocks/>
          </p:cNvSpPr>
          <p:nvPr/>
        </p:nvSpPr>
        <p:spPr bwMode="auto">
          <a:xfrm>
            <a:off x="4114800" y="2819400"/>
            <a:ext cx="342900" cy="228600"/>
          </a:xfrm>
          <a:custGeom>
            <a:avLst/>
            <a:gdLst>
              <a:gd name="T0" fmla="*/ 0 w 110"/>
              <a:gd name="T1" fmla="*/ 2147483647 h 91"/>
              <a:gd name="T2" fmla="*/ 2147483647 w 110"/>
              <a:gd name="T3" fmla="*/ 0 h 91"/>
              <a:gd name="T4" fmla="*/ 0 60000 65536"/>
              <a:gd name="T5" fmla="*/ 0 60000 65536"/>
              <a:gd name="T6" fmla="*/ 0 w 110"/>
              <a:gd name="T7" fmla="*/ 0 h 91"/>
              <a:gd name="T8" fmla="*/ 110 w 110"/>
              <a:gd name="T9" fmla="*/ 91 h 91"/>
            </a:gdLst>
            <a:ahLst/>
            <a:cxnLst>
              <a:cxn ang="T4">
                <a:pos x="T0" y="T1"/>
              </a:cxn>
              <a:cxn ang="T5">
                <a:pos x="T2" y="T3"/>
              </a:cxn>
            </a:cxnLst>
            <a:rect l="T6" t="T7" r="T8" b="T9"/>
            <a:pathLst>
              <a:path w="110" h="91">
                <a:moveTo>
                  <a:pt x="0" y="91"/>
                </a:moveTo>
                <a:cubicBezTo>
                  <a:pt x="21" y="31"/>
                  <a:pt x="31" y="0"/>
                  <a:pt x="110" y="0"/>
                </a:cubicBezTo>
              </a:path>
            </a:pathLst>
          </a:custGeom>
          <a:noFill/>
          <a:ln w="50800">
            <a:solidFill>
              <a:schemeClr val="accent2"/>
            </a:solidFill>
            <a:round/>
            <a:headEnd/>
            <a:tailEnd/>
          </a:ln>
        </p:spPr>
        <p:txBody>
          <a:bodyPr/>
          <a:lstStyle/>
          <a:p>
            <a:pPr eaLnBrk="1" hangingPunct="1"/>
            <a:endParaRPr lang="en-US" sz="1800" smtClean="0">
              <a:solidFill>
                <a:srgbClr val="000000"/>
              </a:solidFill>
              <a:latin typeface="Arial" charset="0"/>
            </a:endParaRPr>
          </a:p>
        </p:txBody>
      </p:sp>
      <p:sp>
        <p:nvSpPr>
          <p:cNvPr id="14369" name="TextBox 32"/>
          <p:cNvSpPr txBox="1">
            <a:spLocks noChangeArrowheads="1"/>
          </p:cNvSpPr>
          <p:nvPr/>
        </p:nvSpPr>
        <p:spPr bwMode="auto">
          <a:xfrm>
            <a:off x="5915025" y="6400800"/>
            <a:ext cx="4371975" cy="369888"/>
          </a:xfrm>
          <a:prstGeom prst="rect">
            <a:avLst/>
          </a:prstGeom>
          <a:noFill/>
          <a:ln w="9525">
            <a:noFill/>
            <a:miter lim="800000"/>
            <a:headEnd/>
            <a:tailEnd/>
          </a:ln>
        </p:spPr>
        <p:txBody>
          <a:bodyPr>
            <a:spAutoFit/>
          </a:bodyPr>
          <a:lstStyle/>
          <a:p>
            <a:pPr algn="r" eaLnBrk="1" hangingPunct="1"/>
            <a:r>
              <a:rPr lang="en-US" sz="1800" dirty="0" smtClean="0">
                <a:solidFill>
                  <a:srgbClr val="000000"/>
                </a:solidFill>
                <a:latin typeface="Arial" charset="0"/>
              </a:rPr>
              <a:t>Yu et al Diabetes 61:179, 2012</a:t>
            </a:r>
          </a:p>
        </p:txBody>
      </p:sp>
      <p:sp>
        <p:nvSpPr>
          <p:cNvPr id="36" name="TextBox 35"/>
          <p:cNvSpPr txBox="1"/>
          <p:nvPr/>
        </p:nvSpPr>
        <p:spPr>
          <a:xfrm>
            <a:off x="0" y="1"/>
            <a:ext cx="10287000" cy="830997"/>
          </a:xfrm>
          <a:prstGeom prst="rect">
            <a:avLst/>
          </a:prstGeom>
          <a:noFill/>
        </p:spPr>
        <p:txBody>
          <a:bodyPr wrap="square" rtlCol="0">
            <a:spAutoFit/>
          </a:bodyPr>
          <a:lstStyle/>
          <a:p>
            <a:pPr algn="ctr" eaLnBrk="1" hangingPunct="1"/>
            <a:r>
              <a:rPr lang="en-US" sz="2400" b="1" dirty="0" smtClean="0">
                <a:solidFill>
                  <a:srgbClr val="000000"/>
                </a:solidFill>
                <a:latin typeface="Arial" charset="0"/>
              </a:rPr>
              <a:t>Non-Radioactive Electrochemiluminescent Assay for Insulin Autoantibodies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3959225" y="5470525"/>
            <a:ext cx="5532438" cy="315913"/>
          </a:xfrm>
          <a:noFill/>
          <a:ln/>
        </p:spPr>
        <p:txBody>
          <a:bodyPr lIns="0" tIns="0" rIns="0" bIns="0"/>
          <a:lstStyle/>
          <a:p>
            <a:pPr marL="0" indent="0" defTabSz="473075">
              <a:spcBef>
                <a:spcPct val="0"/>
              </a:spcBef>
              <a:buClr>
                <a:srgbClr val="000000"/>
              </a:buClr>
              <a:buSzPct val="90000"/>
              <a:buFont typeface="Monotype Sorts" pitchFamily="2" charset="2"/>
              <a:buNone/>
            </a:pPr>
            <a:r>
              <a:rPr lang="en-US" altLang="en-US" sz="2000" b="1">
                <a:solidFill>
                  <a:srgbClr val="FFFF00"/>
                </a:solidFill>
                <a:latin typeface="Arial" pitchFamily="34" charset="0"/>
              </a:rPr>
              <a:t>Normal Controls		  New Onset Patients</a:t>
            </a:r>
            <a:endParaRPr lang="en-US" altLang="en-US"/>
          </a:p>
        </p:txBody>
      </p:sp>
      <p:graphicFrame>
        <p:nvGraphicFramePr>
          <p:cNvPr id="245760" name="Object 2048"/>
          <p:cNvGraphicFramePr>
            <a:graphicFrameLocks/>
          </p:cNvGraphicFramePr>
          <p:nvPr/>
        </p:nvGraphicFramePr>
        <p:xfrm>
          <a:off x="884238" y="328613"/>
          <a:ext cx="8583612" cy="5570537"/>
        </p:xfrm>
        <a:graphic>
          <a:graphicData uri="http://schemas.openxmlformats.org/presentationml/2006/ole">
            <p:oleObj spid="_x0000_s245760" name="Chart" r:id="rId4" imgW="14688000" imgH="9532800" progId="MSGraph.Chart.8">
              <p:embed followColorScheme="textAndBackground"/>
            </p:oleObj>
          </a:graphicData>
        </a:graphic>
      </p:graphicFrame>
      <p:sp>
        <p:nvSpPr>
          <p:cNvPr id="105476" name="Rectangle 4"/>
          <p:cNvSpPr>
            <a:spLocks noChangeArrowheads="1"/>
          </p:cNvSpPr>
          <p:nvPr/>
        </p:nvSpPr>
        <p:spPr bwMode="auto">
          <a:xfrm>
            <a:off x="228600" y="6172200"/>
            <a:ext cx="4865688" cy="457200"/>
          </a:xfrm>
          <a:prstGeom prst="rect">
            <a:avLst/>
          </a:prstGeom>
          <a:noFill/>
          <a:ln w="9525">
            <a:noFill/>
            <a:miter lim="800000"/>
            <a:headEnd/>
            <a:tailEnd/>
          </a:ln>
          <a:effectLst/>
        </p:spPr>
        <p:txBody>
          <a:bodyPr wrap="none">
            <a:spAutoFit/>
          </a:bodyPr>
          <a:lstStyle/>
          <a:p>
            <a:r>
              <a:rPr lang="en-US" sz="2400"/>
              <a:t>Yu et al.  PNAS: 97:1701-1706, 2,000</a:t>
            </a:r>
          </a:p>
        </p:txBody>
      </p:sp>
    </p:spTree>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46784" name="Object 0"/>
          <p:cNvGraphicFramePr>
            <a:graphicFrameLocks/>
          </p:cNvGraphicFramePr>
          <p:nvPr/>
        </p:nvGraphicFramePr>
        <p:xfrm>
          <a:off x="1273175" y="538163"/>
          <a:ext cx="8078788" cy="5878512"/>
        </p:xfrm>
        <a:graphic>
          <a:graphicData uri="http://schemas.openxmlformats.org/presentationml/2006/ole">
            <p:oleObj spid="_x0000_s246784" name="Chart" r:id="rId4" imgW="13852800" imgH="10080000" progId="MSGraph.Chart.8">
              <p:embed followColorScheme="textAndBackground"/>
            </p:oleObj>
          </a:graphicData>
        </a:graphic>
      </p:graphicFrame>
      <p:sp>
        <p:nvSpPr>
          <p:cNvPr id="106499" name="Rectangle 3"/>
          <p:cNvSpPr>
            <a:spLocks noGrp="1" noChangeArrowheads="1"/>
          </p:cNvSpPr>
          <p:nvPr>
            <p:ph type="body" idx="1"/>
          </p:nvPr>
        </p:nvSpPr>
        <p:spPr>
          <a:xfrm>
            <a:off x="5680075" y="2214563"/>
            <a:ext cx="436563" cy="174625"/>
          </a:xfrm>
          <a:noFill/>
          <a:ln/>
        </p:spPr>
        <p:txBody>
          <a:bodyPr lIns="0" tIns="0" rIns="0" bIns="0"/>
          <a:lstStyle/>
          <a:p>
            <a:pPr marL="0" indent="0" defTabSz="473075">
              <a:spcBef>
                <a:spcPct val="0"/>
              </a:spcBef>
              <a:buClr>
                <a:srgbClr val="000000"/>
              </a:buClr>
              <a:buSzPct val="90000"/>
              <a:buFont typeface="Monotype Sorts" pitchFamily="2" charset="2"/>
              <a:buNone/>
            </a:pPr>
            <a:r>
              <a:rPr lang="en-US" altLang="en-US" sz="1200">
                <a:solidFill>
                  <a:srgbClr val="FFFF00"/>
                </a:solidFill>
                <a:latin typeface="Arial" pitchFamily="34" charset="0"/>
              </a:rPr>
              <a:t>0.003</a:t>
            </a:r>
            <a:endParaRPr lang="en-US" altLang="en-US"/>
          </a:p>
        </p:txBody>
      </p:sp>
      <p:sp>
        <p:nvSpPr>
          <p:cNvPr id="106500" name="Text Box 4"/>
          <p:cNvSpPr txBox="1">
            <a:spLocks noChangeArrowheads="1"/>
          </p:cNvSpPr>
          <p:nvPr/>
        </p:nvSpPr>
        <p:spPr bwMode="auto">
          <a:xfrm>
            <a:off x="8339138" y="1612900"/>
            <a:ext cx="152400" cy="254000"/>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0</a:t>
            </a:r>
            <a:endParaRPr lang="en-US" sz="2200"/>
          </a:p>
        </p:txBody>
      </p:sp>
      <p:sp>
        <p:nvSpPr>
          <p:cNvPr id="106501" name="Text Box 5"/>
          <p:cNvSpPr txBox="1">
            <a:spLocks noChangeArrowheads="1"/>
          </p:cNvSpPr>
          <p:nvPr/>
        </p:nvSpPr>
        <p:spPr bwMode="auto">
          <a:xfrm>
            <a:off x="4987925" y="1816100"/>
            <a:ext cx="388938" cy="168275"/>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0.004</a:t>
            </a:r>
            <a:endParaRPr lang="en-US" sz="2200"/>
          </a:p>
        </p:txBody>
      </p:sp>
      <p:sp>
        <p:nvSpPr>
          <p:cNvPr id="106502" name="Text Box 6"/>
          <p:cNvSpPr txBox="1">
            <a:spLocks noChangeArrowheads="1"/>
          </p:cNvSpPr>
          <p:nvPr/>
        </p:nvSpPr>
        <p:spPr bwMode="auto">
          <a:xfrm>
            <a:off x="4441825" y="1949450"/>
            <a:ext cx="468313" cy="200025"/>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0.005</a:t>
            </a:r>
            <a:endParaRPr lang="en-US" sz="2200"/>
          </a:p>
        </p:txBody>
      </p:sp>
      <p:sp>
        <p:nvSpPr>
          <p:cNvPr id="106503" name="Text Box 7"/>
          <p:cNvSpPr txBox="1">
            <a:spLocks noChangeArrowheads="1"/>
          </p:cNvSpPr>
          <p:nvPr/>
        </p:nvSpPr>
        <p:spPr bwMode="auto">
          <a:xfrm>
            <a:off x="3116263" y="2017713"/>
            <a:ext cx="436562" cy="168275"/>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0.006</a:t>
            </a:r>
            <a:endParaRPr lang="en-US" sz="2200"/>
          </a:p>
        </p:txBody>
      </p:sp>
      <p:sp>
        <p:nvSpPr>
          <p:cNvPr id="106504" name="Text Box 8"/>
          <p:cNvSpPr txBox="1">
            <a:spLocks noChangeArrowheads="1"/>
          </p:cNvSpPr>
          <p:nvPr/>
        </p:nvSpPr>
        <p:spPr bwMode="auto">
          <a:xfrm>
            <a:off x="2884488" y="2286000"/>
            <a:ext cx="433387" cy="169863"/>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0.008</a:t>
            </a:r>
            <a:endParaRPr lang="en-US" sz="2200"/>
          </a:p>
        </p:txBody>
      </p:sp>
      <p:sp>
        <p:nvSpPr>
          <p:cNvPr id="106505" name="Text Box 9"/>
          <p:cNvSpPr txBox="1">
            <a:spLocks noChangeArrowheads="1"/>
          </p:cNvSpPr>
          <p:nvPr/>
        </p:nvSpPr>
        <p:spPr bwMode="auto">
          <a:xfrm>
            <a:off x="2493963" y="2151063"/>
            <a:ext cx="434975" cy="16986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0.009</a:t>
            </a:r>
            <a:endParaRPr lang="en-US" sz="2200"/>
          </a:p>
        </p:txBody>
      </p:sp>
      <p:sp>
        <p:nvSpPr>
          <p:cNvPr id="106506" name="Text Box 10"/>
          <p:cNvSpPr txBox="1">
            <a:spLocks noChangeArrowheads="1"/>
          </p:cNvSpPr>
          <p:nvPr/>
        </p:nvSpPr>
        <p:spPr bwMode="auto">
          <a:xfrm>
            <a:off x="2259013" y="2286000"/>
            <a:ext cx="436562" cy="169863"/>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0.010</a:t>
            </a:r>
            <a:endParaRPr lang="en-US" sz="2200"/>
          </a:p>
        </p:txBody>
      </p:sp>
      <p:sp>
        <p:nvSpPr>
          <p:cNvPr id="106507" name="Text Box 11"/>
          <p:cNvSpPr txBox="1">
            <a:spLocks noChangeArrowheads="1"/>
          </p:cNvSpPr>
          <p:nvPr/>
        </p:nvSpPr>
        <p:spPr bwMode="auto">
          <a:xfrm>
            <a:off x="5922963" y="1681163"/>
            <a:ext cx="434975" cy="16986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100">
                <a:solidFill>
                  <a:srgbClr val="FFFF00"/>
                </a:solidFill>
                <a:latin typeface="Arial" pitchFamily="34" charset="0"/>
              </a:rPr>
              <a:t>0.001</a:t>
            </a:r>
            <a:endParaRPr lang="en-US" sz="2200"/>
          </a:p>
        </p:txBody>
      </p:sp>
      <p:sp>
        <p:nvSpPr>
          <p:cNvPr id="106508" name="Rectangle 12"/>
          <p:cNvSpPr>
            <a:spLocks noChangeArrowheads="1"/>
          </p:cNvSpPr>
          <p:nvPr/>
        </p:nvSpPr>
        <p:spPr bwMode="auto">
          <a:xfrm>
            <a:off x="381000" y="6400800"/>
            <a:ext cx="4865688" cy="457200"/>
          </a:xfrm>
          <a:prstGeom prst="rect">
            <a:avLst/>
          </a:prstGeom>
          <a:noFill/>
          <a:ln w="9525">
            <a:noFill/>
            <a:miter lim="800000"/>
            <a:headEnd/>
            <a:tailEnd/>
          </a:ln>
          <a:effectLst/>
        </p:spPr>
        <p:txBody>
          <a:bodyPr wrap="none">
            <a:spAutoFit/>
          </a:bodyPr>
          <a:lstStyle/>
          <a:p>
            <a:r>
              <a:rPr lang="en-US" sz="2400"/>
              <a:t>Yu et al.  PNAS: 97:1701-1706, 2,000</a:t>
            </a:r>
          </a:p>
        </p:txBody>
      </p:sp>
    </p:spTree>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4025" y="603250"/>
            <a:ext cx="9805988" cy="490538"/>
          </a:xfrm>
          <a:noFill/>
          <a:ln/>
        </p:spPr>
        <p:txBody>
          <a:bodyPr lIns="0" tIns="0" rIns="0" bIns="0" anchor="ctr"/>
          <a:lstStyle/>
          <a:p>
            <a:pPr marL="0" indent="0" algn="ctr" defTabSz="473075">
              <a:spcBef>
                <a:spcPct val="0"/>
              </a:spcBef>
              <a:buClr>
                <a:srgbClr val="000000"/>
              </a:buClr>
              <a:buSzPct val="90000"/>
              <a:buFont typeface="Monotype Sorts" pitchFamily="2" charset="2"/>
              <a:buNone/>
            </a:pPr>
            <a:r>
              <a:rPr lang="en-US" altLang="en-US" sz="3000" b="1">
                <a:solidFill>
                  <a:srgbClr val="FFFF00"/>
                </a:solidFill>
                <a:latin typeface="Arial" pitchFamily="34" charset="0"/>
              </a:rPr>
              <a:t>The Levels of mIAA in Prediabetic Children</a:t>
            </a:r>
            <a:endParaRPr lang="en-US" altLang="en-US"/>
          </a:p>
        </p:txBody>
      </p:sp>
      <p:graphicFrame>
        <p:nvGraphicFramePr>
          <p:cNvPr id="247808" name="Object 1024"/>
          <p:cNvGraphicFramePr>
            <a:graphicFrameLocks/>
          </p:cNvGraphicFramePr>
          <p:nvPr/>
        </p:nvGraphicFramePr>
        <p:xfrm>
          <a:off x="1008063" y="1076325"/>
          <a:ext cx="3843337" cy="5370513"/>
        </p:xfrm>
        <a:graphic>
          <a:graphicData uri="http://schemas.openxmlformats.org/presentationml/2006/ole">
            <p:oleObj spid="_x0000_s247808" name="Chart" r:id="rId4" imgW="6595200" imgH="9216000" progId="MSGraph.Chart.8">
              <p:embed followColorScheme="textAndBackground"/>
            </p:oleObj>
          </a:graphicData>
        </a:graphic>
      </p:graphicFrame>
      <p:graphicFrame>
        <p:nvGraphicFramePr>
          <p:cNvPr id="247809" name="Object 1025"/>
          <p:cNvGraphicFramePr>
            <a:graphicFrameLocks/>
          </p:cNvGraphicFramePr>
          <p:nvPr/>
        </p:nvGraphicFramePr>
        <p:xfrm>
          <a:off x="5746750" y="1093788"/>
          <a:ext cx="3894138" cy="5387975"/>
        </p:xfrm>
        <a:graphic>
          <a:graphicData uri="http://schemas.openxmlformats.org/presentationml/2006/ole">
            <p:oleObj spid="_x0000_s247809" name="Chart" r:id="rId5" imgW="6681600" imgH="9244800" progId="MSGraph.Chart.8">
              <p:embed followColorScheme="textAndBackground"/>
            </p:oleObj>
          </a:graphicData>
        </a:graphic>
      </p:graphicFrame>
      <p:sp>
        <p:nvSpPr>
          <p:cNvPr id="107525" name="Line 5"/>
          <p:cNvSpPr>
            <a:spLocks noChangeShapeType="1"/>
          </p:cNvSpPr>
          <p:nvPr/>
        </p:nvSpPr>
        <p:spPr bwMode="auto">
          <a:xfrm>
            <a:off x="4052888" y="2487613"/>
            <a:ext cx="0" cy="439737"/>
          </a:xfrm>
          <a:prstGeom prst="line">
            <a:avLst/>
          </a:prstGeom>
          <a:noFill/>
          <a:ln w="18415">
            <a:solidFill>
              <a:srgbClr val="FFFF00"/>
            </a:solidFill>
            <a:round/>
            <a:headEnd/>
            <a:tailEnd type="triangle" w="med" len="med"/>
          </a:ln>
          <a:effectLst/>
        </p:spPr>
        <p:txBody>
          <a:bodyPr wrap="none" anchor="ctr"/>
          <a:lstStyle/>
          <a:p>
            <a:endParaRPr lang="en-US"/>
          </a:p>
        </p:txBody>
      </p:sp>
      <p:sp>
        <p:nvSpPr>
          <p:cNvPr id="107526" name="Line 6"/>
          <p:cNvSpPr>
            <a:spLocks noChangeShapeType="1"/>
          </p:cNvSpPr>
          <p:nvPr/>
        </p:nvSpPr>
        <p:spPr bwMode="auto">
          <a:xfrm>
            <a:off x="4441825" y="3227388"/>
            <a:ext cx="0" cy="392112"/>
          </a:xfrm>
          <a:prstGeom prst="line">
            <a:avLst/>
          </a:prstGeom>
          <a:noFill/>
          <a:ln w="18415">
            <a:solidFill>
              <a:srgbClr val="FFFF00"/>
            </a:solidFill>
            <a:round/>
            <a:headEnd/>
            <a:tailEnd type="triangle" w="med" len="med"/>
          </a:ln>
          <a:effectLst/>
        </p:spPr>
        <p:txBody>
          <a:bodyPr wrap="none" anchor="ctr"/>
          <a:lstStyle/>
          <a:p>
            <a:endParaRPr lang="en-US"/>
          </a:p>
        </p:txBody>
      </p:sp>
      <p:sp>
        <p:nvSpPr>
          <p:cNvPr id="107527" name="Line 7"/>
          <p:cNvSpPr>
            <a:spLocks noChangeShapeType="1"/>
          </p:cNvSpPr>
          <p:nvPr/>
        </p:nvSpPr>
        <p:spPr bwMode="auto">
          <a:xfrm>
            <a:off x="2727325" y="2959100"/>
            <a:ext cx="0" cy="407988"/>
          </a:xfrm>
          <a:prstGeom prst="line">
            <a:avLst/>
          </a:prstGeom>
          <a:noFill/>
          <a:ln w="18415">
            <a:solidFill>
              <a:srgbClr val="FFFF00"/>
            </a:solidFill>
            <a:round/>
            <a:headEnd/>
            <a:tailEnd type="triangle" w="med" len="med"/>
          </a:ln>
          <a:effectLst/>
        </p:spPr>
        <p:txBody>
          <a:bodyPr wrap="none" anchor="ctr"/>
          <a:lstStyle/>
          <a:p>
            <a:endParaRPr lang="en-US"/>
          </a:p>
        </p:txBody>
      </p:sp>
      <p:sp>
        <p:nvSpPr>
          <p:cNvPr id="107528" name="Text Box 8"/>
          <p:cNvSpPr txBox="1">
            <a:spLocks noChangeArrowheads="1"/>
          </p:cNvSpPr>
          <p:nvPr/>
        </p:nvSpPr>
        <p:spPr bwMode="auto">
          <a:xfrm>
            <a:off x="4286250" y="3025775"/>
            <a:ext cx="407988" cy="252413"/>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DM</a:t>
            </a:r>
            <a:endParaRPr lang="en-US" sz="2200"/>
          </a:p>
        </p:txBody>
      </p:sp>
      <p:sp>
        <p:nvSpPr>
          <p:cNvPr id="107529" name="Text Box 9"/>
          <p:cNvSpPr txBox="1">
            <a:spLocks noChangeArrowheads="1"/>
          </p:cNvSpPr>
          <p:nvPr/>
        </p:nvSpPr>
        <p:spPr bwMode="auto">
          <a:xfrm>
            <a:off x="3897313" y="2219325"/>
            <a:ext cx="406400" cy="252413"/>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DM</a:t>
            </a:r>
            <a:endParaRPr lang="en-US" sz="2200"/>
          </a:p>
        </p:txBody>
      </p:sp>
      <p:sp>
        <p:nvSpPr>
          <p:cNvPr id="107530" name="Text Box 10"/>
          <p:cNvSpPr txBox="1">
            <a:spLocks noChangeArrowheads="1"/>
          </p:cNvSpPr>
          <p:nvPr/>
        </p:nvSpPr>
        <p:spPr bwMode="auto">
          <a:xfrm>
            <a:off x="7715250" y="3227388"/>
            <a:ext cx="407988" cy="25241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DM</a:t>
            </a:r>
            <a:endParaRPr lang="en-US" sz="2200"/>
          </a:p>
        </p:txBody>
      </p:sp>
      <p:sp>
        <p:nvSpPr>
          <p:cNvPr id="107531" name="Text Box 11"/>
          <p:cNvSpPr txBox="1">
            <a:spLocks noChangeArrowheads="1"/>
          </p:cNvSpPr>
          <p:nvPr/>
        </p:nvSpPr>
        <p:spPr bwMode="auto">
          <a:xfrm>
            <a:off x="8416925" y="2151063"/>
            <a:ext cx="407988" cy="25241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DM</a:t>
            </a:r>
            <a:endParaRPr lang="en-US" sz="2200"/>
          </a:p>
        </p:txBody>
      </p:sp>
      <p:sp>
        <p:nvSpPr>
          <p:cNvPr id="107532" name="Text Box 12"/>
          <p:cNvSpPr txBox="1">
            <a:spLocks noChangeArrowheads="1"/>
          </p:cNvSpPr>
          <p:nvPr/>
        </p:nvSpPr>
        <p:spPr bwMode="auto">
          <a:xfrm>
            <a:off x="2571750" y="2755900"/>
            <a:ext cx="407988" cy="252413"/>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600">
                <a:solidFill>
                  <a:srgbClr val="FFFF00"/>
                </a:solidFill>
                <a:latin typeface="Arial" pitchFamily="34" charset="0"/>
              </a:rPr>
              <a:t>DM</a:t>
            </a:r>
            <a:endParaRPr lang="en-US" sz="2200"/>
          </a:p>
        </p:txBody>
      </p:sp>
      <p:sp>
        <p:nvSpPr>
          <p:cNvPr id="107533" name="Line 13"/>
          <p:cNvSpPr>
            <a:spLocks noChangeShapeType="1"/>
          </p:cNvSpPr>
          <p:nvPr/>
        </p:nvSpPr>
        <p:spPr bwMode="auto">
          <a:xfrm>
            <a:off x="7870825" y="3495675"/>
            <a:ext cx="0" cy="455613"/>
          </a:xfrm>
          <a:prstGeom prst="line">
            <a:avLst/>
          </a:prstGeom>
          <a:noFill/>
          <a:ln w="18415">
            <a:solidFill>
              <a:srgbClr val="FFFF00"/>
            </a:solidFill>
            <a:round/>
            <a:headEnd/>
            <a:tailEnd type="triangle" w="med" len="med"/>
          </a:ln>
          <a:effectLst/>
        </p:spPr>
        <p:txBody>
          <a:bodyPr wrap="none" anchor="ctr"/>
          <a:lstStyle/>
          <a:p>
            <a:endParaRPr lang="en-US"/>
          </a:p>
        </p:txBody>
      </p:sp>
      <p:sp>
        <p:nvSpPr>
          <p:cNvPr id="107534" name="Line 14"/>
          <p:cNvSpPr>
            <a:spLocks noChangeShapeType="1"/>
          </p:cNvSpPr>
          <p:nvPr/>
        </p:nvSpPr>
        <p:spPr bwMode="auto">
          <a:xfrm>
            <a:off x="8572500" y="2352675"/>
            <a:ext cx="0" cy="415925"/>
          </a:xfrm>
          <a:prstGeom prst="line">
            <a:avLst/>
          </a:prstGeom>
          <a:noFill/>
          <a:ln w="18415">
            <a:solidFill>
              <a:srgbClr val="FFFF00"/>
            </a:solidFill>
            <a:round/>
            <a:headEnd/>
            <a:tailEnd type="triangle" w="med" len="med"/>
          </a:ln>
          <a:effectLst/>
        </p:spPr>
        <p:txBody>
          <a:bodyPr wrap="none" anchor="ctr"/>
          <a:lstStyle/>
          <a:p>
            <a:endParaRPr lang="en-US"/>
          </a:p>
        </p:txBody>
      </p:sp>
      <p:sp>
        <p:nvSpPr>
          <p:cNvPr id="107535" name="Text Box 15"/>
          <p:cNvSpPr txBox="1">
            <a:spLocks noChangeArrowheads="1"/>
          </p:cNvSpPr>
          <p:nvPr/>
        </p:nvSpPr>
        <p:spPr bwMode="auto">
          <a:xfrm>
            <a:off x="276225" y="6559550"/>
            <a:ext cx="203200" cy="280988"/>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endParaRPr lang="en-US" sz="2200"/>
          </a:p>
        </p:txBody>
      </p:sp>
      <p:sp>
        <p:nvSpPr>
          <p:cNvPr id="107536" name="Text Box 16"/>
          <p:cNvSpPr txBox="1">
            <a:spLocks noChangeArrowheads="1"/>
          </p:cNvSpPr>
          <p:nvPr/>
        </p:nvSpPr>
        <p:spPr bwMode="auto">
          <a:xfrm>
            <a:off x="5548313" y="6557963"/>
            <a:ext cx="203200" cy="27146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endParaRPr lang="en-US" sz="2200"/>
          </a:p>
        </p:txBody>
      </p:sp>
      <p:sp>
        <p:nvSpPr>
          <p:cNvPr id="107537" name="Text Box 17"/>
          <p:cNvSpPr txBox="1">
            <a:spLocks noChangeArrowheads="1"/>
          </p:cNvSpPr>
          <p:nvPr/>
        </p:nvSpPr>
        <p:spPr bwMode="auto">
          <a:xfrm>
            <a:off x="685800" y="6400800"/>
            <a:ext cx="6248400" cy="457200"/>
          </a:xfrm>
          <a:prstGeom prst="rect">
            <a:avLst/>
          </a:prstGeom>
          <a:noFill/>
          <a:ln w="9525">
            <a:noFill/>
            <a:miter lim="800000"/>
            <a:headEnd/>
            <a:tailEnd/>
          </a:ln>
          <a:effectLst/>
        </p:spPr>
        <p:txBody>
          <a:bodyPr>
            <a:spAutoFit/>
          </a:bodyPr>
          <a:lstStyle/>
          <a:p>
            <a:pPr>
              <a:spcBef>
                <a:spcPct val="50000"/>
              </a:spcBef>
            </a:pPr>
            <a:r>
              <a:rPr lang="en-US" sz="2400"/>
              <a:t>Yu et al.  PNAS: 97:1701-1706, 2,000</a:t>
            </a:r>
          </a:p>
        </p:txBody>
      </p:sp>
      <p:sp>
        <p:nvSpPr>
          <p:cNvPr id="107538" name="Text Box 18"/>
          <p:cNvSpPr txBox="1">
            <a:spLocks noChangeArrowheads="1"/>
          </p:cNvSpPr>
          <p:nvPr/>
        </p:nvSpPr>
        <p:spPr bwMode="auto">
          <a:xfrm>
            <a:off x="9372600" y="64770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8832" name="Object 0"/>
          <p:cNvGraphicFramePr>
            <a:graphicFrameLocks/>
          </p:cNvGraphicFramePr>
          <p:nvPr/>
        </p:nvGraphicFramePr>
        <p:xfrm>
          <a:off x="-771525" y="0"/>
          <a:ext cx="10801350" cy="2286000"/>
        </p:xfrm>
        <a:graphic>
          <a:graphicData uri="http://schemas.openxmlformats.org/presentationml/2006/ole">
            <p:oleObj spid="_x0000_s248832" name="Chart" r:id="rId4" imgW="10886400" imgH="4665600" progId="MSGraph.Chart.8">
              <p:embed followColorScheme="textAndBackground"/>
            </p:oleObj>
          </a:graphicData>
        </a:graphic>
      </p:graphicFrame>
      <p:graphicFrame>
        <p:nvGraphicFramePr>
          <p:cNvPr id="248833" name="Object 1"/>
          <p:cNvGraphicFramePr>
            <a:graphicFrameLocks/>
          </p:cNvGraphicFramePr>
          <p:nvPr/>
        </p:nvGraphicFramePr>
        <p:xfrm>
          <a:off x="0" y="2057400"/>
          <a:ext cx="9858375" cy="2590800"/>
        </p:xfrm>
        <a:graphic>
          <a:graphicData uri="http://schemas.openxmlformats.org/presentationml/2006/ole">
            <p:oleObj spid="_x0000_s248833" name="Chart" r:id="rId5" imgW="10713600" imgH="4896000" progId="MSGraph.Chart.8">
              <p:embed followColorScheme="textAndBackground"/>
            </p:oleObj>
          </a:graphicData>
        </a:graphic>
      </p:graphicFrame>
      <p:graphicFrame>
        <p:nvGraphicFramePr>
          <p:cNvPr id="248834" name="Object 2"/>
          <p:cNvGraphicFramePr>
            <a:graphicFrameLocks/>
          </p:cNvGraphicFramePr>
          <p:nvPr/>
        </p:nvGraphicFramePr>
        <p:xfrm>
          <a:off x="0" y="4611688"/>
          <a:ext cx="9172575" cy="2181225"/>
        </p:xfrm>
        <a:graphic>
          <a:graphicData uri="http://schemas.openxmlformats.org/presentationml/2006/ole">
            <p:oleObj spid="_x0000_s248834" name="Chart" r:id="rId6" imgW="9590400" imgH="4838400" progId="MSGraph.Chart.8">
              <p:embed followColorScheme="textAndBackground"/>
            </p:oleObj>
          </a:graphicData>
        </a:graphic>
      </p:graphicFrame>
      <p:sp>
        <p:nvSpPr>
          <p:cNvPr id="4101" name="Line 5"/>
          <p:cNvSpPr>
            <a:spLocks noChangeShapeType="1"/>
          </p:cNvSpPr>
          <p:nvPr/>
        </p:nvSpPr>
        <p:spPr bwMode="auto">
          <a:xfrm flipV="1">
            <a:off x="2943225" y="5195888"/>
            <a:ext cx="3309938" cy="727075"/>
          </a:xfrm>
          <a:prstGeom prst="line">
            <a:avLst/>
          </a:prstGeom>
          <a:noFill/>
          <a:ln w="18415">
            <a:solidFill>
              <a:srgbClr val="000000"/>
            </a:solidFill>
            <a:round/>
            <a:headEnd/>
            <a:tailEnd/>
          </a:ln>
          <a:effectLst/>
        </p:spPr>
        <p:txBody>
          <a:bodyPr wrap="none" anchor="ctr"/>
          <a:lstStyle/>
          <a:p>
            <a:endParaRPr lang="en-US"/>
          </a:p>
        </p:txBody>
      </p:sp>
      <p:sp>
        <p:nvSpPr>
          <p:cNvPr id="4102" name="Rectangle 6"/>
          <p:cNvSpPr>
            <a:spLocks noGrp="1" noChangeArrowheads="1"/>
          </p:cNvSpPr>
          <p:nvPr>
            <p:ph type="body" idx="1"/>
          </p:nvPr>
        </p:nvSpPr>
        <p:spPr>
          <a:xfrm>
            <a:off x="698500" y="260350"/>
            <a:ext cx="328613" cy="255588"/>
          </a:xfrm>
          <a:ln/>
        </p:spPr>
        <p:txBody>
          <a:bodyPr lIns="0" tIns="0" rIns="0" bIns="0"/>
          <a:lstStyle/>
          <a:p>
            <a:pPr marL="0" indent="0" defTabSz="473075">
              <a:spcBef>
                <a:spcPct val="0"/>
              </a:spcBef>
              <a:buClr>
                <a:srgbClr val="000000"/>
              </a:buClr>
              <a:buSzPct val="90000"/>
              <a:buFont typeface="Monotype Sorts" pitchFamily="2" charset="2"/>
              <a:buNone/>
            </a:pPr>
            <a:endParaRPr lang="en-US" altLang="en-US"/>
          </a:p>
        </p:txBody>
      </p:sp>
      <p:sp>
        <p:nvSpPr>
          <p:cNvPr id="4103" name="Text Box 7"/>
          <p:cNvSpPr txBox="1">
            <a:spLocks noChangeArrowheads="1"/>
          </p:cNvSpPr>
          <p:nvPr/>
        </p:nvSpPr>
        <p:spPr bwMode="auto">
          <a:xfrm>
            <a:off x="698500" y="4832350"/>
            <a:ext cx="328613" cy="255588"/>
          </a:xfrm>
          <a:prstGeom prst="rect">
            <a:avLst/>
          </a:prstGeom>
          <a:noFill/>
          <a:ln w="9525">
            <a:noFill/>
            <a:miter lim="800000"/>
            <a:headEnd/>
            <a:tailEnd/>
          </a:ln>
          <a:effectLst/>
        </p:spPr>
        <p:txBody>
          <a:bodyPr lIns="0" tIns="0" rIns="0" bIns="0"/>
          <a:lstStyle/>
          <a:p>
            <a:pPr defTabSz="473075">
              <a:buClr>
                <a:srgbClr val="000000"/>
              </a:buClr>
              <a:buSzPct val="90000"/>
              <a:buFont typeface="Monotype Sorts" pitchFamily="2" charset="2"/>
              <a:buNone/>
            </a:pPr>
            <a:endParaRPr lang="en-US" sz="2400"/>
          </a:p>
        </p:txBody>
      </p:sp>
      <p:sp>
        <p:nvSpPr>
          <p:cNvPr id="4104" name="Text Box 8"/>
          <p:cNvSpPr txBox="1">
            <a:spLocks noChangeArrowheads="1"/>
          </p:cNvSpPr>
          <p:nvPr/>
        </p:nvSpPr>
        <p:spPr bwMode="auto">
          <a:xfrm>
            <a:off x="698500" y="2570163"/>
            <a:ext cx="328613" cy="255587"/>
          </a:xfrm>
          <a:prstGeom prst="rect">
            <a:avLst/>
          </a:prstGeom>
          <a:noFill/>
          <a:ln w="9525">
            <a:noFill/>
            <a:miter lim="800000"/>
            <a:headEnd/>
            <a:tailEnd/>
          </a:ln>
          <a:effectLst/>
        </p:spPr>
        <p:txBody>
          <a:bodyPr lIns="0" tIns="0" rIns="0" bIns="0"/>
          <a:lstStyle/>
          <a:p>
            <a:pPr defTabSz="473075">
              <a:buClr>
                <a:srgbClr val="000000"/>
              </a:buClr>
              <a:buSzPct val="90000"/>
              <a:buFont typeface="Monotype Sorts" pitchFamily="2" charset="2"/>
              <a:buNone/>
            </a:pPr>
            <a:endParaRPr lang="en-US" sz="2400"/>
          </a:p>
        </p:txBody>
      </p:sp>
      <p:grpSp>
        <p:nvGrpSpPr>
          <p:cNvPr id="4105" name="Group 9"/>
          <p:cNvGrpSpPr>
            <a:grpSpLocks/>
          </p:cNvGrpSpPr>
          <p:nvPr/>
        </p:nvGrpSpPr>
        <p:grpSpPr bwMode="auto">
          <a:xfrm>
            <a:off x="7666038" y="363538"/>
            <a:ext cx="2117725" cy="571500"/>
            <a:chOff x="3648" y="240"/>
            <a:chExt cx="1008" cy="528"/>
          </a:xfrm>
        </p:grpSpPr>
        <p:grpSp>
          <p:nvGrpSpPr>
            <p:cNvPr id="4106" name="Group 10"/>
            <p:cNvGrpSpPr>
              <a:grpSpLocks/>
            </p:cNvGrpSpPr>
            <p:nvPr/>
          </p:nvGrpSpPr>
          <p:grpSpPr bwMode="auto">
            <a:xfrm>
              <a:off x="3662" y="288"/>
              <a:ext cx="773" cy="465"/>
              <a:chOff x="3778" y="2448"/>
              <a:chExt cx="773" cy="465"/>
            </a:xfrm>
          </p:grpSpPr>
          <p:sp>
            <p:nvSpPr>
              <p:cNvPr id="4107" name="Text Box 11"/>
              <p:cNvSpPr txBox="1">
                <a:spLocks noChangeArrowheads="1"/>
              </p:cNvSpPr>
              <p:nvPr/>
            </p:nvSpPr>
            <p:spPr bwMode="auto">
              <a:xfrm>
                <a:off x="3790" y="2448"/>
                <a:ext cx="519" cy="226"/>
              </a:xfrm>
              <a:prstGeom prst="rect">
                <a:avLst/>
              </a:prstGeom>
              <a:noFill/>
              <a:ln w="9525">
                <a:noFill/>
                <a:miter lim="800000"/>
                <a:headEnd/>
                <a:tailEnd/>
              </a:ln>
              <a:effectLst/>
            </p:spPr>
            <p:txBody>
              <a:bodyPr wrap="none">
                <a:spAutoFit/>
              </a:bodyPr>
              <a:lstStyle/>
              <a:p>
                <a:r>
                  <a:rPr lang="en-US" sz="1000" b="1">
                    <a:latin typeface="Arial" pitchFamily="34" charset="0"/>
                  </a:rPr>
                  <a:t>IAA (+) at 8wks</a:t>
                </a:r>
              </a:p>
            </p:txBody>
          </p:sp>
          <p:sp>
            <p:nvSpPr>
              <p:cNvPr id="4108" name="Text Box 12"/>
              <p:cNvSpPr txBox="1">
                <a:spLocks noChangeArrowheads="1"/>
              </p:cNvSpPr>
              <p:nvPr/>
            </p:nvSpPr>
            <p:spPr bwMode="auto">
              <a:xfrm>
                <a:off x="3778" y="2687"/>
                <a:ext cx="773" cy="226"/>
              </a:xfrm>
              <a:prstGeom prst="rect">
                <a:avLst/>
              </a:prstGeom>
              <a:noFill/>
              <a:ln w="9525">
                <a:noFill/>
                <a:miter lim="800000"/>
                <a:headEnd/>
                <a:tailEnd/>
              </a:ln>
              <a:effectLst/>
            </p:spPr>
            <p:txBody>
              <a:bodyPr wrap="none">
                <a:spAutoFit/>
              </a:bodyPr>
              <a:lstStyle/>
              <a:p>
                <a:r>
                  <a:rPr lang="en-US" sz="1000" b="1">
                    <a:latin typeface="Arial" pitchFamily="34" charset="0"/>
                  </a:rPr>
                  <a:t>IAA (+) at 20wks or later</a:t>
                </a:r>
              </a:p>
            </p:txBody>
          </p:sp>
          <p:sp>
            <p:nvSpPr>
              <p:cNvPr id="4109" name="Line 13"/>
              <p:cNvSpPr>
                <a:spLocks noChangeShapeType="1"/>
              </p:cNvSpPr>
              <p:nvPr/>
            </p:nvSpPr>
            <p:spPr bwMode="auto">
              <a:xfrm>
                <a:off x="3840" y="2856"/>
                <a:ext cx="288" cy="0"/>
              </a:xfrm>
              <a:prstGeom prst="line">
                <a:avLst/>
              </a:prstGeom>
              <a:noFill/>
              <a:ln w="9525">
                <a:solidFill>
                  <a:schemeClr val="tx1"/>
                </a:solidFill>
                <a:round/>
                <a:headEnd/>
                <a:tailEnd/>
              </a:ln>
              <a:effectLst/>
            </p:spPr>
            <p:txBody>
              <a:bodyPr wrap="none" anchor="ctr"/>
              <a:lstStyle/>
              <a:p>
                <a:endParaRPr lang="en-US"/>
              </a:p>
            </p:txBody>
          </p:sp>
          <p:sp>
            <p:nvSpPr>
              <p:cNvPr id="4110" name="Line 14"/>
              <p:cNvSpPr>
                <a:spLocks noChangeShapeType="1"/>
              </p:cNvSpPr>
              <p:nvPr/>
            </p:nvSpPr>
            <p:spPr bwMode="auto">
              <a:xfrm>
                <a:off x="3840" y="2616"/>
                <a:ext cx="288" cy="0"/>
              </a:xfrm>
              <a:prstGeom prst="line">
                <a:avLst/>
              </a:prstGeom>
              <a:noFill/>
              <a:ln w="9525">
                <a:solidFill>
                  <a:schemeClr val="tx1"/>
                </a:solidFill>
                <a:round/>
                <a:headEnd/>
                <a:tailEnd/>
              </a:ln>
              <a:effectLst/>
            </p:spPr>
            <p:txBody>
              <a:bodyPr wrap="none" anchor="ctr"/>
              <a:lstStyle/>
              <a:p>
                <a:endParaRPr lang="en-US"/>
              </a:p>
            </p:txBody>
          </p:sp>
          <p:sp>
            <p:nvSpPr>
              <p:cNvPr id="4111" name="Oval 15"/>
              <p:cNvSpPr>
                <a:spLocks noChangeArrowheads="1"/>
              </p:cNvSpPr>
              <p:nvPr/>
            </p:nvSpPr>
            <p:spPr bwMode="auto">
              <a:xfrm>
                <a:off x="3960" y="2592"/>
                <a:ext cx="48" cy="4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112" name="Oval 16"/>
              <p:cNvSpPr>
                <a:spLocks noChangeArrowheads="1"/>
              </p:cNvSpPr>
              <p:nvPr/>
            </p:nvSpPr>
            <p:spPr bwMode="auto">
              <a:xfrm>
                <a:off x="3960" y="2832"/>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4113" name="Rectangle 17"/>
            <p:cNvSpPr>
              <a:spLocks noChangeArrowheads="1"/>
            </p:cNvSpPr>
            <p:nvPr/>
          </p:nvSpPr>
          <p:spPr bwMode="auto">
            <a:xfrm>
              <a:off x="3648" y="240"/>
              <a:ext cx="1008" cy="528"/>
            </a:xfrm>
            <a:prstGeom prst="rect">
              <a:avLst/>
            </a:prstGeom>
            <a:noFill/>
            <a:ln w="9525">
              <a:solidFill>
                <a:schemeClr val="tx1"/>
              </a:solidFill>
              <a:miter lim="800000"/>
              <a:headEnd/>
              <a:tailEnd/>
            </a:ln>
            <a:effectLst/>
          </p:spPr>
          <p:txBody>
            <a:bodyPr wrap="none" anchor="ctr"/>
            <a:lstStyle/>
            <a:p>
              <a:endParaRPr lang="en-US"/>
            </a:p>
          </p:txBody>
        </p:sp>
      </p:grpSp>
      <p:grpSp>
        <p:nvGrpSpPr>
          <p:cNvPr id="4114" name="Group 18"/>
          <p:cNvGrpSpPr>
            <a:grpSpLocks/>
          </p:cNvGrpSpPr>
          <p:nvPr/>
        </p:nvGrpSpPr>
        <p:grpSpPr bwMode="auto">
          <a:xfrm>
            <a:off x="7666038" y="2649538"/>
            <a:ext cx="2117725" cy="571500"/>
            <a:chOff x="3648" y="240"/>
            <a:chExt cx="1008" cy="528"/>
          </a:xfrm>
        </p:grpSpPr>
        <p:grpSp>
          <p:nvGrpSpPr>
            <p:cNvPr id="4115" name="Group 19"/>
            <p:cNvGrpSpPr>
              <a:grpSpLocks/>
            </p:cNvGrpSpPr>
            <p:nvPr/>
          </p:nvGrpSpPr>
          <p:grpSpPr bwMode="auto">
            <a:xfrm>
              <a:off x="3662" y="288"/>
              <a:ext cx="773" cy="465"/>
              <a:chOff x="3778" y="2448"/>
              <a:chExt cx="773" cy="465"/>
            </a:xfrm>
          </p:grpSpPr>
          <p:sp>
            <p:nvSpPr>
              <p:cNvPr id="4116" name="Text Box 20"/>
              <p:cNvSpPr txBox="1">
                <a:spLocks noChangeArrowheads="1"/>
              </p:cNvSpPr>
              <p:nvPr/>
            </p:nvSpPr>
            <p:spPr bwMode="auto">
              <a:xfrm>
                <a:off x="3790" y="2448"/>
                <a:ext cx="519" cy="226"/>
              </a:xfrm>
              <a:prstGeom prst="rect">
                <a:avLst/>
              </a:prstGeom>
              <a:noFill/>
              <a:ln w="9525">
                <a:noFill/>
                <a:miter lim="800000"/>
                <a:headEnd/>
                <a:tailEnd/>
              </a:ln>
              <a:effectLst/>
            </p:spPr>
            <p:txBody>
              <a:bodyPr wrap="none">
                <a:spAutoFit/>
              </a:bodyPr>
              <a:lstStyle/>
              <a:p>
                <a:r>
                  <a:rPr lang="en-US" sz="1000" b="1">
                    <a:latin typeface="Arial" pitchFamily="34" charset="0"/>
                  </a:rPr>
                  <a:t>IAA (+) at 8wks</a:t>
                </a:r>
              </a:p>
            </p:txBody>
          </p:sp>
          <p:sp>
            <p:nvSpPr>
              <p:cNvPr id="4117" name="Text Box 21"/>
              <p:cNvSpPr txBox="1">
                <a:spLocks noChangeArrowheads="1"/>
              </p:cNvSpPr>
              <p:nvPr/>
            </p:nvSpPr>
            <p:spPr bwMode="auto">
              <a:xfrm>
                <a:off x="3778" y="2687"/>
                <a:ext cx="773" cy="226"/>
              </a:xfrm>
              <a:prstGeom prst="rect">
                <a:avLst/>
              </a:prstGeom>
              <a:noFill/>
              <a:ln w="9525">
                <a:noFill/>
                <a:miter lim="800000"/>
                <a:headEnd/>
                <a:tailEnd/>
              </a:ln>
              <a:effectLst/>
            </p:spPr>
            <p:txBody>
              <a:bodyPr wrap="none">
                <a:spAutoFit/>
              </a:bodyPr>
              <a:lstStyle/>
              <a:p>
                <a:r>
                  <a:rPr lang="en-US" sz="1000" b="1">
                    <a:latin typeface="Arial" pitchFamily="34" charset="0"/>
                  </a:rPr>
                  <a:t>IAA (+) at 20wks or later</a:t>
                </a:r>
              </a:p>
            </p:txBody>
          </p:sp>
          <p:sp>
            <p:nvSpPr>
              <p:cNvPr id="4118" name="Line 22"/>
              <p:cNvSpPr>
                <a:spLocks noChangeShapeType="1"/>
              </p:cNvSpPr>
              <p:nvPr/>
            </p:nvSpPr>
            <p:spPr bwMode="auto">
              <a:xfrm>
                <a:off x="3840" y="2856"/>
                <a:ext cx="288" cy="0"/>
              </a:xfrm>
              <a:prstGeom prst="line">
                <a:avLst/>
              </a:prstGeom>
              <a:noFill/>
              <a:ln w="9525">
                <a:solidFill>
                  <a:schemeClr val="tx1"/>
                </a:solidFill>
                <a:round/>
                <a:headEnd/>
                <a:tailEnd/>
              </a:ln>
              <a:effectLst/>
            </p:spPr>
            <p:txBody>
              <a:bodyPr wrap="none" anchor="ctr"/>
              <a:lstStyle/>
              <a:p>
                <a:endParaRPr lang="en-US"/>
              </a:p>
            </p:txBody>
          </p:sp>
          <p:sp>
            <p:nvSpPr>
              <p:cNvPr id="4119" name="Line 23"/>
              <p:cNvSpPr>
                <a:spLocks noChangeShapeType="1"/>
              </p:cNvSpPr>
              <p:nvPr/>
            </p:nvSpPr>
            <p:spPr bwMode="auto">
              <a:xfrm>
                <a:off x="3840" y="2616"/>
                <a:ext cx="288" cy="0"/>
              </a:xfrm>
              <a:prstGeom prst="line">
                <a:avLst/>
              </a:prstGeom>
              <a:noFill/>
              <a:ln w="9525">
                <a:solidFill>
                  <a:schemeClr val="tx1"/>
                </a:solidFill>
                <a:round/>
                <a:headEnd/>
                <a:tailEnd/>
              </a:ln>
              <a:effectLst/>
            </p:spPr>
            <p:txBody>
              <a:bodyPr wrap="none" anchor="ctr"/>
              <a:lstStyle/>
              <a:p>
                <a:endParaRPr lang="en-US"/>
              </a:p>
            </p:txBody>
          </p:sp>
          <p:sp>
            <p:nvSpPr>
              <p:cNvPr id="4120" name="Oval 24"/>
              <p:cNvSpPr>
                <a:spLocks noChangeArrowheads="1"/>
              </p:cNvSpPr>
              <p:nvPr/>
            </p:nvSpPr>
            <p:spPr bwMode="auto">
              <a:xfrm>
                <a:off x="3960" y="2592"/>
                <a:ext cx="48" cy="4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121" name="Oval 25"/>
              <p:cNvSpPr>
                <a:spLocks noChangeArrowheads="1"/>
              </p:cNvSpPr>
              <p:nvPr/>
            </p:nvSpPr>
            <p:spPr bwMode="auto">
              <a:xfrm>
                <a:off x="3960" y="2832"/>
                <a:ext cx="48" cy="48"/>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4122" name="Rectangle 26"/>
            <p:cNvSpPr>
              <a:spLocks noChangeArrowheads="1"/>
            </p:cNvSpPr>
            <p:nvPr/>
          </p:nvSpPr>
          <p:spPr bwMode="auto">
            <a:xfrm>
              <a:off x="3648" y="240"/>
              <a:ext cx="1008" cy="528"/>
            </a:xfrm>
            <a:prstGeom prst="rect">
              <a:avLst/>
            </a:prstGeom>
            <a:noFill/>
            <a:ln w="9525">
              <a:solidFill>
                <a:schemeClr val="tx1"/>
              </a:solidFill>
              <a:miter lim="800000"/>
              <a:headEnd/>
              <a:tailEnd/>
            </a:ln>
            <a:effectLst/>
          </p:spPr>
          <p:txBody>
            <a:bodyPr wrap="none" anchor="ctr"/>
            <a:lstStyle/>
            <a:p>
              <a:endParaRPr lang="en-US"/>
            </a:p>
          </p:txBody>
        </p:sp>
      </p:grpSp>
      <p:sp>
        <p:nvSpPr>
          <p:cNvPr id="4123" name="Text Box 27"/>
          <p:cNvSpPr txBox="1">
            <a:spLocks noChangeArrowheads="1"/>
          </p:cNvSpPr>
          <p:nvPr/>
        </p:nvSpPr>
        <p:spPr bwMode="auto">
          <a:xfrm>
            <a:off x="1862138" y="5008563"/>
            <a:ext cx="269875" cy="274637"/>
          </a:xfrm>
          <a:prstGeom prst="rect">
            <a:avLst/>
          </a:prstGeom>
          <a:noFill/>
          <a:ln w="9525">
            <a:noFill/>
            <a:miter lim="800000"/>
            <a:headEnd/>
            <a:tailEnd/>
          </a:ln>
          <a:effectLst/>
        </p:spPr>
        <p:txBody>
          <a:bodyPr wrap="none">
            <a:spAutoFit/>
          </a:bodyPr>
          <a:lstStyle/>
          <a:p>
            <a:r>
              <a:rPr lang="en-US" sz="1200"/>
              <a:t>&gt;</a:t>
            </a:r>
          </a:p>
        </p:txBody>
      </p:sp>
      <p:sp>
        <p:nvSpPr>
          <p:cNvPr id="4124" name="Rectangle 28"/>
          <p:cNvSpPr>
            <a:spLocks noChangeArrowheads="1"/>
          </p:cNvSpPr>
          <p:nvPr/>
        </p:nvSpPr>
        <p:spPr bwMode="auto">
          <a:xfrm>
            <a:off x="6980238" y="6521450"/>
            <a:ext cx="3306762" cy="336550"/>
          </a:xfrm>
          <a:prstGeom prst="rect">
            <a:avLst/>
          </a:prstGeom>
          <a:noFill/>
          <a:ln w="9525">
            <a:noFill/>
            <a:miter lim="800000"/>
            <a:headEnd/>
            <a:tailEnd/>
          </a:ln>
          <a:effectLst/>
        </p:spPr>
        <p:txBody>
          <a:bodyPr wrap="none">
            <a:spAutoFit/>
          </a:bodyPr>
          <a:lstStyle/>
          <a:p>
            <a:r>
              <a:rPr lang="en-US" sz="1600"/>
              <a:t>Yu et al.  PNAS: 97:1701-1706, 2,000</a:t>
            </a:r>
            <a:endParaRPr lang="en-US" sz="2400"/>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12700" y="533400"/>
          <a:ext cx="10313988" cy="5791200"/>
        </p:xfrm>
        <a:graphic>
          <a:graphicData uri="http://schemas.openxmlformats.org/presentationml/2006/ole">
            <p:oleObj spid="_x0000_s92162" name="Worksheet" r:id="rId3" imgW="5472000" imgH="2448000" progId="Excel.Sheet.8">
              <p:embed/>
            </p:oleObj>
          </a:graphicData>
        </a:graphic>
      </p:graphicFrame>
      <p:sp>
        <p:nvSpPr>
          <p:cNvPr id="92163" name="Text Box 3"/>
          <p:cNvSpPr txBox="1">
            <a:spLocks noChangeArrowheads="1"/>
          </p:cNvSpPr>
          <p:nvPr/>
        </p:nvSpPr>
        <p:spPr bwMode="auto">
          <a:xfrm>
            <a:off x="5314950" y="1600200"/>
            <a:ext cx="1371600" cy="457200"/>
          </a:xfrm>
          <a:prstGeom prst="rect">
            <a:avLst/>
          </a:prstGeom>
          <a:noFill/>
          <a:ln w="9525">
            <a:noFill/>
            <a:miter lim="800000"/>
            <a:headEnd/>
            <a:tailEnd/>
          </a:ln>
          <a:effectLst/>
        </p:spPr>
        <p:txBody>
          <a:bodyPr>
            <a:spAutoFit/>
          </a:bodyPr>
          <a:lstStyle/>
          <a:p>
            <a:pPr>
              <a:spcBef>
                <a:spcPct val="50000"/>
              </a:spcBef>
            </a:pPr>
            <a:r>
              <a:rPr lang="en-US" altLang="en-US" sz="2400"/>
              <a:t>P&lt;.001</a:t>
            </a:r>
          </a:p>
        </p:txBody>
      </p:sp>
      <p:sp>
        <p:nvSpPr>
          <p:cNvPr id="92164" name="Text Box 4"/>
          <p:cNvSpPr txBox="1">
            <a:spLocks noChangeArrowheads="1"/>
          </p:cNvSpPr>
          <p:nvPr/>
        </p:nvSpPr>
        <p:spPr bwMode="auto">
          <a:xfrm>
            <a:off x="7162800" y="914400"/>
            <a:ext cx="3124200" cy="1187450"/>
          </a:xfrm>
          <a:prstGeom prst="rect">
            <a:avLst/>
          </a:prstGeom>
          <a:noFill/>
          <a:ln w="9525">
            <a:noFill/>
            <a:miter lim="800000"/>
            <a:headEnd/>
            <a:tailEnd/>
          </a:ln>
          <a:effectLst/>
        </p:spPr>
        <p:txBody>
          <a:bodyPr>
            <a:spAutoFit/>
          </a:bodyPr>
          <a:lstStyle/>
          <a:p>
            <a:pPr>
              <a:spcBef>
                <a:spcPct val="50000"/>
              </a:spcBef>
            </a:pPr>
            <a:r>
              <a:rPr lang="en-US" altLang="en-US" sz="2400">
                <a:solidFill>
                  <a:schemeClr val="accent2"/>
                </a:solidFill>
              </a:rPr>
              <a:t>Age Insulin Autoantibodies first Appeared</a:t>
            </a:r>
          </a:p>
        </p:txBody>
      </p:sp>
      <p:sp>
        <p:nvSpPr>
          <p:cNvPr id="92165" name="Text Box 5"/>
          <p:cNvSpPr txBox="1">
            <a:spLocks noChangeArrowheads="1"/>
          </p:cNvSpPr>
          <p:nvPr/>
        </p:nvSpPr>
        <p:spPr bwMode="auto">
          <a:xfrm>
            <a:off x="9144000" y="6248400"/>
            <a:ext cx="838200" cy="701675"/>
          </a:xfrm>
          <a:prstGeom prst="rect">
            <a:avLst/>
          </a:prstGeom>
          <a:noFill/>
          <a:ln w="9525">
            <a:noFill/>
            <a:miter lim="800000"/>
            <a:headEnd/>
            <a:tailEnd/>
          </a:ln>
          <a:effectLst/>
        </p:spPr>
        <p:txBody>
          <a:bodyPr>
            <a:spAutoFit/>
          </a:bodyPr>
          <a:lstStyle/>
          <a:p>
            <a:pPr>
              <a:spcBef>
                <a:spcPct val="50000"/>
              </a:spcBef>
            </a:pPr>
            <a:r>
              <a:rPr lang="en-US" altLang="en-US"/>
              <a:t>BDC</a:t>
            </a:r>
          </a:p>
          <a:p>
            <a:pPr>
              <a:spcBef>
                <a:spcPct val="50000"/>
              </a:spcBef>
            </a:pPr>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304800"/>
            <a:ext cx="8743950" cy="1143000"/>
          </a:xfrm>
        </p:spPr>
        <p:txBody>
          <a:bodyPr/>
          <a:lstStyle/>
          <a:p>
            <a:r>
              <a:rPr lang="en-US" altLang="en-US" sz="2400" b="1">
                <a:solidFill>
                  <a:srgbClr val="FFFF00"/>
                </a:solidFill>
                <a:latin typeface="Arial" pitchFamily="34" charset="0"/>
              </a:rPr>
              <a:t>Rapid induction of Insulin Autoantibodies by Insulin B:9-23 peptide immunization in Normal BALB/c mice </a:t>
            </a:r>
            <a:r>
              <a:rPr lang="en-US" altLang="en-US" sz="2400"/>
              <a:t/>
            </a:r>
            <a:br>
              <a:rPr lang="en-US" altLang="en-US" sz="2400"/>
            </a:br>
            <a:endParaRPr lang="en-US" altLang="en-US" sz="2400"/>
          </a:p>
        </p:txBody>
      </p:sp>
      <p:grpSp>
        <p:nvGrpSpPr>
          <p:cNvPr id="94211" name="Group 3"/>
          <p:cNvGrpSpPr>
            <a:grpSpLocks/>
          </p:cNvGrpSpPr>
          <p:nvPr/>
        </p:nvGrpSpPr>
        <p:grpSpPr bwMode="auto">
          <a:xfrm>
            <a:off x="685800" y="1374775"/>
            <a:ext cx="9005888" cy="4949825"/>
            <a:chOff x="203" y="770"/>
            <a:chExt cx="5042" cy="3118"/>
          </a:xfrm>
        </p:grpSpPr>
        <p:sp>
          <p:nvSpPr>
            <p:cNvPr id="94212" name="Rectangle 4"/>
            <p:cNvSpPr>
              <a:spLocks noChangeArrowheads="1"/>
            </p:cNvSpPr>
            <p:nvPr/>
          </p:nvSpPr>
          <p:spPr bwMode="auto">
            <a:xfrm>
              <a:off x="587"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3</a:t>
              </a:r>
              <a:endParaRPr lang="en-US" sz="1200"/>
            </a:p>
          </p:txBody>
        </p:sp>
        <p:sp>
          <p:nvSpPr>
            <p:cNvPr id="94213" name="Rectangle 5"/>
            <p:cNvSpPr>
              <a:spLocks noChangeArrowheads="1"/>
            </p:cNvSpPr>
            <p:nvPr/>
          </p:nvSpPr>
          <p:spPr bwMode="auto">
            <a:xfrm>
              <a:off x="1042"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4</a:t>
              </a:r>
              <a:endParaRPr lang="en-US" sz="1200"/>
            </a:p>
          </p:txBody>
        </p:sp>
        <p:sp>
          <p:nvSpPr>
            <p:cNvPr id="94214" name="Rectangle 6"/>
            <p:cNvSpPr>
              <a:spLocks noChangeArrowheads="1"/>
            </p:cNvSpPr>
            <p:nvPr/>
          </p:nvSpPr>
          <p:spPr bwMode="auto">
            <a:xfrm>
              <a:off x="1499"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5</a:t>
              </a:r>
              <a:endParaRPr lang="en-US" sz="1200"/>
            </a:p>
          </p:txBody>
        </p:sp>
        <p:sp>
          <p:nvSpPr>
            <p:cNvPr id="94215" name="Rectangle 7"/>
            <p:cNvSpPr>
              <a:spLocks noChangeArrowheads="1"/>
            </p:cNvSpPr>
            <p:nvPr/>
          </p:nvSpPr>
          <p:spPr bwMode="auto">
            <a:xfrm>
              <a:off x="1954"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6</a:t>
              </a:r>
              <a:endParaRPr lang="en-US" sz="1200"/>
            </a:p>
          </p:txBody>
        </p:sp>
        <p:sp>
          <p:nvSpPr>
            <p:cNvPr id="94216" name="Rectangle 8"/>
            <p:cNvSpPr>
              <a:spLocks noChangeArrowheads="1"/>
            </p:cNvSpPr>
            <p:nvPr/>
          </p:nvSpPr>
          <p:spPr bwMode="auto">
            <a:xfrm>
              <a:off x="2410"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7</a:t>
              </a:r>
              <a:endParaRPr lang="en-US" sz="1200"/>
            </a:p>
          </p:txBody>
        </p:sp>
        <p:sp>
          <p:nvSpPr>
            <p:cNvPr id="94217" name="Rectangle 9"/>
            <p:cNvSpPr>
              <a:spLocks noChangeArrowheads="1"/>
            </p:cNvSpPr>
            <p:nvPr/>
          </p:nvSpPr>
          <p:spPr bwMode="auto">
            <a:xfrm>
              <a:off x="2865"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8</a:t>
              </a:r>
              <a:endParaRPr lang="en-US" sz="1200"/>
            </a:p>
          </p:txBody>
        </p:sp>
        <p:sp>
          <p:nvSpPr>
            <p:cNvPr id="94218" name="Rectangle 10"/>
            <p:cNvSpPr>
              <a:spLocks noChangeArrowheads="1"/>
            </p:cNvSpPr>
            <p:nvPr/>
          </p:nvSpPr>
          <p:spPr bwMode="auto">
            <a:xfrm>
              <a:off x="3320" y="3475"/>
              <a:ext cx="71"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9</a:t>
              </a:r>
              <a:endParaRPr lang="en-US" sz="1200"/>
            </a:p>
          </p:txBody>
        </p:sp>
        <p:sp>
          <p:nvSpPr>
            <p:cNvPr id="94219" name="Rectangle 11"/>
            <p:cNvSpPr>
              <a:spLocks noChangeArrowheads="1"/>
            </p:cNvSpPr>
            <p:nvPr/>
          </p:nvSpPr>
          <p:spPr bwMode="auto">
            <a:xfrm>
              <a:off x="3736" y="3475"/>
              <a:ext cx="14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10</a:t>
              </a:r>
              <a:endParaRPr lang="en-US" sz="1200"/>
            </a:p>
          </p:txBody>
        </p:sp>
        <p:sp>
          <p:nvSpPr>
            <p:cNvPr id="94220" name="Rectangle 12"/>
            <p:cNvSpPr>
              <a:spLocks noChangeArrowheads="1"/>
            </p:cNvSpPr>
            <p:nvPr/>
          </p:nvSpPr>
          <p:spPr bwMode="auto">
            <a:xfrm>
              <a:off x="4197" y="3475"/>
              <a:ext cx="14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11</a:t>
              </a:r>
              <a:endParaRPr lang="en-US" sz="1200"/>
            </a:p>
          </p:txBody>
        </p:sp>
        <p:sp>
          <p:nvSpPr>
            <p:cNvPr id="94221" name="Rectangle 13"/>
            <p:cNvSpPr>
              <a:spLocks noChangeArrowheads="1"/>
            </p:cNvSpPr>
            <p:nvPr/>
          </p:nvSpPr>
          <p:spPr bwMode="auto">
            <a:xfrm>
              <a:off x="4647" y="3475"/>
              <a:ext cx="14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12</a:t>
              </a:r>
              <a:endParaRPr lang="en-US" sz="1200"/>
            </a:p>
          </p:txBody>
        </p:sp>
        <p:sp>
          <p:nvSpPr>
            <p:cNvPr id="94222" name="Rectangle 14"/>
            <p:cNvSpPr>
              <a:spLocks noChangeArrowheads="1"/>
            </p:cNvSpPr>
            <p:nvPr/>
          </p:nvSpPr>
          <p:spPr bwMode="auto">
            <a:xfrm>
              <a:off x="5103" y="3475"/>
              <a:ext cx="14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13</a:t>
              </a:r>
              <a:endParaRPr lang="en-US" sz="1200"/>
            </a:p>
          </p:txBody>
        </p:sp>
        <p:sp>
          <p:nvSpPr>
            <p:cNvPr id="94223" name="Rectangle 15"/>
            <p:cNvSpPr>
              <a:spLocks noChangeArrowheads="1"/>
            </p:cNvSpPr>
            <p:nvPr/>
          </p:nvSpPr>
          <p:spPr bwMode="auto">
            <a:xfrm>
              <a:off x="203" y="3043"/>
              <a:ext cx="320"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0.001</a:t>
              </a:r>
              <a:endParaRPr lang="en-US" sz="1200"/>
            </a:p>
          </p:txBody>
        </p:sp>
        <p:sp>
          <p:nvSpPr>
            <p:cNvPr id="94224" name="Rectangle 16"/>
            <p:cNvSpPr>
              <a:spLocks noChangeArrowheads="1"/>
            </p:cNvSpPr>
            <p:nvPr/>
          </p:nvSpPr>
          <p:spPr bwMode="auto">
            <a:xfrm>
              <a:off x="284" y="2530"/>
              <a:ext cx="249"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0.01</a:t>
              </a:r>
              <a:endParaRPr lang="en-US" sz="1200"/>
            </a:p>
          </p:txBody>
        </p:sp>
        <p:sp>
          <p:nvSpPr>
            <p:cNvPr id="94225" name="Rectangle 17"/>
            <p:cNvSpPr>
              <a:spLocks noChangeArrowheads="1"/>
            </p:cNvSpPr>
            <p:nvPr/>
          </p:nvSpPr>
          <p:spPr bwMode="auto">
            <a:xfrm>
              <a:off x="365" y="2017"/>
              <a:ext cx="178"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0.1</a:t>
              </a:r>
              <a:endParaRPr lang="en-US" sz="1200"/>
            </a:p>
          </p:txBody>
        </p:sp>
        <p:sp>
          <p:nvSpPr>
            <p:cNvPr id="94226" name="Rectangle 18"/>
            <p:cNvSpPr>
              <a:spLocks noChangeArrowheads="1"/>
            </p:cNvSpPr>
            <p:nvPr/>
          </p:nvSpPr>
          <p:spPr bwMode="auto">
            <a:xfrm>
              <a:off x="487" y="1504"/>
              <a:ext cx="7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a:t>
              </a:r>
              <a:endParaRPr lang="en-US" sz="1200"/>
            </a:p>
          </p:txBody>
        </p:sp>
        <p:sp>
          <p:nvSpPr>
            <p:cNvPr id="94227" name="Rectangle 19"/>
            <p:cNvSpPr>
              <a:spLocks noChangeArrowheads="1"/>
            </p:cNvSpPr>
            <p:nvPr/>
          </p:nvSpPr>
          <p:spPr bwMode="auto">
            <a:xfrm>
              <a:off x="406" y="990"/>
              <a:ext cx="142" cy="173"/>
            </a:xfrm>
            <a:prstGeom prst="rect">
              <a:avLst/>
            </a:prstGeom>
            <a:noFill/>
            <a:ln w="9525">
              <a:noFill/>
              <a:miter lim="800000"/>
              <a:headEnd/>
              <a:tailEnd/>
            </a:ln>
          </p:spPr>
          <p:txBody>
            <a:bodyPr wrap="none" lIns="0" tIns="0" rIns="0" bIns="0">
              <a:spAutoFit/>
            </a:bodyPr>
            <a:lstStyle/>
            <a:p>
              <a:r>
                <a:rPr lang="en-US" sz="1800">
                  <a:solidFill>
                    <a:srgbClr val="FFFFFF"/>
                  </a:solidFill>
                  <a:latin typeface="Arial" pitchFamily="34" charset="0"/>
                </a:rPr>
                <a:t>10</a:t>
              </a:r>
              <a:endParaRPr lang="en-US" sz="1200"/>
            </a:p>
          </p:txBody>
        </p:sp>
        <p:sp>
          <p:nvSpPr>
            <p:cNvPr id="94228" name="Freeform 20"/>
            <p:cNvSpPr>
              <a:spLocks/>
            </p:cNvSpPr>
            <p:nvPr/>
          </p:nvSpPr>
          <p:spPr bwMode="auto">
            <a:xfrm>
              <a:off x="1083" y="1818"/>
              <a:ext cx="3646" cy="1485"/>
            </a:xfrm>
            <a:custGeom>
              <a:avLst/>
              <a:gdLst/>
              <a:ahLst/>
              <a:cxnLst>
                <a:cxn ang="0">
                  <a:pos x="0" y="2971"/>
                </a:cxn>
                <a:cxn ang="0">
                  <a:pos x="912" y="2971"/>
                </a:cxn>
                <a:cxn ang="0">
                  <a:pos x="1823" y="2254"/>
                </a:cxn>
                <a:cxn ang="0">
                  <a:pos x="2735" y="1709"/>
                </a:cxn>
                <a:cxn ang="0">
                  <a:pos x="3646" y="864"/>
                </a:cxn>
                <a:cxn ang="0">
                  <a:pos x="4557" y="0"/>
                </a:cxn>
                <a:cxn ang="0">
                  <a:pos x="5469" y="57"/>
                </a:cxn>
                <a:cxn ang="0">
                  <a:pos x="6380" y="398"/>
                </a:cxn>
                <a:cxn ang="0">
                  <a:pos x="7291" y="499"/>
                </a:cxn>
              </a:cxnLst>
              <a:rect l="0" t="0" r="r" b="b"/>
              <a:pathLst>
                <a:path w="7291" h="2971">
                  <a:moveTo>
                    <a:pt x="0" y="2971"/>
                  </a:moveTo>
                  <a:lnTo>
                    <a:pt x="912" y="2971"/>
                  </a:lnTo>
                  <a:lnTo>
                    <a:pt x="1823" y="2254"/>
                  </a:lnTo>
                  <a:lnTo>
                    <a:pt x="2735" y="1709"/>
                  </a:lnTo>
                  <a:lnTo>
                    <a:pt x="3646" y="864"/>
                  </a:lnTo>
                  <a:lnTo>
                    <a:pt x="4557" y="0"/>
                  </a:lnTo>
                  <a:lnTo>
                    <a:pt x="5469" y="57"/>
                  </a:lnTo>
                  <a:lnTo>
                    <a:pt x="6380" y="398"/>
                  </a:lnTo>
                  <a:lnTo>
                    <a:pt x="7291" y="499"/>
                  </a:lnTo>
                </a:path>
              </a:pathLst>
            </a:custGeom>
            <a:noFill/>
            <a:ln w="1588">
              <a:solidFill>
                <a:srgbClr val="FFFFC2"/>
              </a:solidFill>
              <a:prstDash val="solid"/>
              <a:round/>
              <a:headEnd/>
              <a:tailEnd/>
            </a:ln>
          </p:spPr>
          <p:txBody>
            <a:bodyPr/>
            <a:lstStyle/>
            <a:p>
              <a:endParaRPr lang="en-US"/>
            </a:p>
          </p:txBody>
        </p:sp>
        <p:sp>
          <p:nvSpPr>
            <p:cNvPr id="94229" name="Oval 21"/>
            <p:cNvSpPr>
              <a:spLocks noChangeArrowheads="1"/>
            </p:cNvSpPr>
            <p:nvPr/>
          </p:nvSpPr>
          <p:spPr bwMode="auto">
            <a:xfrm>
              <a:off x="1051" y="3271"/>
              <a:ext cx="64" cy="64"/>
            </a:xfrm>
            <a:prstGeom prst="ellipse">
              <a:avLst/>
            </a:prstGeom>
            <a:solidFill>
              <a:srgbClr val="FFFFC2"/>
            </a:solidFill>
            <a:ln w="1588">
              <a:solidFill>
                <a:srgbClr val="FFFFC2"/>
              </a:solidFill>
              <a:round/>
              <a:headEnd/>
              <a:tailEnd/>
            </a:ln>
          </p:spPr>
          <p:txBody>
            <a:bodyPr/>
            <a:lstStyle/>
            <a:p>
              <a:endParaRPr lang="en-US"/>
            </a:p>
          </p:txBody>
        </p:sp>
        <p:sp>
          <p:nvSpPr>
            <p:cNvPr id="94230" name="Oval 22"/>
            <p:cNvSpPr>
              <a:spLocks noChangeArrowheads="1"/>
            </p:cNvSpPr>
            <p:nvPr/>
          </p:nvSpPr>
          <p:spPr bwMode="auto">
            <a:xfrm>
              <a:off x="1507" y="3271"/>
              <a:ext cx="64" cy="64"/>
            </a:xfrm>
            <a:prstGeom prst="ellipse">
              <a:avLst/>
            </a:prstGeom>
            <a:solidFill>
              <a:srgbClr val="FFFFC2"/>
            </a:solidFill>
            <a:ln w="1588">
              <a:solidFill>
                <a:srgbClr val="FFFFC2"/>
              </a:solidFill>
              <a:round/>
              <a:headEnd/>
              <a:tailEnd/>
            </a:ln>
          </p:spPr>
          <p:txBody>
            <a:bodyPr/>
            <a:lstStyle/>
            <a:p>
              <a:endParaRPr lang="en-US"/>
            </a:p>
          </p:txBody>
        </p:sp>
        <p:sp>
          <p:nvSpPr>
            <p:cNvPr id="94231" name="Oval 23"/>
            <p:cNvSpPr>
              <a:spLocks noChangeArrowheads="1"/>
            </p:cNvSpPr>
            <p:nvPr/>
          </p:nvSpPr>
          <p:spPr bwMode="auto">
            <a:xfrm>
              <a:off x="1962" y="2912"/>
              <a:ext cx="65" cy="64"/>
            </a:xfrm>
            <a:prstGeom prst="ellipse">
              <a:avLst/>
            </a:prstGeom>
            <a:solidFill>
              <a:srgbClr val="FFFFC2"/>
            </a:solidFill>
            <a:ln w="1588">
              <a:solidFill>
                <a:srgbClr val="FFFFC2"/>
              </a:solidFill>
              <a:round/>
              <a:headEnd/>
              <a:tailEnd/>
            </a:ln>
          </p:spPr>
          <p:txBody>
            <a:bodyPr/>
            <a:lstStyle/>
            <a:p>
              <a:endParaRPr lang="en-US"/>
            </a:p>
          </p:txBody>
        </p:sp>
        <p:sp>
          <p:nvSpPr>
            <p:cNvPr id="94232" name="Oval 24"/>
            <p:cNvSpPr>
              <a:spLocks noChangeArrowheads="1"/>
            </p:cNvSpPr>
            <p:nvPr/>
          </p:nvSpPr>
          <p:spPr bwMode="auto">
            <a:xfrm>
              <a:off x="2418" y="2640"/>
              <a:ext cx="64" cy="64"/>
            </a:xfrm>
            <a:prstGeom prst="ellipse">
              <a:avLst/>
            </a:prstGeom>
            <a:solidFill>
              <a:srgbClr val="FFFFC2"/>
            </a:solidFill>
            <a:ln w="1588">
              <a:solidFill>
                <a:srgbClr val="FFFFC2"/>
              </a:solidFill>
              <a:round/>
              <a:headEnd/>
              <a:tailEnd/>
            </a:ln>
          </p:spPr>
          <p:txBody>
            <a:bodyPr/>
            <a:lstStyle/>
            <a:p>
              <a:endParaRPr lang="en-US"/>
            </a:p>
          </p:txBody>
        </p:sp>
        <p:sp>
          <p:nvSpPr>
            <p:cNvPr id="94233" name="Oval 25"/>
            <p:cNvSpPr>
              <a:spLocks noChangeArrowheads="1"/>
            </p:cNvSpPr>
            <p:nvPr/>
          </p:nvSpPr>
          <p:spPr bwMode="auto">
            <a:xfrm>
              <a:off x="2874" y="2217"/>
              <a:ext cx="64" cy="64"/>
            </a:xfrm>
            <a:prstGeom prst="ellipse">
              <a:avLst/>
            </a:prstGeom>
            <a:solidFill>
              <a:srgbClr val="FFFFC2"/>
            </a:solidFill>
            <a:ln w="1588">
              <a:solidFill>
                <a:srgbClr val="FFFFC2"/>
              </a:solidFill>
              <a:round/>
              <a:headEnd/>
              <a:tailEnd/>
            </a:ln>
          </p:spPr>
          <p:txBody>
            <a:bodyPr/>
            <a:lstStyle/>
            <a:p>
              <a:endParaRPr lang="en-US"/>
            </a:p>
          </p:txBody>
        </p:sp>
        <p:sp>
          <p:nvSpPr>
            <p:cNvPr id="94234" name="Oval 26"/>
            <p:cNvSpPr>
              <a:spLocks noChangeArrowheads="1"/>
            </p:cNvSpPr>
            <p:nvPr/>
          </p:nvSpPr>
          <p:spPr bwMode="auto">
            <a:xfrm>
              <a:off x="3330" y="1785"/>
              <a:ext cx="64" cy="65"/>
            </a:xfrm>
            <a:prstGeom prst="ellipse">
              <a:avLst/>
            </a:prstGeom>
            <a:solidFill>
              <a:srgbClr val="FFFFC2"/>
            </a:solidFill>
            <a:ln w="1588">
              <a:solidFill>
                <a:srgbClr val="FFFFC2"/>
              </a:solidFill>
              <a:round/>
              <a:headEnd/>
              <a:tailEnd/>
            </a:ln>
          </p:spPr>
          <p:txBody>
            <a:bodyPr/>
            <a:lstStyle/>
            <a:p>
              <a:endParaRPr lang="en-US"/>
            </a:p>
          </p:txBody>
        </p:sp>
        <p:sp>
          <p:nvSpPr>
            <p:cNvPr id="94235" name="Oval 27"/>
            <p:cNvSpPr>
              <a:spLocks noChangeArrowheads="1"/>
            </p:cNvSpPr>
            <p:nvPr/>
          </p:nvSpPr>
          <p:spPr bwMode="auto">
            <a:xfrm>
              <a:off x="3785" y="1814"/>
              <a:ext cx="64" cy="64"/>
            </a:xfrm>
            <a:prstGeom prst="ellipse">
              <a:avLst/>
            </a:prstGeom>
            <a:solidFill>
              <a:srgbClr val="FFFFC2"/>
            </a:solidFill>
            <a:ln w="1588">
              <a:solidFill>
                <a:srgbClr val="FFFFC2"/>
              </a:solidFill>
              <a:round/>
              <a:headEnd/>
              <a:tailEnd/>
            </a:ln>
          </p:spPr>
          <p:txBody>
            <a:bodyPr/>
            <a:lstStyle/>
            <a:p>
              <a:endParaRPr lang="en-US"/>
            </a:p>
          </p:txBody>
        </p:sp>
        <p:sp>
          <p:nvSpPr>
            <p:cNvPr id="94236" name="Oval 28"/>
            <p:cNvSpPr>
              <a:spLocks noChangeArrowheads="1"/>
            </p:cNvSpPr>
            <p:nvPr/>
          </p:nvSpPr>
          <p:spPr bwMode="auto">
            <a:xfrm>
              <a:off x="4241" y="1984"/>
              <a:ext cx="64" cy="65"/>
            </a:xfrm>
            <a:prstGeom prst="ellipse">
              <a:avLst/>
            </a:prstGeom>
            <a:solidFill>
              <a:srgbClr val="FFFFC2"/>
            </a:solidFill>
            <a:ln w="1588">
              <a:solidFill>
                <a:srgbClr val="FFFFC2"/>
              </a:solidFill>
              <a:round/>
              <a:headEnd/>
              <a:tailEnd/>
            </a:ln>
          </p:spPr>
          <p:txBody>
            <a:bodyPr/>
            <a:lstStyle/>
            <a:p>
              <a:endParaRPr lang="en-US"/>
            </a:p>
          </p:txBody>
        </p:sp>
        <p:sp>
          <p:nvSpPr>
            <p:cNvPr id="94237" name="Oval 29"/>
            <p:cNvSpPr>
              <a:spLocks noChangeArrowheads="1"/>
            </p:cNvSpPr>
            <p:nvPr/>
          </p:nvSpPr>
          <p:spPr bwMode="auto">
            <a:xfrm>
              <a:off x="4697" y="2035"/>
              <a:ext cx="64" cy="64"/>
            </a:xfrm>
            <a:prstGeom prst="ellipse">
              <a:avLst/>
            </a:prstGeom>
            <a:solidFill>
              <a:srgbClr val="FFFFC2"/>
            </a:solidFill>
            <a:ln w="1588">
              <a:solidFill>
                <a:srgbClr val="FFFFC2"/>
              </a:solidFill>
              <a:round/>
              <a:headEnd/>
              <a:tailEnd/>
            </a:ln>
          </p:spPr>
          <p:txBody>
            <a:bodyPr/>
            <a:lstStyle/>
            <a:p>
              <a:endParaRPr lang="en-US"/>
            </a:p>
          </p:txBody>
        </p:sp>
        <p:sp>
          <p:nvSpPr>
            <p:cNvPr id="94238" name="Freeform 30"/>
            <p:cNvSpPr>
              <a:spLocks/>
            </p:cNvSpPr>
            <p:nvPr/>
          </p:nvSpPr>
          <p:spPr bwMode="auto">
            <a:xfrm>
              <a:off x="1083" y="2065"/>
              <a:ext cx="3646" cy="1238"/>
            </a:xfrm>
            <a:custGeom>
              <a:avLst/>
              <a:gdLst/>
              <a:ahLst/>
              <a:cxnLst>
                <a:cxn ang="0">
                  <a:pos x="0" y="2475"/>
                </a:cxn>
                <a:cxn ang="0">
                  <a:pos x="912" y="2475"/>
                </a:cxn>
                <a:cxn ang="0">
                  <a:pos x="1823" y="1496"/>
                </a:cxn>
                <a:cxn ang="0">
                  <a:pos x="2735" y="436"/>
                </a:cxn>
                <a:cxn ang="0">
                  <a:pos x="3646" y="474"/>
                </a:cxn>
                <a:cxn ang="0">
                  <a:pos x="4557" y="0"/>
                </a:cxn>
                <a:cxn ang="0">
                  <a:pos x="5469" y="263"/>
                </a:cxn>
                <a:cxn ang="0">
                  <a:pos x="6380" y="459"/>
                </a:cxn>
                <a:cxn ang="0">
                  <a:pos x="7291" y="91"/>
                </a:cxn>
              </a:cxnLst>
              <a:rect l="0" t="0" r="r" b="b"/>
              <a:pathLst>
                <a:path w="7291" h="2475">
                  <a:moveTo>
                    <a:pt x="0" y="2475"/>
                  </a:moveTo>
                  <a:lnTo>
                    <a:pt x="912" y="2475"/>
                  </a:lnTo>
                  <a:lnTo>
                    <a:pt x="1823" y="1496"/>
                  </a:lnTo>
                  <a:lnTo>
                    <a:pt x="2735" y="436"/>
                  </a:lnTo>
                  <a:lnTo>
                    <a:pt x="3646" y="474"/>
                  </a:lnTo>
                  <a:lnTo>
                    <a:pt x="4557" y="0"/>
                  </a:lnTo>
                  <a:lnTo>
                    <a:pt x="5469" y="263"/>
                  </a:lnTo>
                  <a:lnTo>
                    <a:pt x="6380" y="459"/>
                  </a:lnTo>
                  <a:lnTo>
                    <a:pt x="7291" y="91"/>
                  </a:lnTo>
                </a:path>
              </a:pathLst>
            </a:custGeom>
            <a:noFill/>
            <a:ln w="1588">
              <a:solidFill>
                <a:srgbClr val="FFFFC2"/>
              </a:solidFill>
              <a:prstDash val="solid"/>
              <a:round/>
              <a:headEnd/>
              <a:tailEnd/>
            </a:ln>
          </p:spPr>
          <p:txBody>
            <a:bodyPr/>
            <a:lstStyle/>
            <a:p>
              <a:endParaRPr lang="en-US"/>
            </a:p>
          </p:txBody>
        </p:sp>
        <p:sp>
          <p:nvSpPr>
            <p:cNvPr id="94239" name="Oval 31"/>
            <p:cNvSpPr>
              <a:spLocks noChangeArrowheads="1"/>
            </p:cNvSpPr>
            <p:nvPr/>
          </p:nvSpPr>
          <p:spPr bwMode="auto">
            <a:xfrm>
              <a:off x="1051" y="3271"/>
              <a:ext cx="64" cy="64"/>
            </a:xfrm>
            <a:prstGeom prst="ellipse">
              <a:avLst/>
            </a:prstGeom>
            <a:noFill/>
            <a:ln w="1588">
              <a:solidFill>
                <a:srgbClr val="FFFFC2"/>
              </a:solidFill>
              <a:round/>
              <a:headEnd/>
              <a:tailEnd/>
            </a:ln>
          </p:spPr>
          <p:txBody>
            <a:bodyPr/>
            <a:lstStyle/>
            <a:p>
              <a:endParaRPr lang="en-US"/>
            </a:p>
          </p:txBody>
        </p:sp>
        <p:sp>
          <p:nvSpPr>
            <p:cNvPr id="94240" name="Oval 32"/>
            <p:cNvSpPr>
              <a:spLocks noChangeArrowheads="1"/>
            </p:cNvSpPr>
            <p:nvPr/>
          </p:nvSpPr>
          <p:spPr bwMode="auto">
            <a:xfrm>
              <a:off x="1507" y="3271"/>
              <a:ext cx="64" cy="64"/>
            </a:xfrm>
            <a:prstGeom prst="ellipse">
              <a:avLst/>
            </a:prstGeom>
            <a:noFill/>
            <a:ln w="1588">
              <a:solidFill>
                <a:srgbClr val="FFFFC2"/>
              </a:solidFill>
              <a:round/>
              <a:headEnd/>
              <a:tailEnd/>
            </a:ln>
          </p:spPr>
          <p:txBody>
            <a:bodyPr/>
            <a:lstStyle/>
            <a:p>
              <a:endParaRPr lang="en-US"/>
            </a:p>
          </p:txBody>
        </p:sp>
        <p:sp>
          <p:nvSpPr>
            <p:cNvPr id="94241" name="Oval 33"/>
            <p:cNvSpPr>
              <a:spLocks noChangeArrowheads="1"/>
            </p:cNvSpPr>
            <p:nvPr/>
          </p:nvSpPr>
          <p:spPr bwMode="auto">
            <a:xfrm>
              <a:off x="1962" y="2781"/>
              <a:ext cx="65" cy="64"/>
            </a:xfrm>
            <a:prstGeom prst="ellipse">
              <a:avLst/>
            </a:prstGeom>
            <a:noFill/>
            <a:ln w="1588">
              <a:solidFill>
                <a:srgbClr val="FFFFC2"/>
              </a:solidFill>
              <a:round/>
              <a:headEnd/>
              <a:tailEnd/>
            </a:ln>
          </p:spPr>
          <p:txBody>
            <a:bodyPr/>
            <a:lstStyle/>
            <a:p>
              <a:endParaRPr lang="en-US"/>
            </a:p>
          </p:txBody>
        </p:sp>
        <p:sp>
          <p:nvSpPr>
            <p:cNvPr id="94242" name="Oval 34"/>
            <p:cNvSpPr>
              <a:spLocks noChangeArrowheads="1"/>
            </p:cNvSpPr>
            <p:nvPr/>
          </p:nvSpPr>
          <p:spPr bwMode="auto">
            <a:xfrm>
              <a:off x="2418" y="2251"/>
              <a:ext cx="64" cy="64"/>
            </a:xfrm>
            <a:prstGeom prst="ellipse">
              <a:avLst/>
            </a:prstGeom>
            <a:noFill/>
            <a:ln w="1588">
              <a:solidFill>
                <a:srgbClr val="FFFFC2"/>
              </a:solidFill>
              <a:round/>
              <a:headEnd/>
              <a:tailEnd/>
            </a:ln>
          </p:spPr>
          <p:txBody>
            <a:bodyPr/>
            <a:lstStyle/>
            <a:p>
              <a:endParaRPr lang="en-US"/>
            </a:p>
          </p:txBody>
        </p:sp>
        <p:sp>
          <p:nvSpPr>
            <p:cNvPr id="94243" name="Oval 35"/>
            <p:cNvSpPr>
              <a:spLocks noChangeArrowheads="1"/>
            </p:cNvSpPr>
            <p:nvPr/>
          </p:nvSpPr>
          <p:spPr bwMode="auto">
            <a:xfrm>
              <a:off x="2874" y="2270"/>
              <a:ext cx="64" cy="65"/>
            </a:xfrm>
            <a:prstGeom prst="ellipse">
              <a:avLst/>
            </a:prstGeom>
            <a:noFill/>
            <a:ln w="1588">
              <a:solidFill>
                <a:srgbClr val="FFFFC2"/>
              </a:solidFill>
              <a:round/>
              <a:headEnd/>
              <a:tailEnd/>
            </a:ln>
          </p:spPr>
          <p:txBody>
            <a:bodyPr/>
            <a:lstStyle/>
            <a:p>
              <a:endParaRPr lang="en-US"/>
            </a:p>
          </p:txBody>
        </p:sp>
        <p:sp>
          <p:nvSpPr>
            <p:cNvPr id="94244" name="Oval 36"/>
            <p:cNvSpPr>
              <a:spLocks noChangeArrowheads="1"/>
            </p:cNvSpPr>
            <p:nvPr/>
          </p:nvSpPr>
          <p:spPr bwMode="auto">
            <a:xfrm>
              <a:off x="3330" y="2033"/>
              <a:ext cx="64" cy="64"/>
            </a:xfrm>
            <a:prstGeom prst="ellipse">
              <a:avLst/>
            </a:prstGeom>
            <a:noFill/>
            <a:ln w="1588">
              <a:solidFill>
                <a:srgbClr val="FFFFC2"/>
              </a:solidFill>
              <a:round/>
              <a:headEnd/>
              <a:tailEnd/>
            </a:ln>
          </p:spPr>
          <p:txBody>
            <a:bodyPr/>
            <a:lstStyle/>
            <a:p>
              <a:endParaRPr lang="en-US"/>
            </a:p>
          </p:txBody>
        </p:sp>
        <p:sp>
          <p:nvSpPr>
            <p:cNvPr id="94245" name="Oval 37"/>
            <p:cNvSpPr>
              <a:spLocks noChangeArrowheads="1"/>
            </p:cNvSpPr>
            <p:nvPr/>
          </p:nvSpPr>
          <p:spPr bwMode="auto">
            <a:xfrm>
              <a:off x="3785" y="2165"/>
              <a:ext cx="64" cy="64"/>
            </a:xfrm>
            <a:prstGeom prst="ellipse">
              <a:avLst/>
            </a:prstGeom>
            <a:noFill/>
            <a:ln w="1588">
              <a:solidFill>
                <a:srgbClr val="FFFFC2"/>
              </a:solidFill>
              <a:round/>
              <a:headEnd/>
              <a:tailEnd/>
            </a:ln>
          </p:spPr>
          <p:txBody>
            <a:bodyPr/>
            <a:lstStyle/>
            <a:p>
              <a:endParaRPr lang="en-US"/>
            </a:p>
          </p:txBody>
        </p:sp>
        <p:sp>
          <p:nvSpPr>
            <p:cNvPr id="94246" name="Oval 38"/>
            <p:cNvSpPr>
              <a:spLocks noChangeArrowheads="1"/>
            </p:cNvSpPr>
            <p:nvPr/>
          </p:nvSpPr>
          <p:spPr bwMode="auto">
            <a:xfrm>
              <a:off x="4241" y="2263"/>
              <a:ext cx="64" cy="64"/>
            </a:xfrm>
            <a:prstGeom prst="ellipse">
              <a:avLst/>
            </a:prstGeom>
            <a:noFill/>
            <a:ln w="1588">
              <a:solidFill>
                <a:srgbClr val="FFFFC2"/>
              </a:solidFill>
              <a:round/>
              <a:headEnd/>
              <a:tailEnd/>
            </a:ln>
          </p:spPr>
          <p:txBody>
            <a:bodyPr/>
            <a:lstStyle/>
            <a:p>
              <a:endParaRPr lang="en-US"/>
            </a:p>
          </p:txBody>
        </p:sp>
        <p:sp>
          <p:nvSpPr>
            <p:cNvPr id="94247" name="Oval 39"/>
            <p:cNvSpPr>
              <a:spLocks noChangeArrowheads="1"/>
            </p:cNvSpPr>
            <p:nvPr/>
          </p:nvSpPr>
          <p:spPr bwMode="auto">
            <a:xfrm>
              <a:off x="4697" y="2079"/>
              <a:ext cx="64" cy="64"/>
            </a:xfrm>
            <a:prstGeom prst="ellipse">
              <a:avLst/>
            </a:prstGeom>
            <a:noFill/>
            <a:ln w="1588">
              <a:solidFill>
                <a:srgbClr val="FFFFC2"/>
              </a:solidFill>
              <a:round/>
              <a:headEnd/>
              <a:tailEnd/>
            </a:ln>
          </p:spPr>
          <p:txBody>
            <a:bodyPr/>
            <a:lstStyle/>
            <a:p>
              <a:endParaRPr lang="en-US"/>
            </a:p>
          </p:txBody>
        </p:sp>
        <p:sp>
          <p:nvSpPr>
            <p:cNvPr id="94248" name="Freeform 40"/>
            <p:cNvSpPr>
              <a:spLocks/>
            </p:cNvSpPr>
            <p:nvPr/>
          </p:nvSpPr>
          <p:spPr bwMode="auto">
            <a:xfrm>
              <a:off x="1083" y="1803"/>
              <a:ext cx="3646" cy="1500"/>
            </a:xfrm>
            <a:custGeom>
              <a:avLst/>
              <a:gdLst/>
              <a:ahLst/>
              <a:cxnLst>
                <a:cxn ang="0">
                  <a:pos x="0" y="3001"/>
                </a:cxn>
                <a:cxn ang="0">
                  <a:pos x="912" y="3001"/>
                </a:cxn>
                <a:cxn ang="0">
                  <a:pos x="1823" y="1566"/>
                </a:cxn>
                <a:cxn ang="0">
                  <a:pos x="2735" y="332"/>
                </a:cxn>
                <a:cxn ang="0">
                  <a:pos x="3646" y="507"/>
                </a:cxn>
                <a:cxn ang="0">
                  <a:pos x="4557" y="0"/>
                </a:cxn>
                <a:cxn ang="0">
                  <a:pos x="5469" y="60"/>
                </a:cxn>
                <a:cxn ang="0">
                  <a:pos x="6380" y="192"/>
                </a:cxn>
                <a:cxn ang="0">
                  <a:pos x="7291" y="299"/>
                </a:cxn>
              </a:cxnLst>
              <a:rect l="0" t="0" r="r" b="b"/>
              <a:pathLst>
                <a:path w="7291" h="3001">
                  <a:moveTo>
                    <a:pt x="0" y="3001"/>
                  </a:moveTo>
                  <a:lnTo>
                    <a:pt x="912" y="3001"/>
                  </a:lnTo>
                  <a:lnTo>
                    <a:pt x="1823" y="1566"/>
                  </a:lnTo>
                  <a:lnTo>
                    <a:pt x="2735" y="332"/>
                  </a:lnTo>
                  <a:lnTo>
                    <a:pt x="3646" y="507"/>
                  </a:lnTo>
                  <a:lnTo>
                    <a:pt x="4557" y="0"/>
                  </a:lnTo>
                  <a:lnTo>
                    <a:pt x="5469" y="60"/>
                  </a:lnTo>
                  <a:lnTo>
                    <a:pt x="6380" y="192"/>
                  </a:lnTo>
                  <a:lnTo>
                    <a:pt x="7291" y="299"/>
                  </a:lnTo>
                </a:path>
              </a:pathLst>
            </a:custGeom>
            <a:noFill/>
            <a:ln w="1588">
              <a:solidFill>
                <a:srgbClr val="FFFFC2"/>
              </a:solidFill>
              <a:prstDash val="solid"/>
              <a:round/>
              <a:headEnd/>
              <a:tailEnd/>
            </a:ln>
          </p:spPr>
          <p:txBody>
            <a:bodyPr/>
            <a:lstStyle/>
            <a:p>
              <a:endParaRPr lang="en-US"/>
            </a:p>
          </p:txBody>
        </p:sp>
        <p:sp>
          <p:nvSpPr>
            <p:cNvPr id="94249" name="Rectangle 41"/>
            <p:cNvSpPr>
              <a:spLocks noChangeArrowheads="1"/>
            </p:cNvSpPr>
            <p:nvPr/>
          </p:nvSpPr>
          <p:spPr bwMode="auto">
            <a:xfrm>
              <a:off x="1067" y="3287"/>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0" name="Rectangle 42"/>
            <p:cNvSpPr>
              <a:spLocks noChangeArrowheads="1"/>
            </p:cNvSpPr>
            <p:nvPr/>
          </p:nvSpPr>
          <p:spPr bwMode="auto">
            <a:xfrm>
              <a:off x="1523" y="3287"/>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1" name="Rectangle 43"/>
            <p:cNvSpPr>
              <a:spLocks noChangeArrowheads="1"/>
            </p:cNvSpPr>
            <p:nvPr/>
          </p:nvSpPr>
          <p:spPr bwMode="auto">
            <a:xfrm>
              <a:off x="1979" y="2569"/>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2" name="Rectangle 44"/>
            <p:cNvSpPr>
              <a:spLocks noChangeArrowheads="1"/>
            </p:cNvSpPr>
            <p:nvPr/>
          </p:nvSpPr>
          <p:spPr bwMode="auto">
            <a:xfrm>
              <a:off x="2434" y="1952"/>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3" name="Rectangle 45"/>
            <p:cNvSpPr>
              <a:spLocks noChangeArrowheads="1"/>
            </p:cNvSpPr>
            <p:nvPr/>
          </p:nvSpPr>
          <p:spPr bwMode="auto">
            <a:xfrm>
              <a:off x="2890" y="2040"/>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4" name="Rectangle 46"/>
            <p:cNvSpPr>
              <a:spLocks noChangeArrowheads="1"/>
            </p:cNvSpPr>
            <p:nvPr/>
          </p:nvSpPr>
          <p:spPr bwMode="auto">
            <a:xfrm>
              <a:off x="3346" y="1787"/>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5" name="Rectangle 47"/>
            <p:cNvSpPr>
              <a:spLocks noChangeArrowheads="1"/>
            </p:cNvSpPr>
            <p:nvPr/>
          </p:nvSpPr>
          <p:spPr bwMode="auto">
            <a:xfrm>
              <a:off x="3801" y="1816"/>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6" name="Rectangle 48"/>
            <p:cNvSpPr>
              <a:spLocks noChangeArrowheads="1"/>
            </p:cNvSpPr>
            <p:nvPr/>
          </p:nvSpPr>
          <p:spPr bwMode="auto">
            <a:xfrm>
              <a:off x="4257" y="1882"/>
              <a:ext cx="32" cy="33"/>
            </a:xfrm>
            <a:prstGeom prst="rect">
              <a:avLst/>
            </a:prstGeom>
            <a:solidFill>
              <a:srgbClr val="FFFFC2"/>
            </a:solidFill>
            <a:ln w="1588">
              <a:solidFill>
                <a:srgbClr val="FFFFC2"/>
              </a:solidFill>
              <a:miter lim="800000"/>
              <a:headEnd/>
              <a:tailEnd/>
            </a:ln>
          </p:spPr>
          <p:txBody>
            <a:bodyPr/>
            <a:lstStyle/>
            <a:p>
              <a:endParaRPr lang="en-US"/>
            </a:p>
          </p:txBody>
        </p:sp>
        <p:sp>
          <p:nvSpPr>
            <p:cNvPr id="94257" name="Rectangle 49"/>
            <p:cNvSpPr>
              <a:spLocks noChangeArrowheads="1"/>
            </p:cNvSpPr>
            <p:nvPr/>
          </p:nvSpPr>
          <p:spPr bwMode="auto">
            <a:xfrm>
              <a:off x="4713" y="1936"/>
              <a:ext cx="32" cy="32"/>
            </a:xfrm>
            <a:prstGeom prst="rect">
              <a:avLst/>
            </a:prstGeom>
            <a:solidFill>
              <a:srgbClr val="FFFFC2"/>
            </a:solidFill>
            <a:ln w="1588">
              <a:solidFill>
                <a:srgbClr val="FFFFC2"/>
              </a:solidFill>
              <a:miter lim="800000"/>
              <a:headEnd/>
              <a:tailEnd/>
            </a:ln>
          </p:spPr>
          <p:txBody>
            <a:bodyPr/>
            <a:lstStyle/>
            <a:p>
              <a:endParaRPr lang="en-US"/>
            </a:p>
          </p:txBody>
        </p:sp>
        <p:sp>
          <p:nvSpPr>
            <p:cNvPr id="94258" name="Freeform 50"/>
            <p:cNvSpPr>
              <a:spLocks/>
            </p:cNvSpPr>
            <p:nvPr/>
          </p:nvSpPr>
          <p:spPr bwMode="auto">
            <a:xfrm>
              <a:off x="1083" y="2088"/>
              <a:ext cx="3646" cy="1215"/>
            </a:xfrm>
            <a:custGeom>
              <a:avLst/>
              <a:gdLst/>
              <a:ahLst/>
              <a:cxnLst>
                <a:cxn ang="0">
                  <a:pos x="0" y="2430"/>
                </a:cxn>
                <a:cxn ang="0">
                  <a:pos x="912" y="2430"/>
                </a:cxn>
                <a:cxn ang="0">
                  <a:pos x="1823" y="1941"/>
                </a:cxn>
                <a:cxn ang="0">
                  <a:pos x="2735" y="240"/>
                </a:cxn>
                <a:cxn ang="0">
                  <a:pos x="3646" y="363"/>
                </a:cxn>
                <a:cxn ang="0">
                  <a:pos x="4557" y="0"/>
                </a:cxn>
                <a:cxn ang="0">
                  <a:pos x="5469" y="165"/>
                </a:cxn>
                <a:cxn ang="0">
                  <a:pos x="6380" y="363"/>
                </a:cxn>
                <a:cxn ang="0">
                  <a:pos x="7291" y="482"/>
                </a:cxn>
              </a:cxnLst>
              <a:rect l="0" t="0" r="r" b="b"/>
              <a:pathLst>
                <a:path w="7291" h="2430">
                  <a:moveTo>
                    <a:pt x="0" y="2430"/>
                  </a:moveTo>
                  <a:lnTo>
                    <a:pt x="912" y="2430"/>
                  </a:lnTo>
                  <a:lnTo>
                    <a:pt x="1823" y="1941"/>
                  </a:lnTo>
                  <a:lnTo>
                    <a:pt x="2735" y="240"/>
                  </a:lnTo>
                  <a:lnTo>
                    <a:pt x="3646" y="363"/>
                  </a:lnTo>
                  <a:lnTo>
                    <a:pt x="4557" y="0"/>
                  </a:lnTo>
                  <a:lnTo>
                    <a:pt x="5469" y="165"/>
                  </a:lnTo>
                  <a:lnTo>
                    <a:pt x="6380" y="363"/>
                  </a:lnTo>
                  <a:lnTo>
                    <a:pt x="7291" y="482"/>
                  </a:lnTo>
                </a:path>
              </a:pathLst>
            </a:custGeom>
            <a:noFill/>
            <a:ln w="1588">
              <a:solidFill>
                <a:srgbClr val="FFFFC2"/>
              </a:solidFill>
              <a:prstDash val="solid"/>
              <a:round/>
              <a:headEnd/>
              <a:tailEnd/>
            </a:ln>
          </p:spPr>
          <p:txBody>
            <a:bodyPr/>
            <a:lstStyle/>
            <a:p>
              <a:endParaRPr lang="en-US"/>
            </a:p>
          </p:txBody>
        </p:sp>
        <p:sp>
          <p:nvSpPr>
            <p:cNvPr id="94259" name="Freeform 51"/>
            <p:cNvSpPr>
              <a:spLocks/>
            </p:cNvSpPr>
            <p:nvPr/>
          </p:nvSpPr>
          <p:spPr bwMode="auto">
            <a:xfrm>
              <a:off x="1035" y="3255"/>
              <a:ext cx="96" cy="96"/>
            </a:xfrm>
            <a:custGeom>
              <a:avLst/>
              <a:gdLst/>
              <a:ahLst/>
              <a:cxnLst>
                <a:cxn ang="0">
                  <a:pos x="96" y="193"/>
                </a:cxn>
                <a:cxn ang="0">
                  <a:pos x="0" y="96"/>
                </a:cxn>
                <a:cxn ang="0">
                  <a:pos x="96" y="0"/>
                </a:cxn>
                <a:cxn ang="0">
                  <a:pos x="193" y="96"/>
                </a:cxn>
                <a:cxn ang="0">
                  <a:pos x="96" y="193"/>
                </a:cxn>
              </a:cxnLst>
              <a:rect l="0" t="0" r="r" b="b"/>
              <a:pathLst>
                <a:path w="193" h="193">
                  <a:moveTo>
                    <a:pt x="96" y="193"/>
                  </a:moveTo>
                  <a:lnTo>
                    <a:pt x="0" y="96"/>
                  </a:lnTo>
                  <a:lnTo>
                    <a:pt x="96" y="0"/>
                  </a:lnTo>
                  <a:lnTo>
                    <a:pt x="193" y="96"/>
                  </a:lnTo>
                  <a:lnTo>
                    <a:pt x="96" y="193"/>
                  </a:lnTo>
                </a:path>
              </a:pathLst>
            </a:custGeom>
            <a:noFill/>
            <a:ln w="1588">
              <a:solidFill>
                <a:srgbClr val="FFFFC2"/>
              </a:solidFill>
              <a:prstDash val="solid"/>
              <a:round/>
              <a:headEnd/>
              <a:tailEnd/>
            </a:ln>
          </p:spPr>
          <p:txBody>
            <a:bodyPr/>
            <a:lstStyle/>
            <a:p>
              <a:endParaRPr lang="en-US"/>
            </a:p>
          </p:txBody>
        </p:sp>
        <p:sp>
          <p:nvSpPr>
            <p:cNvPr id="94260" name="Freeform 52"/>
            <p:cNvSpPr>
              <a:spLocks/>
            </p:cNvSpPr>
            <p:nvPr/>
          </p:nvSpPr>
          <p:spPr bwMode="auto">
            <a:xfrm>
              <a:off x="1491" y="3255"/>
              <a:ext cx="96" cy="96"/>
            </a:xfrm>
            <a:custGeom>
              <a:avLst/>
              <a:gdLst/>
              <a:ahLst/>
              <a:cxnLst>
                <a:cxn ang="0">
                  <a:pos x="97" y="193"/>
                </a:cxn>
                <a:cxn ang="0">
                  <a:pos x="0" y="96"/>
                </a:cxn>
                <a:cxn ang="0">
                  <a:pos x="97" y="0"/>
                </a:cxn>
                <a:cxn ang="0">
                  <a:pos x="193" y="96"/>
                </a:cxn>
                <a:cxn ang="0">
                  <a:pos x="97" y="193"/>
                </a:cxn>
              </a:cxnLst>
              <a:rect l="0" t="0" r="r" b="b"/>
              <a:pathLst>
                <a:path w="193" h="193">
                  <a:moveTo>
                    <a:pt x="97" y="193"/>
                  </a:moveTo>
                  <a:lnTo>
                    <a:pt x="0" y="96"/>
                  </a:lnTo>
                  <a:lnTo>
                    <a:pt x="97" y="0"/>
                  </a:lnTo>
                  <a:lnTo>
                    <a:pt x="193" y="96"/>
                  </a:lnTo>
                  <a:lnTo>
                    <a:pt x="97" y="193"/>
                  </a:lnTo>
                </a:path>
              </a:pathLst>
            </a:custGeom>
            <a:noFill/>
            <a:ln w="1588">
              <a:solidFill>
                <a:srgbClr val="FFFFC2"/>
              </a:solidFill>
              <a:prstDash val="solid"/>
              <a:round/>
              <a:headEnd/>
              <a:tailEnd/>
            </a:ln>
          </p:spPr>
          <p:txBody>
            <a:bodyPr/>
            <a:lstStyle/>
            <a:p>
              <a:endParaRPr lang="en-US"/>
            </a:p>
          </p:txBody>
        </p:sp>
        <p:sp>
          <p:nvSpPr>
            <p:cNvPr id="94261" name="Freeform 53"/>
            <p:cNvSpPr>
              <a:spLocks/>
            </p:cNvSpPr>
            <p:nvPr/>
          </p:nvSpPr>
          <p:spPr bwMode="auto">
            <a:xfrm>
              <a:off x="1946" y="3010"/>
              <a:ext cx="97" cy="97"/>
            </a:xfrm>
            <a:custGeom>
              <a:avLst/>
              <a:gdLst/>
              <a:ahLst/>
              <a:cxnLst>
                <a:cxn ang="0">
                  <a:pos x="96" y="192"/>
                </a:cxn>
                <a:cxn ang="0">
                  <a:pos x="0" y="96"/>
                </a:cxn>
                <a:cxn ang="0">
                  <a:pos x="96" y="0"/>
                </a:cxn>
                <a:cxn ang="0">
                  <a:pos x="192" y="96"/>
                </a:cxn>
                <a:cxn ang="0">
                  <a:pos x="96" y="192"/>
                </a:cxn>
              </a:cxnLst>
              <a:rect l="0" t="0" r="r" b="b"/>
              <a:pathLst>
                <a:path w="192" h="192">
                  <a:moveTo>
                    <a:pt x="96" y="192"/>
                  </a:moveTo>
                  <a:lnTo>
                    <a:pt x="0" y="96"/>
                  </a:lnTo>
                  <a:lnTo>
                    <a:pt x="96" y="0"/>
                  </a:lnTo>
                  <a:lnTo>
                    <a:pt x="192" y="96"/>
                  </a:lnTo>
                  <a:lnTo>
                    <a:pt x="96" y="192"/>
                  </a:lnTo>
                </a:path>
              </a:pathLst>
            </a:custGeom>
            <a:noFill/>
            <a:ln w="1588">
              <a:solidFill>
                <a:srgbClr val="FFFFC2"/>
              </a:solidFill>
              <a:prstDash val="solid"/>
              <a:round/>
              <a:headEnd/>
              <a:tailEnd/>
            </a:ln>
          </p:spPr>
          <p:txBody>
            <a:bodyPr/>
            <a:lstStyle/>
            <a:p>
              <a:endParaRPr lang="en-US"/>
            </a:p>
          </p:txBody>
        </p:sp>
        <p:sp>
          <p:nvSpPr>
            <p:cNvPr id="94262" name="Freeform 54"/>
            <p:cNvSpPr>
              <a:spLocks/>
            </p:cNvSpPr>
            <p:nvPr/>
          </p:nvSpPr>
          <p:spPr bwMode="auto">
            <a:xfrm>
              <a:off x="2402" y="2160"/>
              <a:ext cx="96" cy="96"/>
            </a:xfrm>
            <a:custGeom>
              <a:avLst/>
              <a:gdLst/>
              <a:ahLst/>
              <a:cxnLst>
                <a:cxn ang="0">
                  <a:pos x="97" y="192"/>
                </a:cxn>
                <a:cxn ang="0">
                  <a:pos x="0" y="96"/>
                </a:cxn>
                <a:cxn ang="0">
                  <a:pos x="97" y="0"/>
                </a:cxn>
                <a:cxn ang="0">
                  <a:pos x="193" y="96"/>
                </a:cxn>
                <a:cxn ang="0">
                  <a:pos x="97" y="192"/>
                </a:cxn>
              </a:cxnLst>
              <a:rect l="0" t="0" r="r" b="b"/>
              <a:pathLst>
                <a:path w="193" h="192">
                  <a:moveTo>
                    <a:pt x="97" y="192"/>
                  </a:moveTo>
                  <a:lnTo>
                    <a:pt x="0" y="96"/>
                  </a:lnTo>
                  <a:lnTo>
                    <a:pt x="97" y="0"/>
                  </a:lnTo>
                  <a:lnTo>
                    <a:pt x="193" y="96"/>
                  </a:lnTo>
                  <a:lnTo>
                    <a:pt x="97" y="192"/>
                  </a:lnTo>
                </a:path>
              </a:pathLst>
            </a:custGeom>
            <a:noFill/>
            <a:ln w="1588">
              <a:solidFill>
                <a:srgbClr val="FFFFC2"/>
              </a:solidFill>
              <a:prstDash val="solid"/>
              <a:round/>
              <a:headEnd/>
              <a:tailEnd/>
            </a:ln>
          </p:spPr>
          <p:txBody>
            <a:bodyPr/>
            <a:lstStyle/>
            <a:p>
              <a:endParaRPr lang="en-US"/>
            </a:p>
          </p:txBody>
        </p:sp>
        <p:sp>
          <p:nvSpPr>
            <p:cNvPr id="94263" name="Freeform 55"/>
            <p:cNvSpPr>
              <a:spLocks/>
            </p:cNvSpPr>
            <p:nvPr/>
          </p:nvSpPr>
          <p:spPr bwMode="auto">
            <a:xfrm>
              <a:off x="2858" y="2222"/>
              <a:ext cx="96" cy="96"/>
            </a:xfrm>
            <a:custGeom>
              <a:avLst/>
              <a:gdLst/>
              <a:ahLst/>
              <a:cxnLst>
                <a:cxn ang="0">
                  <a:pos x="96" y="193"/>
                </a:cxn>
                <a:cxn ang="0">
                  <a:pos x="0" y="96"/>
                </a:cxn>
                <a:cxn ang="0">
                  <a:pos x="96" y="0"/>
                </a:cxn>
                <a:cxn ang="0">
                  <a:pos x="192" y="96"/>
                </a:cxn>
                <a:cxn ang="0">
                  <a:pos x="96" y="193"/>
                </a:cxn>
              </a:cxnLst>
              <a:rect l="0" t="0" r="r" b="b"/>
              <a:pathLst>
                <a:path w="192" h="193">
                  <a:moveTo>
                    <a:pt x="96" y="193"/>
                  </a:moveTo>
                  <a:lnTo>
                    <a:pt x="0" y="96"/>
                  </a:lnTo>
                  <a:lnTo>
                    <a:pt x="96" y="0"/>
                  </a:lnTo>
                  <a:lnTo>
                    <a:pt x="192" y="96"/>
                  </a:lnTo>
                  <a:lnTo>
                    <a:pt x="96" y="193"/>
                  </a:lnTo>
                </a:path>
              </a:pathLst>
            </a:custGeom>
            <a:noFill/>
            <a:ln w="1588">
              <a:solidFill>
                <a:srgbClr val="FFFFC2"/>
              </a:solidFill>
              <a:prstDash val="solid"/>
              <a:round/>
              <a:headEnd/>
              <a:tailEnd/>
            </a:ln>
          </p:spPr>
          <p:txBody>
            <a:bodyPr/>
            <a:lstStyle/>
            <a:p>
              <a:endParaRPr lang="en-US"/>
            </a:p>
          </p:txBody>
        </p:sp>
        <p:sp>
          <p:nvSpPr>
            <p:cNvPr id="94264" name="Freeform 56"/>
            <p:cNvSpPr>
              <a:spLocks/>
            </p:cNvSpPr>
            <p:nvPr/>
          </p:nvSpPr>
          <p:spPr bwMode="auto">
            <a:xfrm>
              <a:off x="3313" y="2040"/>
              <a:ext cx="97" cy="96"/>
            </a:xfrm>
            <a:custGeom>
              <a:avLst/>
              <a:gdLst/>
              <a:ahLst/>
              <a:cxnLst>
                <a:cxn ang="0">
                  <a:pos x="96" y="193"/>
                </a:cxn>
                <a:cxn ang="0">
                  <a:pos x="0" y="96"/>
                </a:cxn>
                <a:cxn ang="0">
                  <a:pos x="96" y="0"/>
                </a:cxn>
                <a:cxn ang="0">
                  <a:pos x="193" y="96"/>
                </a:cxn>
                <a:cxn ang="0">
                  <a:pos x="96" y="193"/>
                </a:cxn>
              </a:cxnLst>
              <a:rect l="0" t="0" r="r" b="b"/>
              <a:pathLst>
                <a:path w="193" h="193">
                  <a:moveTo>
                    <a:pt x="96" y="193"/>
                  </a:moveTo>
                  <a:lnTo>
                    <a:pt x="0" y="96"/>
                  </a:lnTo>
                  <a:lnTo>
                    <a:pt x="96" y="0"/>
                  </a:lnTo>
                  <a:lnTo>
                    <a:pt x="193" y="96"/>
                  </a:lnTo>
                  <a:lnTo>
                    <a:pt x="96" y="193"/>
                  </a:lnTo>
                </a:path>
              </a:pathLst>
            </a:custGeom>
            <a:noFill/>
            <a:ln w="1588">
              <a:solidFill>
                <a:srgbClr val="FFFFC2"/>
              </a:solidFill>
              <a:prstDash val="solid"/>
              <a:round/>
              <a:headEnd/>
              <a:tailEnd/>
            </a:ln>
          </p:spPr>
          <p:txBody>
            <a:bodyPr/>
            <a:lstStyle/>
            <a:p>
              <a:endParaRPr lang="en-US"/>
            </a:p>
          </p:txBody>
        </p:sp>
        <p:sp>
          <p:nvSpPr>
            <p:cNvPr id="94265" name="Freeform 57"/>
            <p:cNvSpPr>
              <a:spLocks/>
            </p:cNvSpPr>
            <p:nvPr/>
          </p:nvSpPr>
          <p:spPr bwMode="auto">
            <a:xfrm>
              <a:off x="3769" y="2122"/>
              <a:ext cx="97" cy="96"/>
            </a:xfrm>
            <a:custGeom>
              <a:avLst/>
              <a:gdLst/>
              <a:ahLst/>
              <a:cxnLst>
                <a:cxn ang="0">
                  <a:pos x="97" y="193"/>
                </a:cxn>
                <a:cxn ang="0">
                  <a:pos x="0" y="97"/>
                </a:cxn>
                <a:cxn ang="0">
                  <a:pos x="97" y="0"/>
                </a:cxn>
                <a:cxn ang="0">
                  <a:pos x="193" y="97"/>
                </a:cxn>
                <a:cxn ang="0">
                  <a:pos x="97" y="193"/>
                </a:cxn>
              </a:cxnLst>
              <a:rect l="0" t="0" r="r" b="b"/>
              <a:pathLst>
                <a:path w="193" h="193">
                  <a:moveTo>
                    <a:pt x="97" y="193"/>
                  </a:moveTo>
                  <a:lnTo>
                    <a:pt x="0" y="97"/>
                  </a:lnTo>
                  <a:lnTo>
                    <a:pt x="97" y="0"/>
                  </a:lnTo>
                  <a:lnTo>
                    <a:pt x="193" y="97"/>
                  </a:lnTo>
                  <a:lnTo>
                    <a:pt x="97" y="193"/>
                  </a:lnTo>
                </a:path>
              </a:pathLst>
            </a:custGeom>
            <a:noFill/>
            <a:ln w="1588">
              <a:solidFill>
                <a:srgbClr val="FFFFC2"/>
              </a:solidFill>
              <a:prstDash val="solid"/>
              <a:round/>
              <a:headEnd/>
              <a:tailEnd/>
            </a:ln>
          </p:spPr>
          <p:txBody>
            <a:bodyPr/>
            <a:lstStyle/>
            <a:p>
              <a:endParaRPr lang="en-US"/>
            </a:p>
          </p:txBody>
        </p:sp>
        <p:sp>
          <p:nvSpPr>
            <p:cNvPr id="94266" name="Freeform 58"/>
            <p:cNvSpPr>
              <a:spLocks/>
            </p:cNvSpPr>
            <p:nvPr/>
          </p:nvSpPr>
          <p:spPr bwMode="auto">
            <a:xfrm>
              <a:off x="4225" y="2222"/>
              <a:ext cx="96" cy="96"/>
            </a:xfrm>
            <a:custGeom>
              <a:avLst/>
              <a:gdLst/>
              <a:ahLst/>
              <a:cxnLst>
                <a:cxn ang="0">
                  <a:pos x="96" y="193"/>
                </a:cxn>
                <a:cxn ang="0">
                  <a:pos x="0" y="96"/>
                </a:cxn>
                <a:cxn ang="0">
                  <a:pos x="96" y="0"/>
                </a:cxn>
                <a:cxn ang="0">
                  <a:pos x="192" y="96"/>
                </a:cxn>
                <a:cxn ang="0">
                  <a:pos x="96" y="193"/>
                </a:cxn>
              </a:cxnLst>
              <a:rect l="0" t="0" r="r" b="b"/>
              <a:pathLst>
                <a:path w="192" h="193">
                  <a:moveTo>
                    <a:pt x="96" y="193"/>
                  </a:moveTo>
                  <a:lnTo>
                    <a:pt x="0" y="96"/>
                  </a:lnTo>
                  <a:lnTo>
                    <a:pt x="96" y="0"/>
                  </a:lnTo>
                  <a:lnTo>
                    <a:pt x="192" y="96"/>
                  </a:lnTo>
                  <a:lnTo>
                    <a:pt x="96" y="193"/>
                  </a:lnTo>
                </a:path>
              </a:pathLst>
            </a:custGeom>
            <a:noFill/>
            <a:ln w="1588">
              <a:solidFill>
                <a:srgbClr val="FFFFC2"/>
              </a:solidFill>
              <a:prstDash val="solid"/>
              <a:round/>
              <a:headEnd/>
              <a:tailEnd/>
            </a:ln>
          </p:spPr>
          <p:txBody>
            <a:bodyPr/>
            <a:lstStyle/>
            <a:p>
              <a:endParaRPr lang="en-US"/>
            </a:p>
          </p:txBody>
        </p:sp>
        <p:sp>
          <p:nvSpPr>
            <p:cNvPr id="94267" name="Freeform 59"/>
            <p:cNvSpPr>
              <a:spLocks/>
            </p:cNvSpPr>
            <p:nvPr/>
          </p:nvSpPr>
          <p:spPr bwMode="auto">
            <a:xfrm>
              <a:off x="4681" y="2281"/>
              <a:ext cx="96" cy="96"/>
            </a:xfrm>
            <a:custGeom>
              <a:avLst/>
              <a:gdLst/>
              <a:ahLst/>
              <a:cxnLst>
                <a:cxn ang="0">
                  <a:pos x="96" y="192"/>
                </a:cxn>
                <a:cxn ang="0">
                  <a:pos x="0" y="96"/>
                </a:cxn>
                <a:cxn ang="0">
                  <a:pos x="96" y="0"/>
                </a:cxn>
                <a:cxn ang="0">
                  <a:pos x="193" y="96"/>
                </a:cxn>
                <a:cxn ang="0">
                  <a:pos x="96" y="192"/>
                </a:cxn>
              </a:cxnLst>
              <a:rect l="0" t="0" r="r" b="b"/>
              <a:pathLst>
                <a:path w="193" h="192">
                  <a:moveTo>
                    <a:pt x="96" y="192"/>
                  </a:moveTo>
                  <a:lnTo>
                    <a:pt x="0" y="96"/>
                  </a:lnTo>
                  <a:lnTo>
                    <a:pt x="96" y="0"/>
                  </a:lnTo>
                  <a:lnTo>
                    <a:pt x="193" y="96"/>
                  </a:lnTo>
                  <a:lnTo>
                    <a:pt x="96" y="192"/>
                  </a:lnTo>
                </a:path>
              </a:pathLst>
            </a:custGeom>
            <a:noFill/>
            <a:ln w="1588">
              <a:solidFill>
                <a:srgbClr val="FFFFC2"/>
              </a:solidFill>
              <a:prstDash val="solid"/>
              <a:round/>
              <a:headEnd/>
              <a:tailEnd/>
            </a:ln>
          </p:spPr>
          <p:txBody>
            <a:bodyPr/>
            <a:lstStyle/>
            <a:p>
              <a:endParaRPr lang="en-US"/>
            </a:p>
          </p:txBody>
        </p:sp>
        <p:sp>
          <p:nvSpPr>
            <p:cNvPr id="94268" name="Freeform 60"/>
            <p:cNvSpPr>
              <a:spLocks/>
            </p:cNvSpPr>
            <p:nvPr/>
          </p:nvSpPr>
          <p:spPr bwMode="auto">
            <a:xfrm>
              <a:off x="1083" y="1687"/>
              <a:ext cx="3646" cy="1616"/>
            </a:xfrm>
            <a:custGeom>
              <a:avLst/>
              <a:gdLst/>
              <a:ahLst/>
              <a:cxnLst>
                <a:cxn ang="0">
                  <a:pos x="0" y="3232"/>
                </a:cxn>
                <a:cxn ang="0">
                  <a:pos x="912" y="3232"/>
                </a:cxn>
                <a:cxn ang="0">
                  <a:pos x="1823" y="1028"/>
                </a:cxn>
                <a:cxn ang="0">
                  <a:pos x="2735" y="327"/>
                </a:cxn>
                <a:cxn ang="0">
                  <a:pos x="3646" y="224"/>
                </a:cxn>
                <a:cxn ang="0">
                  <a:pos x="4557" y="0"/>
                </a:cxn>
                <a:cxn ang="0">
                  <a:pos x="5469" y="259"/>
                </a:cxn>
                <a:cxn ang="0">
                  <a:pos x="6380" y="304"/>
                </a:cxn>
                <a:cxn ang="0">
                  <a:pos x="7291" y="406"/>
                </a:cxn>
              </a:cxnLst>
              <a:rect l="0" t="0" r="r" b="b"/>
              <a:pathLst>
                <a:path w="7291" h="3232">
                  <a:moveTo>
                    <a:pt x="0" y="3232"/>
                  </a:moveTo>
                  <a:lnTo>
                    <a:pt x="912" y="3232"/>
                  </a:lnTo>
                  <a:lnTo>
                    <a:pt x="1823" y="1028"/>
                  </a:lnTo>
                  <a:lnTo>
                    <a:pt x="2735" y="327"/>
                  </a:lnTo>
                  <a:lnTo>
                    <a:pt x="3646" y="224"/>
                  </a:lnTo>
                  <a:lnTo>
                    <a:pt x="4557" y="0"/>
                  </a:lnTo>
                  <a:lnTo>
                    <a:pt x="5469" y="259"/>
                  </a:lnTo>
                  <a:lnTo>
                    <a:pt x="6380" y="304"/>
                  </a:lnTo>
                  <a:lnTo>
                    <a:pt x="7291" y="406"/>
                  </a:lnTo>
                </a:path>
              </a:pathLst>
            </a:custGeom>
            <a:noFill/>
            <a:ln w="1588">
              <a:solidFill>
                <a:srgbClr val="FFFFC2"/>
              </a:solidFill>
              <a:prstDash val="solid"/>
              <a:round/>
              <a:headEnd/>
              <a:tailEnd/>
            </a:ln>
          </p:spPr>
          <p:txBody>
            <a:bodyPr/>
            <a:lstStyle/>
            <a:p>
              <a:endParaRPr lang="en-US"/>
            </a:p>
          </p:txBody>
        </p:sp>
        <p:sp>
          <p:nvSpPr>
            <p:cNvPr id="94269" name="Freeform 61"/>
            <p:cNvSpPr>
              <a:spLocks/>
            </p:cNvSpPr>
            <p:nvPr/>
          </p:nvSpPr>
          <p:spPr bwMode="auto">
            <a:xfrm>
              <a:off x="1035" y="3255"/>
              <a:ext cx="96" cy="96"/>
            </a:xfrm>
            <a:custGeom>
              <a:avLst/>
              <a:gdLst/>
              <a:ahLst/>
              <a:cxnLst>
                <a:cxn ang="0">
                  <a:pos x="96" y="193"/>
                </a:cxn>
                <a:cxn ang="0">
                  <a:pos x="0" y="96"/>
                </a:cxn>
                <a:cxn ang="0">
                  <a:pos x="96" y="0"/>
                </a:cxn>
                <a:cxn ang="0">
                  <a:pos x="193" y="96"/>
                </a:cxn>
                <a:cxn ang="0">
                  <a:pos x="96" y="193"/>
                </a:cxn>
              </a:cxnLst>
              <a:rect l="0" t="0" r="r" b="b"/>
              <a:pathLst>
                <a:path w="193" h="193">
                  <a:moveTo>
                    <a:pt x="96" y="193"/>
                  </a:moveTo>
                  <a:lnTo>
                    <a:pt x="0" y="96"/>
                  </a:lnTo>
                  <a:lnTo>
                    <a:pt x="96" y="0"/>
                  </a:lnTo>
                  <a:lnTo>
                    <a:pt x="193" y="96"/>
                  </a:lnTo>
                  <a:lnTo>
                    <a:pt x="96"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0" name="Freeform 62"/>
            <p:cNvSpPr>
              <a:spLocks/>
            </p:cNvSpPr>
            <p:nvPr/>
          </p:nvSpPr>
          <p:spPr bwMode="auto">
            <a:xfrm>
              <a:off x="1491" y="3255"/>
              <a:ext cx="96" cy="96"/>
            </a:xfrm>
            <a:custGeom>
              <a:avLst/>
              <a:gdLst/>
              <a:ahLst/>
              <a:cxnLst>
                <a:cxn ang="0">
                  <a:pos x="97" y="193"/>
                </a:cxn>
                <a:cxn ang="0">
                  <a:pos x="0" y="96"/>
                </a:cxn>
                <a:cxn ang="0">
                  <a:pos x="97" y="0"/>
                </a:cxn>
                <a:cxn ang="0">
                  <a:pos x="193" y="96"/>
                </a:cxn>
                <a:cxn ang="0">
                  <a:pos x="97" y="193"/>
                </a:cxn>
              </a:cxnLst>
              <a:rect l="0" t="0" r="r" b="b"/>
              <a:pathLst>
                <a:path w="193" h="193">
                  <a:moveTo>
                    <a:pt x="97" y="193"/>
                  </a:moveTo>
                  <a:lnTo>
                    <a:pt x="0" y="96"/>
                  </a:lnTo>
                  <a:lnTo>
                    <a:pt x="97" y="0"/>
                  </a:lnTo>
                  <a:lnTo>
                    <a:pt x="193" y="96"/>
                  </a:lnTo>
                  <a:lnTo>
                    <a:pt x="97"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1" name="Freeform 63"/>
            <p:cNvSpPr>
              <a:spLocks/>
            </p:cNvSpPr>
            <p:nvPr/>
          </p:nvSpPr>
          <p:spPr bwMode="auto">
            <a:xfrm>
              <a:off x="1946" y="2153"/>
              <a:ext cx="97" cy="96"/>
            </a:xfrm>
            <a:custGeom>
              <a:avLst/>
              <a:gdLst/>
              <a:ahLst/>
              <a:cxnLst>
                <a:cxn ang="0">
                  <a:pos x="96" y="193"/>
                </a:cxn>
                <a:cxn ang="0">
                  <a:pos x="0" y="96"/>
                </a:cxn>
                <a:cxn ang="0">
                  <a:pos x="96" y="0"/>
                </a:cxn>
                <a:cxn ang="0">
                  <a:pos x="192" y="96"/>
                </a:cxn>
                <a:cxn ang="0">
                  <a:pos x="96" y="193"/>
                </a:cxn>
              </a:cxnLst>
              <a:rect l="0" t="0" r="r" b="b"/>
              <a:pathLst>
                <a:path w="192" h="193">
                  <a:moveTo>
                    <a:pt x="96" y="193"/>
                  </a:moveTo>
                  <a:lnTo>
                    <a:pt x="0" y="96"/>
                  </a:lnTo>
                  <a:lnTo>
                    <a:pt x="96" y="0"/>
                  </a:lnTo>
                  <a:lnTo>
                    <a:pt x="192" y="96"/>
                  </a:lnTo>
                  <a:lnTo>
                    <a:pt x="96"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2" name="Freeform 64"/>
            <p:cNvSpPr>
              <a:spLocks/>
            </p:cNvSpPr>
            <p:nvPr/>
          </p:nvSpPr>
          <p:spPr bwMode="auto">
            <a:xfrm>
              <a:off x="2402" y="1802"/>
              <a:ext cx="96" cy="96"/>
            </a:xfrm>
            <a:custGeom>
              <a:avLst/>
              <a:gdLst/>
              <a:ahLst/>
              <a:cxnLst>
                <a:cxn ang="0">
                  <a:pos x="97" y="193"/>
                </a:cxn>
                <a:cxn ang="0">
                  <a:pos x="0" y="97"/>
                </a:cxn>
                <a:cxn ang="0">
                  <a:pos x="97" y="0"/>
                </a:cxn>
                <a:cxn ang="0">
                  <a:pos x="193" y="97"/>
                </a:cxn>
                <a:cxn ang="0">
                  <a:pos x="97" y="193"/>
                </a:cxn>
              </a:cxnLst>
              <a:rect l="0" t="0" r="r" b="b"/>
              <a:pathLst>
                <a:path w="193" h="193">
                  <a:moveTo>
                    <a:pt x="97" y="193"/>
                  </a:moveTo>
                  <a:lnTo>
                    <a:pt x="0" y="97"/>
                  </a:lnTo>
                  <a:lnTo>
                    <a:pt x="97" y="0"/>
                  </a:lnTo>
                  <a:lnTo>
                    <a:pt x="193" y="97"/>
                  </a:lnTo>
                  <a:lnTo>
                    <a:pt x="97"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3" name="Freeform 65"/>
            <p:cNvSpPr>
              <a:spLocks/>
            </p:cNvSpPr>
            <p:nvPr/>
          </p:nvSpPr>
          <p:spPr bwMode="auto">
            <a:xfrm>
              <a:off x="2858" y="1751"/>
              <a:ext cx="96" cy="96"/>
            </a:xfrm>
            <a:custGeom>
              <a:avLst/>
              <a:gdLst/>
              <a:ahLst/>
              <a:cxnLst>
                <a:cxn ang="0">
                  <a:pos x="96" y="192"/>
                </a:cxn>
                <a:cxn ang="0">
                  <a:pos x="0" y="96"/>
                </a:cxn>
                <a:cxn ang="0">
                  <a:pos x="96" y="0"/>
                </a:cxn>
                <a:cxn ang="0">
                  <a:pos x="192" y="96"/>
                </a:cxn>
                <a:cxn ang="0">
                  <a:pos x="96" y="192"/>
                </a:cxn>
              </a:cxnLst>
              <a:rect l="0" t="0" r="r" b="b"/>
              <a:pathLst>
                <a:path w="192" h="192">
                  <a:moveTo>
                    <a:pt x="96" y="192"/>
                  </a:moveTo>
                  <a:lnTo>
                    <a:pt x="0" y="96"/>
                  </a:lnTo>
                  <a:lnTo>
                    <a:pt x="96" y="0"/>
                  </a:lnTo>
                  <a:lnTo>
                    <a:pt x="192" y="96"/>
                  </a:lnTo>
                  <a:lnTo>
                    <a:pt x="96" y="192"/>
                  </a:lnTo>
                  <a:close/>
                </a:path>
              </a:pathLst>
            </a:custGeom>
            <a:solidFill>
              <a:srgbClr val="FFFFC2"/>
            </a:solidFill>
            <a:ln w="1588">
              <a:solidFill>
                <a:srgbClr val="FFFFC2"/>
              </a:solidFill>
              <a:prstDash val="solid"/>
              <a:round/>
              <a:headEnd/>
              <a:tailEnd/>
            </a:ln>
          </p:spPr>
          <p:txBody>
            <a:bodyPr/>
            <a:lstStyle/>
            <a:p>
              <a:endParaRPr lang="en-US"/>
            </a:p>
          </p:txBody>
        </p:sp>
        <p:sp>
          <p:nvSpPr>
            <p:cNvPr id="94274" name="Freeform 66"/>
            <p:cNvSpPr>
              <a:spLocks/>
            </p:cNvSpPr>
            <p:nvPr/>
          </p:nvSpPr>
          <p:spPr bwMode="auto">
            <a:xfrm>
              <a:off x="3313" y="1639"/>
              <a:ext cx="97" cy="96"/>
            </a:xfrm>
            <a:custGeom>
              <a:avLst/>
              <a:gdLst/>
              <a:ahLst/>
              <a:cxnLst>
                <a:cxn ang="0">
                  <a:pos x="96" y="193"/>
                </a:cxn>
                <a:cxn ang="0">
                  <a:pos x="0" y="96"/>
                </a:cxn>
                <a:cxn ang="0">
                  <a:pos x="96" y="0"/>
                </a:cxn>
                <a:cxn ang="0">
                  <a:pos x="193" y="96"/>
                </a:cxn>
                <a:cxn ang="0">
                  <a:pos x="96" y="193"/>
                </a:cxn>
              </a:cxnLst>
              <a:rect l="0" t="0" r="r" b="b"/>
              <a:pathLst>
                <a:path w="193" h="193">
                  <a:moveTo>
                    <a:pt x="96" y="193"/>
                  </a:moveTo>
                  <a:lnTo>
                    <a:pt x="0" y="96"/>
                  </a:lnTo>
                  <a:lnTo>
                    <a:pt x="96" y="0"/>
                  </a:lnTo>
                  <a:lnTo>
                    <a:pt x="193" y="96"/>
                  </a:lnTo>
                  <a:lnTo>
                    <a:pt x="96"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5" name="Freeform 67"/>
            <p:cNvSpPr>
              <a:spLocks/>
            </p:cNvSpPr>
            <p:nvPr/>
          </p:nvSpPr>
          <p:spPr bwMode="auto">
            <a:xfrm>
              <a:off x="3769" y="1768"/>
              <a:ext cx="97" cy="97"/>
            </a:xfrm>
            <a:custGeom>
              <a:avLst/>
              <a:gdLst/>
              <a:ahLst/>
              <a:cxnLst>
                <a:cxn ang="0">
                  <a:pos x="97" y="193"/>
                </a:cxn>
                <a:cxn ang="0">
                  <a:pos x="0" y="97"/>
                </a:cxn>
                <a:cxn ang="0">
                  <a:pos x="97" y="0"/>
                </a:cxn>
                <a:cxn ang="0">
                  <a:pos x="193" y="97"/>
                </a:cxn>
                <a:cxn ang="0">
                  <a:pos x="97" y="193"/>
                </a:cxn>
              </a:cxnLst>
              <a:rect l="0" t="0" r="r" b="b"/>
              <a:pathLst>
                <a:path w="193" h="193">
                  <a:moveTo>
                    <a:pt x="97" y="193"/>
                  </a:moveTo>
                  <a:lnTo>
                    <a:pt x="0" y="97"/>
                  </a:lnTo>
                  <a:lnTo>
                    <a:pt x="97" y="0"/>
                  </a:lnTo>
                  <a:lnTo>
                    <a:pt x="193" y="97"/>
                  </a:lnTo>
                  <a:lnTo>
                    <a:pt x="97"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6" name="Freeform 68"/>
            <p:cNvSpPr>
              <a:spLocks/>
            </p:cNvSpPr>
            <p:nvPr/>
          </p:nvSpPr>
          <p:spPr bwMode="auto">
            <a:xfrm>
              <a:off x="4225" y="1791"/>
              <a:ext cx="96" cy="96"/>
            </a:xfrm>
            <a:custGeom>
              <a:avLst/>
              <a:gdLst/>
              <a:ahLst/>
              <a:cxnLst>
                <a:cxn ang="0">
                  <a:pos x="96" y="193"/>
                </a:cxn>
                <a:cxn ang="0">
                  <a:pos x="0" y="96"/>
                </a:cxn>
                <a:cxn ang="0">
                  <a:pos x="96" y="0"/>
                </a:cxn>
                <a:cxn ang="0">
                  <a:pos x="192" y="96"/>
                </a:cxn>
                <a:cxn ang="0">
                  <a:pos x="96" y="193"/>
                </a:cxn>
              </a:cxnLst>
              <a:rect l="0" t="0" r="r" b="b"/>
              <a:pathLst>
                <a:path w="192" h="193">
                  <a:moveTo>
                    <a:pt x="96" y="193"/>
                  </a:moveTo>
                  <a:lnTo>
                    <a:pt x="0" y="96"/>
                  </a:lnTo>
                  <a:lnTo>
                    <a:pt x="96" y="0"/>
                  </a:lnTo>
                  <a:lnTo>
                    <a:pt x="192" y="96"/>
                  </a:lnTo>
                  <a:lnTo>
                    <a:pt x="96"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7" name="Freeform 69"/>
            <p:cNvSpPr>
              <a:spLocks/>
            </p:cNvSpPr>
            <p:nvPr/>
          </p:nvSpPr>
          <p:spPr bwMode="auto">
            <a:xfrm>
              <a:off x="4681" y="1842"/>
              <a:ext cx="96" cy="96"/>
            </a:xfrm>
            <a:custGeom>
              <a:avLst/>
              <a:gdLst/>
              <a:ahLst/>
              <a:cxnLst>
                <a:cxn ang="0">
                  <a:pos x="96" y="193"/>
                </a:cxn>
                <a:cxn ang="0">
                  <a:pos x="0" y="97"/>
                </a:cxn>
                <a:cxn ang="0">
                  <a:pos x="96" y="0"/>
                </a:cxn>
                <a:cxn ang="0">
                  <a:pos x="193" y="97"/>
                </a:cxn>
                <a:cxn ang="0">
                  <a:pos x="96" y="193"/>
                </a:cxn>
              </a:cxnLst>
              <a:rect l="0" t="0" r="r" b="b"/>
              <a:pathLst>
                <a:path w="193" h="193">
                  <a:moveTo>
                    <a:pt x="96" y="193"/>
                  </a:moveTo>
                  <a:lnTo>
                    <a:pt x="0" y="97"/>
                  </a:lnTo>
                  <a:lnTo>
                    <a:pt x="96" y="0"/>
                  </a:lnTo>
                  <a:lnTo>
                    <a:pt x="193" y="97"/>
                  </a:lnTo>
                  <a:lnTo>
                    <a:pt x="96" y="193"/>
                  </a:lnTo>
                  <a:close/>
                </a:path>
              </a:pathLst>
            </a:custGeom>
            <a:solidFill>
              <a:srgbClr val="FFFFC2"/>
            </a:solidFill>
            <a:ln w="1588">
              <a:solidFill>
                <a:srgbClr val="FFFFC2"/>
              </a:solidFill>
              <a:prstDash val="solid"/>
              <a:round/>
              <a:headEnd/>
              <a:tailEnd/>
            </a:ln>
          </p:spPr>
          <p:txBody>
            <a:bodyPr/>
            <a:lstStyle/>
            <a:p>
              <a:endParaRPr lang="en-US"/>
            </a:p>
          </p:txBody>
        </p:sp>
        <p:sp>
          <p:nvSpPr>
            <p:cNvPr id="94278" name="Freeform 70"/>
            <p:cNvSpPr>
              <a:spLocks/>
            </p:cNvSpPr>
            <p:nvPr/>
          </p:nvSpPr>
          <p:spPr bwMode="auto">
            <a:xfrm>
              <a:off x="1083" y="2293"/>
              <a:ext cx="3646" cy="1010"/>
            </a:xfrm>
            <a:custGeom>
              <a:avLst/>
              <a:gdLst/>
              <a:ahLst/>
              <a:cxnLst>
                <a:cxn ang="0">
                  <a:pos x="0" y="2021"/>
                </a:cxn>
                <a:cxn ang="0">
                  <a:pos x="912" y="1712"/>
                </a:cxn>
                <a:cxn ang="0">
                  <a:pos x="1823" y="1304"/>
                </a:cxn>
                <a:cxn ang="0">
                  <a:pos x="2735" y="552"/>
                </a:cxn>
                <a:cxn ang="0">
                  <a:pos x="3646" y="491"/>
                </a:cxn>
                <a:cxn ang="0">
                  <a:pos x="4557" y="0"/>
                </a:cxn>
                <a:cxn ang="0">
                  <a:pos x="5469" y="67"/>
                </a:cxn>
                <a:cxn ang="0">
                  <a:pos x="6380" y="103"/>
                </a:cxn>
                <a:cxn ang="0">
                  <a:pos x="7291" y="134"/>
                </a:cxn>
              </a:cxnLst>
              <a:rect l="0" t="0" r="r" b="b"/>
              <a:pathLst>
                <a:path w="7291" h="2021">
                  <a:moveTo>
                    <a:pt x="0" y="2021"/>
                  </a:moveTo>
                  <a:lnTo>
                    <a:pt x="912" y="1712"/>
                  </a:lnTo>
                  <a:lnTo>
                    <a:pt x="1823" y="1304"/>
                  </a:lnTo>
                  <a:lnTo>
                    <a:pt x="2735" y="552"/>
                  </a:lnTo>
                  <a:lnTo>
                    <a:pt x="3646" y="491"/>
                  </a:lnTo>
                  <a:lnTo>
                    <a:pt x="4557" y="0"/>
                  </a:lnTo>
                  <a:lnTo>
                    <a:pt x="5469" y="67"/>
                  </a:lnTo>
                  <a:lnTo>
                    <a:pt x="6380" y="103"/>
                  </a:lnTo>
                  <a:lnTo>
                    <a:pt x="7291" y="134"/>
                  </a:lnTo>
                </a:path>
              </a:pathLst>
            </a:custGeom>
            <a:noFill/>
            <a:ln w="1588">
              <a:solidFill>
                <a:srgbClr val="FFFFC2"/>
              </a:solidFill>
              <a:prstDash val="solid"/>
              <a:round/>
              <a:headEnd/>
              <a:tailEnd/>
            </a:ln>
          </p:spPr>
          <p:txBody>
            <a:bodyPr/>
            <a:lstStyle/>
            <a:p>
              <a:endParaRPr lang="en-US"/>
            </a:p>
          </p:txBody>
        </p:sp>
        <p:sp>
          <p:nvSpPr>
            <p:cNvPr id="94279" name="Line 71"/>
            <p:cNvSpPr>
              <a:spLocks noChangeShapeType="1"/>
            </p:cNvSpPr>
            <p:nvPr/>
          </p:nvSpPr>
          <p:spPr bwMode="auto">
            <a:xfrm>
              <a:off x="1038" y="3303"/>
              <a:ext cx="90" cy="1"/>
            </a:xfrm>
            <a:prstGeom prst="line">
              <a:avLst/>
            </a:prstGeom>
            <a:noFill/>
            <a:ln w="1588">
              <a:solidFill>
                <a:srgbClr val="FFFFC2"/>
              </a:solidFill>
              <a:round/>
              <a:headEnd/>
              <a:tailEnd/>
            </a:ln>
          </p:spPr>
          <p:txBody>
            <a:bodyPr/>
            <a:lstStyle/>
            <a:p>
              <a:endParaRPr lang="en-US"/>
            </a:p>
          </p:txBody>
        </p:sp>
        <p:sp>
          <p:nvSpPr>
            <p:cNvPr id="94280" name="Line 72"/>
            <p:cNvSpPr>
              <a:spLocks noChangeShapeType="1"/>
            </p:cNvSpPr>
            <p:nvPr/>
          </p:nvSpPr>
          <p:spPr bwMode="auto">
            <a:xfrm flipV="1">
              <a:off x="1083" y="3258"/>
              <a:ext cx="1" cy="90"/>
            </a:xfrm>
            <a:prstGeom prst="line">
              <a:avLst/>
            </a:prstGeom>
            <a:noFill/>
            <a:ln w="1588">
              <a:solidFill>
                <a:srgbClr val="FFFFC2"/>
              </a:solidFill>
              <a:round/>
              <a:headEnd/>
              <a:tailEnd/>
            </a:ln>
          </p:spPr>
          <p:txBody>
            <a:bodyPr/>
            <a:lstStyle/>
            <a:p>
              <a:endParaRPr lang="en-US"/>
            </a:p>
          </p:txBody>
        </p:sp>
        <p:sp>
          <p:nvSpPr>
            <p:cNvPr id="94281" name="Line 73"/>
            <p:cNvSpPr>
              <a:spLocks noChangeShapeType="1"/>
            </p:cNvSpPr>
            <p:nvPr/>
          </p:nvSpPr>
          <p:spPr bwMode="auto">
            <a:xfrm flipV="1">
              <a:off x="1038" y="3258"/>
              <a:ext cx="90" cy="90"/>
            </a:xfrm>
            <a:prstGeom prst="line">
              <a:avLst/>
            </a:prstGeom>
            <a:noFill/>
            <a:ln w="1588">
              <a:solidFill>
                <a:srgbClr val="FFFFC2"/>
              </a:solidFill>
              <a:round/>
              <a:headEnd/>
              <a:tailEnd/>
            </a:ln>
          </p:spPr>
          <p:txBody>
            <a:bodyPr/>
            <a:lstStyle/>
            <a:p>
              <a:endParaRPr lang="en-US"/>
            </a:p>
          </p:txBody>
        </p:sp>
        <p:sp>
          <p:nvSpPr>
            <p:cNvPr id="94282" name="Line 74"/>
            <p:cNvSpPr>
              <a:spLocks noChangeShapeType="1"/>
            </p:cNvSpPr>
            <p:nvPr/>
          </p:nvSpPr>
          <p:spPr bwMode="auto">
            <a:xfrm>
              <a:off x="1038" y="3258"/>
              <a:ext cx="90" cy="90"/>
            </a:xfrm>
            <a:prstGeom prst="line">
              <a:avLst/>
            </a:prstGeom>
            <a:noFill/>
            <a:ln w="1588">
              <a:solidFill>
                <a:srgbClr val="FFFFC2"/>
              </a:solidFill>
              <a:round/>
              <a:headEnd/>
              <a:tailEnd/>
            </a:ln>
          </p:spPr>
          <p:txBody>
            <a:bodyPr/>
            <a:lstStyle/>
            <a:p>
              <a:endParaRPr lang="en-US"/>
            </a:p>
          </p:txBody>
        </p:sp>
        <p:sp>
          <p:nvSpPr>
            <p:cNvPr id="94283" name="Line 75"/>
            <p:cNvSpPr>
              <a:spLocks noChangeShapeType="1"/>
            </p:cNvSpPr>
            <p:nvPr/>
          </p:nvSpPr>
          <p:spPr bwMode="auto">
            <a:xfrm>
              <a:off x="1494" y="3149"/>
              <a:ext cx="90" cy="1"/>
            </a:xfrm>
            <a:prstGeom prst="line">
              <a:avLst/>
            </a:prstGeom>
            <a:noFill/>
            <a:ln w="1588">
              <a:solidFill>
                <a:srgbClr val="FFFFC2"/>
              </a:solidFill>
              <a:round/>
              <a:headEnd/>
              <a:tailEnd/>
            </a:ln>
          </p:spPr>
          <p:txBody>
            <a:bodyPr/>
            <a:lstStyle/>
            <a:p>
              <a:endParaRPr lang="en-US"/>
            </a:p>
          </p:txBody>
        </p:sp>
        <p:sp>
          <p:nvSpPr>
            <p:cNvPr id="94284" name="Line 76"/>
            <p:cNvSpPr>
              <a:spLocks noChangeShapeType="1"/>
            </p:cNvSpPr>
            <p:nvPr/>
          </p:nvSpPr>
          <p:spPr bwMode="auto">
            <a:xfrm flipV="1">
              <a:off x="1539" y="3104"/>
              <a:ext cx="1" cy="90"/>
            </a:xfrm>
            <a:prstGeom prst="line">
              <a:avLst/>
            </a:prstGeom>
            <a:noFill/>
            <a:ln w="1588">
              <a:solidFill>
                <a:srgbClr val="FFFFC2"/>
              </a:solidFill>
              <a:round/>
              <a:headEnd/>
              <a:tailEnd/>
            </a:ln>
          </p:spPr>
          <p:txBody>
            <a:bodyPr/>
            <a:lstStyle/>
            <a:p>
              <a:endParaRPr lang="en-US"/>
            </a:p>
          </p:txBody>
        </p:sp>
        <p:sp>
          <p:nvSpPr>
            <p:cNvPr id="94285" name="Line 77"/>
            <p:cNvSpPr>
              <a:spLocks noChangeShapeType="1"/>
            </p:cNvSpPr>
            <p:nvPr/>
          </p:nvSpPr>
          <p:spPr bwMode="auto">
            <a:xfrm flipV="1">
              <a:off x="1494" y="3104"/>
              <a:ext cx="90" cy="90"/>
            </a:xfrm>
            <a:prstGeom prst="line">
              <a:avLst/>
            </a:prstGeom>
            <a:noFill/>
            <a:ln w="1588">
              <a:solidFill>
                <a:srgbClr val="FFFFC2"/>
              </a:solidFill>
              <a:round/>
              <a:headEnd/>
              <a:tailEnd/>
            </a:ln>
          </p:spPr>
          <p:txBody>
            <a:bodyPr/>
            <a:lstStyle/>
            <a:p>
              <a:endParaRPr lang="en-US"/>
            </a:p>
          </p:txBody>
        </p:sp>
        <p:sp>
          <p:nvSpPr>
            <p:cNvPr id="94286" name="Line 78"/>
            <p:cNvSpPr>
              <a:spLocks noChangeShapeType="1"/>
            </p:cNvSpPr>
            <p:nvPr/>
          </p:nvSpPr>
          <p:spPr bwMode="auto">
            <a:xfrm>
              <a:off x="1494" y="3104"/>
              <a:ext cx="90" cy="90"/>
            </a:xfrm>
            <a:prstGeom prst="line">
              <a:avLst/>
            </a:prstGeom>
            <a:noFill/>
            <a:ln w="1588">
              <a:solidFill>
                <a:srgbClr val="FFFFC2"/>
              </a:solidFill>
              <a:round/>
              <a:headEnd/>
              <a:tailEnd/>
            </a:ln>
          </p:spPr>
          <p:txBody>
            <a:bodyPr/>
            <a:lstStyle/>
            <a:p>
              <a:endParaRPr lang="en-US"/>
            </a:p>
          </p:txBody>
        </p:sp>
        <p:sp>
          <p:nvSpPr>
            <p:cNvPr id="94287" name="Line 79"/>
            <p:cNvSpPr>
              <a:spLocks noChangeShapeType="1"/>
            </p:cNvSpPr>
            <p:nvPr/>
          </p:nvSpPr>
          <p:spPr bwMode="auto">
            <a:xfrm>
              <a:off x="1949" y="2944"/>
              <a:ext cx="91" cy="1"/>
            </a:xfrm>
            <a:prstGeom prst="line">
              <a:avLst/>
            </a:prstGeom>
            <a:noFill/>
            <a:ln w="1588">
              <a:solidFill>
                <a:srgbClr val="FFFFC2"/>
              </a:solidFill>
              <a:round/>
              <a:headEnd/>
              <a:tailEnd/>
            </a:ln>
          </p:spPr>
          <p:txBody>
            <a:bodyPr/>
            <a:lstStyle/>
            <a:p>
              <a:endParaRPr lang="en-US"/>
            </a:p>
          </p:txBody>
        </p:sp>
        <p:sp>
          <p:nvSpPr>
            <p:cNvPr id="94288" name="Line 80"/>
            <p:cNvSpPr>
              <a:spLocks noChangeShapeType="1"/>
            </p:cNvSpPr>
            <p:nvPr/>
          </p:nvSpPr>
          <p:spPr bwMode="auto">
            <a:xfrm flipV="1">
              <a:off x="1995" y="2899"/>
              <a:ext cx="1" cy="90"/>
            </a:xfrm>
            <a:prstGeom prst="line">
              <a:avLst/>
            </a:prstGeom>
            <a:noFill/>
            <a:ln w="1588">
              <a:solidFill>
                <a:srgbClr val="FFFFC2"/>
              </a:solidFill>
              <a:round/>
              <a:headEnd/>
              <a:tailEnd/>
            </a:ln>
          </p:spPr>
          <p:txBody>
            <a:bodyPr/>
            <a:lstStyle/>
            <a:p>
              <a:endParaRPr lang="en-US"/>
            </a:p>
          </p:txBody>
        </p:sp>
        <p:sp>
          <p:nvSpPr>
            <p:cNvPr id="94289" name="Line 81"/>
            <p:cNvSpPr>
              <a:spLocks noChangeShapeType="1"/>
            </p:cNvSpPr>
            <p:nvPr/>
          </p:nvSpPr>
          <p:spPr bwMode="auto">
            <a:xfrm flipV="1">
              <a:off x="1949" y="2899"/>
              <a:ext cx="91" cy="90"/>
            </a:xfrm>
            <a:prstGeom prst="line">
              <a:avLst/>
            </a:prstGeom>
            <a:noFill/>
            <a:ln w="1588">
              <a:solidFill>
                <a:srgbClr val="FFFFC2"/>
              </a:solidFill>
              <a:round/>
              <a:headEnd/>
              <a:tailEnd/>
            </a:ln>
          </p:spPr>
          <p:txBody>
            <a:bodyPr/>
            <a:lstStyle/>
            <a:p>
              <a:endParaRPr lang="en-US"/>
            </a:p>
          </p:txBody>
        </p:sp>
        <p:sp>
          <p:nvSpPr>
            <p:cNvPr id="94290" name="Line 82"/>
            <p:cNvSpPr>
              <a:spLocks noChangeShapeType="1"/>
            </p:cNvSpPr>
            <p:nvPr/>
          </p:nvSpPr>
          <p:spPr bwMode="auto">
            <a:xfrm>
              <a:off x="1949" y="2899"/>
              <a:ext cx="91" cy="90"/>
            </a:xfrm>
            <a:prstGeom prst="line">
              <a:avLst/>
            </a:prstGeom>
            <a:noFill/>
            <a:ln w="1588">
              <a:solidFill>
                <a:srgbClr val="FFFFC2"/>
              </a:solidFill>
              <a:round/>
              <a:headEnd/>
              <a:tailEnd/>
            </a:ln>
          </p:spPr>
          <p:txBody>
            <a:bodyPr/>
            <a:lstStyle/>
            <a:p>
              <a:endParaRPr lang="en-US"/>
            </a:p>
          </p:txBody>
        </p:sp>
        <p:sp>
          <p:nvSpPr>
            <p:cNvPr id="94291" name="Line 83"/>
            <p:cNvSpPr>
              <a:spLocks noChangeShapeType="1"/>
            </p:cNvSpPr>
            <p:nvPr/>
          </p:nvSpPr>
          <p:spPr bwMode="auto">
            <a:xfrm>
              <a:off x="2405" y="2569"/>
              <a:ext cx="90" cy="1"/>
            </a:xfrm>
            <a:prstGeom prst="line">
              <a:avLst/>
            </a:prstGeom>
            <a:noFill/>
            <a:ln w="1588">
              <a:solidFill>
                <a:srgbClr val="FFFFC2"/>
              </a:solidFill>
              <a:round/>
              <a:headEnd/>
              <a:tailEnd/>
            </a:ln>
          </p:spPr>
          <p:txBody>
            <a:bodyPr/>
            <a:lstStyle/>
            <a:p>
              <a:endParaRPr lang="en-US"/>
            </a:p>
          </p:txBody>
        </p:sp>
        <p:sp>
          <p:nvSpPr>
            <p:cNvPr id="94292" name="Line 84"/>
            <p:cNvSpPr>
              <a:spLocks noChangeShapeType="1"/>
            </p:cNvSpPr>
            <p:nvPr/>
          </p:nvSpPr>
          <p:spPr bwMode="auto">
            <a:xfrm flipV="1">
              <a:off x="2450" y="2524"/>
              <a:ext cx="1" cy="90"/>
            </a:xfrm>
            <a:prstGeom prst="line">
              <a:avLst/>
            </a:prstGeom>
            <a:noFill/>
            <a:ln w="1588">
              <a:solidFill>
                <a:srgbClr val="FFFFC2"/>
              </a:solidFill>
              <a:round/>
              <a:headEnd/>
              <a:tailEnd/>
            </a:ln>
          </p:spPr>
          <p:txBody>
            <a:bodyPr/>
            <a:lstStyle/>
            <a:p>
              <a:endParaRPr lang="en-US"/>
            </a:p>
          </p:txBody>
        </p:sp>
        <p:sp>
          <p:nvSpPr>
            <p:cNvPr id="94293" name="Line 85"/>
            <p:cNvSpPr>
              <a:spLocks noChangeShapeType="1"/>
            </p:cNvSpPr>
            <p:nvPr/>
          </p:nvSpPr>
          <p:spPr bwMode="auto">
            <a:xfrm flipV="1">
              <a:off x="2405" y="2524"/>
              <a:ext cx="90" cy="90"/>
            </a:xfrm>
            <a:prstGeom prst="line">
              <a:avLst/>
            </a:prstGeom>
            <a:noFill/>
            <a:ln w="1588">
              <a:solidFill>
                <a:srgbClr val="FFFFC2"/>
              </a:solidFill>
              <a:round/>
              <a:headEnd/>
              <a:tailEnd/>
            </a:ln>
          </p:spPr>
          <p:txBody>
            <a:bodyPr/>
            <a:lstStyle/>
            <a:p>
              <a:endParaRPr lang="en-US"/>
            </a:p>
          </p:txBody>
        </p:sp>
        <p:sp>
          <p:nvSpPr>
            <p:cNvPr id="94294" name="Line 86"/>
            <p:cNvSpPr>
              <a:spLocks noChangeShapeType="1"/>
            </p:cNvSpPr>
            <p:nvPr/>
          </p:nvSpPr>
          <p:spPr bwMode="auto">
            <a:xfrm>
              <a:off x="2405" y="2524"/>
              <a:ext cx="90" cy="90"/>
            </a:xfrm>
            <a:prstGeom prst="line">
              <a:avLst/>
            </a:prstGeom>
            <a:noFill/>
            <a:ln w="1588">
              <a:solidFill>
                <a:srgbClr val="FFFFC2"/>
              </a:solidFill>
              <a:round/>
              <a:headEnd/>
              <a:tailEnd/>
            </a:ln>
          </p:spPr>
          <p:txBody>
            <a:bodyPr/>
            <a:lstStyle/>
            <a:p>
              <a:endParaRPr lang="en-US"/>
            </a:p>
          </p:txBody>
        </p:sp>
        <p:sp>
          <p:nvSpPr>
            <p:cNvPr id="94295" name="Line 87"/>
            <p:cNvSpPr>
              <a:spLocks noChangeShapeType="1"/>
            </p:cNvSpPr>
            <p:nvPr/>
          </p:nvSpPr>
          <p:spPr bwMode="auto">
            <a:xfrm>
              <a:off x="2861" y="2538"/>
              <a:ext cx="90" cy="1"/>
            </a:xfrm>
            <a:prstGeom prst="line">
              <a:avLst/>
            </a:prstGeom>
            <a:noFill/>
            <a:ln w="1588">
              <a:solidFill>
                <a:srgbClr val="FFFFC2"/>
              </a:solidFill>
              <a:round/>
              <a:headEnd/>
              <a:tailEnd/>
            </a:ln>
          </p:spPr>
          <p:txBody>
            <a:bodyPr/>
            <a:lstStyle/>
            <a:p>
              <a:endParaRPr lang="en-US"/>
            </a:p>
          </p:txBody>
        </p:sp>
        <p:sp>
          <p:nvSpPr>
            <p:cNvPr id="94296" name="Line 88"/>
            <p:cNvSpPr>
              <a:spLocks noChangeShapeType="1"/>
            </p:cNvSpPr>
            <p:nvPr/>
          </p:nvSpPr>
          <p:spPr bwMode="auto">
            <a:xfrm flipV="1">
              <a:off x="2906" y="2493"/>
              <a:ext cx="1" cy="90"/>
            </a:xfrm>
            <a:prstGeom prst="line">
              <a:avLst/>
            </a:prstGeom>
            <a:noFill/>
            <a:ln w="1588">
              <a:solidFill>
                <a:srgbClr val="FFFFC2"/>
              </a:solidFill>
              <a:round/>
              <a:headEnd/>
              <a:tailEnd/>
            </a:ln>
          </p:spPr>
          <p:txBody>
            <a:bodyPr/>
            <a:lstStyle/>
            <a:p>
              <a:endParaRPr lang="en-US"/>
            </a:p>
          </p:txBody>
        </p:sp>
        <p:sp>
          <p:nvSpPr>
            <p:cNvPr id="94297" name="Line 89"/>
            <p:cNvSpPr>
              <a:spLocks noChangeShapeType="1"/>
            </p:cNvSpPr>
            <p:nvPr/>
          </p:nvSpPr>
          <p:spPr bwMode="auto">
            <a:xfrm flipV="1">
              <a:off x="2861" y="2493"/>
              <a:ext cx="90" cy="90"/>
            </a:xfrm>
            <a:prstGeom prst="line">
              <a:avLst/>
            </a:prstGeom>
            <a:noFill/>
            <a:ln w="1588">
              <a:solidFill>
                <a:srgbClr val="FFFFC2"/>
              </a:solidFill>
              <a:round/>
              <a:headEnd/>
              <a:tailEnd/>
            </a:ln>
          </p:spPr>
          <p:txBody>
            <a:bodyPr/>
            <a:lstStyle/>
            <a:p>
              <a:endParaRPr lang="en-US"/>
            </a:p>
          </p:txBody>
        </p:sp>
        <p:sp>
          <p:nvSpPr>
            <p:cNvPr id="94298" name="Line 90"/>
            <p:cNvSpPr>
              <a:spLocks noChangeShapeType="1"/>
            </p:cNvSpPr>
            <p:nvPr/>
          </p:nvSpPr>
          <p:spPr bwMode="auto">
            <a:xfrm>
              <a:off x="2861" y="2493"/>
              <a:ext cx="90" cy="90"/>
            </a:xfrm>
            <a:prstGeom prst="line">
              <a:avLst/>
            </a:prstGeom>
            <a:noFill/>
            <a:ln w="1588">
              <a:solidFill>
                <a:srgbClr val="FFFFC2"/>
              </a:solidFill>
              <a:round/>
              <a:headEnd/>
              <a:tailEnd/>
            </a:ln>
          </p:spPr>
          <p:txBody>
            <a:bodyPr/>
            <a:lstStyle/>
            <a:p>
              <a:endParaRPr lang="en-US"/>
            </a:p>
          </p:txBody>
        </p:sp>
        <p:sp>
          <p:nvSpPr>
            <p:cNvPr id="94299" name="Line 91"/>
            <p:cNvSpPr>
              <a:spLocks noChangeShapeType="1"/>
            </p:cNvSpPr>
            <p:nvPr/>
          </p:nvSpPr>
          <p:spPr bwMode="auto">
            <a:xfrm>
              <a:off x="3317" y="2293"/>
              <a:ext cx="90" cy="1"/>
            </a:xfrm>
            <a:prstGeom prst="line">
              <a:avLst/>
            </a:prstGeom>
            <a:noFill/>
            <a:ln w="1588">
              <a:solidFill>
                <a:srgbClr val="FFFFC2"/>
              </a:solidFill>
              <a:round/>
              <a:headEnd/>
              <a:tailEnd/>
            </a:ln>
          </p:spPr>
          <p:txBody>
            <a:bodyPr/>
            <a:lstStyle/>
            <a:p>
              <a:endParaRPr lang="en-US"/>
            </a:p>
          </p:txBody>
        </p:sp>
        <p:sp>
          <p:nvSpPr>
            <p:cNvPr id="94300" name="Line 92"/>
            <p:cNvSpPr>
              <a:spLocks noChangeShapeType="1"/>
            </p:cNvSpPr>
            <p:nvPr/>
          </p:nvSpPr>
          <p:spPr bwMode="auto">
            <a:xfrm flipV="1">
              <a:off x="3362" y="2247"/>
              <a:ext cx="1" cy="91"/>
            </a:xfrm>
            <a:prstGeom prst="line">
              <a:avLst/>
            </a:prstGeom>
            <a:noFill/>
            <a:ln w="1588">
              <a:solidFill>
                <a:srgbClr val="FFFFC2"/>
              </a:solidFill>
              <a:round/>
              <a:headEnd/>
              <a:tailEnd/>
            </a:ln>
          </p:spPr>
          <p:txBody>
            <a:bodyPr/>
            <a:lstStyle/>
            <a:p>
              <a:endParaRPr lang="en-US"/>
            </a:p>
          </p:txBody>
        </p:sp>
        <p:sp>
          <p:nvSpPr>
            <p:cNvPr id="94301" name="Line 93"/>
            <p:cNvSpPr>
              <a:spLocks noChangeShapeType="1"/>
            </p:cNvSpPr>
            <p:nvPr/>
          </p:nvSpPr>
          <p:spPr bwMode="auto">
            <a:xfrm flipV="1">
              <a:off x="3317" y="2247"/>
              <a:ext cx="90" cy="91"/>
            </a:xfrm>
            <a:prstGeom prst="line">
              <a:avLst/>
            </a:prstGeom>
            <a:noFill/>
            <a:ln w="1588">
              <a:solidFill>
                <a:srgbClr val="FFFFC2"/>
              </a:solidFill>
              <a:round/>
              <a:headEnd/>
              <a:tailEnd/>
            </a:ln>
          </p:spPr>
          <p:txBody>
            <a:bodyPr/>
            <a:lstStyle/>
            <a:p>
              <a:endParaRPr lang="en-US"/>
            </a:p>
          </p:txBody>
        </p:sp>
        <p:sp>
          <p:nvSpPr>
            <p:cNvPr id="94302" name="Line 94"/>
            <p:cNvSpPr>
              <a:spLocks noChangeShapeType="1"/>
            </p:cNvSpPr>
            <p:nvPr/>
          </p:nvSpPr>
          <p:spPr bwMode="auto">
            <a:xfrm>
              <a:off x="3317" y="2247"/>
              <a:ext cx="90" cy="91"/>
            </a:xfrm>
            <a:prstGeom prst="line">
              <a:avLst/>
            </a:prstGeom>
            <a:noFill/>
            <a:ln w="1588">
              <a:solidFill>
                <a:srgbClr val="FFFFC2"/>
              </a:solidFill>
              <a:round/>
              <a:headEnd/>
              <a:tailEnd/>
            </a:ln>
          </p:spPr>
          <p:txBody>
            <a:bodyPr/>
            <a:lstStyle/>
            <a:p>
              <a:endParaRPr lang="en-US"/>
            </a:p>
          </p:txBody>
        </p:sp>
        <p:sp>
          <p:nvSpPr>
            <p:cNvPr id="94303" name="Line 95"/>
            <p:cNvSpPr>
              <a:spLocks noChangeShapeType="1"/>
            </p:cNvSpPr>
            <p:nvPr/>
          </p:nvSpPr>
          <p:spPr bwMode="auto">
            <a:xfrm>
              <a:off x="3772" y="2326"/>
              <a:ext cx="90" cy="1"/>
            </a:xfrm>
            <a:prstGeom prst="line">
              <a:avLst/>
            </a:prstGeom>
            <a:noFill/>
            <a:ln w="1588">
              <a:solidFill>
                <a:srgbClr val="FFFFC2"/>
              </a:solidFill>
              <a:round/>
              <a:headEnd/>
              <a:tailEnd/>
            </a:ln>
          </p:spPr>
          <p:txBody>
            <a:bodyPr/>
            <a:lstStyle/>
            <a:p>
              <a:endParaRPr lang="en-US"/>
            </a:p>
          </p:txBody>
        </p:sp>
        <p:sp>
          <p:nvSpPr>
            <p:cNvPr id="94304" name="Line 96"/>
            <p:cNvSpPr>
              <a:spLocks noChangeShapeType="1"/>
            </p:cNvSpPr>
            <p:nvPr/>
          </p:nvSpPr>
          <p:spPr bwMode="auto">
            <a:xfrm flipV="1">
              <a:off x="3817" y="2281"/>
              <a:ext cx="1" cy="90"/>
            </a:xfrm>
            <a:prstGeom prst="line">
              <a:avLst/>
            </a:prstGeom>
            <a:noFill/>
            <a:ln w="1588">
              <a:solidFill>
                <a:srgbClr val="FFFFC2"/>
              </a:solidFill>
              <a:round/>
              <a:headEnd/>
              <a:tailEnd/>
            </a:ln>
          </p:spPr>
          <p:txBody>
            <a:bodyPr/>
            <a:lstStyle/>
            <a:p>
              <a:endParaRPr lang="en-US"/>
            </a:p>
          </p:txBody>
        </p:sp>
        <p:sp>
          <p:nvSpPr>
            <p:cNvPr id="94305" name="Line 97"/>
            <p:cNvSpPr>
              <a:spLocks noChangeShapeType="1"/>
            </p:cNvSpPr>
            <p:nvPr/>
          </p:nvSpPr>
          <p:spPr bwMode="auto">
            <a:xfrm flipV="1">
              <a:off x="3772" y="2281"/>
              <a:ext cx="90" cy="90"/>
            </a:xfrm>
            <a:prstGeom prst="line">
              <a:avLst/>
            </a:prstGeom>
            <a:noFill/>
            <a:ln w="1588">
              <a:solidFill>
                <a:srgbClr val="FFFFC2"/>
              </a:solidFill>
              <a:round/>
              <a:headEnd/>
              <a:tailEnd/>
            </a:ln>
          </p:spPr>
          <p:txBody>
            <a:bodyPr/>
            <a:lstStyle/>
            <a:p>
              <a:endParaRPr lang="en-US"/>
            </a:p>
          </p:txBody>
        </p:sp>
        <p:sp>
          <p:nvSpPr>
            <p:cNvPr id="94306" name="Line 98"/>
            <p:cNvSpPr>
              <a:spLocks noChangeShapeType="1"/>
            </p:cNvSpPr>
            <p:nvPr/>
          </p:nvSpPr>
          <p:spPr bwMode="auto">
            <a:xfrm>
              <a:off x="3772" y="2281"/>
              <a:ext cx="90" cy="90"/>
            </a:xfrm>
            <a:prstGeom prst="line">
              <a:avLst/>
            </a:prstGeom>
            <a:noFill/>
            <a:ln w="1588">
              <a:solidFill>
                <a:srgbClr val="FFFFC2"/>
              </a:solidFill>
              <a:round/>
              <a:headEnd/>
              <a:tailEnd/>
            </a:ln>
          </p:spPr>
          <p:txBody>
            <a:bodyPr/>
            <a:lstStyle/>
            <a:p>
              <a:endParaRPr lang="en-US"/>
            </a:p>
          </p:txBody>
        </p:sp>
        <p:sp>
          <p:nvSpPr>
            <p:cNvPr id="94307" name="Line 99"/>
            <p:cNvSpPr>
              <a:spLocks noChangeShapeType="1"/>
            </p:cNvSpPr>
            <p:nvPr/>
          </p:nvSpPr>
          <p:spPr bwMode="auto">
            <a:xfrm>
              <a:off x="4228" y="2344"/>
              <a:ext cx="90" cy="1"/>
            </a:xfrm>
            <a:prstGeom prst="line">
              <a:avLst/>
            </a:prstGeom>
            <a:noFill/>
            <a:ln w="1588">
              <a:solidFill>
                <a:srgbClr val="FFFFC2"/>
              </a:solidFill>
              <a:round/>
              <a:headEnd/>
              <a:tailEnd/>
            </a:ln>
          </p:spPr>
          <p:txBody>
            <a:bodyPr/>
            <a:lstStyle/>
            <a:p>
              <a:endParaRPr lang="en-US"/>
            </a:p>
          </p:txBody>
        </p:sp>
        <p:sp>
          <p:nvSpPr>
            <p:cNvPr id="94308" name="Line 100"/>
            <p:cNvSpPr>
              <a:spLocks noChangeShapeType="1"/>
            </p:cNvSpPr>
            <p:nvPr/>
          </p:nvSpPr>
          <p:spPr bwMode="auto">
            <a:xfrm flipV="1">
              <a:off x="4273" y="2299"/>
              <a:ext cx="1" cy="90"/>
            </a:xfrm>
            <a:prstGeom prst="line">
              <a:avLst/>
            </a:prstGeom>
            <a:noFill/>
            <a:ln w="1588">
              <a:solidFill>
                <a:srgbClr val="FFFFC2"/>
              </a:solidFill>
              <a:round/>
              <a:headEnd/>
              <a:tailEnd/>
            </a:ln>
          </p:spPr>
          <p:txBody>
            <a:bodyPr/>
            <a:lstStyle/>
            <a:p>
              <a:endParaRPr lang="en-US"/>
            </a:p>
          </p:txBody>
        </p:sp>
        <p:sp>
          <p:nvSpPr>
            <p:cNvPr id="94309" name="Line 101"/>
            <p:cNvSpPr>
              <a:spLocks noChangeShapeType="1"/>
            </p:cNvSpPr>
            <p:nvPr/>
          </p:nvSpPr>
          <p:spPr bwMode="auto">
            <a:xfrm flipV="1">
              <a:off x="4228" y="2299"/>
              <a:ext cx="90" cy="90"/>
            </a:xfrm>
            <a:prstGeom prst="line">
              <a:avLst/>
            </a:prstGeom>
            <a:noFill/>
            <a:ln w="1588">
              <a:solidFill>
                <a:srgbClr val="FFFFC2"/>
              </a:solidFill>
              <a:round/>
              <a:headEnd/>
              <a:tailEnd/>
            </a:ln>
          </p:spPr>
          <p:txBody>
            <a:bodyPr/>
            <a:lstStyle/>
            <a:p>
              <a:endParaRPr lang="en-US"/>
            </a:p>
          </p:txBody>
        </p:sp>
        <p:sp>
          <p:nvSpPr>
            <p:cNvPr id="94310" name="Line 102"/>
            <p:cNvSpPr>
              <a:spLocks noChangeShapeType="1"/>
            </p:cNvSpPr>
            <p:nvPr/>
          </p:nvSpPr>
          <p:spPr bwMode="auto">
            <a:xfrm>
              <a:off x="4228" y="2299"/>
              <a:ext cx="90" cy="90"/>
            </a:xfrm>
            <a:prstGeom prst="line">
              <a:avLst/>
            </a:prstGeom>
            <a:noFill/>
            <a:ln w="1588">
              <a:solidFill>
                <a:srgbClr val="FFFFC2"/>
              </a:solidFill>
              <a:round/>
              <a:headEnd/>
              <a:tailEnd/>
            </a:ln>
          </p:spPr>
          <p:txBody>
            <a:bodyPr/>
            <a:lstStyle/>
            <a:p>
              <a:endParaRPr lang="en-US"/>
            </a:p>
          </p:txBody>
        </p:sp>
        <p:sp>
          <p:nvSpPr>
            <p:cNvPr id="94311" name="Line 103"/>
            <p:cNvSpPr>
              <a:spLocks noChangeShapeType="1"/>
            </p:cNvSpPr>
            <p:nvPr/>
          </p:nvSpPr>
          <p:spPr bwMode="auto">
            <a:xfrm>
              <a:off x="4684" y="2359"/>
              <a:ext cx="90" cy="1"/>
            </a:xfrm>
            <a:prstGeom prst="line">
              <a:avLst/>
            </a:prstGeom>
            <a:noFill/>
            <a:ln w="1588">
              <a:solidFill>
                <a:srgbClr val="FFFFC2"/>
              </a:solidFill>
              <a:round/>
              <a:headEnd/>
              <a:tailEnd/>
            </a:ln>
          </p:spPr>
          <p:txBody>
            <a:bodyPr/>
            <a:lstStyle/>
            <a:p>
              <a:endParaRPr lang="en-US"/>
            </a:p>
          </p:txBody>
        </p:sp>
        <p:sp>
          <p:nvSpPr>
            <p:cNvPr id="94312" name="Line 104"/>
            <p:cNvSpPr>
              <a:spLocks noChangeShapeType="1"/>
            </p:cNvSpPr>
            <p:nvPr/>
          </p:nvSpPr>
          <p:spPr bwMode="auto">
            <a:xfrm flipV="1">
              <a:off x="4729" y="2314"/>
              <a:ext cx="1" cy="90"/>
            </a:xfrm>
            <a:prstGeom prst="line">
              <a:avLst/>
            </a:prstGeom>
            <a:noFill/>
            <a:ln w="1588">
              <a:solidFill>
                <a:srgbClr val="FFFFC2"/>
              </a:solidFill>
              <a:round/>
              <a:headEnd/>
              <a:tailEnd/>
            </a:ln>
          </p:spPr>
          <p:txBody>
            <a:bodyPr/>
            <a:lstStyle/>
            <a:p>
              <a:endParaRPr lang="en-US"/>
            </a:p>
          </p:txBody>
        </p:sp>
        <p:sp>
          <p:nvSpPr>
            <p:cNvPr id="94313" name="Line 105"/>
            <p:cNvSpPr>
              <a:spLocks noChangeShapeType="1"/>
            </p:cNvSpPr>
            <p:nvPr/>
          </p:nvSpPr>
          <p:spPr bwMode="auto">
            <a:xfrm flipV="1">
              <a:off x="4684" y="2314"/>
              <a:ext cx="90" cy="90"/>
            </a:xfrm>
            <a:prstGeom prst="line">
              <a:avLst/>
            </a:prstGeom>
            <a:noFill/>
            <a:ln w="1588">
              <a:solidFill>
                <a:srgbClr val="FFFFC2"/>
              </a:solidFill>
              <a:round/>
              <a:headEnd/>
              <a:tailEnd/>
            </a:ln>
          </p:spPr>
          <p:txBody>
            <a:bodyPr/>
            <a:lstStyle/>
            <a:p>
              <a:endParaRPr lang="en-US"/>
            </a:p>
          </p:txBody>
        </p:sp>
        <p:sp>
          <p:nvSpPr>
            <p:cNvPr id="94314" name="Line 106"/>
            <p:cNvSpPr>
              <a:spLocks noChangeShapeType="1"/>
            </p:cNvSpPr>
            <p:nvPr/>
          </p:nvSpPr>
          <p:spPr bwMode="auto">
            <a:xfrm>
              <a:off x="4684" y="2314"/>
              <a:ext cx="90" cy="90"/>
            </a:xfrm>
            <a:prstGeom prst="line">
              <a:avLst/>
            </a:prstGeom>
            <a:noFill/>
            <a:ln w="1588">
              <a:solidFill>
                <a:srgbClr val="FFFFC2"/>
              </a:solidFill>
              <a:round/>
              <a:headEnd/>
              <a:tailEnd/>
            </a:ln>
          </p:spPr>
          <p:txBody>
            <a:bodyPr/>
            <a:lstStyle/>
            <a:p>
              <a:endParaRPr lang="en-US"/>
            </a:p>
          </p:txBody>
        </p:sp>
        <p:sp>
          <p:nvSpPr>
            <p:cNvPr id="94315" name="Rectangle 107"/>
            <p:cNvSpPr>
              <a:spLocks noChangeArrowheads="1"/>
            </p:cNvSpPr>
            <p:nvPr/>
          </p:nvSpPr>
          <p:spPr bwMode="auto">
            <a:xfrm>
              <a:off x="2687" y="3715"/>
              <a:ext cx="384" cy="173"/>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rPr>
                <a:t>weeks</a:t>
              </a:r>
              <a:endParaRPr lang="en-US" sz="1200"/>
            </a:p>
          </p:txBody>
        </p:sp>
        <p:sp>
          <p:nvSpPr>
            <p:cNvPr id="94316" name="Rectangle 108"/>
            <p:cNvSpPr>
              <a:spLocks noChangeArrowheads="1"/>
            </p:cNvSpPr>
            <p:nvPr/>
          </p:nvSpPr>
          <p:spPr bwMode="auto">
            <a:xfrm>
              <a:off x="203" y="770"/>
              <a:ext cx="675" cy="173"/>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rPr>
                <a:t>IAA (index)</a:t>
              </a:r>
              <a:endParaRPr lang="en-US" sz="1200"/>
            </a:p>
          </p:txBody>
        </p:sp>
        <p:sp>
          <p:nvSpPr>
            <p:cNvPr id="94317" name="Line 109"/>
            <p:cNvSpPr>
              <a:spLocks noChangeShapeType="1"/>
            </p:cNvSpPr>
            <p:nvPr/>
          </p:nvSpPr>
          <p:spPr bwMode="auto">
            <a:xfrm flipV="1">
              <a:off x="855" y="3429"/>
              <a:ext cx="1" cy="29"/>
            </a:xfrm>
            <a:prstGeom prst="line">
              <a:avLst/>
            </a:prstGeom>
            <a:noFill/>
            <a:ln w="1588">
              <a:solidFill>
                <a:srgbClr val="FFFFFF"/>
              </a:solidFill>
              <a:round/>
              <a:headEnd/>
              <a:tailEnd/>
            </a:ln>
          </p:spPr>
          <p:txBody>
            <a:bodyPr/>
            <a:lstStyle/>
            <a:p>
              <a:endParaRPr lang="en-US"/>
            </a:p>
          </p:txBody>
        </p:sp>
        <p:sp>
          <p:nvSpPr>
            <p:cNvPr id="94318" name="Line 110"/>
            <p:cNvSpPr>
              <a:spLocks noChangeShapeType="1"/>
            </p:cNvSpPr>
            <p:nvPr/>
          </p:nvSpPr>
          <p:spPr bwMode="auto">
            <a:xfrm flipV="1">
              <a:off x="1311" y="3429"/>
              <a:ext cx="1" cy="29"/>
            </a:xfrm>
            <a:prstGeom prst="line">
              <a:avLst/>
            </a:prstGeom>
            <a:noFill/>
            <a:ln w="1588">
              <a:solidFill>
                <a:srgbClr val="FFFFFF"/>
              </a:solidFill>
              <a:round/>
              <a:headEnd/>
              <a:tailEnd/>
            </a:ln>
          </p:spPr>
          <p:txBody>
            <a:bodyPr/>
            <a:lstStyle/>
            <a:p>
              <a:endParaRPr lang="en-US"/>
            </a:p>
          </p:txBody>
        </p:sp>
        <p:sp>
          <p:nvSpPr>
            <p:cNvPr id="94319" name="Line 111"/>
            <p:cNvSpPr>
              <a:spLocks noChangeShapeType="1"/>
            </p:cNvSpPr>
            <p:nvPr/>
          </p:nvSpPr>
          <p:spPr bwMode="auto">
            <a:xfrm flipV="1">
              <a:off x="1767" y="3429"/>
              <a:ext cx="1" cy="29"/>
            </a:xfrm>
            <a:prstGeom prst="line">
              <a:avLst/>
            </a:prstGeom>
            <a:noFill/>
            <a:ln w="1588">
              <a:solidFill>
                <a:srgbClr val="FFFFFF"/>
              </a:solidFill>
              <a:round/>
              <a:headEnd/>
              <a:tailEnd/>
            </a:ln>
          </p:spPr>
          <p:txBody>
            <a:bodyPr/>
            <a:lstStyle/>
            <a:p>
              <a:endParaRPr lang="en-US"/>
            </a:p>
          </p:txBody>
        </p:sp>
        <p:sp>
          <p:nvSpPr>
            <p:cNvPr id="94320" name="Line 112"/>
            <p:cNvSpPr>
              <a:spLocks noChangeShapeType="1"/>
            </p:cNvSpPr>
            <p:nvPr/>
          </p:nvSpPr>
          <p:spPr bwMode="auto">
            <a:xfrm flipV="1">
              <a:off x="2222" y="3429"/>
              <a:ext cx="1" cy="29"/>
            </a:xfrm>
            <a:prstGeom prst="line">
              <a:avLst/>
            </a:prstGeom>
            <a:noFill/>
            <a:ln w="1588">
              <a:solidFill>
                <a:srgbClr val="FFFFFF"/>
              </a:solidFill>
              <a:round/>
              <a:headEnd/>
              <a:tailEnd/>
            </a:ln>
          </p:spPr>
          <p:txBody>
            <a:bodyPr/>
            <a:lstStyle/>
            <a:p>
              <a:endParaRPr lang="en-US"/>
            </a:p>
          </p:txBody>
        </p:sp>
        <p:sp>
          <p:nvSpPr>
            <p:cNvPr id="94321" name="Line 113"/>
            <p:cNvSpPr>
              <a:spLocks noChangeShapeType="1"/>
            </p:cNvSpPr>
            <p:nvPr/>
          </p:nvSpPr>
          <p:spPr bwMode="auto">
            <a:xfrm flipV="1">
              <a:off x="2678" y="3429"/>
              <a:ext cx="1" cy="29"/>
            </a:xfrm>
            <a:prstGeom prst="line">
              <a:avLst/>
            </a:prstGeom>
            <a:noFill/>
            <a:ln w="1588">
              <a:solidFill>
                <a:srgbClr val="FFFFFF"/>
              </a:solidFill>
              <a:round/>
              <a:headEnd/>
              <a:tailEnd/>
            </a:ln>
          </p:spPr>
          <p:txBody>
            <a:bodyPr/>
            <a:lstStyle/>
            <a:p>
              <a:endParaRPr lang="en-US"/>
            </a:p>
          </p:txBody>
        </p:sp>
        <p:sp>
          <p:nvSpPr>
            <p:cNvPr id="94322" name="Line 114"/>
            <p:cNvSpPr>
              <a:spLocks noChangeShapeType="1"/>
            </p:cNvSpPr>
            <p:nvPr/>
          </p:nvSpPr>
          <p:spPr bwMode="auto">
            <a:xfrm flipV="1">
              <a:off x="3134" y="3429"/>
              <a:ext cx="1" cy="29"/>
            </a:xfrm>
            <a:prstGeom prst="line">
              <a:avLst/>
            </a:prstGeom>
            <a:noFill/>
            <a:ln w="1588">
              <a:solidFill>
                <a:srgbClr val="FFFFFF"/>
              </a:solidFill>
              <a:round/>
              <a:headEnd/>
              <a:tailEnd/>
            </a:ln>
          </p:spPr>
          <p:txBody>
            <a:bodyPr/>
            <a:lstStyle/>
            <a:p>
              <a:endParaRPr lang="en-US"/>
            </a:p>
          </p:txBody>
        </p:sp>
        <p:sp>
          <p:nvSpPr>
            <p:cNvPr id="94323" name="Line 115"/>
            <p:cNvSpPr>
              <a:spLocks noChangeShapeType="1"/>
            </p:cNvSpPr>
            <p:nvPr/>
          </p:nvSpPr>
          <p:spPr bwMode="auto">
            <a:xfrm flipV="1">
              <a:off x="3589" y="3429"/>
              <a:ext cx="1" cy="29"/>
            </a:xfrm>
            <a:prstGeom prst="line">
              <a:avLst/>
            </a:prstGeom>
            <a:noFill/>
            <a:ln w="1588">
              <a:solidFill>
                <a:srgbClr val="FFFFFF"/>
              </a:solidFill>
              <a:round/>
              <a:headEnd/>
              <a:tailEnd/>
            </a:ln>
          </p:spPr>
          <p:txBody>
            <a:bodyPr/>
            <a:lstStyle/>
            <a:p>
              <a:endParaRPr lang="en-US"/>
            </a:p>
          </p:txBody>
        </p:sp>
        <p:sp>
          <p:nvSpPr>
            <p:cNvPr id="94324" name="Line 116"/>
            <p:cNvSpPr>
              <a:spLocks noChangeShapeType="1"/>
            </p:cNvSpPr>
            <p:nvPr/>
          </p:nvSpPr>
          <p:spPr bwMode="auto">
            <a:xfrm flipV="1">
              <a:off x="4045" y="3429"/>
              <a:ext cx="1" cy="29"/>
            </a:xfrm>
            <a:prstGeom prst="line">
              <a:avLst/>
            </a:prstGeom>
            <a:noFill/>
            <a:ln w="1588">
              <a:solidFill>
                <a:srgbClr val="FFFFFF"/>
              </a:solidFill>
              <a:round/>
              <a:headEnd/>
              <a:tailEnd/>
            </a:ln>
          </p:spPr>
          <p:txBody>
            <a:bodyPr/>
            <a:lstStyle/>
            <a:p>
              <a:endParaRPr lang="en-US"/>
            </a:p>
          </p:txBody>
        </p:sp>
        <p:sp>
          <p:nvSpPr>
            <p:cNvPr id="94325" name="Line 117"/>
            <p:cNvSpPr>
              <a:spLocks noChangeShapeType="1"/>
            </p:cNvSpPr>
            <p:nvPr/>
          </p:nvSpPr>
          <p:spPr bwMode="auto">
            <a:xfrm flipV="1">
              <a:off x="4501" y="3429"/>
              <a:ext cx="1" cy="29"/>
            </a:xfrm>
            <a:prstGeom prst="line">
              <a:avLst/>
            </a:prstGeom>
            <a:noFill/>
            <a:ln w="1588">
              <a:solidFill>
                <a:srgbClr val="FFFFFF"/>
              </a:solidFill>
              <a:round/>
              <a:headEnd/>
              <a:tailEnd/>
            </a:ln>
          </p:spPr>
          <p:txBody>
            <a:bodyPr/>
            <a:lstStyle/>
            <a:p>
              <a:endParaRPr lang="en-US"/>
            </a:p>
          </p:txBody>
        </p:sp>
        <p:sp>
          <p:nvSpPr>
            <p:cNvPr id="94326" name="Line 118"/>
            <p:cNvSpPr>
              <a:spLocks noChangeShapeType="1"/>
            </p:cNvSpPr>
            <p:nvPr/>
          </p:nvSpPr>
          <p:spPr bwMode="auto">
            <a:xfrm flipV="1">
              <a:off x="4957" y="3429"/>
              <a:ext cx="1" cy="29"/>
            </a:xfrm>
            <a:prstGeom prst="line">
              <a:avLst/>
            </a:prstGeom>
            <a:noFill/>
            <a:ln w="1588">
              <a:solidFill>
                <a:srgbClr val="FFFFFF"/>
              </a:solidFill>
              <a:round/>
              <a:headEnd/>
              <a:tailEnd/>
            </a:ln>
          </p:spPr>
          <p:txBody>
            <a:bodyPr/>
            <a:lstStyle/>
            <a:p>
              <a:endParaRPr lang="en-US"/>
            </a:p>
          </p:txBody>
        </p:sp>
        <p:sp>
          <p:nvSpPr>
            <p:cNvPr id="94327" name="Line 119"/>
            <p:cNvSpPr>
              <a:spLocks noChangeShapeType="1"/>
            </p:cNvSpPr>
            <p:nvPr/>
          </p:nvSpPr>
          <p:spPr bwMode="auto">
            <a:xfrm flipV="1">
              <a:off x="628" y="3400"/>
              <a:ext cx="1" cy="58"/>
            </a:xfrm>
            <a:prstGeom prst="line">
              <a:avLst/>
            </a:prstGeom>
            <a:noFill/>
            <a:ln w="1588">
              <a:solidFill>
                <a:srgbClr val="FFFFFF"/>
              </a:solidFill>
              <a:round/>
              <a:headEnd/>
              <a:tailEnd/>
            </a:ln>
          </p:spPr>
          <p:txBody>
            <a:bodyPr/>
            <a:lstStyle/>
            <a:p>
              <a:endParaRPr lang="en-US"/>
            </a:p>
          </p:txBody>
        </p:sp>
        <p:sp>
          <p:nvSpPr>
            <p:cNvPr id="94328" name="Line 120"/>
            <p:cNvSpPr>
              <a:spLocks noChangeShapeType="1"/>
            </p:cNvSpPr>
            <p:nvPr/>
          </p:nvSpPr>
          <p:spPr bwMode="auto">
            <a:xfrm flipV="1">
              <a:off x="1084" y="3400"/>
              <a:ext cx="1" cy="58"/>
            </a:xfrm>
            <a:prstGeom prst="line">
              <a:avLst/>
            </a:prstGeom>
            <a:noFill/>
            <a:ln w="1588">
              <a:solidFill>
                <a:srgbClr val="FFFFFF"/>
              </a:solidFill>
              <a:round/>
              <a:headEnd/>
              <a:tailEnd/>
            </a:ln>
          </p:spPr>
          <p:txBody>
            <a:bodyPr/>
            <a:lstStyle/>
            <a:p>
              <a:endParaRPr lang="en-US"/>
            </a:p>
          </p:txBody>
        </p:sp>
        <p:sp>
          <p:nvSpPr>
            <p:cNvPr id="94329" name="Line 121"/>
            <p:cNvSpPr>
              <a:spLocks noChangeShapeType="1"/>
            </p:cNvSpPr>
            <p:nvPr/>
          </p:nvSpPr>
          <p:spPr bwMode="auto">
            <a:xfrm flipV="1">
              <a:off x="1539" y="3400"/>
              <a:ext cx="1" cy="58"/>
            </a:xfrm>
            <a:prstGeom prst="line">
              <a:avLst/>
            </a:prstGeom>
            <a:noFill/>
            <a:ln w="1588">
              <a:solidFill>
                <a:srgbClr val="FFFFFF"/>
              </a:solidFill>
              <a:round/>
              <a:headEnd/>
              <a:tailEnd/>
            </a:ln>
          </p:spPr>
          <p:txBody>
            <a:bodyPr/>
            <a:lstStyle/>
            <a:p>
              <a:endParaRPr lang="en-US"/>
            </a:p>
          </p:txBody>
        </p:sp>
        <p:sp>
          <p:nvSpPr>
            <p:cNvPr id="94330" name="Line 122"/>
            <p:cNvSpPr>
              <a:spLocks noChangeShapeType="1"/>
            </p:cNvSpPr>
            <p:nvPr/>
          </p:nvSpPr>
          <p:spPr bwMode="auto">
            <a:xfrm flipV="1">
              <a:off x="1995" y="3400"/>
              <a:ext cx="1" cy="58"/>
            </a:xfrm>
            <a:prstGeom prst="line">
              <a:avLst/>
            </a:prstGeom>
            <a:noFill/>
            <a:ln w="1588">
              <a:solidFill>
                <a:srgbClr val="FFFFFF"/>
              </a:solidFill>
              <a:round/>
              <a:headEnd/>
              <a:tailEnd/>
            </a:ln>
          </p:spPr>
          <p:txBody>
            <a:bodyPr/>
            <a:lstStyle/>
            <a:p>
              <a:endParaRPr lang="en-US"/>
            </a:p>
          </p:txBody>
        </p:sp>
        <p:sp>
          <p:nvSpPr>
            <p:cNvPr id="94331" name="Line 123"/>
            <p:cNvSpPr>
              <a:spLocks noChangeShapeType="1"/>
            </p:cNvSpPr>
            <p:nvPr/>
          </p:nvSpPr>
          <p:spPr bwMode="auto">
            <a:xfrm flipV="1">
              <a:off x="2451" y="3400"/>
              <a:ext cx="1" cy="58"/>
            </a:xfrm>
            <a:prstGeom prst="line">
              <a:avLst/>
            </a:prstGeom>
            <a:noFill/>
            <a:ln w="1588">
              <a:solidFill>
                <a:srgbClr val="FFFFFF"/>
              </a:solidFill>
              <a:round/>
              <a:headEnd/>
              <a:tailEnd/>
            </a:ln>
          </p:spPr>
          <p:txBody>
            <a:bodyPr/>
            <a:lstStyle/>
            <a:p>
              <a:endParaRPr lang="en-US"/>
            </a:p>
          </p:txBody>
        </p:sp>
        <p:sp>
          <p:nvSpPr>
            <p:cNvPr id="94332" name="Line 124"/>
            <p:cNvSpPr>
              <a:spLocks noChangeShapeType="1"/>
            </p:cNvSpPr>
            <p:nvPr/>
          </p:nvSpPr>
          <p:spPr bwMode="auto">
            <a:xfrm flipV="1">
              <a:off x="2907" y="3400"/>
              <a:ext cx="1" cy="58"/>
            </a:xfrm>
            <a:prstGeom prst="line">
              <a:avLst/>
            </a:prstGeom>
            <a:noFill/>
            <a:ln w="1588">
              <a:solidFill>
                <a:srgbClr val="FFFFFF"/>
              </a:solidFill>
              <a:round/>
              <a:headEnd/>
              <a:tailEnd/>
            </a:ln>
          </p:spPr>
          <p:txBody>
            <a:bodyPr/>
            <a:lstStyle/>
            <a:p>
              <a:endParaRPr lang="en-US"/>
            </a:p>
          </p:txBody>
        </p:sp>
        <p:sp>
          <p:nvSpPr>
            <p:cNvPr id="94333" name="Line 125"/>
            <p:cNvSpPr>
              <a:spLocks noChangeShapeType="1"/>
            </p:cNvSpPr>
            <p:nvPr/>
          </p:nvSpPr>
          <p:spPr bwMode="auto">
            <a:xfrm flipV="1">
              <a:off x="3362" y="3400"/>
              <a:ext cx="1" cy="58"/>
            </a:xfrm>
            <a:prstGeom prst="line">
              <a:avLst/>
            </a:prstGeom>
            <a:noFill/>
            <a:ln w="1588">
              <a:solidFill>
                <a:srgbClr val="FFFFFF"/>
              </a:solidFill>
              <a:round/>
              <a:headEnd/>
              <a:tailEnd/>
            </a:ln>
          </p:spPr>
          <p:txBody>
            <a:bodyPr/>
            <a:lstStyle/>
            <a:p>
              <a:endParaRPr lang="en-US"/>
            </a:p>
          </p:txBody>
        </p:sp>
        <p:sp>
          <p:nvSpPr>
            <p:cNvPr id="94334" name="Line 126"/>
            <p:cNvSpPr>
              <a:spLocks noChangeShapeType="1"/>
            </p:cNvSpPr>
            <p:nvPr/>
          </p:nvSpPr>
          <p:spPr bwMode="auto">
            <a:xfrm flipV="1">
              <a:off x="3817" y="3400"/>
              <a:ext cx="1" cy="58"/>
            </a:xfrm>
            <a:prstGeom prst="line">
              <a:avLst/>
            </a:prstGeom>
            <a:noFill/>
            <a:ln w="1588">
              <a:solidFill>
                <a:srgbClr val="FFFFFF"/>
              </a:solidFill>
              <a:round/>
              <a:headEnd/>
              <a:tailEnd/>
            </a:ln>
          </p:spPr>
          <p:txBody>
            <a:bodyPr/>
            <a:lstStyle/>
            <a:p>
              <a:endParaRPr lang="en-US"/>
            </a:p>
          </p:txBody>
        </p:sp>
        <p:sp>
          <p:nvSpPr>
            <p:cNvPr id="94335" name="Line 127"/>
            <p:cNvSpPr>
              <a:spLocks noChangeShapeType="1"/>
            </p:cNvSpPr>
            <p:nvPr/>
          </p:nvSpPr>
          <p:spPr bwMode="auto">
            <a:xfrm flipV="1">
              <a:off x="4273" y="3400"/>
              <a:ext cx="1" cy="58"/>
            </a:xfrm>
            <a:prstGeom prst="line">
              <a:avLst/>
            </a:prstGeom>
            <a:noFill/>
            <a:ln w="1588">
              <a:solidFill>
                <a:srgbClr val="FFFFFF"/>
              </a:solidFill>
              <a:round/>
              <a:headEnd/>
              <a:tailEnd/>
            </a:ln>
          </p:spPr>
          <p:txBody>
            <a:bodyPr/>
            <a:lstStyle/>
            <a:p>
              <a:endParaRPr lang="en-US"/>
            </a:p>
          </p:txBody>
        </p:sp>
        <p:sp>
          <p:nvSpPr>
            <p:cNvPr id="94336" name="Line 128"/>
            <p:cNvSpPr>
              <a:spLocks noChangeShapeType="1"/>
            </p:cNvSpPr>
            <p:nvPr/>
          </p:nvSpPr>
          <p:spPr bwMode="auto">
            <a:xfrm flipV="1">
              <a:off x="4729" y="3400"/>
              <a:ext cx="1" cy="58"/>
            </a:xfrm>
            <a:prstGeom prst="line">
              <a:avLst/>
            </a:prstGeom>
            <a:noFill/>
            <a:ln w="1588">
              <a:solidFill>
                <a:srgbClr val="FFFFFF"/>
              </a:solidFill>
              <a:round/>
              <a:headEnd/>
              <a:tailEnd/>
            </a:ln>
          </p:spPr>
          <p:txBody>
            <a:bodyPr/>
            <a:lstStyle/>
            <a:p>
              <a:endParaRPr lang="en-US"/>
            </a:p>
          </p:txBody>
        </p:sp>
        <p:sp>
          <p:nvSpPr>
            <p:cNvPr id="94337" name="Line 129"/>
            <p:cNvSpPr>
              <a:spLocks noChangeShapeType="1"/>
            </p:cNvSpPr>
            <p:nvPr/>
          </p:nvSpPr>
          <p:spPr bwMode="auto">
            <a:xfrm flipV="1">
              <a:off x="5184" y="3400"/>
              <a:ext cx="1" cy="58"/>
            </a:xfrm>
            <a:prstGeom prst="line">
              <a:avLst/>
            </a:prstGeom>
            <a:noFill/>
            <a:ln w="1588">
              <a:solidFill>
                <a:srgbClr val="FFFFFF"/>
              </a:solidFill>
              <a:round/>
              <a:headEnd/>
              <a:tailEnd/>
            </a:ln>
          </p:spPr>
          <p:txBody>
            <a:bodyPr/>
            <a:lstStyle/>
            <a:p>
              <a:endParaRPr lang="en-US"/>
            </a:p>
          </p:txBody>
        </p:sp>
        <p:sp>
          <p:nvSpPr>
            <p:cNvPr id="94338" name="Line 130"/>
            <p:cNvSpPr>
              <a:spLocks noChangeShapeType="1"/>
            </p:cNvSpPr>
            <p:nvPr/>
          </p:nvSpPr>
          <p:spPr bwMode="auto">
            <a:xfrm>
              <a:off x="628" y="3458"/>
              <a:ext cx="29" cy="1"/>
            </a:xfrm>
            <a:prstGeom prst="line">
              <a:avLst/>
            </a:prstGeom>
            <a:noFill/>
            <a:ln w="1588">
              <a:solidFill>
                <a:srgbClr val="FFFFFF"/>
              </a:solidFill>
              <a:round/>
              <a:headEnd/>
              <a:tailEnd/>
            </a:ln>
          </p:spPr>
          <p:txBody>
            <a:bodyPr/>
            <a:lstStyle/>
            <a:p>
              <a:endParaRPr lang="en-US"/>
            </a:p>
          </p:txBody>
        </p:sp>
        <p:sp>
          <p:nvSpPr>
            <p:cNvPr id="94339" name="Line 131"/>
            <p:cNvSpPr>
              <a:spLocks noChangeShapeType="1"/>
            </p:cNvSpPr>
            <p:nvPr/>
          </p:nvSpPr>
          <p:spPr bwMode="auto">
            <a:xfrm>
              <a:off x="628" y="3417"/>
              <a:ext cx="29" cy="1"/>
            </a:xfrm>
            <a:prstGeom prst="line">
              <a:avLst/>
            </a:prstGeom>
            <a:noFill/>
            <a:ln w="1588">
              <a:solidFill>
                <a:srgbClr val="FFFFFF"/>
              </a:solidFill>
              <a:round/>
              <a:headEnd/>
              <a:tailEnd/>
            </a:ln>
          </p:spPr>
          <p:txBody>
            <a:bodyPr/>
            <a:lstStyle/>
            <a:p>
              <a:endParaRPr lang="en-US"/>
            </a:p>
          </p:txBody>
        </p:sp>
        <p:sp>
          <p:nvSpPr>
            <p:cNvPr id="94340" name="Line 132"/>
            <p:cNvSpPr>
              <a:spLocks noChangeShapeType="1"/>
            </p:cNvSpPr>
            <p:nvPr/>
          </p:nvSpPr>
          <p:spPr bwMode="auto">
            <a:xfrm>
              <a:off x="628" y="3383"/>
              <a:ext cx="29" cy="1"/>
            </a:xfrm>
            <a:prstGeom prst="line">
              <a:avLst/>
            </a:prstGeom>
            <a:noFill/>
            <a:ln w="1588">
              <a:solidFill>
                <a:srgbClr val="FFFFFF"/>
              </a:solidFill>
              <a:round/>
              <a:headEnd/>
              <a:tailEnd/>
            </a:ln>
          </p:spPr>
          <p:txBody>
            <a:bodyPr/>
            <a:lstStyle/>
            <a:p>
              <a:endParaRPr lang="en-US"/>
            </a:p>
          </p:txBody>
        </p:sp>
        <p:sp>
          <p:nvSpPr>
            <p:cNvPr id="94341" name="Line 133"/>
            <p:cNvSpPr>
              <a:spLocks noChangeShapeType="1"/>
            </p:cNvSpPr>
            <p:nvPr/>
          </p:nvSpPr>
          <p:spPr bwMode="auto">
            <a:xfrm>
              <a:off x="628" y="3353"/>
              <a:ext cx="29" cy="1"/>
            </a:xfrm>
            <a:prstGeom prst="line">
              <a:avLst/>
            </a:prstGeom>
            <a:noFill/>
            <a:ln w="1588">
              <a:solidFill>
                <a:srgbClr val="FFFFFF"/>
              </a:solidFill>
              <a:round/>
              <a:headEnd/>
              <a:tailEnd/>
            </a:ln>
          </p:spPr>
          <p:txBody>
            <a:bodyPr/>
            <a:lstStyle/>
            <a:p>
              <a:endParaRPr lang="en-US"/>
            </a:p>
          </p:txBody>
        </p:sp>
        <p:sp>
          <p:nvSpPr>
            <p:cNvPr id="94342" name="Line 134"/>
            <p:cNvSpPr>
              <a:spLocks noChangeShapeType="1"/>
            </p:cNvSpPr>
            <p:nvPr/>
          </p:nvSpPr>
          <p:spPr bwMode="auto">
            <a:xfrm>
              <a:off x="628" y="3327"/>
              <a:ext cx="29" cy="1"/>
            </a:xfrm>
            <a:prstGeom prst="line">
              <a:avLst/>
            </a:prstGeom>
            <a:noFill/>
            <a:ln w="1588">
              <a:solidFill>
                <a:srgbClr val="FFFFFF"/>
              </a:solidFill>
              <a:round/>
              <a:headEnd/>
              <a:tailEnd/>
            </a:ln>
          </p:spPr>
          <p:txBody>
            <a:bodyPr/>
            <a:lstStyle/>
            <a:p>
              <a:endParaRPr lang="en-US"/>
            </a:p>
          </p:txBody>
        </p:sp>
        <p:sp>
          <p:nvSpPr>
            <p:cNvPr id="94343" name="Line 135"/>
            <p:cNvSpPr>
              <a:spLocks noChangeShapeType="1"/>
            </p:cNvSpPr>
            <p:nvPr/>
          </p:nvSpPr>
          <p:spPr bwMode="auto">
            <a:xfrm>
              <a:off x="628" y="3149"/>
              <a:ext cx="29" cy="1"/>
            </a:xfrm>
            <a:prstGeom prst="line">
              <a:avLst/>
            </a:prstGeom>
            <a:noFill/>
            <a:ln w="1588">
              <a:solidFill>
                <a:srgbClr val="FFFFFF"/>
              </a:solidFill>
              <a:round/>
              <a:headEnd/>
              <a:tailEnd/>
            </a:ln>
          </p:spPr>
          <p:txBody>
            <a:bodyPr/>
            <a:lstStyle/>
            <a:p>
              <a:endParaRPr lang="en-US"/>
            </a:p>
          </p:txBody>
        </p:sp>
        <p:sp>
          <p:nvSpPr>
            <p:cNvPr id="94344" name="Line 136"/>
            <p:cNvSpPr>
              <a:spLocks noChangeShapeType="1"/>
            </p:cNvSpPr>
            <p:nvPr/>
          </p:nvSpPr>
          <p:spPr bwMode="auto">
            <a:xfrm>
              <a:off x="628" y="3059"/>
              <a:ext cx="29" cy="1"/>
            </a:xfrm>
            <a:prstGeom prst="line">
              <a:avLst/>
            </a:prstGeom>
            <a:noFill/>
            <a:ln w="1588">
              <a:solidFill>
                <a:srgbClr val="FFFFFF"/>
              </a:solidFill>
              <a:round/>
              <a:headEnd/>
              <a:tailEnd/>
            </a:ln>
          </p:spPr>
          <p:txBody>
            <a:bodyPr/>
            <a:lstStyle/>
            <a:p>
              <a:endParaRPr lang="en-US"/>
            </a:p>
          </p:txBody>
        </p:sp>
        <p:sp>
          <p:nvSpPr>
            <p:cNvPr id="94345" name="Line 137"/>
            <p:cNvSpPr>
              <a:spLocks noChangeShapeType="1"/>
            </p:cNvSpPr>
            <p:nvPr/>
          </p:nvSpPr>
          <p:spPr bwMode="auto">
            <a:xfrm>
              <a:off x="628" y="2994"/>
              <a:ext cx="29" cy="1"/>
            </a:xfrm>
            <a:prstGeom prst="line">
              <a:avLst/>
            </a:prstGeom>
            <a:noFill/>
            <a:ln w="1588">
              <a:solidFill>
                <a:srgbClr val="FFFFFF"/>
              </a:solidFill>
              <a:round/>
              <a:headEnd/>
              <a:tailEnd/>
            </a:ln>
          </p:spPr>
          <p:txBody>
            <a:bodyPr/>
            <a:lstStyle/>
            <a:p>
              <a:endParaRPr lang="en-US"/>
            </a:p>
          </p:txBody>
        </p:sp>
        <p:sp>
          <p:nvSpPr>
            <p:cNvPr id="94346" name="Line 138"/>
            <p:cNvSpPr>
              <a:spLocks noChangeShapeType="1"/>
            </p:cNvSpPr>
            <p:nvPr/>
          </p:nvSpPr>
          <p:spPr bwMode="auto">
            <a:xfrm>
              <a:off x="628" y="2944"/>
              <a:ext cx="29" cy="1"/>
            </a:xfrm>
            <a:prstGeom prst="line">
              <a:avLst/>
            </a:prstGeom>
            <a:noFill/>
            <a:ln w="1588">
              <a:solidFill>
                <a:srgbClr val="FFFFFF"/>
              </a:solidFill>
              <a:round/>
              <a:headEnd/>
              <a:tailEnd/>
            </a:ln>
          </p:spPr>
          <p:txBody>
            <a:bodyPr/>
            <a:lstStyle/>
            <a:p>
              <a:endParaRPr lang="en-US"/>
            </a:p>
          </p:txBody>
        </p:sp>
        <p:sp>
          <p:nvSpPr>
            <p:cNvPr id="94347" name="Line 139"/>
            <p:cNvSpPr>
              <a:spLocks noChangeShapeType="1"/>
            </p:cNvSpPr>
            <p:nvPr/>
          </p:nvSpPr>
          <p:spPr bwMode="auto">
            <a:xfrm>
              <a:off x="628" y="2904"/>
              <a:ext cx="29" cy="1"/>
            </a:xfrm>
            <a:prstGeom prst="line">
              <a:avLst/>
            </a:prstGeom>
            <a:noFill/>
            <a:ln w="1588">
              <a:solidFill>
                <a:srgbClr val="FFFFFF"/>
              </a:solidFill>
              <a:round/>
              <a:headEnd/>
              <a:tailEnd/>
            </a:ln>
          </p:spPr>
          <p:txBody>
            <a:bodyPr/>
            <a:lstStyle/>
            <a:p>
              <a:endParaRPr lang="en-US"/>
            </a:p>
          </p:txBody>
        </p:sp>
        <p:sp>
          <p:nvSpPr>
            <p:cNvPr id="94348" name="Line 140"/>
            <p:cNvSpPr>
              <a:spLocks noChangeShapeType="1"/>
            </p:cNvSpPr>
            <p:nvPr/>
          </p:nvSpPr>
          <p:spPr bwMode="auto">
            <a:xfrm>
              <a:off x="628" y="2870"/>
              <a:ext cx="29" cy="1"/>
            </a:xfrm>
            <a:prstGeom prst="line">
              <a:avLst/>
            </a:prstGeom>
            <a:noFill/>
            <a:ln w="1588">
              <a:solidFill>
                <a:srgbClr val="FFFFFF"/>
              </a:solidFill>
              <a:round/>
              <a:headEnd/>
              <a:tailEnd/>
            </a:ln>
          </p:spPr>
          <p:txBody>
            <a:bodyPr/>
            <a:lstStyle/>
            <a:p>
              <a:endParaRPr lang="en-US"/>
            </a:p>
          </p:txBody>
        </p:sp>
        <p:sp>
          <p:nvSpPr>
            <p:cNvPr id="94349" name="Line 141"/>
            <p:cNvSpPr>
              <a:spLocks noChangeShapeType="1"/>
            </p:cNvSpPr>
            <p:nvPr/>
          </p:nvSpPr>
          <p:spPr bwMode="auto">
            <a:xfrm>
              <a:off x="628" y="2840"/>
              <a:ext cx="29" cy="1"/>
            </a:xfrm>
            <a:prstGeom prst="line">
              <a:avLst/>
            </a:prstGeom>
            <a:noFill/>
            <a:ln w="1588">
              <a:solidFill>
                <a:srgbClr val="FFFFFF"/>
              </a:solidFill>
              <a:round/>
              <a:headEnd/>
              <a:tailEnd/>
            </a:ln>
          </p:spPr>
          <p:txBody>
            <a:bodyPr/>
            <a:lstStyle/>
            <a:p>
              <a:endParaRPr lang="en-US"/>
            </a:p>
          </p:txBody>
        </p:sp>
        <p:sp>
          <p:nvSpPr>
            <p:cNvPr id="94350" name="Line 142"/>
            <p:cNvSpPr>
              <a:spLocks noChangeShapeType="1"/>
            </p:cNvSpPr>
            <p:nvPr/>
          </p:nvSpPr>
          <p:spPr bwMode="auto">
            <a:xfrm>
              <a:off x="628" y="2813"/>
              <a:ext cx="29" cy="1"/>
            </a:xfrm>
            <a:prstGeom prst="line">
              <a:avLst/>
            </a:prstGeom>
            <a:noFill/>
            <a:ln w="1588">
              <a:solidFill>
                <a:srgbClr val="FFFFFF"/>
              </a:solidFill>
              <a:round/>
              <a:headEnd/>
              <a:tailEnd/>
            </a:ln>
          </p:spPr>
          <p:txBody>
            <a:bodyPr/>
            <a:lstStyle/>
            <a:p>
              <a:endParaRPr lang="en-US"/>
            </a:p>
          </p:txBody>
        </p:sp>
        <p:sp>
          <p:nvSpPr>
            <p:cNvPr id="94351" name="Line 143"/>
            <p:cNvSpPr>
              <a:spLocks noChangeShapeType="1"/>
            </p:cNvSpPr>
            <p:nvPr/>
          </p:nvSpPr>
          <p:spPr bwMode="auto">
            <a:xfrm>
              <a:off x="628" y="2635"/>
              <a:ext cx="29" cy="1"/>
            </a:xfrm>
            <a:prstGeom prst="line">
              <a:avLst/>
            </a:prstGeom>
            <a:noFill/>
            <a:ln w="1588">
              <a:solidFill>
                <a:srgbClr val="FFFFFF"/>
              </a:solidFill>
              <a:round/>
              <a:headEnd/>
              <a:tailEnd/>
            </a:ln>
          </p:spPr>
          <p:txBody>
            <a:bodyPr/>
            <a:lstStyle/>
            <a:p>
              <a:endParaRPr lang="en-US"/>
            </a:p>
          </p:txBody>
        </p:sp>
        <p:sp>
          <p:nvSpPr>
            <p:cNvPr id="94352" name="Line 144"/>
            <p:cNvSpPr>
              <a:spLocks noChangeShapeType="1"/>
            </p:cNvSpPr>
            <p:nvPr/>
          </p:nvSpPr>
          <p:spPr bwMode="auto">
            <a:xfrm>
              <a:off x="628" y="2545"/>
              <a:ext cx="29" cy="1"/>
            </a:xfrm>
            <a:prstGeom prst="line">
              <a:avLst/>
            </a:prstGeom>
            <a:noFill/>
            <a:ln w="1588">
              <a:solidFill>
                <a:srgbClr val="FFFFFF"/>
              </a:solidFill>
              <a:round/>
              <a:headEnd/>
              <a:tailEnd/>
            </a:ln>
          </p:spPr>
          <p:txBody>
            <a:bodyPr/>
            <a:lstStyle/>
            <a:p>
              <a:endParaRPr lang="en-US"/>
            </a:p>
          </p:txBody>
        </p:sp>
        <p:sp>
          <p:nvSpPr>
            <p:cNvPr id="94353" name="Line 145"/>
            <p:cNvSpPr>
              <a:spLocks noChangeShapeType="1"/>
            </p:cNvSpPr>
            <p:nvPr/>
          </p:nvSpPr>
          <p:spPr bwMode="auto">
            <a:xfrm>
              <a:off x="628" y="2481"/>
              <a:ext cx="29" cy="1"/>
            </a:xfrm>
            <a:prstGeom prst="line">
              <a:avLst/>
            </a:prstGeom>
            <a:noFill/>
            <a:ln w="1588">
              <a:solidFill>
                <a:srgbClr val="FFFFFF"/>
              </a:solidFill>
              <a:round/>
              <a:headEnd/>
              <a:tailEnd/>
            </a:ln>
          </p:spPr>
          <p:txBody>
            <a:bodyPr/>
            <a:lstStyle/>
            <a:p>
              <a:endParaRPr lang="en-US"/>
            </a:p>
          </p:txBody>
        </p:sp>
        <p:sp>
          <p:nvSpPr>
            <p:cNvPr id="94354" name="Line 146"/>
            <p:cNvSpPr>
              <a:spLocks noChangeShapeType="1"/>
            </p:cNvSpPr>
            <p:nvPr/>
          </p:nvSpPr>
          <p:spPr bwMode="auto">
            <a:xfrm>
              <a:off x="628" y="2431"/>
              <a:ext cx="29" cy="1"/>
            </a:xfrm>
            <a:prstGeom prst="line">
              <a:avLst/>
            </a:prstGeom>
            <a:noFill/>
            <a:ln w="1588">
              <a:solidFill>
                <a:srgbClr val="FFFFFF"/>
              </a:solidFill>
              <a:round/>
              <a:headEnd/>
              <a:tailEnd/>
            </a:ln>
          </p:spPr>
          <p:txBody>
            <a:bodyPr/>
            <a:lstStyle/>
            <a:p>
              <a:endParaRPr lang="en-US"/>
            </a:p>
          </p:txBody>
        </p:sp>
        <p:sp>
          <p:nvSpPr>
            <p:cNvPr id="94355" name="Line 147"/>
            <p:cNvSpPr>
              <a:spLocks noChangeShapeType="1"/>
            </p:cNvSpPr>
            <p:nvPr/>
          </p:nvSpPr>
          <p:spPr bwMode="auto">
            <a:xfrm>
              <a:off x="628" y="2390"/>
              <a:ext cx="29" cy="1"/>
            </a:xfrm>
            <a:prstGeom prst="line">
              <a:avLst/>
            </a:prstGeom>
            <a:noFill/>
            <a:ln w="1588">
              <a:solidFill>
                <a:srgbClr val="FFFFFF"/>
              </a:solidFill>
              <a:round/>
              <a:headEnd/>
              <a:tailEnd/>
            </a:ln>
          </p:spPr>
          <p:txBody>
            <a:bodyPr/>
            <a:lstStyle/>
            <a:p>
              <a:endParaRPr lang="en-US"/>
            </a:p>
          </p:txBody>
        </p:sp>
        <p:sp>
          <p:nvSpPr>
            <p:cNvPr id="94356" name="Line 148"/>
            <p:cNvSpPr>
              <a:spLocks noChangeShapeType="1"/>
            </p:cNvSpPr>
            <p:nvPr/>
          </p:nvSpPr>
          <p:spPr bwMode="auto">
            <a:xfrm>
              <a:off x="628" y="2356"/>
              <a:ext cx="29" cy="1"/>
            </a:xfrm>
            <a:prstGeom prst="line">
              <a:avLst/>
            </a:prstGeom>
            <a:noFill/>
            <a:ln w="1588">
              <a:solidFill>
                <a:srgbClr val="FFFFFF"/>
              </a:solidFill>
              <a:round/>
              <a:headEnd/>
              <a:tailEnd/>
            </a:ln>
          </p:spPr>
          <p:txBody>
            <a:bodyPr/>
            <a:lstStyle/>
            <a:p>
              <a:endParaRPr lang="en-US"/>
            </a:p>
          </p:txBody>
        </p:sp>
        <p:sp>
          <p:nvSpPr>
            <p:cNvPr id="94357" name="Line 149"/>
            <p:cNvSpPr>
              <a:spLocks noChangeShapeType="1"/>
            </p:cNvSpPr>
            <p:nvPr/>
          </p:nvSpPr>
          <p:spPr bwMode="auto">
            <a:xfrm>
              <a:off x="628" y="2326"/>
              <a:ext cx="29" cy="1"/>
            </a:xfrm>
            <a:prstGeom prst="line">
              <a:avLst/>
            </a:prstGeom>
            <a:noFill/>
            <a:ln w="1588">
              <a:solidFill>
                <a:srgbClr val="FFFFFF"/>
              </a:solidFill>
              <a:round/>
              <a:headEnd/>
              <a:tailEnd/>
            </a:ln>
          </p:spPr>
          <p:txBody>
            <a:bodyPr/>
            <a:lstStyle/>
            <a:p>
              <a:endParaRPr lang="en-US"/>
            </a:p>
          </p:txBody>
        </p:sp>
        <p:sp>
          <p:nvSpPr>
            <p:cNvPr id="94358" name="Line 150"/>
            <p:cNvSpPr>
              <a:spLocks noChangeShapeType="1"/>
            </p:cNvSpPr>
            <p:nvPr/>
          </p:nvSpPr>
          <p:spPr bwMode="auto">
            <a:xfrm>
              <a:off x="628" y="2300"/>
              <a:ext cx="29" cy="1"/>
            </a:xfrm>
            <a:prstGeom prst="line">
              <a:avLst/>
            </a:prstGeom>
            <a:noFill/>
            <a:ln w="1588">
              <a:solidFill>
                <a:srgbClr val="FFFFFF"/>
              </a:solidFill>
              <a:round/>
              <a:headEnd/>
              <a:tailEnd/>
            </a:ln>
          </p:spPr>
          <p:txBody>
            <a:bodyPr/>
            <a:lstStyle/>
            <a:p>
              <a:endParaRPr lang="en-US"/>
            </a:p>
          </p:txBody>
        </p:sp>
        <p:sp>
          <p:nvSpPr>
            <p:cNvPr id="94359" name="Line 151"/>
            <p:cNvSpPr>
              <a:spLocks noChangeShapeType="1"/>
            </p:cNvSpPr>
            <p:nvPr/>
          </p:nvSpPr>
          <p:spPr bwMode="auto">
            <a:xfrm>
              <a:off x="628" y="2122"/>
              <a:ext cx="29" cy="1"/>
            </a:xfrm>
            <a:prstGeom prst="line">
              <a:avLst/>
            </a:prstGeom>
            <a:noFill/>
            <a:ln w="1588">
              <a:solidFill>
                <a:srgbClr val="FFFFFF"/>
              </a:solidFill>
              <a:round/>
              <a:headEnd/>
              <a:tailEnd/>
            </a:ln>
          </p:spPr>
          <p:txBody>
            <a:bodyPr/>
            <a:lstStyle/>
            <a:p>
              <a:endParaRPr lang="en-US"/>
            </a:p>
          </p:txBody>
        </p:sp>
        <p:sp>
          <p:nvSpPr>
            <p:cNvPr id="94360" name="Line 152"/>
            <p:cNvSpPr>
              <a:spLocks noChangeShapeType="1"/>
            </p:cNvSpPr>
            <p:nvPr/>
          </p:nvSpPr>
          <p:spPr bwMode="auto">
            <a:xfrm>
              <a:off x="628" y="2031"/>
              <a:ext cx="29" cy="1"/>
            </a:xfrm>
            <a:prstGeom prst="line">
              <a:avLst/>
            </a:prstGeom>
            <a:noFill/>
            <a:ln w="1588">
              <a:solidFill>
                <a:srgbClr val="FFFFFF"/>
              </a:solidFill>
              <a:round/>
              <a:headEnd/>
              <a:tailEnd/>
            </a:ln>
          </p:spPr>
          <p:txBody>
            <a:bodyPr/>
            <a:lstStyle/>
            <a:p>
              <a:endParaRPr lang="en-US"/>
            </a:p>
          </p:txBody>
        </p:sp>
        <p:sp>
          <p:nvSpPr>
            <p:cNvPr id="94361" name="Line 153"/>
            <p:cNvSpPr>
              <a:spLocks noChangeShapeType="1"/>
            </p:cNvSpPr>
            <p:nvPr/>
          </p:nvSpPr>
          <p:spPr bwMode="auto">
            <a:xfrm>
              <a:off x="628" y="1967"/>
              <a:ext cx="29" cy="1"/>
            </a:xfrm>
            <a:prstGeom prst="line">
              <a:avLst/>
            </a:prstGeom>
            <a:noFill/>
            <a:ln w="1588">
              <a:solidFill>
                <a:srgbClr val="FFFFFF"/>
              </a:solidFill>
              <a:round/>
              <a:headEnd/>
              <a:tailEnd/>
            </a:ln>
          </p:spPr>
          <p:txBody>
            <a:bodyPr/>
            <a:lstStyle/>
            <a:p>
              <a:endParaRPr lang="en-US"/>
            </a:p>
          </p:txBody>
        </p:sp>
        <p:sp>
          <p:nvSpPr>
            <p:cNvPr id="94362" name="Line 154"/>
            <p:cNvSpPr>
              <a:spLocks noChangeShapeType="1"/>
            </p:cNvSpPr>
            <p:nvPr/>
          </p:nvSpPr>
          <p:spPr bwMode="auto">
            <a:xfrm>
              <a:off x="628" y="1918"/>
              <a:ext cx="29" cy="1"/>
            </a:xfrm>
            <a:prstGeom prst="line">
              <a:avLst/>
            </a:prstGeom>
            <a:noFill/>
            <a:ln w="1588">
              <a:solidFill>
                <a:srgbClr val="FFFFFF"/>
              </a:solidFill>
              <a:round/>
              <a:headEnd/>
              <a:tailEnd/>
            </a:ln>
          </p:spPr>
          <p:txBody>
            <a:bodyPr/>
            <a:lstStyle/>
            <a:p>
              <a:endParaRPr lang="en-US"/>
            </a:p>
          </p:txBody>
        </p:sp>
        <p:sp>
          <p:nvSpPr>
            <p:cNvPr id="94363" name="Line 155"/>
            <p:cNvSpPr>
              <a:spLocks noChangeShapeType="1"/>
            </p:cNvSpPr>
            <p:nvPr/>
          </p:nvSpPr>
          <p:spPr bwMode="auto">
            <a:xfrm>
              <a:off x="628" y="1877"/>
              <a:ext cx="29" cy="1"/>
            </a:xfrm>
            <a:prstGeom prst="line">
              <a:avLst/>
            </a:prstGeom>
            <a:noFill/>
            <a:ln w="1588">
              <a:solidFill>
                <a:srgbClr val="FFFFFF"/>
              </a:solidFill>
              <a:round/>
              <a:headEnd/>
              <a:tailEnd/>
            </a:ln>
          </p:spPr>
          <p:txBody>
            <a:bodyPr/>
            <a:lstStyle/>
            <a:p>
              <a:endParaRPr lang="en-US"/>
            </a:p>
          </p:txBody>
        </p:sp>
        <p:sp>
          <p:nvSpPr>
            <p:cNvPr id="94364" name="Line 156"/>
            <p:cNvSpPr>
              <a:spLocks noChangeShapeType="1"/>
            </p:cNvSpPr>
            <p:nvPr/>
          </p:nvSpPr>
          <p:spPr bwMode="auto">
            <a:xfrm>
              <a:off x="628" y="1842"/>
              <a:ext cx="29" cy="1"/>
            </a:xfrm>
            <a:prstGeom prst="line">
              <a:avLst/>
            </a:prstGeom>
            <a:noFill/>
            <a:ln w="1588">
              <a:solidFill>
                <a:srgbClr val="FFFFFF"/>
              </a:solidFill>
              <a:round/>
              <a:headEnd/>
              <a:tailEnd/>
            </a:ln>
          </p:spPr>
          <p:txBody>
            <a:bodyPr/>
            <a:lstStyle/>
            <a:p>
              <a:endParaRPr lang="en-US"/>
            </a:p>
          </p:txBody>
        </p:sp>
        <p:sp>
          <p:nvSpPr>
            <p:cNvPr id="94365" name="Line 157"/>
            <p:cNvSpPr>
              <a:spLocks noChangeShapeType="1"/>
            </p:cNvSpPr>
            <p:nvPr/>
          </p:nvSpPr>
          <p:spPr bwMode="auto">
            <a:xfrm>
              <a:off x="628" y="1813"/>
              <a:ext cx="29" cy="1"/>
            </a:xfrm>
            <a:prstGeom prst="line">
              <a:avLst/>
            </a:prstGeom>
            <a:noFill/>
            <a:ln w="1588">
              <a:solidFill>
                <a:srgbClr val="FFFFFF"/>
              </a:solidFill>
              <a:round/>
              <a:headEnd/>
              <a:tailEnd/>
            </a:ln>
          </p:spPr>
          <p:txBody>
            <a:bodyPr/>
            <a:lstStyle/>
            <a:p>
              <a:endParaRPr lang="en-US"/>
            </a:p>
          </p:txBody>
        </p:sp>
        <p:sp>
          <p:nvSpPr>
            <p:cNvPr id="94366" name="Line 158"/>
            <p:cNvSpPr>
              <a:spLocks noChangeShapeType="1"/>
            </p:cNvSpPr>
            <p:nvPr/>
          </p:nvSpPr>
          <p:spPr bwMode="auto">
            <a:xfrm>
              <a:off x="628" y="1787"/>
              <a:ext cx="29" cy="1"/>
            </a:xfrm>
            <a:prstGeom prst="line">
              <a:avLst/>
            </a:prstGeom>
            <a:noFill/>
            <a:ln w="1588">
              <a:solidFill>
                <a:srgbClr val="FFFFFF"/>
              </a:solidFill>
              <a:round/>
              <a:headEnd/>
              <a:tailEnd/>
            </a:ln>
          </p:spPr>
          <p:txBody>
            <a:bodyPr/>
            <a:lstStyle/>
            <a:p>
              <a:endParaRPr lang="en-US"/>
            </a:p>
          </p:txBody>
        </p:sp>
        <p:sp>
          <p:nvSpPr>
            <p:cNvPr id="94367" name="Line 159"/>
            <p:cNvSpPr>
              <a:spLocks noChangeShapeType="1"/>
            </p:cNvSpPr>
            <p:nvPr/>
          </p:nvSpPr>
          <p:spPr bwMode="auto">
            <a:xfrm>
              <a:off x="628" y="1608"/>
              <a:ext cx="29" cy="1"/>
            </a:xfrm>
            <a:prstGeom prst="line">
              <a:avLst/>
            </a:prstGeom>
            <a:noFill/>
            <a:ln w="1588">
              <a:solidFill>
                <a:srgbClr val="FFFFFF"/>
              </a:solidFill>
              <a:round/>
              <a:headEnd/>
              <a:tailEnd/>
            </a:ln>
          </p:spPr>
          <p:txBody>
            <a:bodyPr/>
            <a:lstStyle/>
            <a:p>
              <a:endParaRPr lang="en-US"/>
            </a:p>
          </p:txBody>
        </p:sp>
        <p:sp>
          <p:nvSpPr>
            <p:cNvPr id="94368" name="Line 160"/>
            <p:cNvSpPr>
              <a:spLocks noChangeShapeType="1"/>
            </p:cNvSpPr>
            <p:nvPr/>
          </p:nvSpPr>
          <p:spPr bwMode="auto">
            <a:xfrm>
              <a:off x="628" y="1518"/>
              <a:ext cx="29" cy="1"/>
            </a:xfrm>
            <a:prstGeom prst="line">
              <a:avLst/>
            </a:prstGeom>
            <a:noFill/>
            <a:ln w="1588">
              <a:solidFill>
                <a:srgbClr val="FFFFFF"/>
              </a:solidFill>
              <a:round/>
              <a:headEnd/>
              <a:tailEnd/>
            </a:ln>
          </p:spPr>
          <p:txBody>
            <a:bodyPr/>
            <a:lstStyle/>
            <a:p>
              <a:endParaRPr lang="en-US"/>
            </a:p>
          </p:txBody>
        </p:sp>
        <p:sp>
          <p:nvSpPr>
            <p:cNvPr id="94369" name="Line 161"/>
            <p:cNvSpPr>
              <a:spLocks noChangeShapeType="1"/>
            </p:cNvSpPr>
            <p:nvPr/>
          </p:nvSpPr>
          <p:spPr bwMode="auto">
            <a:xfrm>
              <a:off x="628" y="1454"/>
              <a:ext cx="29" cy="1"/>
            </a:xfrm>
            <a:prstGeom prst="line">
              <a:avLst/>
            </a:prstGeom>
            <a:noFill/>
            <a:ln w="1588">
              <a:solidFill>
                <a:srgbClr val="FFFFFF"/>
              </a:solidFill>
              <a:round/>
              <a:headEnd/>
              <a:tailEnd/>
            </a:ln>
          </p:spPr>
          <p:txBody>
            <a:bodyPr/>
            <a:lstStyle/>
            <a:p>
              <a:endParaRPr lang="en-US"/>
            </a:p>
          </p:txBody>
        </p:sp>
        <p:sp>
          <p:nvSpPr>
            <p:cNvPr id="94370" name="Line 162"/>
            <p:cNvSpPr>
              <a:spLocks noChangeShapeType="1"/>
            </p:cNvSpPr>
            <p:nvPr/>
          </p:nvSpPr>
          <p:spPr bwMode="auto">
            <a:xfrm>
              <a:off x="628" y="1404"/>
              <a:ext cx="29" cy="1"/>
            </a:xfrm>
            <a:prstGeom prst="line">
              <a:avLst/>
            </a:prstGeom>
            <a:noFill/>
            <a:ln w="1588">
              <a:solidFill>
                <a:srgbClr val="FFFFFF"/>
              </a:solidFill>
              <a:round/>
              <a:headEnd/>
              <a:tailEnd/>
            </a:ln>
          </p:spPr>
          <p:txBody>
            <a:bodyPr/>
            <a:lstStyle/>
            <a:p>
              <a:endParaRPr lang="en-US"/>
            </a:p>
          </p:txBody>
        </p:sp>
        <p:sp>
          <p:nvSpPr>
            <p:cNvPr id="94371" name="Line 163"/>
            <p:cNvSpPr>
              <a:spLocks noChangeShapeType="1"/>
            </p:cNvSpPr>
            <p:nvPr/>
          </p:nvSpPr>
          <p:spPr bwMode="auto">
            <a:xfrm>
              <a:off x="628" y="1364"/>
              <a:ext cx="29" cy="1"/>
            </a:xfrm>
            <a:prstGeom prst="line">
              <a:avLst/>
            </a:prstGeom>
            <a:noFill/>
            <a:ln w="1588">
              <a:solidFill>
                <a:srgbClr val="FFFFFF"/>
              </a:solidFill>
              <a:round/>
              <a:headEnd/>
              <a:tailEnd/>
            </a:ln>
          </p:spPr>
          <p:txBody>
            <a:bodyPr/>
            <a:lstStyle/>
            <a:p>
              <a:endParaRPr lang="en-US"/>
            </a:p>
          </p:txBody>
        </p:sp>
        <p:sp>
          <p:nvSpPr>
            <p:cNvPr id="94372" name="Line 164"/>
            <p:cNvSpPr>
              <a:spLocks noChangeShapeType="1"/>
            </p:cNvSpPr>
            <p:nvPr/>
          </p:nvSpPr>
          <p:spPr bwMode="auto">
            <a:xfrm>
              <a:off x="628" y="1329"/>
              <a:ext cx="29" cy="1"/>
            </a:xfrm>
            <a:prstGeom prst="line">
              <a:avLst/>
            </a:prstGeom>
            <a:noFill/>
            <a:ln w="1588">
              <a:solidFill>
                <a:srgbClr val="FFFFFF"/>
              </a:solidFill>
              <a:round/>
              <a:headEnd/>
              <a:tailEnd/>
            </a:ln>
          </p:spPr>
          <p:txBody>
            <a:bodyPr/>
            <a:lstStyle/>
            <a:p>
              <a:endParaRPr lang="en-US"/>
            </a:p>
          </p:txBody>
        </p:sp>
        <p:sp>
          <p:nvSpPr>
            <p:cNvPr id="94373" name="Line 165"/>
            <p:cNvSpPr>
              <a:spLocks noChangeShapeType="1"/>
            </p:cNvSpPr>
            <p:nvPr/>
          </p:nvSpPr>
          <p:spPr bwMode="auto">
            <a:xfrm>
              <a:off x="628" y="1299"/>
              <a:ext cx="29" cy="1"/>
            </a:xfrm>
            <a:prstGeom prst="line">
              <a:avLst/>
            </a:prstGeom>
            <a:noFill/>
            <a:ln w="1588">
              <a:solidFill>
                <a:srgbClr val="FFFFFF"/>
              </a:solidFill>
              <a:round/>
              <a:headEnd/>
              <a:tailEnd/>
            </a:ln>
          </p:spPr>
          <p:txBody>
            <a:bodyPr/>
            <a:lstStyle/>
            <a:p>
              <a:endParaRPr lang="en-US"/>
            </a:p>
          </p:txBody>
        </p:sp>
        <p:sp>
          <p:nvSpPr>
            <p:cNvPr id="94374" name="Line 166"/>
            <p:cNvSpPr>
              <a:spLocks noChangeShapeType="1"/>
            </p:cNvSpPr>
            <p:nvPr/>
          </p:nvSpPr>
          <p:spPr bwMode="auto">
            <a:xfrm>
              <a:off x="628" y="1273"/>
              <a:ext cx="29" cy="1"/>
            </a:xfrm>
            <a:prstGeom prst="line">
              <a:avLst/>
            </a:prstGeom>
            <a:noFill/>
            <a:ln w="1588">
              <a:solidFill>
                <a:srgbClr val="FFFFFF"/>
              </a:solidFill>
              <a:round/>
              <a:headEnd/>
              <a:tailEnd/>
            </a:ln>
          </p:spPr>
          <p:txBody>
            <a:bodyPr/>
            <a:lstStyle/>
            <a:p>
              <a:endParaRPr lang="en-US"/>
            </a:p>
          </p:txBody>
        </p:sp>
        <p:sp>
          <p:nvSpPr>
            <p:cNvPr id="94375" name="Line 167"/>
            <p:cNvSpPr>
              <a:spLocks noChangeShapeType="1"/>
            </p:cNvSpPr>
            <p:nvPr/>
          </p:nvSpPr>
          <p:spPr bwMode="auto">
            <a:xfrm>
              <a:off x="628" y="3303"/>
              <a:ext cx="58" cy="1"/>
            </a:xfrm>
            <a:prstGeom prst="line">
              <a:avLst/>
            </a:prstGeom>
            <a:noFill/>
            <a:ln w="1588">
              <a:solidFill>
                <a:srgbClr val="FFFFFF"/>
              </a:solidFill>
              <a:round/>
              <a:headEnd/>
              <a:tailEnd/>
            </a:ln>
          </p:spPr>
          <p:txBody>
            <a:bodyPr/>
            <a:lstStyle/>
            <a:p>
              <a:endParaRPr lang="en-US"/>
            </a:p>
          </p:txBody>
        </p:sp>
        <p:sp>
          <p:nvSpPr>
            <p:cNvPr id="94376" name="Line 168"/>
            <p:cNvSpPr>
              <a:spLocks noChangeShapeType="1"/>
            </p:cNvSpPr>
            <p:nvPr/>
          </p:nvSpPr>
          <p:spPr bwMode="auto">
            <a:xfrm>
              <a:off x="628" y="2790"/>
              <a:ext cx="58" cy="1"/>
            </a:xfrm>
            <a:prstGeom prst="line">
              <a:avLst/>
            </a:prstGeom>
            <a:noFill/>
            <a:ln w="1588">
              <a:solidFill>
                <a:srgbClr val="FFFFFF"/>
              </a:solidFill>
              <a:round/>
              <a:headEnd/>
              <a:tailEnd/>
            </a:ln>
          </p:spPr>
          <p:txBody>
            <a:bodyPr/>
            <a:lstStyle/>
            <a:p>
              <a:endParaRPr lang="en-US"/>
            </a:p>
          </p:txBody>
        </p:sp>
        <p:sp>
          <p:nvSpPr>
            <p:cNvPr id="94377" name="Line 169"/>
            <p:cNvSpPr>
              <a:spLocks noChangeShapeType="1"/>
            </p:cNvSpPr>
            <p:nvPr/>
          </p:nvSpPr>
          <p:spPr bwMode="auto">
            <a:xfrm>
              <a:off x="628" y="2277"/>
              <a:ext cx="58" cy="1"/>
            </a:xfrm>
            <a:prstGeom prst="line">
              <a:avLst/>
            </a:prstGeom>
            <a:noFill/>
            <a:ln w="1588">
              <a:solidFill>
                <a:srgbClr val="FFFFFF"/>
              </a:solidFill>
              <a:round/>
              <a:headEnd/>
              <a:tailEnd/>
            </a:ln>
          </p:spPr>
          <p:txBody>
            <a:bodyPr/>
            <a:lstStyle/>
            <a:p>
              <a:endParaRPr lang="en-US"/>
            </a:p>
          </p:txBody>
        </p:sp>
        <p:sp>
          <p:nvSpPr>
            <p:cNvPr id="94378" name="Line 170"/>
            <p:cNvSpPr>
              <a:spLocks noChangeShapeType="1"/>
            </p:cNvSpPr>
            <p:nvPr/>
          </p:nvSpPr>
          <p:spPr bwMode="auto">
            <a:xfrm>
              <a:off x="628" y="1763"/>
              <a:ext cx="58" cy="1"/>
            </a:xfrm>
            <a:prstGeom prst="line">
              <a:avLst/>
            </a:prstGeom>
            <a:noFill/>
            <a:ln w="1588">
              <a:solidFill>
                <a:srgbClr val="FFFFFF"/>
              </a:solidFill>
              <a:round/>
              <a:headEnd/>
              <a:tailEnd/>
            </a:ln>
          </p:spPr>
          <p:txBody>
            <a:bodyPr/>
            <a:lstStyle/>
            <a:p>
              <a:endParaRPr lang="en-US"/>
            </a:p>
          </p:txBody>
        </p:sp>
        <p:sp>
          <p:nvSpPr>
            <p:cNvPr id="94379" name="Line 171"/>
            <p:cNvSpPr>
              <a:spLocks noChangeShapeType="1"/>
            </p:cNvSpPr>
            <p:nvPr/>
          </p:nvSpPr>
          <p:spPr bwMode="auto">
            <a:xfrm>
              <a:off x="628" y="1249"/>
              <a:ext cx="58" cy="1"/>
            </a:xfrm>
            <a:prstGeom prst="line">
              <a:avLst/>
            </a:prstGeom>
            <a:noFill/>
            <a:ln w="1588">
              <a:solidFill>
                <a:srgbClr val="FFFFFF"/>
              </a:solidFill>
              <a:round/>
              <a:headEnd/>
              <a:tailEnd/>
            </a:ln>
          </p:spPr>
          <p:txBody>
            <a:bodyPr/>
            <a:lstStyle/>
            <a:p>
              <a:endParaRPr lang="en-US"/>
            </a:p>
          </p:txBody>
        </p:sp>
        <p:sp>
          <p:nvSpPr>
            <p:cNvPr id="94380" name="Rectangle 172"/>
            <p:cNvSpPr>
              <a:spLocks noChangeArrowheads="1"/>
            </p:cNvSpPr>
            <p:nvPr/>
          </p:nvSpPr>
          <p:spPr bwMode="auto">
            <a:xfrm>
              <a:off x="624" y="1252"/>
              <a:ext cx="4550" cy="2203"/>
            </a:xfrm>
            <a:prstGeom prst="rect">
              <a:avLst/>
            </a:prstGeom>
            <a:noFill/>
            <a:ln w="11113">
              <a:solidFill>
                <a:srgbClr val="FFFFFF"/>
              </a:solidFill>
              <a:miter lim="800000"/>
              <a:headEnd/>
              <a:tailEnd/>
            </a:ln>
          </p:spPr>
          <p:txBody>
            <a:bodyPr/>
            <a:lstStyle/>
            <a:p>
              <a:endParaRPr lang="en-US"/>
            </a:p>
          </p:txBody>
        </p:sp>
        <p:sp>
          <p:nvSpPr>
            <p:cNvPr id="94381" name="Line 173"/>
            <p:cNvSpPr>
              <a:spLocks noChangeShapeType="1"/>
            </p:cNvSpPr>
            <p:nvPr/>
          </p:nvSpPr>
          <p:spPr bwMode="auto">
            <a:xfrm>
              <a:off x="672" y="2640"/>
              <a:ext cx="4512" cy="0"/>
            </a:xfrm>
            <a:prstGeom prst="line">
              <a:avLst/>
            </a:prstGeom>
            <a:noFill/>
            <a:ln w="9525" cap="rnd">
              <a:solidFill>
                <a:schemeClr val="bg1"/>
              </a:solidFill>
              <a:prstDash val="sysDot"/>
              <a:round/>
              <a:headEnd/>
              <a:tailEnd/>
            </a:ln>
            <a:effectLst/>
          </p:spPr>
          <p:txBody>
            <a:bodyPr wrap="none" anchor="ctr"/>
            <a:lstStyle/>
            <a:p>
              <a:endParaRPr lang="en-US"/>
            </a:p>
          </p:txBody>
        </p:sp>
      </p:grpSp>
      <p:sp>
        <p:nvSpPr>
          <p:cNvPr id="94382" name="Rectangle 174"/>
          <p:cNvSpPr>
            <a:spLocks noChangeArrowheads="1"/>
          </p:cNvSpPr>
          <p:nvPr/>
        </p:nvSpPr>
        <p:spPr bwMode="auto">
          <a:xfrm>
            <a:off x="2327275" y="6340475"/>
            <a:ext cx="1403350" cy="304800"/>
          </a:xfrm>
          <a:prstGeom prst="rect">
            <a:avLst/>
          </a:prstGeom>
          <a:noFill/>
          <a:ln w="9525">
            <a:noFill/>
            <a:miter lim="800000"/>
            <a:headEnd/>
            <a:tailEnd/>
          </a:ln>
        </p:spPr>
        <p:txBody>
          <a:bodyPr wrap="none" lIns="0" tIns="0" rIns="0" bIns="0">
            <a:spAutoFit/>
          </a:bodyPr>
          <a:lstStyle/>
          <a:p>
            <a:r>
              <a:rPr lang="en-US" b="1">
                <a:solidFill>
                  <a:srgbClr val="FFFF00"/>
                </a:solidFill>
                <a:latin typeface="Arial" pitchFamily="34" charset="0"/>
              </a:rPr>
              <a:t>B:9-23+ IFA</a:t>
            </a:r>
            <a:endParaRPr lang="en-US" sz="1200"/>
          </a:p>
        </p:txBody>
      </p:sp>
      <p:sp>
        <p:nvSpPr>
          <p:cNvPr id="94383" name="Rectangle 175"/>
          <p:cNvSpPr>
            <a:spLocks noChangeArrowheads="1"/>
          </p:cNvSpPr>
          <p:nvPr/>
        </p:nvSpPr>
        <p:spPr bwMode="auto">
          <a:xfrm>
            <a:off x="5584825" y="6264275"/>
            <a:ext cx="1403350" cy="304800"/>
          </a:xfrm>
          <a:prstGeom prst="rect">
            <a:avLst/>
          </a:prstGeom>
          <a:noFill/>
          <a:ln w="9525">
            <a:noFill/>
            <a:miter lim="800000"/>
            <a:headEnd/>
            <a:tailEnd/>
          </a:ln>
        </p:spPr>
        <p:txBody>
          <a:bodyPr wrap="none" lIns="0" tIns="0" rIns="0" bIns="0">
            <a:spAutoFit/>
          </a:bodyPr>
          <a:lstStyle/>
          <a:p>
            <a:r>
              <a:rPr lang="en-US" b="1">
                <a:solidFill>
                  <a:srgbClr val="FFFF00"/>
                </a:solidFill>
                <a:latin typeface="Arial" pitchFamily="34" charset="0"/>
              </a:rPr>
              <a:t>B:9-23+ IFA</a:t>
            </a:r>
            <a:endParaRPr lang="en-US"/>
          </a:p>
        </p:txBody>
      </p:sp>
      <p:sp>
        <p:nvSpPr>
          <p:cNvPr id="94384" name="Line 176"/>
          <p:cNvSpPr>
            <a:spLocks noChangeShapeType="1"/>
          </p:cNvSpPr>
          <p:nvPr/>
        </p:nvSpPr>
        <p:spPr bwMode="auto">
          <a:xfrm flipV="1">
            <a:off x="2228850" y="5867400"/>
            <a:ext cx="0" cy="457200"/>
          </a:xfrm>
          <a:prstGeom prst="line">
            <a:avLst/>
          </a:prstGeom>
          <a:noFill/>
          <a:ln w="9525">
            <a:solidFill>
              <a:srgbClr val="FFFF00"/>
            </a:solidFill>
            <a:round/>
            <a:headEnd/>
            <a:tailEnd type="triangle" w="lg" len="lg"/>
          </a:ln>
          <a:effectLst/>
        </p:spPr>
        <p:txBody>
          <a:bodyPr wrap="none" anchor="ctr"/>
          <a:lstStyle/>
          <a:p>
            <a:endParaRPr lang="en-US"/>
          </a:p>
        </p:txBody>
      </p:sp>
      <p:sp>
        <p:nvSpPr>
          <p:cNvPr id="94385" name="Line 177"/>
          <p:cNvSpPr>
            <a:spLocks noChangeShapeType="1"/>
          </p:cNvSpPr>
          <p:nvPr/>
        </p:nvSpPr>
        <p:spPr bwMode="auto">
          <a:xfrm flipV="1">
            <a:off x="5486400" y="5867400"/>
            <a:ext cx="0" cy="457200"/>
          </a:xfrm>
          <a:prstGeom prst="line">
            <a:avLst/>
          </a:prstGeom>
          <a:noFill/>
          <a:ln w="9525">
            <a:solidFill>
              <a:srgbClr val="FFFF00"/>
            </a:solidFill>
            <a:round/>
            <a:headEnd/>
            <a:tailEnd type="triangle" w="lg" len="lg"/>
          </a:ln>
          <a:effectLst/>
        </p:spPr>
        <p:txBody>
          <a:bodyPr wrap="none" anchor="ctr"/>
          <a:lstStyle/>
          <a:p>
            <a:endParaRPr lang="en-US"/>
          </a:p>
        </p:txBody>
      </p:sp>
      <p:sp>
        <p:nvSpPr>
          <p:cNvPr id="94386" name="Text Box 178"/>
          <p:cNvSpPr txBox="1">
            <a:spLocks noChangeArrowheads="1"/>
          </p:cNvSpPr>
          <p:nvPr/>
        </p:nvSpPr>
        <p:spPr bwMode="auto">
          <a:xfrm>
            <a:off x="9372600" y="64008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609600"/>
            <a:ext cx="10287000" cy="1143000"/>
          </a:xfrm>
        </p:spPr>
        <p:txBody>
          <a:bodyPr/>
          <a:lstStyle/>
          <a:p>
            <a:r>
              <a:rPr lang="en-US" sz="3200">
                <a:latin typeface="Arial Black" pitchFamily="34" charset="0"/>
              </a:rPr>
              <a:t>Dynamic Changes GAD65 Autoantibody epitope Specificities…</a:t>
            </a:r>
            <a:br>
              <a:rPr lang="en-US" sz="3200">
                <a:latin typeface="Arial Black" pitchFamily="34" charset="0"/>
              </a:rPr>
            </a:br>
            <a:r>
              <a:rPr lang="en-US" sz="3200">
                <a:latin typeface="Arial" pitchFamily="34" charset="0"/>
              </a:rPr>
              <a:t>Schlosser et al, Diabetologia 48:922, 2005</a:t>
            </a:r>
            <a:endParaRPr lang="en-US" sz="3200">
              <a:latin typeface="Arial Black" pitchFamily="34" charset="0"/>
            </a:endParaRPr>
          </a:p>
        </p:txBody>
      </p:sp>
      <p:sp>
        <p:nvSpPr>
          <p:cNvPr id="164867" name="Rectangle 3"/>
          <p:cNvSpPr>
            <a:spLocks noGrp="1" noChangeArrowheads="1"/>
          </p:cNvSpPr>
          <p:nvPr>
            <p:ph type="body" idx="1"/>
          </p:nvPr>
        </p:nvSpPr>
        <p:spPr>
          <a:xfrm>
            <a:off x="0" y="2286000"/>
            <a:ext cx="10029825" cy="4114800"/>
          </a:xfrm>
        </p:spPr>
        <p:txBody>
          <a:bodyPr/>
          <a:lstStyle/>
          <a:p>
            <a:r>
              <a:rPr lang="en-US"/>
              <a:t>Analysis competition with recombinant monoclonals to GAD of prediabetic children.</a:t>
            </a:r>
            <a:br>
              <a:rPr lang="en-US"/>
            </a:br>
            <a:r>
              <a:rPr lang="en-US"/>
              <a:t>-- No difference epitopes initial sample</a:t>
            </a:r>
            <a:br>
              <a:rPr lang="en-US"/>
            </a:br>
            <a:r>
              <a:rPr lang="en-US"/>
              <a:t>-- High risk children emergence of antibodies to conformational N-terminus and middle region</a:t>
            </a:r>
            <a:br>
              <a:rPr lang="en-US"/>
            </a:br>
            <a:r>
              <a:rPr lang="en-US"/>
              <a:t>--For high risk but not low risk children binding to N-terminus and middle region increases</a:t>
            </a:r>
          </a:p>
          <a:p>
            <a:pPr>
              <a:buFontTx/>
              <a:buNone/>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Domains/Splice Variants</a:t>
            </a:r>
            <a:br>
              <a:rPr lang="en-US" altLang="en-US"/>
            </a:br>
            <a:r>
              <a:rPr lang="en-US" altLang="en-US"/>
              <a:t>ICA512</a:t>
            </a:r>
          </a:p>
        </p:txBody>
      </p:sp>
      <p:sp>
        <p:nvSpPr>
          <p:cNvPr id="109571" name="Rectangle 3"/>
          <p:cNvSpPr>
            <a:spLocks noChangeArrowheads="1"/>
          </p:cNvSpPr>
          <p:nvPr/>
        </p:nvSpPr>
        <p:spPr bwMode="auto">
          <a:xfrm>
            <a:off x="857250" y="2819400"/>
            <a:ext cx="5400675"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72" name="Rectangle 4"/>
          <p:cNvSpPr>
            <a:spLocks noChangeArrowheads="1"/>
          </p:cNvSpPr>
          <p:nvPr/>
        </p:nvSpPr>
        <p:spPr bwMode="auto">
          <a:xfrm>
            <a:off x="6343650" y="2819400"/>
            <a:ext cx="257175"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73" name="Rectangle 5"/>
          <p:cNvSpPr>
            <a:spLocks noChangeArrowheads="1"/>
          </p:cNvSpPr>
          <p:nvPr/>
        </p:nvSpPr>
        <p:spPr bwMode="auto">
          <a:xfrm>
            <a:off x="6686550" y="2819400"/>
            <a:ext cx="17145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74" name="Rectangle 6"/>
          <p:cNvSpPr>
            <a:spLocks noChangeArrowheads="1"/>
          </p:cNvSpPr>
          <p:nvPr/>
        </p:nvSpPr>
        <p:spPr bwMode="auto">
          <a:xfrm>
            <a:off x="6858000" y="2819400"/>
            <a:ext cx="3000375"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a:t>PTP domain</a:t>
            </a:r>
          </a:p>
        </p:txBody>
      </p:sp>
      <p:sp>
        <p:nvSpPr>
          <p:cNvPr id="109575" name="Rectangle 7"/>
          <p:cNvSpPr>
            <a:spLocks noChangeArrowheads="1"/>
          </p:cNvSpPr>
          <p:nvPr/>
        </p:nvSpPr>
        <p:spPr bwMode="auto">
          <a:xfrm>
            <a:off x="857250" y="4648200"/>
            <a:ext cx="874395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76" name="Rectangle 8"/>
          <p:cNvSpPr>
            <a:spLocks noChangeArrowheads="1"/>
          </p:cNvSpPr>
          <p:nvPr/>
        </p:nvSpPr>
        <p:spPr bwMode="auto">
          <a:xfrm>
            <a:off x="3257550" y="5791200"/>
            <a:ext cx="3000375"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77" name="Text Box 9"/>
          <p:cNvSpPr txBox="1">
            <a:spLocks noChangeArrowheads="1"/>
          </p:cNvSpPr>
          <p:nvPr/>
        </p:nvSpPr>
        <p:spPr bwMode="auto">
          <a:xfrm>
            <a:off x="685800" y="4191000"/>
            <a:ext cx="428625" cy="457200"/>
          </a:xfrm>
          <a:prstGeom prst="rect">
            <a:avLst/>
          </a:prstGeom>
          <a:noFill/>
          <a:ln w="9525">
            <a:noFill/>
            <a:miter lim="800000"/>
            <a:headEnd/>
            <a:tailEnd/>
          </a:ln>
          <a:effectLst/>
        </p:spPr>
        <p:txBody>
          <a:bodyPr>
            <a:spAutoFit/>
          </a:bodyPr>
          <a:lstStyle/>
          <a:p>
            <a:pPr>
              <a:spcBef>
                <a:spcPct val="50000"/>
              </a:spcBef>
            </a:pPr>
            <a:r>
              <a:rPr lang="en-US" sz="2400"/>
              <a:t>1</a:t>
            </a:r>
          </a:p>
        </p:txBody>
      </p:sp>
      <p:sp>
        <p:nvSpPr>
          <p:cNvPr id="109578" name="Text Box 10"/>
          <p:cNvSpPr txBox="1">
            <a:spLocks noChangeArrowheads="1"/>
          </p:cNvSpPr>
          <p:nvPr/>
        </p:nvSpPr>
        <p:spPr bwMode="auto">
          <a:xfrm>
            <a:off x="9429750" y="4267200"/>
            <a:ext cx="857250" cy="457200"/>
          </a:xfrm>
          <a:prstGeom prst="rect">
            <a:avLst/>
          </a:prstGeom>
          <a:noFill/>
          <a:ln w="9525">
            <a:noFill/>
            <a:miter lim="800000"/>
            <a:headEnd/>
            <a:tailEnd/>
          </a:ln>
          <a:effectLst/>
        </p:spPr>
        <p:txBody>
          <a:bodyPr>
            <a:spAutoFit/>
          </a:bodyPr>
          <a:lstStyle/>
          <a:p>
            <a:pPr>
              <a:spcBef>
                <a:spcPct val="50000"/>
              </a:spcBef>
            </a:pPr>
            <a:r>
              <a:rPr lang="en-US" sz="2400"/>
              <a:t>979</a:t>
            </a:r>
          </a:p>
        </p:txBody>
      </p:sp>
      <p:sp>
        <p:nvSpPr>
          <p:cNvPr id="109579" name="Text Box 11"/>
          <p:cNvSpPr txBox="1">
            <a:spLocks noChangeArrowheads="1"/>
          </p:cNvSpPr>
          <p:nvPr/>
        </p:nvSpPr>
        <p:spPr bwMode="auto">
          <a:xfrm>
            <a:off x="2571750" y="5486400"/>
            <a:ext cx="771525" cy="457200"/>
          </a:xfrm>
          <a:prstGeom prst="rect">
            <a:avLst/>
          </a:prstGeom>
          <a:noFill/>
          <a:ln w="9525">
            <a:noFill/>
            <a:miter lim="800000"/>
            <a:headEnd/>
            <a:tailEnd/>
          </a:ln>
          <a:effectLst/>
        </p:spPr>
        <p:txBody>
          <a:bodyPr>
            <a:spAutoFit/>
          </a:bodyPr>
          <a:lstStyle/>
          <a:p>
            <a:pPr>
              <a:spcBef>
                <a:spcPct val="50000"/>
              </a:spcBef>
            </a:pPr>
            <a:r>
              <a:rPr lang="en-US" sz="2400"/>
              <a:t>256</a:t>
            </a:r>
          </a:p>
        </p:txBody>
      </p:sp>
      <p:sp>
        <p:nvSpPr>
          <p:cNvPr id="109580" name="Text Box 12"/>
          <p:cNvSpPr txBox="1">
            <a:spLocks noChangeArrowheads="1"/>
          </p:cNvSpPr>
          <p:nvPr/>
        </p:nvSpPr>
        <p:spPr bwMode="auto">
          <a:xfrm>
            <a:off x="9515475" y="5486400"/>
            <a:ext cx="771525" cy="457200"/>
          </a:xfrm>
          <a:prstGeom prst="rect">
            <a:avLst/>
          </a:prstGeom>
          <a:noFill/>
          <a:ln w="9525">
            <a:noFill/>
            <a:miter lim="800000"/>
            <a:headEnd/>
            <a:tailEnd/>
          </a:ln>
          <a:effectLst/>
        </p:spPr>
        <p:txBody>
          <a:bodyPr>
            <a:spAutoFit/>
          </a:bodyPr>
          <a:lstStyle/>
          <a:p>
            <a:pPr>
              <a:spcBef>
                <a:spcPct val="50000"/>
              </a:spcBef>
            </a:pPr>
            <a:r>
              <a:rPr lang="en-US" sz="2400"/>
              <a:t>979</a:t>
            </a:r>
          </a:p>
        </p:txBody>
      </p:sp>
      <p:sp>
        <p:nvSpPr>
          <p:cNvPr id="109581" name="Rectangle 13"/>
          <p:cNvSpPr>
            <a:spLocks noChangeArrowheads="1"/>
          </p:cNvSpPr>
          <p:nvPr/>
        </p:nvSpPr>
        <p:spPr bwMode="auto">
          <a:xfrm>
            <a:off x="6858000" y="5791200"/>
            <a:ext cx="27432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82" name="Text Box 14"/>
          <p:cNvSpPr txBox="1">
            <a:spLocks noChangeArrowheads="1"/>
          </p:cNvSpPr>
          <p:nvPr/>
        </p:nvSpPr>
        <p:spPr bwMode="auto">
          <a:xfrm>
            <a:off x="5657850" y="6172200"/>
            <a:ext cx="942975" cy="457200"/>
          </a:xfrm>
          <a:prstGeom prst="rect">
            <a:avLst/>
          </a:prstGeom>
          <a:noFill/>
          <a:ln w="9525">
            <a:noFill/>
            <a:miter lim="800000"/>
            <a:headEnd/>
            <a:tailEnd/>
          </a:ln>
          <a:effectLst/>
        </p:spPr>
        <p:txBody>
          <a:bodyPr>
            <a:spAutoFit/>
          </a:bodyPr>
          <a:lstStyle/>
          <a:p>
            <a:pPr>
              <a:spcBef>
                <a:spcPct val="50000"/>
              </a:spcBef>
            </a:pPr>
            <a:r>
              <a:rPr lang="en-US" sz="2400"/>
              <a:t>556</a:t>
            </a:r>
          </a:p>
        </p:txBody>
      </p:sp>
      <p:sp>
        <p:nvSpPr>
          <p:cNvPr id="109583" name="Text Box 15"/>
          <p:cNvSpPr txBox="1">
            <a:spLocks noChangeArrowheads="1"/>
          </p:cNvSpPr>
          <p:nvPr/>
        </p:nvSpPr>
        <p:spPr bwMode="auto">
          <a:xfrm>
            <a:off x="6515100" y="6172200"/>
            <a:ext cx="857250" cy="457200"/>
          </a:xfrm>
          <a:prstGeom prst="rect">
            <a:avLst/>
          </a:prstGeom>
          <a:noFill/>
          <a:ln w="9525">
            <a:noFill/>
            <a:miter lim="800000"/>
            <a:headEnd/>
            <a:tailEnd/>
          </a:ln>
          <a:effectLst/>
        </p:spPr>
        <p:txBody>
          <a:bodyPr>
            <a:spAutoFit/>
          </a:bodyPr>
          <a:lstStyle/>
          <a:p>
            <a:pPr>
              <a:spcBef>
                <a:spcPct val="50000"/>
              </a:spcBef>
            </a:pPr>
            <a:r>
              <a:rPr lang="en-US" sz="2400"/>
              <a:t>630</a:t>
            </a:r>
          </a:p>
        </p:txBody>
      </p:sp>
      <p:sp>
        <p:nvSpPr>
          <p:cNvPr id="109584" name="Text Box 16"/>
          <p:cNvSpPr txBox="1">
            <a:spLocks noChangeArrowheads="1"/>
          </p:cNvSpPr>
          <p:nvPr/>
        </p:nvSpPr>
        <p:spPr bwMode="auto">
          <a:xfrm>
            <a:off x="3600450" y="6553200"/>
            <a:ext cx="5486400" cy="396875"/>
          </a:xfrm>
          <a:prstGeom prst="rect">
            <a:avLst/>
          </a:prstGeom>
          <a:noFill/>
          <a:ln w="9525">
            <a:noFill/>
            <a:miter lim="800000"/>
            <a:headEnd/>
            <a:tailEnd/>
          </a:ln>
          <a:effectLst/>
        </p:spPr>
        <p:txBody>
          <a:bodyPr>
            <a:spAutoFit/>
          </a:bodyPr>
          <a:lstStyle/>
          <a:p>
            <a:pPr>
              <a:spcBef>
                <a:spcPct val="50000"/>
              </a:spcBef>
            </a:pPr>
            <a:r>
              <a:rPr lang="en-US"/>
              <a:t>Alternative Splice minus 557 to 629 (73 aa)</a:t>
            </a:r>
          </a:p>
        </p:txBody>
      </p:sp>
      <p:sp>
        <p:nvSpPr>
          <p:cNvPr id="109585" name="Text Box 17"/>
          <p:cNvSpPr txBox="1">
            <a:spLocks noChangeArrowheads="1"/>
          </p:cNvSpPr>
          <p:nvPr/>
        </p:nvSpPr>
        <p:spPr bwMode="auto">
          <a:xfrm>
            <a:off x="857250" y="5791200"/>
            <a:ext cx="2057400" cy="457200"/>
          </a:xfrm>
          <a:prstGeom prst="rect">
            <a:avLst/>
          </a:prstGeom>
          <a:noFill/>
          <a:ln w="9525">
            <a:noFill/>
            <a:miter lim="800000"/>
            <a:headEnd/>
            <a:tailEnd/>
          </a:ln>
          <a:effectLst/>
        </p:spPr>
        <p:txBody>
          <a:bodyPr>
            <a:spAutoFit/>
          </a:bodyPr>
          <a:lstStyle/>
          <a:p>
            <a:pPr>
              <a:spcBef>
                <a:spcPct val="50000"/>
              </a:spcBef>
            </a:pPr>
            <a:r>
              <a:rPr lang="en-US" sz="2400"/>
              <a:t>ICA512bdc</a:t>
            </a:r>
          </a:p>
        </p:txBody>
      </p:sp>
      <p:sp>
        <p:nvSpPr>
          <p:cNvPr id="109586" name="Text Box 18"/>
          <p:cNvSpPr txBox="1">
            <a:spLocks noChangeArrowheads="1"/>
          </p:cNvSpPr>
          <p:nvPr/>
        </p:nvSpPr>
        <p:spPr bwMode="auto">
          <a:xfrm>
            <a:off x="1200150" y="4191000"/>
            <a:ext cx="1543050" cy="457200"/>
          </a:xfrm>
          <a:prstGeom prst="rect">
            <a:avLst/>
          </a:prstGeom>
          <a:noFill/>
          <a:ln w="9525">
            <a:noFill/>
            <a:miter lim="800000"/>
            <a:headEnd/>
            <a:tailEnd/>
          </a:ln>
          <a:effectLst/>
        </p:spPr>
        <p:txBody>
          <a:bodyPr>
            <a:spAutoFit/>
          </a:bodyPr>
          <a:lstStyle/>
          <a:p>
            <a:pPr>
              <a:spcBef>
                <a:spcPct val="50000"/>
              </a:spcBef>
            </a:pPr>
            <a:r>
              <a:rPr lang="en-US" sz="2400"/>
              <a:t>ICA512</a:t>
            </a:r>
          </a:p>
        </p:txBody>
      </p:sp>
      <p:sp>
        <p:nvSpPr>
          <p:cNvPr id="109587" name="Text Box 19"/>
          <p:cNvSpPr txBox="1">
            <a:spLocks noChangeArrowheads="1"/>
          </p:cNvSpPr>
          <p:nvPr/>
        </p:nvSpPr>
        <p:spPr bwMode="auto">
          <a:xfrm>
            <a:off x="685800" y="2286000"/>
            <a:ext cx="342900" cy="457200"/>
          </a:xfrm>
          <a:prstGeom prst="rect">
            <a:avLst/>
          </a:prstGeom>
          <a:noFill/>
          <a:ln w="9525">
            <a:noFill/>
            <a:miter lim="800000"/>
            <a:headEnd/>
            <a:tailEnd/>
          </a:ln>
          <a:effectLst/>
        </p:spPr>
        <p:txBody>
          <a:bodyPr>
            <a:spAutoFit/>
          </a:bodyPr>
          <a:lstStyle/>
          <a:p>
            <a:pPr>
              <a:spcBef>
                <a:spcPct val="50000"/>
              </a:spcBef>
            </a:pPr>
            <a:r>
              <a:rPr lang="en-US" sz="2400"/>
              <a:t>1</a:t>
            </a:r>
          </a:p>
        </p:txBody>
      </p:sp>
      <p:sp>
        <p:nvSpPr>
          <p:cNvPr id="109588" name="Text Box 20"/>
          <p:cNvSpPr txBox="1">
            <a:spLocks noChangeArrowheads="1"/>
          </p:cNvSpPr>
          <p:nvPr/>
        </p:nvSpPr>
        <p:spPr bwMode="auto">
          <a:xfrm>
            <a:off x="5572125" y="2362200"/>
            <a:ext cx="857250" cy="457200"/>
          </a:xfrm>
          <a:prstGeom prst="rect">
            <a:avLst/>
          </a:prstGeom>
          <a:noFill/>
          <a:ln w="9525">
            <a:noFill/>
            <a:miter lim="800000"/>
            <a:headEnd/>
            <a:tailEnd/>
          </a:ln>
          <a:effectLst/>
        </p:spPr>
        <p:txBody>
          <a:bodyPr>
            <a:spAutoFit/>
          </a:bodyPr>
          <a:lstStyle/>
          <a:p>
            <a:pPr>
              <a:spcBef>
                <a:spcPct val="50000"/>
              </a:spcBef>
            </a:pPr>
            <a:r>
              <a:rPr lang="en-US" sz="2400"/>
              <a:t>576</a:t>
            </a:r>
          </a:p>
        </p:txBody>
      </p:sp>
      <p:sp>
        <p:nvSpPr>
          <p:cNvPr id="109589" name="Text Box 21"/>
          <p:cNvSpPr txBox="1">
            <a:spLocks noChangeArrowheads="1"/>
          </p:cNvSpPr>
          <p:nvPr/>
        </p:nvSpPr>
        <p:spPr bwMode="auto">
          <a:xfrm>
            <a:off x="6086475" y="3276600"/>
            <a:ext cx="2057400" cy="779463"/>
          </a:xfrm>
          <a:prstGeom prst="rect">
            <a:avLst/>
          </a:prstGeom>
          <a:noFill/>
          <a:ln w="9525">
            <a:noFill/>
            <a:miter lim="800000"/>
            <a:headEnd/>
            <a:tailEnd/>
          </a:ln>
          <a:effectLst/>
        </p:spPr>
        <p:txBody>
          <a:bodyPr>
            <a:spAutoFit/>
          </a:bodyPr>
          <a:lstStyle/>
          <a:p>
            <a:pPr>
              <a:spcBef>
                <a:spcPct val="50000"/>
              </a:spcBef>
            </a:pPr>
            <a:r>
              <a:rPr lang="en-US" sz="1800"/>
              <a:t>577-600</a:t>
            </a:r>
          </a:p>
          <a:p>
            <a:pPr>
              <a:spcBef>
                <a:spcPct val="50000"/>
              </a:spcBef>
            </a:pPr>
            <a:r>
              <a:rPr lang="en-US" sz="1800"/>
              <a:t>Transmembrane</a:t>
            </a:r>
          </a:p>
        </p:txBody>
      </p:sp>
      <p:sp>
        <p:nvSpPr>
          <p:cNvPr id="109590" name="Text Box 22"/>
          <p:cNvSpPr txBox="1">
            <a:spLocks noChangeArrowheads="1"/>
          </p:cNvSpPr>
          <p:nvPr/>
        </p:nvSpPr>
        <p:spPr bwMode="auto">
          <a:xfrm>
            <a:off x="6686550" y="2133600"/>
            <a:ext cx="2486025" cy="396875"/>
          </a:xfrm>
          <a:prstGeom prst="rect">
            <a:avLst/>
          </a:prstGeom>
          <a:noFill/>
          <a:ln w="9525">
            <a:noFill/>
            <a:miter lim="800000"/>
            <a:headEnd/>
            <a:tailEnd/>
          </a:ln>
          <a:effectLst/>
        </p:spPr>
        <p:txBody>
          <a:bodyPr>
            <a:spAutoFit/>
          </a:bodyPr>
          <a:lstStyle/>
          <a:p>
            <a:pPr>
              <a:spcBef>
                <a:spcPct val="50000"/>
              </a:spcBef>
            </a:pPr>
            <a:r>
              <a:rPr lang="en-US"/>
              <a:t>CYTOPLASMIC</a:t>
            </a:r>
            <a:endParaRPr lang="en-US" sz="2400"/>
          </a:p>
        </p:txBody>
      </p:sp>
      <p:sp>
        <p:nvSpPr>
          <p:cNvPr id="109591" name="Text Box 23"/>
          <p:cNvSpPr txBox="1">
            <a:spLocks noChangeArrowheads="1"/>
          </p:cNvSpPr>
          <p:nvPr/>
        </p:nvSpPr>
        <p:spPr bwMode="auto">
          <a:xfrm>
            <a:off x="1800225" y="2133600"/>
            <a:ext cx="4371975" cy="396875"/>
          </a:xfrm>
          <a:prstGeom prst="rect">
            <a:avLst/>
          </a:prstGeom>
          <a:noFill/>
          <a:ln w="9525">
            <a:noFill/>
            <a:miter lim="800000"/>
            <a:headEnd/>
            <a:tailEnd/>
          </a:ln>
          <a:effectLst/>
        </p:spPr>
        <p:txBody>
          <a:bodyPr>
            <a:spAutoFit/>
          </a:bodyPr>
          <a:lstStyle/>
          <a:p>
            <a:pPr>
              <a:spcBef>
                <a:spcPct val="50000"/>
              </a:spcBef>
            </a:pPr>
            <a:r>
              <a:rPr lang="en-US"/>
              <a:t>LUMINAL DOMAIN</a:t>
            </a:r>
          </a:p>
        </p:txBody>
      </p:sp>
      <p:sp>
        <p:nvSpPr>
          <p:cNvPr id="109592" name="Text Box 24"/>
          <p:cNvSpPr txBox="1">
            <a:spLocks noChangeArrowheads="1"/>
          </p:cNvSpPr>
          <p:nvPr/>
        </p:nvSpPr>
        <p:spPr bwMode="auto">
          <a:xfrm>
            <a:off x="9344025" y="2362200"/>
            <a:ext cx="942975" cy="457200"/>
          </a:xfrm>
          <a:prstGeom prst="rect">
            <a:avLst/>
          </a:prstGeom>
          <a:noFill/>
          <a:ln w="9525">
            <a:noFill/>
            <a:miter lim="800000"/>
            <a:headEnd/>
            <a:tailEnd/>
          </a:ln>
          <a:effectLst/>
        </p:spPr>
        <p:txBody>
          <a:bodyPr>
            <a:spAutoFit/>
          </a:bodyPr>
          <a:lstStyle/>
          <a:p>
            <a:pPr>
              <a:spcBef>
                <a:spcPct val="50000"/>
              </a:spcBef>
            </a:pPr>
            <a:r>
              <a:rPr lang="en-US" sz="2400"/>
              <a:t>979</a:t>
            </a:r>
          </a:p>
        </p:txBody>
      </p:sp>
      <p:sp>
        <p:nvSpPr>
          <p:cNvPr id="109593" name="Text Box 25"/>
          <p:cNvSpPr txBox="1">
            <a:spLocks noChangeArrowheads="1"/>
          </p:cNvSpPr>
          <p:nvPr/>
        </p:nvSpPr>
        <p:spPr bwMode="auto">
          <a:xfrm>
            <a:off x="8229600" y="3505200"/>
            <a:ext cx="1800225" cy="336550"/>
          </a:xfrm>
          <a:prstGeom prst="rect">
            <a:avLst/>
          </a:prstGeom>
          <a:noFill/>
          <a:ln w="9525">
            <a:noFill/>
            <a:miter lim="800000"/>
            <a:headEnd/>
            <a:tailEnd/>
          </a:ln>
          <a:effectLst/>
        </p:spPr>
        <p:txBody>
          <a:bodyPr>
            <a:spAutoFit/>
          </a:bodyPr>
          <a:lstStyle/>
          <a:p>
            <a:pPr>
              <a:spcBef>
                <a:spcPct val="50000"/>
              </a:spcBef>
            </a:pPr>
            <a:r>
              <a:rPr lang="en-US" sz="1600"/>
              <a:t>Mini:930-978</a:t>
            </a:r>
          </a:p>
        </p:txBody>
      </p:sp>
      <p:sp>
        <p:nvSpPr>
          <p:cNvPr id="109594" name="Text Box 26"/>
          <p:cNvSpPr txBox="1">
            <a:spLocks noChangeArrowheads="1"/>
          </p:cNvSpPr>
          <p:nvPr/>
        </p:nvSpPr>
        <p:spPr bwMode="auto">
          <a:xfrm>
            <a:off x="9525000" y="6477000"/>
            <a:ext cx="7620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68325" y="1766888"/>
            <a:ext cx="3954463" cy="198437"/>
          </a:xfrm>
          <a:prstGeom prst="rect">
            <a:avLst/>
          </a:prstGeom>
          <a:solidFill>
            <a:srgbClr val="FFFFFF"/>
          </a:solidFill>
          <a:ln w="9525">
            <a:solidFill>
              <a:srgbClr val="00C200"/>
            </a:solidFill>
            <a:miter lim="800000"/>
            <a:headEnd/>
            <a:tailEnd/>
          </a:ln>
        </p:spPr>
        <p:txBody>
          <a:bodyPr/>
          <a:lstStyle/>
          <a:p>
            <a:endParaRPr lang="en-US"/>
          </a:p>
        </p:txBody>
      </p:sp>
      <p:sp>
        <p:nvSpPr>
          <p:cNvPr id="126979" name="Rectangle 3"/>
          <p:cNvSpPr>
            <a:spLocks noChangeArrowheads="1"/>
          </p:cNvSpPr>
          <p:nvPr/>
        </p:nvSpPr>
        <p:spPr bwMode="auto">
          <a:xfrm>
            <a:off x="2328863" y="473075"/>
            <a:ext cx="4786312" cy="441325"/>
          </a:xfrm>
          <a:prstGeom prst="rect">
            <a:avLst/>
          </a:prstGeom>
          <a:noFill/>
          <a:ln w="9525">
            <a:noFill/>
            <a:miter lim="800000"/>
            <a:headEnd/>
            <a:tailEnd/>
          </a:ln>
        </p:spPr>
        <p:txBody>
          <a:bodyPr wrap="none" lIns="0" tIns="0" rIns="0" bIns="0">
            <a:spAutoFit/>
          </a:bodyPr>
          <a:lstStyle/>
          <a:p>
            <a:r>
              <a:rPr lang="en-US" sz="2900" b="1">
                <a:solidFill>
                  <a:srgbClr val="FFFFFF"/>
                </a:solidFill>
                <a:latin typeface="Arial" pitchFamily="34" charset="0"/>
              </a:rPr>
              <a:t>ICA512 (IA2)  Fragments</a:t>
            </a:r>
            <a:endParaRPr lang="en-US" sz="1800" b="1">
              <a:solidFill>
                <a:srgbClr val="FFFF00"/>
              </a:solidFill>
            </a:endParaRPr>
          </a:p>
        </p:txBody>
      </p:sp>
      <p:sp>
        <p:nvSpPr>
          <p:cNvPr id="126980" name="Rectangle 4"/>
          <p:cNvSpPr>
            <a:spLocks noChangeArrowheads="1"/>
          </p:cNvSpPr>
          <p:nvPr/>
        </p:nvSpPr>
        <p:spPr bwMode="auto">
          <a:xfrm>
            <a:off x="4503738" y="1766888"/>
            <a:ext cx="282575" cy="198437"/>
          </a:xfrm>
          <a:prstGeom prst="rect">
            <a:avLst/>
          </a:prstGeom>
          <a:solidFill>
            <a:srgbClr val="810000"/>
          </a:solidFill>
          <a:ln w="9525">
            <a:solidFill>
              <a:srgbClr val="00C200"/>
            </a:solidFill>
            <a:miter lim="800000"/>
            <a:headEnd/>
            <a:tailEnd/>
          </a:ln>
        </p:spPr>
        <p:txBody>
          <a:bodyPr/>
          <a:lstStyle/>
          <a:p>
            <a:endParaRPr lang="en-US"/>
          </a:p>
        </p:txBody>
      </p:sp>
      <p:sp>
        <p:nvSpPr>
          <p:cNvPr id="126981" name="Rectangle 5"/>
          <p:cNvSpPr>
            <a:spLocks noChangeArrowheads="1"/>
          </p:cNvSpPr>
          <p:nvPr/>
        </p:nvSpPr>
        <p:spPr bwMode="auto">
          <a:xfrm>
            <a:off x="4772025" y="1766888"/>
            <a:ext cx="2979738" cy="198437"/>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6982" name="Rectangle 6"/>
          <p:cNvSpPr>
            <a:spLocks noChangeArrowheads="1"/>
          </p:cNvSpPr>
          <p:nvPr/>
        </p:nvSpPr>
        <p:spPr bwMode="auto">
          <a:xfrm>
            <a:off x="514350" y="1554163"/>
            <a:ext cx="254000" cy="198437"/>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1                                               </a:t>
            </a:r>
            <a:endParaRPr lang="en-US" sz="1800" b="1">
              <a:solidFill>
                <a:srgbClr val="FFFF00"/>
              </a:solidFill>
            </a:endParaRPr>
          </a:p>
        </p:txBody>
      </p:sp>
      <p:sp>
        <p:nvSpPr>
          <p:cNvPr id="126983" name="Rectangle 7"/>
          <p:cNvSpPr>
            <a:spLocks noChangeArrowheads="1"/>
          </p:cNvSpPr>
          <p:nvPr/>
        </p:nvSpPr>
        <p:spPr bwMode="auto">
          <a:xfrm>
            <a:off x="4200525" y="1371600"/>
            <a:ext cx="1200150" cy="396875"/>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                              577     600</a:t>
            </a:r>
            <a:endParaRPr lang="en-US" sz="1800" b="1">
              <a:solidFill>
                <a:srgbClr val="FFFF00"/>
              </a:solidFill>
            </a:endParaRPr>
          </a:p>
        </p:txBody>
      </p:sp>
      <p:sp>
        <p:nvSpPr>
          <p:cNvPr id="126984" name="Rectangle 8"/>
          <p:cNvSpPr>
            <a:spLocks noChangeArrowheads="1"/>
          </p:cNvSpPr>
          <p:nvPr/>
        </p:nvSpPr>
        <p:spPr bwMode="auto">
          <a:xfrm>
            <a:off x="7543800" y="1600200"/>
            <a:ext cx="428625" cy="198438"/>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979</a:t>
            </a:r>
            <a:endParaRPr lang="en-US" sz="1800" b="1">
              <a:solidFill>
                <a:srgbClr val="FFFF00"/>
              </a:solidFill>
            </a:endParaRPr>
          </a:p>
        </p:txBody>
      </p:sp>
      <p:sp>
        <p:nvSpPr>
          <p:cNvPr id="126985" name="Rectangle 9"/>
          <p:cNvSpPr>
            <a:spLocks noChangeArrowheads="1"/>
          </p:cNvSpPr>
          <p:nvPr/>
        </p:nvSpPr>
        <p:spPr bwMode="auto">
          <a:xfrm>
            <a:off x="2357438" y="2327275"/>
            <a:ext cx="2000250" cy="196850"/>
          </a:xfrm>
          <a:prstGeom prst="rect">
            <a:avLst/>
          </a:prstGeom>
          <a:solidFill>
            <a:srgbClr val="FFFFFF"/>
          </a:solidFill>
          <a:ln w="9525">
            <a:solidFill>
              <a:srgbClr val="00C200"/>
            </a:solidFill>
            <a:miter lim="800000"/>
            <a:headEnd/>
            <a:tailEnd/>
          </a:ln>
        </p:spPr>
        <p:txBody>
          <a:bodyPr/>
          <a:lstStyle/>
          <a:p>
            <a:endParaRPr lang="en-US"/>
          </a:p>
        </p:txBody>
      </p:sp>
      <p:sp>
        <p:nvSpPr>
          <p:cNvPr id="126986" name="Rectangle 10"/>
          <p:cNvSpPr>
            <a:spLocks noChangeArrowheads="1"/>
          </p:cNvSpPr>
          <p:nvPr/>
        </p:nvSpPr>
        <p:spPr bwMode="auto">
          <a:xfrm>
            <a:off x="5022850" y="2327275"/>
            <a:ext cx="2728913" cy="196850"/>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6987" name="Line 11"/>
          <p:cNvSpPr>
            <a:spLocks noChangeShapeType="1"/>
          </p:cNvSpPr>
          <p:nvPr/>
        </p:nvSpPr>
        <p:spPr bwMode="auto">
          <a:xfrm>
            <a:off x="4329113" y="2508250"/>
            <a:ext cx="384175" cy="455613"/>
          </a:xfrm>
          <a:prstGeom prst="line">
            <a:avLst/>
          </a:prstGeom>
          <a:noFill/>
          <a:ln w="9525">
            <a:solidFill>
              <a:srgbClr val="00C200"/>
            </a:solidFill>
            <a:round/>
            <a:headEnd/>
            <a:tailEnd/>
          </a:ln>
        </p:spPr>
        <p:txBody>
          <a:bodyPr/>
          <a:lstStyle/>
          <a:p>
            <a:endParaRPr lang="en-US"/>
          </a:p>
        </p:txBody>
      </p:sp>
      <p:sp>
        <p:nvSpPr>
          <p:cNvPr id="126988" name="Line 12"/>
          <p:cNvSpPr>
            <a:spLocks noChangeShapeType="1"/>
          </p:cNvSpPr>
          <p:nvPr/>
        </p:nvSpPr>
        <p:spPr bwMode="auto">
          <a:xfrm flipV="1">
            <a:off x="4697413" y="2508250"/>
            <a:ext cx="311150" cy="425450"/>
          </a:xfrm>
          <a:prstGeom prst="line">
            <a:avLst/>
          </a:prstGeom>
          <a:noFill/>
          <a:ln w="9525">
            <a:solidFill>
              <a:srgbClr val="00C200"/>
            </a:solidFill>
            <a:round/>
            <a:headEnd/>
            <a:tailEnd/>
          </a:ln>
        </p:spPr>
        <p:txBody>
          <a:bodyPr/>
          <a:lstStyle/>
          <a:p>
            <a:endParaRPr lang="en-US"/>
          </a:p>
        </p:txBody>
      </p:sp>
      <p:sp>
        <p:nvSpPr>
          <p:cNvPr id="126989" name="Rectangle 13"/>
          <p:cNvSpPr>
            <a:spLocks noChangeArrowheads="1"/>
          </p:cNvSpPr>
          <p:nvPr/>
        </p:nvSpPr>
        <p:spPr bwMode="auto">
          <a:xfrm>
            <a:off x="2236788" y="2087563"/>
            <a:ext cx="506412" cy="198437"/>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256                              </a:t>
            </a:r>
            <a:endParaRPr lang="en-US" sz="1800" b="1">
              <a:solidFill>
                <a:srgbClr val="FFFF00"/>
              </a:solidFill>
            </a:endParaRPr>
          </a:p>
        </p:txBody>
      </p:sp>
      <p:sp>
        <p:nvSpPr>
          <p:cNvPr id="126990" name="Rectangle 14"/>
          <p:cNvSpPr>
            <a:spLocks noChangeArrowheads="1"/>
          </p:cNvSpPr>
          <p:nvPr/>
        </p:nvSpPr>
        <p:spPr bwMode="auto">
          <a:xfrm>
            <a:off x="4197350" y="2087563"/>
            <a:ext cx="968375"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556         630</a:t>
            </a:r>
            <a:endParaRPr lang="en-US" sz="1800" b="1">
              <a:solidFill>
                <a:srgbClr val="FFFF00"/>
              </a:solidFill>
            </a:endParaRPr>
          </a:p>
        </p:txBody>
      </p:sp>
      <p:sp>
        <p:nvSpPr>
          <p:cNvPr id="126991" name="Rectangle 15"/>
          <p:cNvSpPr>
            <a:spLocks noChangeArrowheads="1"/>
          </p:cNvSpPr>
          <p:nvPr/>
        </p:nvSpPr>
        <p:spPr bwMode="auto">
          <a:xfrm>
            <a:off x="7543800" y="2133600"/>
            <a:ext cx="428625" cy="198438"/>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979</a:t>
            </a:r>
            <a:endParaRPr lang="en-US" sz="1800" b="1">
              <a:solidFill>
                <a:srgbClr val="FFFF00"/>
              </a:solidFill>
            </a:endParaRPr>
          </a:p>
        </p:txBody>
      </p:sp>
      <p:sp>
        <p:nvSpPr>
          <p:cNvPr id="126992" name="Rectangle 16"/>
          <p:cNvSpPr>
            <a:spLocks noChangeArrowheads="1"/>
          </p:cNvSpPr>
          <p:nvPr/>
        </p:nvSpPr>
        <p:spPr bwMode="auto">
          <a:xfrm>
            <a:off x="587375" y="3806825"/>
            <a:ext cx="3943350" cy="187325"/>
          </a:xfrm>
          <a:prstGeom prst="rect">
            <a:avLst/>
          </a:prstGeom>
          <a:solidFill>
            <a:srgbClr val="FFFFFF"/>
          </a:solidFill>
          <a:ln w="9525">
            <a:solidFill>
              <a:srgbClr val="00C200"/>
            </a:solidFill>
            <a:miter lim="800000"/>
            <a:headEnd/>
            <a:tailEnd/>
          </a:ln>
        </p:spPr>
        <p:txBody>
          <a:bodyPr/>
          <a:lstStyle/>
          <a:p>
            <a:endParaRPr lang="en-US"/>
          </a:p>
        </p:txBody>
      </p:sp>
      <p:sp>
        <p:nvSpPr>
          <p:cNvPr id="126993" name="Rectangle 17"/>
          <p:cNvSpPr>
            <a:spLocks noChangeArrowheads="1"/>
          </p:cNvSpPr>
          <p:nvPr/>
        </p:nvSpPr>
        <p:spPr bwMode="auto">
          <a:xfrm>
            <a:off x="4524375" y="3794125"/>
            <a:ext cx="271463" cy="207963"/>
          </a:xfrm>
          <a:prstGeom prst="rect">
            <a:avLst/>
          </a:prstGeom>
          <a:solidFill>
            <a:srgbClr val="810000"/>
          </a:solidFill>
          <a:ln w="9525">
            <a:solidFill>
              <a:srgbClr val="00C200"/>
            </a:solidFill>
            <a:miter lim="800000"/>
            <a:headEnd/>
            <a:tailEnd/>
          </a:ln>
        </p:spPr>
        <p:txBody>
          <a:bodyPr/>
          <a:lstStyle/>
          <a:p>
            <a:endParaRPr lang="en-US"/>
          </a:p>
        </p:txBody>
      </p:sp>
      <p:sp>
        <p:nvSpPr>
          <p:cNvPr id="126994" name="Rectangle 18"/>
          <p:cNvSpPr>
            <a:spLocks noChangeArrowheads="1"/>
          </p:cNvSpPr>
          <p:nvPr/>
        </p:nvSpPr>
        <p:spPr bwMode="auto">
          <a:xfrm>
            <a:off x="4791075" y="3798888"/>
            <a:ext cx="1139825" cy="203200"/>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6995" name="Rectangle 19"/>
          <p:cNvSpPr>
            <a:spLocks noChangeArrowheads="1"/>
          </p:cNvSpPr>
          <p:nvPr/>
        </p:nvSpPr>
        <p:spPr bwMode="auto">
          <a:xfrm>
            <a:off x="542925" y="3611563"/>
            <a:ext cx="103188"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1</a:t>
            </a:r>
            <a:endParaRPr lang="en-US" sz="1800" b="1">
              <a:solidFill>
                <a:srgbClr val="FFFF00"/>
              </a:solidFill>
            </a:endParaRPr>
          </a:p>
        </p:txBody>
      </p:sp>
      <p:sp>
        <p:nvSpPr>
          <p:cNvPr id="126996" name="Rectangle 20"/>
          <p:cNvSpPr>
            <a:spLocks noChangeArrowheads="1"/>
          </p:cNvSpPr>
          <p:nvPr/>
        </p:nvSpPr>
        <p:spPr bwMode="auto">
          <a:xfrm>
            <a:off x="2362200" y="4989513"/>
            <a:ext cx="2166938" cy="198437"/>
          </a:xfrm>
          <a:prstGeom prst="rect">
            <a:avLst/>
          </a:prstGeom>
          <a:solidFill>
            <a:srgbClr val="FFFFFF"/>
          </a:solidFill>
          <a:ln w="9525">
            <a:solidFill>
              <a:srgbClr val="00C200"/>
            </a:solidFill>
            <a:miter lim="800000"/>
            <a:headEnd/>
            <a:tailEnd/>
          </a:ln>
        </p:spPr>
        <p:txBody>
          <a:bodyPr/>
          <a:lstStyle/>
          <a:p>
            <a:endParaRPr lang="en-US"/>
          </a:p>
        </p:txBody>
      </p:sp>
      <p:sp>
        <p:nvSpPr>
          <p:cNvPr id="126997" name="Rectangle 21"/>
          <p:cNvSpPr>
            <a:spLocks noChangeArrowheads="1"/>
          </p:cNvSpPr>
          <p:nvPr/>
        </p:nvSpPr>
        <p:spPr bwMode="auto">
          <a:xfrm>
            <a:off x="4518025" y="4986338"/>
            <a:ext cx="271463" cy="207962"/>
          </a:xfrm>
          <a:prstGeom prst="rect">
            <a:avLst/>
          </a:prstGeom>
          <a:solidFill>
            <a:srgbClr val="810000"/>
          </a:solidFill>
          <a:ln w="9525">
            <a:solidFill>
              <a:srgbClr val="00C200"/>
            </a:solidFill>
            <a:miter lim="800000"/>
            <a:headEnd/>
            <a:tailEnd/>
          </a:ln>
        </p:spPr>
        <p:txBody>
          <a:bodyPr/>
          <a:lstStyle/>
          <a:p>
            <a:endParaRPr lang="en-US"/>
          </a:p>
        </p:txBody>
      </p:sp>
      <p:sp>
        <p:nvSpPr>
          <p:cNvPr id="126998" name="Rectangle 22"/>
          <p:cNvSpPr>
            <a:spLocks noChangeArrowheads="1"/>
          </p:cNvSpPr>
          <p:nvPr/>
        </p:nvSpPr>
        <p:spPr bwMode="auto">
          <a:xfrm>
            <a:off x="4786313" y="4991100"/>
            <a:ext cx="1139825" cy="203200"/>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6999" name="Rectangle 23"/>
          <p:cNvSpPr>
            <a:spLocks noChangeArrowheads="1"/>
          </p:cNvSpPr>
          <p:nvPr/>
        </p:nvSpPr>
        <p:spPr bwMode="auto">
          <a:xfrm>
            <a:off x="2228850" y="4800600"/>
            <a:ext cx="3781425"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256                                                             760</a:t>
            </a:r>
            <a:endParaRPr lang="en-US" sz="1800" b="1">
              <a:solidFill>
                <a:srgbClr val="FFFF00"/>
              </a:solidFill>
            </a:endParaRPr>
          </a:p>
        </p:txBody>
      </p:sp>
      <p:sp>
        <p:nvSpPr>
          <p:cNvPr id="127000" name="Rectangle 24"/>
          <p:cNvSpPr>
            <a:spLocks noChangeArrowheads="1"/>
          </p:cNvSpPr>
          <p:nvPr/>
        </p:nvSpPr>
        <p:spPr bwMode="auto">
          <a:xfrm>
            <a:off x="5715000" y="3611563"/>
            <a:ext cx="311150"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760</a:t>
            </a:r>
            <a:endParaRPr lang="en-US" sz="1800" b="1">
              <a:solidFill>
                <a:srgbClr val="FFFF00"/>
              </a:solidFill>
            </a:endParaRPr>
          </a:p>
        </p:txBody>
      </p:sp>
      <p:sp>
        <p:nvSpPr>
          <p:cNvPr id="127001" name="Rectangle 25"/>
          <p:cNvSpPr>
            <a:spLocks noChangeArrowheads="1"/>
          </p:cNvSpPr>
          <p:nvPr/>
        </p:nvSpPr>
        <p:spPr bwMode="auto">
          <a:xfrm>
            <a:off x="4848225" y="3001963"/>
            <a:ext cx="3381375" cy="198437"/>
          </a:xfrm>
          <a:prstGeom prst="rect">
            <a:avLst/>
          </a:prstGeom>
          <a:noFill/>
          <a:ln w="9525">
            <a:noFill/>
            <a:miter lim="800000"/>
            <a:headEnd/>
            <a:tailEnd/>
          </a:ln>
        </p:spPr>
        <p:txBody>
          <a:bodyPr lIns="0" tIns="0" rIns="0" bIns="0">
            <a:spAutoFit/>
          </a:bodyPr>
          <a:lstStyle/>
          <a:p>
            <a:r>
              <a:rPr lang="en-US" sz="1300" b="1">
                <a:solidFill>
                  <a:srgbClr val="FFFFFF"/>
                </a:solidFill>
                <a:latin typeface="Arial" pitchFamily="34" charset="0"/>
              </a:rPr>
              <a:t>605                                              979</a:t>
            </a:r>
            <a:endParaRPr lang="en-US" sz="1800" b="1">
              <a:solidFill>
                <a:srgbClr val="FFFF00"/>
              </a:solidFill>
            </a:endParaRPr>
          </a:p>
        </p:txBody>
      </p:sp>
      <p:sp>
        <p:nvSpPr>
          <p:cNvPr id="127004" name="Rectangle 28"/>
          <p:cNvSpPr>
            <a:spLocks noChangeArrowheads="1"/>
          </p:cNvSpPr>
          <p:nvPr/>
        </p:nvSpPr>
        <p:spPr bwMode="auto">
          <a:xfrm>
            <a:off x="615950" y="3094038"/>
            <a:ext cx="1328738" cy="334962"/>
          </a:xfrm>
          <a:prstGeom prst="rect">
            <a:avLst/>
          </a:prstGeom>
          <a:noFill/>
          <a:ln w="9525">
            <a:noFill/>
            <a:miter lim="800000"/>
            <a:headEnd/>
            <a:tailEnd/>
          </a:ln>
        </p:spPr>
        <p:txBody>
          <a:bodyPr wrap="none" lIns="0" tIns="0" rIns="0" bIns="0">
            <a:spAutoFit/>
          </a:bodyPr>
          <a:lstStyle/>
          <a:p>
            <a:r>
              <a:rPr lang="en-US" sz="2200" b="1">
                <a:solidFill>
                  <a:srgbClr val="FFFF00"/>
                </a:solidFill>
                <a:latin typeface="Arial" pitchFamily="34" charset="0"/>
              </a:rPr>
              <a:t>ICA512ic</a:t>
            </a:r>
            <a:endParaRPr lang="en-US" sz="1800" b="1">
              <a:solidFill>
                <a:srgbClr val="FFFF00"/>
              </a:solidFill>
            </a:endParaRPr>
          </a:p>
        </p:txBody>
      </p:sp>
      <p:sp>
        <p:nvSpPr>
          <p:cNvPr id="127006" name="Rectangle 30"/>
          <p:cNvSpPr>
            <a:spLocks noChangeArrowheads="1"/>
          </p:cNvSpPr>
          <p:nvPr/>
        </p:nvSpPr>
        <p:spPr bwMode="auto">
          <a:xfrm>
            <a:off x="5834063" y="5440363"/>
            <a:ext cx="1606550"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761                   928</a:t>
            </a:r>
            <a:endParaRPr lang="en-US" sz="1800" b="1">
              <a:solidFill>
                <a:srgbClr val="FFFF00"/>
              </a:solidFill>
            </a:endParaRPr>
          </a:p>
        </p:txBody>
      </p:sp>
      <p:sp>
        <p:nvSpPr>
          <p:cNvPr id="127007" name="Rectangle 31"/>
          <p:cNvSpPr>
            <a:spLocks noChangeArrowheads="1"/>
          </p:cNvSpPr>
          <p:nvPr/>
        </p:nvSpPr>
        <p:spPr bwMode="auto">
          <a:xfrm>
            <a:off x="5922963" y="5645150"/>
            <a:ext cx="1438275" cy="188913"/>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7008" name="Rectangle 32"/>
          <p:cNvSpPr>
            <a:spLocks noChangeArrowheads="1"/>
          </p:cNvSpPr>
          <p:nvPr/>
        </p:nvSpPr>
        <p:spPr bwMode="auto">
          <a:xfrm>
            <a:off x="4538663" y="3611563"/>
            <a:ext cx="269875"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pitchFamily="34" charset="0"/>
              </a:rPr>
              <a:t>TM</a:t>
            </a:r>
            <a:endParaRPr lang="en-US" sz="1800" b="1">
              <a:solidFill>
                <a:srgbClr val="FFFF00"/>
              </a:solidFill>
            </a:endParaRPr>
          </a:p>
        </p:txBody>
      </p:sp>
      <p:sp>
        <p:nvSpPr>
          <p:cNvPr id="127009" name="Rectangle 33"/>
          <p:cNvSpPr>
            <a:spLocks noChangeArrowheads="1"/>
          </p:cNvSpPr>
          <p:nvPr/>
        </p:nvSpPr>
        <p:spPr bwMode="auto">
          <a:xfrm>
            <a:off x="4867275" y="3197225"/>
            <a:ext cx="2878138" cy="187325"/>
          </a:xfrm>
          <a:prstGeom prst="rect">
            <a:avLst/>
          </a:prstGeom>
          <a:blipFill dpi="0" rotWithShape="0">
            <a:blip r:embed="rId2" cstate="print"/>
            <a:srcRect/>
            <a:tile tx="0" ty="0" sx="100000" sy="100000" flip="none" algn="tl"/>
          </a:blipFill>
          <a:ln w="9525">
            <a:solidFill>
              <a:srgbClr val="00C200"/>
            </a:solidFill>
            <a:miter lim="800000"/>
            <a:headEnd/>
            <a:tailEnd/>
          </a:ln>
        </p:spPr>
        <p:txBody>
          <a:bodyPr/>
          <a:lstStyle/>
          <a:p>
            <a:endParaRPr lang="en-US"/>
          </a:p>
        </p:txBody>
      </p:sp>
      <p:sp>
        <p:nvSpPr>
          <p:cNvPr id="127011" name="Rectangle 35"/>
          <p:cNvSpPr>
            <a:spLocks noChangeArrowheads="1"/>
          </p:cNvSpPr>
          <p:nvPr/>
        </p:nvSpPr>
        <p:spPr bwMode="auto">
          <a:xfrm>
            <a:off x="598488" y="2255838"/>
            <a:ext cx="1627187" cy="334962"/>
          </a:xfrm>
          <a:prstGeom prst="rect">
            <a:avLst/>
          </a:prstGeom>
          <a:noFill/>
          <a:ln w="9525">
            <a:noFill/>
            <a:miter lim="800000"/>
            <a:headEnd/>
            <a:tailEnd/>
          </a:ln>
        </p:spPr>
        <p:txBody>
          <a:bodyPr wrap="none" lIns="0" tIns="0" rIns="0" bIns="0">
            <a:spAutoFit/>
          </a:bodyPr>
          <a:lstStyle/>
          <a:p>
            <a:r>
              <a:rPr lang="en-US" sz="2200" b="1">
                <a:solidFill>
                  <a:srgbClr val="FFFF00"/>
                </a:solidFill>
                <a:latin typeface="Arial" pitchFamily="34" charset="0"/>
              </a:rPr>
              <a:t>ICA512bdc</a:t>
            </a:r>
            <a:endParaRPr lang="en-US" sz="1800" b="1">
              <a:solidFill>
                <a:srgbClr val="FFFF00"/>
              </a:solidFill>
            </a:endParaRPr>
          </a:p>
        </p:txBody>
      </p:sp>
      <p:sp>
        <p:nvSpPr>
          <p:cNvPr id="127012" name="Rectangle 36"/>
          <p:cNvSpPr>
            <a:spLocks noChangeArrowheads="1"/>
          </p:cNvSpPr>
          <p:nvPr/>
        </p:nvSpPr>
        <p:spPr bwMode="auto">
          <a:xfrm>
            <a:off x="711200" y="4922838"/>
            <a:ext cx="593725" cy="334962"/>
          </a:xfrm>
          <a:prstGeom prst="rect">
            <a:avLst/>
          </a:prstGeom>
          <a:noFill/>
          <a:ln w="9525">
            <a:noFill/>
            <a:miter lim="800000"/>
            <a:headEnd/>
            <a:tailEnd/>
          </a:ln>
        </p:spPr>
        <p:txBody>
          <a:bodyPr wrap="none" lIns="0" tIns="0" rIns="0" bIns="0">
            <a:spAutoFit/>
          </a:bodyPr>
          <a:lstStyle/>
          <a:p>
            <a:r>
              <a:rPr lang="en-US" sz="2200" b="1">
                <a:solidFill>
                  <a:srgbClr val="FFFF00"/>
                </a:solidFill>
                <a:latin typeface="Arial" pitchFamily="34" charset="0"/>
              </a:rPr>
              <a:t>F2A</a:t>
            </a:r>
            <a:endParaRPr lang="en-US" sz="1800" b="1">
              <a:solidFill>
                <a:srgbClr val="FFFF00"/>
              </a:solidFill>
            </a:endParaRPr>
          </a:p>
        </p:txBody>
      </p:sp>
      <p:sp>
        <p:nvSpPr>
          <p:cNvPr id="127013" name="Rectangle 37"/>
          <p:cNvSpPr>
            <a:spLocks noChangeArrowheads="1"/>
          </p:cNvSpPr>
          <p:nvPr/>
        </p:nvSpPr>
        <p:spPr bwMode="auto">
          <a:xfrm>
            <a:off x="711200" y="5608638"/>
            <a:ext cx="593725" cy="334962"/>
          </a:xfrm>
          <a:prstGeom prst="rect">
            <a:avLst/>
          </a:prstGeom>
          <a:noFill/>
          <a:ln w="9525">
            <a:noFill/>
            <a:miter lim="800000"/>
            <a:headEnd/>
            <a:tailEnd/>
          </a:ln>
        </p:spPr>
        <p:txBody>
          <a:bodyPr wrap="none" lIns="0" tIns="0" rIns="0" bIns="0">
            <a:spAutoFit/>
          </a:bodyPr>
          <a:lstStyle/>
          <a:p>
            <a:r>
              <a:rPr lang="en-US" sz="2200" b="1">
                <a:solidFill>
                  <a:srgbClr val="FFFF00"/>
                </a:solidFill>
                <a:latin typeface="Arial" pitchFamily="34" charset="0"/>
              </a:rPr>
              <a:t>F2B</a:t>
            </a:r>
            <a:endParaRPr lang="en-US" sz="1800" b="1">
              <a:solidFill>
                <a:srgbClr val="FFFF00"/>
              </a:solidFill>
            </a:endParaRPr>
          </a:p>
        </p:txBody>
      </p:sp>
      <p:sp>
        <p:nvSpPr>
          <p:cNvPr id="127015" name="Rectangle 39"/>
          <p:cNvSpPr>
            <a:spLocks noChangeArrowheads="1"/>
          </p:cNvSpPr>
          <p:nvPr/>
        </p:nvSpPr>
        <p:spPr bwMode="auto">
          <a:xfrm>
            <a:off x="0" y="1676400"/>
            <a:ext cx="327025" cy="334963"/>
          </a:xfrm>
          <a:prstGeom prst="rect">
            <a:avLst/>
          </a:prstGeom>
          <a:noFill/>
          <a:ln w="9525">
            <a:noFill/>
            <a:miter lim="800000"/>
            <a:headEnd/>
            <a:tailEnd/>
          </a:ln>
        </p:spPr>
        <p:txBody>
          <a:bodyPr wrap="none" lIns="0" tIns="0" rIns="0" bIns="0">
            <a:spAutoFit/>
          </a:bodyPr>
          <a:lstStyle/>
          <a:p>
            <a:r>
              <a:rPr lang="en-US" sz="2200" b="1">
                <a:solidFill>
                  <a:srgbClr val="FFFF00"/>
                </a:solidFill>
                <a:latin typeface="Arial" pitchFamily="34" charset="0"/>
              </a:rPr>
              <a:t>F1</a:t>
            </a:r>
            <a:endParaRPr lang="en-US" sz="1800" b="1">
              <a:solidFill>
                <a:srgbClr val="FFFF00"/>
              </a:solidFill>
            </a:endParaRPr>
          </a:p>
        </p:txBody>
      </p:sp>
      <p:sp>
        <p:nvSpPr>
          <p:cNvPr id="127016" name="Text Box 40"/>
          <p:cNvSpPr txBox="1">
            <a:spLocks noChangeArrowheads="1"/>
          </p:cNvSpPr>
          <p:nvPr/>
        </p:nvSpPr>
        <p:spPr bwMode="auto">
          <a:xfrm>
            <a:off x="8572500" y="814388"/>
            <a:ext cx="1346200" cy="396875"/>
          </a:xfrm>
          <a:prstGeom prst="rect">
            <a:avLst/>
          </a:prstGeom>
          <a:noFill/>
          <a:ln w="9525">
            <a:noFill/>
            <a:miter lim="800000"/>
            <a:headEnd/>
            <a:tailEnd/>
          </a:ln>
          <a:effectLst/>
        </p:spPr>
        <p:txBody>
          <a:bodyPr wrap="none">
            <a:spAutoFit/>
          </a:bodyPr>
          <a:lstStyle/>
          <a:p>
            <a:r>
              <a:rPr lang="en-US" b="1">
                <a:solidFill>
                  <a:srgbClr val="FFFF00"/>
                </a:solidFill>
              </a:rPr>
              <a:t>Positivity</a:t>
            </a:r>
          </a:p>
        </p:txBody>
      </p:sp>
      <p:sp>
        <p:nvSpPr>
          <p:cNvPr id="127017" name="Text Box 41"/>
          <p:cNvSpPr txBox="1">
            <a:spLocks noChangeArrowheads="1"/>
          </p:cNvSpPr>
          <p:nvPr/>
        </p:nvSpPr>
        <p:spPr bwMode="auto">
          <a:xfrm>
            <a:off x="8315325" y="3771900"/>
            <a:ext cx="1557338" cy="366713"/>
          </a:xfrm>
          <a:prstGeom prst="rect">
            <a:avLst/>
          </a:prstGeom>
          <a:noFill/>
          <a:ln w="9525">
            <a:noFill/>
            <a:miter lim="800000"/>
            <a:headEnd/>
            <a:tailEnd/>
          </a:ln>
          <a:effectLst/>
        </p:spPr>
        <p:txBody>
          <a:bodyPr wrap="none">
            <a:spAutoFit/>
          </a:bodyPr>
          <a:lstStyle/>
          <a:p>
            <a:r>
              <a:rPr lang="en-US" sz="1800" b="1">
                <a:solidFill>
                  <a:srgbClr val="FFFF00"/>
                </a:solidFill>
              </a:rPr>
              <a:t>0%         0%</a:t>
            </a:r>
          </a:p>
        </p:txBody>
      </p:sp>
      <p:sp>
        <p:nvSpPr>
          <p:cNvPr id="127018" name="Text Box 42"/>
          <p:cNvSpPr txBox="1">
            <a:spLocks noChangeArrowheads="1"/>
          </p:cNvSpPr>
          <p:nvPr/>
        </p:nvSpPr>
        <p:spPr bwMode="auto">
          <a:xfrm>
            <a:off x="8153400" y="1676400"/>
            <a:ext cx="1549400" cy="396875"/>
          </a:xfrm>
          <a:prstGeom prst="rect">
            <a:avLst/>
          </a:prstGeom>
          <a:noFill/>
          <a:ln w="9525">
            <a:noFill/>
            <a:miter lim="800000"/>
            <a:headEnd/>
            <a:tailEnd/>
          </a:ln>
          <a:effectLst/>
        </p:spPr>
        <p:txBody>
          <a:bodyPr wrap="none">
            <a:spAutoFit/>
          </a:bodyPr>
          <a:lstStyle/>
          <a:p>
            <a:r>
              <a:rPr lang="en-US" b="1" u="sng">
                <a:solidFill>
                  <a:srgbClr val="FFFF00"/>
                </a:solidFill>
              </a:rPr>
              <a:t>98%</a:t>
            </a:r>
            <a:r>
              <a:rPr lang="en-US" sz="1800" b="1">
                <a:solidFill>
                  <a:srgbClr val="FFFF00"/>
                </a:solidFill>
              </a:rPr>
              <a:t>       10%</a:t>
            </a:r>
          </a:p>
        </p:txBody>
      </p:sp>
      <p:sp>
        <p:nvSpPr>
          <p:cNvPr id="127020" name="Text Box 44"/>
          <p:cNvSpPr txBox="1">
            <a:spLocks noChangeArrowheads="1"/>
          </p:cNvSpPr>
          <p:nvPr/>
        </p:nvSpPr>
        <p:spPr bwMode="auto">
          <a:xfrm>
            <a:off x="8229600" y="4914900"/>
            <a:ext cx="1685925" cy="366713"/>
          </a:xfrm>
          <a:prstGeom prst="rect">
            <a:avLst/>
          </a:prstGeom>
          <a:noFill/>
          <a:ln w="9525">
            <a:noFill/>
            <a:miter lim="800000"/>
            <a:headEnd/>
            <a:tailEnd/>
          </a:ln>
          <a:effectLst/>
        </p:spPr>
        <p:txBody>
          <a:bodyPr wrap="none">
            <a:spAutoFit/>
          </a:bodyPr>
          <a:lstStyle/>
          <a:p>
            <a:r>
              <a:rPr lang="en-US" sz="1800" b="1">
                <a:solidFill>
                  <a:srgbClr val="FFFF00"/>
                </a:solidFill>
              </a:rPr>
              <a:t>37%       30%</a:t>
            </a:r>
          </a:p>
        </p:txBody>
      </p:sp>
      <p:sp>
        <p:nvSpPr>
          <p:cNvPr id="127021" name="Text Box 45"/>
          <p:cNvSpPr txBox="1">
            <a:spLocks noChangeArrowheads="1"/>
          </p:cNvSpPr>
          <p:nvPr/>
        </p:nvSpPr>
        <p:spPr bwMode="auto">
          <a:xfrm>
            <a:off x="8229600" y="5600700"/>
            <a:ext cx="1685925" cy="366713"/>
          </a:xfrm>
          <a:prstGeom prst="rect">
            <a:avLst/>
          </a:prstGeom>
          <a:noFill/>
          <a:ln w="9525">
            <a:noFill/>
            <a:miter lim="800000"/>
            <a:headEnd/>
            <a:tailEnd/>
          </a:ln>
          <a:effectLst/>
        </p:spPr>
        <p:txBody>
          <a:bodyPr wrap="none">
            <a:spAutoFit/>
          </a:bodyPr>
          <a:lstStyle/>
          <a:p>
            <a:r>
              <a:rPr lang="en-US" sz="1800" b="1">
                <a:solidFill>
                  <a:srgbClr val="FFFF00"/>
                </a:solidFill>
              </a:rPr>
              <a:t>54%       10%</a:t>
            </a:r>
          </a:p>
        </p:txBody>
      </p:sp>
      <p:sp>
        <p:nvSpPr>
          <p:cNvPr id="127022" name="Text Box 46"/>
          <p:cNvSpPr txBox="1">
            <a:spLocks noChangeArrowheads="1"/>
          </p:cNvSpPr>
          <p:nvPr/>
        </p:nvSpPr>
        <p:spPr bwMode="auto">
          <a:xfrm>
            <a:off x="8058150" y="2247900"/>
            <a:ext cx="2028825" cy="366713"/>
          </a:xfrm>
          <a:prstGeom prst="rect">
            <a:avLst/>
          </a:prstGeom>
          <a:noFill/>
          <a:ln w="9525">
            <a:noFill/>
            <a:miter lim="800000"/>
            <a:headEnd/>
            <a:tailEnd/>
          </a:ln>
          <a:effectLst/>
        </p:spPr>
        <p:txBody>
          <a:bodyPr wrap="none">
            <a:spAutoFit/>
          </a:bodyPr>
          <a:lstStyle/>
          <a:p>
            <a:r>
              <a:rPr lang="en-US" sz="1800" b="1">
                <a:solidFill>
                  <a:srgbClr val="FFFF00"/>
                </a:solidFill>
              </a:rPr>
              <a:t>(100%)   (100%)</a:t>
            </a:r>
          </a:p>
        </p:txBody>
      </p:sp>
      <p:sp>
        <p:nvSpPr>
          <p:cNvPr id="127023" name="Text Box 47"/>
          <p:cNvSpPr txBox="1">
            <a:spLocks noChangeArrowheads="1"/>
          </p:cNvSpPr>
          <p:nvPr/>
        </p:nvSpPr>
        <p:spPr bwMode="auto">
          <a:xfrm>
            <a:off x="8229600" y="3162300"/>
            <a:ext cx="1622425" cy="366713"/>
          </a:xfrm>
          <a:prstGeom prst="rect">
            <a:avLst/>
          </a:prstGeom>
          <a:noFill/>
          <a:ln w="9525">
            <a:noFill/>
            <a:miter lim="800000"/>
            <a:headEnd/>
            <a:tailEnd/>
          </a:ln>
          <a:effectLst/>
        </p:spPr>
        <p:txBody>
          <a:bodyPr wrap="none">
            <a:spAutoFit/>
          </a:bodyPr>
          <a:lstStyle/>
          <a:p>
            <a:r>
              <a:rPr lang="en-US" sz="1800" b="1">
                <a:solidFill>
                  <a:srgbClr val="FFFF00"/>
                </a:solidFill>
              </a:rPr>
              <a:t>90%      30%</a:t>
            </a:r>
          </a:p>
        </p:txBody>
      </p:sp>
      <p:sp>
        <p:nvSpPr>
          <p:cNvPr id="127024" name="Text Box 48"/>
          <p:cNvSpPr txBox="1">
            <a:spLocks noChangeArrowheads="1"/>
          </p:cNvSpPr>
          <p:nvPr/>
        </p:nvSpPr>
        <p:spPr bwMode="auto">
          <a:xfrm>
            <a:off x="8058150" y="1279525"/>
            <a:ext cx="2087563" cy="396875"/>
          </a:xfrm>
          <a:prstGeom prst="rect">
            <a:avLst/>
          </a:prstGeom>
          <a:noFill/>
          <a:ln w="9525">
            <a:noFill/>
            <a:miter lim="800000"/>
            <a:headEnd/>
            <a:tailEnd/>
          </a:ln>
          <a:effectLst/>
        </p:spPr>
        <p:txBody>
          <a:bodyPr wrap="none">
            <a:spAutoFit/>
          </a:bodyPr>
          <a:lstStyle/>
          <a:p>
            <a:r>
              <a:rPr lang="en-US" b="1">
                <a:solidFill>
                  <a:srgbClr val="FFFF00"/>
                </a:solidFill>
              </a:rPr>
              <a:t>DM   Transient</a:t>
            </a:r>
          </a:p>
        </p:txBody>
      </p:sp>
      <p:sp>
        <p:nvSpPr>
          <p:cNvPr id="127025" name="Text Box 49"/>
          <p:cNvSpPr txBox="1">
            <a:spLocks noChangeArrowheads="1"/>
          </p:cNvSpPr>
          <p:nvPr/>
        </p:nvSpPr>
        <p:spPr bwMode="auto">
          <a:xfrm>
            <a:off x="762000" y="6461125"/>
            <a:ext cx="8382000" cy="396875"/>
          </a:xfrm>
          <a:prstGeom prst="rect">
            <a:avLst/>
          </a:prstGeom>
          <a:noFill/>
          <a:ln w="9525">
            <a:noFill/>
            <a:miter lim="800000"/>
            <a:headEnd/>
            <a:tailEnd/>
          </a:ln>
          <a:effectLst/>
        </p:spPr>
        <p:txBody>
          <a:bodyPr>
            <a:spAutoFit/>
          </a:bodyPr>
          <a:lstStyle/>
          <a:p>
            <a:pPr>
              <a:spcBef>
                <a:spcPct val="50000"/>
              </a:spcBef>
            </a:pPr>
            <a:r>
              <a:rPr lang="en-US"/>
              <a:t>Modified from Miao et al. J. Autoimmunity 2002 with F1= Full Length IA-2</a:t>
            </a:r>
          </a:p>
        </p:txBody>
      </p:sp>
      <p:sp>
        <p:nvSpPr>
          <p:cNvPr id="127026" name="Text Box 50"/>
          <p:cNvSpPr txBox="1">
            <a:spLocks noChangeArrowheads="1"/>
          </p:cNvSpPr>
          <p:nvPr/>
        </p:nvSpPr>
        <p:spPr bwMode="auto">
          <a:xfrm>
            <a:off x="9525000" y="6430963"/>
            <a:ext cx="914400" cy="8540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371600" y="1981200"/>
            <a:ext cx="7620000" cy="3581400"/>
          </a:xfrm>
          <a:prstGeom prst="rect">
            <a:avLst/>
          </a:prstGeom>
          <a:solidFill>
            <a:srgbClr val="99FF99"/>
          </a:solidFill>
          <a:ln w="9525">
            <a:noFill/>
            <a:miter lim="800000"/>
            <a:headEnd/>
            <a:tailEnd/>
          </a:ln>
          <a:effectLst/>
        </p:spPr>
        <p:txBody>
          <a:bodyPr wrap="none" anchor="ctr"/>
          <a:lstStyle/>
          <a:p>
            <a:endParaRPr lang="en-US"/>
          </a:p>
        </p:txBody>
      </p:sp>
      <p:sp>
        <p:nvSpPr>
          <p:cNvPr id="110595" name="Rectangle 3"/>
          <p:cNvSpPr>
            <a:spLocks noGrp="1" noChangeArrowheads="1"/>
          </p:cNvSpPr>
          <p:nvPr>
            <p:ph type="title"/>
          </p:nvPr>
        </p:nvSpPr>
        <p:spPr>
          <a:xfrm>
            <a:off x="771525" y="228600"/>
            <a:ext cx="8743950" cy="1143000"/>
          </a:xfrm>
        </p:spPr>
        <p:txBody>
          <a:bodyPr/>
          <a:lstStyle/>
          <a:p>
            <a:r>
              <a:rPr lang="en-US" altLang="en-US"/>
              <a:t>IA-2 mRNA Expression</a:t>
            </a:r>
            <a:endParaRPr lang="en-US" altLang="en-US">
              <a:solidFill>
                <a:srgbClr val="FFFF00"/>
              </a:solidFill>
            </a:endParaRPr>
          </a:p>
        </p:txBody>
      </p:sp>
      <p:sp>
        <p:nvSpPr>
          <p:cNvPr id="110596" name="Text Box 4"/>
          <p:cNvSpPr txBox="1">
            <a:spLocks noChangeArrowheads="1"/>
          </p:cNvSpPr>
          <p:nvPr/>
        </p:nvSpPr>
        <p:spPr bwMode="auto">
          <a:xfrm>
            <a:off x="4648200" y="3717925"/>
            <a:ext cx="4076700" cy="396875"/>
          </a:xfrm>
          <a:prstGeom prst="rect">
            <a:avLst/>
          </a:prstGeom>
          <a:noFill/>
          <a:ln w="9525">
            <a:noFill/>
            <a:miter lim="800000"/>
            <a:headEnd/>
            <a:tailEnd/>
          </a:ln>
          <a:effectLst/>
        </p:spPr>
        <p:txBody>
          <a:bodyPr>
            <a:spAutoFit/>
          </a:bodyPr>
          <a:lstStyle/>
          <a:p>
            <a:pPr>
              <a:spcBef>
                <a:spcPct val="50000"/>
              </a:spcBef>
            </a:pPr>
            <a:r>
              <a:rPr lang="en-US" b="1">
                <a:solidFill>
                  <a:srgbClr val="000066"/>
                </a:solidFill>
              </a:rPr>
              <a:t>370 bp, Regular mRNA</a:t>
            </a:r>
          </a:p>
        </p:txBody>
      </p:sp>
      <p:sp>
        <p:nvSpPr>
          <p:cNvPr id="110597" name="Text Box 5"/>
          <p:cNvSpPr txBox="1">
            <a:spLocks noChangeArrowheads="1"/>
          </p:cNvSpPr>
          <p:nvPr/>
        </p:nvSpPr>
        <p:spPr bwMode="auto">
          <a:xfrm>
            <a:off x="4648200" y="4419600"/>
            <a:ext cx="4181475" cy="396875"/>
          </a:xfrm>
          <a:prstGeom prst="rect">
            <a:avLst/>
          </a:prstGeom>
          <a:noFill/>
          <a:ln w="9525">
            <a:noFill/>
            <a:miter lim="800000"/>
            <a:headEnd/>
            <a:tailEnd/>
          </a:ln>
          <a:effectLst/>
        </p:spPr>
        <p:txBody>
          <a:bodyPr>
            <a:spAutoFit/>
          </a:bodyPr>
          <a:lstStyle/>
          <a:p>
            <a:pPr>
              <a:spcBef>
                <a:spcPct val="50000"/>
              </a:spcBef>
            </a:pPr>
            <a:r>
              <a:rPr lang="en-US" b="1">
                <a:solidFill>
                  <a:srgbClr val="000066"/>
                </a:solidFill>
              </a:rPr>
              <a:t>151 bp, Alternatively Spliced mRNA</a:t>
            </a:r>
          </a:p>
        </p:txBody>
      </p:sp>
      <p:sp>
        <p:nvSpPr>
          <p:cNvPr id="110598" name="Text Box 6"/>
          <p:cNvSpPr txBox="1">
            <a:spLocks noChangeArrowheads="1"/>
          </p:cNvSpPr>
          <p:nvPr/>
        </p:nvSpPr>
        <p:spPr bwMode="auto">
          <a:xfrm rot="-3414944">
            <a:off x="1405731" y="2402682"/>
            <a:ext cx="2436813" cy="368300"/>
          </a:xfrm>
          <a:prstGeom prst="rect">
            <a:avLst/>
          </a:prstGeom>
          <a:noFill/>
          <a:ln w="9525">
            <a:noFill/>
            <a:miter lim="800000"/>
            <a:headEnd/>
            <a:tailEnd/>
          </a:ln>
          <a:effectLst/>
        </p:spPr>
        <p:txBody>
          <a:bodyPr>
            <a:spAutoFit/>
          </a:bodyPr>
          <a:lstStyle/>
          <a:p>
            <a:pPr>
              <a:spcBef>
                <a:spcPct val="50000"/>
              </a:spcBef>
            </a:pPr>
            <a:r>
              <a:rPr lang="en-US" sz="1800" b="1">
                <a:solidFill>
                  <a:srgbClr val="000066"/>
                </a:solidFill>
              </a:rPr>
              <a:t>Pancreas</a:t>
            </a:r>
          </a:p>
        </p:txBody>
      </p:sp>
      <p:sp>
        <p:nvSpPr>
          <p:cNvPr id="110599" name="Text Box 7"/>
          <p:cNvSpPr txBox="1">
            <a:spLocks noChangeArrowheads="1"/>
          </p:cNvSpPr>
          <p:nvPr/>
        </p:nvSpPr>
        <p:spPr bwMode="auto">
          <a:xfrm rot="-3414944">
            <a:off x="1987550" y="2406650"/>
            <a:ext cx="2436813" cy="366713"/>
          </a:xfrm>
          <a:prstGeom prst="rect">
            <a:avLst/>
          </a:prstGeom>
          <a:noFill/>
          <a:ln w="9525">
            <a:noFill/>
            <a:miter lim="800000"/>
            <a:headEnd/>
            <a:tailEnd/>
          </a:ln>
          <a:effectLst/>
        </p:spPr>
        <p:txBody>
          <a:bodyPr>
            <a:spAutoFit/>
          </a:bodyPr>
          <a:lstStyle/>
          <a:p>
            <a:pPr>
              <a:spcBef>
                <a:spcPct val="50000"/>
              </a:spcBef>
            </a:pPr>
            <a:r>
              <a:rPr lang="en-US" sz="1800" b="1">
                <a:solidFill>
                  <a:srgbClr val="000066"/>
                </a:solidFill>
              </a:rPr>
              <a:t>Thymus 2892</a:t>
            </a:r>
          </a:p>
        </p:txBody>
      </p:sp>
      <p:sp>
        <p:nvSpPr>
          <p:cNvPr id="110600" name="Text Box 8"/>
          <p:cNvSpPr txBox="1">
            <a:spLocks noChangeArrowheads="1"/>
          </p:cNvSpPr>
          <p:nvPr/>
        </p:nvSpPr>
        <p:spPr bwMode="auto">
          <a:xfrm rot="-3414944">
            <a:off x="2540000" y="2406650"/>
            <a:ext cx="2436813" cy="366713"/>
          </a:xfrm>
          <a:prstGeom prst="rect">
            <a:avLst/>
          </a:prstGeom>
          <a:noFill/>
          <a:ln w="9525">
            <a:noFill/>
            <a:miter lim="800000"/>
            <a:headEnd/>
            <a:tailEnd/>
          </a:ln>
          <a:effectLst/>
        </p:spPr>
        <p:txBody>
          <a:bodyPr>
            <a:spAutoFit/>
          </a:bodyPr>
          <a:lstStyle/>
          <a:p>
            <a:pPr>
              <a:spcBef>
                <a:spcPct val="50000"/>
              </a:spcBef>
            </a:pPr>
            <a:r>
              <a:rPr lang="en-US" sz="1800" b="1">
                <a:solidFill>
                  <a:srgbClr val="000066"/>
                </a:solidFill>
              </a:rPr>
              <a:t>Thymus 3222</a:t>
            </a:r>
          </a:p>
        </p:txBody>
      </p:sp>
      <p:sp>
        <p:nvSpPr>
          <p:cNvPr id="110601" name="Text Box 9"/>
          <p:cNvSpPr txBox="1">
            <a:spLocks noChangeArrowheads="1"/>
          </p:cNvSpPr>
          <p:nvPr/>
        </p:nvSpPr>
        <p:spPr bwMode="auto">
          <a:xfrm rot="-3414944">
            <a:off x="3106737" y="2406651"/>
            <a:ext cx="2436813" cy="366712"/>
          </a:xfrm>
          <a:prstGeom prst="rect">
            <a:avLst/>
          </a:prstGeom>
          <a:noFill/>
          <a:ln w="9525">
            <a:noFill/>
            <a:miter lim="800000"/>
            <a:headEnd/>
            <a:tailEnd/>
          </a:ln>
          <a:effectLst/>
        </p:spPr>
        <p:txBody>
          <a:bodyPr>
            <a:spAutoFit/>
          </a:bodyPr>
          <a:lstStyle/>
          <a:p>
            <a:pPr>
              <a:spcBef>
                <a:spcPct val="50000"/>
              </a:spcBef>
            </a:pPr>
            <a:r>
              <a:rPr lang="en-US" sz="1800" b="1">
                <a:solidFill>
                  <a:srgbClr val="000066"/>
                </a:solidFill>
              </a:rPr>
              <a:t>Thymus 3236</a:t>
            </a:r>
          </a:p>
        </p:txBody>
      </p:sp>
      <p:sp>
        <p:nvSpPr>
          <p:cNvPr id="110602" name="Text Box 10"/>
          <p:cNvSpPr txBox="1">
            <a:spLocks noChangeArrowheads="1"/>
          </p:cNvSpPr>
          <p:nvPr/>
        </p:nvSpPr>
        <p:spPr bwMode="auto">
          <a:xfrm rot="-3414944">
            <a:off x="3684587" y="2406651"/>
            <a:ext cx="2436813" cy="366712"/>
          </a:xfrm>
          <a:prstGeom prst="rect">
            <a:avLst/>
          </a:prstGeom>
          <a:noFill/>
          <a:ln w="9525">
            <a:noFill/>
            <a:miter lim="800000"/>
            <a:headEnd/>
            <a:tailEnd/>
          </a:ln>
          <a:effectLst/>
        </p:spPr>
        <p:txBody>
          <a:bodyPr>
            <a:spAutoFit/>
          </a:bodyPr>
          <a:lstStyle/>
          <a:p>
            <a:pPr>
              <a:spcBef>
                <a:spcPct val="50000"/>
              </a:spcBef>
            </a:pPr>
            <a:r>
              <a:rPr lang="en-US" sz="1800" b="1">
                <a:solidFill>
                  <a:srgbClr val="000066"/>
                </a:solidFill>
              </a:rPr>
              <a:t>Thymus 2323</a:t>
            </a:r>
          </a:p>
        </p:txBody>
      </p:sp>
      <p:sp>
        <p:nvSpPr>
          <p:cNvPr id="110603" name="Text Box 11"/>
          <p:cNvSpPr txBox="1">
            <a:spLocks noChangeArrowheads="1"/>
          </p:cNvSpPr>
          <p:nvPr/>
        </p:nvSpPr>
        <p:spPr bwMode="auto">
          <a:xfrm>
            <a:off x="1981200" y="5715000"/>
            <a:ext cx="6553200" cy="822325"/>
          </a:xfrm>
          <a:prstGeom prst="rect">
            <a:avLst/>
          </a:prstGeom>
          <a:noFill/>
          <a:ln w="9525">
            <a:noFill/>
            <a:miter lim="800000"/>
            <a:headEnd/>
            <a:tailEnd/>
          </a:ln>
          <a:effectLst/>
        </p:spPr>
        <p:txBody>
          <a:bodyPr>
            <a:spAutoFit/>
          </a:bodyPr>
          <a:lstStyle/>
          <a:p>
            <a:pPr>
              <a:spcBef>
                <a:spcPct val="50000"/>
              </a:spcBef>
            </a:pPr>
            <a:r>
              <a:rPr lang="en-US" sz="2400">
                <a:solidFill>
                  <a:schemeClr val="tx2"/>
                </a:solidFill>
              </a:rPr>
              <a:t>Thymus fetal tissues (21-27 weeks), adult pancreas. Pugliese et al.</a:t>
            </a:r>
          </a:p>
        </p:txBody>
      </p:sp>
      <p:pic>
        <p:nvPicPr>
          <p:cNvPr id="110604" name="Picture 12" descr="IA2 Ab mRNA March 99 2b"/>
          <p:cNvPicPr>
            <a:picLocks noChangeAspect="1" noChangeArrowheads="1"/>
          </p:cNvPicPr>
          <p:nvPr/>
        </p:nvPicPr>
        <p:blipFill>
          <a:blip r:embed="rId2" cstate="print"/>
          <a:srcRect/>
          <a:stretch>
            <a:fillRect/>
          </a:stretch>
        </p:blipFill>
        <p:spPr bwMode="auto">
          <a:xfrm>
            <a:off x="1752600" y="3656013"/>
            <a:ext cx="2803525" cy="1144587"/>
          </a:xfrm>
          <a:prstGeom prst="rect">
            <a:avLst/>
          </a:prstGeom>
          <a:noFill/>
        </p:spPr>
      </p:pic>
      <p:sp>
        <p:nvSpPr>
          <p:cNvPr id="110605" name="Text Box 13"/>
          <p:cNvSpPr txBox="1">
            <a:spLocks noChangeArrowheads="1"/>
          </p:cNvSpPr>
          <p:nvPr/>
        </p:nvSpPr>
        <p:spPr bwMode="auto">
          <a:xfrm>
            <a:off x="9372600" y="64008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620" y="1905000"/>
            <a:ext cx="9427965" cy="4486275"/>
            <a:chOff x="235" y="1200"/>
            <a:chExt cx="5940" cy="2826"/>
          </a:xfrm>
        </p:grpSpPr>
        <p:pic>
          <p:nvPicPr>
            <p:cNvPr id="231431" name="Picture 3"/>
            <p:cNvPicPr>
              <a:picLocks noChangeArrowheads="1"/>
            </p:cNvPicPr>
            <p:nvPr/>
          </p:nvPicPr>
          <p:blipFill>
            <a:blip r:embed="rId2" cstate="print"/>
            <a:srcRect/>
            <a:stretch>
              <a:fillRect/>
            </a:stretch>
          </p:blipFill>
          <p:spPr bwMode="auto">
            <a:xfrm>
              <a:off x="1392" y="1200"/>
              <a:ext cx="2372" cy="1397"/>
            </a:xfrm>
            <a:prstGeom prst="rect">
              <a:avLst/>
            </a:prstGeom>
            <a:noFill/>
            <a:ln w="12700">
              <a:solidFill>
                <a:srgbClr val="FFFFFF"/>
              </a:solidFill>
              <a:miter lim="800000"/>
              <a:headEnd/>
              <a:tailEnd/>
            </a:ln>
          </p:spPr>
        </p:pic>
        <p:sp>
          <p:nvSpPr>
            <p:cNvPr id="231432" name="Rectangle 4"/>
            <p:cNvSpPr>
              <a:spLocks noChangeArrowheads="1"/>
            </p:cNvSpPr>
            <p:nvPr/>
          </p:nvSpPr>
          <p:spPr bwMode="auto">
            <a:xfrm>
              <a:off x="2352" y="2208"/>
              <a:ext cx="730" cy="367"/>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pPr>
              <a:r>
                <a:rPr lang="en-GB" sz="3200">
                  <a:solidFill>
                    <a:srgbClr val="000000"/>
                  </a:solidFill>
                  <a:latin typeface="Univers"/>
                  <a:ea typeface="MS PGothic" pitchFamily="34" charset="-128"/>
                </a:rPr>
                <a:t>ICA</a:t>
              </a:r>
            </a:p>
          </p:txBody>
        </p:sp>
        <p:sp>
          <p:nvSpPr>
            <p:cNvPr id="231433" name="Line 5"/>
            <p:cNvSpPr>
              <a:spLocks noChangeShapeType="1"/>
            </p:cNvSpPr>
            <p:nvPr/>
          </p:nvSpPr>
          <p:spPr bwMode="auto">
            <a:xfrm flipV="1">
              <a:off x="2640" y="2640"/>
              <a:ext cx="0" cy="816"/>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srgbClr val="FFFFFF"/>
                </a:solidFill>
                <a:latin typeface="Arial" pitchFamily="34" charset="0"/>
              </a:endParaRPr>
            </a:p>
          </p:txBody>
        </p:sp>
        <p:sp>
          <p:nvSpPr>
            <p:cNvPr id="231434" name="Rectangle 6"/>
            <p:cNvSpPr>
              <a:spLocks noChangeArrowheads="1"/>
            </p:cNvSpPr>
            <p:nvPr/>
          </p:nvSpPr>
          <p:spPr bwMode="auto">
            <a:xfrm>
              <a:off x="235" y="3504"/>
              <a:ext cx="330" cy="289"/>
            </a:xfrm>
            <a:prstGeom prst="rect">
              <a:avLst/>
            </a:prstGeom>
            <a:solidFill>
              <a:srgbClr val="FFFF00"/>
            </a:solidFill>
            <a:ln w="28575">
              <a:solidFill>
                <a:schemeClr val="tx1"/>
              </a:solidFill>
              <a:miter lim="800000"/>
              <a:headEnd/>
              <a:tailEnd/>
            </a:ln>
          </p:spPr>
          <p:txBody>
            <a:bodyPr wrap="none" lIns="90488" tIns="44450" rIns="90488" bIns="44450">
              <a:spAutoFit/>
            </a:bodyPr>
            <a:lstStyle/>
            <a:p>
              <a:pPr algn="ctr" eaLnBrk="0" fontAlgn="base" hangingPunct="0">
                <a:spcBef>
                  <a:spcPct val="0"/>
                </a:spcBef>
                <a:spcAft>
                  <a:spcPct val="0"/>
                </a:spcAft>
              </a:pPr>
              <a:r>
                <a:rPr lang="en-GB" sz="2400">
                  <a:solidFill>
                    <a:srgbClr val="000000"/>
                  </a:solidFill>
                  <a:latin typeface="Univers"/>
                  <a:ea typeface="MS PGothic" pitchFamily="34" charset="-128"/>
                </a:rPr>
                <a:t> ?</a:t>
              </a:r>
              <a:r>
                <a:rPr lang="en-GB" sz="2400">
                  <a:solidFill>
                    <a:srgbClr val="FFFFFF"/>
                  </a:solidFill>
                  <a:latin typeface="Univers"/>
                  <a:ea typeface="MS PGothic" pitchFamily="34" charset="-128"/>
                </a:rPr>
                <a:t> </a:t>
              </a:r>
              <a:endParaRPr lang="en-GB">
                <a:solidFill>
                  <a:srgbClr val="FFFFFF"/>
                </a:solidFill>
                <a:latin typeface="Univers"/>
                <a:ea typeface="MS PGothic" pitchFamily="34" charset="-128"/>
              </a:endParaRPr>
            </a:p>
          </p:txBody>
        </p:sp>
        <p:sp>
          <p:nvSpPr>
            <p:cNvPr id="231435" name="Rectangle 7"/>
            <p:cNvSpPr>
              <a:spLocks noChangeArrowheads="1"/>
            </p:cNvSpPr>
            <p:nvPr/>
          </p:nvSpPr>
          <p:spPr bwMode="auto">
            <a:xfrm>
              <a:off x="3515" y="3504"/>
              <a:ext cx="843" cy="522"/>
            </a:xfrm>
            <a:prstGeom prst="rect">
              <a:avLst/>
            </a:prstGeom>
            <a:solidFill>
              <a:srgbClr val="FFFF00"/>
            </a:solidFill>
            <a:ln w="28575">
              <a:solidFill>
                <a:schemeClr val="tx1"/>
              </a:solidFill>
              <a:miter lim="800000"/>
              <a:headEnd/>
              <a:tailEnd/>
            </a:ln>
          </p:spPr>
          <p:txBody>
            <a:bodyPr wrap="none" lIns="90488" tIns="44450" rIns="90488" bIns="44450">
              <a:spAutoFit/>
            </a:bodyPr>
            <a:lstStyle/>
            <a:p>
              <a:pPr algn="ctr" eaLnBrk="0" fontAlgn="base" hangingPunct="0">
                <a:spcBef>
                  <a:spcPct val="0"/>
                </a:spcBef>
                <a:spcAft>
                  <a:spcPct val="0"/>
                </a:spcAft>
              </a:pPr>
              <a:r>
                <a:rPr lang="en-GB" sz="2400" b="1">
                  <a:solidFill>
                    <a:srgbClr val="000000"/>
                  </a:solidFill>
                  <a:latin typeface="Univers"/>
                  <a:ea typeface="MS PGothic" pitchFamily="34" charset="-128"/>
                </a:rPr>
                <a:t>GAA</a:t>
              </a:r>
            </a:p>
            <a:p>
              <a:pPr algn="ctr" eaLnBrk="0" fontAlgn="base" hangingPunct="0">
                <a:spcBef>
                  <a:spcPct val="0"/>
                </a:spcBef>
                <a:spcAft>
                  <a:spcPct val="0"/>
                </a:spcAft>
              </a:pPr>
              <a:r>
                <a:rPr lang="en-GB" sz="2000" b="1">
                  <a:solidFill>
                    <a:srgbClr val="000000"/>
                  </a:solidFill>
                  <a:latin typeface="Univers"/>
                  <a:ea typeface="MS PGothic" pitchFamily="34" charset="-128"/>
                </a:rPr>
                <a:t>  (GAD</a:t>
              </a:r>
              <a:r>
                <a:rPr lang="en-GB" sz="2000" b="1" baseline="-25000">
                  <a:solidFill>
                    <a:srgbClr val="000000"/>
                  </a:solidFill>
                  <a:latin typeface="Univers"/>
                  <a:ea typeface="MS PGothic" pitchFamily="34" charset="-128"/>
                </a:rPr>
                <a:t>65</a:t>
              </a:r>
              <a:r>
                <a:rPr lang="en-GB" sz="2000" b="1">
                  <a:solidFill>
                    <a:srgbClr val="000000"/>
                  </a:solidFill>
                  <a:latin typeface="Univers"/>
                  <a:ea typeface="MS PGothic" pitchFamily="34" charset="-128"/>
                </a:rPr>
                <a:t>)</a:t>
              </a:r>
              <a:r>
                <a:rPr lang="en-GB" sz="2400">
                  <a:solidFill>
                    <a:srgbClr val="000000"/>
                  </a:solidFill>
                  <a:latin typeface="Univers"/>
                  <a:ea typeface="MS PGothic" pitchFamily="34" charset="-128"/>
                </a:rPr>
                <a:t> </a:t>
              </a:r>
              <a:endParaRPr lang="en-GB">
                <a:solidFill>
                  <a:srgbClr val="000000"/>
                </a:solidFill>
                <a:latin typeface="Univers"/>
                <a:ea typeface="MS PGothic" pitchFamily="34" charset="-128"/>
              </a:endParaRPr>
            </a:p>
          </p:txBody>
        </p:sp>
        <p:sp>
          <p:nvSpPr>
            <p:cNvPr id="231436" name="Rectangle 8"/>
            <p:cNvSpPr>
              <a:spLocks noChangeArrowheads="1"/>
            </p:cNvSpPr>
            <p:nvPr/>
          </p:nvSpPr>
          <p:spPr bwMode="auto">
            <a:xfrm>
              <a:off x="1824" y="3501"/>
              <a:ext cx="1536" cy="289"/>
            </a:xfrm>
            <a:prstGeom prst="rect">
              <a:avLst/>
            </a:prstGeom>
            <a:solidFill>
              <a:srgbClr val="FFFF00"/>
            </a:solidFill>
            <a:ln w="28575">
              <a:solidFill>
                <a:schemeClr val="tx1"/>
              </a:solidFill>
              <a:miter lim="800000"/>
              <a:headEnd/>
              <a:tailEnd/>
            </a:ln>
          </p:spPr>
          <p:txBody>
            <a:bodyPr lIns="90488" tIns="44450" rIns="90488" bIns="44450">
              <a:spAutoFit/>
            </a:bodyPr>
            <a:lstStyle/>
            <a:p>
              <a:pPr algn="ctr" eaLnBrk="0" fontAlgn="base" hangingPunct="0">
                <a:spcBef>
                  <a:spcPct val="0"/>
                </a:spcBef>
                <a:spcAft>
                  <a:spcPct val="0"/>
                </a:spcAft>
              </a:pPr>
              <a:r>
                <a:rPr lang="en-GB" sz="2400" b="1">
                  <a:solidFill>
                    <a:srgbClr val="000000"/>
                  </a:solidFill>
                  <a:latin typeface="Univers"/>
                  <a:ea typeface="MS PGothic" pitchFamily="34" charset="-128"/>
                </a:rPr>
                <a:t>IA-2 </a:t>
              </a:r>
              <a:r>
                <a:rPr lang="en-GB" sz="2000" b="1">
                  <a:solidFill>
                    <a:srgbClr val="000000"/>
                  </a:solidFill>
                  <a:latin typeface="Univers"/>
                  <a:ea typeface="MS PGothic" pitchFamily="34" charset="-128"/>
                </a:rPr>
                <a:t>(ICA512BDC)</a:t>
              </a:r>
              <a:endParaRPr lang="en-GB" sz="1600" b="1">
                <a:solidFill>
                  <a:srgbClr val="000000"/>
                </a:solidFill>
                <a:latin typeface="Univers"/>
                <a:ea typeface="MS PGothic" pitchFamily="34" charset="-128"/>
              </a:endParaRPr>
            </a:p>
          </p:txBody>
        </p:sp>
        <p:sp>
          <p:nvSpPr>
            <p:cNvPr id="231437" name="Line 9"/>
            <p:cNvSpPr>
              <a:spLocks noChangeShapeType="1"/>
            </p:cNvSpPr>
            <p:nvPr/>
          </p:nvSpPr>
          <p:spPr bwMode="auto">
            <a:xfrm flipV="1">
              <a:off x="451" y="2640"/>
              <a:ext cx="1350" cy="816"/>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srgbClr val="FFFFFF"/>
                </a:solidFill>
                <a:latin typeface="Arial" pitchFamily="34" charset="0"/>
              </a:endParaRPr>
            </a:p>
          </p:txBody>
        </p:sp>
        <p:sp>
          <p:nvSpPr>
            <p:cNvPr id="231438" name="Line 10"/>
            <p:cNvSpPr>
              <a:spLocks noChangeShapeType="1"/>
            </p:cNvSpPr>
            <p:nvPr/>
          </p:nvSpPr>
          <p:spPr bwMode="auto">
            <a:xfrm flipH="1" flipV="1">
              <a:off x="2832" y="2640"/>
              <a:ext cx="912" cy="816"/>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srgbClr val="FFFFFF"/>
                </a:solidFill>
                <a:latin typeface="Arial" pitchFamily="34" charset="0"/>
              </a:endParaRPr>
            </a:p>
          </p:txBody>
        </p:sp>
        <p:sp>
          <p:nvSpPr>
            <p:cNvPr id="231439" name="Rectangle 11"/>
            <p:cNvSpPr>
              <a:spLocks noChangeArrowheads="1"/>
            </p:cNvSpPr>
            <p:nvPr/>
          </p:nvSpPr>
          <p:spPr bwMode="auto">
            <a:xfrm>
              <a:off x="3871" y="1637"/>
              <a:ext cx="2304" cy="1220"/>
            </a:xfrm>
            <a:prstGeom prst="rect">
              <a:avLst/>
            </a:prstGeom>
            <a:noFill/>
            <a:ln w="28575">
              <a:solidFill>
                <a:schemeClr val="tx1"/>
              </a:solidFill>
              <a:miter lim="800000"/>
              <a:headEnd/>
              <a:tailEnd/>
            </a:ln>
          </p:spPr>
          <p:txBody>
            <a:bodyPr lIns="90488" tIns="44450" rIns="90488" bIns="44450">
              <a:spAutoFit/>
            </a:bodyPr>
            <a:lstStyle/>
            <a:p>
              <a:pPr algn="ctr" eaLnBrk="0" fontAlgn="base" hangingPunct="0">
                <a:spcBef>
                  <a:spcPct val="0"/>
                </a:spcBef>
                <a:spcAft>
                  <a:spcPct val="0"/>
                </a:spcAft>
              </a:pPr>
              <a:endParaRPr lang="en-GB" sz="2400" dirty="0">
                <a:solidFill>
                  <a:srgbClr val="FFFFFF"/>
                </a:solidFill>
                <a:latin typeface="Univers"/>
                <a:ea typeface="MS PGothic" pitchFamily="34" charset="-128"/>
              </a:endParaRPr>
            </a:p>
            <a:p>
              <a:pPr algn="ctr" eaLnBrk="0" fontAlgn="base" hangingPunct="0">
                <a:spcBef>
                  <a:spcPct val="0"/>
                </a:spcBef>
                <a:spcAft>
                  <a:spcPct val="0"/>
                </a:spcAft>
              </a:pPr>
              <a:r>
                <a:rPr lang="en-GB" sz="2400" b="1" dirty="0" smtClean="0">
                  <a:solidFill>
                    <a:srgbClr val="FFFFFF"/>
                  </a:solidFill>
                  <a:latin typeface="Univers"/>
                  <a:ea typeface="MS PGothic" pitchFamily="34" charset="-128"/>
                </a:rPr>
                <a:t>Insulin</a:t>
              </a:r>
            </a:p>
            <a:p>
              <a:pPr algn="ctr" eaLnBrk="0" fontAlgn="base" hangingPunct="0">
                <a:spcBef>
                  <a:spcPct val="0"/>
                </a:spcBef>
                <a:spcAft>
                  <a:spcPct val="0"/>
                </a:spcAft>
              </a:pPr>
              <a:r>
                <a:rPr lang="en-GB" sz="2400" b="1" dirty="0" smtClean="0">
                  <a:solidFill>
                    <a:srgbClr val="FFFFFF"/>
                  </a:solidFill>
                  <a:latin typeface="Univers"/>
                  <a:ea typeface="MS PGothic" pitchFamily="34" charset="-128"/>
                </a:rPr>
                <a:t> </a:t>
              </a:r>
              <a:r>
                <a:rPr lang="en-GB" sz="2400" b="1" dirty="0" err="1">
                  <a:solidFill>
                    <a:srgbClr val="FFFFFF"/>
                  </a:solidFill>
                  <a:latin typeface="Univers"/>
                  <a:ea typeface="MS PGothic" pitchFamily="34" charset="-128"/>
                </a:rPr>
                <a:t>autoantibodies</a:t>
              </a:r>
              <a:endParaRPr lang="en-GB" sz="2400" b="1" dirty="0">
                <a:solidFill>
                  <a:srgbClr val="FFFFFF"/>
                </a:solidFill>
                <a:latin typeface="Univers"/>
                <a:ea typeface="MS PGothic" pitchFamily="34" charset="-128"/>
              </a:endParaRPr>
            </a:p>
            <a:p>
              <a:pPr algn="ctr" eaLnBrk="0" fontAlgn="base" hangingPunct="0">
                <a:spcBef>
                  <a:spcPct val="0"/>
                </a:spcBef>
                <a:spcAft>
                  <a:spcPct val="0"/>
                </a:spcAft>
              </a:pPr>
              <a:r>
                <a:rPr lang="en-GB" sz="2400" b="1" dirty="0">
                  <a:solidFill>
                    <a:srgbClr val="FFFFFF"/>
                  </a:solidFill>
                  <a:latin typeface="Univers"/>
                  <a:ea typeface="MS PGothic" pitchFamily="34" charset="-128"/>
                </a:rPr>
                <a:t> </a:t>
              </a:r>
            </a:p>
            <a:p>
              <a:pPr algn="ctr" eaLnBrk="0" fontAlgn="base" hangingPunct="0">
                <a:spcBef>
                  <a:spcPct val="0"/>
                </a:spcBef>
                <a:spcAft>
                  <a:spcPct val="0"/>
                </a:spcAft>
              </a:pPr>
              <a:endParaRPr lang="en-GB" sz="2400" b="1" dirty="0">
                <a:solidFill>
                  <a:srgbClr val="FFFFFF"/>
                </a:solidFill>
                <a:latin typeface="Univers"/>
                <a:ea typeface="MS PGothic" pitchFamily="34" charset="-128"/>
              </a:endParaRPr>
            </a:p>
          </p:txBody>
        </p:sp>
        <p:sp>
          <p:nvSpPr>
            <p:cNvPr id="231440" name="Rectangle 12"/>
            <p:cNvSpPr>
              <a:spLocks noChangeArrowheads="1"/>
            </p:cNvSpPr>
            <p:nvPr/>
          </p:nvSpPr>
          <p:spPr bwMode="auto">
            <a:xfrm>
              <a:off x="4952" y="3504"/>
              <a:ext cx="549" cy="289"/>
            </a:xfrm>
            <a:prstGeom prst="rect">
              <a:avLst/>
            </a:prstGeom>
            <a:solidFill>
              <a:srgbClr val="FFFF00"/>
            </a:solidFill>
            <a:ln w="28575">
              <a:solidFill>
                <a:schemeClr val="tx1"/>
              </a:solidFill>
              <a:miter lim="800000"/>
              <a:headEnd/>
              <a:tailEnd/>
            </a:ln>
          </p:spPr>
          <p:txBody>
            <a:bodyPr wrap="none" lIns="90488" tIns="44450" rIns="90488" bIns="44450">
              <a:spAutoFit/>
            </a:bodyPr>
            <a:lstStyle/>
            <a:p>
              <a:pPr algn="ctr" eaLnBrk="0" fontAlgn="base" hangingPunct="0">
                <a:spcBef>
                  <a:spcPct val="0"/>
                </a:spcBef>
                <a:spcAft>
                  <a:spcPct val="0"/>
                </a:spcAft>
              </a:pPr>
              <a:r>
                <a:rPr lang="en-GB" sz="2400" b="1">
                  <a:solidFill>
                    <a:srgbClr val="000000"/>
                  </a:solidFill>
                  <a:latin typeface="Univers"/>
                  <a:ea typeface="MS PGothic" pitchFamily="34" charset="-128"/>
                </a:rPr>
                <a:t>IAA </a:t>
              </a:r>
              <a:r>
                <a:rPr lang="en-GB" sz="2400" b="1">
                  <a:solidFill>
                    <a:srgbClr val="FFFFFF"/>
                  </a:solidFill>
                  <a:latin typeface="Univers"/>
                  <a:ea typeface="MS PGothic" pitchFamily="34" charset="-128"/>
                </a:rPr>
                <a:t> </a:t>
              </a:r>
              <a:endParaRPr lang="en-GB" b="1">
                <a:solidFill>
                  <a:srgbClr val="FFFFFF"/>
                </a:solidFill>
                <a:latin typeface="Univers"/>
                <a:ea typeface="MS PGothic" pitchFamily="34" charset="-128"/>
              </a:endParaRPr>
            </a:p>
          </p:txBody>
        </p:sp>
      </p:grpSp>
      <p:sp>
        <p:nvSpPr>
          <p:cNvPr id="231427" name="Rectangle 8"/>
          <p:cNvSpPr>
            <a:spLocks noChangeArrowheads="1"/>
          </p:cNvSpPr>
          <p:nvPr/>
        </p:nvSpPr>
        <p:spPr bwMode="auto">
          <a:xfrm>
            <a:off x="1319808" y="5562600"/>
            <a:ext cx="1114425" cy="458788"/>
          </a:xfrm>
          <a:prstGeom prst="rect">
            <a:avLst/>
          </a:prstGeom>
          <a:solidFill>
            <a:srgbClr val="FFFF00"/>
          </a:solidFill>
          <a:ln w="28575">
            <a:solidFill>
              <a:schemeClr val="tx1"/>
            </a:solidFill>
            <a:miter lim="800000"/>
            <a:headEnd/>
            <a:tailEnd/>
          </a:ln>
        </p:spPr>
        <p:txBody>
          <a:bodyPr lIns="90488" tIns="44450" rIns="90488" bIns="44450">
            <a:spAutoFit/>
          </a:bodyPr>
          <a:lstStyle/>
          <a:p>
            <a:pPr algn="ctr" eaLnBrk="0" fontAlgn="base" hangingPunct="0">
              <a:spcBef>
                <a:spcPct val="0"/>
              </a:spcBef>
              <a:spcAft>
                <a:spcPct val="0"/>
              </a:spcAft>
            </a:pPr>
            <a:r>
              <a:rPr lang="da-DK" sz="2400" b="1">
                <a:solidFill>
                  <a:srgbClr val="000000"/>
                </a:solidFill>
                <a:latin typeface="Univers"/>
                <a:ea typeface="MS PGothic" pitchFamily="34" charset="-128"/>
              </a:rPr>
              <a:t>ZnT8</a:t>
            </a:r>
          </a:p>
        </p:txBody>
      </p:sp>
      <p:sp>
        <p:nvSpPr>
          <p:cNvPr id="231428" name="Line 9"/>
          <p:cNvSpPr>
            <a:spLocks noChangeShapeType="1"/>
          </p:cNvSpPr>
          <p:nvPr/>
        </p:nvSpPr>
        <p:spPr bwMode="auto">
          <a:xfrm flipV="1">
            <a:off x="1834158" y="4191000"/>
            <a:ext cx="2057400" cy="12954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srgbClr val="FFFFFF"/>
              </a:solidFill>
              <a:latin typeface="Arial" pitchFamily="34" charset="0"/>
            </a:endParaRPr>
          </a:p>
        </p:txBody>
      </p:sp>
      <p:sp>
        <p:nvSpPr>
          <p:cNvPr id="19" name="Title 18"/>
          <p:cNvSpPr>
            <a:spLocks noGrp="1"/>
          </p:cNvSpPr>
          <p:nvPr>
            <p:ph type="title" idx="4294967295"/>
          </p:nvPr>
        </p:nvSpPr>
        <p:spPr>
          <a:xfrm>
            <a:off x="514350" y="228600"/>
            <a:ext cx="9258300"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400" kern="1200" dirty="0">
                <a:ln w="6350">
                  <a:noFill/>
                </a:ln>
                <a:effectLst>
                  <a:outerShdw blurRad="127000" dist="88900" dir="2700000" algn="tl" rotWithShape="0">
                    <a:srgbClr val="000000">
                      <a:alpha val="40000"/>
                    </a:srgbClr>
                  </a:outerShdw>
                </a:effectLst>
              </a:rPr>
              <a:t>Major Islet </a:t>
            </a:r>
            <a:r>
              <a:rPr lang="en-US" sz="4400" kern="1200" dirty="0" err="1">
                <a:ln w="6350">
                  <a:noFill/>
                </a:ln>
                <a:effectLst>
                  <a:outerShdw blurRad="127000" dist="88900" dir="2700000" algn="tl" rotWithShape="0">
                    <a:srgbClr val="000000">
                      <a:alpha val="40000"/>
                    </a:srgbClr>
                  </a:outerShdw>
                </a:effectLst>
              </a:rPr>
              <a:t>Autoantigens</a:t>
            </a:r>
            <a:endParaRPr lang="en-US" sz="4400" kern="1200" dirty="0">
              <a:ln w="6350">
                <a:noFill/>
              </a:ln>
              <a:effectLst>
                <a:outerShdw blurRad="127000" dist="88900" dir="2700000" algn="tl" rotWithShape="0">
                  <a:srgbClr val="000000">
                    <a:alpha val="40000"/>
                  </a:srgbClr>
                </a:outerShdw>
              </a:effectLst>
            </a:endParaRPr>
          </a:p>
        </p:txBody>
      </p:sp>
      <p:cxnSp>
        <p:nvCxnSpPr>
          <p:cNvPr id="18" name="Straight Connector 17"/>
          <p:cNvCxnSpPr/>
          <p:nvPr/>
        </p:nvCxnSpPr>
        <p:spPr>
          <a:xfrm rot="5400000">
            <a:off x="7820026" y="5025828"/>
            <a:ext cx="990600" cy="3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GAD and ICA512 Abs:</a:t>
            </a:r>
            <a:br>
              <a:rPr lang="en-US"/>
            </a:br>
            <a:r>
              <a:rPr lang="en-US"/>
              <a:t>71,000 DPT Screening Samples</a:t>
            </a:r>
          </a:p>
        </p:txBody>
      </p:sp>
      <p:graphicFrame>
        <p:nvGraphicFramePr>
          <p:cNvPr id="249856" name="Object 0"/>
          <p:cNvGraphicFramePr>
            <a:graphicFrameLocks noChangeAspect="1"/>
          </p:cNvGraphicFramePr>
          <p:nvPr>
            <p:ph type="chart" idx="1"/>
          </p:nvPr>
        </p:nvGraphicFramePr>
        <p:xfrm>
          <a:off x="771525" y="1981200"/>
          <a:ext cx="8743950" cy="4113213"/>
        </p:xfrm>
        <a:graphic>
          <a:graphicData uri="http://schemas.openxmlformats.org/presentationml/2006/ole">
            <p:oleObj spid="_x0000_s249856" name="Chart" r:id="rId3" imgW="9180000" imgH="4860000" progId="MSGraph.Chart.8">
              <p:embed followColorScheme="full"/>
            </p:oleObj>
          </a:graphicData>
        </a:graphic>
      </p:graphicFrame>
      <p:sp>
        <p:nvSpPr>
          <p:cNvPr id="128004" name="Text Box 4"/>
          <p:cNvSpPr txBox="1">
            <a:spLocks noChangeArrowheads="1"/>
          </p:cNvSpPr>
          <p:nvPr/>
        </p:nvSpPr>
        <p:spPr bwMode="auto">
          <a:xfrm>
            <a:off x="0" y="6248400"/>
            <a:ext cx="3257550" cy="457200"/>
          </a:xfrm>
          <a:prstGeom prst="rect">
            <a:avLst/>
          </a:prstGeom>
          <a:noFill/>
          <a:ln w="9525">
            <a:noFill/>
            <a:miter lim="800000"/>
            <a:headEnd/>
            <a:tailEnd/>
          </a:ln>
          <a:effectLst/>
        </p:spPr>
        <p:txBody>
          <a:bodyPr>
            <a:spAutoFit/>
          </a:bodyPr>
          <a:lstStyle/>
          <a:p>
            <a:pPr>
              <a:spcBef>
                <a:spcPct val="50000"/>
              </a:spcBef>
            </a:pPr>
            <a:r>
              <a:rPr lang="en-US" sz="2400"/>
              <a:t>Yu et al, NYAS 2002</a:t>
            </a:r>
          </a:p>
        </p:txBody>
      </p:sp>
      <p:sp>
        <p:nvSpPr>
          <p:cNvPr id="128005" name="Text Box 5"/>
          <p:cNvSpPr txBox="1">
            <a:spLocks noChangeArrowheads="1"/>
          </p:cNvSpPr>
          <p:nvPr/>
        </p:nvSpPr>
        <p:spPr bwMode="auto">
          <a:xfrm>
            <a:off x="9172575" y="6400800"/>
            <a:ext cx="1543050" cy="457200"/>
          </a:xfrm>
          <a:prstGeom prst="rect">
            <a:avLst/>
          </a:prstGeom>
          <a:noFill/>
          <a:ln w="9525">
            <a:noFill/>
            <a:miter lim="800000"/>
            <a:headEnd/>
            <a:tailEnd/>
          </a:ln>
          <a:effectLst/>
        </p:spPr>
        <p:txBody>
          <a:bodyPr>
            <a:spAutoFit/>
          </a:bodyPr>
          <a:lstStyle/>
          <a:p>
            <a:pPr>
              <a:spcBef>
                <a:spcPct val="50000"/>
              </a:spcBef>
            </a:pPr>
            <a:r>
              <a:rPr lang="en-US" sz="2400"/>
              <a:t>BDC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GAD and ICA512 Abs:</a:t>
            </a:r>
            <a:br>
              <a:rPr lang="en-US"/>
            </a:br>
            <a:r>
              <a:rPr lang="en-US"/>
              <a:t>71,000 DPT Screening Samples</a:t>
            </a:r>
          </a:p>
        </p:txBody>
      </p:sp>
      <p:graphicFrame>
        <p:nvGraphicFramePr>
          <p:cNvPr id="250880" name="Object 2048"/>
          <p:cNvGraphicFramePr>
            <a:graphicFrameLocks noChangeAspect="1"/>
          </p:cNvGraphicFramePr>
          <p:nvPr>
            <p:ph type="chart" idx="1"/>
          </p:nvPr>
        </p:nvGraphicFramePr>
        <p:xfrm>
          <a:off x="771525" y="1981200"/>
          <a:ext cx="8743950" cy="4113213"/>
        </p:xfrm>
        <a:graphic>
          <a:graphicData uri="http://schemas.openxmlformats.org/presentationml/2006/ole">
            <p:oleObj spid="_x0000_s250880" name="Chart" r:id="rId3" imgW="9180000" imgH="4860000" progId="MSGraph.Chart.8">
              <p:embed followColorScheme="full"/>
            </p:oleObj>
          </a:graphicData>
        </a:graphic>
      </p:graphicFrame>
      <p:sp>
        <p:nvSpPr>
          <p:cNvPr id="129028" name="Text Box 4"/>
          <p:cNvSpPr txBox="1">
            <a:spLocks noChangeArrowheads="1"/>
          </p:cNvSpPr>
          <p:nvPr/>
        </p:nvSpPr>
        <p:spPr bwMode="auto">
          <a:xfrm>
            <a:off x="0" y="6248400"/>
            <a:ext cx="3257550" cy="457200"/>
          </a:xfrm>
          <a:prstGeom prst="rect">
            <a:avLst/>
          </a:prstGeom>
          <a:noFill/>
          <a:ln w="9525">
            <a:noFill/>
            <a:miter lim="800000"/>
            <a:headEnd/>
            <a:tailEnd/>
          </a:ln>
          <a:effectLst/>
        </p:spPr>
        <p:txBody>
          <a:bodyPr>
            <a:spAutoFit/>
          </a:bodyPr>
          <a:lstStyle/>
          <a:p>
            <a:pPr>
              <a:spcBef>
                <a:spcPct val="50000"/>
              </a:spcBef>
            </a:pPr>
            <a:r>
              <a:rPr lang="en-US" sz="2400"/>
              <a:t>Yu et al, NYAS 2002</a:t>
            </a:r>
          </a:p>
        </p:txBody>
      </p:sp>
      <p:sp>
        <p:nvSpPr>
          <p:cNvPr id="129029" name="Text Box 5"/>
          <p:cNvSpPr txBox="1">
            <a:spLocks noChangeArrowheads="1"/>
          </p:cNvSpPr>
          <p:nvPr/>
        </p:nvSpPr>
        <p:spPr bwMode="auto">
          <a:xfrm>
            <a:off x="8737600" y="6400800"/>
            <a:ext cx="1543050" cy="457200"/>
          </a:xfrm>
          <a:prstGeom prst="rect">
            <a:avLst/>
          </a:prstGeom>
          <a:noFill/>
          <a:ln w="9525">
            <a:noFill/>
            <a:miter lim="800000"/>
            <a:headEnd/>
            <a:tailEnd/>
          </a:ln>
          <a:effectLst/>
        </p:spPr>
        <p:txBody>
          <a:bodyPr>
            <a:spAutoFit/>
          </a:bodyPr>
          <a:lstStyle/>
          <a:p>
            <a:pPr>
              <a:spcBef>
                <a:spcPct val="50000"/>
              </a:spcBef>
            </a:pPr>
            <a:r>
              <a:rPr lang="en-US" sz="2400"/>
              <a:t>BDC</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GAD and ICA512 Abs:</a:t>
            </a:r>
            <a:br>
              <a:rPr lang="en-US"/>
            </a:br>
            <a:r>
              <a:rPr lang="en-US"/>
              <a:t>71,000 DPT Screening Samples</a:t>
            </a:r>
          </a:p>
        </p:txBody>
      </p:sp>
      <p:graphicFrame>
        <p:nvGraphicFramePr>
          <p:cNvPr id="251904" name="Object 0"/>
          <p:cNvGraphicFramePr>
            <a:graphicFrameLocks noChangeAspect="1"/>
          </p:cNvGraphicFramePr>
          <p:nvPr>
            <p:ph type="chart" idx="1"/>
          </p:nvPr>
        </p:nvGraphicFramePr>
        <p:xfrm>
          <a:off x="771525" y="1981200"/>
          <a:ext cx="8743950" cy="4113213"/>
        </p:xfrm>
        <a:graphic>
          <a:graphicData uri="http://schemas.openxmlformats.org/presentationml/2006/ole">
            <p:oleObj spid="_x0000_s251904" name="Chart" r:id="rId3" imgW="9180000" imgH="4860000" progId="MSGraph.Chart.8">
              <p:embed followColorScheme="full"/>
            </p:oleObj>
          </a:graphicData>
        </a:graphic>
      </p:graphicFrame>
      <p:sp>
        <p:nvSpPr>
          <p:cNvPr id="130052" name="Text Box 4"/>
          <p:cNvSpPr txBox="1">
            <a:spLocks noChangeArrowheads="1"/>
          </p:cNvSpPr>
          <p:nvPr/>
        </p:nvSpPr>
        <p:spPr bwMode="auto">
          <a:xfrm>
            <a:off x="0" y="6248400"/>
            <a:ext cx="3257550" cy="457200"/>
          </a:xfrm>
          <a:prstGeom prst="rect">
            <a:avLst/>
          </a:prstGeom>
          <a:noFill/>
          <a:ln w="9525">
            <a:noFill/>
            <a:miter lim="800000"/>
            <a:headEnd/>
            <a:tailEnd/>
          </a:ln>
          <a:effectLst/>
        </p:spPr>
        <p:txBody>
          <a:bodyPr>
            <a:spAutoFit/>
          </a:bodyPr>
          <a:lstStyle/>
          <a:p>
            <a:pPr>
              <a:spcBef>
                <a:spcPct val="50000"/>
              </a:spcBef>
            </a:pPr>
            <a:r>
              <a:rPr lang="en-US" sz="2400"/>
              <a:t>Yu et al, NYAS 2002</a:t>
            </a:r>
          </a:p>
        </p:txBody>
      </p:sp>
      <p:sp>
        <p:nvSpPr>
          <p:cNvPr id="130053" name="Text Box 5"/>
          <p:cNvSpPr txBox="1">
            <a:spLocks noChangeArrowheads="1"/>
          </p:cNvSpPr>
          <p:nvPr/>
        </p:nvSpPr>
        <p:spPr bwMode="auto">
          <a:xfrm>
            <a:off x="8737600" y="6400800"/>
            <a:ext cx="1543050" cy="457200"/>
          </a:xfrm>
          <a:prstGeom prst="rect">
            <a:avLst/>
          </a:prstGeom>
          <a:noFill/>
          <a:ln w="9525">
            <a:noFill/>
            <a:miter lim="800000"/>
            <a:headEnd/>
            <a:tailEnd/>
          </a:ln>
          <a:effectLst/>
        </p:spPr>
        <p:txBody>
          <a:bodyPr>
            <a:spAutoFit/>
          </a:bodyPr>
          <a:lstStyle/>
          <a:p>
            <a:pPr>
              <a:spcBef>
                <a:spcPct val="50000"/>
              </a:spcBef>
            </a:pPr>
            <a:r>
              <a:rPr lang="en-US" sz="2400"/>
              <a:t>BDC</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304800"/>
            <a:ext cx="10287000" cy="1143000"/>
          </a:xfrm>
        </p:spPr>
        <p:txBody>
          <a:bodyPr/>
          <a:lstStyle/>
          <a:p>
            <a:r>
              <a:rPr lang="en-US" altLang="en-US" sz="3600"/>
              <a:t>DPT-1: Percent GAD or ICA512+</a:t>
            </a:r>
            <a:br>
              <a:rPr lang="en-US" altLang="en-US" sz="3600"/>
            </a:br>
            <a:r>
              <a:rPr lang="en-US" altLang="en-US" sz="3600"/>
              <a:t>High % Eligible or Diabetic Biochemical Ab+ of Cytoplasmic ICA+ Relatives</a:t>
            </a:r>
            <a:endParaRPr lang="en-US" altLang="en-US"/>
          </a:p>
        </p:txBody>
      </p:sp>
      <p:graphicFrame>
        <p:nvGraphicFramePr>
          <p:cNvPr id="252928" name="Object 0"/>
          <p:cNvGraphicFramePr>
            <a:graphicFrameLocks noChangeAspect="1"/>
          </p:cNvGraphicFramePr>
          <p:nvPr>
            <p:ph type="chart" idx="1"/>
          </p:nvPr>
        </p:nvGraphicFramePr>
        <p:xfrm>
          <a:off x="914400" y="1752600"/>
          <a:ext cx="7924800" cy="4191000"/>
        </p:xfrm>
        <a:graphic>
          <a:graphicData uri="http://schemas.openxmlformats.org/presentationml/2006/ole">
            <p:oleObj spid="_x0000_s252928" name="Chart" r:id="rId4" imgW="15566400" imgH="6206400" progId="MSGraph.Chart.8">
              <p:embed followColorScheme="full"/>
            </p:oleObj>
          </a:graphicData>
        </a:graphic>
      </p:graphicFrame>
      <p:sp>
        <p:nvSpPr>
          <p:cNvPr id="123908" name="Text Box 4"/>
          <p:cNvSpPr txBox="1">
            <a:spLocks noChangeArrowheads="1"/>
          </p:cNvSpPr>
          <p:nvPr/>
        </p:nvSpPr>
        <p:spPr bwMode="auto">
          <a:xfrm>
            <a:off x="6257925" y="6400800"/>
            <a:ext cx="4029075" cy="457200"/>
          </a:xfrm>
          <a:prstGeom prst="rect">
            <a:avLst/>
          </a:prstGeom>
          <a:noFill/>
          <a:ln w="9525">
            <a:noFill/>
            <a:miter lim="800000"/>
            <a:headEnd/>
            <a:tailEnd/>
          </a:ln>
          <a:effectLst/>
        </p:spPr>
        <p:txBody>
          <a:bodyPr>
            <a:spAutoFit/>
          </a:bodyPr>
          <a:lstStyle/>
          <a:p>
            <a:pPr>
              <a:spcBef>
                <a:spcPct val="50000"/>
              </a:spcBef>
            </a:pPr>
            <a:r>
              <a:rPr lang="en-US" altLang="en-US" sz="2400"/>
              <a:t>Yu et al, Diabetes 50,2001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a:xfrm>
            <a:off x="0" y="381000"/>
            <a:ext cx="10287000" cy="1143000"/>
          </a:xfrm>
        </p:spPr>
        <p:txBody>
          <a:bodyPr/>
          <a:lstStyle/>
          <a:p>
            <a:r>
              <a:rPr lang="en-US" altLang="en-US" sz="4000"/>
              <a:t>Percent of 71,148 DPT Screening Samples GAD/ICA512/Cytoplasmic ICA+</a:t>
            </a:r>
            <a:endParaRPr lang="en-US" altLang="en-US"/>
          </a:p>
        </p:txBody>
      </p:sp>
      <p:graphicFrame>
        <p:nvGraphicFramePr>
          <p:cNvPr id="253952" name="Object 1024"/>
          <p:cNvGraphicFramePr>
            <a:graphicFrameLocks noChangeAspect="1"/>
          </p:cNvGraphicFramePr>
          <p:nvPr>
            <p:ph type="chart" idx="1"/>
          </p:nvPr>
        </p:nvGraphicFramePr>
        <p:xfrm>
          <a:off x="0" y="1676400"/>
          <a:ext cx="10287000" cy="5181600"/>
        </p:xfrm>
        <a:graphic>
          <a:graphicData uri="http://schemas.openxmlformats.org/presentationml/2006/ole">
            <p:oleObj spid="_x0000_s253952" name="Chart" r:id="rId4" imgW="9180000" imgH="4860000" progId="MSGraph.Chart.8">
              <p:embed followColorScheme="full"/>
            </p:oleObj>
          </a:graphicData>
        </a:graphic>
      </p:graphicFrame>
      <p:sp>
        <p:nvSpPr>
          <p:cNvPr id="124932" name="Line 1028"/>
          <p:cNvSpPr>
            <a:spLocks noChangeShapeType="1"/>
          </p:cNvSpPr>
          <p:nvPr/>
        </p:nvSpPr>
        <p:spPr bwMode="auto">
          <a:xfrm flipV="1">
            <a:off x="6429375" y="2514600"/>
            <a:ext cx="0" cy="3581400"/>
          </a:xfrm>
          <a:prstGeom prst="line">
            <a:avLst/>
          </a:prstGeom>
          <a:noFill/>
          <a:ln w="28575">
            <a:solidFill>
              <a:schemeClr val="tx1"/>
            </a:solidFill>
            <a:round/>
            <a:headEnd/>
            <a:tailEnd type="triangle" w="lg" len="lg"/>
          </a:ln>
          <a:effectLst/>
        </p:spPr>
        <p:txBody>
          <a:bodyPr wrap="none" anchor="ctr"/>
          <a:lstStyle/>
          <a:p>
            <a:endParaRPr lang="en-US"/>
          </a:p>
        </p:txBody>
      </p:sp>
      <p:sp>
        <p:nvSpPr>
          <p:cNvPr id="124933" name="Text Box 1029"/>
          <p:cNvSpPr txBox="1">
            <a:spLocks noChangeArrowheads="1"/>
          </p:cNvSpPr>
          <p:nvPr/>
        </p:nvSpPr>
        <p:spPr bwMode="auto">
          <a:xfrm>
            <a:off x="5743575" y="2057400"/>
            <a:ext cx="1543050" cy="457200"/>
          </a:xfrm>
          <a:prstGeom prst="rect">
            <a:avLst/>
          </a:prstGeom>
          <a:noFill/>
          <a:ln w="9525">
            <a:noFill/>
            <a:miter lim="800000"/>
            <a:headEnd/>
            <a:tailEnd/>
          </a:ln>
          <a:effectLst/>
        </p:spPr>
        <p:txBody>
          <a:bodyPr>
            <a:spAutoFit/>
          </a:bodyPr>
          <a:lstStyle/>
          <a:p>
            <a:pPr>
              <a:spcBef>
                <a:spcPct val="50000"/>
              </a:spcBef>
            </a:pPr>
            <a:r>
              <a:rPr lang="en-US" sz="2400" b="1"/>
              <a:t>95%-/-/-</a:t>
            </a:r>
            <a:endParaRPr lang="en-US" sz="2400"/>
          </a:p>
        </p:txBody>
      </p:sp>
      <p:sp>
        <p:nvSpPr>
          <p:cNvPr id="124934" name="Text Box 1030"/>
          <p:cNvSpPr txBox="1">
            <a:spLocks noChangeArrowheads="1"/>
          </p:cNvSpPr>
          <p:nvPr/>
        </p:nvSpPr>
        <p:spPr bwMode="auto">
          <a:xfrm>
            <a:off x="7286625" y="6338888"/>
            <a:ext cx="3343275" cy="366712"/>
          </a:xfrm>
          <a:prstGeom prst="rect">
            <a:avLst/>
          </a:prstGeom>
          <a:noFill/>
          <a:ln w="9525">
            <a:noFill/>
            <a:miter lim="800000"/>
            <a:headEnd/>
            <a:tailEnd/>
          </a:ln>
          <a:effectLst/>
        </p:spPr>
        <p:txBody>
          <a:bodyPr>
            <a:spAutoFit/>
          </a:bodyPr>
          <a:lstStyle/>
          <a:p>
            <a:pPr>
              <a:spcBef>
                <a:spcPct val="50000"/>
              </a:spcBef>
            </a:pPr>
            <a:r>
              <a:rPr lang="en-US" sz="1800"/>
              <a:t>Yu et al. Diabetes 50: 2001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152400"/>
            <a:ext cx="9639300" cy="790575"/>
          </a:xfrm>
          <a:noFill/>
          <a:ln/>
        </p:spPr>
        <p:txBody>
          <a:bodyPr wrap="none" lIns="69850" tIns="34925" rIns="69850" bIns="34925" anchor="t"/>
          <a:lstStyle/>
          <a:p>
            <a:pPr defTabSz="695325"/>
            <a:r>
              <a:rPr lang="en-US" altLang="en-US" sz="3600"/>
              <a:t>DAISY Study Population</a:t>
            </a:r>
            <a:endParaRPr lang="en-US" altLang="en-US" sz="3600" b="1"/>
          </a:p>
        </p:txBody>
      </p:sp>
      <p:grpSp>
        <p:nvGrpSpPr>
          <p:cNvPr id="111619" name="Group 3"/>
          <p:cNvGrpSpPr>
            <a:grpSpLocks/>
          </p:cNvGrpSpPr>
          <p:nvPr/>
        </p:nvGrpSpPr>
        <p:grpSpPr bwMode="auto">
          <a:xfrm>
            <a:off x="5181600" y="1371600"/>
            <a:ext cx="4627563" cy="2638425"/>
            <a:chOff x="3240" y="1071"/>
            <a:chExt cx="2915" cy="1695"/>
          </a:xfrm>
        </p:grpSpPr>
        <p:grpSp>
          <p:nvGrpSpPr>
            <p:cNvPr id="111620" name="Group 4"/>
            <p:cNvGrpSpPr>
              <a:grpSpLocks/>
            </p:cNvGrpSpPr>
            <p:nvPr/>
          </p:nvGrpSpPr>
          <p:grpSpPr bwMode="auto">
            <a:xfrm>
              <a:off x="4966" y="1071"/>
              <a:ext cx="1189" cy="1695"/>
              <a:chOff x="4966" y="1071"/>
              <a:chExt cx="1189" cy="1695"/>
            </a:xfrm>
          </p:grpSpPr>
          <p:sp>
            <p:nvSpPr>
              <p:cNvPr id="111621" name="Freeform 5"/>
              <p:cNvSpPr>
                <a:spLocks/>
              </p:cNvSpPr>
              <p:nvPr/>
            </p:nvSpPr>
            <p:spPr bwMode="auto">
              <a:xfrm>
                <a:off x="5282" y="1826"/>
                <a:ext cx="358" cy="835"/>
              </a:xfrm>
              <a:custGeom>
                <a:avLst/>
                <a:gdLst/>
                <a:ahLst/>
                <a:cxnLst>
                  <a:cxn ang="0">
                    <a:pos x="18" y="574"/>
                  </a:cxn>
                  <a:cxn ang="0">
                    <a:pos x="37" y="790"/>
                  </a:cxn>
                  <a:cxn ang="0">
                    <a:pos x="155" y="834"/>
                  </a:cxn>
                  <a:cxn ang="0">
                    <a:pos x="154" y="800"/>
                  </a:cxn>
                  <a:cxn ang="0">
                    <a:pos x="150" y="750"/>
                  </a:cxn>
                  <a:cxn ang="0">
                    <a:pos x="157" y="661"/>
                  </a:cxn>
                  <a:cxn ang="0">
                    <a:pos x="161" y="618"/>
                  </a:cxn>
                  <a:cxn ang="0">
                    <a:pos x="166" y="574"/>
                  </a:cxn>
                  <a:cxn ang="0">
                    <a:pos x="166" y="542"/>
                  </a:cxn>
                  <a:cxn ang="0">
                    <a:pos x="159" y="502"/>
                  </a:cxn>
                  <a:cxn ang="0">
                    <a:pos x="150" y="462"/>
                  </a:cxn>
                  <a:cxn ang="0">
                    <a:pos x="152" y="306"/>
                  </a:cxn>
                  <a:cxn ang="0">
                    <a:pos x="158" y="248"/>
                  </a:cxn>
                  <a:cxn ang="0">
                    <a:pos x="166" y="215"/>
                  </a:cxn>
                  <a:cxn ang="0">
                    <a:pos x="184" y="205"/>
                  </a:cxn>
                  <a:cxn ang="0">
                    <a:pos x="193" y="248"/>
                  </a:cxn>
                  <a:cxn ang="0">
                    <a:pos x="197" y="312"/>
                  </a:cxn>
                  <a:cxn ang="0">
                    <a:pos x="205" y="382"/>
                  </a:cxn>
                  <a:cxn ang="0">
                    <a:pos x="209" y="429"/>
                  </a:cxn>
                  <a:cxn ang="0">
                    <a:pos x="211" y="472"/>
                  </a:cxn>
                  <a:cxn ang="0">
                    <a:pos x="212" y="498"/>
                  </a:cxn>
                  <a:cxn ang="0">
                    <a:pos x="230" y="752"/>
                  </a:cxn>
                  <a:cxn ang="0">
                    <a:pos x="239" y="800"/>
                  </a:cxn>
                  <a:cxn ang="0">
                    <a:pos x="249" y="806"/>
                  </a:cxn>
                  <a:cxn ang="0">
                    <a:pos x="271" y="789"/>
                  </a:cxn>
                  <a:cxn ang="0">
                    <a:pos x="296" y="784"/>
                  </a:cxn>
                  <a:cxn ang="0">
                    <a:pos x="306" y="785"/>
                  </a:cxn>
                  <a:cxn ang="0">
                    <a:pos x="314" y="789"/>
                  </a:cxn>
                  <a:cxn ang="0">
                    <a:pos x="323" y="801"/>
                  </a:cxn>
                  <a:cxn ang="0">
                    <a:pos x="340" y="785"/>
                  </a:cxn>
                  <a:cxn ang="0">
                    <a:pos x="343" y="722"/>
                  </a:cxn>
                  <a:cxn ang="0">
                    <a:pos x="352" y="624"/>
                  </a:cxn>
                  <a:cxn ang="0">
                    <a:pos x="357" y="526"/>
                  </a:cxn>
                  <a:cxn ang="0">
                    <a:pos x="352" y="425"/>
                  </a:cxn>
                  <a:cxn ang="0">
                    <a:pos x="349" y="355"/>
                  </a:cxn>
                  <a:cxn ang="0">
                    <a:pos x="350" y="230"/>
                  </a:cxn>
                  <a:cxn ang="0">
                    <a:pos x="348" y="61"/>
                  </a:cxn>
                  <a:cxn ang="0">
                    <a:pos x="343" y="13"/>
                  </a:cxn>
                  <a:cxn ang="0">
                    <a:pos x="284" y="21"/>
                  </a:cxn>
                  <a:cxn ang="0">
                    <a:pos x="199" y="24"/>
                  </a:cxn>
                  <a:cxn ang="0">
                    <a:pos x="128" y="19"/>
                  </a:cxn>
                  <a:cxn ang="0">
                    <a:pos x="62" y="10"/>
                  </a:cxn>
                  <a:cxn ang="0">
                    <a:pos x="12" y="0"/>
                  </a:cxn>
                  <a:cxn ang="0">
                    <a:pos x="8" y="29"/>
                  </a:cxn>
                  <a:cxn ang="0">
                    <a:pos x="3" y="76"/>
                  </a:cxn>
                  <a:cxn ang="0">
                    <a:pos x="0" y="134"/>
                  </a:cxn>
                  <a:cxn ang="0">
                    <a:pos x="6" y="208"/>
                  </a:cxn>
                  <a:cxn ang="0">
                    <a:pos x="17" y="437"/>
                  </a:cxn>
                  <a:cxn ang="0">
                    <a:pos x="14" y="495"/>
                  </a:cxn>
                </a:cxnLst>
                <a:rect l="0" t="0" r="r" b="b"/>
                <a:pathLst>
                  <a:path w="358" h="835">
                    <a:moveTo>
                      <a:pt x="16" y="549"/>
                    </a:moveTo>
                    <a:lnTo>
                      <a:pt x="18" y="574"/>
                    </a:lnTo>
                    <a:lnTo>
                      <a:pt x="34" y="730"/>
                    </a:lnTo>
                    <a:lnTo>
                      <a:pt x="37" y="790"/>
                    </a:lnTo>
                    <a:lnTo>
                      <a:pt x="151" y="833"/>
                    </a:lnTo>
                    <a:lnTo>
                      <a:pt x="155" y="834"/>
                    </a:lnTo>
                    <a:lnTo>
                      <a:pt x="154" y="816"/>
                    </a:lnTo>
                    <a:lnTo>
                      <a:pt x="154" y="800"/>
                    </a:lnTo>
                    <a:lnTo>
                      <a:pt x="153" y="773"/>
                    </a:lnTo>
                    <a:lnTo>
                      <a:pt x="150" y="750"/>
                    </a:lnTo>
                    <a:lnTo>
                      <a:pt x="151" y="693"/>
                    </a:lnTo>
                    <a:lnTo>
                      <a:pt x="157" y="661"/>
                    </a:lnTo>
                    <a:lnTo>
                      <a:pt x="159" y="639"/>
                    </a:lnTo>
                    <a:lnTo>
                      <a:pt x="161" y="618"/>
                    </a:lnTo>
                    <a:lnTo>
                      <a:pt x="163" y="597"/>
                    </a:lnTo>
                    <a:lnTo>
                      <a:pt x="166" y="574"/>
                    </a:lnTo>
                    <a:lnTo>
                      <a:pt x="167" y="552"/>
                    </a:lnTo>
                    <a:lnTo>
                      <a:pt x="166" y="542"/>
                    </a:lnTo>
                    <a:lnTo>
                      <a:pt x="163" y="526"/>
                    </a:lnTo>
                    <a:lnTo>
                      <a:pt x="159" y="502"/>
                    </a:lnTo>
                    <a:lnTo>
                      <a:pt x="154" y="485"/>
                    </a:lnTo>
                    <a:lnTo>
                      <a:pt x="150" y="462"/>
                    </a:lnTo>
                    <a:lnTo>
                      <a:pt x="148" y="441"/>
                    </a:lnTo>
                    <a:lnTo>
                      <a:pt x="152" y="306"/>
                    </a:lnTo>
                    <a:lnTo>
                      <a:pt x="154" y="277"/>
                    </a:lnTo>
                    <a:lnTo>
                      <a:pt x="158" y="248"/>
                    </a:lnTo>
                    <a:lnTo>
                      <a:pt x="161" y="230"/>
                    </a:lnTo>
                    <a:lnTo>
                      <a:pt x="166" y="215"/>
                    </a:lnTo>
                    <a:lnTo>
                      <a:pt x="176" y="190"/>
                    </a:lnTo>
                    <a:lnTo>
                      <a:pt x="184" y="205"/>
                    </a:lnTo>
                    <a:lnTo>
                      <a:pt x="189" y="221"/>
                    </a:lnTo>
                    <a:lnTo>
                      <a:pt x="193" y="248"/>
                    </a:lnTo>
                    <a:lnTo>
                      <a:pt x="196" y="280"/>
                    </a:lnTo>
                    <a:lnTo>
                      <a:pt x="197" y="312"/>
                    </a:lnTo>
                    <a:lnTo>
                      <a:pt x="199" y="344"/>
                    </a:lnTo>
                    <a:lnTo>
                      <a:pt x="205" y="382"/>
                    </a:lnTo>
                    <a:lnTo>
                      <a:pt x="208" y="407"/>
                    </a:lnTo>
                    <a:lnTo>
                      <a:pt x="209" y="429"/>
                    </a:lnTo>
                    <a:lnTo>
                      <a:pt x="209" y="453"/>
                    </a:lnTo>
                    <a:lnTo>
                      <a:pt x="211" y="472"/>
                    </a:lnTo>
                    <a:lnTo>
                      <a:pt x="212" y="489"/>
                    </a:lnTo>
                    <a:lnTo>
                      <a:pt x="212" y="498"/>
                    </a:lnTo>
                    <a:lnTo>
                      <a:pt x="211" y="591"/>
                    </a:lnTo>
                    <a:lnTo>
                      <a:pt x="230" y="752"/>
                    </a:lnTo>
                    <a:lnTo>
                      <a:pt x="234" y="773"/>
                    </a:lnTo>
                    <a:lnTo>
                      <a:pt x="239" y="800"/>
                    </a:lnTo>
                    <a:lnTo>
                      <a:pt x="242" y="816"/>
                    </a:lnTo>
                    <a:lnTo>
                      <a:pt x="249" y="806"/>
                    </a:lnTo>
                    <a:lnTo>
                      <a:pt x="257" y="798"/>
                    </a:lnTo>
                    <a:lnTo>
                      <a:pt x="271" y="789"/>
                    </a:lnTo>
                    <a:lnTo>
                      <a:pt x="284" y="785"/>
                    </a:lnTo>
                    <a:lnTo>
                      <a:pt x="296" y="784"/>
                    </a:lnTo>
                    <a:lnTo>
                      <a:pt x="302" y="784"/>
                    </a:lnTo>
                    <a:lnTo>
                      <a:pt x="306" y="785"/>
                    </a:lnTo>
                    <a:lnTo>
                      <a:pt x="310" y="787"/>
                    </a:lnTo>
                    <a:lnTo>
                      <a:pt x="314" y="789"/>
                    </a:lnTo>
                    <a:lnTo>
                      <a:pt x="319" y="795"/>
                    </a:lnTo>
                    <a:lnTo>
                      <a:pt x="323" y="801"/>
                    </a:lnTo>
                    <a:lnTo>
                      <a:pt x="331" y="816"/>
                    </a:lnTo>
                    <a:lnTo>
                      <a:pt x="340" y="785"/>
                    </a:lnTo>
                    <a:lnTo>
                      <a:pt x="341" y="768"/>
                    </a:lnTo>
                    <a:lnTo>
                      <a:pt x="343" y="722"/>
                    </a:lnTo>
                    <a:lnTo>
                      <a:pt x="349" y="661"/>
                    </a:lnTo>
                    <a:lnTo>
                      <a:pt x="352" y="624"/>
                    </a:lnTo>
                    <a:lnTo>
                      <a:pt x="355" y="564"/>
                    </a:lnTo>
                    <a:lnTo>
                      <a:pt x="357" y="526"/>
                    </a:lnTo>
                    <a:lnTo>
                      <a:pt x="355" y="473"/>
                    </a:lnTo>
                    <a:lnTo>
                      <a:pt x="352" y="425"/>
                    </a:lnTo>
                    <a:lnTo>
                      <a:pt x="350" y="393"/>
                    </a:lnTo>
                    <a:lnTo>
                      <a:pt x="349" y="355"/>
                    </a:lnTo>
                    <a:lnTo>
                      <a:pt x="352" y="280"/>
                    </a:lnTo>
                    <a:lnTo>
                      <a:pt x="350" y="230"/>
                    </a:lnTo>
                    <a:lnTo>
                      <a:pt x="350" y="117"/>
                    </a:lnTo>
                    <a:lnTo>
                      <a:pt x="348" y="61"/>
                    </a:lnTo>
                    <a:lnTo>
                      <a:pt x="346" y="33"/>
                    </a:lnTo>
                    <a:lnTo>
                      <a:pt x="343" y="13"/>
                    </a:lnTo>
                    <a:lnTo>
                      <a:pt x="321" y="17"/>
                    </a:lnTo>
                    <a:lnTo>
                      <a:pt x="284" y="21"/>
                    </a:lnTo>
                    <a:lnTo>
                      <a:pt x="242" y="22"/>
                    </a:lnTo>
                    <a:lnTo>
                      <a:pt x="199" y="24"/>
                    </a:lnTo>
                    <a:lnTo>
                      <a:pt x="170" y="22"/>
                    </a:lnTo>
                    <a:lnTo>
                      <a:pt x="128" y="19"/>
                    </a:lnTo>
                    <a:lnTo>
                      <a:pt x="91" y="16"/>
                    </a:lnTo>
                    <a:lnTo>
                      <a:pt x="62" y="10"/>
                    </a:lnTo>
                    <a:lnTo>
                      <a:pt x="38" y="6"/>
                    </a:lnTo>
                    <a:lnTo>
                      <a:pt x="12" y="0"/>
                    </a:lnTo>
                    <a:lnTo>
                      <a:pt x="12" y="1"/>
                    </a:lnTo>
                    <a:lnTo>
                      <a:pt x="8" y="29"/>
                    </a:lnTo>
                    <a:lnTo>
                      <a:pt x="5" y="55"/>
                    </a:lnTo>
                    <a:lnTo>
                      <a:pt x="3" y="76"/>
                    </a:lnTo>
                    <a:lnTo>
                      <a:pt x="1" y="109"/>
                    </a:lnTo>
                    <a:lnTo>
                      <a:pt x="0" y="134"/>
                    </a:lnTo>
                    <a:lnTo>
                      <a:pt x="2" y="174"/>
                    </a:lnTo>
                    <a:lnTo>
                      <a:pt x="6" y="208"/>
                    </a:lnTo>
                    <a:lnTo>
                      <a:pt x="10" y="247"/>
                    </a:lnTo>
                    <a:lnTo>
                      <a:pt x="17" y="437"/>
                    </a:lnTo>
                    <a:lnTo>
                      <a:pt x="26" y="489"/>
                    </a:lnTo>
                    <a:lnTo>
                      <a:pt x="14" y="495"/>
                    </a:lnTo>
                    <a:lnTo>
                      <a:pt x="16" y="549"/>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22" name="Freeform 6"/>
              <p:cNvSpPr>
                <a:spLocks/>
              </p:cNvSpPr>
              <p:nvPr/>
            </p:nvSpPr>
            <p:spPr bwMode="auto">
              <a:xfrm>
                <a:off x="5159" y="1318"/>
                <a:ext cx="557" cy="553"/>
              </a:xfrm>
              <a:custGeom>
                <a:avLst/>
                <a:gdLst/>
                <a:ahLst/>
                <a:cxnLst>
                  <a:cxn ang="0">
                    <a:pos x="478" y="39"/>
                  </a:cxn>
                  <a:cxn ang="0">
                    <a:pos x="508" y="53"/>
                  </a:cxn>
                  <a:cxn ang="0">
                    <a:pos x="527" y="68"/>
                  </a:cxn>
                  <a:cxn ang="0">
                    <a:pos x="545" y="89"/>
                  </a:cxn>
                  <a:cxn ang="0">
                    <a:pos x="554" y="112"/>
                  </a:cxn>
                  <a:cxn ang="0">
                    <a:pos x="556" y="132"/>
                  </a:cxn>
                  <a:cxn ang="0">
                    <a:pos x="549" y="142"/>
                  </a:cxn>
                  <a:cxn ang="0">
                    <a:pos x="544" y="161"/>
                  </a:cxn>
                  <a:cxn ang="0">
                    <a:pos x="538" y="191"/>
                  </a:cxn>
                  <a:cxn ang="0">
                    <a:pos x="535" y="256"/>
                  </a:cxn>
                  <a:cxn ang="0">
                    <a:pos x="538" y="309"/>
                  </a:cxn>
                  <a:cxn ang="0">
                    <a:pos x="549" y="346"/>
                  </a:cxn>
                  <a:cxn ang="0">
                    <a:pos x="526" y="318"/>
                  </a:cxn>
                  <a:cxn ang="0">
                    <a:pos x="490" y="262"/>
                  </a:cxn>
                  <a:cxn ang="0">
                    <a:pos x="484" y="241"/>
                  </a:cxn>
                  <a:cxn ang="0">
                    <a:pos x="484" y="219"/>
                  </a:cxn>
                  <a:cxn ang="0">
                    <a:pos x="481" y="267"/>
                  </a:cxn>
                  <a:cxn ang="0">
                    <a:pos x="459" y="310"/>
                  </a:cxn>
                  <a:cxn ang="0">
                    <a:pos x="459" y="337"/>
                  </a:cxn>
                  <a:cxn ang="0">
                    <a:pos x="459" y="391"/>
                  </a:cxn>
                  <a:cxn ang="0">
                    <a:pos x="456" y="428"/>
                  </a:cxn>
                  <a:cxn ang="0">
                    <a:pos x="456" y="471"/>
                  </a:cxn>
                  <a:cxn ang="0">
                    <a:pos x="466" y="540"/>
                  </a:cxn>
                  <a:cxn ang="0">
                    <a:pos x="443" y="545"/>
                  </a:cxn>
                  <a:cxn ang="0">
                    <a:pos x="365" y="550"/>
                  </a:cxn>
                  <a:cxn ang="0">
                    <a:pos x="293" y="550"/>
                  </a:cxn>
                  <a:cxn ang="0">
                    <a:pos x="214" y="544"/>
                  </a:cxn>
                  <a:cxn ang="0">
                    <a:pos x="160" y="535"/>
                  </a:cxn>
                  <a:cxn ang="0">
                    <a:pos x="134" y="508"/>
                  </a:cxn>
                  <a:cxn ang="0">
                    <a:pos x="142" y="465"/>
                  </a:cxn>
                  <a:cxn ang="0">
                    <a:pos x="146" y="428"/>
                  </a:cxn>
                  <a:cxn ang="0">
                    <a:pos x="144" y="403"/>
                  </a:cxn>
                  <a:cxn ang="0">
                    <a:pos x="143" y="379"/>
                  </a:cxn>
                  <a:cxn ang="0">
                    <a:pos x="144" y="342"/>
                  </a:cxn>
                  <a:cxn ang="0">
                    <a:pos x="146" y="310"/>
                  </a:cxn>
                  <a:cxn ang="0">
                    <a:pos x="144" y="245"/>
                  </a:cxn>
                  <a:cxn ang="0">
                    <a:pos x="72" y="365"/>
                  </a:cxn>
                  <a:cxn ang="0">
                    <a:pos x="68" y="345"/>
                  </a:cxn>
                  <a:cxn ang="0">
                    <a:pos x="64" y="316"/>
                  </a:cxn>
                  <a:cxn ang="0">
                    <a:pos x="61" y="286"/>
                  </a:cxn>
                  <a:cxn ang="0">
                    <a:pos x="53" y="268"/>
                  </a:cxn>
                  <a:cxn ang="0">
                    <a:pos x="42" y="252"/>
                  </a:cxn>
                  <a:cxn ang="0">
                    <a:pos x="26" y="242"/>
                  </a:cxn>
                  <a:cxn ang="0">
                    <a:pos x="9" y="235"/>
                  </a:cxn>
                  <a:cxn ang="0">
                    <a:pos x="20" y="187"/>
                  </a:cxn>
                  <a:cxn ang="0">
                    <a:pos x="45" y="132"/>
                  </a:cxn>
                  <a:cxn ang="0">
                    <a:pos x="68" y="90"/>
                  </a:cxn>
                  <a:cxn ang="0">
                    <a:pos x="95" y="64"/>
                  </a:cxn>
                  <a:cxn ang="0">
                    <a:pos x="149" y="37"/>
                  </a:cxn>
                  <a:cxn ang="0">
                    <a:pos x="235" y="0"/>
                  </a:cxn>
                  <a:cxn ang="0">
                    <a:pos x="239" y="60"/>
                  </a:cxn>
                  <a:cxn ang="0">
                    <a:pos x="263" y="98"/>
                  </a:cxn>
                  <a:cxn ang="0">
                    <a:pos x="287" y="121"/>
                  </a:cxn>
                  <a:cxn ang="0">
                    <a:pos x="325" y="132"/>
                  </a:cxn>
                  <a:cxn ang="0">
                    <a:pos x="349" y="108"/>
                  </a:cxn>
                  <a:cxn ang="0">
                    <a:pos x="370" y="69"/>
                  </a:cxn>
                  <a:cxn ang="0">
                    <a:pos x="385" y="24"/>
                  </a:cxn>
                </a:cxnLst>
                <a:rect l="0" t="0" r="r" b="b"/>
                <a:pathLst>
                  <a:path w="557" h="553">
                    <a:moveTo>
                      <a:pt x="369" y="1"/>
                    </a:moveTo>
                    <a:lnTo>
                      <a:pt x="478" y="39"/>
                    </a:lnTo>
                    <a:lnTo>
                      <a:pt x="496" y="46"/>
                    </a:lnTo>
                    <a:lnTo>
                      <a:pt x="508" y="53"/>
                    </a:lnTo>
                    <a:lnTo>
                      <a:pt x="521" y="62"/>
                    </a:lnTo>
                    <a:lnTo>
                      <a:pt x="527" y="68"/>
                    </a:lnTo>
                    <a:lnTo>
                      <a:pt x="538" y="80"/>
                    </a:lnTo>
                    <a:lnTo>
                      <a:pt x="545" y="89"/>
                    </a:lnTo>
                    <a:lnTo>
                      <a:pt x="549" y="98"/>
                    </a:lnTo>
                    <a:lnTo>
                      <a:pt x="554" y="112"/>
                    </a:lnTo>
                    <a:lnTo>
                      <a:pt x="556" y="128"/>
                    </a:lnTo>
                    <a:lnTo>
                      <a:pt x="556" y="132"/>
                    </a:lnTo>
                    <a:lnTo>
                      <a:pt x="553" y="136"/>
                    </a:lnTo>
                    <a:lnTo>
                      <a:pt x="549" y="142"/>
                    </a:lnTo>
                    <a:lnTo>
                      <a:pt x="547" y="150"/>
                    </a:lnTo>
                    <a:lnTo>
                      <a:pt x="544" y="161"/>
                    </a:lnTo>
                    <a:lnTo>
                      <a:pt x="541" y="176"/>
                    </a:lnTo>
                    <a:lnTo>
                      <a:pt x="538" y="191"/>
                    </a:lnTo>
                    <a:lnTo>
                      <a:pt x="536" y="233"/>
                    </a:lnTo>
                    <a:lnTo>
                      <a:pt x="535" y="256"/>
                    </a:lnTo>
                    <a:lnTo>
                      <a:pt x="537" y="289"/>
                    </a:lnTo>
                    <a:lnTo>
                      <a:pt x="538" y="309"/>
                    </a:lnTo>
                    <a:lnTo>
                      <a:pt x="542" y="326"/>
                    </a:lnTo>
                    <a:lnTo>
                      <a:pt x="549" y="346"/>
                    </a:lnTo>
                    <a:lnTo>
                      <a:pt x="549" y="347"/>
                    </a:lnTo>
                    <a:lnTo>
                      <a:pt x="526" y="318"/>
                    </a:lnTo>
                    <a:lnTo>
                      <a:pt x="505" y="291"/>
                    </a:lnTo>
                    <a:lnTo>
                      <a:pt x="490" y="262"/>
                    </a:lnTo>
                    <a:lnTo>
                      <a:pt x="484" y="252"/>
                    </a:lnTo>
                    <a:lnTo>
                      <a:pt x="484" y="241"/>
                    </a:lnTo>
                    <a:lnTo>
                      <a:pt x="484" y="235"/>
                    </a:lnTo>
                    <a:lnTo>
                      <a:pt x="484" y="219"/>
                    </a:lnTo>
                    <a:lnTo>
                      <a:pt x="484" y="252"/>
                    </a:lnTo>
                    <a:lnTo>
                      <a:pt x="481" y="267"/>
                    </a:lnTo>
                    <a:lnTo>
                      <a:pt x="470" y="291"/>
                    </a:lnTo>
                    <a:lnTo>
                      <a:pt x="459" y="310"/>
                    </a:lnTo>
                    <a:lnTo>
                      <a:pt x="459" y="315"/>
                    </a:lnTo>
                    <a:lnTo>
                      <a:pt x="459" y="337"/>
                    </a:lnTo>
                    <a:lnTo>
                      <a:pt x="461" y="367"/>
                    </a:lnTo>
                    <a:lnTo>
                      <a:pt x="459" y="391"/>
                    </a:lnTo>
                    <a:lnTo>
                      <a:pt x="458" y="410"/>
                    </a:lnTo>
                    <a:lnTo>
                      <a:pt x="456" y="428"/>
                    </a:lnTo>
                    <a:lnTo>
                      <a:pt x="455" y="445"/>
                    </a:lnTo>
                    <a:lnTo>
                      <a:pt x="456" y="471"/>
                    </a:lnTo>
                    <a:lnTo>
                      <a:pt x="459" y="493"/>
                    </a:lnTo>
                    <a:lnTo>
                      <a:pt x="466" y="540"/>
                    </a:lnTo>
                    <a:lnTo>
                      <a:pt x="466" y="541"/>
                    </a:lnTo>
                    <a:lnTo>
                      <a:pt x="443" y="545"/>
                    </a:lnTo>
                    <a:lnTo>
                      <a:pt x="406" y="549"/>
                    </a:lnTo>
                    <a:lnTo>
                      <a:pt x="365" y="550"/>
                    </a:lnTo>
                    <a:lnTo>
                      <a:pt x="322" y="552"/>
                    </a:lnTo>
                    <a:lnTo>
                      <a:pt x="293" y="550"/>
                    </a:lnTo>
                    <a:lnTo>
                      <a:pt x="251" y="548"/>
                    </a:lnTo>
                    <a:lnTo>
                      <a:pt x="214" y="544"/>
                    </a:lnTo>
                    <a:lnTo>
                      <a:pt x="185" y="538"/>
                    </a:lnTo>
                    <a:lnTo>
                      <a:pt x="160" y="535"/>
                    </a:lnTo>
                    <a:lnTo>
                      <a:pt x="135" y="528"/>
                    </a:lnTo>
                    <a:lnTo>
                      <a:pt x="134" y="508"/>
                    </a:lnTo>
                    <a:lnTo>
                      <a:pt x="136" y="487"/>
                    </a:lnTo>
                    <a:lnTo>
                      <a:pt x="142" y="465"/>
                    </a:lnTo>
                    <a:lnTo>
                      <a:pt x="144" y="450"/>
                    </a:lnTo>
                    <a:lnTo>
                      <a:pt x="146" y="428"/>
                    </a:lnTo>
                    <a:lnTo>
                      <a:pt x="145" y="412"/>
                    </a:lnTo>
                    <a:lnTo>
                      <a:pt x="144" y="403"/>
                    </a:lnTo>
                    <a:lnTo>
                      <a:pt x="143" y="390"/>
                    </a:lnTo>
                    <a:lnTo>
                      <a:pt x="143" y="379"/>
                    </a:lnTo>
                    <a:lnTo>
                      <a:pt x="143" y="363"/>
                    </a:lnTo>
                    <a:lnTo>
                      <a:pt x="144" y="342"/>
                    </a:lnTo>
                    <a:lnTo>
                      <a:pt x="145" y="326"/>
                    </a:lnTo>
                    <a:lnTo>
                      <a:pt x="146" y="310"/>
                    </a:lnTo>
                    <a:lnTo>
                      <a:pt x="146" y="300"/>
                    </a:lnTo>
                    <a:lnTo>
                      <a:pt x="144" y="245"/>
                    </a:lnTo>
                    <a:lnTo>
                      <a:pt x="73" y="366"/>
                    </a:lnTo>
                    <a:lnTo>
                      <a:pt x="72" y="365"/>
                    </a:lnTo>
                    <a:lnTo>
                      <a:pt x="70" y="358"/>
                    </a:lnTo>
                    <a:lnTo>
                      <a:pt x="68" y="345"/>
                    </a:lnTo>
                    <a:lnTo>
                      <a:pt x="65" y="337"/>
                    </a:lnTo>
                    <a:lnTo>
                      <a:pt x="64" y="316"/>
                    </a:lnTo>
                    <a:lnTo>
                      <a:pt x="62" y="294"/>
                    </a:lnTo>
                    <a:lnTo>
                      <a:pt x="61" y="286"/>
                    </a:lnTo>
                    <a:lnTo>
                      <a:pt x="59" y="278"/>
                    </a:lnTo>
                    <a:lnTo>
                      <a:pt x="53" y="268"/>
                    </a:lnTo>
                    <a:lnTo>
                      <a:pt x="47" y="260"/>
                    </a:lnTo>
                    <a:lnTo>
                      <a:pt x="42" y="252"/>
                    </a:lnTo>
                    <a:lnTo>
                      <a:pt x="34" y="247"/>
                    </a:lnTo>
                    <a:lnTo>
                      <a:pt x="26" y="242"/>
                    </a:lnTo>
                    <a:lnTo>
                      <a:pt x="18" y="238"/>
                    </a:lnTo>
                    <a:lnTo>
                      <a:pt x="9" y="235"/>
                    </a:lnTo>
                    <a:lnTo>
                      <a:pt x="0" y="233"/>
                    </a:lnTo>
                    <a:lnTo>
                      <a:pt x="20" y="187"/>
                    </a:lnTo>
                    <a:lnTo>
                      <a:pt x="34" y="155"/>
                    </a:lnTo>
                    <a:lnTo>
                      <a:pt x="45" y="132"/>
                    </a:lnTo>
                    <a:lnTo>
                      <a:pt x="60" y="102"/>
                    </a:lnTo>
                    <a:lnTo>
                      <a:pt x="68" y="90"/>
                    </a:lnTo>
                    <a:lnTo>
                      <a:pt x="75" y="80"/>
                    </a:lnTo>
                    <a:lnTo>
                      <a:pt x="95" y="64"/>
                    </a:lnTo>
                    <a:lnTo>
                      <a:pt x="117" y="51"/>
                    </a:lnTo>
                    <a:lnTo>
                      <a:pt x="149" y="37"/>
                    </a:lnTo>
                    <a:lnTo>
                      <a:pt x="224" y="8"/>
                    </a:lnTo>
                    <a:lnTo>
                      <a:pt x="235" y="0"/>
                    </a:lnTo>
                    <a:lnTo>
                      <a:pt x="232" y="47"/>
                    </a:lnTo>
                    <a:lnTo>
                      <a:pt x="239" y="60"/>
                    </a:lnTo>
                    <a:lnTo>
                      <a:pt x="248" y="74"/>
                    </a:lnTo>
                    <a:lnTo>
                      <a:pt x="263" y="98"/>
                    </a:lnTo>
                    <a:lnTo>
                      <a:pt x="275" y="110"/>
                    </a:lnTo>
                    <a:lnTo>
                      <a:pt x="287" y="121"/>
                    </a:lnTo>
                    <a:lnTo>
                      <a:pt x="311" y="147"/>
                    </a:lnTo>
                    <a:lnTo>
                      <a:pt x="325" y="132"/>
                    </a:lnTo>
                    <a:lnTo>
                      <a:pt x="339" y="120"/>
                    </a:lnTo>
                    <a:lnTo>
                      <a:pt x="349" y="108"/>
                    </a:lnTo>
                    <a:lnTo>
                      <a:pt x="356" y="99"/>
                    </a:lnTo>
                    <a:lnTo>
                      <a:pt x="370" y="69"/>
                    </a:lnTo>
                    <a:lnTo>
                      <a:pt x="380" y="45"/>
                    </a:lnTo>
                    <a:lnTo>
                      <a:pt x="385" y="24"/>
                    </a:lnTo>
                    <a:lnTo>
                      <a:pt x="369" y="1"/>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111623" name="Freeform 7"/>
              <p:cNvSpPr>
                <a:spLocks/>
              </p:cNvSpPr>
              <p:nvPr/>
            </p:nvSpPr>
            <p:spPr bwMode="auto">
              <a:xfrm>
                <a:off x="5257" y="2636"/>
                <a:ext cx="178" cy="92"/>
              </a:xfrm>
              <a:custGeom>
                <a:avLst/>
                <a:gdLst/>
                <a:ahLst/>
                <a:cxnLst>
                  <a:cxn ang="0">
                    <a:pos x="62" y="0"/>
                  </a:cxn>
                  <a:cxn ang="0">
                    <a:pos x="57" y="2"/>
                  </a:cxn>
                  <a:cxn ang="0">
                    <a:pos x="50" y="7"/>
                  </a:cxn>
                  <a:cxn ang="0">
                    <a:pos x="42" y="14"/>
                  </a:cxn>
                  <a:cxn ang="0">
                    <a:pos x="32" y="24"/>
                  </a:cxn>
                  <a:cxn ang="0">
                    <a:pos x="24" y="30"/>
                  </a:cxn>
                  <a:cxn ang="0">
                    <a:pos x="11" y="36"/>
                  </a:cxn>
                  <a:cxn ang="0">
                    <a:pos x="0" y="40"/>
                  </a:cxn>
                  <a:cxn ang="0">
                    <a:pos x="5" y="47"/>
                  </a:cxn>
                  <a:cxn ang="0">
                    <a:pos x="9" y="54"/>
                  </a:cxn>
                  <a:cxn ang="0">
                    <a:pos x="16" y="63"/>
                  </a:cxn>
                  <a:cxn ang="0">
                    <a:pos x="26" y="79"/>
                  </a:cxn>
                  <a:cxn ang="0">
                    <a:pos x="32" y="91"/>
                  </a:cxn>
                  <a:cxn ang="0">
                    <a:pos x="43" y="88"/>
                  </a:cxn>
                  <a:cxn ang="0">
                    <a:pos x="55" y="85"/>
                  </a:cxn>
                  <a:cxn ang="0">
                    <a:pos x="69" y="81"/>
                  </a:cxn>
                  <a:cxn ang="0">
                    <a:pos x="86" y="80"/>
                  </a:cxn>
                  <a:cxn ang="0">
                    <a:pos x="98" y="82"/>
                  </a:cxn>
                  <a:cxn ang="0">
                    <a:pos x="116" y="82"/>
                  </a:cxn>
                  <a:cxn ang="0">
                    <a:pos x="141" y="80"/>
                  </a:cxn>
                  <a:cxn ang="0">
                    <a:pos x="159" y="79"/>
                  </a:cxn>
                  <a:cxn ang="0">
                    <a:pos x="167" y="78"/>
                  </a:cxn>
                  <a:cxn ang="0">
                    <a:pos x="170" y="77"/>
                  </a:cxn>
                  <a:cxn ang="0">
                    <a:pos x="172" y="74"/>
                  </a:cxn>
                  <a:cxn ang="0">
                    <a:pos x="177" y="43"/>
                  </a:cxn>
                  <a:cxn ang="0">
                    <a:pos x="62" y="0"/>
                  </a:cxn>
                  <a:cxn ang="0">
                    <a:pos x="62" y="0"/>
                  </a:cxn>
                </a:cxnLst>
                <a:rect l="0" t="0" r="r" b="b"/>
                <a:pathLst>
                  <a:path w="178" h="92">
                    <a:moveTo>
                      <a:pt x="62" y="0"/>
                    </a:moveTo>
                    <a:lnTo>
                      <a:pt x="57" y="2"/>
                    </a:lnTo>
                    <a:lnTo>
                      <a:pt x="50" y="7"/>
                    </a:lnTo>
                    <a:lnTo>
                      <a:pt x="42" y="14"/>
                    </a:lnTo>
                    <a:lnTo>
                      <a:pt x="32" y="24"/>
                    </a:lnTo>
                    <a:lnTo>
                      <a:pt x="24" y="30"/>
                    </a:lnTo>
                    <a:lnTo>
                      <a:pt x="11" y="36"/>
                    </a:lnTo>
                    <a:lnTo>
                      <a:pt x="0" y="40"/>
                    </a:lnTo>
                    <a:lnTo>
                      <a:pt x="5" y="47"/>
                    </a:lnTo>
                    <a:lnTo>
                      <a:pt x="9" y="54"/>
                    </a:lnTo>
                    <a:lnTo>
                      <a:pt x="16" y="63"/>
                    </a:lnTo>
                    <a:lnTo>
                      <a:pt x="26" y="79"/>
                    </a:lnTo>
                    <a:lnTo>
                      <a:pt x="32" y="91"/>
                    </a:lnTo>
                    <a:lnTo>
                      <a:pt x="43" y="88"/>
                    </a:lnTo>
                    <a:lnTo>
                      <a:pt x="55" y="85"/>
                    </a:lnTo>
                    <a:lnTo>
                      <a:pt x="69" y="81"/>
                    </a:lnTo>
                    <a:lnTo>
                      <a:pt x="86" y="80"/>
                    </a:lnTo>
                    <a:lnTo>
                      <a:pt x="98" y="82"/>
                    </a:lnTo>
                    <a:lnTo>
                      <a:pt x="116" y="82"/>
                    </a:lnTo>
                    <a:lnTo>
                      <a:pt x="141" y="80"/>
                    </a:lnTo>
                    <a:lnTo>
                      <a:pt x="159" y="79"/>
                    </a:lnTo>
                    <a:lnTo>
                      <a:pt x="167" y="78"/>
                    </a:lnTo>
                    <a:lnTo>
                      <a:pt x="170" y="77"/>
                    </a:lnTo>
                    <a:lnTo>
                      <a:pt x="172" y="74"/>
                    </a:lnTo>
                    <a:lnTo>
                      <a:pt x="177" y="43"/>
                    </a:lnTo>
                    <a:lnTo>
                      <a:pt x="62" y="0"/>
                    </a:lnTo>
                    <a:lnTo>
                      <a:pt x="62" y="0"/>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24" name="Freeform 8"/>
              <p:cNvSpPr>
                <a:spLocks/>
              </p:cNvSpPr>
              <p:nvPr/>
            </p:nvSpPr>
            <p:spPr bwMode="auto">
              <a:xfrm>
                <a:off x="5892" y="2683"/>
                <a:ext cx="45" cy="39"/>
              </a:xfrm>
              <a:custGeom>
                <a:avLst/>
                <a:gdLst/>
                <a:ahLst/>
                <a:cxnLst>
                  <a:cxn ang="0">
                    <a:pos x="3" y="28"/>
                  </a:cxn>
                  <a:cxn ang="0">
                    <a:pos x="6" y="33"/>
                  </a:cxn>
                  <a:cxn ang="0">
                    <a:pos x="23" y="37"/>
                  </a:cxn>
                  <a:cxn ang="0">
                    <a:pos x="34" y="38"/>
                  </a:cxn>
                  <a:cxn ang="0">
                    <a:pos x="38" y="37"/>
                  </a:cxn>
                  <a:cxn ang="0">
                    <a:pos x="42" y="35"/>
                  </a:cxn>
                  <a:cxn ang="0">
                    <a:pos x="44" y="33"/>
                  </a:cxn>
                  <a:cxn ang="0">
                    <a:pos x="44" y="30"/>
                  </a:cxn>
                  <a:cxn ang="0">
                    <a:pos x="44" y="27"/>
                  </a:cxn>
                  <a:cxn ang="0">
                    <a:pos x="41" y="23"/>
                  </a:cxn>
                  <a:cxn ang="0">
                    <a:pos x="37" y="19"/>
                  </a:cxn>
                  <a:cxn ang="0">
                    <a:pos x="29" y="15"/>
                  </a:cxn>
                  <a:cxn ang="0">
                    <a:pos x="20" y="10"/>
                  </a:cxn>
                  <a:cxn ang="0">
                    <a:pos x="9" y="5"/>
                  </a:cxn>
                  <a:cxn ang="0">
                    <a:pos x="0" y="0"/>
                  </a:cxn>
                  <a:cxn ang="0">
                    <a:pos x="1" y="9"/>
                  </a:cxn>
                  <a:cxn ang="0">
                    <a:pos x="2" y="17"/>
                  </a:cxn>
                  <a:cxn ang="0">
                    <a:pos x="3" y="24"/>
                  </a:cxn>
                  <a:cxn ang="0">
                    <a:pos x="3" y="28"/>
                  </a:cxn>
                </a:cxnLst>
                <a:rect l="0" t="0" r="r" b="b"/>
                <a:pathLst>
                  <a:path w="45" h="39">
                    <a:moveTo>
                      <a:pt x="3" y="28"/>
                    </a:moveTo>
                    <a:lnTo>
                      <a:pt x="6" y="33"/>
                    </a:lnTo>
                    <a:lnTo>
                      <a:pt x="23" y="37"/>
                    </a:lnTo>
                    <a:lnTo>
                      <a:pt x="34" y="38"/>
                    </a:lnTo>
                    <a:lnTo>
                      <a:pt x="38" y="37"/>
                    </a:lnTo>
                    <a:lnTo>
                      <a:pt x="42" y="35"/>
                    </a:lnTo>
                    <a:lnTo>
                      <a:pt x="44" y="33"/>
                    </a:lnTo>
                    <a:lnTo>
                      <a:pt x="44" y="30"/>
                    </a:lnTo>
                    <a:lnTo>
                      <a:pt x="44" y="27"/>
                    </a:lnTo>
                    <a:lnTo>
                      <a:pt x="41" y="23"/>
                    </a:lnTo>
                    <a:lnTo>
                      <a:pt x="37" y="19"/>
                    </a:lnTo>
                    <a:lnTo>
                      <a:pt x="29" y="15"/>
                    </a:lnTo>
                    <a:lnTo>
                      <a:pt x="20" y="10"/>
                    </a:lnTo>
                    <a:lnTo>
                      <a:pt x="9" y="5"/>
                    </a:lnTo>
                    <a:lnTo>
                      <a:pt x="0" y="0"/>
                    </a:lnTo>
                    <a:lnTo>
                      <a:pt x="1" y="9"/>
                    </a:lnTo>
                    <a:lnTo>
                      <a:pt x="2" y="17"/>
                    </a:lnTo>
                    <a:lnTo>
                      <a:pt x="3" y="24"/>
                    </a:lnTo>
                    <a:lnTo>
                      <a:pt x="3" y="28"/>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25" name="Freeform 9"/>
              <p:cNvSpPr>
                <a:spLocks/>
              </p:cNvSpPr>
              <p:nvPr/>
            </p:nvSpPr>
            <p:spPr bwMode="auto">
              <a:xfrm>
                <a:off x="5013" y="2671"/>
                <a:ext cx="73" cy="59"/>
              </a:xfrm>
              <a:custGeom>
                <a:avLst/>
                <a:gdLst/>
                <a:ahLst/>
                <a:cxnLst>
                  <a:cxn ang="0">
                    <a:pos x="0" y="40"/>
                  </a:cxn>
                  <a:cxn ang="0">
                    <a:pos x="0" y="45"/>
                  </a:cxn>
                  <a:cxn ang="0">
                    <a:pos x="2" y="50"/>
                  </a:cxn>
                  <a:cxn ang="0">
                    <a:pos x="5" y="53"/>
                  </a:cxn>
                  <a:cxn ang="0">
                    <a:pos x="7" y="55"/>
                  </a:cxn>
                  <a:cxn ang="0">
                    <a:pos x="16" y="57"/>
                  </a:cxn>
                  <a:cxn ang="0">
                    <a:pos x="24" y="58"/>
                  </a:cxn>
                  <a:cxn ang="0">
                    <a:pos x="32" y="58"/>
                  </a:cxn>
                  <a:cxn ang="0">
                    <a:pos x="37" y="57"/>
                  </a:cxn>
                  <a:cxn ang="0">
                    <a:pos x="42" y="55"/>
                  </a:cxn>
                  <a:cxn ang="0">
                    <a:pos x="47" y="51"/>
                  </a:cxn>
                  <a:cxn ang="0">
                    <a:pos x="54" y="45"/>
                  </a:cxn>
                  <a:cxn ang="0">
                    <a:pos x="68" y="30"/>
                  </a:cxn>
                  <a:cxn ang="0">
                    <a:pos x="70" y="24"/>
                  </a:cxn>
                  <a:cxn ang="0">
                    <a:pos x="72" y="18"/>
                  </a:cxn>
                  <a:cxn ang="0">
                    <a:pos x="69" y="8"/>
                  </a:cxn>
                  <a:cxn ang="0">
                    <a:pos x="65" y="4"/>
                  </a:cxn>
                  <a:cxn ang="0">
                    <a:pos x="60" y="1"/>
                  </a:cxn>
                  <a:cxn ang="0">
                    <a:pos x="54" y="1"/>
                  </a:cxn>
                  <a:cxn ang="0">
                    <a:pos x="43" y="0"/>
                  </a:cxn>
                  <a:cxn ang="0">
                    <a:pos x="34" y="1"/>
                  </a:cxn>
                  <a:cxn ang="0">
                    <a:pos x="24" y="4"/>
                  </a:cxn>
                  <a:cxn ang="0">
                    <a:pos x="21" y="13"/>
                  </a:cxn>
                  <a:cxn ang="0">
                    <a:pos x="20" y="15"/>
                  </a:cxn>
                  <a:cxn ang="0">
                    <a:pos x="18" y="19"/>
                  </a:cxn>
                  <a:cxn ang="0">
                    <a:pos x="0" y="40"/>
                  </a:cxn>
                  <a:cxn ang="0">
                    <a:pos x="0" y="40"/>
                  </a:cxn>
                </a:cxnLst>
                <a:rect l="0" t="0" r="r" b="b"/>
                <a:pathLst>
                  <a:path w="73" h="59">
                    <a:moveTo>
                      <a:pt x="0" y="40"/>
                    </a:moveTo>
                    <a:lnTo>
                      <a:pt x="0" y="45"/>
                    </a:lnTo>
                    <a:lnTo>
                      <a:pt x="2" y="50"/>
                    </a:lnTo>
                    <a:lnTo>
                      <a:pt x="5" y="53"/>
                    </a:lnTo>
                    <a:lnTo>
                      <a:pt x="7" y="55"/>
                    </a:lnTo>
                    <a:lnTo>
                      <a:pt x="16" y="57"/>
                    </a:lnTo>
                    <a:lnTo>
                      <a:pt x="24" y="58"/>
                    </a:lnTo>
                    <a:lnTo>
                      <a:pt x="32" y="58"/>
                    </a:lnTo>
                    <a:lnTo>
                      <a:pt x="37" y="57"/>
                    </a:lnTo>
                    <a:lnTo>
                      <a:pt x="42" y="55"/>
                    </a:lnTo>
                    <a:lnTo>
                      <a:pt x="47" y="51"/>
                    </a:lnTo>
                    <a:lnTo>
                      <a:pt x="54" y="45"/>
                    </a:lnTo>
                    <a:lnTo>
                      <a:pt x="68" y="30"/>
                    </a:lnTo>
                    <a:lnTo>
                      <a:pt x="70" y="24"/>
                    </a:lnTo>
                    <a:lnTo>
                      <a:pt x="72" y="18"/>
                    </a:lnTo>
                    <a:lnTo>
                      <a:pt x="69" y="8"/>
                    </a:lnTo>
                    <a:lnTo>
                      <a:pt x="65" y="4"/>
                    </a:lnTo>
                    <a:lnTo>
                      <a:pt x="60" y="1"/>
                    </a:lnTo>
                    <a:lnTo>
                      <a:pt x="54" y="1"/>
                    </a:lnTo>
                    <a:lnTo>
                      <a:pt x="43" y="0"/>
                    </a:lnTo>
                    <a:lnTo>
                      <a:pt x="34" y="1"/>
                    </a:lnTo>
                    <a:lnTo>
                      <a:pt x="24" y="4"/>
                    </a:lnTo>
                    <a:lnTo>
                      <a:pt x="21" y="13"/>
                    </a:lnTo>
                    <a:lnTo>
                      <a:pt x="20" y="15"/>
                    </a:lnTo>
                    <a:lnTo>
                      <a:pt x="18" y="19"/>
                    </a:lnTo>
                    <a:lnTo>
                      <a:pt x="0" y="40"/>
                    </a:lnTo>
                    <a:lnTo>
                      <a:pt x="0" y="4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26" name="Freeform 10"/>
              <p:cNvSpPr>
                <a:spLocks/>
              </p:cNvSpPr>
              <p:nvPr/>
            </p:nvSpPr>
            <p:spPr bwMode="auto">
              <a:xfrm>
                <a:off x="5205" y="2670"/>
                <a:ext cx="73" cy="65"/>
              </a:xfrm>
              <a:custGeom>
                <a:avLst/>
                <a:gdLst/>
                <a:ahLst/>
                <a:cxnLst>
                  <a:cxn ang="0">
                    <a:pos x="50" y="4"/>
                  </a:cxn>
                  <a:cxn ang="0">
                    <a:pos x="42" y="2"/>
                  </a:cxn>
                  <a:cxn ang="0">
                    <a:pos x="36" y="1"/>
                  </a:cxn>
                  <a:cxn ang="0">
                    <a:pos x="30" y="0"/>
                  </a:cxn>
                  <a:cxn ang="0">
                    <a:pos x="24" y="1"/>
                  </a:cxn>
                  <a:cxn ang="0">
                    <a:pos x="16" y="4"/>
                  </a:cxn>
                  <a:cxn ang="0">
                    <a:pos x="11" y="7"/>
                  </a:cxn>
                  <a:cxn ang="0">
                    <a:pos x="8" y="10"/>
                  </a:cxn>
                  <a:cxn ang="0">
                    <a:pos x="3" y="13"/>
                  </a:cxn>
                  <a:cxn ang="0">
                    <a:pos x="1" y="18"/>
                  </a:cxn>
                  <a:cxn ang="0">
                    <a:pos x="0" y="25"/>
                  </a:cxn>
                  <a:cxn ang="0">
                    <a:pos x="1" y="30"/>
                  </a:cxn>
                  <a:cxn ang="0">
                    <a:pos x="2" y="36"/>
                  </a:cxn>
                  <a:cxn ang="0">
                    <a:pos x="6" y="41"/>
                  </a:cxn>
                  <a:cxn ang="0">
                    <a:pos x="11" y="46"/>
                  </a:cxn>
                  <a:cxn ang="0">
                    <a:pos x="17" y="52"/>
                  </a:cxn>
                  <a:cxn ang="0">
                    <a:pos x="24" y="57"/>
                  </a:cxn>
                  <a:cxn ang="0">
                    <a:pos x="28" y="60"/>
                  </a:cxn>
                  <a:cxn ang="0">
                    <a:pos x="34" y="63"/>
                  </a:cxn>
                  <a:cxn ang="0">
                    <a:pos x="37" y="64"/>
                  </a:cxn>
                  <a:cxn ang="0">
                    <a:pos x="42" y="64"/>
                  </a:cxn>
                  <a:cxn ang="0">
                    <a:pos x="48" y="64"/>
                  </a:cxn>
                  <a:cxn ang="0">
                    <a:pos x="54" y="63"/>
                  </a:cxn>
                  <a:cxn ang="0">
                    <a:pos x="59" y="62"/>
                  </a:cxn>
                  <a:cxn ang="0">
                    <a:pos x="63" y="60"/>
                  </a:cxn>
                  <a:cxn ang="0">
                    <a:pos x="68" y="57"/>
                  </a:cxn>
                  <a:cxn ang="0">
                    <a:pos x="71" y="53"/>
                  </a:cxn>
                  <a:cxn ang="0">
                    <a:pos x="72" y="46"/>
                  </a:cxn>
                  <a:cxn ang="0">
                    <a:pos x="71" y="38"/>
                  </a:cxn>
                  <a:cxn ang="0">
                    <a:pos x="69" y="30"/>
                  </a:cxn>
                  <a:cxn ang="0">
                    <a:pos x="48" y="3"/>
                  </a:cxn>
                  <a:cxn ang="0">
                    <a:pos x="50" y="4"/>
                  </a:cxn>
                </a:cxnLst>
                <a:rect l="0" t="0" r="r" b="b"/>
                <a:pathLst>
                  <a:path w="73" h="65">
                    <a:moveTo>
                      <a:pt x="50" y="4"/>
                    </a:moveTo>
                    <a:lnTo>
                      <a:pt x="42" y="2"/>
                    </a:lnTo>
                    <a:lnTo>
                      <a:pt x="36" y="1"/>
                    </a:lnTo>
                    <a:lnTo>
                      <a:pt x="30" y="0"/>
                    </a:lnTo>
                    <a:lnTo>
                      <a:pt x="24" y="1"/>
                    </a:lnTo>
                    <a:lnTo>
                      <a:pt x="16" y="4"/>
                    </a:lnTo>
                    <a:lnTo>
                      <a:pt x="11" y="7"/>
                    </a:lnTo>
                    <a:lnTo>
                      <a:pt x="8" y="10"/>
                    </a:lnTo>
                    <a:lnTo>
                      <a:pt x="3" y="13"/>
                    </a:lnTo>
                    <a:lnTo>
                      <a:pt x="1" y="18"/>
                    </a:lnTo>
                    <a:lnTo>
                      <a:pt x="0" y="25"/>
                    </a:lnTo>
                    <a:lnTo>
                      <a:pt x="1" y="30"/>
                    </a:lnTo>
                    <a:lnTo>
                      <a:pt x="2" y="36"/>
                    </a:lnTo>
                    <a:lnTo>
                      <a:pt x="6" y="41"/>
                    </a:lnTo>
                    <a:lnTo>
                      <a:pt x="11" y="46"/>
                    </a:lnTo>
                    <a:lnTo>
                      <a:pt x="17" y="52"/>
                    </a:lnTo>
                    <a:lnTo>
                      <a:pt x="24" y="57"/>
                    </a:lnTo>
                    <a:lnTo>
                      <a:pt x="28" y="60"/>
                    </a:lnTo>
                    <a:lnTo>
                      <a:pt x="34" y="63"/>
                    </a:lnTo>
                    <a:lnTo>
                      <a:pt x="37" y="64"/>
                    </a:lnTo>
                    <a:lnTo>
                      <a:pt x="42" y="64"/>
                    </a:lnTo>
                    <a:lnTo>
                      <a:pt x="48" y="64"/>
                    </a:lnTo>
                    <a:lnTo>
                      <a:pt x="54" y="63"/>
                    </a:lnTo>
                    <a:lnTo>
                      <a:pt x="59" y="62"/>
                    </a:lnTo>
                    <a:lnTo>
                      <a:pt x="63" y="60"/>
                    </a:lnTo>
                    <a:lnTo>
                      <a:pt x="68" y="57"/>
                    </a:lnTo>
                    <a:lnTo>
                      <a:pt x="71" y="53"/>
                    </a:lnTo>
                    <a:lnTo>
                      <a:pt x="72" y="46"/>
                    </a:lnTo>
                    <a:lnTo>
                      <a:pt x="71" y="38"/>
                    </a:lnTo>
                    <a:lnTo>
                      <a:pt x="69" y="30"/>
                    </a:lnTo>
                    <a:lnTo>
                      <a:pt x="48" y="3"/>
                    </a:lnTo>
                    <a:lnTo>
                      <a:pt x="50" y="4"/>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27" name="Freeform 11"/>
              <p:cNvSpPr>
                <a:spLocks/>
              </p:cNvSpPr>
              <p:nvPr/>
            </p:nvSpPr>
            <p:spPr bwMode="auto">
              <a:xfrm>
                <a:off x="4984" y="2660"/>
                <a:ext cx="110" cy="106"/>
              </a:xfrm>
              <a:custGeom>
                <a:avLst/>
                <a:gdLst/>
                <a:ahLst/>
                <a:cxnLst>
                  <a:cxn ang="0">
                    <a:pos x="106" y="10"/>
                  </a:cxn>
                  <a:cxn ang="0">
                    <a:pos x="103" y="6"/>
                  </a:cxn>
                  <a:cxn ang="0">
                    <a:pos x="98" y="4"/>
                  </a:cxn>
                  <a:cxn ang="0">
                    <a:pos x="90" y="2"/>
                  </a:cxn>
                  <a:cxn ang="0">
                    <a:pos x="81" y="0"/>
                  </a:cxn>
                  <a:cxn ang="0">
                    <a:pos x="72" y="0"/>
                  </a:cxn>
                  <a:cxn ang="0">
                    <a:pos x="60" y="2"/>
                  </a:cxn>
                  <a:cxn ang="0">
                    <a:pos x="56" y="4"/>
                  </a:cxn>
                  <a:cxn ang="0">
                    <a:pos x="55" y="7"/>
                  </a:cxn>
                  <a:cxn ang="0">
                    <a:pos x="53" y="13"/>
                  </a:cxn>
                  <a:cxn ang="0">
                    <a:pos x="53" y="16"/>
                  </a:cxn>
                  <a:cxn ang="0">
                    <a:pos x="53" y="15"/>
                  </a:cxn>
                  <a:cxn ang="0">
                    <a:pos x="63" y="12"/>
                  </a:cxn>
                  <a:cxn ang="0">
                    <a:pos x="72" y="11"/>
                  </a:cxn>
                  <a:cxn ang="0">
                    <a:pos x="83" y="12"/>
                  </a:cxn>
                  <a:cxn ang="0">
                    <a:pos x="89" y="12"/>
                  </a:cxn>
                  <a:cxn ang="0">
                    <a:pos x="94" y="15"/>
                  </a:cxn>
                  <a:cxn ang="0">
                    <a:pos x="98" y="19"/>
                  </a:cxn>
                  <a:cxn ang="0">
                    <a:pos x="101" y="29"/>
                  </a:cxn>
                  <a:cxn ang="0">
                    <a:pos x="99" y="35"/>
                  </a:cxn>
                  <a:cxn ang="0">
                    <a:pos x="97" y="41"/>
                  </a:cxn>
                  <a:cxn ang="0">
                    <a:pos x="83" y="56"/>
                  </a:cxn>
                  <a:cxn ang="0">
                    <a:pos x="76" y="62"/>
                  </a:cxn>
                  <a:cxn ang="0">
                    <a:pos x="71" y="66"/>
                  </a:cxn>
                  <a:cxn ang="0">
                    <a:pos x="66" y="68"/>
                  </a:cxn>
                  <a:cxn ang="0">
                    <a:pos x="61" y="69"/>
                  </a:cxn>
                  <a:cxn ang="0">
                    <a:pos x="53" y="69"/>
                  </a:cxn>
                  <a:cxn ang="0">
                    <a:pos x="45" y="68"/>
                  </a:cxn>
                  <a:cxn ang="0">
                    <a:pos x="36" y="66"/>
                  </a:cxn>
                  <a:cxn ang="0">
                    <a:pos x="34" y="64"/>
                  </a:cxn>
                  <a:cxn ang="0">
                    <a:pos x="31" y="61"/>
                  </a:cxn>
                  <a:cxn ang="0">
                    <a:pos x="29" y="56"/>
                  </a:cxn>
                  <a:cxn ang="0">
                    <a:pos x="29" y="51"/>
                  </a:cxn>
                  <a:cxn ang="0">
                    <a:pos x="18" y="59"/>
                  </a:cxn>
                  <a:cxn ang="0">
                    <a:pos x="8" y="69"/>
                  </a:cxn>
                  <a:cxn ang="0">
                    <a:pos x="2" y="77"/>
                  </a:cxn>
                  <a:cxn ang="0">
                    <a:pos x="0" y="84"/>
                  </a:cxn>
                  <a:cxn ang="0">
                    <a:pos x="0" y="89"/>
                  </a:cxn>
                  <a:cxn ang="0">
                    <a:pos x="2" y="94"/>
                  </a:cxn>
                  <a:cxn ang="0">
                    <a:pos x="4" y="99"/>
                  </a:cxn>
                  <a:cxn ang="0">
                    <a:pos x="10" y="103"/>
                  </a:cxn>
                  <a:cxn ang="0">
                    <a:pos x="17" y="104"/>
                  </a:cxn>
                  <a:cxn ang="0">
                    <a:pos x="24" y="105"/>
                  </a:cxn>
                  <a:cxn ang="0">
                    <a:pos x="29" y="105"/>
                  </a:cxn>
                  <a:cxn ang="0">
                    <a:pos x="38" y="103"/>
                  </a:cxn>
                  <a:cxn ang="0">
                    <a:pos x="47" y="101"/>
                  </a:cxn>
                  <a:cxn ang="0">
                    <a:pos x="55" y="98"/>
                  </a:cxn>
                  <a:cxn ang="0">
                    <a:pos x="65" y="92"/>
                  </a:cxn>
                  <a:cxn ang="0">
                    <a:pos x="101" y="60"/>
                  </a:cxn>
                  <a:cxn ang="0">
                    <a:pos x="107" y="51"/>
                  </a:cxn>
                  <a:cxn ang="0">
                    <a:pos x="109" y="25"/>
                  </a:cxn>
                  <a:cxn ang="0">
                    <a:pos x="108" y="17"/>
                  </a:cxn>
                  <a:cxn ang="0">
                    <a:pos x="106" y="10"/>
                  </a:cxn>
                </a:cxnLst>
                <a:rect l="0" t="0" r="r" b="b"/>
                <a:pathLst>
                  <a:path w="110" h="106">
                    <a:moveTo>
                      <a:pt x="106" y="10"/>
                    </a:moveTo>
                    <a:lnTo>
                      <a:pt x="103" y="6"/>
                    </a:lnTo>
                    <a:lnTo>
                      <a:pt x="98" y="4"/>
                    </a:lnTo>
                    <a:lnTo>
                      <a:pt x="90" y="2"/>
                    </a:lnTo>
                    <a:lnTo>
                      <a:pt x="81" y="0"/>
                    </a:lnTo>
                    <a:lnTo>
                      <a:pt x="72" y="0"/>
                    </a:lnTo>
                    <a:lnTo>
                      <a:pt x="60" y="2"/>
                    </a:lnTo>
                    <a:lnTo>
                      <a:pt x="56" y="4"/>
                    </a:lnTo>
                    <a:lnTo>
                      <a:pt x="55" y="7"/>
                    </a:lnTo>
                    <a:lnTo>
                      <a:pt x="53" y="13"/>
                    </a:lnTo>
                    <a:lnTo>
                      <a:pt x="53" y="16"/>
                    </a:lnTo>
                    <a:lnTo>
                      <a:pt x="53" y="15"/>
                    </a:lnTo>
                    <a:lnTo>
                      <a:pt x="63" y="12"/>
                    </a:lnTo>
                    <a:lnTo>
                      <a:pt x="72" y="11"/>
                    </a:lnTo>
                    <a:lnTo>
                      <a:pt x="83" y="12"/>
                    </a:lnTo>
                    <a:lnTo>
                      <a:pt x="89" y="12"/>
                    </a:lnTo>
                    <a:lnTo>
                      <a:pt x="94" y="15"/>
                    </a:lnTo>
                    <a:lnTo>
                      <a:pt x="98" y="19"/>
                    </a:lnTo>
                    <a:lnTo>
                      <a:pt x="101" y="29"/>
                    </a:lnTo>
                    <a:lnTo>
                      <a:pt x="99" y="35"/>
                    </a:lnTo>
                    <a:lnTo>
                      <a:pt x="97" y="41"/>
                    </a:lnTo>
                    <a:lnTo>
                      <a:pt x="83" y="56"/>
                    </a:lnTo>
                    <a:lnTo>
                      <a:pt x="76" y="62"/>
                    </a:lnTo>
                    <a:lnTo>
                      <a:pt x="71" y="66"/>
                    </a:lnTo>
                    <a:lnTo>
                      <a:pt x="66" y="68"/>
                    </a:lnTo>
                    <a:lnTo>
                      <a:pt x="61" y="69"/>
                    </a:lnTo>
                    <a:lnTo>
                      <a:pt x="53" y="69"/>
                    </a:lnTo>
                    <a:lnTo>
                      <a:pt x="45" y="68"/>
                    </a:lnTo>
                    <a:lnTo>
                      <a:pt x="36" y="66"/>
                    </a:lnTo>
                    <a:lnTo>
                      <a:pt x="34" y="64"/>
                    </a:lnTo>
                    <a:lnTo>
                      <a:pt x="31" y="61"/>
                    </a:lnTo>
                    <a:lnTo>
                      <a:pt x="29" y="56"/>
                    </a:lnTo>
                    <a:lnTo>
                      <a:pt x="29" y="51"/>
                    </a:lnTo>
                    <a:lnTo>
                      <a:pt x="18" y="59"/>
                    </a:lnTo>
                    <a:lnTo>
                      <a:pt x="8" y="69"/>
                    </a:lnTo>
                    <a:lnTo>
                      <a:pt x="2" y="77"/>
                    </a:lnTo>
                    <a:lnTo>
                      <a:pt x="0" y="84"/>
                    </a:lnTo>
                    <a:lnTo>
                      <a:pt x="0" y="89"/>
                    </a:lnTo>
                    <a:lnTo>
                      <a:pt x="2" y="94"/>
                    </a:lnTo>
                    <a:lnTo>
                      <a:pt x="4" y="99"/>
                    </a:lnTo>
                    <a:lnTo>
                      <a:pt x="10" y="103"/>
                    </a:lnTo>
                    <a:lnTo>
                      <a:pt x="17" y="104"/>
                    </a:lnTo>
                    <a:lnTo>
                      <a:pt x="24" y="105"/>
                    </a:lnTo>
                    <a:lnTo>
                      <a:pt x="29" y="105"/>
                    </a:lnTo>
                    <a:lnTo>
                      <a:pt x="38" y="103"/>
                    </a:lnTo>
                    <a:lnTo>
                      <a:pt x="47" y="101"/>
                    </a:lnTo>
                    <a:lnTo>
                      <a:pt x="55" y="98"/>
                    </a:lnTo>
                    <a:lnTo>
                      <a:pt x="65" y="92"/>
                    </a:lnTo>
                    <a:lnTo>
                      <a:pt x="101" y="60"/>
                    </a:lnTo>
                    <a:lnTo>
                      <a:pt x="107" y="51"/>
                    </a:lnTo>
                    <a:lnTo>
                      <a:pt x="109" y="25"/>
                    </a:lnTo>
                    <a:lnTo>
                      <a:pt x="108" y="17"/>
                    </a:lnTo>
                    <a:lnTo>
                      <a:pt x="106" y="1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28" name="Freeform 12"/>
              <p:cNvSpPr>
                <a:spLocks/>
              </p:cNvSpPr>
              <p:nvPr/>
            </p:nvSpPr>
            <p:spPr bwMode="auto">
              <a:xfrm>
                <a:off x="5032" y="2364"/>
                <a:ext cx="87" cy="309"/>
              </a:xfrm>
              <a:custGeom>
                <a:avLst/>
                <a:gdLst/>
                <a:ahLst/>
                <a:cxnLst>
                  <a:cxn ang="0">
                    <a:pos x="59" y="308"/>
                  </a:cxn>
                  <a:cxn ang="0">
                    <a:pos x="55" y="302"/>
                  </a:cxn>
                  <a:cxn ang="0">
                    <a:pos x="50" y="300"/>
                  </a:cxn>
                  <a:cxn ang="0">
                    <a:pos x="43" y="298"/>
                  </a:cxn>
                  <a:cxn ang="0">
                    <a:pos x="34" y="296"/>
                  </a:cxn>
                  <a:cxn ang="0">
                    <a:pos x="24" y="296"/>
                  </a:cxn>
                  <a:cxn ang="0">
                    <a:pos x="12" y="298"/>
                  </a:cxn>
                  <a:cxn ang="0">
                    <a:pos x="7" y="301"/>
                  </a:cxn>
                  <a:cxn ang="0">
                    <a:pos x="7" y="300"/>
                  </a:cxn>
                  <a:cxn ang="0">
                    <a:pos x="9" y="277"/>
                  </a:cxn>
                  <a:cxn ang="0">
                    <a:pos x="7" y="240"/>
                  </a:cxn>
                  <a:cxn ang="0">
                    <a:pos x="3" y="197"/>
                  </a:cxn>
                  <a:cxn ang="0">
                    <a:pos x="2" y="143"/>
                  </a:cxn>
                  <a:cxn ang="0">
                    <a:pos x="5" y="95"/>
                  </a:cxn>
                  <a:cxn ang="0">
                    <a:pos x="2" y="68"/>
                  </a:cxn>
                  <a:cxn ang="0">
                    <a:pos x="1" y="52"/>
                  </a:cxn>
                  <a:cxn ang="0">
                    <a:pos x="0" y="33"/>
                  </a:cxn>
                  <a:cxn ang="0">
                    <a:pos x="0" y="16"/>
                  </a:cxn>
                  <a:cxn ang="0">
                    <a:pos x="2" y="0"/>
                  </a:cxn>
                  <a:cxn ang="0">
                    <a:pos x="17" y="1"/>
                  </a:cxn>
                  <a:cxn ang="0">
                    <a:pos x="60" y="4"/>
                  </a:cxn>
                  <a:cxn ang="0">
                    <a:pos x="85" y="4"/>
                  </a:cxn>
                  <a:cxn ang="0">
                    <a:pos x="84" y="4"/>
                  </a:cxn>
                  <a:cxn ang="0">
                    <a:pos x="86" y="21"/>
                  </a:cxn>
                  <a:cxn ang="0">
                    <a:pos x="86" y="34"/>
                  </a:cxn>
                  <a:cxn ang="0">
                    <a:pos x="84" y="58"/>
                  </a:cxn>
                  <a:cxn ang="0">
                    <a:pos x="79" y="78"/>
                  </a:cxn>
                  <a:cxn ang="0">
                    <a:pos x="78" y="95"/>
                  </a:cxn>
                  <a:cxn ang="0">
                    <a:pos x="79" y="116"/>
                  </a:cxn>
                  <a:cxn ang="0">
                    <a:pos x="81" y="138"/>
                  </a:cxn>
                  <a:cxn ang="0">
                    <a:pos x="83" y="164"/>
                  </a:cxn>
                  <a:cxn ang="0">
                    <a:pos x="79" y="186"/>
                  </a:cxn>
                  <a:cxn ang="0">
                    <a:pos x="75" y="207"/>
                  </a:cxn>
                  <a:cxn ang="0">
                    <a:pos x="71" y="224"/>
                  </a:cxn>
                  <a:cxn ang="0">
                    <a:pos x="62" y="250"/>
                  </a:cxn>
                  <a:cxn ang="0">
                    <a:pos x="59" y="266"/>
                  </a:cxn>
                  <a:cxn ang="0">
                    <a:pos x="57" y="282"/>
                  </a:cxn>
                  <a:cxn ang="0">
                    <a:pos x="57" y="298"/>
                  </a:cxn>
                  <a:cxn ang="0">
                    <a:pos x="58" y="303"/>
                  </a:cxn>
                  <a:cxn ang="0">
                    <a:pos x="59" y="308"/>
                  </a:cxn>
                </a:cxnLst>
                <a:rect l="0" t="0" r="r" b="b"/>
                <a:pathLst>
                  <a:path w="87" h="309">
                    <a:moveTo>
                      <a:pt x="59" y="308"/>
                    </a:moveTo>
                    <a:lnTo>
                      <a:pt x="55" y="302"/>
                    </a:lnTo>
                    <a:lnTo>
                      <a:pt x="50" y="300"/>
                    </a:lnTo>
                    <a:lnTo>
                      <a:pt x="43" y="298"/>
                    </a:lnTo>
                    <a:lnTo>
                      <a:pt x="34" y="296"/>
                    </a:lnTo>
                    <a:lnTo>
                      <a:pt x="24" y="296"/>
                    </a:lnTo>
                    <a:lnTo>
                      <a:pt x="12" y="298"/>
                    </a:lnTo>
                    <a:lnTo>
                      <a:pt x="7" y="301"/>
                    </a:lnTo>
                    <a:lnTo>
                      <a:pt x="7" y="300"/>
                    </a:lnTo>
                    <a:lnTo>
                      <a:pt x="9" y="277"/>
                    </a:lnTo>
                    <a:lnTo>
                      <a:pt x="7" y="240"/>
                    </a:lnTo>
                    <a:lnTo>
                      <a:pt x="3" y="197"/>
                    </a:lnTo>
                    <a:lnTo>
                      <a:pt x="2" y="143"/>
                    </a:lnTo>
                    <a:lnTo>
                      <a:pt x="5" y="95"/>
                    </a:lnTo>
                    <a:lnTo>
                      <a:pt x="2" y="68"/>
                    </a:lnTo>
                    <a:lnTo>
                      <a:pt x="1" y="52"/>
                    </a:lnTo>
                    <a:lnTo>
                      <a:pt x="0" y="33"/>
                    </a:lnTo>
                    <a:lnTo>
                      <a:pt x="0" y="16"/>
                    </a:lnTo>
                    <a:lnTo>
                      <a:pt x="2" y="0"/>
                    </a:lnTo>
                    <a:lnTo>
                      <a:pt x="17" y="1"/>
                    </a:lnTo>
                    <a:lnTo>
                      <a:pt x="60" y="4"/>
                    </a:lnTo>
                    <a:lnTo>
                      <a:pt x="85" y="4"/>
                    </a:lnTo>
                    <a:lnTo>
                      <a:pt x="84" y="4"/>
                    </a:lnTo>
                    <a:lnTo>
                      <a:pt x="86" y="21"/>
                    </a:lnTo>
                    <a:lnTo>
                      <a:pt x="86" y="34"/>
                    </a:lnTo>
                    <a:lnTo>
                      <a:pt x="84" y="58"/>
                    </a:lnTo>
                    <a:lnTo>
                      <a:pt x="79" y="78"/>
                    </a:lnTo>
                    <a:lnTo>
                      <a:pt x="78" y="95"/>
                    </a:lnTo>
                    <a:lnTo>
                      <a:pt x="79" y="116"/>
                    </a:lnTo>
                    <a:lnTo>
                      <a:pt x="81" y="138"/>
                    </a:lnTo>
                    <a:lnTo>
                      <a:pt x="83" y="164"/>
                    </a:lnTo>
                    <a:lnTo>
                      <a:pt x="79" y="186"/>
                    </a:lnTo>
                    <a:lnTo>
                      <a:pt x="75" y="207"/>
                    </a:lnTo>
                    <a:lnTo>
                      <a:pt x="71" y="224"/>
                    </a:lnTo>
                    <a:lnTo>
                      <a:pt x="62" y="250"/>
                    </a:lnTo>
                    <a:lnTo>
                      <a:pt x="59" y="266"/>
                    </a:lnTo>
                    <a:lnTo>
                      <a:pt x="57" y="282"/>
                    </a:lnTo>
                    <a:lnTo>
                      <a:pt x="57" y="298"/>
                    </a:lnTo>
                    <a:lnTo>
                      <a:pt x="58" y="303"/>
                    </a:lnTo>
                    <a:lnTo>
                      <a:pt x="59" y="30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29" name="Freeform 13"/>
              <p:cNvSpPr>
                <a:spLocks/>
              </p:cNvSpPr>
              <p:nvPr/>
            </p:nvSpPr>
            <p:spPr bwMode="auto">
              <a:xfrm>
                <a:off x="4977" y="1811"/>
                <a:ext cx="49" cy="274"/>
              </a:xfrm>
              <a:custGeom>
                <a:avLst/>
                <a:gdLst/>
                <a:ahLst/>
                <a:cxnLst>
                  <a:cxn ang="0">
                    <a:pos x="31" y="273"/>
                  </a:cxn>
                  <a:cxn ang="0">
                    <a:pos x="48" y="11"/>
                  </a:cxn>
                  <a:cxn ang="0">
                    <a:pos x="46" y="11"/>
                  </a:cxn>
                  <a:cxn ang="0">
                    <a:pos x="42" y="12"/>
                  </a:cxn>
                  <a:cxn ang="0">
                    <a:pos x="39" y="11"/>
                  </a:cxn>
                  <a:cxn ang="0">
                    <a:pos x="37" y="10"/>
                  </a:cxn>
                  <a:cxn ang="0">
                    <a:pos x="33" y="4"/>
                  </a:cxn>
                  <a:cxn ang="0">
                    <a:pos x="30" y="0"/>
                  </a:cxn>
                  <a:cxn ang="0">
                    <a:pos x="26" y="2"/>
                  </a:cxn>
                  <a:cxn ang="0">
                    <a:pos x="22" y="5"/>
                  </a:cxn>
                  <a:cxn ang="0">
                    <a:pos x="20" y="10"/>
                  </a:cxn>
                  <a:cxn ang="0">
                    <a:pos x="18" y="16"/>
                  </a:cxn>
                  <a:cxn ang="0">
                    <a:pos x="22" y="18"/>
                  </a:cxn>
                  <a:cxn ang="0">
                    <a:pos x="28" y="22"/>
                  </a:cxn>
                  <a:cxn ang="0">
                    <a:pos x="31" y="27"/>
                  </a:cxn>
                  <a:cxn ang="0">
                    <a:pos x="35" y="32"/>
                  </a:cxn>
                  <a:cxn ang="0">
                    <a:pos x="37" y="39"/>
                  </a:cxn>
                  <a:cxn ang="0">
                    <a:pos x="38" y="45"/>
                  </a:cxn>
                  <a:cxn ang="0">
                    <a:pos x="37" y="52"/>
                  </a:cxn>
                  <a:cxn ang="0">
                    <a:pos x="35" y="57"/>
                  </a:cxn>
                  <a:cxn ang="0">
                    <a:pos x="32" y="60"/>
                  </a:cxn>
                  <a:cxn ang="0">
                    <a:pos x="28" y="60"/>
                  </a:cxn>
                  <a:cxn ang="0">
                    <a:pos x="25" y="59"/>
                  </a:cxn>
                  <a:cxn ang="0">
                    <a:pos x="20" y="56"/>
                  </a:cxn>
                  <a:cxn ang="0">
                    <a:pos x="18" y="53"/>
                  </a:cxn>
                  <a:cxn ang="0">
                    <a:pos x="11" y="48"/>
                  </a:cxn>
                  <a:cxn ang="0">
                    <a:pos x="17" y="52"/>
                  </a:cxn>
                  <a:cxn ang="0">
                    <a:pos x="18" y="58"/>
                  </a:cxn>
                  <a:cxn ang="0">
                    <a:pos x="18" y="63"/>
                  </a:cxn>
                  <a:cxn ang="0">
                    <a:pos x="17" y="71"/>
                  </a:cxn>
                  <a:cxn ang="0">
                    <a:pos x="15" y="74"/>
                  </a:cxn>
                  <a:cxn ang="0">
                    <a:pos x="10" y="75"/>
                  </a:cxn>
                  <a:cxn ang="0">
                    <a:pos x="7" y="74"/>
                  </a:cxn>
                  <a:cxn ang="0">
                    <a:pos x="6" y="75"/>
                  </a:cxn>
                  <a:cxn ang="0">
                    <a:pos x="0" y="161"/>
                  </a:cxn>
                  <a:cxn ang="0">
                    <a:pos x="1" y="209"/>
                  </a:cxn>
                  <a:cxn ang="0">
                    <a:pos x="3" y="219"/>
                  </a:cxn>
                  <a:cxn ang="0">
                    <a:pos x="6" y="230"/>
                  </a:cxn>
                  <a:cxn ang="0">
                    <a:pos x="11" y="243"/>
                  </a:cxn>
                  <a:cxn ang="0">
                    <a:pos x="18" y="257"/>
                  </a:cxn>
                  <a:cxn ang="0">
                    <a:pos x="23" y="265"/>
                  </a:cxn>
                  <a:cxn ang="0">
                    <a:pos x="31" y="273"/>
                  </a:cxn>
                  <a:cxn ang="0">
                    <a:pos x="31" y="273"/>
                  </a:cxn>
                </a:cxnLst>
                <a:rect l="0" t="0" r="r" b="b"/>
                <a:pathLst>
                  <a:path w="49" h="274">
                    <a:moveTo>
                      <a:pt x="31" y="273"/>
                    </a:moveTo>
                    <a:lnTo>
                      <a:pt x="48" y="11"/>
                    </a:lnTo>
                    <a:lnTo>
                      <a:pt x="46" y="11"/>
                    </a:lnTo>
                    <a:lnTo>
                      <a:pt x="42" y="12"/>
                    </a:lnTo>
                    <a:lnTo>
                      <a:pt x="39" y="11"/>
                    </a:lnTo>
                    <a:lnTo>
                      <a:pt x="37" y="10"/>
                    </a:lnTo>
                    <a:lnTo>
                      <a:pt x="33" y="4"/>
                    </a:lnTo>
                    <a:lnTo>
                      <a:pt x="30" y="0"/>
                    </a:lnTo>
                    <a:lnTo>
                      <a:pt x="26" y="2"/>
                    </a:lnTo>
                    <a:lnTo>
                      <a:pt x="22" y="5"/>
                    </a:lnTo>
                    <a:lnTo>
                      <a:pt x="20" y="10"/>
                    </a:lnTo>
                    <a:lnTo>
                      <a:pt x="18" y="16"/>
                    </a:lnTo>
                    <a:lnTo>
                      <a:pt x="22" y="18"/>
                    </a:lnTo>
                    <a:lnTo>
                      <a:pt x="28" y="22"/>
                    </a:lnTo>
                    <a:lnTo>
                      <a:pt x="31" y="27"/>
                    </a:lnTo>
                    <a:lnTo>
                      <a:pt x="35" y="32"/>
                    </a:lnTo>
                    <a:lnTo>
                      <a:pt x="37" y="39"/>
                    </a:lnTo>
                    <a:lnTo>
                      <a:pt x="38" y="45"/>
                    </a:lnTo>
                    <a:lnTo>
                      <a:pt x="37" y="52"/>
                    </a:lnTo>
                    <a:lnTo>
                      <a:pt x="35" y="57"/>
                    </a:lnTo>
                    <a:lnTo>
                      <a:pt x="32" y="60"/>
                    </a:lnTo>
                    <a:lnTo>
                      <a:pt x="28" y="60"/>
                    </a:lnTo>
                    <a:lnTo>
                      <a:pt x="25" y="59"/>
                    </a:lnTo>
                    <a:lnTo>
                      <a:pt x="20" y="56"/>
                    </a:lnTo>
                    <a:lnTo>
                      <a:pt x="18" y="53"/>
                    </a:lnTo>
                    <a:lnTo>
                      <a:pt x="11" y="48"/>
                    </a:lnTo>
                    <a:lnTo>
                      <a:pt x="17" y="52"/>
                    </a:lnTo>
                    <a:lnTo>
                      <a:pt x="18" y="58"/>
                    </a:lnTo>
                    <a:lnTo>
                      <a:pt x="18" y="63"/>
                    </a:lnTo>
                    <a:lnTo>
                      <a:pt x="17" y="71"/>
                    </a:lnTo>
                    <a:lnTo>
                      <a:pt x="15" y="74"/>
                    </a:lnTo>
                    <a:lnTo>
                      <a:pt x="10" y="75"/>
                    </a:lnTo>
                    <a:lnTo>
                      <a:pt x="7" y="74"/>
                    </a:lnTo>
                    <a:lnTo>
                      <a:pt x="6" y="75"/>
                    </a:lnTo>
                    <a:lnTo>
                      <a:pt x="0" y="161"/>
                    </a:lnTo>
                    <a:lnTo>
                      <a:pt x="1" y="209"/>
                    </a:lnTo>
                    <a:lnTo>
                      <a:pt x="3" y="219"/>
                    </a:lnTo>
                    <a:lnTo>
                      <a:pt x="6" y="230"/>
                    </a:lnTo>
                    <a:lnTo>
                      <a:pt x="11" y="243"/>
                    </a:lnTo>
                    <a:lnTo>
                      <a:pt x="18" y="257"/>
                    </a:lnTo>
                    <a:lnTo>
                      <a:pt x="23" y="265"/>
                    </a:lnTo>
                    <a:lnTo>
                      <a:pt x="31" y="273"/>
                    </a:lnTo>
                    <a:lnTo>
                      <a:pt x="31" y="27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30" name="Freeform 14"/>
              <p:cNvSpPr>
                <a:spLocks/>
              </p:cNvSpPr>
              <p:nvPr/>
            </p:nvSpPr>
            <p:spPr bwMode="auto">
              <a:xfrm>
                <a:off x="5229" y="1777"/>
                <a:ext cx="49" cy="299"/>
              </a:xfrm>
              <a:custGeom>
                <a:avLst/>
                <a:gdLst/>
                <a:ahLst/>
                <a:cxnLst>
                  <a:cxn ang="0">
                    <a:pos x="32" y="296"/>
                  </a:cxn>
                  <a:cxn ang="0">
                    <a:pos x="12" y="168"/>
                  </a:cxn>
                  <a:cxn ang="0">
                    <a:pos x="2" y="55"/>
                  </a:cxn>
                  <a:cxn ang="0">
                    <a:pos x="0" y="1"/>
                  </a:cxn>
                  <a:cxn ang="0">
                    <a:pos x="0" y="0"/>
                  </a:cxn>
                  <a:cxn ang="0">
                    <a:pos x="17" y="7"/>
                  </a:cxn>
                  <a:cxn ang="0">
                    <a:pos x="25" y="12"/>
                  </a:cxn>
                  <a:cxn ang="0">
                    <a:pos x="30" y="17"/>
                  </a:cxn>
                  <a:cxn ang="0">
                    <a:pos x="36" y="23"/>
                  </a:cxn>
                  <a:cxn ang="0">
                    <a:pos x="40" y="28"/>
                  </a:cxn>
                  <a:cxn ang="0">
                    <a:pos x="41" y="34"/>
                  </a:cxn>
                  <a:cxn ang="0">
                    <a:pos x="45" y="45"/>
                  </a:cxn>
                  <a:cxn ang="0">
                    <a:pos x="46" y="55"/>
                  </a:cxn>
                  <a:cxn ang="0">
                    <a:pos x="48" y="87"/>
                  </a:cxn>
                  <a:cxn ang="0">
                    <a:pos x="48" y="125"/>
                  </a:cxn>
                  <a:cxn ang="0">
                    <a:pos x="48" y="211"/>
                  </a:cxn>
                  <a:cxn ang="0">
                    <a:pos x="47" y="226"/>
                  </a:cxn>
                  <a:cxn ang="0">
                    <a:pos x="47" y="246"/>
                  </a:cxn>
                  <a:cxn ang="0">
                    <a:pos x="45" y="256"/>
                  </a:cxn>
                  <a:cxn ang="0">
                    <a:pos x="44" y="269"/>
                  </a:cxn>
                  <a:cxn ang="0">
                    <a:pos x="42" y="275"/>
                  </a:cxn>
                  <a:cxn ang="0">
                    <a:pos x="40" y="282"/>
                  </a:cxn>
                  <a:cxn ang="0">
                    <a:pos x="38" y="290"/>
                  </a:cxn>
                  <a:cxn ang="0">
                    <a:pos x="33" y="298"/>
                  </a:cxn>
                  <a:cxn ang="0">
                    <a:pos x="32" y="296"/>
                  </a:cxn>
                </a:cxnLst>
                <a:rect l="0" t="0" r="r" b="b"/>
                <a:pathLst>
                  <a:path w="49" h="299">
                    <a:moveTo>
                      <a:pt x="32" y="296"/>
                    </a:moveTo>
                    <a:lnTo>
                      <a:pt x="12" y="168"/>
                    </a:lnTo>
                    <a:lnTo>
                      <a:pt x="2" y="55"/>
                    </a:lnTo>
                    <a:lnTo>
                      <a:pt x="0" y="1"/>
                    </a:lnTo>
                    <a:lnTo>
                      <a:pt x="0" y="0"/>
                    </a:lnTo>
                    <a:lnTo>
                      <a:pt x="17" y="7"/>
                    </a:lnTo>
                    <a:lnTo>
                      <a:pt x="25" y="12"/>
                    </a:lnTo>
                    <a:lnTo>
                      <a:pt x="30" y="17"/>
                    </a:lnTo>
                    <a:lnTo>
                      <a:pt x="36" y="23"/>
                    </a:lnTo>
                    <a:lnTo>
                      <a:pt x="40" y="28"/>
                    </a:lnTo>
                    <a:lnTo>
                      <a:pt x="41" y="34"/>
                    </a:lnTo>
                    <a:lnTo>
                      <a:pt x="45" y="45"/>
                    </a:lnTo>
                    <a:lnTo>
                      <a:pt x="46" y="55"/>
                    </a:lnTo>
                    <a:lnTo>
                      <a:pt x="48" y="87"/>
                    </a:lnTo>
                    <a:lnTo>
                      <a:pt x="48" y="125"/>
                    </a:lnTo>
                    <a:lnTo>
                      <a:pt x="48" y="211"/>
                    </a:lnTo>
                    <a:lnTo>
                      <a:pt x="47" y="226"/>
                    </a:lnTo>
                    <a:lnTo>
                      <a:pt x="47" y="246"/>
                    </a:lnTo>
                    <a:lnTo>
                      <a:pt x="45" y="256"/>
                    </a:lnTo>
                    <a:lnTo>
                      <a:pt x="44" y="269"/>
                    </a:lnTo>
                    <a:lnTo>
                      <a:pt x="42" y="275"/>
                    </a:lnTo>
                    <a:lnTo>
                      <a:pt x="40" y="282"/>
                    </a:lnTo>
                    <a:lnTo>
                      <a:pt x="38" y="290"/>
                    </a:lnTo>
                    <a:lnTo>
                      <a:pt x="33" y="298"/>
                    </a:lnTo>
                    <a:lnTo>
                      <a:pt x="32" y="29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11631" name="Freeform 15"/>
              <p:cNvSpPr>
                <a:spLocks/>
              </p:cNvSpPr>
              <p:nvPr/>
            </p:nvSpPr>
            <p:spPr bwMode="auto">
              <a:xfrm>
                <a:off x="4966" y="1746"/>
                <a:ext cx="127" cy="141"/>
              </a:xfrm>
              <a:custGeom>
                <a:avLst/>
                <a:gdLst/>
                <a:ahLst/>
                <a:cxnLst>
                  <a:cxn ang="0">
                    <a:pos x="78" y="33"/>
                  </a:cxn>
                  <a:cxn ang="0">
                    <a:pos x="75" y="48"/>
                  </a:cxn>
                  <a:cxn ang="0">
                    <a:pos x="66" y="68"/>
                  </a:cxn>
                  <a:cxn ang="0">
                    <a:pos x="57" y="76"/>
                  </a:cxn>
                  <a:cxn ang="0">
                    <a:pos x="51" y="76"/>
                  </a:cxn>
                  <a:cxn ang="0">
                    <a:pos x="45" y="69"/>
                  </a:cxn>
                  <a:cxn ang="0">
                    <a:pos x="37" y="67"/>
                  </a:cxn>
                  <a:cxn ang="0">
                    <a:pos x="32" y="75"/>
                  </a:cxn>
                  <a:cxn ang="0">
                    <a:pos x="34" y="83"/>
                  </a:cxn>
                  <a:cxn ang="0">
                    <a:pos x="43" y="92"/>
                  </a:cxn>
                  <a:cxn ang="0">
                    <a:pos x="48" y="104"/>
                  </a:cxn>
                  <a:cxn ang="0">
                    <a:pos x="48" y="117"/>
                  </a:cxn>
                  <a:cxn ang="0">
                    <a:pos x="44" y="125"/>
                  </a:cxn>
                  <a:cxn ang="0">
                    <a:pos x="36" y="124"/>
                  </a:cxn>
                  <a:cxn ang="0">
                    <a:pos x="29" y="118"/>
                  </a:cxn>
                  <a:cxn ang="0">
                    <a:pos x="28" y="117"/>
                  </a:cxn>
                  <a:cxn ang="0">
                    <a:pos x="29" y="128"/>
                  </a:cxn>
                  <a:cxn ang="0">
                    <a:pos x="26" y="139"/>
                  </a:cxn>
                  <a:cxn ang="0">
                    <a:pos x="18" y="139"/>
                  </a:cxn>
                  <a:cxn ang="0">
                    <a:pos x="8" y="129"/>
                  </a:cxn>
                  <a:cxn ang="0">
                    <a:pos x="1" y="116"/>
                  </a:cxn>
                  <a:cxn ang="0">
                    <a:pos x="1" y="103"/>
                  </a:cxn>
                  <a:cxn ang="0">
                    <a:pos x="7" y="103"/>
                  </a:cxn>
                  <a:cxn ang="0">
                    <a:pos x="1" y="92"/>
                  </a:cxn>
                  <a:cxn ang="0">
                    <a:pos x="0" y="80"/>
                  </a:cxn>
                  <a:cxn ang="0">
                    <a:pos x="7" y="64"/>
                  </a:cxn>
                  <a:cxn ang="0">
                    <a:pos x="23" y="41"/>
                  </a:cxn>
                  <a:cxn ang="0">
                    <a:pos x="53" y="16"/>
                  </a:cxn>
                  <a:cxn ang="0">
                    <a:pos x="79" y="0"/>
                  </a:cxn>
                  <a:cxn ang="0">
                    <a:pos x="90" y="5"/>
                  </a:cxn>
                  <a:cxn ang="0">
                    <a:pos x="114" y="5"/>
                  </a:cxn>
                  <a:cxn ang="0">
                    <a:pos x="126" y="1"/>
                  </a:cxn>
                </a:cxnLst>
                <a:rect l="0" t="0" r="r" b="b"/>
                <a:pathLst>
                  <a:path w="127" h="141">
                    <a:moveTo>
                      <a:pt x="126" y="10"/>
                    </a:moveTo>
                    <a:lnTo>
                      <a:pt x="78" y="33"/>
                    </a:lnTo>
                    <a:lnTo>
                      <a:pt x="78" y="38"/>
                    </a:lnTo>
                    <a:lnTo>
                      <a:pt x="75" y="48"/>
                    </a:lnTo>
                    <a:lnTo>
                      <a:pt x="71" y="59"/>
                    </a:lnTo>
                    <a:lnTo>
                      <a:pt x="66" y="68"/>
                    </a:lnTo>
                    <a:lnTo>
                      <a:pt x="60" y="76"/>
                    </a:lnTo>
                    <a:lnTo>
                      <a:pt x="57" y="76"/>
                    </a:lnTo>
                    <a:lnTo>
                      <a:pt x="54" y="77"/>
                    </a:lnTo>
                    <a:lnTo>
                      <a:pt x="51" y="76"/>
                    </a:lnTo>
                    <a:lnTo>
                      <a:pt x="48" y="75"/>
                    </a:lnTo>
                    <a:lnTo>
                      <a:pt x="45" y="69"/>
                    </a:lnTo>
                    <a:lnTo>
                      <a:pt x="42" y="65"/>
                    </a:lnTo>
                    <a:lnTo>
                      <a:pt x="37" y="67"/>
                    </a:lnTo>
                    <a:lnTo>
                      <a:pt x="34" y="70"/>
                    </a:lnTo>
                    <a:lnTo>
                      <a:pt x="32" y="75"/>
                    </a:lnTo>
                    <a:lnTo>
                      <a:pt x="29" y="81"/>
                    </a:lnTo>
                    <a:lnTo>
                      <a:pt x="34" y="83"/>
                    </a:lnTo>
                    <a:lnTo>
                      <a:pt x="39" y="87"/>
                    </a:lnTo>
                    <a:lnTo>
                      <a:pt x="43" y="92"/>
                    </a:lnTo>
                    <a:lnTo>
                      <a:pt x="46" y="97"/>
                    </a:lnTo>
                    <a:lnTo>
                      <a:pt x="48" y="104"/>
                    </a:lnTo>
                    <a:lnTo>
                      <a:pt x="50" y="110"/>
                    </a:lnTo>
                    <a:lnTo>
                      <a:pt x="48" y="117"/>
                    </a:lnTo>
                    <a:lnTo>
                      <a:pt x="46" y="122"/>
                    </a:lnTo>
                    <a:lnTo>
                      <a:pt x="44" y="125"/>
                    </a:lnTo>
                    <a:lnTo>
                      <a:pt x="39" y="125"/>
                    </a:lnTo>
                    <a:lnTo>
                      <a:pt x="36" y="124"/>
                    </a:lnTo>
                    <a:lnTo>
                      <a:pt x="32" y="121"/>
                    </a:lnTo>
                    <a:lnTo>
                      <a:pt x="29" y="118"/>
                    </a:lnTo>
                    <a:lnTo>
                      <a:pt x="23" y="113"/>
                    </a:lnTo>
                    <a:lnTo>
                      <a:pt x="28" y="117"/>
                    </a:lnTo>
                    <a:lnTo>
                      <a:pt x="29" y="123"/>
                    </a:lnTo>
                    <a:lnTo>
                      <a:pt x="29" y="128"/>
                    </a:lnTo>
                    <a:lnTo>
                      <a:pt x="28" y="136"/>
                    </a:lnTo>
                    <a:lnTo>
                      <a:pt x="26" y="139"/>
                    </a:lnTo>
                    <a:lnTo>
                      <a:pt x="21" y="140"/>
                    </a:lnTo>
                    <a:lnTo>
                      <a:pt x="18" y="139"/>
                    </a:lnTo>
                    <a:lnTo>
                      <a:pt x="12" y="134"/>
                    </a:lnTo>
                    <a:lnTo>
                      <a:pt x="8" y="129"/>
                    </a:lnTo>
                    <a:lnTo>
                      <a:pt x="5" y="124"/>
                    </a:lnTo>
                    <a:lnTo>
                      <a:pt x="1" y="116"/>
                    </a:lnTo>
                    <a:lnTo>
                      <a:pt x="0" y="110"/>
                    </a:lnTo>
                    <a:lnTo>
                      <a:pt x="1" y="103"/>
                    </a:lnTo>
                    <a:lnTo>
                      <a:pt x="2" y="98"/>
                    </a:lnTo>
                    <a:lnTo>
                      <a:pt x="7" y="103"/>
                    </a:lnTo>
                    <a:lnTo>
                      <a:pt x="2" y="97"/>
                    </a:lnTo>
                    <a:lnTo>
                      <a:pt x="1" y="92"/>
                    </a:lnTo>
                    <a:lnTo>
                      <a:pt x="0" y="86"/>
                    </a:lnTo>
                    <a:lnTo>
                      <a:pt x="0" y="80"/>
                    </a:lnTo>
                    <a:lnTo>
                      <a:pt x="2" y="72"/>
                    </a:lnTo>
                    <a:lnTo>
                      <a:pt x="7" y="64"/>
                    </a:lnTo>
                    <a:lnTo>
                      <a:pt x="16" y="50"/>
                    </a:lnTo>
                    <a:lnTo>
                      <a:pt x="23" y="41"/>
                    </a:lnTo>
                    <a:lnTo>
                      <a:pt x="32" y="33"/>
                    </a:lnTo>
                    <a:lnTo>
                      <a:pt x="53" y="16"/>
                    </a:lnTo>
                    <a:lnTo>
                      <a:pt x="78" y="0"/>
                    </a:lnTo>
                    <a:lnTo>
                      <a:pt x="79" y="0"/>
                    </a:lnTo>
                    <a:lnTo>
                      <a:pt x="83" y="4"/>
                    </a:lnTo>
                    <a:lnTo>
                      <a:pt x="90" y="5"/>
                    </a:lnTo>
                    <a:lnTo>
                      <a:pt x="101" y="6"/>
                    </a:lnTo>
                    <a:lnTo>
                      <a:pt x="114" y="5"/>
                    </a:lnTo>
                    <a:lnTo>
                      <a:pt x="120" y="4"/>
                    </a:lnTo>
                    <a:lnTo>
                      <a:pt x="126" y="1"/>
                    </a:lnTo>
                    <a:lnTo>
                      <a:pt x="126" y="1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32" name="Freeform 16"/>
              <p:cNvSpPr>
                <a:spLocks/>
              </p:cNvSpPr>
              <p:nvPr/>
            </p:nvSpPr>
            <p:spPr bwMode="auto">
              <a:xfrm>
                <a:off x="5091" y="1740"/>
                <a:ext cx="84" cy="61"/>
              </a:xfrm>
              <a:custGeom>
                <a:avLst/>
                <a:gdLst/>
                <a:ahLst/>
                <a:cxnLst>
                  <a:cxn ang="0">
                    <a:pos x="83" y="2"/>
                  </a:cxn>
                  <a:cxn ang="0">
                    <a:pos x="75" y="8"/>
                  </a:cxn>
                  <a:cxn ang="0">
                    <a:pos x="68" y="12"/>
                  </a:cxn>
                  <a:cxn ang="0">
                    <a:pos x="62" y="14"/>
                  </a:cxn>
                  <a:cxn ang="0">
                    <a:pos x="50" y="16"/>
                  </a:cxn>
                  <a:cxn ang="0">
                    <a:pos x="42" y="17"/>
                  </a:cxn>
                  <a:cxn ang="0">
                    <a:pos x="31" y="15"/>
                  </a:cxn>
                  <a:cxn ang="0">
                    <a:pos x="24" y="13"/>
                  </a:cxn>
                  <a:cxn ang="0">
                    <a:pos x="15" y="9"/>
                  </a:cxn>
                  <a:cxn ang="0">
                    <a:pos x="8" y="6"/>
                  </a:cxn>
                  <a:cxn ang="0">
                    <a:pos x="1" y="0"/>
                  </a:cxn>
                  <a:cxn ang="0">
                    <a:pos x="1" y="24"/>
                  </a:cxn>
                  <a:cxn ang="0">
                    <a:pos x="1" y="25"/>
                  </a:cxn>
                  <a:cxn ang="0">
                    <a:pos x="0" y="33"/>
                  </a:cxn>
                  <a:cxn ang="0">
                    <a:pos x="1" y="40"/>
                  </a:cxn>
                  <a:cxn ang="0">
                    <a:pos x="3" y="44"/>
                  </a:cxn>
                  <a:cxn ang="0">
                    <a:pos x="8" y="48"/>
                  </a:cxn>
                  <a:cxn ang="0">
                    <a:pos x="12" y="52"/>
                  </a:cxn>
                  <a:cxn ang="0">
                    <a:pos x="18" y="55"/>
                  </a:cxn>
                  <a:cxn ang="0">
                    <a:pos x="28" y="57"/>
                  </a:cxn>
                  <a:cxn ang="0">
                    <a:pos x="36" y="59"/>
                  </a:cxn>
                  <a:cxn ang="0">
                    <a:pos x="48" y="60"/>
                  </a:cxn>
                  <a:cxn ang="0">
                    <a:pos x="55" y="58"/>
                  </a:cxn>
                  <a:cxn ang="0">
                    <a:pos x="62" y="57"/>
                  </a:cxn>
                  <a:cxn ang="0">
                    <a:pos x="68" y="54"/>
                  </a:cxn>
                  <a:cxn ang="0">
                    <a:pos x="74" y="51"/>
                  </a:cxn>
                  <a:cxn ang="0">
                    <a:pos x="80" y="45"/>
                  </a:cxn>
                  <a:cxn ang="0">
                    <a:pos x="82" y="38"/>
                  </a:cxn>
                  <a:cxn ang="0">
                    <a:pos x="83" y="32"/>
                  </a:cxn>
                  <a:cxn ang="0">
                    <a:pos x="83" y="33"/>
                  </a:cxn>
                  <a:cxn ang="0">
                    <a:pos x="83" y="2"/>
                  </a:cxn>
                  <a:cxn ang="0">
                    <a:pos x="83" y="2"/>
                  </a:cxn>
                </a:cxnLst>
                <a:rect l="0" t="0" r="r" b="b"/>
                <a:pathLst>
                  <a:path w="84" h="61">
                    <a:moveTo>
                      <a:pt x="83" y="2"/>
                    </a:moveTo>
                    <a:lnTo>
                      <a:pt x="75" y="8"/>
                    </a:lnTo>
                    <a:lnTo>
                      <a:pt x="68" y="12"/>
                    </a:lnTo>
                    <a:lnTo>
                      <a:pt x="62" y="14"/>
                    </a:lnTo>
                    <a:lnTo>
                      <a:pt x="50" y="16"/>
                    </a:lnTo>
                    <a:lnTo>
                      <a:pt x="42" y="17"/>
                    </a:lnTo>
                    <a:lnTo>
                      <a:pt x="31" y="15"/>
                    </a:lnTo>
                    <a:lnTo>
                      <a:pt x="24" y="13"/>
                    </a:lnTo>
                    <a:lnTo>
                      <a:pt x="15" y="9"/>
                    </a:lnTo>
                    <a:lnTo>
                      <a:pt x="8" y="6"/>
                    </a:lnTo>
                    <a:lnTo>
                      <a:pt x="1" y="0"/>
                    </a:lnTo>
                    <a:lnTo>
                      <a:pt x="1" y="24"/>
                    </a:lnTo>
                    <a:lnTo>
                      <a:pt x="1" y="25"/>
                    </a:lnTo>
                    <a:lnTo>
                      <a:pt x="0" y="33"/>
                    </a:lnTo>
                    <a:lnTo>
                      <a:pt x="1" y="40"/>
                    </a:lnTo>
                    <a:lnTo>
                      <a:pt x="3" y="44"/>
                    </a:lnTo>
                    <a:lnTo>
                      <a:pt x="8" y="48"/>
                    </a:lnTo>
                    <a:lnTo>
                      <a:pt x="12" y="52"/>
                    </a:lnTo>
                    <a:lnTo>
                      <a:pt x="18" y="55"/>
                    </a:lnTo>
                    <a:lnTo>
                      <a:pt x="28" y="57"/>
                    </a:lnTo>
                    <a:lnTo>
                      <a:pt x="36" y="59"/>
                    </a:lnTo>
                    <a:lnTo>
                      <a:pt x="48" y="60"/>
                    </a:lnTo>
                    <a:lnTo>
                      <a:pt x="55" y="58"/>
                    </a:lnTo>
                    <a:lnTo>
                      <a:pt x="62" y="57"/>
                    </a:lnTo>
                    <a:lnTo>
                      <a:pt x="68" y="54"/>
                    </a:lnTo>
                    <a:lnTo>
                      <a:pt x="74" y="51"/>
                    </a:lnTo>
                    <a:lnTo>
                      <a:pt x="80" y="45"/>
                    </a:lnTo>
                    <a:lnTo>
                      <a:pt x="82" y="38"/>
                    </a:lnTo>
                    <a:lnTo>
                      <a:pt x="83" y="32"/>
                    </a:lnTo>
                    <a:lnTo>
                      <a:pt x="83" y="33"/>
                    </a:lnTo>
                    <a:lnTo>
                      <a:pt x="83" y="2"/>
                    </a:lnTo>
                    <a:lnTo>
                      <a:pt x="83"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11633" name="Freeform 17"/>
              <p:cNvSpPr>
                <a:spLocks/>
              </p:cNvSpPr>
              <p:nvPr/>
            </p:nvSpPr>
            <p:spPr bwMode="auto">
              <a:xfrm>
                <a:off x="5523" y="2630"/>
                <a:ext cx="103" cy="120"/>
              </a:xfrm>
              <a:custGeom>
                <a:avLst/>
                <a:gdLst/>
                <a:ahLst/>
                <a:cxnLst>
                  <a:cxn ang="0">
                    <a:pos x="90" y="32"/>
                  </a:cxn>
                  <a:cxn ang="0">
                    <a:pos x="99" y="58"/>
                  </a:cxn>
                  <a:cxn ang="0">
                    <a:pos x="101" y="70"/>
                  </a:cxn>
                  <a:cxn ang="0">
                    <a:pos x="102" y="86"/>
                  </a:cxn>
                  <a:cxn ang="0">
                    <a:pos x="101" y="96"/>
                  </a:cxn>
                  <a:cxn ang="0">
                    <a:pos x="100" y="102"/>
                  </a:cxn>
                  <a:cxn ang="0">
                    <a:pos x="96" y="107"/>
                  </a:cxn>
                  <a:cxn ang="0">
                    <a:pos x="94" y="110"/>
                  </a:cxn>
                  <a:cxn ang="0">
                    <a:pos x="91" y="112"/>
                  </a:cxn>
                  <a:cxn ang="0">
                    <a:pos x="87" y="114"/>
                  </a:cxn>
                  <a:cxn ang="0">
                    <a:pos x="84" y="116"/>
                  </a:cxn>
                  <a:cxn ang="0">
                    <a:pos x="75" y="118"/>
                  </a:cxn>
                  <a:cxn ang="0">
                    <a:pos x="66" y="119"/>
                  </a:cxn>
                  <a:cxn ang="0">
                    <a:pos x="48" y="119"/>
                  </a:cxn>
                  <a:cxn ang="0">
                    <a:pos x="36" y="117"/>
                  </a:cxn>
                  <a:cxn ang="0">
                    <a:pos x="29" y="116"/>
                  </a:cxn>
                  <a:cxn ang="0">
                    <a:pos x="24" y="113"/>
                  </a:cxn>
                  <a:cxn ang="0">
                    <a:pos x="17" y="109"/>
                  </a:cxn>
                  <a:cxn ang="0">
                    <a:pos x="11" y="104"/>
                  </a:cxn>
                  <a:cxn ang="0">
                    <a:pos x="7" y="99"/>
                  </a:cxn>
                  <a:cxn ang="0">
                    <a:pos x="3" y="91"/>
                  </a:cxn>
                  <a:cxn ang="0">
                    <a:pos x="2" y="83"/>
                  </a:cxn>
                  <a:cxn ang="0">
                    <a:pos x="1" y="76"/>
                  </a:cxn>
                  <a:cxn ang="0">
                    <a:pos x="0" y="54"/>
                  </a:cxn>
                  <a:cxn ang="0">
                    <a:pos x="1" y="32"/>
                  </a:cxn>
                  <a:cxn ang="0">
                    <a:pos x="8" y="22"/>
                  </a:cxn>
                  <a:cxn ang="0">
                    <a:pos x="16" y="14"/>
                  </a:cxn>
                  <a:cxn ang="0">
                    <a:pos x="30" y="5"/>
                  </a:cxn>
                  <a:cxn ang="0">
                    <a:pos x="43" y="1"/>
                  </a:cxn>
                  <a:cxn ang="0">
                    <a:pos x="55" y="0"/>
                  </a:cxn>
                  <a:cxn ang="0">
                    <a:pos x="61" y="0"/>
                  </a:cxn>
                  <a:cxn ang="0">
                    <a:pos x="65" y="1"/>
                  </a:cxn>
                  <a:cxn ang="0">
                    <a:pos x="68" y="3"/>
                  </a:cxn>
                  <a:cxn ang="0">
                    <a:pos x="73" y="6"/>
                  </a:cxn>
                  <a:cxn ang="0">
                    <a:pos x="77" y="11"/>
                  </a:cxn>
                  <a:cxn ang="0">
                    <a:pos x="82" y="17"/>
                  </a:cxn>
                  <a:cxn ang="0">
                    <a:pos x="90" y="32"/>
                  </a:cxn>
                </a:cxnLst>
                <a:rect l="0" t="0" r="r" b="b"/>
                <a:pathLst>
                  <a:path w="103" h="120">
                    <a:moveTo>
                      <a:pt x="90" y="32"/>
                    </a:moveTo>
                    <a:lnTo>
                      <a:pt x="99" y="58"/>
                    </a:lnTo>
                    <a:lnTo>
                      <a:pt x="101" y="70"/>
                    </a:lnTo>
                    <a:lnTo>
                      <a:pt x="102" y="86"/>
                    </a:lnTo>
                    <a:lnTo>
                      <a:pt x="101" y="96"/>
                    </a:lnTo>
                    <a:lnTo>
                      <a:pt x="100" y="102"/>
                    </a:lnTo>
                    <a:lnTo>
                      <a:pt x="96" y="107"/>
                    </a:lnTo>
                    <a:lnTo>
                      <a:pt x="94" y="110"/>
                    </a:lnTo>
                    <a:lnTo>
                      <a:pt x="91" y="112"/>
                    </a:lnTo>
                    <a:lnTo>
                      <a:pt x="87" y="114"/>
                    </a:lnTo>
                    <a:lnTo>
                      <a:pt x="84" y="116"/>
                    </a:lnTo>
                    <a:lnTo>
                      <a:pt x="75" y="118"/>
                    </a:lnTo>
                    <a:lnTo>
                      <a:pt x="66" y="119"/>
                    </a:lnTo>
                    <a:lnTo>
                      <a:pt x="48" y="119"/>
                    </a:lnTo>
                    <a:lnTo>
                      <a:pt x="36" y="117"/>
                    </a:lnTo>
                    <a:lnTo>
                      <a:pt x="29" y="116"/>
                    </a:lnTo>
                    <a:lnTo>
                      <a:pt x="24" y="113"/>
                    </a:lnTo>
                    <a:lnTo>
                      <a:pt x="17" y="109"/>
                    </a:lnTo>
                    <a:lnTo>
                      <a:pt x="11" y="104"/>
                    </a:lnTo>
                    <a:lnTo>
                      <a:pt x="7" y="99"/>
                    </a:lnTo>
                    <a:lnTo>
                      <a:pt x="3" y="91"/>
                    </a:lnTo>
                    <a:lnTo>
                      <a:pt x="2" y="83"/>
                    </a:lnTo>
                    <a:lnTo>
                      <a:pt x="1" y="76"/>
                    </a:lnTo>
                    <a:lnTo>
                      <a:pt x="0" y="54"/>
                    </a:lnTo>
                    <a:lnTo>
                      <a:pt x="1" y="32"/>
                    </a:lnTo>
                    <a:lnTo>
                      <a:pt x="8" y="22"/>
                    </a:lnTo>
                    <a:lnTo>
                      <a:pt x="16" y="14"/>
                    </a:lnTo>
                    <a:lnTo>
                      <a:pt x="30" y="5"/>
                    </a:lnTo>
                    <a:lnTo>
                      <a:pt x="43" y="1"/>
                    </a:lnTo>
                    <a:lnTo>
                      <a:pt x="55" y="0"/>
                    </a:lnTo>
                    <a:lnTo>
                      <a:pt x="61" y="0"/>
                    </a:lnTo>
                    <a:lnTo>
                      <a:pt x="65" y="1"/>
                    </a:lnTo>
                    <a:lnTo>
                      <a:pt x="68" y="3"/>
                    </a:lnTo>
                    <a:lnTo>
                      <a:pt x="73" y="6"/>
                    </a:lnTo>
                    <a:lnTo>
                      <a:pt x="77" y="11"/>
                    </a:lnTo>
                    <a:lnTo>
                      <a:pt x="82" y="17"/>
                    </a:lnTo>
                    <a:lnTo>
                      <a:pt x="90" y="32"/>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34" name="Freeform 18"/>
              <p:cNvSpPr>
                <a:spLocks/>
              </p:cNvSpPr>
              <p:nvPr/>
            </p:nvSpPr>
            <p:spPr bwMode="auto">
              <a:xfrm>
                <a:off x="5030" y="1548"/>
                <a:ext cx="207" cy="206"/>
              </a:xfrm>
              <a:custGeom>
                <a:avLst/>
                <a:gdLst/>
                <a:ahLst/>
                <a:cxnLst>
                  <a:cxn ang="0">
                    <a:pos x="62" y="199"/>
                  </a:cxn>
                  <a:cxn ang="0">
                    <a:pos x="50" y="203"/>
                  </a:cxn>
                  <a:cxn ang="0">
                    <a:pos x="26" y="203"/>
                  </a:cxn>
                  <a:cxn ang="0">
                    <a:pos x="15" y="198"/>
                  </a:cxn>
                  <a:cxn ang="0">
                    <a:pos x="10" y="194"/>
                  </a:cxn>
                  <a:cxn ang="0">
                    <a:pos x="3" y="180"/>
                  </a:cxn>
                  <a:cxn ang="0">
                    <a:pos x="0" y="149"/>
                  </a:cxn>
                  <a:cxn ang="0">
                    <a:pos x="1" y="123"/>
                  </a:cxn>
                  <a:cxn ang="0">
                    <a:pos x="2" y="85"/>
                  </a:cxn>
                  <a:cxn ang="0">
                    <a:pos x="8" y="54"/>
                  </a:cxn>
                  <a:cxn ang="0">
                    <a:pos x="19" y="32"/>
                  </a:cxn>
                  <a:cxn ang="0">
                    <a:pos x="33" y="22"/>
                  </a:cxn>
                  <a:cxn ang="0">
                    <a:pos x="50" y="11"/>
                  </a:cxn>
                  <a:cxn ang="0">
                    <a:pos x="69" y="4"/>
                  </a:cxn>
                  <a:cxn ang="0">
                    <a:pos x="91" y="1"/>
                  </a:cxn>
                  <a:cxn ang="0">
                    <a:pos x="109" y="1"/>
                  </a:cxn>
                  <a:cxn ang="0">
                    <a:pos x="129" y="3"/>
                  </a:cxn>
                  <a:cxn ang="0">
                    <a:pos x="147" y="8"/>
                  </a:cxn>
                  <a:cxn ang="0">
                    <a:pos x="163" y="17"/>
                  </a:cxn>
                  <a:cxn ang="0">
                    <a:pos x="177" y="30"/>
                  </a:cxn>
                  <a:cxn ang="0">
                    <a:pos x="188" y="48"/>
                  </a:cxn>
                  <a:cxn ang="0">
                    <a:pos x="191" y="64"/>
                  </a:cxn>
                  <a:cxn ang="0">
                    <a:pos x="195" y="107"/>
                  </a:cxn>
                  <a:cxn ang="0">
                    <a:pos x="199" y="128"/>
                  </a:cxn>
                  <a:cxn ang="0">
                    <a:pos x="205" y="144"/>
                  </a:cxn>
                  <a:cxn ang="0">
                    <a:pos x="205" y="167"/>
                  </a:cxn>
                  <a:cxn ang="0">
                    <a:pos x="201" y="177"/>
                  </a:cxn>
                  <a:cxn ang="0">
                    <a:pos x="192" y="190"/>
                  </a:cxn>
                  <a:cxn ang="0">
                    <a:pos x="178" y="200"/>
                  </a:cxn>
                  <a:cxn ang="0">
                    <a:pos x="163" y="204"/>
                  </a:cxn>
                  <a:cxn ang="0">
                    <a:pos x="144" y="204"/>
                  </a:cxn>
                  <a:cxn ang="0">
                    <a:pos x="152" y="184"/>
                  </a:cxn>
                  <a:cxn ang="0">
                    <a:pos x="164" y="162"/>
                  </a:cxn>
                  <a:cxn ang="0">
                    <a:pos x="168" y="144"/>
                  </a:cxn>
                  <a:cxn ang="0">
                    <a:pos x="165" y="102"/>
                  </a:cxn>
                  <a:cxn ang="0">
                    <a:pos x="163" y="80"/>
                  </a:cxn>
                  <a:cxn ang="0">
                    <a:pos x="160" y="67"/>
                  </a:cxn>
                  <a:cxn ang="0">
                    <a:pos x="155" y="61"/>
                  </a:cxn>
                  <a:cxn ang="0">
                    <a:pos x="145" y="58"/>
                  </a:cxn>
                  <a:cxn ang="0">
                    <a:pos x="128" y="64"/>
                  </a:cxn>
                  <a:cxn ang="0">
                    <a:pos x="91" y="80"/>
                  </a:cxn>
                  <a:cxn ang="0">
                    <a:pos x="44" y="95"/>
                  </a:cxn>
                  <a:cxn ang="0">
                    <a:pos x="42" y="134"/>
                  </a:cxn>
                  <a:cxn ang="0">
                    <a:pos x="46" y="166"/>
                  </a:cxn>
                  <a:cxn ang="0">
                    <a:pos x="51" y="178"/>
                  </a:cxn>
                  <a:cxn ang="0">
                    <a:pos x="62" y="192"/>
                  </a:cxn>
                </a:cxnLst>
                <a:rect l="0" t="0" r="r" b="b"/>
                <a:pathLst>
                  <a:path w="207" h="206">
                    <a:moveTo>
                      <a:pt x="62" y="192"/>
                    </a:moveTo>
                    <a:lnTo>
                      <a:pt x="62" y="199"/>
                    </a:lnTo>
                    <a:lnTo>
                      <a:pt x="56" y="202"/>
                    </a:lnTo>
                    <a:lnTo>
                      <a:pt x="50" y="203"/>
                    </a:lnTo>
                    <a:lnTo>
                      <a:pt x="37" y="204"/>
                    </a:lnTo>
                    <a:lnTo>
                      <a:pt x="26" y="203"/>
                    </a:lnTo>
                    <a:lnTo>
                      <a:pt x="19" y="202"/>
                    </a:lnTo>
                    <a:lnTo>
                      <a:pt x="15" y="198"/>
                    </a:lnTo>
                    <a:lnTo>
                      <a:pt x="12" y="196"/>
                    </a:lnTo>
                    <a:lnTo>
                      <a:pt x="10" y="194"/>
                    </a:lnTo>
                    <a:lnTo>
                      <a:pt x="6" y="188"/>
                    </a:lnTo>
                    <a:lnTo>
                      <a:pt x="3" y="180"/>
                    </a:lnTo>
                    <a:lnTo>
                      <a:pt x="1" y="172"/>
                    </a:lnTo>
                    <a:lnTo>
                      <a:pt x="0" y="149"/>
                    </a:lnTo>
                    <a:lnTo>
                      <a:pt x="1" y="134"/>
                    </a:lnTo>
                    <a:lnTo>
                      <a:pt x="1" y="123"/>
                    </a:lnTo>
                    <a:lnTo>
                      <a:pt x="3" y="107"/>
                    </a:lnTo>
                    <a:lnTo>
                      <a:pt x="2" y="85"/>
                    </a:lnTo>
                    <a:lnTo>
                      <a:pt x="3" y="70"/>
                    </a:lnTo>
                    <a:lnTo>
                      <a:pt x="8" y="54"/>
                    </a:lnTo>
                    <a:lnTo>
                      <a:pt x="14" y="42"/>
                    </a:lnTo>
                    <a:lnTo>
                      <a:pt x="19" y="32"/>
                    </a:lnTo>
                    <a:lnTo>
                      <a:pt x="26" y="26"/>
                    </a:lnTo>
                    <a:lnTo>
                      <a:pt x="33" y="22"/>
                    </a:lnTo>
                    <a:lnTo>
                      <a:pt x="41" y="16"/>
                    </a:lnTo>
                    <a:lnTo>
                      <a:pt x="50" y="11"/>
                    </a:lnTo>
                    <a:lnTo>
                      <a:pt x="60" y="7"/>
                    </a:lnTo>
                    <a:lnTo>
                      <a:pt x="69" y="4"/>
                    </a:lnTo>
                    <a:lnTo>
                      <a:pt x="80" y="2"/>
                    </a:lnTo>
                    <a:lnTo>
                      <a:pt x="91" y="1"/>
                    </a:lnTo>
                    <a:lnTo>
                      <a:pt x="100" y="0"/>
                    </a:lnTo>
                    <a:lnTo>
                      <a:pt x="109" y="1"/>
                    </a:lnTo>
                    <a:lnTo>
                      <a:pt x="120" y="1"/>
                    </a:lnTo>
                    <a:lnTo>
                      <a:pt x="129" y="3"/>
                    </a:lnTo>
                    <a:lnTo>
                      <a:pt x="138" y="5"/>
                    </a:lnTo>
                    <a:lnTo>
                      <a:pt x="147" y="8"/>
                    </a:lnTo>
                    <a:lnTo>
                      <a:pt x="155" y="12"/>
                    </a:lnTo>
                    <a:lnTo>
                      <a:pt x="163" y="17"/>
                    </a:lnTo>
                    <a:lnTo>
                      <a:pt x="171" y="22"/>
                    </a:lnTo>
                    <a:lnTo>
                      <a:pt x="177" y="30"/>
                    </a:lnTo>
                    <a:lnTo>
                      <a:pt x="182" y="38"/>
                    </a:lnTo>
                    <a:lnTo>
                      <a:pt x="188" y="48"/>
                    </a:lnTo>
                    <a:lnTo>
                      <a:pt x="190" y="56"/>
                    </a:lnTo>
                    <a:lnTo>
                      <a:pt x="191" y="64"/>
                    </a:lnTo>
                    <a:lnTo>
                      <a:pt x="194" y="86"/>
                    </a:lnTo>
                    <a:lnTo>
                      <a:pt x="195" y="107"/>
                    </a:lnTo>
                    <a:lnTo>
                      <a:pt x="197" y="115"/>
                    </a:lnTo>
                    <a:lnTo>
                      <a:pt x="199" y="128"/>
                    </a:lnTo>
                    <a:lnTo>
                      <a:pt x="201" y="135"/>
                    </a:lnTo>
                    <a:lnTo>
                      <a:pt x="205" y="144"/>
                    </a:lnTo>
                    <a:lnTo>
                      <a:pt x="206" y="155"/>
                    </a:lnTo>
                    <a:lnTo>
                      <a:pt x="205" y="167"/>
                    </a:lnTo>
                    <a:lnTo>
                      <a:pt x="204" y="172"/>
                    </a:lnTo>
                    <a:lnTo>
                      <a:pt x="201" y="177"/>
                    </a:lnTo>
                    <a:lnTo>
                      <a:pt x="197" y="184"/>
                    </a:lnTo>
                    <a:lnTo>
                      <a:pt x="192" y="190"/>
                    </a:lnTo>
                    <a:lnTo>
                      <a:pt x="185" y="196"/>
                    </a:lnTo>
                    <a:lnTo>
                      <a:pt x="178" y="200"/>
                    </a:lnTo>
                    <a:lnTo>
                      <a:pt x="171" y="202"/>
                    </a:lnTo>
                    <a:lnTo>
                      <a:pt x="163" y="204"/>
                    </a:lnTo>
                    <a:lnTo>
                      <a:pt x="154" y="205"/>
                    </a:lnTo>
                    <a:lnTo>
                      <a:pt x="144" y="204"/>
                    </a:lnTo>
                    <a:lnTo>
                      <a:pt x="144" y="194"/>
                    </a:lnTo>
                    <a:lnTo>
                      <a:pt x="152" y="184"/>
                    </a:lnTo>
                    <a:lnTo>
                      <a:pt x="158" y="175"/>
                    </a:lnTo>
                    <a:lnTo>
                      <a:pt x="164" y="162"/>
                    </a:lnTo>
                    <a:lnTo>
                      <a:pt x="167" y="152"/>
                    </a:lnTo>
                    <a:lnTo>
                      <a:pt x="168" y="144"/>
                    </a:lnTo>
                    <a:lnTo>
                      <a:pt x="168" y="123"/>
                    </a:lnTo>
                    <a:lnTo>
                      <a:pt x="165" y="102"/>
                    </a:lnTo>
                    <a:lnTo>
                      <a:pt x="163" y="90"/>
                    </a:lnTo>
                    <a:lnTo>
                      <a:pt x="163" y="80"/>
                    </a:lnTo>
                    <a:lnTo>
                      <a:pt x="161" y="72"/>
                    </a:lnTo>
                    <a:lnTo>
                      <a:pt x="160" y="67"/>
                    </a:lnTo>
                    <a:lnTo>
                      <a:pt x="158" y="63"/>
                    </a:lnTo>
                    <a:lnTo>
                      <a:pt x="155" y="61"/>
                    </a:lnTo>
                    <a:lnTo>
                      <a:pt x="151" y="59"/>
                    </a:lnTo>
                    <a:lnTo>
                      <a:pt x="145" y="58"/>
                    </a:lnTo>
                    <a:lnTo>
                      <a:pt x="140" y="59"/>
                    </a:lnTo>
                    <a:lnTo>
                      <a:pt x="128" y="64"/>
                    </a:lnTo>
                    <a:lnTo>
                      <a:pt x="114" y="73"/>
                    </a:lnTo>
                    <a:lnTo>
                      <a:pt x="91" y="80"/>
                    </a:lnTo>
                    <a:lnTo>
                      <a:pt x="66" y="89"/>
                    </a:lnTo>
                    <a:lnTo>
                      <a:pt x="44" y="95"/>
                    </a:lnTo>
                    <a:lnTo>
                      <a:pt x="44" y="96"/>
                    </a:lnTo>
                    <a:lnTo>
                      <a:pt x="42" y="134"/>
                    </a:lnTo>
                    <a:lnTo>
                      <a:pt x="44" y="160"/>
                    </a:lnTo>
                    <a:lnTo>
                      <a:pt x="46" y="166"/>
                    </a:lnTo>
                    <a:lnTo>
                      <a:pt x="48" y="172"/>
                    </a:lnTo>
                    <a:lnTo>
                      <a:pt x="51" y="178"/>
                    </a:lnTo>
                    <a:lnTo>
                      <a:pt x="55" y="184"/>
                    </a:lnTo>
                    <a:lnTo>
                      <a:pt x="62" y="192"/>
                    </a:lnTo>
                    <a:lnTo>
                      <a:pt x="62" y="19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35" name="Freeform 19"/>
              <p:cNvSpPr>
                <a:spLocks/>
              </p:cNvSpPr>
              <p:nvPr/>
            </p:nvSpPr>
            <p:spPr bwMode="auto">
              <a:xfrm>
                <a:off x="5072" y="1606"/>
                <a:ext cx="127" cy="152"/>
              </a:xfrm>
              <a:custGeom>
                <a:avLst/>
                <a:gdLst/>
                <a:ahLst/>
                <a:cxnLst>
                  <a:cxn ang="0">
                    <a:pos x="102" y="136"/>
                  </a:cxn>
                  <a:cxn ang="0">
                    <a:pos x="110" y="126"/>
                  </a:cxn>
                  <a:cxn ang="0">
                    <a:pos x="116" y="117"/>
                  </a:cxn>
                  <a:cxn ang="0">
                    <a:pos x="123" y="104"/>
                  </a:cxn>
                  <a:cxn ang="0">
                    <a:pos x="125" y="94"/>
                  </a:cxn>
                  <a:cxn ang="0">
                    <a:pos x="126" y="86"/>
                  </a:cxn>
                  <a:cxn ang="0">
                    <a:pos x="126" y="65"/>
                  </a:cxn>
                  <a:cxn ang="0">
                    <a:pos x="124" y="44"/>
                  </a:cxn>
                  <a:cxn ang="0">
                    <a:pos x="122" y="32"/>
                  </a:cxn>
                  <a:cxn ang="0">
                    <a:pos x="122" y="22"/>
                  </a:cxn>
                  <a:cxn ang="0">
                    <a:pos x="119" y="14"/>
                  </a:cxn>
                  <a:cxn ang="0">
                    <a:pos x="118" y="9"/>
                  </a:cxn>
                  <a:cxn ang="0">
                    <a:pos x="116" y="5"/>
                  </a:cxn>
                  <a:cxn ang="0">
                    <a:pos x="114" y="3"/>
                  </a:cxn>
                  <a:cxn ang="0">
                    <a:pos x="109" y="1"/>
                  </a:cxn>
                  <a:cxn ang="0">
                    <a:pos x="104" y="0"/>
                  </a:cxn>
                  <a:cxn ang="0">
                    <a:pos x="98" y="1"/>
                  </a:cxn>
                  <a:cxn ang="0">
                    <a:pos x="87" y="6"/>
                  </a:cxn>
                  <a:cxn ang="0">
                    <a:pos x="72" y="15"/>
                  </a:cxn>
                  <a:cxn ang="0">
                    <a:pos x="50" y="22"/>
                  </a:cxn>
                  <a:cxn ang="0">
                    <a:pos x="25" y="31"/>
                  </a:cxn>
                  <a:cxn ang="0">
                    <a:pos x="2" y="37"/>
                  </a:cxn>
                  <a:cxn ang="0">
                    <a:pos x="2" y="38"/>
                  </a:cxn>
                  <a:cxn ang="0">
                    <a:pos x="0" y="76"/>
                  </a:cxn>
                  <a:cxn ang="0">
                    <a:pos x="2" y="102"/>
                  </a:cxn>
                  <a:cxn ang="0">
                    <a:pos x="5" y="108"/>
                  </a:cxn>
                  <a:cxn ang="0">
                    <a:pos x="7" y="114"/>
                  </a:cxn>
                  <a:cxn ang="0">
                    <a:pos x="9" y="120"/>
                  </a:cxn>
                  <a:cxn ang="0">
                    <a:pos x="14" y="126"/>
                  </a:cxn>
                  <a:cxn ang="0">
                    <a:pos x="20" y="134"/>
                  </a:cxn>
                  <a:cxn ang="0">
                    <a:pos x="27" y="140"/>
                  </a:cxn>
                  <a:cxn ang="0">
                    <a:pos x="34" y="143"/>
                  </a:cxn>
                  <a:cxn ang="0">
                    <a:pos x="43" y="147"/>
                  </a:cxn>
                  <a:cxn ang="0">
                    <a:pos x="51" y="149"/>
                  </a:cxn>
                  <a:cxn ang="0">
                    <a:pos x="61" y="151"/>
                  </a:cxn>
                  <a:cxn ang="0">
                    <a:pos x="70" y="150"/>
                  </a:cxn>
                  <a:cxn ang="0">
                    <a:pos x="81" y="148"/>
                  </a:cxn>
                  <a:cxn ang="0">
                    <a:pos x="88" y="146"/>
                  </a:cxn>
                  <a:cxn ang="0">
                    <a:pos x="95" y="142"/>
                  </a:cxn>
                  <a:cxn ang="0">
                    <a:pos x="102" y="136"/>
                  </a:cxn>
                </a:cxnLst>
                <a:rect l="0" t="0" r="r" b="b"/>
                <a:pathLst>
                  <a:path w="127" h="152">
                    <a:moveTo>
                      <a:pt x="102" y="136"/>
                    </a:moveTo>
                    <a:lnTo>
                      <a:pt x="110" y="126"/>
                    </a:lnTo>
                    <a:lnTo>
                      <a:pt x="116" y="117"/>
                    </a:lnTo>
                    <a:lnTo>
                      <a:pt x="123" y="104"/>
                    </a:lnTo>
                    <a:lnTo>
                      <a:pt x="125" y="94"/>
                    </a:lnTo>
                    <a:lnTo>
                      <a:pt x="126" y="86"/>
                    </a:lnTo>
                    <a:lnTo>
                      <a:pt x="126" y="65"/>
                    </a:lnTo>
                    <a:lnTo>
                      <a:pt x="124" y="44"/>
                    </a:lnTo>
                    <a:lnTo>
                      <a:pt x="122" y="32"/>
                    </a:lnTo>
                    <a:lnTo>
                      <a:pt x="122" y="22"/>
                    </a:lnTo>
                    <a:lnTo>
                      <a:pt x="119" y="14"/>
                    </a:lnTo>
                    <a:lnTo>
                      <a:pt x="118" y="9"/>
                    </a:lnTo>
                    <a:lnTo>
                      <a:pt x="116" y="5"/>
                    </a:lnTo>
                    <a:lnTo>
                      <a:pt x="114" y="3"/>
                    </a:lnTo>
                    <a:lnTo>
                      <a:pt x="109" y="1"/>
                    </a:lnTo>
                    <a:lnTo>
                      <a:pt x="104" y="0"/>
                    </a:lnTo>
                    <a:lnTo>
                      <a:pt x="98" y="1"/>
                    </a:lnTo>
                    <a:lnTo>
                      <a:pt x="87" y="6"/>
                    </a:lnTo>
                    <a:lnTo>
                      <a:pt x="72" y="15"/>
                    </a:lnTo>
                    <a:lnTo>
                      <a:pt x="50" y="22"/>
                    </a:lnTo>
                    <a:lnTo>
                      <a:pt x="25" y="31"/>
                    </a:lnTo>
                    <a:lnTo>
                      <a:pt x="2" y="37"/>
                    </a:lnTo>
                    <a:lnTo>
                      <a:pt x="2" y="38"/>
                    </a:lnTo>
                    <a:lnTo>
                      <a:pt x="0" y="76"/>
                    </a:lnTo>
                    <a:lnTo>
                      <a:pt x="2" y="102"/>
                    </a:lnTo>
                    <a:lnTo>
                      <a:pt x="5" y="108"/>
                    </a:lnTo>
                    <a:lnTo>
                      <a:pt x="7" y="114"/>
                    </a:lnTo>
                    <a:lnTo>
                      <a:pt x="9" y="120"/>
                    </a:lnTo>
                    <a:lnTo>
                      <a:pt x="14" y="126"/>
                    </a:lnTo>
                    <a:lnTo>
                      <a:pt x="20" y="134"/>
                    </a:lnTo>
                    <a:lnTo>
                      <a:pt x="27" y="140"/>
                    </a:lnTo>
                    <a:lnTo>
                      <a:pt x="34" y="143"/>
                    </a:lnTo>
                    <a:lnTo>
                      <a:pt x="43" y="147"/>
                    </a:lnTo>
                    <a:lnTo>
                      <a:pt x="51" y="149"/>
                    </a:lnTo>
                    <a:lnTo>
                      <a:pt x="61" y="151"/>
                    </a:lnTo>
                    <a:lnTo>
                      <a:pt x="70" y="150"/>
                    </a:lnTo>
                    <a:lnTo>
                      <a:pt x="81" y="148"/>
                    </a:lnTo>
                    <a:lnTo>
                      <a:pt x="88" y="146"/>
                    </a:lnTo>
                    <a:lnTo>
                      <a:pt x="95" y="142"/>
                    </a:lnTo>
                    <a:lnTo>
                      <a:pt x="102" y="136"/>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36" name="Freeform 20"/>
              <p:cNvSpPr>
                <a:spLocks/>
              </p:cNvSpPr>
              <p:nvPr/>
            </p:nvSpPr>
            <p:spPr bwMode="auto">
              <a:xfrm>
                <a:off x="5363" y="1187"/>
                <a:ext cx="22" cy="59"/>
              </a:xfrm>
              <a:custGeom>
                <a:avLst/>
                <a:gdLst/>
                <a:ahLst/>
                <a:cxnLst>
                  <a:cxn ang="0">
                    <a:pos x="17" y="14"/>
                  </a:cxn>
                  <a:cxn ang="0">
                    <a:pos x="15" y="29"/>
                  </a:cxn>
                  <a:cxn ang="0">
                    <a:pos x="18" y="44"/>
                  </a:cxn>
                  <a:cxn ang="0">
                    <a:pos x="21" y="57"/>
                  </a:cxn>
                  <a:cxn ang="0">
                    <a:pos x="21" y="58"/>
                  </a:cxn>
                  <a:cxn ang="0">
                    <a:pos x="18" y="56"/>
                  </a:cxn>
                  <a:cxn ang="0">
                    <a:pos x="12" y="51"/>
                  </a:cxn>
                  <a:cxn ang="0">
                    <a:pos x="8" y="43"/>
                  </a:cxn>
                  <a:cxn ang="0">
                    <a:pos x="4" y="37"/>
                  </a:cxn>
                  <a:cxn ang="0">
                    <a:pos x="2" y="33"/>
                  </a:cxn>
                  <a:cxn ang="0">
                    <a:pos x="0" y="16"/>
                  </a:cxn>
                  <a:cxn ang="0">
                    <a:pos x="1" y="7"/>
                  </a:cxn>
                  <a:cxn ang="0">
                    <a:pos x="4" y="0"/>
                  </a:cxn>
                  <a:cxn ang="0">
                    <a:pos x="17" y="15"/>
                  </a:cxn>
                  <a:cxn ang="0">
                    <a:pos x="17" y="14"/>
                  </a:cxn>
                </a:cxnLst>
                <a:rect l="0" t="0" r="r" b="b"/>
                <a:pathLst>
                  <a:path w="22" h="59">
                    <a:moveTo>
                      <a:pt x="17" y="14"/>
                    </a:moveTo>
                    <a:lnTo>
                      <a:pt x="15" y="29"/>
                    </a:lnTo>
                    <a:lnTo>
                      <a:pt x="18" y="44"/>
                    </a:lnTo>
                    <a:lnTo>
                      <a:pt x="21" y="57"/>
                    </a:lnTo>
                    <a:lnTo>
                      <a:pt x="21" y="58"/>
                    </a:lnTo>
                    <a:lnTo>
                      <a:pt x="18" y="56"/>
                    </a:lnTo>
                    <a:lnTo>
                      <a:pt x="12" y="51"/>
                    </a:lnTo>
                    <a:lnTo>
                      <a:pt x="8" y="43"/>
                    </a:lnTo>
                    <a:lnTo>
                      <a:pt x="4" y="37"/>
                    </a:lnTo>
                    <a:lnTo>
                      <a:pt x="2" y="33"/>
                    </a:lnTo>
                    <a:lnTo>
                      <a:pt x="0" y="16"/>
                    </a:lnTo>
                    <a:lnTo>
                      <a:pt x="1" y="7"/>
                    </a:lnTo>
                    <a:lnTo>
                      <a:pt x="4" y="0"/>
                    </a:lnTo>
                    <a:lnTo>
                      <a:pt x="17" y="15"/>
                    </a:lnTo>
                    <a:lnTo>
                      <a:pt x="17" y="14"/>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37" name="Freeform 21"/>
              <p:cNvSpPr>
                <a:spLocks/>
              </p:cNvSpPr>
              <p:nvPr/>
            </p:nvSpPr>
            <p:spPr bwMode="auto">
              <a:xfrm>
                <a:off x="5379" y="1107"/>
                <a:ext cx="163" cy="222"/>
              </a:xfrm>
              <a:custGeom>
                <a:avLst/>
                <a:gdLst/>
                <a:ahLst/>
                <a:cxnLst>
                  <a:cxn ang="0">
                    <a:pos x="161" y="95"/>
                  </a:cxn>
                  <a:cxn ang="0">
                    <a:pos x="161" y="92"/>
                  </a:cxn>
                  <a:cxn ang="0">
                    <a:pos x="162" y="71"/>
                  </a:cxn>
                  <a:cxn ang="0">
                    <a:pos x="159" y="59"/>
                  </a:cxn>
                  <a:cxn ang="0">
                    <a:pos x="158" y="55"/>
                  </a:cxn>
                  <a:cxn ang="0">
                    <a:pos x="155" y="44"/>
                  </a:cxn>
                  <a:cxn ang="0">
                    <a:pos x="152" y="33"/>
                  </a:cxn>
                  <a:cxn ang="0">
                    <a:pos x="150" y="19"/>
                  </a:cxn>
                  <a:cxn ang="0">
                    <a:pos x="145" y="11"/>
                  </a:cxn>
                  <a:cxn ang="0">
                    <a:pos x="141" y="5"/>
                  </a:cxn>
                  <a:cxn ang="0">
                    <a:pos x="136" y="0"/>
                  </a:cxn>
                  <a:cxn ang="0">
                    <a:pos x="127" y="2"/>
                  </a:cxn>
                  <a:cxn ang="0">
                    <a:pos x="118" y="3"/>
                  </a:cxn>
                  <a:cxn ang="0">
                    <a:pos x="111" y="7"/>
                  </a:cxn>
                  <a:cxn ang="0">
                    <a:pos x="105" y="11"/>
                  </a:cxn>
                  <a:cxn ang="0">
                    <a:pos x="97" y="23"/>
                  </a:cxn>
                  <a:cxn ang="0">
                    <a:pos x="90" y="31"/>
                  </a:cxn>
                  <a:cxn ang="0">
                    <a:pos x="84" y="39"/>
                  </a:cxn>
                  <a:cxn ang="0">
                    <a:pos x="79" y="45"/>
                  </a:cxn>
                  <a:cxn ang="0">
                    <a:pos x="71" y="51"/>
                  </a:cxn>
                  <a:cxn ang="0">
                    <a:pos x="66" y="53"/>
                  </a:cxn>
                  <a:cxn ang="0">
                    <a:pos x="62" y="57"/>
                  </a:cxn>
                  <a:cxn ang="0">
                    <a:pos x="60" y="59"/>
                  </a:cxn>
                  <a:cxn ang="0">
                    <a:pos x="54" y="61"/>
                  </a:cxn>
                  <a:cxn ang="0">
                    <a:pos x="48" y="63"/>
                  </a:cxn>
                  <a:cxn ang="0">
                    <a:pos x="42" y="64"/>
                  </a:cxn>
                  <a:cxn ang="0">
                    <a:pos x="38" y="64"/>
                  </a:cxn>
                  <a:cxn ang="0">
                    <a:pos x="34" y="63"/>
                  </a:cxn>
                  <a:cxn ang="0">
                    <a:pos x="30" y="61"/>
                  </a:cxn>
                  <a:cxn ang="0">
                    <a:pos x="25" y="66"/>
                  </a:cxn>
                  <a:cxn ang="0">
                    <a:pos x="17" y="72"/>
                  </a:cxn>
                  <a:cxn ang="0">
                    <a:pos x="9" y="76"/>
                  </a:cxn>
                  <a:cxn ang="0">
                    <a:pos x="6" y="71"/>
                  </a:cxn>
                  <a:cxn ang="0">
                    <a:pos x="1" y="95"/>
                  </a:cxn>
                  <a:cxn ang="0">
                    <a:pos x="1" y="94"/>
                  </a:cxn>
                  <a:cxn ang="0">
                    <a:pos x="0" y="109"/>
                  </a:cxn>
                  <a:cxn ang="0">
                    <a:pos x="2" y="124"/>
                  </a:cxn>
                  <a:cxn ang="0">
                    <a:pos x="6" y="137"/>
                  </a:cxn>
                  <a:cxn ang="0">
                    <a:pos x="8" y="145"/>
                  </a:cxn>
                  <a:cxn ang="0">
                    <a:pos x="26" y="184"/>
                  </a:cxn>
                  <a:cxn ang="0">
                    <a:pos x="33" y="193"/>
                  </a:cxn>
                  <a:cxn ang="0">
                    <a:pos x="43" y="205"/>
                  </a:cxn>
                  <a:cxn ang="0">
                    <a:pos x="48" y="211"/>
                  </a:cxn>
                  <a:cxn ang="0">
                    <a:pos x="60" y="218"/>
                  </a:cxn>
                  <a:cxn ang="0">
                    <a:pos x="73" y="221"/>
                  </a:cxn>
                  <a:cxn ang="0">
                    <a:pos x="91" y="221"/>
                  </a:cxn>
                  <a:cxn ang="0">
                    <a:pos x="105" y="219"/>
                  </a:cxn>
                  <a:cxn ang="0">
                    <a:pos x="113" y="215"/>
                  </a:cxn>
                  <a:cxn ang="0">
                    <a:pos x="120" y="208"/>
                  </a:cxn>
                  <a:cxn ang="0">
                    <a:pos x="129" y="199"/>
                  </a:cxn>
                  <a:cxn ang="0">
                    <a:pos x="138" y="183"/>
                  </a:cxn>
                  <a:cxn ang="0">
                    <a:pos x="150" y="161"/>
                  </a:cxn>
                  <a:cxn ang="0">
                    <a:pos x="155" y="146"/>
                  </a:cxn>
                  <a:cxn ang="0">
                    <a:pos x="156" y="141"/>
                  </a:cxn>
                  <a:cxn ang="0">
                    <a:pos x="159" y="124"/>
                  </a:cxn>
                  <a:cxn ang="0">
                    <a:pos x="161" y="94"/>
                  </a:cxn>
                  <a:cxn ang="0">
                    <a:pos x="161" y="95"/>
                  </a:cxn>
                </a:cxnLst>
                <a:rect l="0" t="0" r="r" b="b"/>
                <a:pathLst>
                  <a:path w="163" h="222">
                    <a:moveTo>
                      <a:pt x="161" y="95"/>
                    </a:moveTo>
                    <a:lnTo>
                      <a:pt x="161" y="92"/>
                    </a:lnTo>
                    <a:lnTo>
                      <a:pt x="162" y="71"/>
                    </a:lnTo>
                    <a:lnTo>
                      <a:pt x="159" y="59"/>
                    </a:lnTo>
                    <a:lnTo>
                      <a:pt x="158" y="55"/>
                    </a:lnTo>
                    <a:lnTo>
                      <a:pt x="155" y="44"/>
                    </a:lnTo>
                    <a:lnTo>
                      <a:pt x="152" y="33"/>
                    </a:lnTo>
                    <a:lnTo>
                      <a:pt x="150" y="19"/>
                    </a:lnTo>
                    <a:lnTo>
                      <a:pt x="145" y="11"/>
                    </a:lnTo>
                    <a:lnTo>
                      <a:pt x="141" y="5"/>
                    </a:lnTo>
                    <a:lnTo>
                      <a:pt x="136" y="0"/>
                    </a:lnTo>
                    <a:lnTo>
                      <a:pt x="127" y="2"/>
                    </a:lnTo>
                    <a:lnTo>
                      <a:pt x="118" y="3"/>
                    </a:lnTo>
                    <a:lnTo>
                      <a:pt x="111" y="7"/>
                    </a:lnTo>
                    <a:lnTo>
                      <a:pt x="105" y="11"/>
                    </a:lnTo>
                    <a:lnTo>
                      <a:pt x="97" y="23"/>
                    </a:lnTo>
                    <a:lnTo>
                      <a:pt x="90" y="31"/>
                    </a:lnTo>
                    <a:lnTo>
                      <a:pt x="84" y="39"/>
                    </a:lnTo>
                    <a:lnTo>
                      <a:pt x="79" y="45"/>
                    </a:lnTo>
                    <a:lnTo>
                      <a:pt x="71" y="51"/>
                    </a:lnTo>
                    <a:lnTo>
                      <a:pt x="66" y="53"/>
                    </a:lnTo>
                    <a:lnTo>
                      <a:pt x="62" y="57"/>
                    </a:lnTo>
                    <a:lnTo>
                      <a:pt x="60" y="59"/>
                    </a:lnTo>
                    <a:lnTo>
                      <a:pt x="54" y="61"/>
                    </a:lnTo>
                    <a:lnTo>
                      <a:pt x="48" y="63"/>
                    </a:lnTo>
                    <a:lnTo>
                      <a:pt x="42" y="64"/>
                    </a:lnTo>
                    <a:lnTo>
                      <a:pt x="38" y="64"/>
                    </a:lnTo>
                    <a:lnTo>
                      <a:pt x="34" y="63"/>
                    </a:lnTo>
                    <a:lnTo>
                      <a:pt x="30" y="61"/>
                    </a:lnTo>
                    <a:lnTo>
                      <a:pt x="25" y="66"/>
                    </a:lnTo>
                    <a:lnTo>
                      <a:pt x="17" y="72"/>
                    </a:lnTo>
                    <a:lnTo>
                      <a:pt x="9" y="76"/>
                    </a:lnTo>
                    <a:lnTo>
                      <a:pt x="6" y="71"/>
                    </a:lnTo>
                    <a:lnTo>
                      <a:pt x="1" y="95"/>
                    </a:lnTo>
                    <a:lnTo>
                      <a:pt x="1" y="94"/>
                    </a:lnTo>
                    <a:lnTo>
                      <a:pt x="0" y="109"/>
                    </a:lnTo>
                    <a:lnTo>
                      <a:pt x="2" y="124"/>
                    </a:lnTo>
                    <a:lnTo>
                      <a:pt x="6" y="137"/>
                    </a:lnTo>
                    <a:lnTo>
                      <a:pt x="8" y="145"/>
                    </a:lnTo>
                    <a:lnTo>
                      <a:pt x="26" y="184"/>
                    </a:lnTo>
                    <a:lnTo>
                      <a:pt x="33" y="193"/>
                    </a:lnTo>
                    <a:lnTo>
                      <a:pt x="43" y="205"/>
                    </a:lnTo>
                    <a:lnTo>
                      <a:pt x="48" y="211"/>
                    </a:lnTo>
                    <a:lnTo>
                      <a:pt x="60" y="218"/>
                    </a:lnTo>
                    <a:lnTo>
                      <a:pt x="73" y="221"/>
                    </a:lnTo>
                    <a:lnTo>
                      <a:pt x="91" y="221"/>
                    </a:lnTo>
                    <a:lnTo>
                      <a:pt x="105" y="219"/>
                    </a:lnTo>
                    <a:lnTo>
                      <a:pt x="113" y="215"/>
                    </a:lnTo>
                    <a:lnTo>
                      <a:pt x="120" y="208"/>
                    </a:lnTo>
                    <a:lnTo>
                      <a:pt x="129" y="199"/>
                    </a:lnTo>
                    <a:lnTo>
                      <a:pt x="138" y="183"/>
                    </a:lnTo>
                    <a:lnTo>
                      <a:pt x="150" y="161"/>
                    </a:lnTo>
                    <a:lnTo>
                      <a:pt x="155" y="146"/>
                    </a:lnTo>
                    <a:lnTo>
                      <a:pt x="156" y="141"/>
                    </a:lnTo>
                    <a:lnTo>
                      <a:pt x="159" y="124"/>
                    </a:lnTo>
                    <a:lnTo>
                      <a:pt x="161" y="94"/>
                    </a:lnTo>
                    <a:lnTo>
                      <a:pt x="161" y="95"/>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38" name="Freeform 22"/>
              <p:cNvSpPr>
                <a:spLocks/>
              </p:cNvSpPr>
              <p:nvPr/>
            </p:nvSpPr>
            <p:spPr bwMode="auto">
              <a:xfrm>
                <a:off x="5769" y="2466"/>
                <a:ext cx="55" cy="187"/>
              </a:xfrm>
              <a:custGeom>
                <a:avLst/>
                <a:gdLst/>
                <a:ahLst/>
                <a:cxnLst>
                  <a:cxn ang="0">
                    <a:pos x="0" y="110"/>
                  </a:cxn>
                  <a:cxn ang="0">
                    <a:pos x="0" y="111"/>
                  </a:cxn>
                  <a:cxn ang="0">
                    <a:pos x="10" y="132"/>
                  </a:cxn>
                  <a:cxn ang="0">
                    <a:pos x="14" y="139"/>
                  </a:cxn>
                  <a:cxn ang="0">
                    <a:pos x="18" y="147"/>
                  </a:cxn>
                  <a:cxn ang="0">
                    <a:pos x="23" y="154"/>
                  </a:cxn>
                  <a:cxn ang="0">
                    <a:pos x="27" y="160"/>
                  </a:cxn>
                  <a:cxn ang="0">
                    <a:pos x="37" y="170"/>
                  </a:cxn>
                  <a:cxn ang="0">
                    <a:pos x="45" y="178"/>
                  </a:cxn>
                  <a:cxn ang="0">
                    <a:pos x="51" y="184"/>
                  </a:cxn>
                  <a:cxn ang="0">
                    <a:pos x="51" y="186"/>
                  </a:cxn>
                  <a:cxn ang="0">
                    <a:pos x="51" y="176"/>
                  </a:cxn>
                  <a:cxn ang="0">
                    <a:pos x="50" y="149"/>
                  </a:cxn>
                  <a:cxn ang="0">
                    <a:pos x="48" y="143"/>
                  </a:cxn>
                  <a:cxn ang="0">
                    <a:pos x="48" y="138"/>
                  </a:cxn>
                  <a:cxn ang="0">
                    <a:pos x="48" y="132"/>
                  </a:cxn>
                  <a:cxn ang="0">
                    <a:pos x="50" y="121"/>
                  </a:cxn>
                  <a:cxn ang="0">
                    <a:pos x="54" y="105"/>
                  </a:cxn>
                  <a:cxn ang="0">
                    <a:pos x="54" y="95"/>
                  </a:cxn>
                  <a:cxn ang="0">
                    <a:pos x="54" y="89"/>
                  </a:cxn>
                  <a:cxn ang="0">
                    <a:pos x="36" y="0"/>
                  </a:cxn>
                  <a:cxn ang="0">
                    <a:pos x="30" y="0"/>
                  </a:cxn>
                  <a:cxn ang="0">
                    <a:pos x="11" y="81"/>
                  </a:cxn>
                  <a:cxn ang="0">
                    <a:pos x="0" y="111"/>
                  </a:cxn>
                  <a:cxn ang="0">
                    <a:pos x="0" y="110"/>
                  </a:cxn>
                </a:cxnLst>
                <a:rect l="0" t="0" r="r" b="b"/>
                <a:pathLst>
                  <a:path w="55" h="187">
                    <a:moveTo>
                      <a:pt x="0" y="110"/>
                    </a:moveTo>
                    <a:lnTo>
                      <a:pt x="0" y="111"/>
                    </a:lnTo>
                    <a:lnTo>
                      <a:pt x="10" y="132"/>
                    </a:lnTo>
                    <a:lnTo>
                      <a:pt x="14" y="139"/>
                    </a:lnTo>
                    <a:lnTo>
                      <a:pt x="18" y="147"/>
                    </a:lnTo>
                    <a:lnTo>
                      <a:pt x="23" y="154"/>
                    </a:lnTo>
                    <a:lnTo>
                      <a:pt x="27" y="160"/>
                    </a:lnTo>
                    <a:lnTo>
                      <a:pt x="37" y="170"/>
                    </a:lnTo>
                    <a:lnTo>
                      <a:pt x="45" y="178"/>
                    </a:lnTo>
                    <a:lnTo>
                      <a:pt x="51" y="184"/>
                    </a:lnTo>
                    <a:lnTo>
                      <a:pt x="51" y="186"/>
                    </a:lnTo>
                    <a:lnTo>
                      <a:pt x="51" y="176"/>
                    </a:lnTo>
                    <a:lnTo>
                      <a:pt x="50" y="149"/>
                    </a:lnTo>
                    <a:lnTo>
                      <a:pt x="48" y="143"/>
                    </a:lnTo>
                    <a:lnTo>
                      <a:pt x="48" y="138"/>
                    </a:lnTo>
                    <a:lnTo>
                      <a:pt x="48" y="132"/>
                    </a:lnTo>
                    <a:lnTo>
                      <a:pt x="50" y="121"/>
                    </a:lnTo>
                    <a:lnTo>
                      <a:pt x="54" y="105"/>
                    </a:lnTo>
                    <a:lnTo>
                      <a:pt x="54" y="95"/>
                    </a:lnTo>
                    <a:lnTo>
                      <a:pt x="54" y="89"/>
                    </a:lnTo>
                    <a:lnTo>
                      <a:pt x="36" y="0"/>
                    </a:lnTo>
                    <a:lnTo>
                      <a:pt x="30" y="0"/>
                    </a:lnTo>
                    <a:lnTo>
                      <a:pt x="11" y="81"/>
                    </a:lnTo>
                    <a:lnTo>
                      <a:pt x="0" y="111"/>
                    </a:lnTo>
                    <a:lnTo>
                      <a:pt x="0" y="11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39" name="Freeform 23"/>
              <p:cNvSpPr>
                <a:spLocks/>
              </p:cNvSpPr>
              <p:nvPr/>
            </p:nvSpPr>
            <p:spPr bwMode="auto">
              <a:xfrm>
                <a:off x="5745" y="2576"/>
                <a:ext cx="78" cy="111"/>
              </a:xfrm>
              <a:custGeom>
                <a:avLst/>
                <a:gdLst/>
                <a:ahLst/>
                <a:cxnLst>
                  <a:cxn ang="0">
                    <a:pos x="24" y="0"/>
                  </a:cxn>
                  <a:cxn ang="0">
                    <a:pos x="24" y="1"/>
                  </a:cxn>
                  <a:cxn ang="0">
                    <a:pos x="34" y="22"/>
                  </a:cxn>
                  <a:cxn ang="0">
                    <a:pos x="37" y="29"/>
                  </a:cxn>
                  <a:cxn ang="0">
                    <a:pos x="42" y="37"/>
                  </a:cxn>
                  <a:cxn ang="0">
                    <a:pos x="46" y="44"/>
                  </a:cxn>
                  <a:cxn ang="0">
                    <a:pos x="51" y="50"/>
                  </a:cxn>
                  <a:cxn ang="0">
                    <a:pos x="61" y="60"/>
                  </a:cxn>
                  <a:cxn ang="0">
                    <a:pos x="69" y="68"/>
                  </a:cxn>
                  <a:cxn ang="0">
                    <a:pos x="75" y="74"/>
                  </a:cxn>
                  <a:cxn ang="0">
                    <a:pos x="77" y="110"/>
                  </a:cxn>
                  <a:cxn ang="0">
                    <a:pos x="74" y="108"/>
                  </a:cxn>
                  <a:cxn ang="0">
                    <a:pos x="69" y="104"/>
                  </a:cxn>
                  <a:cxn ang="0">
                    <a:pos x="65" y="98"/>
                  </a:cxn>
                  <a:cxn ang="0">
                    <a:pos x="60" y="93"/>
                  </a:cxn>
                  <a:cxn ang="0">
                    <a:pos x="53" y="84"/>
                  </a:cxn>
                  <a:cxn ang="0">
                    <a:pos x="49" y="79"/>
                  </a:cxn>
                  <a:cxn ang="0">
                    <a:pos x="49" y="108"/>
                  </a:cxn>
                  <a:cxn ang="0">
                    <a:pos x="19" y="108"/>
                  </a:cxn>
                  <a:cxn ang="0">
                    <a:pos x="19" y="97"/>
                  </a:cxn>
                  <a:cxn ang="0">
                    <a:pos x="17" y="87"/>
                  </a:cxn>
                  <a:cxn ang="0">
                    <a:pos x="15" y="76"/>
                  </a:cxn>
                  <a:cxn ang="0">
                    <a:pos x="11" y="71"/>
                  </a:cxn>
                  <a:cxn ang="0">
                    <a:pos x="8" y="66"/>
                  </a:cxn>
                  <a:cxn ang="0">
                    <a:pos x="3" y="60"/>
                  </a:cxn>
                  <a:cxn ang="0">
                    <a:pos x="1" y="55"/>
                  </a:cxn>
                  <a:cxn ang="0">
                    <a:pos x="0" y="49"/>
                  </a:cxn>
                  <a:cxn ang="0">
                    <a:pos x="3" y="37"/>
                  </a:cxn>
                  <a:cxn ang="0">
                    <a:pos x="8" y="23"/>
                  </a:cxn>
                  <a:cxn ang="0">
                    <a:pos x="15" y="11"/>
                  </a:cxn>
                  <a:cxn ang="0">
                    <a:pos x="24" y="0"/>
                  </a:cxn>
                </a:cxnLst>
                <a:rect l="0" t="0" r="r" b="b"/>
                <a:pathLst>
                  <a:path w="78" h="111">
                    <a:moveTo>
                      <a:pt x="24" y="0"/>
                    </a:moveTo>
                    <a:lnTo>
                      <a:pt x="24" y="1"/>
                    </a:lnTo>
                    <a:lnTo>
                      <a:pt x="34" y="22"/>
                    </a:lnTo>
                    <a:lnTo>
                      <a:pt x="37" y="29"/>
                    </a:lnTo>
                    <a:lnTo>
                      <a:pt x="42" y="37"/>
                    </a:lnTo>
                    <a:lnTo>
                      <a:pt x="46" y="44"/>
                    </a:lnTo>
                    <a:lnTo>
                      <a:pt x="51" y="50"/>
                    </a:lnTo>
                    <a:lnTo>
                      <a:pt x="61" y="60"/>
                    </a:lnTo>
                    <a:lnTo>
                      <a:pt x="69" y="68"/>
                    </a:lnTo>
                    <a:lnTo>
                      <a:pt x="75" y="74"/>
                    </a:lnTo>
                    <a:lnTo>
                      <a:pt x="77" y="110"/>
                    </a:lnTo>
                    <a:lnTo>
                      <a:pt x="74" y="108"/>
                    </a:lnTo>
                    <a:lnTo>
                      <a:pt x="69" y="104"/>
                    </a:lnTo>
                    <a:lnTo>
                      <a:pt x="65" y="98"/>
                    </a:lnTo>
                    <a:lnTo>
                      <a:pt x="60" y="93"/>
                    </a:lnTo>
                    <a:lnTo>
                      <a:pt x="53" y="84"/>
                    </a:lnTo>
                    <a:lnTo>
                      <a:pt x="49" y="79"/>
                    </a:lnTo>
                    <a:lnTo>
                      <a:pt x="49" y="108"/>
                    </a:lnTo>
                    <a:lnTo>
                      <a:pt x="19" y="108"/>
                    </a:lnTo>
                    <a:lnTo>
                      <a:pt x="19" y="97"/>
                    </a:lnTo>
                    <a:lnTo>
                      <a:pt x="17" y="87"/>
                    </a:lnTo>
                    <a:lnTo>
                      <a:pt x="15" y="76"/>
                    </a:lnTo>
                    <a:lnTo>
                      <a:pt x="11" y="71"/>
                    </a:lnTo>
                    <a:lnTo>
                      <a:pt x="8" y="66"/>
                    </a:lnTo>
                    <a:lnTo>
                      <a:pt x="3" y="60"/>
                    </a:lnTo>
                    <a:lnTo>
                      <a:pt x="1" y="55"/>
                    </a:lnTo>
                    <a:lnTo>
                      <a:pt x="0" y="49"/>
                    </a:lnTo>
                    <a:lnTo>
                      <a:pt x="3" y="37"/>
                    </a:lnTo>
                    <a:lnTo>
                      <a:pt x="8" y="23"/>
                    </a:lnTo>
                    <a:lnTo>
                      <a:pt x="15" y="11"/>
                    </a:lnTo>
                    <a:lnTo>
                      <a:pt x="24"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40" name="Freeform 24"/>
              <p:cNvSpPr>
                <a:spLocks/>
              </p:cNvSpPr>
              <p:nvPr/>
            </p:nvSpPr>
            <p:spPr bwMode="auto">
              <a:xfrm>
                <a:off x="5306" y="1737"/>
                <a:ext cx="21" cy="36"/>
              </a:xfrm>
              <a:custGeom>
                <a:avLst/>
                <a:gdLst/>
                <a:ahLst/>
                <a:cxnLst>
                  <a:cxn ang="0">
                    <a:pos x="0" y="0"/>
                  </a:cxn>
                  <a:cxn ang="0">
                    <a:pos x="2" y="6"/>
                  </a:cxn>
                  <a:cxn ang="0">
                    <a:pos x="9" y="21"/>
                  </a:cxn>
                  <a:cxn ang="0">
                    <a:pos x="16" y="29"/>
                  </a:cxn>
                  <a:cxn ang="0">
                    <a:pos x="20" y="35"/>
                  </a:cxn>
                </a:cxnLst>
                <a:rect l="0" t="0" r="r" b="b"/>
                <a:pathLst>
                  <a:path w="21" h="36">
                    <a:moveTo>
                      <a:pt x="0" y="0"/>
                    </a:moveTo>
                    <a:lnTo>
                      <a:pt x="2" y="6"/>
                    </a:lnTo>
                    <a:lnTo>
                      <a:pt x="9" y="21"/>
                    </a:lnTo>
                    <a:lnTo>
                      <a:pt x="16" y="29"/>
                    </a:lnTo>
                    <a:lnTo>
                      <a:pt x="20" y="35"/>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641" name="Freeform 25"/>
              <p:cNvSpPr>
                <a:spLocks/>
              </p:cNvSpPr>
              <p:nvPr/>
            </p:nvSpPr>
            <p:spPr bwMode="auto">
              <a:xfrm>
                <a:off x="5812" y="1373"/>
                <a:ext cx="96" cy="67"/>
              </a:xfrm>
              <a:custGeom>
                <a:avLst/>
                <a:gdLst/>
                <a:ahLst/>
                <a:cxnLst>
                  <a:cxn ang="0">
                    <a:pos x="89" y="14"/>
                  </a:cxn>
                  <a:cxn ang="0">
                    <a:pos x="77" y="21"/>
                  </a:cxn>
                  <a:cxn ang="0">
                    <a:pos x="65" y="23"/>
                  </a:cxn>
                  <a:cxn ang="0">
                    <a:pos x="54" y="23"/>
                  </a:cxn>
                  <a:cxn ang="0">
                    <a:pos x="44" y="22"/>
                  </a:cxn>
                  <a:cxn ang="0">
                    <a:pos x="35" y="19"/>
                  </a:cxn>
                  <a:cxn ang="0">
                    <a:pos x="23" y="13"/>
                  </a:cxn>
                  <a:cxn ang="0">
                    <a:pos x="11" y="3"/>
                  </a:cxn>
                  <a:cxn ang="0">
                    <a:pos x="9" y="0"/>
                  </a:cxn>
                  <a:cxn ang="0">
                    <a:pos x="0" y="45"/>
                  </a:cxn>
                  <a:cxn ang="0">
                    <a:pos x="4" y="51"/>
                  </a:cxn>
                  <a:cxn ang="0">
                    <a:pos x="12" y="57"/>
                  </a:cxn>
                  <a:cxn ang="0">
                    <a:pos x="20" y="61"/>
                  </a:cxn>
                  <a:cxn ang="0">
                    <a:pos x="29" y="63"/>
                  </a:cxn>
                  <a:cxn ang="0">
                    <a:pos x="41" y="65"/>
                  </a:cxn>
                  <a:cxn ang="0">
                    <a:pos x="54" y="66"/>
                  </a:cxn>
                  <a:cxn ang="0">
                    <a:pos x="68" y="65"/>
                  </a:cxn>
                  <a:cxn ang="0">
                    <a:pos x="76" y="63"/>
                  </a:cxn>
                  <a:cxn ang="0">
                    <a:pos x="80" y="60"/>
                  </a:cxn>
                  <a:cxn ang="0">
                    <a:pos x="84" y="57"/>
                  </a:cxn>
                  <a:cxn ang="0">
                    <a:pos x="88" y="35"/>
                  </a:cxn>
                  <a:cxn ang="0">
                    <a:pos x="95" y="10"/>
                  </a:cxn>
                  <a:cxn ang="0">
                    <a:pos x="89" y="14"/>
                  </a:cxn>
                </a:cxnLst>
                <a:rect l="0" t="0" r="r" b="b"/>
                <a:pathLst>
                  <a:path w="96" h="67">
                    <a:moveTo>
                      <a:pt x="89" y="14"/>
                    </a:moveTo>
                    <a:lnTo>
                      <a:pt x="77" y="21"/>
                    </a:lnTo>
                    <a:lnTo>
                      <a:pt x="65" y="23"/>
                    </a:lnTo>
                    <a:lnTo>
                      <a:pt x="54" y="23"/>
                    </a:lnTo>
                    <a:lnTo>
                      <a:pt x="44" y="22"/>
                    </a:lnTo>
                    <a:lnTo>
                      <a:pt x="35" y="19"/>
                    </a:lnTo>
                    <a:lnTo>
                      <a:pt x="23" y="13"/>
                    </a:lnTo>
                    <a:lnTo>
                      <a:pt x="11" y="3"/>
                    </a:lnTo>
                    <a:lnTo>
                      <a:pt x="9" y="0"/>
                    </a:lnTo>
                    <a:lnTo>
                      <a:pt x="0" y="45"/>
                    </a:lnTo>
                    <a:lnTo>
                      <a:pt x="4" y="51"/>
                    </a:lnTo>
                    <a:lnTo>
                      <a:pt x="12" y="57"/>
                    </a:lnTo>
                    <a:lnTo>
                      <a:pt x="20" y="61"/>
                    </a:lnTo>
                    <a:lnTo>
                      <a:pt x="29" y="63"/>
                    </a:lnTo>
                    <a:lnTo>
                      <a:pt x="41" y="65"/>
                    </a:lnTo>
                    <a:lnTo>
                      <a:pt x="54" y="66"/>
                    </a:lnTo>
                    <a:lnTo>
                      <a:pt x="68" y="65"/>
                    </a:lnTo>
                    <a:lnTo>
                      <a:pt x="76" y="63"/>
                    </a:lnTo>
                    <a:lnTo>
                      <a:pt x="80" y="60"/>
                    </a:lnTo>
                    <a:lnTo>
                      <a:pt x="84" y="57"/>
                    </a:lnTo>
                    <a:lnTo>
                      <a:pt x="88" y="35"/>
                    </a:lnTo>
                    <a:lnTo>
                      <a:pt x="95" y="10"/>
                    </a:lnTo>
                    <a:lnTo>
                      <a:pt x="89" y="14"/>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2" name="Freeform 26"/>
              <p:cNvSpPr>
                <a:spLocks/>
              </p:cNvSpPr>
              <p:nvPr/>
            </p:nvSpPr>
            <p:spPr bwMode="auto">
              <a:xfrm>
                <a:off x="5987" y="1209"/>
                <a:ext cx="168" cy="116"/>
              </a:xfrm>
              <a:custGeom>
                <a:avLst/>
                <a:gdLst/>
                <a:ahLst/>
                <a:cxnLst>
                  <a:cxn ang="0">
                    <a:pos x="147" y="93"/>
                  </a:cxn>
                  <a:cxn ang="0">
                    <a:pos x="131" y="91"/>
                  </a:cxn>
                  <a:cxn ang="0">
                    <a:pos x="124" y="75"/>
                  </a:cxn>
                  <a:cxn ang="0">
                    <a:pos x="113" y="65"/>
                  </a:cxn>
                  <a:cxn ang="0">
                    <a:pos x="99" y="61"/>
                  </a:cxn>
                  <a:cxn ang="0">
                    <a:pos x="80" y="59"/>
                  </a:cxn>
                  <a:cxn ang="0">
                    <a:pos x="65" y="61"/>
                  </a:cxn>
                  <a:cxn ang="0">
                    <a:pos x="53" y="65"/>
                  </a:cxn>
                  <a:cxn ang="0">
                    <a:pos x="41" y="77"/>
                  </a:cxn>
                  <a:cxn ang="0">
                    <a:pos x="29" y="64"/>
                  </a:cxn>
                  <a:cxn ang="0">
                    <a:pos x="19" y="78"/>
                  </a:cxn>
                  <a:cxn ang="0">
                    <a:pos x="16" y="98"/>
                  </a:cxn>
                  <a:cxn ang="0">
                    <a:pos x="9" y="82"/>
                  </a:cxn>
                  <a:cxn ang="0">
                    <a:pos x="11" y="65"/>
                  </a:cxn>
                  <a:cxn ang="0">
                    <a:pos x="10" y="60"/>
                  </a:cxn>
                  <a:cxn ang="0">
                    <a:pos x="1" y="58"/>
                  </a:cxn>
                  <a:cxn ang="0">
                    <a:pos x="11" y="39"/>
                  </a:cxn>
                  <a:cxn ang="0">
                    <a:pos x="29" y="23"/>
                  </a:cxn>
                  <a:cxn ang="0">
                    <a:pos x="32" y="15"/>
                  </a:cxn>
                  <a:cxn ang="0">
                    <a:pos x="29" y="12"/>
                  </a:cxn>
                  <a:cxn ang="0">
                    <a:pos x="46" y="9"/>
                  </a:cxn>
                  <a:cxn ang="0">
                    <a:pos x="50" y="6"/>
                  </a:cxn>
                  <a:cxn ang="0">
                    <a:pos x="58" y="0"/>
                  </a:cxn>
                  <a:cxn ang="0">
                    <a:pos x="81" y="3"/>
                  </a:cxn>
                  <a:cxn ang="0">
                    <a:pos x="87" y="1"/>
                  </a:cxn>
                  <a:cxn ang="0">
                    <a:pos x="113" y="7"/>
                  </a:cxn>
                  <a:cxn ang="0">
                    <a:pos x="135" y="18"/>
                  </a:cxn>
                  <a:cxn ang="0">
                    <a:pos x="150" y="32"/>
                  </a:cxn>
                  <a:cxn ang="0">
                    <a:pos x="160" y="49"/>
                  </a:cxn>
                  <a:cxn ang="0">
                    <a:pos x="166" y="70"/>
                  </a:cxn>
                  <a:cxn ang="0">
                    <a:pos x="166" y="86"/>
                  </a:cxn>
                  <a:cxn ang="0">
                    <a:pos x="160" y="103"/>
                  </a:cxn>
                  <a:cxn ang="0">
                    <a:pos x="148" y="115"/>
                  </a:cxn>
                </a:cxnLst>
                <a:rect l="0" t="0" r="r" b="b"/>
                <a:pathLst>
                  <a:path w="168" h="116">
                    <a:moveTo>
                      <a:pt x="148" y="113"/>
                    </a:moveTo>
                    <a:lnTo>
                      <a:pt x="147" y="93"/>
                    </a:lnTo>
                    <a:lnTo>
                      <a:pt x="133" y="104"/>
                    </a:lnTo>
                    <a:lnTo>
                      <a:pt x="131" y="91"/>
                    </a:lnTo>
                    <a:lnTo>
                      <a:pt x="129" y="83"/>
                    </a:lnTo>
                    <a:lnTo>
                      <a:pt x="124" y="75"/>
                    </a:lnTo>
                    <a:lnTo>
                      <a:pt x="118" y="70"/>
                    </a:lnTo>
                    <a:lnTo>
                      <a:pt x="113" y="65"/>
                    </a:lnTo>
                    <a:lnTo>
                      <a:pt x="106" y="62"/>
                    </a:lnTo>
                    <a:lnTo>
                      <a:pt x="99" y="61"/>
                    </a:lnTo>
                    <a:lnTo>
                      <a:pt x="94" y="60"/>
                    </a:lnTo>
                    <a:lnTo>
                      <a:pt x="80" y="59"/>
                    </a:lnTo>
                    <a:lnTo>
                      <a:pt x="72" y="59"/>
                    </a:lnTo>
                    <a:lnTo>
                      <a:pt x="65" y="61"/>
                    </a:lnTo>
                    <a:lnTo>
                      <a:pt x="59" y="63"/>
                    </a:lnTo>
                    <a:lnTo>
                      <a:pt x="53" y="65"/>
                    </a:lnTo>
                    <a:lnTo>
                      <a:pt x="47" y="70"/>
                    </a:lnTo>
                    <a:lnTo>
                      <a:pt x="41" y="77"/>
                    </a:lnTo>
                    <a:lnTo>
                      <a:pt x="36" y="60"/>
                    </a:lnTo>
                    <a:lnTo>
                      <a:pt x="29" y="64"/>
                    </a:lnTo>
                    <a:lnTo>
                      <a:pt x="23" y="71"/>
                    </a:lnTo>
                    <a:lnTo>
                      <a:pt x="19" y="78"/>
                    </a:lnTo>
                    <a:lnTo>
                      <a:pt x="17" y="86"/>
                    </a:lnTo>
                    <a:lnTo>
                      <a:pt x="16" y="98"/>
                    </a:lnTo>
                    <a:lnTo>
                      <a:pt x="11" y="92"/>
                    </a:lnTo>
                    <a:lnTo>
                      <a:pt x="9" y="82"/>
                    </a:lnTo>
                    <a:lnTo>
                      <a:pt x="10" y="70"/>
                    </a:lnTo>
                    <a:lnTo>
                      <a:pt x="11" y="65"/>
                    </a:lnTo>
                    <a:lnTo>
                      <a:pt x="16" y="55"/>
                    </a:lnTo>
                    <a:lnTo>
                      <a:pt x="10" y="60"/>
                    </a:lnTo>
                    <a:lnTo>
                      <a:pt x="0" y="67"/>
                    </a:lnTo>
                    <a:lnTo>
                      <a:pt x="1" y="58"/>
                    </a:lnTo>
                    <a:lnTo>
                      <a:pt x="5" y="48"/>
                    </a:lnTo>
                    <a:lnTo>
                      <a:pt x="11" y="39"/>
                    </a:lnTo>
                    <a:lnTo>
                      <a:pt x="21" y="28"/>
                    </a:lnTo>
                    <a:lnTo>
                      <a:pt x="29" y="23"/>
                    </a:lnTo>
                    <a:lnTo>
                      <a:pt x="41" y="17"/>
                    </a:lnTo>
                    <a:lnTo>
                      <a:pt x="32" y="15"/>
                    </a:lnTo>
                    <a:lnTo>
                      <a:pt x="20" y="17"/>
                    </a:lnTo>
                    <a:lnTo>
                      <a:pt x="29" y="12"/>
                    </a:lnTo>
                    <a:lnTo>
                      <a:pt x="37" y="10"/>
                    </a:lnTo>
                    <a:lnTo>
                      <a:pt x="46" y="9"/>
                    </a:lnTo>
                    <a:lnTo>
                      <a:pt x="54" y="11"/>
                    </a:lnTo>
                    <a:lnTo>
                      <a:pt x="50" y="6"/>
                    </a:lnTo>
                    <a:lnTo>
                      <a:pt x="44" y="2"/>
                    </a:lnTo>
                    <a:lnTo>
                      <a:pt x="58" y="0"/>
                    </a:lnTo>
                    <a:lnTo>
                      <a:pt x="70" y="1"/>
                    </a:lnTo>
                    <a:lnTo>
                      <a:pt x="81" y="3"/>
                    </a:lnTo>
                    <a:lnTo>
                      <a:pt x="94" y="7"/>
                    </a:lnTo>
                    <a:lnTo>
                      <a:pt x="87" y="1"/>
                    </a:lnTo>
                    <a:lnTo>
                      <a:pt x="99" y="4"/>
                    </a:lnTo>
                    <a:lnTo>
                      <a:pt x="113" y="7"/>
                    </a:lnTo>
                    <a:lnTo>
                      <a:pt x="124" y="11"/>
                    </a:lnTo>
                    <a:lnTo>
                      <a:pt x="135" y="18"/>
                    </a:lnTo>
                    <a:lnTo>
                      <a:pt x="144" y="24"/>
                    </a:lnTo>
                    <a:lnTo>
                      <a:pt x="150" y="32"/>
                    </a:lnTo>
                    <a:lnTo>
                      <a:pt x="156" y="39"/>
                    </a:lnTo>
                    <a:lnTo>
                      <a:pt x="160" y="49"/>
                    </a:lnTo>
                    <a:lnTo>
                      <a:pt x="165" y="59"/>
                    </a:lnTo>
                    <a:lnTo>
                      <a:pt x="166" y="70"/>
                    </a:lnTo>
                    <a:lnTo>
                      <a:pt x="167" y="78"/>
                    </a:lnTo>
                    <a:lnTo>
                      <a:pt x="166" y="86"/>
                    </a:lnTo>
                    <a:lnTo>
                      <a:pt x="164" y="95"/>
                    </a:lnTo>
                    <a:lnTo>
                      <a:pt x="160" y="103"/>
                    </a:lnTo>
                    <a:lnTo>
                      <a:pt x="155" y="110"/>
                    </a:lnTo>
                    <a:lnTo>
                      <a:pt x="148" y="115"/>
                    </a:lnTo>
                    <a:lnTo>
                      <a:pt x="148" y="113"/>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3" name="Freeform 27"/>
              <p:cNvSpPr>
                <a:spLocks/>
              </p:cNvSpPr>
              <p:nvPr/>
            </p:nvSpPr>
            <p:spPr bwMode="auto">
              <a:xfrm>
                <a:off x="6018" y="1362"/>
                <a:ext cx="119" cy="51"/>
              </a:xfrm>
              <a:custGeom>
                <a:avLst/>
                <a:gdLst/>
                <a:ahLst/>
                <a:cxnLst>
                  <a:cxn ang="0">
                    <a:pos x="3" y="36"/>
                  </a:cxn>
                  <a:cxn ang="0">
                    <a:pos x="7" y="38"/>
                  </a:cxn>
                  <a:cxn ang="0">
                    <a:pos x="9" y="40"/>
                  </a:cxn>
                  <a:cxn ang="0">
                    <a:pos x="11" y="43"/>
                  </a:cxn>
                  <a:cxn ang="0">
                    <a:pos x="13" y="46"/>
                  </a:cxn>
                  <a:cxn ang="0">
                    <a:pos x="26" y="47"/>
                  </a:cxn>
                  <a:cxn ang="0">
                    <a:pos x="39" y="50"/>
                  </a:cxn>
                  <a:cxn ang="0">
                    <a:pos x="47" y="42"/>
                  </a:cxn>
                  <a:cxn ang="0">
                    <a:pos x="57" y="36"/>
                  </a:cxn>
                  <a:cxn ang="0">
                    <a:pos x="70" y="30"/>
                  </a:cxn>
                  <a:cxn ang="0">
                    <a:pos x="87" y="26"/>
                  </a:cxn>
                  <a:cxn ang="0">
                    <a:pos x="103" y="24"/>
                  </a:cxn>
                  <a:cxn ang="0">
                    <a:pos x="110" y="25"/>
                  </a:cxn>
                  <a:cxn ang="0">
                    <a:pos x="114" y="28"/>
                  </a:cxn>
                  <a:cxn ang="0">
                    <a:pos x="118" y="31"/>
                  </a:cxn>
                  <a:cxn ang="0">
                    <a:pos x="116" y="28"/>
                  </a:cxn>
                  <a:cxn ang="0">
                    <a:pos x="106" y="16"/>
                  </a:cxn>
                  <a:cxn ang="0">
                    <a:pos x="105" y="12"/>
                  </a:cxn>
                  <a:cxn ang="0">
                    <a:pos x="102" y="9"/>
                  </a:cxn>
                  <a:cxn ang="0">
                    <a:pos x="100" y="1"/>
                  </a:cxn>
                  <a:cxn ang="0">
                    <a:pos x="100" y="0"/>
                  </a:cxn>
                  <a:cxn ang="0">
                    <a:pos x="97" y="4"/>
                  </a:cxn>
                  <a:cxn ang="0">
                    <a:pos x="90" y="9"/>
                  </a:cxn>
                  <a:cxn ang="0">
                    <a:pos x="83" y="13"/>
                  </a:cxn>
                  <a:cxn ang="0">
                    <a:pos x="75" y="16"/>
                  </a:cxn>
                  <a:cxn ang="0">
                    <a:pos x="70" y="18"/>
                  </a:cxn>
                  <a:cxn ang="0">
                    <a:pos x="63" y="20"/>
                  </a:cxn>
                  <a:cxn ang="0">
                    <a:pos x="52" y="22"/>
                  </a:cxn>
                  <a:cxn ang="0">
                    <a:pos x="39" y="22"/>
                  </a:cxn>
                  <a:cxn ang="0">
                    <a:pos x="24" y="19"/>
                  </a:cxn>
                  <a:cxn ang="0">
                    <a:pos x="17" y="17"/>
                  </a:cxn>
                  <a:cxn ang="0">
                    <a:pos x="17" y="18"/>
                  </a:cxn>
                  <a:cxn ang="0">
                    <a:pos x="0" y="33"/>
                  </a:cxn>
                  <a:cxn ang="0">
                    <a:pos x="3" y="36"/>
                  </a:cxn>
                </a:cxnLst>
                <a:rect l="0" t="0" r="r" b="b"/>
                <a:pathLst>
                  <a:path w="119" h="51">
                    <a:moveTo>
                      <a:pt x="3" y="36"/>
                    </a:moveTo>
                    <a:lnTo>
                      <a:pt x="7" y="38"/>
                    </a:lnTo>
                    <a:lnTo>
                      <a:pt x="9" y="40"/>
                    </a:lnTo>
                    <a:lnTo>
                      <a:pt x="11" y="43"/>
                    </a:lnTo>
                    <a:lnTo>
                      <a:pt x="13" y="46"/>
                    </a:lnTo>
                    <a:lnTo>
                      <a:pt x="26" y="47"/>
                    </a:lnTo>
                    <a:lnTo>
                      <a:pt x="39" y="50"/>
                    </a:lnTo>
                    <a:lnTo>
                      <a:pt x="47" y="42"/>
                    </a:lnTo>
                    <a:lnTo>
                      <a:pt x="57" y="36"/>
                    </a:lnTo>
                    <a:lnTo>
                      <a:pt x="70" y="30"/>
                    </a:lnTo>
                    <a:lnTo>
                      <a:pt x="87" y="26"/>
                    </a:lnTo>
                    <a:lnTo>
                      <a:pt x="103" y="24"/>
                    </a:lnTo>
                    <a:lnTo>
                      <a:pt x="110" y="25"/>
                    </a:lnTo>
                    <a:lnTo>
                      <a:pt x="114" y="28"/>
                    </a:lnTo>
                    <a:lnTo>
                      <a:pt x="118" y="31"/>
                    </a:lnTo>
                    <a:lnTo>
                      <a:pt x="116" y="28"/>
                    </a:lnTo>
                    <a:lnTo>
                      <a:pt x="106" y="16"/>
                    </a:lnTo>
                    <a:lnTo>
                      <a:pt x="105" y="12"/>
                    </a:lnTo>
                    <a:lnTo>
                      <a:pt x="102" y="9"/>
                    </a:lnTo>
                    <a:lnTo>
                      <a:pt x="100" y="1"/>
                    </a:lnTo>
                    <a:lnTo>
                      <a:pt x="100" y="0"/>
                    </a:lnTo>
                    <a:lnTo>
                      <a:pt x="97" y="4"/>
                    </a:lnTo>
                    <a:lnTo>
                      <a:pt x="90" y="9"/>
                    </a:lnTo>
                    <a:lnTo>
                      <a:pt x="83" y="13"/>
                    </a:lnTo>
                    <a:lnTo>
                      <a:pt x="75" y="16"/>
                    </a:lnTo>
                    <a:lnTo>
                      <a:pt x="70" y="18"/>
                    </a:lnTo>
                    <a:lnTo>
                      <a:pt x="63" y="20"/>
                    </a:lnTo>
                    <a:lnTo>
                      <a:pt x="52" y="22"/>
                    </a:lnTo>
                    <a:lnTo>
                      <a:pt x="39" y="22"/>
                    </a:lnTo>
                    <a:lnTo>
                      <a:pt x="24" y="19"/>
                    </a:lnTo>
                    <a:lnTo>
                      <a:pt x="17" y="17"/>
                    </a:lnTo>
                    <a:lnTo>
                      <a:pt x="17" y="18"/>
                    </a:lnTo>
                    <a:lnTo>
                      <a:pt x="0" y="33"/>
                    </a:lnTo>
                    <a:lnTo>
                      <a:pt x="3" y="36"/>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4" name="Freeform 28"/>
              <p:cNvSpPr>
                <a:spLocks/>
              </p:cNvSpPr>
              <p:nvPr/>
            </p:nvSpPr>
            <p:spPr bwMode="auto">
              <a:xfrm>
                <a:off x="6003" y="1268"/>
                <a:ext cx="134" cy="117"/>
              </a:xfrm>
              <a:custGeom>
                <a:avLst/>
                <a:gdLst/>
                <a:ahLst/>
                <a:cxnLst>
                  <a:cxn ang="0">
                    <a:pos x="32" y="111"/>
                  </a:cxn>
                  <a:cxn ang="0">
                    <a:pos x="25" y="107"/>
                  </a:cxn>
                  <a:cxn ang="0">
                    <a:pos x="18" y="102"/>
                  </a:cxn>
                  <a:cxn ang="0">
                    <a:pos x="12" y="95"/>
                  </a:cxn>
                  <a:cxn ang="0">
                    <a:pos x="7" y="86"/>
                  </a:cxn>
                  <a:cxn ang="0">
                    <a:pos x="2" y="70"/>
                  </a:cxn>
                  <a:cxn ang="0">
                    <a:pos x="0" y="54"/>
                  </a:cxn>
                  <a:cxn ang="0">
                    <a:pos x="0" y="39"/>
                  </a:cxn>
                  <a:cxn ang="0">
                    <a:pos x="1" y="27"/>
                  </a:cxn>
                  <a:cxn ang="0">
                    <a:pos x="3" y="19"/>
                  </a:cxn>
                  <a:cxn ang="0">
                    <a:pos x="7" y="12"/>
                  </a:cxn>
                  <a:cxn ang="0">
                    <a:pos x="14" y="5"/>
                  </a:cxn>
                  <a:cxn ang="0">
                    <a:pos x="20" y="1"/>
                  </a:cxn>
                  <a:cxn ang="0">
                    <a:pos x="25" y="18"/>
                  </a:cxn>
                  <a:cxn ang="0">
                    <a:pos x="32" y="11"/>
                  </a:cxn>
                  <a:cxn ang="0">
                    <a:pos x="37" y="6"/>
                  </a:cxn>
                  <a:cxn ang="0">
                    <a:pos x="43" y="4"/>
                  </a:cxn>
                  <a:cxn ang="0">
                    <a:pos x="50" y="2"/>
                  </a:cxn>
                  <a:cxn ang="0">
                    <a:pos x="56" y="0"/>
                  </a:cxn>
                  <a:cxn ang="0">
                    <a:pos x="64" y="0"/>
                  </a:cxn>
                  <a:cxn ang="0">
                    <a:pos x="78" y="1"/>
                  </a:cxn>
                  <a:cxn ang="0">
                    <a:pos x="83" y="2"/>
                  </a:cxn>
                  <a:cxn ang="0">
                    <a:pos x="90" y="3"/>
                  </a:cxn>
                  <a:cxn ang="0">
                    <a:pos x="97" y="6"/>
                  </a:cxn>
                  <a:cxn ang="0">
                    <a:pos x="103" y="11"/>
                  </a:cxn>
                  <a:cxn ang="0">
                    <a:pos x="108" y="16"/>
                  </a:cxn>
                  <a:cxn ang="0">
                    <a:pos x="113" y="24"/>
                  </a:cxn>
                  <a:cxn ang="0">
                    <a:pos x="115" y="32"/>
                  </a:cxn>
                  <a:cxn ang="0">
                    <a:pos x="117" y="45"/>
                  </a:cxn>
                  <a:cxn ang="0">
                    <a:pos x="123" y="40"/>
                  </a:cxn>
                  <a:cxn ang="0">
                    <a:pos x="131" y="34"/>
                  </a:cxn>
                  <a:cxn ang="0">
                    <a:pos x="133" y="54"/>
                  </a:cxn>
                  <a:cxn ang="0">
                    <a:pos x="126" y="75"/>
                  </a:cxn>
                  <a:cxn ang="0">
                    <a:pos x="122" y="84"/>
                  </a:cxn>
                  <a:cxn ang="0">
                    <a:pos x="117" y="91"/>
                  </a:cxn>
                  <a:cxn ang="0">
                    <a:pos x="115" y="94"/>
                  </a:cxn>
                  <a:cxn ang="0">
                    <a:pos x="112" y="98"/>
                  </a:cxn>
                  <a:cxn ang="0">
                    <a:pos x="105" y="103"/>
                  </a:cxn>
                  <a:cxn ang="0">
                    <a:pos x="98" y="107"/>
                  </a:cxn>
                  <a:cxn ang="0">
                    <a:pos x="90" y="110"/>
                  </a:cxn>
                  <a:cxn ang="0">
                    <a:pos x="85" y="112"/>
                  </a:cxn>
                  <a:cxn ang="0">
                    <a:pos x="78" y="114"/>
                  </a:cxn>
                  <a:cxn ang="0">
                    <a:pos x="67" y="116"/>
                  </a:cxn>
                  <a:cxn ang="0">
                    <a:pos x="54" y="116"/>
                  </a:cxn>
                  <a:cxn ang="0">
                    <a:pos x="38" y="113"/>
                  </a:cxn>
                  <a:cxn ang="0">
                    <a:pos x="32" y="111"/>
                  </a:cxn>
                </a:cxnLst>
                <a:rect l="0" t="0" r="r" b="b"/>
                <a:pathLst>
                  <a:path w="134" h="117">
                    <a:moveTo>
                      <a:pt x="32" y="111"/>
                    </a:moveTo>
                    <a:lnTo>
                      <a:pt x="25" y="107"/>
                    </a:lnTo>
                    <a:lnTo>
                      <a:pt x="18" y="102"/>
                    </a:lnTo>
                    <a:lnTo>
                      <a:pt x="12" y="95"/>
                    </a:lnTo>
                    <a:lnTo>
                      <a:pt x="7" y="86"/>
                    </a:lnTo>
                    <a:lnTo>
                      <a:pt x="2" y="70"/>
                    </a:lnTo>
                    <a:lnTo>
                      <a:pt x="0" y="54"/>
                    </a:lnTo>
                    <a:lnTo>
                      <a:pt x="0" y="39"/>
                    </a:lnTo>
                    <a:lnTo>
                      <a:pt x="1" y="27"/>
                    </a:lnTo>
                    <a:lnTo>
                      <a:pt x="3" y="19"/>
                    </a:lnTo>
                    <a:lnTo>
                      <a:pt x="7" y="12"/>
                    </a:lnTo>
                    <a:lnTo>
                      <a:pt x="14" y="5"/>
                    </a:lnTo>
                    <a:lnTo>
                      <a:pt x="20" y="1"/>
                    </a:lnTo>
                    <a:lnTo>
                      <a:pt x="25" y="18"/>
                    </a:lnTo>
                    <a:lnTo>
                      <a:pt x="32" y="11"/>
                    </a:lnTo>
                    <a:lnTo>
                      <a:pt x="37" y="6"/>
                    </a:lnTo>
                    <a:lnTo>
                      <a:pt x="43" y="4"/>
                    </a:lnTo>
                    <a:lnTo>
                      <a:pt x="50" y="2"/>
                    </a:lnTo>
                    <a:lnTo>
                      <a:pt x="56" y="0"/>
                    </a:lnTo>
                    <a:lnTo>
                      <a:pt x="64" y="0"/>
                    </a:lnTo>
                    <a:lnTo>
                      <a:pt x="78" y="1"/>
                    </a:lnTo>
                    <a:lnTo>
                      <a:pt x="83" y="2"/>
                    </a:lnTo>
                    <a:lnTo>
                      <a:pt x="90" y="3"/>
                    </a:lnTo>
                    <a:lnTo>
                      <a:pt x="97" y="6"/>
                    </a:lnTo>
                    <a:lnTo>
                      <a:pt x="103" y="11"/>
                    </a:lnTo>
                    <a:lnTo>
                      <a:pt x="108" y="16"/>
                    </a:lnTo>
                    <a:lnTo>
                      <a:pt x="113" y="24"/>
                    </a:lnTo>
                    <a:lnTo>
                      <a:pt x="115" y="32"/>
                    </a:lnTo>
                    <a:lnTo>
                      <a:pt x="117" y="45"/>
                    </a:lnTo>
                    <a:lnTo>
                      <a:pt x="123" y="40"/>
                    </a:lnTo>
                    <a:lnTo>
                      <a:pt x="131" y="34"/>
                    </a:lnTo>
                    <a:lnTo>
                      <a:pt x="133" y="54"/>
                    </a:lnTo>
                    <a:lnTo>
                      <a:pt x="126" y="75"/>
                    </a:lnTo>
                    <a:lnTo>
                      <a:pt x="122" y="84"/>
                    </a:lnTo>
                    <a:lnTo>
                      <a:pt x="117" y="91"/>
                    </a:lnTo>
                    <a:lnTo>
                      <a:pt x="115" y="94"/>
                    </a:lnTo>
                    <a:lnTo>
                      <a:pt x="112" y="98"/>
                    </a:lnTo>
                    <a:lnTo>
                      <a:pt x="105" y="103"/>
                    </a:lnTo>
                    <a:lnTo>
                      <a:pt x="98" y="107"/>
                    </a:lnTo>
                    <a:lnTo>
                      <a:pt x="90" y="110"/>
                    </a:lnTo>
                    <a:lnTo>
                      <a:pt x="85" y="112"/>
                    </a:lnTo>
                    <a:lnTo>
                      <a:pt x="78" y="114"/>
                    </a:lnTo>
                    <a:lnTo>
                      <a:pt x="67" y="116"/>
                    </a:lnTo>
                    <a:lnTo>
                      <a:pt x="54" y="116"/>
                    </a:lnTo>
                    <a:lnTo>
                      <a:pt x="38" y="113"/>
                    </a:lnTo>
                    <a:lnTo>
                      <a:pt x="32" y="111"/>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5" name="Freeform 29"/>
              <p:cNvSpPr>
                <a:spLocks/>
              </p:cNvSpPr>
              <p:nvPr/>
            </p:nvSpPr>
            <p:spPr bwMode="auto">
              <a:xfrm>
                <a:off x="6031" y="1386"/>
                <a:ext cx="114" cy="77"/>
              </a:xfrm>
              <a:custGeom>
                <a:avLst/>
                <a:gdLst/>
                <a:ahLst/>
                <a:cxnLst>
                  <a:cxn ang="0">
                    <a:pos x="0" y="22"/>
                  </a:cxn>
                  <a:cxn ang="0">
                    <a:pos x="2" y="28"/>
                  </a:cxn>
                  <a:cxn ang="0">
                    <a:pos x="5" y="38"/>
                  </a:cxn>
                  <a:cxn ang="0">
                    <a:pos x="8" y="54"/>
                  </a:cxn>
                  <a:cxn ang="0">
                    <a:pos x="19" y="60"/>
                  </a:cxn>
                  <a:cxn ang="0">
                    <a:pos x="26" y="66"/>
                  </a:cxn>
                  <a:cxn ang="0">
                    <a:pos x="32" y="76"/>
                  </a:cxn>
                  <a:cxn ang="0">
                    <a:pos x="37" y="71"/>
                  </a:cxn>
                  <a:cxn ang="0">
                    <a:pos x="49" y="64"/>
                  </a:cxn>
                  <a:cxn ang="0">
                    <a:pos x="47" y="60"/>
                  </a:cxn>
                  <a:cxn ang="0">
                    <a:pos x="49" y="49"/>
                  </a:cxn>
                  <a:cxn ang="0">
                    <a:pos x="50" y="42"/>
                  </a:cxn>
                  <a:cxn ang="0">
                    <a:pos x="54" y="36"/>
                  </a:cxn>
                  <a:cxn ang="0">
                    <a:pos x="60" y="30"/>
                  </a:cxn>
                  <a:cxn ang="0">
                    <a:pos x="75" y="22"/>
                  </a:cxn>
                  <a:cxn ang="0">
                    <a:pos x="87" y="21"/>
                  </a:cxn>
                  <a:cxn ang="0">
                    <a:pos x="99" y="22"/>
                  </a:cxn>
                  <a:cxn ang="0">
                    <a:pos x="106" y="24"/>
                  </a:cxn>
                  <a:cxn ang="0">
                    <a:pos x="111" y="26"/>
                  </a:cxn>
                  <a:cxn ang="0">
                    <a:pos x="113" y="30"/>
                  </a:cxn>
                  <a:cxn ang="0">
                    <a:pos x="113" y="28"/>
                  </a:cxn>
                  <a:cxn ang="0">
                    <a:pos x="107" y="12"/>
                  </a:cxn>
                  <a:cxn ang="0">
                    <a:pos x="105" y="6"/>
                  </a:cxn>
                  <a:cxn ang="0">
                    <a:pos x="101" y="4"/>
                  </a:cxn>
                  <a:cxn ang="0">
                    <a:pos x="97" y="1"/>
                  </a:cxn>
                  <a:cxn ang="0">
                    <a:pos x="90" y="0"/>
                  </a:cxn>
                  <a:cxn ang="0">
                    <a:pos x="75" y="2"/>
                  </a:cxn>
                  <a:cxn ang="0">
                    <a:pos x="55" y="6"/>
                  </a:cxn>
                  <a:cxn ang="0">
                    <a:pos x="44" y="12"/>
                  </a:cxn>
                  <a:cxn ang="0">
                    <a:pos x="33" y="19"/>
                  </a:cxn>
                  <a:cxn ang="0">
                    <a:pos x="26" y="27"/>
                  </a:cxn>
                  <a:cxn ang="0">
                    <a:pos x="12" y="23"/>
                  </a:cxn>
                  <a:cxn ang="0">
                    <a:pos x="1" y="22"/>
                  </a:cxn>
                  <a:cxn ang="0">
                    <a:pos x="0" y="22"/>
                  </a:cxn>
                </a:cxnLst>
                <a:rect l="0" t="0" r="r" b="b"/>
                <a:pathLst>
                  <a:path w="114" h="77">
                    <a:moveTo>
                      <a:pt x="0" y="22"/>
                    </a:moveTo>
                    <a:lnTo>
                      <a:pt x="2" y="28"/>
                    </a:lnTo>
                    <a:lnTo>
                      <a:pt x="5" y="38"/>
                    </a:lnTo>
                    <a:lnTo>
                      <a:pt x="8" y="54"/>
                    </a:lnTo>
                    <a:lnTo>
                      <a:pt x="19" y="60"/>
                    </a:lnTo>
                    <a:lnTo>
                      <a:pt x="26" y="66"/>
                    </a:lnTo>
                    <a:lnTo>
                      <a:pt x="32" y="76"/>
                    </a:lnTo>
                    <a:lnTo>
                      <a:pt x="37" y="71"/>
                    </a:lnTo>
                    <a:lnTo>
                      <a:pt x="49" y="64"/>
                    </a:lnTo>
                    <a:lnTo>
                      <a:pt x="47" y="60"/>
                    </a:lnTo>
                    <a:lnTo>
                      <a:pt x="49" y="49"/>
                    </a:lnTo>
                    <a:lnTo>
                      <a:pt x="50" y="42"/>
                    </a:lnTo>
                    <a:lnTo>
                      <a:pt x="54" y="36"/>
                    </a:lnTo>
                    <a:lnTo>
                      <a:pt x="60" y="30"/>
                    </a:lnTo>
                    <a:lnTo>
                      <a:pt x="75" y="22"/>
                    </a:lnTo>
                    <a:lnTo>
                      <a:pt x="87" y="21"/>
                    </a:lnTo>
                    <a:lnTo>
                      <a:pt x="99" y="22"/>
                    </a:lnTo>
                    <a:lnTo>
                      <a:pt x="106" y="24"/>
                    </a:lnTo>
                    <a:lnTo>
                      <a:pt x="111" y="26"/>
                    </a:lnTo>
                    <a:lnTo>
                      <a:pt x="113" y="30"/>
                    </a:lnTo>
                    <a:lnTo>
                      <a:pt x="113" y="28"/>
                    </a:lnTo>
                    <a:lnTo>
                      <a:pt x="107" y="12"/>
                    </a:lnTo>
                    <a:lnTo>
                      <a:pt x="105" y="6"/>
                    </a:lnTo>
                    <a:lnTo>
                      <a:pt x="101" y="4"/>
                    </a:lnTo>
                    <a:lnTo>
                      <a:pt x="97" y="1"/>
                    </a:lnTo>
                    <a:lnTo>
                      <a:pt x="90" y="0"/>
                    </a:lnTo>
                    <a:lnTo>
                      <a:pt x="75" y="2"/>
                    </a:lnTo>
                    <a:lnTo>
                      <a:pt x="55" y="6"/>
                    </a:lnTo>
                    <a:lnTo>
                      <a:pt x="44" y="12"/>
                    </a:lnTo>
                    <a:lnTo>
                      <a:pt x="33" y="19"/>
                    </a:lnTo>
                    <a:lnTo>
                      <a:pt x="26" y="27"/>
                    </a:lnTo>
                    <a:lnTo>
                      <a:pt x="12" y="23"/>
                    </a:lnTo>
                    <a:lnTo>
                      <a:pt x="1" y="22"/>
                    </a:lnTo>
                    <a:lnTo>
                      <a:pt x="0" y="22"/>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6" name="Freeform 30"/>
              <p:cNvSpPr>
                <a:spLocks/>
              </p:cNvSpPr>
              <p:nvPr/>
            </p:nvSpPr>
            <p:spPr bwMode="auto">
              <a:xfrm>
                <a:off x="5936" y="1574"/>
                <a:ext cx="32" cy="28"/>
              </a:xfrm>
              <a:custGeom>
                <a:avLst/>
                <a:gdLst/>
                <a:ahLst/>
                <a:cxnLst>
                  <a:cxn ang="0">
                    <a:pos x="9" y="0"/>
                  </a:cxn>
                  <a:cxn ang="0">
                    <a:pos x="14" y="6"/>
                  </a:cxn>
                  <a:cxn ang="0">
                    <a:pos x="24" y="12"/>
                  </a:cxn>
                  <a:cxn ang="0">
                    <a:pos x="29" y="16"/>
                  </a:cxn>
                  <a:cxn ang="0">
                    <a:pos x="31" y="18"/>
                  </a:cxn>
                  <a:cxn ang="0">
                    <a:pos x="31" y="21"/>
                  </a:cxn>
                  <a:cxn ang="0">
                    <a:pos x="30" y="26"/>
                  </a:cxn>
                  <a:cxn ang="0">
                    <a:pos x="25" y="27"/>
                  </a:cxn>
                  <a:cxn ang="0">
                    <a:pos x="21" y="26"/>
                  </a:cxn>
                  <a:cxn ang="0">
                    <a:pos x="9" y="20"/>
                  </a:cxn>
                  <a:cxn ang="0">
                    <a:pos x="0" y="16"/>
                  </a:cxn>
                  <a:cxn ang="0">
                    <a:pos x="9" y="0"/>
                  </a:cxn>
                </a:cxnLst>
                <a:rect l="0" t="0" r="r" b="b"/>
                <a:pathLst>
                  <a:path w="32" h="28">
                    <a:moveTo>
                      <a:pt x="9" y="0"/>
                    </a:moveTo>
                    <a:lnTo>
                      <a:pt x="14" y="6"/>
                    </a:lnTo>
                    <a:lnTo>
                      <a:pt x="24" y="12"/>
                    </a:lnTo>
                    <a:lnTo>
                      <a:pt x="29" y="16"/>
                    </a:lnTo>
                    <a:lnTo>
                      <a:pt x="31" y="18"/>
                    </a:lnTo>
                    <a:lnTo>
                      <a:pt x="31" y="21"/>
                    </a:lnTo>
                    <a:lnTo>
                      <a:pt x="30" y="26"/>
                    </a:lnTo>
                    <a:lnTo>
                      <a:pt x="25" y="27"/>
                    </a:lnTo>
                    <a:lnTo>
                      <a:pt x="21" y="26"/>
                    </a:lnTo>
                    <a:lnTo>
                      <a:pt x="9" y="20"/>
                    </a:lnTo>
                    <a:lnTo>
                      <a:pt x="0" y="16"/>
                    </a:lnTo>
                    <a:lnTo>
                      <a:pt x="9" y="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7" name="Freeform 31"/>
              <p:cNvSpPr>
                <a:spLocks/>
              </p:cNvSpPr>
              <p:nvPr/>
            </p:nvSpPr>
            <p:spPr bwMode="auto">
              <a:xfrm>
                <a:off x="5909" y="1555"/>
                <a:ext cx="149" cy="86"/>
              </a:xfrm>
              <a:custGeom>
                <a:avLst/>
                <a:gdLst/>
                <a:ahLst/>
                <a:cxnLst>
                  <a:cxn ang="0">
                    <a:pos x="11" y="84"/>
                  </a:cxn>
                  <a:cxn ang="0">
                    <a:pos x="8" y="81"/>
                  </a:cxn>
                  <a:cxn ang="0">
                    <a:pos x="7" y="76"/>
                  </a:cxn>
                  <a:cxn ang="0">
                    <a:pos x="9" y="69"/>
                  </a:cxn>
                  <a:cxn ang="0">
                    <a:pos x="11" y="67"/>
                  </a:cxn>
                  <a:cxn ang="0">
                    <a:pos x="6" y="64"/>
                  </a:cxn>
                  <a:cxn ang="0">
                    <a:pos x="4" y="61"/>
                  </a:cxn>
                  <a:cxn ang="0">
                    <a:pos x="3" y="58"/>
                  </a:cxn>
                  <a:cxn ang="0">
                    <a:pos x="4" y="54"/>
                  </a:cxn>
                  <a:cxn ang="0">
                    <a:pos x="7" y="51"/>
                  </a:cxn>
                  <a:cxn ang="0">
                    <a:pos x="1" y="47"/>
                  </a:cxn>
                  <a:cxn ang="0">
                    <a:pos x="0" y="44"/>
                  </a:cxn>
                  <a:cxn ang="0">
                    <a:pos x="0" y="40"/>
                  </a:cxn>
                  <a:cxn ang="0">
                    <a:pos x="3" y="33"/>
                  </a:cxn>
                  <a:cxn ang="0">
                    <a:pos x="6" y="31"/>
                  </a:cxn>
                  <a:cxn ang="0">
                    <a:pos x="9" y="29"/>
                  </a:cxn>
                  <a:cxn ang="0">
                    <a:pos x="13" y="29"/>
                  </a:cxn>
                  <a:cxn ang="0">
                    <a:pos x="17" y="30"/>
                  </a:cxn>
                  <a:cxn ang="0">
                    <a:pos x="27" y="35"/>
                  </a:cxn>
                  <a:cxn ang="0">
                    <a:pos x="36" y="39"/>
                  </a:cxn>
                  <a:cxn ang="0">
                    <a:pos x="48" y="45"/>
                  </a:cxn>
                  <a:cxn ang="0">
                    <a:pos x="53" y="46"/>
                  </a:cxn>
                  <a:cxn ang="0">
                    <a:pos x="57" y="45"/>
                  </a:cxn>
                  <a:cxn ang="0">
                    <a:pos x="58" y="40"/>
                  </a:cxn>
                  <a:cxn ang="0">
                    <a:pos x="58" y="37"/>
                  </a:cxn>
                  <a:cxn ang="0">
                    <a:pos x="56" y="35"/>
                  </a:cxn>
                  <a:cxn ang="0">
                    <a:pos x="52" y="31"/>
                  </a:cxn>
                  <a:cxn ang="0">
                    <a:pos x="41" y="25"/>
                  </a:cxn>
                  <a:cxn ang="0">
                    <a:pos x="36" y="20"/>
                  </a:cxn>
                  <a:cxn ang="0">
                    <a:pos x="34" y="14"/>
                  </a:cxn>
                  <a:cxn ang="0">
                    <a:pos x="35" y="9"/>
                  </a:cxn>
                  <a:cxn ang="0">
                    <a:pos x="38" y="4"/>
                  </a:cxn>
                  <a:cxn ang="0">
                    <a:pos x="41" y="0"/>
                  </a:cxn>
                  <a:cxn ang="0">
                    <a:pos x="47" y="4"/>
                  </a:cxn>
                  <a:cxn ang="0">
                    <a:pos x="53" y="9"/>
                  </a:cxn>
                  <a:cxn ang="0">
                    <a:pos x="64" y="15"/>
                  </a:cxn>
                  <a:cxn ang="0">
                    <a:pos x="71" y="20"/>
                  </a:cxn>
                  <a:cxn ang="0">
                    <a:pos x="91" y="28"/>
                  </a:cxn>
                  <a:cxn ang="0">
                    <a:pos x="112" y="41"/>
                  </a:cxn>
                  <a:cxn ang="0">
                    <a:pos x="131" y="55"/>
                  </a:cxn>
                  <a:cxn ang="0">
                    <a:pos x="148" y="68"/>
                  </a:cxn>
                  <a:cxn ang="0">
                    <a:pos x="144" y="73"/>
                  </a:cxn>
                  <a:cxn ang="0">
                    <a:pos x="132" y="83"/>
                  </a:cxn>
                  <a:cxn ang="0">
                    <a:pos x="124" y="85"/>
                  </a:cxn>
                  <a:cxn ang="0">
                    <a:pos x="108" y="85"/>
                  </a:cxn>
                  <a:cxn ang="0">
                    <a:pos x="108" y="81"/>
                  </a:cxn>
                  <a:cxn ang="0">
                    <a:pos x="11" y="84"/>
                  </a:cxn>
                </a:cxnLst>
                <a:rect l="0" t="0" r="r" b="b"/>
                <a:pathLst>
                  <a:path w="149" h="86">
                    <a:moveTo>
                      <a:pt x="11" y="84"/>
                    </a:moveTo>
                    <a:lnTo>
                      <a:pt x="8" y="81"/>
                    </a:lnTo>
                    <a:lnTo>
                      <a:pt x="7" y="76"/>
                    </a:lnTo>
                    <a:lnTo>
                      <a:pt x="9" y="69"/>
                    </a:lnTo>
                    <a:lnTo>
                      <a:pt x="11" y="67"/>
                    </a:lnTo>
                    <a:lnTo>
                      <a:pt x="6" y="64"/>
                    </a:lnTo>
                    <a:lnTo>
                      <a:pt x="4" y="61"/>
                    </a:lnTo>
                    <a:lnTo>
                      <a:pt x="3" y="58"/>
                    </a:lnTo>
                    <a:lnTo>
                      <a:pt x="4" y="54"/>
                    </a:lnTo>
                    <a:lnTo>
                      <a:pt x="7" y="51"/>
                    </a:lnTo>
                    <a:lnTo>
                      <a:pt x="1" y="47"/>
                    </a:lnTo>
                    <a:lnTo>
                      <a:pt x="0" y="44"/>
                    </a:lnTo>
                    <a:lnTo>
                      <a:pt x="0" y="40"/>
                    </a:lnTo>
                    <a:lnTo>
                      <a:pt x="3" y="33"/>
                    </a:lnTo>
                    <a:lnTo>
                      <a:pt x="6" y="31"/>
                    </a:lnTo>
                    <a:lnTo>
                      <a:pt x="9" y="29"/>
                    </a:lnTo>
                    <a:lnTo>
                      <a:pt x="13" y="29"/>
                    </a:lnTo>
                    <a:lnTo>
                      <a:pt x="17" y="30"/>
                    </a:lnTo>
                    <a:lnTo>
                      <a:pt x="27" y="35"/>
                    </a:lnTo>
                    <a:lnTo>
                      <a:pt x="36" y="39"/>
                    </a:lnTo>
                    <a:lnTo>
                      <a:pt x="48" y="45"/>
                    </a:lnTo>
                    <a:lnTo>
                      <a:pt x="53" y="46"/>
                    </a:lnTo>
                    <a:lnTo>
                      <a:pt x="57" y="45"/>
                    </a:lnTo>
                    <a:lnTo>
                      <a:pt x="58" y="40"/>
                    </a:lnTo>
                    <a:lnTo>
                      <a:pt x="58" y="37"/>
                    </a:lnTo>
                    <a:lnTo>
                      <a:pt x="56" y="35"/>
                    </a:lnTo>
                    <a:lnTo>
                      <a:pt x="52" y="31"/>
                    </a:lnTo>
                    <a:lnTo>
                      <a:pt x="41" y="25"/>
                    </a:lnTo>
                    <a:lnTo>
                      <a:pt x="36" y="20"/>
                    </a:lnTo>
                    <a:lnTo>
                      <a:pt x="34" y="14"/>
                    </a:lnTo>
                    <a:lnTo>
                      <a:pt x="35" y="9"/>
                    </a:lnTo>
                    <a:lnTo>
                      <a:pt x="38" y="4"/>
                    </a:lnTo>
                    <a:lnTo>
                      <a:pt x="41" y="0"/>
                    </a:lnTo>
                    <a:lnTo>
                      <a:pt x="47" y="4"/>
                    </a:lnTo>
                    <a:lnTo>
                      <a:pt x="53" y="9"/>
                    </a:lnTo>
                    <a:lnTo>
                      <a:pt x="64" y="15"/>
                    </a:lnTo>
                    <a:lnTo>
                      <a:pt x="71" y="20"/>
                    </a:lnTo>
                    <a:lnTo>
                      <a:pt x="91" y="28"/>
                    </a:lnTo>
                    <a:lnTo>
                      <a:pt x="112" y="41"/>
                    </a:lnTo>
                    <a:lnTo>
                      <a:pt x="131" y="55"/>
                    </a:lnTo>
                    <a:lnTo>
                      <a:pt x="148" y="68"/>
                    </a:lnTo>
                    <a:lnTo>
                      <a:pt x="144" y="73"/>
                    </a:lnTo>
                    <a:lnTo>
                      <a:pt x="132" y="83"/>
                    </a:lnTo>
                    <a:lnTo>
                      <a:pt x="124" y="85"/>
                    </a:lnTo>
                    <a:lnTo>
                      <a:pt x="108" y="85"/>
                    </a:lnTo>
                    <a:lnTo>
                      <a:pt x="108" y="81"/>
                    </a:lnTo>
                    <a:lnTo>
                      <a:pt x="11" y="84"/>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8" name="Freeform 32"/>
              <p:cNvSpPr>
                <a:spLocks/>
              </p:cNvSpPr>
              <p:nvPr/>
            </p:nvSpPr>
            <p:spPr bwMode="auto">
              <a:xfrm>
                <a:off x="5932" y="1695"/>
                <a:ext cx="86" cy="48"/>
              </a:xfrm>
              <a:custGeom>
                <a:avLst/>
                <a:gdLst/>
                <a:ahLst/>
                <a:cxnLst>
                  <a:cxn ang="0">
                    <a:pos x="0" y="19"/>
                  </a:cxn>
                  <a:cxn ang="0">
                    <a:pos x="14" y="47"/>
                  </a:cxn>
                  <a:cxn ang="0">
                    <a:pos x="51" y="35"/>
                  </a:cxn>
                  <a:cxn ang="0">
                    <a:pos x="85" y="19"/>
                  </a:cxn>
                  <a:cxn ang="0">
                    <a:pos x="75" y="0"/>
                  </a:cxn>
                  <a:cxn ang="0">
                    <a:pos x="69" y="2"/>
                  </a:cxn>
                  <a:cxn ang="0">
                    <a:pos x="51" y="8"/>
                  </a:cxn>
                  <a:cxn ang="0">
                    <a:pos x="40" y="11"/>
                  </a:cxn>
                  <a:cxn ang="0">
                    <a:pos x="26" y="14"/>
                  </a:cxn>
                  <a:cxn ang="0">
                    <a:pos x="1" y="19"/>
                  </a:cxn>
                  <a:cxn ang="0">
                    <a:pos x="0" y="19"/>
                  </a:cxn>
                </a:cxnLst>
                <a:rect l="0" t="0" r="r" b="b"/>
                <a:pathLst>
                  <a:path w="86" h="48">
                    <a:moveTo>
                      <a:pt x="0" y="19"/>
                    </a:moveTo>
                    <a:lnTo>
                      <a:pt x="14" y="47"/>
                    </a:lnTo>
                    <a:lnTo>
                      <a:pt x="51" y="35"/>
                    </a:lnTo>
                    <a:lnTo>
                      <a:pt x="85" y="19"/>
                    </a:lnTo>
                    <a:lnTo>
                      <a:pt x="75" y="0"/>
                    </a:lnTo>
                    <a:lnTo>
                      <a:pt x="69" y="2"/>
                    </a:lnTo>
                    <a:lnTo>
                      <a:pt x="51" y="8"/>
                    </a:lnTo>
                    <a:lnTo>
                      <a:pt x="40" y="11"/>
                    </a:lnTo>
                    <a:lnTo>
                      <a:pt x="26" y="14"/>
                    </a:lnTo>
                    <a:lnTo>
                      <a:pt x="1" y="19"/>
                    </a:lnTo>
                    <a:lnTo>
                      <a:pt x="0" y="19"/>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49" name="Freeform 33"/>
              <p:cNvSpPr>
                <a:spLocks/>
              </p:cNvSpPr>
              <p:nvPr/>
            </p:nvSpPr>
            <p:spPr bwMode="auto">
              <a:xfrm>
                <a:off x="6003" y="1686"/>
                <a:ext cx="73" cy="113"/>
              </a:xfrm>
              <a:custGeom>
                <a:avLst/>
                <a:gdLst/>
                <a:ahLst/>
                <a:cxnLst>
                  <a:cxn ang="0">
                    <a:pos x="2" y="112"/>
                  </a:cxn>
                  <a:cxn ang="0">
                    <a:pos x="32" y="97"/>
                  </a:cxn>
                  <a:cxn ang="0">
                    <a:pos x="56" y="83"/>
                  </a:cxn>
                  <a:cxn ang="0">
                    <a:pos x="72" y="71"/>
                  </a:cxn>
                  <a:cxn ang="0">
                    <a:pos x="59" y="34"/>
                  </a:cxn>
                  <a:cxn ang="0">
                    <a:pos x="44" y="0"/>
                  </a:cxn>
                  <a:cxn ang="0">
                    <a:pos x="29" y="2"/>
                  </a:cxn>
                  <a:cxn ang="0">
                    <a:pos x="11" y="5"/>
                  </a:cxn>
                  <a:cxn ang="0">
                    <a:pos x="3" y="8"/>
                  </a:cxn>
                  <a:cxn ang="0">
                    <a:pos x="14" y="29"/>
                  </a:cxn>
                  <a:cxn ang="0">
                    <a:pos x="26" y="47"/>
                  </a:cxn>
                  <a:cxn ang="0">
                    <a:pos x="36" y="56"/>
                  </a:cxn>
                  <a:cxn ang="0">
                    <a:pos x="41" y="64"/>
                  </a:cxn>
                  <a:cxn ang="0">
                    <a:pos x="43" y="70"/>
                  </a:cxn>
                  <a:cxn ang="0">
                    <a:pos x="0" y="102"/>
                  </a:cxn>
                  <a:cxn ang="0">
                    <a:pos x="2" y="112"/>
                  </a:cxn>
                </a:cxnLst>
                <a:rect l="0" t="0" r="r" b="b"/>
                <a:pathLst>
                  <a:path w="73" h="113">
                    <a:moveTo>
                      <a:pt x="2" y="112"/>
                    </a:moveTo>
                    <a:lnTo>
                      <a:pt x="32" y="97"/>
                    </a:lnTo>
                    <a:lnTo>
                      <a:pt x="56" y="83"/>
                    </a:lnTo>
                    <a:lnTo>
                      <a:pt x="72" y="71"/>
                    </a:lnTo>
                    <a:lnTo>
                      <a:pt x="59" y="34"/>
                    </a:lnTo>
                    <a:lnTo>
                      <a:pt x="44" y="0"/>
                    </a:lnTo>
                    <a:lnTo>
                      <a:pt x="29" y="2"/>
                    </a:lnTo>
                    <a:lnTo>
                      <a:pt x="11" y="5"/>
                    </a:lnTo>
                    <a:lnTo>
                      <a:pt x="3" y="8"/>
                    </a:lnTo>
                    <a:lnTo>
                      <a:pt x="14" y="29"/>
                    </a:lnTo>
                    <a:lnTo>
                      <a:pt x="26" y="47"/>
                    </a:lnTo>
                    <a:lnTo>
                      <a:pt x="36" y="56"/>
                    </a:lnTo>
                    <a:lnTo>
                      <a:pt x="41" y="64"/>
                    </a:lnTo>
                    <a:lnTo>
                      <a:pt x="43" y="70"/>
                    </a:lnTo>
                    <a:lnTo>
                      <a:pt x="0" y="102"/>
                    </a:lnTo>
                    <a:lnTo>
                      <a:pt x="2" y="112"/>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50" name="Freeform 34"/>
              <p:cNvSpPr>
                <a:spLocks/>
              </p:cNvSpPr>
              <p:nvPr/>
            </p:nvSpPr>
            <p:spPr bwMode="auto">
              <a:xfrm>
                <a:off x="5949" y="1713"/>
                <a:ext cx="98" cy="102"/>
              </a:xfrm>
              <a:custGeom>
                <a:avLst/>
                <a:gdLst/>
                <a:ahLst/>
                <a:cxnLst>
                  <a:cxn ang="0">
                    <a:pos x="54" y="75"/>
                  </a:cxn>
                  <a:cxn ang="0">
                    <a:pos x="97" y="43"/>
                  </a:cxn>
                  <a:cxn ang="0">
                    <a:pos x="95" y="37"/>
                  </a:cxn>
                  <a:cxn ang="0">
                    <a:pos x="90" y="29"/>
                  </a:cxn>
                  <a:cxn ang="0">
                    <a:pos x="80" y="20"/>
                  </a:cxn>
                  <a:cxn ang="0">
                    <a:pos x="67" y="0"/>
                  </a:cxn>
                  <a:cxn ang="0">
                    <a:pos x="39" y="14"/>
                  </a:cxn>
                  <a:cxn ang="0">
                    <a:pos x="18" y="22"/>
                  </a:cxn>
                  <a:cxn ang="0">
                    <a:pos x="24" y="33"/>
                  </a:cxn>
                  <a:cxn ang="0">
                    <a:pos x="12" y="55"/>
                  </a:cxn>
                  <a:cxn ang="0">
                    <a:pos x="5" y="72"/>
                  </a:cxn>
                  <a:cxn ang="0">
                    <a:pos x="2" y="77"/>
                  </a:cxn>
                  <a:cxn ang="0">
                    <a:pos x="1" y="82"/>
                  </a:cxn>
                  <a:cxn ang="0">
                    <a:pos x="0" y="91"/>
                  </a:cxn>
                  <a:cxn ang="0">
                    <a:pos x="1" y="97"/>
                  </a:cxn>
                  <a:cxn ang="0">
                    <a:pos x="3" y="99"/>
                  </a:cxn>
                  <a:cxn ang="0">
                    <a:pos x="6" y="101"/>
                  </a:cxn>
                  <a:cxn ang="0">
                    <a:pos x="10" y="101"/>
                  </a:cxn>
                  <a:cxn ang="0">
                    <a:pos x="14" y="101"/>
                  </a:cxn>
                  <a:cxn ang="0">
                    <a:pos x="30" y="92"/>
                  </a:cxn>
                  <a:cxn ang="0">
                    <a:pos x="54" y="75"/>
                  </a:cxn>
                </a:cxnLst>
                <a:rect l="0" t="0" r="r" b="b"/>
                <a:pathLst>
                  <a:path w="98" h="102">
                    <a:moveTo>
                      <a:pt x="54" y="75"/>
                    </a:moveTo>
                    <a:lnTo>
                      <a:pt x="97" y="43"/>
                    </a:lnTo>
                    <a:lnTo>
                      <a:pt x="95" y="37"/>
                    </a:lnTo>
                    <a:lnTo>
                      <a:pt x="90" y="29"/>
                    </a:lnTo>
                    <a:lnTo>
                      <a:pt x="80" y="20"/>
                    </a:lnTo>
                    <a:lnTo>
                      <a:pt x="67" y="0"/>
                    </a:lnTo>
                    <a:lnTo>
                      <a:pt x="39" y="14"/>
                    </a:lnTo>
                    <a:lnTo>
                      <a:pt x="18" y="22"/>
                    </a:lnTo>
                    <a:lnTo>
                      <a:pt x="24" y="33"/>
                    </a:lnTo>
                    <a:lnTo>
                      <a:pt x="12" y="55"/>
                    </a:lnTo>
                    <a:lnTo>
                      <a:pt x="5" y="72"/>
                    </a:lnTo>
                    <a:lnTo>
                      <a:pt x="2" y="77"/>
                    </a:lnTo>
                    <a:lnTo>
                      <a:pt x="1" y="82"/>
                    </a:lnTo>
                    <a:lnTo>
                      <a:pt x="0" y="91"/>
                    </a:lnTo>
                    <a:lnTo>
                      <a:pt x="1" y="97"/>
                    </a:lnTo>
                    <a:lnTo>
                      <a:pt x="3" y="99"/>
                    </a:lnTo>
                    <a:lnTo>
                      <a:pt x="6" y="101"/>
                    </a:lnTo>
                    <a:lnTo>
                      <a:pt x="10" y="101"/>
                    </a:lnTo>
                    <a:lnTo>
                      <a:pt x="14" y="101"/>
                    </a:lnTo>
                    <a:lnTo>
                      <a:pt x="30" y="92"/>
                    </a:lnTo>
                    <a:lnTo>
                      <a:pt x="54" y="75"/>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51" name="Freeform 35"/>
              <p:cNvSpPr>
                <a:spLocks/>
              </p:cNvSpPr>
              <p:nvPr/>
            </p:nvSpPr>
            <p:spPr bwMode="auto">
              <a:xfrm>
                <a:off x="5694" y="1400"/>
                <a:ext cx="324" cy="438"/>
              </a:xfrm>
              <a:custGeom>
                <a:avLst/>
                <a:gdLst/>
                <a:ahLst/>
                <a:cxnLst>
                  <a:cxn ang="0">
                    <a:pos x="60" y="422"/>
                  </a:cxn>
                  <a:cxn ang="0">
                    <a:pos x="73" y="372"/>
                  </a:cxn>
                  <a:cxn ang="0">
                    <a:pos x="53" y="340"/>
                  </a:cxn>
                  <a:cxn ang="0">
                    <a:pos x="33" y="304"/>
                  </a:cxn>
                  <a:cxn ang="0">
                    <a:pos x="15" y="264"/>
                  </a:cxn>
                  <a:cxn ang="0">
                    <a:pos x="8" y="244"/>
                  </a:cxn>
                  <a:cxn ang="0">
                    <a:pos x="2" y="207"/>
                  </a:cxn>
                  <a:cxn ang="0">
                    <a:pos x="1" y="151"/>
                  </a:cxn>
                  <a:cxn ang="0">
                    <a:pos x="7" y="94"/>
                  </a:cxn>
                  <a:cxn ang="0">
                    <a:pos x="12" y="68"/>
                  </a:cxn>
                  <a:cxn ang="0">
                    <a:pos x="18" y="54"/>
                  </a:cxn>
                  <a:cxn ang="0">
                    <a:pos x="26" y="46"/>
                  </a:cxn>
                  <a:cxn ang="0">
                    <a:pos x="38" y="36"/>
                  </a:cxn>
                  <a:cxn ang="0">
                    <a:pos x="120" y="0"/>
                  </a:cxn>
                  <a:cxn ang="0">
                    <a:pos x="117" y="9"/>
                  </a:cxn>
                  <a:cxn ang="0">
                    <a:pos x="118" y="18"/>
                  </a:cxn>
                  <a:cxn ang="0">
                    <a:pos x="131" y="30"/>
                  </a:cxn>
                  <a:cxn ang="0">
                    <a:pos x="147" y="36"/>
                  </a:cxn>
                  <a:cxn ang="0">
                    <a:pos x="172" y="39"/>
                  </a:cxn>
                  <a:cxn ang="0">
                    <a:pos x="195" y="36"/>
                  </a:cxn>
                  <a:cxn ang="0">
                    <a:pos x="203" y="30"/>
                  </a:cxn>
                  <a:cxn ang="0">
                    <a:pos x="285" y="83"/>
                  </a:cxn>
                  <a:cxn ang="0">
                    <a:pos x="293" y="105"/>
                  </a:cxn>
                  <a:cxn ang="0">
                    <a:pos x="293" y="122"/>
                  </a:cxn>
                  <a:cxn ang="0">
                    <a:pos x="269" y="149"/>
                  </a:cxn>
                  <a:cxn ang="0">
                    <a:pos x="257" y="155"/>
                  </a:cxn>
                  <a:cxn ang="0">
                    <a:pos x="250" y="164"/>
                  </a:cxn>
                  <a:cxn ang="0">
                    <a:pos x="251" y="174"/>
                  </a:cxn>
                  <a:cxn ang="0">
                    <a:pos x="241" y="190"/>
                  </a:cxn>
                  <a:cxn ang="0">
                    <a:pos x="228" y="184"/>
                  </a:cxn>
                  <a:cxn ang="0">
                    <a:pos x="221" y="186"/>
                  </a:cxn>
                  <a:cxn ang="0">
                    <a:pos x="215" y="195"/>
                  </a:cxn>
                  <a:cxn ang="0">
                    <a:pos x="216" y="202"/>
                  </a:cxn>
                  <a:cxn ang="0">
                    <a:pos x="219" y="209"/>
                  </a:cxn>
                  <a:cxn ang="0">
                    <a:pos x="219" y="216"/>
                  </a:cxn>
                  <a:cxn ang="0">
                    <a:pos x="226" y="222"/>
                  </a:cxn>
                  <a:cxn ang="0">
                    <a:pos x="222" y="231"/>
                  </a:cxn>
                  <a:cxn ang="0">
                    <a:pos x="226" y="239"/>
                  </a:cxn>
                  <a:cxn ang="0">
                    <a:pos x="323" y="259"/>
                  </a:cxn>
                  <a:cxn ang="0">
                    <a:pos x="321" y="291"/>
                  </a:cxn>
                  <a:cxn ang="0">
                    <a:pos x="289" y="303"/>
                  </a:cxn>
                  <a:cxn ang="0">
                    <a:pos x="264" y="309"/>
                  </a:cxn>
                  <a:cxn ang="0">
                    <a:pos x="252" y="341"/>
                  </a:cxn>
                  <a:cxn ang="0">
                    <a:pos x="279" y="346"/>
                  </a:cxn>
                  <a:cxn ang="0">
                    <a:pos x="260" y="385"/>
                  </a:cxn>
                  <a:cxn ang="0">
                    <a:pos x="257" y="395"/>
                  </a:cxn>
                  <a:cxn ang="0">
                    <a:pos x="257" y="410"/>
                  </a:cxn>
                  <a:cxn ang="0">
                    <a:pos x="261" y="414"/>
                  </a:cxn>
                  <a:cxn ang="0">
                    <a:pos x="269" y="414"/>
                  </a:cxn>
                  <a:cxn ang="0">
                    <a:pos x="309" y="388"/>
                  </a:cxn>
                  <a:cxn ang="0">
                    <a:pos x="311" y="394"/>
                  </a:cxn>
                  <a:cxn ang="0">
                    <a:pos x="304" y="421"/>
                  </a:cxn>
                  <a:cxn ang="0">
                    <a:pos x="275" y="427"/>
                  </a:cxn>
                  <a:cxn ang="0">
                    <a:pos x="171" y="437"/>
                  </a:cxn>
                  <a:cxn ang="0">
                    <a:pos x="118" y="435"/>
                  </a:cxn>
                  <a:cxn ang="0">
                    <a:pos x="87" y="432"/>
                  </a:cxn>
                  <a:cxn ang="0">
                    <a:pos x="60" y="423"/>
                  </a:cxn>
                </a:cxnLst>
                <a:rect l="0" t="0" r="r" b="b"/>
                <a:pathLst>
                  <a:path w="324" h="438">
                    <a:moveTo>
                      <a:pt x="60" y="423"/>
                    </a:moveTo>
                    <a:lnTo>
                      <a:pt x="60" y="422"/>
                    </a:lnTo>
                    <a:lnTo>
                      <a:pt x="68" y="399"/>
                    </a:lnTo>
                    <a:lnTo>
                      <a:pt x="73" y="372"/>
                    </a:lnTo>
                    <a:lnTo>
                      <a:pt x="64" y="357"/>
                    </a:lnTo>
                    <a:lnTo>
                      <a:pt x="53" y="340"/>
                    </a:lnTo>
                    <a:lnTo>
                      <a:pt x="42" y="322"/>
                    </a:lnTo>
                    <a:lnTo>
                      <a:pt x="33" y="304"/>
                    </a:lnTo>
                    <a:lnTo>
                      <a:pt x="23" y="284"/>
                    </a:lnTo>
                    <a:lnTo>
                      <a:pt x="15" y="264"/>
                    </a:lnTo>
                    <a:lnTo>
                      <a:pt x="16" y="264"/>
                    </a:lnTo>
                    <a:lnTo>
                      <a:pt x="8" y="244"/>
                    </a:lnTo>
                    <a:lnTo>
                      <a:pt x="3" y="227"/>
                    </a:lnTo>
                    <a:lnTo>
                      <a:pt x="2" y="207"/>
                    </a:lnTo>
                    <a:lnTo>
                      <a:pt x="0" y="174"/>
                    </a:lnTo>
                    <a:lnTo>
                      <a:pt x="1" y="151"/>
                    </a:lnTo>
                    <a:lnTo>
                      <a:pt x="3" y="109"/>
                    </a:lnTo>
                    <a:lnTo>
                      <a:pt x="7" y="94"/>
                    </a:lnTo>
                    <a:lnTo>
                      <a:pt x="9" y="79"/>
                    </a:lnTo>
                    <a:lnTo>
                      <a:pt x="12" y="68"/>
                    </a:lnTo>
                    <a:lnTo>
                      <a:pt x="15" y="60"/>
                    </a:lnTo>
                    <a:lnTo>
                      <a:pt x="18" y="54"/>
                    </a:lnTo>
                    <a:lnTo>
                      <a:pt x="21" y="50"/>
                    </a:lnTo>
                    <a:lnTo>
                      <a:pt x="26" y="46"/>
                    </a:lnTo>
                    <a:lnTo>
                      <a:pt x="30" y="42"/>
                    </a:lnTo>
                    <a:lnTo>
                      <a:pt x="38" y="36"/>
                    </a:lnTo>
                    <a:lnTo>
                      <a:pt x="48" y="31"/>
                    </a:lnTo>
                    <a:lnTo>
                      <a:pt x="120" y="0"/>
                    </a:lnTo>
                    <a:lnTo>
                      <a:pt x="118" y="4"/>
                    </a:lnTo>
                    <a:lnTo>
                      <a:pt x="117" y="9"/>
                    </a:lnTo>
                    <a:lnTo>
                      <a:pt x="117" y="14"/>
                    </a:lnTo>
                    <a:lnTo>
                      <a:pt x="118" y="18"/>
                    </a:lnTo>
                    <a:lnTo>
                      <a:pt x="123" y="24"/>
                    </a:lnTo>
                    <a:lnTo>
                      <a:pt x="131" y="30"/>
                    </a:lnTo>
                    <a:lnTo>
                      <a:pt x="138" y="34"/>
                    </a:lnTo>
                    <a:lnTo>
                      <a:pt x="147" y="36"/>
                    </a:lnTo>
                    <a:lnTo>
                      <a:pt x="160" y="38"/>
                    </a:lnTo>
                    <a:lnTo>
                      <a:pt x="172" y="39"/>
                    </a:lnTo>
                    <a:lnTo>
                      <a:pt x="187" y="38"/>
                    </a:lnTo>
                    <a:lnTo>
                      <a:pt x="195" y="36"/>
                    </a:lnTo>
                    <a:lnTo>
                      <a:pt x="199" y="33"/>
                    </a:lnTo>
                    <a:lnTo>
                      <a:pt x="203" y="30"/>
                    </a:lnTo>
                    <a:lnTo>
                      <a:pt x="272" y="74"/>
                    </a:lnTo>
                    <a:lnTo>
                      <a:pt x="285" y="83"/>
                    </a:lnTo>
                    <a:lnTo>
                      <a:pt x="293" y="90"/>
                    </a:lnTo>
                    <a:lnTo>
                      <a:pt x="293" y="105"/>
                    </a:lnTo>
                    <a:lnTo>
                      <a:pt x="293" y="121"/>
                    </a:lnTo>
                    <a:lnTo>
                      <a:pt x="293" y="122"/>
                    </a:lnTo>
                    <a:lnTo>
                      <a:pt x="280" y="134"/>
                    </a:lnTo>
                    <a:lnTo>
                      <a:pt x="269" y="149"/>
                    </a:lnTo>
                    <a:lnTo>
                      <a:pt x="262" y="159"/>
                    </a:lnTo>
                    <a:lnTo>
                      <a:pt x="257" y="155"/>
                    </a:lnTo>
                    <a:lnTo>
                      <a:pt x="253" y="159"/>
                    </a:lnTo>
                    <a:lnTo>
                      <a:pt x="250" y="164"/>
                    </a:lnTo>
                    <a:lnTo>
                      <a:pt x="249" y="169"/>
                    </a:lnTo>
                    <a:lnTo>
                      <a:pt x="251" y="174"/>
                    </a:lnTo>
                    <a:lnTo>
                      <a:pt x="242" y="190"/>
                    </a:lnTo>
                    <a:lnTo>
                      <a:pt x="241" y="190"/>
                    </a:lnTo>
                    <a:lnTo>
                      <a:pt x="232" y="185"/>
                    </a:lnTo>
                    <a:lnTo>
                      <a:pt x="228" y="184"/>
                    </a:lnTo>
                    <a:lnTo>
                      <a:pt x="224" y="184"/>
                    </a:lnTo>
                    <a:lnTo>
                      <a:pt x="221" y="186"/>
                    </a:lnTo>
                    <a:lnTo>
                      <a:pt x="218" y="188"/>
                    </a:lnTo>
                    <a:lnTo>
                      <a:pt x="215" y="195"/>
                    </a:lnTo>
                    <a:lnTo>
                      <a:pt x="215" y="199"/>
                    </a:lnTo>
                    <a:lnTo>
                      <a:pt x="216" y="202"/>
                    </a:lnTo>
                    <a:lnTo>
                      <a:pt x="222" y="206"/>
                    </a:lnTo>
                    <a:lnTo>
                      <a:pt x="219" y="209"/>
                    </a:lnTo>
                    <a:lnTo>
                      <a:pt x="218" y="213"/>
                    </a:lnTo>
                    <a:lnTo>
                      <a:pt x="219" y="216"/>
                    </a:lnTo>
                    <a:lnTo>
                      <a:pt x="221" y="219"/>
                    </a:lnTo>
                    <a:lnTo>
                      <a:pt x="226" y="222"/>
                    </a:lnTo>
                    <a:lnTo>
                      <a:pt x="224" y="224"/>
                    </a:lnTo>
                    <a:lnTo>
                      <a:pt x="222" y="231"/>
                    </a:lnTo>
                    <a:lnTo>
                      <a:pt x="223" y="236"/>
                    </a:lnTo>
                    <a:lnTo>
                      <a:pt x="226" y="239"/>
                    </a:lnTo>
                    <a:lnTo>
                      <a:pt x="323" y="236"/>
                    </a:lnTo>
                    <a:lnTo>
                      <a:pt x="323" y="259"/>
                    </a:lnTo>
                    <a:lnTo>
                      <a:pt x="322" y="276"/>
                    </a:lnTo>
                    <a:lnTo>
                      <a:pt x="321" y="291"/>
                    </a:lnTo>
                    <a:lnTo>
                      <a:pt x="307" y="297"/>
                    </a:lnTo>
                    <a:lnTo>
                      <a:pt x="289" y="303"/>
                    </a:lnTo>
                    <a:lnTo>
                      <a:pt x="278" y="306"/>
                    </a:lnTo>
                    <a:lnTo>
                      <a:pt x="264" y="309"/>
                    </a:lnTo>
                    <a:lnTo>
                      <a:pt x="239" y="314"/>
                    </a:lnTo>
                    <a:lnTo>
                      <a:pt x="252" y="341"/>
                    </a:lnTo>
                    <a:lnTo>
                      <a:pt x="273" y="335"/>
                    </a:lnTo>
                    <a:lnTo>
                      <a:pt x="279" y="346"/>
                    </a:lnTo>
                    <a:lnTo>
                      <a:pt x="268" y="368"/>
                    </a:lnTo>
                    <a:lnTo>
                      <a:pt x="260" y="385"/>
                    </a:lnTo>
                    <a:lnTo>
                      <a:pt x="258" y="390"/>
                    </a:lnTo>
                    <a:lnTo>
                      <a:pt x="257" y="395"/>
                    </a:lnTo>
                    <a:lnTo>
                      <a:pt x="255" y="404"/>
                    </a:lnTo>
                    <a:lnTo>
                      <a:pt x="257" y="410"/>
                    </a:lnTo>
                    <a:lnTo>
                      <a:pt x="259" y="412"/>
                    </a:lnTo>
                    <a:lnTo>
                      <a:pt x="261" y="414"/>
                    </a:lnTo>
                    <a:lnTo>
                      <a:pt x="266" y="414"/>
                    </a:lnTo>
                    <a:lnTo>
                      <a:pt x="269" y="414"/>
                    </a:lnTo>
                    <a:lnTo>
                      <a:pt x="286" y="405"/>
                    </a:lnTo>
                    <a:lnTo>
                      <a:pt x="309" y="388"/>
                    </a:lnTo>
                    <a:lnTo>
                      <a:pt x="309" y="389"/>
                    </a:lnTo>
                    <a:lnTo>
                      <a:pt x="311" y="394"/>
                    </a:lnTo>
                    <a:lnTo>
                      <a:pt x="313" y="417"/>
                    </a:lnTo>
                    <a:lnTo>
                      <a:pt x="304" y="421"/>
                    </a:lnTo>
                    <a:lnTo>
                      <a:pt x="289" y="425"/>
                    </a:lnTo>
                    <a:lnTo>
                      <a:pt x="275" y="427"/>
                    </a:lnTo>
                    <a:lnTo>
                      <a:pt x="226" y="433"/>
                    </a:lnTo>
                    <a:lnTo>
                      <a:pt x="171" y="437"/>
                    </a:lnTo>
                    <a:lnTo>
                      <a:pt x="146" y="437"/>
                    </a:lnTo>
                    <a:lnTo>
                      <a:pt x="118" y="435"/>
                    </a:lnTo>
                    <a:lnTo>
                      <a:pt x="102" y="434"/>
                    </a:lnTo>
                    <a:lnTo>
                      <a:pt x="87" y="432"/>
                    </a:lnTo>
                    <a:lnTo>
                      <a:pt x="73" y="428"/>
                    </a:lnTo>
                    <a:lnTo>
                      <a:pt x="60" y="4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52" name="Freeform 36"/>
              <p:cNvSpPr>
                <a:spLocks/>
              </p:cNvSpPr>
              <p:nvPr/>
            </p:nvSpPr>
            <p:spPr bwMode="auto">
              <a:xfrm>
                <a:off x="5709" y="1580"/>
                <a:ext cx="223" cy="136"/>
              </a:xfrm>
              <a:custGeom>
                <a:avLst/>
                <a:gdLst/>
                <a:ahLst/>
                <a:cxnLst>
                  <a:cxn ang="0">
                    <a:pos x="0" y="0"/>
                  </a:cxn>
                  <a:cxn ang="0">
                    <a:pos x="55" y="73"/>
                  </a:cxn>
                  <a:cxn ang="0">
                    <a:pos x="77" y="96"/>
                  </a:cxn>
                  <a:cxn ang="0">
                    <a:pos x="95" y="114"/>
                  </a:cxn>
                  <a:cxn ang="0">
                    <a:pos x="108" y="123"/>
                  </a:cxn>
                  <a:cxn ang="0">
                    <a:pos x="119" y="129"/>
                  </a:cxn>
                  <a:cxn ang="0">
                    <a:pos x="130" y="131"/>
                  </a:cxn>
                  <a:cxn ang="0">
                    <a:pos x="139" y="133"/>
                  </a:cxn>
                  <a:cxn ang="0">
                    <a:pos x="157" y="135"/>
                  </a:cxn>
                  <a:cxn ang="0">
                    <a:pos x="175" y="135"/>
                  </a:cxn>
                  <a:cxn ang="0">
                    <a:pos x="222" y="134"/>
                  </a:cxn>
                </a:cxnLst>
                <a:rect l="0" t="0" r="r" b="b"/>
                <a:pathLst>
                  <a:path w="223" h="136">
                    <a:moveTo>
                      <a:pt x="0" y="0"/>
                    </a:moveTo>
                    <a:lnTo>
                      <a:pt x="55" y="73"/>
                    </a:lnTo>
                    <a:lnTo>
                      <a:pt x="77" y="96"/>
                    </a:lnTo>
                    <a:lnTo>
                      <a:pt x="95" y="114"/>
                    </a:lnTo>
                    <a:lnTo>
                      <a:pt x="108" y="123"/>
                    </a:lnTo>
                    <a:lnTo>
                      <a:pt x="119" y="129"/>
                    </a:lnTo>
                    <a:lnTo>
                      <a:pt x="130" y="131"/>
                    </a:lnTo>
                    <a:lnTo>
                      <a:pt x="139" y="133"/>
                    </a:lnTo>
                    <a:lnTo>
                      <a:pt x="157" y="135"/>
                    </a:lnTo>
                    <a:lnTo>
                      <a:pt x="175" y="135"/>
                    </a:lnTo>
                    <a:lnTo>
                      <a:pt x="222" y="134"/>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653" name="Freeform 37"/>
              <p:cNvSpPr>
                <a:spLocks/>
              </p:cNvSpPr>
              <p:nvPr/>
            </p:nvSpPr>
            <p:spPr bwMode="auto">
              <a:xfrm>
                <a:off x="5805" y="1532"/>
                <a:ext cx="116" cy="108"/>
              </a:xfrm>
              <a:custGeom>
                <a:avLst/>
                <a:gdLst/>
                <a:ahLst/>
                <a:cxnLst>
                  <a:cxn ang="0">
                    <a:pos x="115" y="107"/>
                  </a:cxn>
                  <a:cxn ang="0">
                    <a:pos x="85" y="107"/>
                  </a:cxn>
                  <a:cxn ang="0">
                    <a:pos x="72" y="107"/>
                  </a:cxn>
                  <a:cxn ang="0">
                    <a:pos x="61" y="106"/>
                  </a:cxn>
                  <a:cxn ang="0">
                    <a:pos x="58" y="104"/>
                  </a:cxn>
                  <a:cxn ang="0">
                    <a:pos x="55" y="101"/>
                  </a:cxn>
                  <a:cxn ang="0">
                    <a:pos x="53" y="96"/>
                  </a:cxn>
                  <a:cxn ang="0">
                    <a:pos x="47" y="85"/>
                  </a:cxn>
                  <a:cxn ang="0">
                    <a:pos x="0" y="0"/>
                  </a:cxn>
                </a:cxnLst>
                <a:rect l="0" t="0" r="r" b="b"/>
                <a:pathLst>
                  <a:path w="116" h="108">
                    <a:moveTo>
                      <a:pt x="115" y="107"/>
                    </a:moveTo>
                    <a:lnTo>
                      <a:pt x="85" y="107"/>
                    </a:lnTo>
                    <a:lnTo>
                      <a:pt x="72" y="107"/>
                    </a:lnTo>
                    <a:lnTo>
                      <a:pt x="61" y="106"/>
                    </a:lnTo>
                    <a:lnTo>
                      <a:pt x="58" y="104"/>
                    </a:lnTo>
                    <a:lnTo>
                      <a:pt x="55" y="101"/>
                    </a:lnTo>
                    <a:lnTo>
                      <a:pt x="53" y="96"/>
                    </a:lnTo>
                    <a:lnTo>
                      <a:pt x="47" y="85"/>
                    </a:lnTo>
                    <a:lnTo>
                      <a:pt x="0"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654" name="Freeform 38"/>
              <p:cNvSpPr>
                <a:spLocks/>
              </p:cNvSpPr>
              <p:nvPr/>
            </p:nvSpPr>
            <p:spPr bwMode="auto">
              <a:xfrm>
                <a:off x="5157" y="2360"/>
                <a:ext cx="96" cy="319"/>
              </a:xfrm>
              <a:custGeom>
                <a:avLst/>
                <a:gdLst/>
                <a:ahLst/>
                <a:cxnLst>
                  <a:cxn ang="0">
                    <a:pos x="92" y="304"/>
                  </a:cxn>
                  <a:cxn ang="0">
                    <a:pos x="89" y="302"/>
                  </a:cxn>
                  <a:cxn ang="0">
                    <a:pos x="84" y="300"/>
                  </a:cxn>
                  <a:cxn ang="0">
                    <a:pos x="76" y="299"/>
                  </a:cxn>
                  <a:cxn ang="0">
                    <a:pos x="67" y="300"/>
                  </a:cxn>
                  <a:cxn ang="0">
                    <a:pos x="61" y="303"/>
                  </a:cxn>
                  <a:cxn ang="0">
                    <a:pos x="57" y="305"/>
                  </a:cxn>
                  <a:cxn ang="0">
                    <a:pos x="50" y="309"/>
                  </a:cxn>
                  <a:cxn ang="0">
                    <a:pos x="43" y="314"/>
                  </a:cxn>
                  <a:cxn ang="0">
                    <a:pos x="41" y="318"/>
                  </a:cxn>
                  <a:cxn ang="0">
                    <a:pos x="41" y="317"/>
                  </a:cxn>
                  <a:cxn ang="0">
                    <a:pos x="41" y="281"/>
                  </a:cxn>
                  <a:cxn ang="0">
                    <a:pos x="40" y="264"/>
                  </a:cxn>
                  <a:cxn ang="0">
                    <a:pos x="36" y="249"/>
                  </a:cxn>
                  <a:cxn ang="0">
                    <a:pos x="24" y="212"/>
                  </a:cxn>
                  <a:cxn ang="0">
                    <a:pos x="18" y="185"/>
                  </a:cxn>
                  <a:cxn ang="0">
                    <a:pos x="12" y="147"/>
                  </a:cxn>
                  <a:cxn ang="0">
                    <a:pos x="11" y="120"/>
                  </a:cxn>
                  <a:cxn ang="0">
                    <a:pos x="9" y="88"/>
                  </a:cxn>
                  <a:cxn ang="0">
                    <a:pos x="7" y="72"/>
                  </a:cxn>
                  <a:cxn ang="0">
                    <a:pos x="2" y="50"/>
                  </a:cxn>
                  <a:cxn ang="0">
                    <a:pos x="0" y="30"/>
                  </a:cxn>
                  <a:cxn ang="0">
                    <a:pos x="1" y="8"/>
                  </a:cxn>
                  <a:cxn ang="0">
                    <a:pos x="43" y="4"/>
                  </a:cxn>
                  <a:cxn ang="0">
                    <a:pos x="84" y="0"/>
                  </a:cxn>
                  <a:cxn ang="0">
                    <a:pos x="86" y="24"/>
                  </a:cxn>
                  <a:cxn ang="0">
                    <a:pos x="86" y="45"/>
                  </a:cxn>
                  <a:cxn ang="0">
                    <a:pos x="84" y="67"/>
                  </a:cxn>
                  <a:cxn ang="0">
                    <a:pos x="84" y="81"/>
                  </a:cxn>
                  <a:cxn ang="0">
                    <a:pos x="85" y="93"/>
                  </a:cxn>
                  <a:cxn ang="0">
                    <a:pos x="87" y="115"/>
                  </a:cxn>
                  <a:cxn ang="0">
                    <a:pos x="90" y="136"/>
                  </a:cxn>
                  <a:cxn ang="0">
                    <a:pos x="94" y="157"/>
                  </a:cxn>
                  <a:cxn ang="0">
                    <a:pos x="95" y="184"/>
                  </a:cxn>
                  <a:cxn ang="0">
                    <a:pos x="95" y="211"/>
                  </a:cxn>
                  <a:cxn ang="0">
                    <a:pos x="90" y="243"/>
                  </a:cxn>
                  <a:cxn ang="0">
                    <a:pos x="89" y="261"/>
                  </a:cxn>
                  <a:cxn ang="0">
                    <a:pos x="89" y="274"/>
                  </a:cxn>
                  <a:cxn ang="0">
                    <a:pos x="90" y="293"/>
                  </a:cxn>
                  <a:cxn ang="0">
                    <a:pos x="92" y="304"/>
                  </a:cxn>
                </a:cxnLst>
                <a:rect l="0" t="0" r="r" b="b"/>
                <a:pathLst>
                  <a:path w="96" h="319">
                    <a:moveTo>
                      <a:pt x="92" y="304"/>
                    </a:moveTo>
                    <a:lnTo>
                      <a:pt x="89" y="302"/>
                    </a:lnTo>
                    <a:lnTo>
                      <a:pt x="84" y="300"/>
                    </a:lnTo>
                    <a:lnTo>
                      <a:pt x="76" y="299"/>
                    </a:lnTo>
                    <a:lnTo>
                      <a:pt x="67" y="300"/>
                    </a:lnTo>
                    <a:lnTo>
                      <a:pt x="61" y="303"/>
                    </a:lnTo>
                    <a:lnTo>
                      <a:pt x="57" y="305"/>
                    </a:lnTo>
                    <a:lnTo>
                      <a:pt x="50" y="309"/>
                    </a:lnTo>
                    <a:lnTo>
                      <a:pt x="43" y="314"/>
                    </a:lnTo>
                    <a:lnTo>
                      <a:pt x="41" y="318"/>
                    </a:lnTo>
                    <a:lnTo>
                      <a:pt x="41" y="317"/>
                    </a:lnTo>
                    <a:lnTo>
                      <a:pt x="41" y="281"/>
                    </a:lnTo>
                    <a:lnTo>
                      <a:pt x="40" y="264"/>
                    </a:lnTo>
                    <a:lnTo>
                      <a:pt x="36" y="249"/>
                    </a:lnTo>
                    <a:lnTo>
                      <a:pt x="24" y="212"/>
                    </a:lnTo>
                    <a:lnTo>
                      <a:pt x="18" y="185"/>
                    </a:lnTo>
                    <a:lnTo>
                      <a:pt x="12" y="147"/>
                    </a:lnTo>
                    <a:lnTo>
                      <a:pt x="11" y="120"/>
                    </a:lnTo>
                    <a:lnTo>
                      <a:pt x="9" y="88"/>
                    </a:lnTo>
                    <a:lnTo>
                      <a:pt x="7" y="72"/>
                    </a:lnTo>
                    <a:lnTo>
                      <a:pt x="2" y="50"/>
                    </a:lnTo>
                    <a:lnTo>
                      <a:pt x="0" y="30"/>
                    </a:lnTo>
                    <a:lnTo>
                      <a:pt x="1" y="8"/>
                    </a:lnTo>
                    <a:lnTo>
                      <a:pt x="43" y="4"/>
                    </a:lnTo>
                    <a:lnTo>
                      <a:pt x="84" y="0"/>
                    </a:lnTo>
                    <a:lnTo>
                      <a:pt x="86" y="24"/>
                    </a:lnTo>
                    <a:lnTo>
                      <a:pt x="86" y="45"/>
                    </a:lnTo>
                    <a:lnTo>
                      <a:pt x="84" y="67"/>
                    </a:lnTo>
                    <a:lnTo>
                      <a:pt x="84" y="81"/>
                    </a:lnTo>
                    <a:lnTo>
                      <a:pt x="85" y="93"/>
                    </a:lnTo>
                    <a:lnTo>
                      <a:pt x="87" y="115"/>
                    </a:lnTo>
                    <a:lnTo>
                      <a:pt x="90" y="136"/>
                    </a:lnTo>
                    <a:lnTo>
                      <a:pt x="94" y="157"/>
                    </a:lnTo>
                    <a:lnTo>
                      <a:pt x="95" y="184"/>
                    </a:lnTo>
                    <a:lnTo>
                      <a:pt x="95" y="211"/>
                    </a:lnTo>
                    <a:lnTo>
                      <a:pt x="90" y="243"/>
                    </a:lnTo>
                    <a:lnTo>
                      <a:pt x="89" y="261"/>
                    </a:lnTo>
                    <a:lnTo>
                      <a:pt x="89" y="274"/>
                    </a:lnTo>
                    <a:lnTo>
                      <a:pt x="90" y="293"/>
                    </a:lnTo>
                    <a:lnTo>
                      <a:pt x="92" y="30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55" name="Freeform 39"/>
              <p:cNvSpPr>
                <a:spLocks/>
              </p:cNvSpPr>
              <p:nvPr/>
            </p:nvSpPr>
            <p:spPr bwMode="auto">
              <a:xfrm>
                <a:off x="5193" y="2659"/>
                <a:ext cx="102" cy="105"/>
              </a:xfrm>
              <a:custGeom>
                <a:avLst/>
                <a:gdLst/>
                <a:ahLst/>
                <a:cxnLst>
                  <a:cxn ang="0">
                    <a:pos x="7" y="15"/>
                  </a:cxn>
                  <a:cxn ang="0">
                    <a:pos x="20" y="6"/>
                  </a:cxn>
                  <a:cxn ang="0">
                    <a:pos x="30" y="1"/>
                  </a:cxn>
                  <a:cxn ang="0">
                    <a:pos x="47" y="1"/>
                  </a:cxn>
                  <a:cxn ang="0">
                    <a:pos x="55" y="5"/>
                  </a:cxn>
                  <a:cxn ang="0">
                    <a:pos x="55" y="5"/>
                  </a:cxn>
                  <a:cxn ang="0">
                    <a:pos x="59" y="10"/>
                  </a:cxn>
                  <a:cxn ang="0">
                    <a:pos x="62" y="15"/>
                  </a:cxn>
                  <a:cxn ang="0">
                    <a:pos x="48" y="12"/>
                  </a:cxn>
                  <a:cxn ang="0">
                    <a:pos x="36" y="12"/>
                  </a:cxn>
                  <a:cxn ang="0">
                    <a:pos x="24" y="18"/>
                  </a:cxn>
                  <a:cxn ang="0">
                    <a:pos x="16" y="24"/>
                  </a:cxn>
                  <a:cxn ang="0">
                    <a:pos x="12" y="36"/>
                  </a:cxn>
                  <a:cxn ang="0">
                    <a:pos x="15" y="47"/>
                  </a:cxn>
                  <a:cxn ang="0">
                    <a:pos x="24" y="57"/>
                  </a:cxn>
                  <a:cxn ang="0">
                    <a:pos x="36" y="68"/>
                  </a:cxn>
                  <a:cxn ang="0">
                    <a:pos x="46" y="74"/>
                  </a:cxn>
                  <a:cxn ang="0">
                    <a:pos x="54" y="75"/>
                  </a:cxn>
                  <a:cxn ang="0">
                    <a:pos x="66" y="74"/>
                  </a:cxn>
                  <a:cxn ang="0">
                    <a:pos x="75" y="71"/>
                  </a:cxn>
                  <a:cxn ang="0">
                    <a:pos x="83" y="64"/>
                  </a:cxn>
                  <a:cxn ang="0">
                    <a:pos x="83" y="49"/>
                  </a:cxn>
                  <a:cxn ang="0">
                    <a:pos x="85" y="50"/>
                  </a:cxn>
                  <a:cxn ang="0">
                    <a:pos x="98" y="72"/>
                  </a:cxn>
                  <a:cxn ang="0">
                    <a:pos x="101" y="87"/>
                  </a:cxn>
                  <a:cxn ang="0">
                    <a:pos x="98" y="96"/>
                  </a:cxn>
                  <a:cxn ang="0">
                    <a:pos x="90" y="100"/>
                  </a:cxn>
                  <a:cxn ang="0">
                    <a:pos x="77" y="104"/>
                  </a:cxn>
                  <a:cxn ang="0">
                    <a:pos x="61" y="103"/>
                  </a:cxn>
                  <a:cxn ang="0">
                    <a:pos x="48" y="98"/>
                  </a:cxn>
                  <a:cxn ang="0">
                    <a:pos x="3" y="57"/>
                  </a:cxn>
                  <a:cxn ang="0">
                    <a:pos x="1" y="48"/>
                  </a:cxn>
                  <a:cxn ang="0">
                    <a:pos x="1" y="35"/>
                  </a:cxn>
                  <a:cxn ang="0">
                    <a:pos x="4" y="19"/>
                  </a:cxn>
                </a:cxnLst>
                <a:rect l="0" t="0" r="r" b="b"/>
                <a:pathLst>
                  <a:path w="102" h="105">
                    <a:moveTo>
                      <a:pt x="4" y="19"/>
                    </a:moveTo>
                    <a:lnTo>
                      <a:pt x="7" y="15"/>
                    </a:lnTo>
                    <a:lnTo>
                      <a:pt x="13" y="10"/>
                    </a:lnTo>
                    <a:lnTo>
                      <a:pt x="20" y="6"/>
                    </a:lnTo>
                    <a:lnTo>
                      <a:pt x="25" y="4"/>
                    </a:lnTo>
                    <a:lnTo>
                      <a:pt x="30" y="1"/>
                    </a:lnTo>
                    <a:lnTo>
                      <a:pt x="39" y="0"/>
                    </a:lnTo>
                    <a:lnTo>
                      <a:pt x="47" y="1"/>
                    </a:lnTo>
                    <a:lnTo>
                      <a:pt x="53" y="3"/>
                    </a:lnTo>
                    <a:lnTo>
                      <a:pt x="55" y="5"/>
                    </a:lnTo>
                    <a:lnTo>
                      <a:pt x="55" y="4"/>
                    </a:lnTo>
                    <a:lnTo>
                      <a:pt x="55" y="5"/>
                    </a:lnTo>
                    <a:lnTo>
                      <a:pt x="56" y="6"/>
                    </a:lnTo>
                    <a:lnTo>
                      <a:pt x="59" y="10"/>
                    </a:lnTo>
                    <a:lnTo>
                      <a:pt x="61" y="13"/>
                    </a:lnTo>
                    <a:lnTo>
                      <a:pt x="62" y="15"/>
                    </a:lnTo>
                    <a:lnTo>
                      <a:pt x="54" y="13"/>
                    </a:lnTo>
                    <a:lnTo>
                      <a:pt x="48" y="12"/>
                    </a:lnTo>
                    <a:lnTo>
                      <a:pt x="43" y="11"/>
                    </a:lnTo>
                    <a:lnTo>
                      <a:pt x="36" y="12"/>
                    </a:lnTo>
                    <a:lnTo>
                      <a:pt x="28" y="15"/>
                    </a:lnTo>
                    <a:lnTo>
                      <a:pt x="24" y="18"/>
                    </a:lnTo>
                    <a:lnTo>
                      <a:pt x="20" y="21"/>
                    </a:lnTo>
                    <a:lnTo>
                      <a:pt x="16" y="24"/>
                    </a:lnTo>
                    <a:lnTo>
                      <a:pt x="13" y="29"/>
                    </a:lnTo>
                    <a:lnTo>
                      <a:pt x="12" y="36"/>
                    </a:lnTo>
                    <a:lnTo>
                      <a:pt x="13" y="41"/>
                    </a:lnTo>
                    <a:lnTo>
                      <a:pt x="15" y="47"/>
                    </a:lnTo>
                    <a:lnTo>
                      <a:pt x="18" y="52"/>
                    </a:lnTo>
                    <a:lnTo>
                      <a:pt x="24" y="57"/>
                    </a:lnTo>
                    <a:lnTo>
                      <a:pt x="29" y="63"/>
                    </a:lnTo>
                    <a:lnTo>
                      <a:pt x="36" y="68"/>
                    </a:lnTo>
                    <a:lnTo>
                      <a:pt x="40" y="71"/>
                    </a:lnTo>
                    <a:lnTo>
                      <a:pt x="46" y="74"/>
                    </a:lnTo>
                    <a:lnTo>
                      <a:pt x="49" y="75"/>
                    </a:lnTo>
                    <a:lnTo>
                      <a:pt x="54" y="75"/>
                    </a:lnTo>
                    <a:lnTo>
                      <a:pt x="61" y="75"/>
                    </a:lnTo>
                    <a:lnTo>
                      <a:pt x="66" y="74"/>
                    </a:lnTo>
                    <a:lnTo>
                      <a:pt x="71" y="73"/>
                    </a:lnTo>
                    <a:lnTo>
                      <a:pt x="75" y="71"/>
                    </a:lnTo>
                    <a:lnTo>
                      <a:pt x="80" y="68"/>
                    </a:lnTo>
                    <a:lnTo>
                      <a:pt x="83" y="64"/>
                    </a:lnTo>
                    <a:lnTo>
                      <a:pt x="84" y="57"/>
                    </a:lnTo>
                    <a:lnTo>
                      <a:pt x="83" y="49"/>
                    </a:lnTo>
                    <a:lnTo>
                      <a:pt x="81" y="41"/>
                    </a:lnTo>
                    <a:lnTo>
                      <a:pt x="85" y="50"/>
                    </a:lnTo>
                    <a:lnTo>
                      <a:pt x="90" y="57"/>
                    </a:lnTo>
                    <a:lnTo>
                      <a:pt x="98" y="72"/>
                    </a:lnTo>
                    <a:lnTo>
                      <a:pt x="100" y="81"/>
                    </a:lnTo>
                    <a:lnTo>
                      <a:pt x="101" y="87"/>
                    </a:lnTo>
                    <a:lnTo>
                      <a:pt x="100" y="90"/>
                    </a:lnTo>
                    <a:lnTo>
                      <a:pt x="98" y="96"/>
                    </a:lnTo>
                    <a:lnTo>
                      <a:pt x="94" y="98"/>
                    </a:lnTo>
                    <a:lnTo>
                      <a:pt x="90" y="100"/>
                    </a:lnTo>
                    <a:lnTo>
                      <a:pt x="84" y="103"/>
                    </a:lnTo>
                    <a:lnTo>
                      <a:pt x="77" y="104"/>
                    </a:lnTo>
                    <a:lnTo>
                      <a:pt x="66" y="104"/>
                    </a:lnTo>
                    <a:lnTo>
                      <a:pt x="61" y="103"/>
                    </a:lnTo>
                    <a:lnTo>
                      <a:pt x="56" y="102"/>
                    </a:lnTo>
                    <a:lnTo>
                      <a:pt x="48" y="98"/>
                    </a:lnTo>
                    <a:lnTo>
                      <a:pt x="29" y="84"/>
                    </a:lnTo>
                    <a:lnTo>
                      <a:pt x="3" y="57"/>
                    </a:lnTo>
                    <a:lnTo>
                      <a:pt x="2" y="52"/>
                    </a:lnTo>
                    <a:lnTo>
                      <a:pt x="1" y="48"/>
                    </a:lnTo>
                    <a:lnTo>
                      <a:pt x="0" y="41"/>
                    </a:lnTo>
                    <a:lnTo>
                      <a:pt x="1" y="35"/>
                    </a:lnTo>
                    <a:lnTo>
                      <a:pt x="2" y="22"/>
                    </a:lnTo>
                    <a:lnTo>
                      <a:pt x="4" y="19"/>
                    </a:lnTo>
                    <a:lnTo>
                      <a:pt x="4" y="19"/>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56" name="Freeform 40"/>
              <p:cNvSpPr>
                <a:spLocks/>
              </p:cNvSpPr>
              <p:nvPr/>
            </p:nvSpPr>
            <p:spPr bwMode="auto">
              <a:xfrm>
                <a:off x="5295" y="1482"/>
                <a:ext cx="9" cy="81"/>
              </a:xfrm>
              <a:custGeom>
                <a:avLst/>
                <a:gdLst/>
                <a:ahLst/>
                <a:cxnLst>
                  <a:cxn ang="0">
                    <a:pos x="8" y="80"/>
                  </a:cxn>
                  <a:cxn ang="0">
                    <a:pos x="6" y="61"/>
                  </a:cxn>
                  <a:cxn ang="0">
                    <a:pos x="2" y="25"/>
                  </a:cxn>
                  <a:cxn ang="0">
                    <a:pos x="0" y="0"/>
                  </a:cxn>
                </a:cxnLst>
                <a:rect l="0" t="0" r="r" b="b"/>
                <a:pathLst>
                  <a:path w="9" h="81">
                    <a:moveTo>
                      <a:pt x="8" y="80"/>
                    </a:moveTo>
                    <a:lnTo>
                      <a:pt x="6" y="61"/>
                    </a:lnTo>
                    <a:lnTo>
                      <a:pt x="2" y="25"/>
                    </a:lnTo>
                    <a:lnTo>
                      <a:pt x="0"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657" name="Freeform 41"/>
              <p:cNvSpPr>
                <a:spLocks/>
              </p:cNvSpPr>
              <p:nvPr/>
            </p:nvSpPr>
            <p:spPr bwMode="auto">
              <a:xfrm>
                <a:off x="6028" y="1226"/>
                <a:ext cx="12" cy="4"/>
              </a:xfrm>
              <a:custGeom>
                <a:avLst/>
                <a:gdLst/>
                <a:ahLst/>
                <a:cxnLst>
                  <a:cxn ang="0">
                    <a:pos x="0" y="0"/>
                  </a:cxn>
                  <a:cxn ang="0">
                    <a:pos x="7" y="1"/>
                  </a:cxn>
                  <a:cxn ang="0">
                    <a:pos x="11" y="3"/>
                  </a:cxn>
                </a:cxnLst>
                <a:rect l="0" t="0" r="r" b="b"/>
                <a:pathLst>
                  <a:path w="12" h="4">
                    <a:moveTo>
                      <a:pt x="0" y="0"/>
                    </a:moveTo>
                    <a:lnTo>
                      <a:pt x="7" y="1"/>
                    </a:lnTo>
                    <a:lnTo>
                      <a:pt x="11" y="3"/>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658" name="Freeform 42"/>
              <p:cNvSpPr>
                <a:spLocks/>
              </p:cNvSpPr>
              <p:nvPr/>
            </p:nvSpPr>
            <p:spPr bwMode="auto">
              <a:xfrm>
                <a:off x="5535" y="1194"/>
                <a:ext cx="17" cy="55"/>
              </a:xfrm>
              <a:custGeom>
                <a:avLst/>
                <a:gdLst/>
                <a:ahLst/>
                <a:cxnLst>
                  <a:cxn ang="0">
                    <a:pos x="2" y="37"/>
                  </a:cxn>
                  <a:cxn ang="0">
                    <a:pos x="0" y="54"/>
                  </a:cxn>
                  <a:cxn ang="0">
                    <a:pos x="8" y="45"/>
                  </a:cxn>
                  <a:cxn ang="0">
                    <a:pos x="11" y="38"/>
                  </a:cxn>
                  <a:cxn ang="0">
                    <a:pos x="15" y="27"/>
                  </a:cxn>
                  <a:cxn ang="0">
                    <a:pos x="16" y="21"/>
                  </a:cxn>
                  <a:cxn ang="0">
                    <a:pos x="15" y="7"/>
                  </a:cxn>
                  <a:cxn ang="0">
                    <a:pos x="11" y="0"/>
                  </a:cxn>
                  <a:cxn ang="0">
                    <a:pos x="9" y="2"/>
                  </a:cxn>
                  <a:cxn ang="0">
                    <a:pos x="7" y="4"/>
                  </a:cxn>
                  <a:cxn ang="0">
                    <a:pos x="5" y="8"/>
                  </a:cxn>
                  <a:cxn ang="0">
                    <a:pos x="2" y="37"/>
                  </a:cxn>
                </a:cxnLst>
                <a:rect l="0" t="0" r="r" b="b"/>
                <a:pathLst>
                  <a:path w="17" h="55">
                    <a:moveTo>
                      <a:pt x="2" y="37"/>
                    </a:moveTo>
                    <a:lnTo>
                      <a:pt x="0" y="54"/>
                    </a:lnTo>
                    <a:lnTo>
                      <a:pt x="8" y="45"/>
                    </a:lnTo>
                    <a:lnTo>
                      <a:pt x="11" y="38"/>
                    </a:lnTo>
                    <a:lnTo>
                      <a:pt x="15" y="27"/>
                    </a:lnTo>
                    <a:lnTo>
                      <a:pt x="16" y="21"/>
                    </a:lnTo>
                    <a:lnTo>
                      <a:pt x="15" y="7"/>
                    </a:lnTo>
                    <a:lnTo>
                      <a:pt x="11" y="0"/>
                    </a:lnTo>
                    <a:lnTo>
                      <a:pt x="9" y="2"/>
                    </a:lnTo>
                    <a:lnTo>
                      <a:pt x="7" y="4"/>
                    </a:lnTo>
                    <a:lnTo>
                      <a:pt x="5" y="8"/>
                    </a:lnTo>
                    <a:lnTo>
                      <a:pt x="2" y="37"/>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59" name="Freeform 43"/>
              <p:cNvSpPr>
                <a:spLocks/>
              </p:cNvSpPr>
              <p:nvPr/>
            </p:nvSpPr>
            <p:spPr bwMode="auto">
              <a:xfrm>
                <a:off x="5361" y="1071"/>
                <a:ext cx="200" cy="132"/>
              </a:xfrm>
              <a:custGeom>
                <a:avLst/>
                <a:gdLst/>
                <a:ahLst/>
                <a:cxnLst>
                  <a:cxn ang="0">
                    <a:pos x="179" y="128"/>
                  </a:cxn>
                  <a:cxn ang="0">
                    <a:pos x="177" y="95"/>
                  </a:cxn>
                  <a:cxn ang="0">
                    <a:pos x="173" y="80"/>
                  </a:cxn>
                  <a:cxn ang="0">
                    <a:pos x="168" y="55"/>
                  </a:cxn>
                  <a:cxn ang="0">
                    <a:pos x="156" y="41"/>
                  </a:cxn>
                  <a:cxn ang="0">
                    <a:pos x="148" y="39"/>
                  </a:cxn>
                  <a:cxn ang="0">
                    <a:pos x="136" y="45"/>
                  </a:cxn>
                  <a:cxn ang="0">
                    <a:pos x="108" y="67"/>
                  </a:cxn>
                  <a:cxn ang="0">
                    <a:pos x="97" y="81"/>
                  </a:cxn>
                  <a:cxn ang="0">
                    <a:pos x="84" y="89"/>
                  </a:cxn>
                  <a:cxn ang="0">
                    <a:pos x="78" y="95"/>
                  </a:cxn>
                  <a:cxn ang="0">
                    <a:pos x="66" y="99"/>
                  </a:cxn>
                  <a:cxn ang="0">
                    <a:pos x="56" y="100"/>
                  </a:cxn>
                  <a:cxn ang="0">
                    <a:pos x="48" y="97"/>
                  </a:cxn>
                  <a:cxn ang="0">
                    <a:pos x="35" y="108"/>
                  </a:cxn>
                  <a:cxn ang="0">
                    <a:pos x="24" y="107"/>
                  </a:cxn>
                  <a:cxn ang="0">
                    <a:pos x="8" y="116"/>
                  </a:cxn>
                  <a:cxn ang="0">
                    <a:pos x="2" y="100"/>
                  </a:cxn>
                  <a:cxn ang="0">
                    <a:pos x="0" y="79"/>
                  </a:cxn>
                  <a:cxn ang="0">
                    <a:pos x="6" y="53"/>
                  </a:cxn>
                  <a:cxn ang="0">
                    <a:pos x="15" y="37"/>
                  </a:cxn>
                  <a:cxn ang="0">
                    <a:pos x="43" y="15"/>
                  </a:cxn>
                  <a:cxn ang="0">
                    <a:pos x="66" y="5"/>
                  </a:cxn>
                  <a:cxn ang="0">
                    <a:pos x="97" y="0"/>
                  </a:cxn>
                  <a:cxn ang="0">
                    <a:pos x="127" y="3"/>
                  </a:cxn>
                  <a:cxn ang="0">
                    <a:pos x="152" y="9"/>
                  </a:cxn>
                  <a:cxn ang="0">
                    <a:pos x="170" y="19"/>
                  </a:cxn>
                  <a:cxn ang="0">
                    <a:pos x="187" y="38"/>
                  </a:cxn>
                  <a:cxn ang="0">
                    <a:pos x="195" y="53"/>
                  </a:cxn>
                  <a:cxn ang="0">
                    <a:pos x="198" y="74"/>
                  </a:cxn>
                  <a:cxn ang="0">
                    <a:pos x="198" y="91"/>
                  </a:cxn>
                  <a:cxn ang="0">
                    <a:pos x="192" y="107"/>
                  </a:cxn>
                  <a:cxn ang="0">
                    <a:pos x="186" y="123"/>
                  </a:cxn>
                  <a:cxn ang="0">
                    <a:pos x="179" y="131"/>
                  </a:cxn>
                </a:cxnLst>
                <a:rect l="0" t="0" r="r" b="b"/>
                <a:pathLst>
                  <a:path w="200" h="132">
                    <a:moveTo>
                      <a:pt x="179" y="131"/>
                    </a:moveTo>
                    <a:lnTo>
                      <a:pt x="179" y="128"/>
                    </a:lnTo>
                    <a:lnTo>
                      <a:pt x="180" y="107"/>
                    </a:lnTo>
                    <a:lnTo>
                      <a:pt x="177" y="95"/>
                    </a:lnTo>
                    <a:lnTo>
                      <a:pt x="175" y="91"/>
                    </a:lnTo>
                    <a:lnTo>
                      <a:pt x="173" y="80"/>
                    </a:lnTo>
                    <a:lnTo>
                      <a:pt x="170" y="69"/>
                    </a:lnTo>
                    <a:lnTo>
                      <a:pt x="168" y="55"/>
                    </a:lnTo>
                    <a:lnTo>
                      <a:pt x="163" y="47"/>
                    </a:lnTo>
                    <a:lnTo>
                      <a:pt x="156" y="41"/>
                    </a:lnTo>
                    <a:lnTo>
                      <a:pt x="152" y="37"/>
                    </a:lnTo>
                    <a:lnTo>
                      <a:pt x="148" y="39"/>
                    </a:lnTo>
                    <a:lnTo>
                      <a:pt x="143" y="41"/>
                    </a:lnTo>
                    <a:lnTo>
                      <a:pt x="136" y="45"/>
                    </a:lnTo>
                    <a:lnTo>
                      <a:pt x="115" y="59"/>
                    </a:lnTo>
                    <a:lnTo>
                      <a:pt x="108" y="67"/>
                    </a:lnTo>
                    <a:lnTo>
                      <a:pt x="102" y="75"/>
                    </a:lnTo>
                    <a:lnTo>
                      <a:pt x="97" y="81"/>
                    </a:lnTo>
                    <a:lnTo>
                      <a:pt x="89" y="87"/>
                    </a:lnTo>
                    <a:lnTo>
                      <a:pt x="84" y="89"/>
                    </a:lnTo>
                    <a:lnTo>
                      <a:pt x="80" y="93"/>
                    </a:lnTo>
                    <a:lnTo>
                      <a:pt x="78" y="95"/>
                    </a:lnTo>
                    <a:lnTo>
                      <a:pt x="72" y="97"/>
                    </a:lnTo>
                    <a:lnTo>
                      <a:pt x="66" y="99"/>
                    </a:lnTo>
                    <a:lnTo>
                      <a:pt x="60" y="100"/>
                    </a:lnTo>
                    <a:lnTo>
                      <a:pt x="56" y="100"/>
                    </a:lnTo>
                    <a:lnTo>
                      <a:pt x="52" y="99"/>
                    </a:lnTo>
                    <a:lnTo>
                      <a:pt x="48" y="97"/>
                    </a:lnTo>
                    <a:lnTo>
                      <a:pt x="43" y="102"/>
                    </a:lnTo>
                    <a:lnTo>
                      <a:pt x="35" y="108"/>
                    </a:lnTo>
                    <a:lnTo>
                      <a:pt x="27" y="112"/>
                    </a:lnTo>
                    <a:lnTo>
                      <a:pt x="24" y="107"/>
                    </a:lnTo>
                    <a:lnTo>
                      <a:pt x="19" y="131"/>
                    </a:lnTo>
                    <a:lnTo>
                      <a:pt x="8" y="116"/>
                    </a:lnTo>
                    <a:lnTo>
                      <a:pt x="3" y="108"/>
                    </a:lnTo>
                    <a:lnTo>
                      <a:pt x="2" y="100"/>
                    </a:lnTo>
                    <a:lnTo>
                      <a:pt x="0" y="90"/>
                    </a:lnTo>
                    <a:lnTo>
                      <a:pt x="0" y="79"/>
                    </a:lnTo>
                    <a:lnTo>
                      <a:pt x="2" y="63"/>
                    </a:lnTo>
                    <a:lnTo>
                      <a:pt x="6" y="53"/>
                    </a:lnTo>
                    <a:lnTo>
                      <a:pt x="10" y="44"/>
                    </a:lnTo>
                    <a:lnTo>
                      <a:pt x="15" y="37"/>
                    </a:lnTo>
                    <a:lnTo>
                      <a:pt x="26" y="26"/>
                    </a:lnTo>
                    <a:lnTo>
                      <a:pt x="43" y="15"/>
                    </a:lnTo>
                    <a:lnTo>
                      <a:pt x="54" y="9"/>
                    </a:lnTo>
                    <a:lnTo>
                      <a:pt x="66" y="5"/>
                    </a:lnTo>
                    <a:lnTo>
                      <a:pt x="85" y="1"/>
                    </a:lnTo>
                    <a:lnTo>
                      <a:pt x="97" y="0"/>
                    </a:lnTo>
                    <a:lnTo>
                      <a:pt x="115" y="1"/>
                    </a:lnTo>
                    <a:lnTo>
                      <a:pt x="127" y="3"/>
                    </a:lnTo>
                    <a:lnTo>
                      <a:pt x="138" y="5"/>
                    </a:lnTo>
                    <a:lnTo>
                      <a:pt x="152" y="9"/>
                    </a:lnTo>
                    <a:lnTo>
                      <a:pt x="161" y="13"/>
                    </a:lnTo>
                    <a:lnTo>
                      <a:pt x="170" y="19"/>
                    </a:lnTo>
                    <a:lnTo>
                      <a:pt x="180" y="28"/>
                    </a:lnTo>
                    <a:lnTo>
                      <a:pt x="187" y="38"/>
                    </a:lnTo>
                    <a:lnTo>
                      <a:pt x="191" y="45"/>
                    </a:lnTo>
                    <a:lnTo>
                      <a:pt x="195" y="53"/>
                    </a:lnTo>
                    <a:lnTo>
                      <a:pt x="197" y="63"/>
                    </a:lnTo>
                    <a:lnTo>
                      <a:pt x="198" y="74"/>
                    </a:lnTo>
                    <a:lnTo>
                      <a:pt x="199" y="83"/>
                    </a:lnTo>
                    <a:lnTo>
                      <a:pt x="198" y="91"/>
                    </a:lnTo>
                    <a:lnTo>
                      <a:pt x="196" y="99"/>
                    </a:lnTo>
                    <a:lnTo>
                      <a:pt x="192" y="107"/>
                    </a:lnTo>
                    <a:lnTo>
                      <a:pt x="188" y="119"/>
                    </a:lnTo>
                    <a:lnTo>
                      <a:pt x="186" y="123"/>
                    </a:lnTo>
                    <a:lnTo>
                      <a:pt x="182" y="127"/>
                    </a:lnTo>
                    <a:lnTo>
                      <a:pt x="179" y="131"/>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60" name="Freeform 44"/>
              <p:cNvSpPr>
                <a:spLocks/>
              </p:cNvSpPr>
              <p:nvPr/>
            </p:nvSpPr>
            <p:spPr bwMode="auto">
              <a:xfrm>
                <a:off x="5483" y="1307"/>
                <a:ext cx="62" cy="111"/>
              </a:xfrm>
              <a:custGeom>
                <a:avLst/>
                <a:gdLst/>
                <a:ahLst/>
                <a:cxnLst>
                  <a:cxn ang="0">
                    <a:pos x="32" y="110"/>
                  </a:cxn>
                  <a:cxn ang="0">
                    <a:pos x="46" y="80"/>
                  </a:cxn>
                  <a:cxn ang="0">
                    <a:pos x="56" y="56"/>
                  </a:cxn>
                  <a:cxn ang="0">
                    <a:pos x="61" y="35"/>
                  </a:cxn>
                  <a:cxn ang="0">
                    <a:pos x="38" y="1"/>
                  </a:cxn>
                  <a:cxn ang="0">
                    <a:pos x="35" y="0"/>
                  </a:cxn>
                  <a:cxn ang="0">
                    <a:pos x="34" y="11"/>
                  </a:cxn>
                  <a:cxn ang="0">
                    <a:pos x="31" y="25"/>
                  </a:cxn>
                  <a:cxn ang="0">
                    <a:pos x="26" y="35"/>
                  </a:cxn>
                  <a:cxn ang="0">
                    <a:pos x="19" y="45"/>
                  </a:cxn>
                  <a:cxn ang="0">
                    <a:pos x="11" y="53"/>
                  </a:cxn>
                  <a:cxn ang="0">
                    <a:pos x="6" y="59"/>
                  </a:cxn>
                  <a:cxn ang="0">
                    <a:pos x="0" y="64"/>
                  </a:cxn>
                  <a:cxn ang="0">
                    <a:pos x="31" y="109"/>
                  </a:cxn>
                  <a:cxn ang="0">
                    <a:pos x="32" y="110"/>
                  </a:cxn>
                </a:cxnLst>
                <a:rect l="0" t="0" r="r" b="b"/>
                <a:pathLst>
                  <a:path w="62" h="111">
                    <a:moveTo>
                      <a:pt x="32" y="110"/>
                    </a:moveTo>
                    <a:lnTo>
                      <a:pt x="46" y="80"/>
                    </a:lnTo>
                    <a:lnTo>
                      <a:pt x="56" y="56"/>
                    </a:lnTo>
                    <a:lnTo>
                      <a:pt x="61" y="35"/>
                    </a:lnTo>
                    <a:lnTo>
                      <a:pt x="38" y="1"/>
                    </a:lnTo>
                    <a:lnTo>
                      <a:pt x="35" y="0"/>
                    </a:lnTo>
                    <a:lnTo>
                      <a:pt x="34" y="11"/>
                    </a:lnTo>
                    <a:lnTo>
                      <a:pt x="31" y="25"/>
                    </a:lnTo>
                    <a:lnTo>
                      <a:pt x="26" y="35"/>
                    </a:lnTo>
                    <a:lnTo>
                      <a:pt x="19" y="45"/>
                    </a:lnTo>
                    <a:lnTo>
                      <a:pt x="11" y="53"/>
                    </a:lnTo>
                    <a:lnTo>
                      <a:pt x="6" y="59"/>
                    </a:lnTo>
                    <a:lnTo>
                      <a:pt x="0" y="64"/>
                    </a:lnTo>
                    <a:lnTo>
                      <a:pt x="31" y="109"/>
                    </a:lnTo>
                    <a:lnTo>
                      <a:pt x="32" y="110"/>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61" name="Freeform 45"/>
              <p:cNvSpPr>
                <a:spLocks/>
              </p:cNvSpPr>
              <p:nvPr/>
            </p:nvSpPr>
            <p:spPr bwMode="auto">
              <a:xfrm>
                <a:off x="5380" y="1308"/>
                <a:ext cx="77" cy="109"/>
              </a:xfrm>
              <a:custGeom>
                <a:avLst/>
                <a:gdLst/>
                <a:ahLst/>
                <a:cxnLst>
                  <a:cxn ang="0">
                    <a:pos x="76" y="63"/>
                  </a:cxn>
                  <a:cxn ang="0">
                    <a:pos x="66" y="59"/>
                  </a:cxn>
                  <a:cxn ang="0">
                    <a:pos x="59" y="56"/>
                  </a:cxn>
                  <a:cxn ang="0">
                    <a:pos x="55" y="53"/>
                  </a:cxn>
                  <a:cxn ang="0">
                    <a:pos x="47" y="47"/>
                  </a:cxn>
                  <a:cxn ang="0">
                    <a:pos x="42" y="41"/>
                  </a:cxn>
                  <a:cxn ang="0">
                    <a:pos x="28" y="22"/>
                  </a:cxn>
                  <a:cxn ang="0">
                    <a:pos x="23" y="15"/>
                  </a:cxn>
                  <a:cxn ang="0">
                    <a:pos x="22" y="7"/>
                  </a:cxn>
                  <a:cxn ang="0">
                    <a:pos x="22" y="0"/>
                  </a:cxn>
                  <a:cxn ang="0">
                    <a:pos x="18" y="4"/>
                  </a:cxn>
                  <a:cxn ang="0">
                    <a:pos x="0" y="32"/>
                  </a:cxn>
                  <a:cxn ang="0">
                    <a:pos x="11" y="57"/>
                  </a:cxn>
                  <a:cxn ang="0">
                    <a:pos x="18" y="70"/>
                  </a:cxn>
                  <a:cxn ang="0">
                    <a:pos x="27" y="84"/>
                  </a:cxn>
                  <a:cxn ang="0">
                    <a:pos x="42" y="108"/>
                  </a:cxn>
                  <a:cxn ang="0">
                    <a:pos x="44" y="107"/>
                  </a:cxn>
                  <a:cxn ang="0">
                    <a:pos x="76" y="63"/>
                  </a:cxn>
                </a:cxnLst>
                <a:rect l="0" t="0" r="r" b="b"/>
                <a:pathLst>
                  <a:path w="77" h="109">
                    <a:moveTo>
                      <a:pt x="76" y="63"/>
                    </a:moveTo>
                    <a:lnTo>
                      <a:pt x="66" y="59"/>
                    </a:lnTo>
                    <a:lnTo>
                      <a:pt x="59" y="56"/>
                    </a:lnTo>
                    <a:lnTo>
                      <a:pt x="55" y="53"/>
                    </a:lnTo>
                    <a:lnTo>
                      <a:pt x="47" y="47"/>
                    </a:lnTo>
                    <a:lnTo>
                      <a:pt x="42" y="41"/>
                    </a:lnTo>
                    <a:lnTo>
                      <a:pt x="28" y="22"/>
                    </a:lnTo>
                    <a:lnTo>
                      <a:pt x="23" y="15"/>
                    </a:lnTo>
                    <a:lnTo>
                      <a:pt x="22" y="7"/>
                    </a:lnTo>
                    <a:lnTo>
                      <a:pt x="22" y="0"/>
                    </a:lnTo>
                    <a:lnTo>
                      <a:pt x="18" y="4"/>
                    </a:lnTo>
                    <a:lnTo>
                      <a:pt x="0" y="32"/>
                    </a:lnTo>
                    <a:lnTo>
                      <a:pt x="11" y="57"/>
                    </a:lnTo>
                    <a:lnTo>
                      <a:pt x="18" y="70"/>
                    </a:lnTo>
                    <a:lnTo>
                      <a:pt x="27" y="84"/>
                    </a:lnTo>
                    <a:lnTo>
                      <a:pt x="42" y="108"/>
                    </a:lnTo>
                    <a:lnTo>
                      <a:pt x="44" y="107"/>
                    </a:lnTo>
                    <a:lnTo>
                      <a:pt x="76" y="63"/>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62" name="Freeform 46"/>
              <p:cNvSpPr>
                <a:spLocks/>
              </p:cNvSpPr>
              <p:nvPr/>
            </p:nvSpPr>
            <p:spPr bwMode="auto">
              <a:xfrm>
                <a:off x="5401" y="1284"/>
                <a:ext cx="118" cy="88"/>
              </a:xfrm>
              <a:custGeom>
                <a:avLst/>
                <a:gdLst/>
                <a:ahLst/>
                <a:cxnLst>
                  <a:cxn ang="0">
                    <a:pos x="117" y="23"/>
                  </a:cxn>
                  <a:cxn ang="0">
                    <a:pos x="117" y="25"/>
                  </a:cxn>
                  <a:cxn ang="0">
                    <a:pos x="116" y="8"/>
                  </a:cxn>
                  <a:cxn ang="0">
                    <a:pos x="116" y="6"/>
                  </a:cxn>
                  <a:cxn ang="0">
                    <a:pos x="107" y="22"/>
                  </a:cxn>
                  <a:cxn ang="0">
                    <a:pos x="98" y="31"/>
                  </a:cxn>
                  <a:cxn ang="0">
                    <a:pos x="90" y="38"/>
                  </a:cxn>
                  <a:cxn ang="0">
                    <a:pos x="82" y="42"/>
                  </a:cxn>
                  <a:cxn ang="0">
                    <a:pos x="69" y="44"/>
                  </a:cxn>
                  <a:cxn ang="0">
                    <a:pos x="51" y="44"/>
                  </a:cxn>
                  <a:cxn ang="0">
                    <a:pos x="37" y="41"/>
                  </a:cxn>
                  <a:cxn ang="0">
                    <a:pos x="26" y="34"/>
                  </a:cxn>
                  <a:cxn ang="0">
                    <a:pos x="20" y="28"/>
                  </a:cxn>
                  <a:cxn ang="0">
                    <a:pos x="10" y="16"/>
                  </a:cxn>
                  <a:cxn ang="0">
                    <a:pos x="1" y="0"/>
                  </a:cxn>
                  <a:cxn ang="0">
                    <a:pos x="1" y="9"/>
                  </a:cxn>
                  <a:cxn ang="0">
                    <a:pos x="1" y="12"/>
                  </a:cxn>
                  <a:cxn ang="0">
                    <a:pos x="1" y="28"/>
                  </a:cxn>
                  <a:cxn ang="0">
                    <a:pos x="0" y="30"/>
                  </a:cxn>
                  <a:cxn ang="0">
                    <a:pos x="2" y="39"/>
                  </a:cxn>
                  <a:cxn ang="0">
                    <a:pos x="7" y="46"/>
                  </a:cxn>
                  <a:cxn ang="0">
                    <a:pos x="12" y="54"/>
                  </a:cxn>
                  <a:cxn ang="0">
                    <a:pos x="21" y="66"/>
                  </a:cxn>
                  <a:cxn ang="0">
                    <a:pos x="26" y="71"/>
                  </a:cxn>
                  <a:cxn ang="0">
                    <a:pos x="33" y="76"/>
                  </a:cxn>
                  <a:cxn ang="0">
                    <a:pos x="38" y="80"/>
                  </a:cxn>
                  <a:cxn ang="0">
                    <a:pos x="45" y="83"/>
                  </a:cxn>
                  <a:cxn ang="0">
                    <a:pos x="55" y="87"/>
                  </a:cxn>
                  <a:cxn ang="0">
                    <a:pos x="82" y="87"/>
                  </a:cxn>
                  <a:cxn ang="0">
                    <a:pos x="88" y="82"/>
                  </a:cxn>
                  <a:cxn ang="0">
                    <a:pos x="93" y="76"/>
                  </a:cxn>
                  <a:cxn ang="0">
                    <a:pos x="101" y="68"/>
                  </a:cxn>
                  <a:cxn ang="0">
                    <a:pos x="108" y="58"/>
                  </a:cxn>
                  <a:cxn ang="0">
                    <a:pos x="113" y="48"/>
                  </a:cxn>
                  <a:cxn ang="0">
                    <a:pos x="116" y="34"/>
                  </a:cxn>
                  <a:cxn ang="0">
                    <a:pos x="117" y="23"/>
                  </a:cxn>
                  <a:cxn ang="0">
                    <a:pos x="117" y="23"/>
                  </a:cxn>
                </a:cxnLst>
                <a:rect l="0" t="0" r="r" b="b"/>
                <a:pathLst>
                  <a:path w="118" h="88">
                    <a:moveTo>
                      <a:pt x="117" y="23"/>
                    </a:moveTo>
                    <a:lnTo>
                      <a:pt x="117" y="25"/>
                    </a:lnTo>
                    <a:lnTo>
                      <a:pt x="116" y="8"/>
                    </a:lnTo>
                    <a:lnTo>
                      <a:pt x="116" y="6"/>
                    </a:lnTo>
                    <a:lnTo>
                      <a:pt x="107" y="22"/>
                    </a:lnTo>
                    <a:lnTo>
                      <a:pt x="98" y="31"/>
                    </a:lnTo>
                    <a:lnTo>
                      <a:pt x="90" y="38"/>
                    </a:lnTo>
                    <a:lnTo>
                      <a:pt x="82" y="42"/>
                    </a:lnTo>
                    <a:lnTo>
                      <a:pt x="69" y="44"/>
                    </a:lnTo>
                    <a:lnTo>
                      <a:pt x="51" y="44"/>
                    </a:lnTo>
                    <a:lnTo>
                      <a:pt x="37" y="41"/>
                    </a:lnTo>
                    <a:lnTo>
                      <a:pt x="26" y="34"/>
                    </a:lnTo>
                    <a:lnTo>
                      <a:pt x="20" y="28"/>
                    </a:lnTo>
                    <a:lnTo>
                      <a:pt x="10" y="16"/>
                    </a:lnTo>
                    <a:lnTo>
                      <a:pt x="1" y="0"/>
                    </a:lnTo>
                    <a:lnTo>
                      <a:pt x="1" y="9"/>
                    </a:lnTo>
                    <a:lnTo>
                      <a:pt x="1" y="12"/>
                    </a:lnTo>
                    <a:lnTo>
                      <a:pt x="1" y="28"/>
                    </a:lnTo>
                    <a:lnTo>
                      <a:pt x="0" y="30"/>
                    </a:lnTo>
                    <a:lnTo>
                      <a:pt x="2" y="39"/>
                    </a:lnTo>
                    <a:lnTo>
                      <a:pt x="7" y="46"/>
                    </a:lnTo>
                    <a:lnTo>
                      <a:pt x="12" y="54"/>
                    </a:lnTo>
                    <a:lnTo>
                      <a:pt x="21" y="66"/>
                    </a:lnTo>
                    <a:lnTo>
                      <a:pt x="26" y="71"/>
                    </a:lnTo>
                    <a:lnTo>
                      <a:pt x="33" y="76"/>
                    </a:lnTo>
                    <a:lnTo>
                      <a:pt x="38" y="80"/>
                    </a:lnTo>
                    <a:lnTo>
                      <a:pt x="45" y="83"/>
                    </a:lnTo>
                    <a:lnTo>
                      <a:pt x="55" y="87"/>
                    </a:lnTo>
                    <a:lnTo>
                      <a:pt x="82" y="87"/>
                    </a:lnTo>
                    <a:lnTo>
                      <a:pt x="88" y="82"/>
                    </a:lnTo>
                    <a:lnTo>
                      <a:pt x="93" y="76"/>
                    </a:lnTo>
                    <a:lnTo>
                      <a:pt x="101" y="68"/>
                    </a:lnTo>
                    <a:lnTo>
                      <a:pt x="108" y="58"/>
                    </a:lnTo>
                    <a:lnTo>
                      <a:pt x="113" y="48"/>
                    </a:lnTo>
                    <a:lnTo>
                      <a:pt x="116" y="34"/>
                    </a:lnTo>
                    <a:lnTo>
                      <a:pt x="117" y="23"/>
                    </a:lnTo>
                    <a:lnTo>
                      <a:pt x="117" y="23"/>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63" name="Freeform 47"/>
              <p:cNvSpPr>
                <a:spLocks/>
              </p:cNvSpPr>
              <p:nvPr/>
            </p:nvSpPr>
            <p:spPr bwMode="auto">
              <a:xfrm>
                <a:off x="5444" y="1371"/>
                <a:ext cx="55" cy="95"/>
              </a:xfrm>
              <a:custGeom>
                <a:avLst/>
                <a:gdLst/>
                <a:ahLst/>
                <a:cxnLst>
                  <a:cxn ang="0">
                    <a:pos x="53" y="17"/>
                  </a:cxn>
                  <a:cxn ang="0">
                    <a:pos x="39" y="39"/>
                  </a:cxn>
                  <a:cxn ang="0">
                    <a:pos x="54" y="67"/>
                  </a:cxn>
                  <a:cxn ang="0">
                    <a:pos x="26" y="94"/>
                  </a:cxn>
                  <a:cxn ang="0">
                    <a:pos x="0" y="67"/>
                  </a:cxn>
                  <a:cxn ang="0">
                    <a:pos x="14" y="39"/>
                  </a:cxn>
                  <a:cxn ang="0">
                    <a:pos x="0" y="17"/>
                  </a:cxn>
                  <a:cxn ang="0">
                    <a:pos x="12" y="0"/>
                  </a:cxn>
                  <a:cxn ang="0">
                    <a:pos x="39" y="0"/>
                  </a:cxn>
                  <a:cxn ang="0">
                    <a:pos x="53" y="17"/>
                  </a:cxn>
                </a:cxnLst>
                <a:rect l="0" t="0" r="r" b="b"/>
                <a:pathLst>
                  <a:path w="55" h="95">
                    <a:moveTo>
                      <a:pt x="53" y="17"/>
                    </a:moveTo>
                    <a:lnTo>
                      <a:pt x="39" y="39"/>
                    </a:lnTo>
                    <a:lnTo>
                      <a:pt x="54" y="67"/>
                    </a:lnTo>
                    <a:lnTo>
                      <a:pt x="26" y="94"/>
                    </a:lnTo>
                    <a:lnTo>
                      <a:pt x="0" y="67"/>
                    </a:lnTo>
                    <a:lnTo>
                      <a:pt x="14" y="39"/>
                    </a:lnTo>
                    <a:lnTo>
                      <a:pt x="0" y="17"/>
                    </a:lnTo>
                    <a:lnTo>
                      <a:pt x="12" y="0"/>
                    </a:lnTo>
                    <a:lnTo>
                      <a:pt x="39" y="0"/>
                    </a:lnTo>
                    <a:lnTo>
                      <a:pt x="53" y="17"/>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64" name="Freeform 48"/>
              <p:cNvSpPr>
                <a:spLocks/>
              </p:cNvSpPr>
              <p:nvPr/>
            </p:nvSpPr>
            <p:spPr bwMode="auto">
              <a:xfrm>
                <a:off x="5483" y="1388"/>
                <a:ext cx="33" cy="51"/>
              </a:xfrm>
              <a:custGeom>
                <a:avLst/>
                <a:gdLst/>
                <a:ahLst/>
                <a:cxnLst>
                  <a:cxn ang="0">
                    <a:pos x="14" y="0"/>
                  </a:cxn>
                  <a:cxn ang="0">
                    <a:pos x="19" y="10"/>
                  </a:cxn>
                  <a:cxn ang="0">
                    <a:pos x="26" y="19"/>
                  </a:cxn>
                  <a:cxn ang="0">
                    <a:pos x="31" y="28"/>
                  </a:cxn>
                  <a:cxn ang="0">
                    <a:pos x="32" y="29"/>
                  </a:cxn>
                  <a:cxn ang="0">
                    <a:pos x="25" y="38"/>
                  </a:cxn>
                  <a:cxn ang="0">
                    <a:pos x="15" y="50"/>
                  </a:cxn>
                  <a:cxn ang="0">
                    <a:pos x="11" y="44"/>
                  </a:cxn>
                  <a:cxn ang="0">
                    <a:pos x="7" y="34"/>
                  </a:cxn>
                  <a:cxn ang="0">
                    <a:pos x="0" y="22"/>
                  </a:cxn>
                  <a:cxn ang="0">
                    <a:pos x="7" y="10"/>
                  </a:cxn>
                  <a:cxn ang="0">
                    <a:pos x="14" y="0"/>
                  </a:cxn>
                </a:cxnLst>
                <a:rect l="0" t="0" r="r" b="b"/>
                <a:pathLst>
                  <a:path w="33" h="51">
                    <a:moveTo>
                      <a:pt x="14" y="0"/>
                    </a:moveTo>
                    <a:lnTo>
                      <a:pt x="19" y="10"/>
                    </a:lnTo>
                    <a:lnTo>
                      <a:pt x="26" y="19"/>
                    </a:lnTo>
                    <a:lnTo>
                      <a:pt x="31" y="28"/>
                    </a:lnTo>
                    <a:lnTo>
                      <a:pt x="32" y="29"/>
                    </a:lnTo>
                    <a:lnTo>
                      <a:pt x="25" y="38"/>
                    </a:lnTo>
                    <a:lnTo>
                      <a:pt x="15" y="50"/>
                    </a:lnTo>
                    <a:lnTo>
                      <a:pt x="11" y="44"/>
                    </a:lnTo>
                    <a:lnTo>
                      <a:pt x="7" y="34"/>
                    </a:lnTo>
                    <a:lnTo>
                      <a:pt x="0" y="22"/>
                    </a:lnTo>
                    <a:lnTo>
                      <a:pt x="7" y="10"/>
                    </a:lnTo>
                    <a:lnTo>
                      <a:pt x="14" y="0"/>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65" name="Freeform 49"/>
              <p:cNvSpPr>
                <a:spLocks/>
              </p:cNvSpPr>
              <p:nvPr/>
            </p:nvSpPr>
            <p:spPr bwMode="auto">
              <a:xfrm>
                <a:off x="5423" y="1388"/>
                <a:ext cx="35" cy="53"/>
              </a:xfrm>
              <a:custGeom>
                <a:avLst/>
                <a:gdLst/>
                <a:ahLst/>
                <a:cxnLst>
                  <a:cxn ang="0">
                    <a:pos x="0" y="28"/>
                  </a:cxn>
                  <a:cxn ang="0">
                    <a:pos x="11" y="40"/>
                  </a:cxn>
                  <a:cxn ang="0">
                    <a:pos x="22" y="52"/>
                  </a:cxn>
                  <a:cxn ang="0">
                    <a:pos x="34" y="22"/>
                  </a:cxn>
                  <a:cxn ang="0">
                    <a:pos x="21" y="0"/>
                  </a:cxn>
                  <a:cxn ang="0">
                    <a:pos x="1" y="27"/>
                  </a:cxn>
                  <a:cxn ang="0">
                    <a:pos x="0" y="28"/>
                  </a:cxn>
                </a:cxnLst>
                <a:rect l="0" t="0" r="r" b="b"/>
                <a:pathLst>
                  <a:path w="35" h="53">
                    <a:moveTo>
                      <a:pt x="0" y="28"/>
                    </a:moveTo>
                    <a:lnTo>
                      <a:pt x="11" y="40"/>
                    </a:lnTo>
                    <a:lnTo>
                      <a:pt x="22" y="52"/>
                    </a:lnTo>
                    <a:lnTo>
                      <a:pt x="34" y="22"/>
                    </a:lnTo>
                    <a:lnTo>
                      <a:pt x="21" y="0"/>
                    </a:lnTo>
                    <a:lnTo>
                      <a:pt x="1" y="27"/>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11666" name="Freeform 50"/>
              <p:cNvSpPr>
                <a:spLocks/>
              </p:cNvSpPr>
              <p:nvPr/>
            </p:nvSpPr>
            <p:spPr bwMode="auto">
              <a:xfrm>
                <a:off x="4971" y="1752"/>
                <a:ext cx="338" cy="617"/>
              </a:xfrm>
              <a:custGeom>
                <a:avLst/>
                <a:gdLst/>
                <a:ahLst/>
                <a:cxnLst>
                  <a:cxn ang="0">
                    <a:pos x="328" y="531"/>
                  </a:cxn>
                  <a:cxn ang="0">
                    <a:pos x="318" y="471"/>
                  </a:cxn>
                  <a:cxn ang="0">
                    <a:pos x="291" y="321"/>
                  </a:cxn>
                  <a:cxn ang="0">
                    <a:pos x="271" y="193"/>
                  </a:cxn>
                  <a:cxn ang="0">
                    <a:pos x="260" y="80"/>
                  </a:cxn>
                  <a:cxn ang="0">
                    <a:pos x="258" y="26"/>
                  </a:cxn>
                  <a:cxn ang="0">
                    <a:pos x="203" y="0"/>
                  </a:cxn>
                  <a:cxn ang="0">
                    <a:pos x="203" y="20"/>
                  </a:cxn>
                  <a:cxn ang="0">
                    <a:pos x="202" y="26"/>
                  </a:cxn>
                  <a:cxn ang="0">
                    <a:pos x="199" y="33"/>
                  </a:cxn>
                  <a:cxn ang="0">
                    <a:pos x="194" y="39"/>
                  </a:cxn>
                  <a:cxn ang="0">
                    <a:pos x="188" y="42"/>
                  </a:cxn>
                  <a:cxn ang="0">
                    <a:pos x="181" y="45"/>
                  </a:cxn>
                  <a:cxn ang="0">
                    <a:pos x="175" y="46"/>
                  </a:cxn>
                  <a:cxn ang="0">
                    <a:pos x="168" y="48"/>
                  </a:cxn>
                  <a:cxn ang="0">
                    <a:pos x="156" y="47"/>
                  </a:cxn>
                  <a:cxn ang="0">
                    <a:pos x="148" y="45"/>
                  </a:cxn>
                  <a:cxn ang="0">
                    <a:pos x="138" y="43"/>
                  </a:cxn>
                  <a:cxn ang="0">
                    <a:pos x="132" y="40"/>
                  </a:cxn>
                  <a:cxn ang="0">
                    <a:pos x="127" y="36"/>
                  </a:cxn>
                  <a:cxn ang="0">
                    <a:pos x="123" y="32"/>
                  </a:cxn>
                  <a:cxn ang="0">
                    <a:pos x="121" y="28"/>
                  </a:cxn>
                  <a:cxn ang="0">
                    <a:pos x="119" y="21"/>
                  </a:cxn>
                  <a:cxn ang="0">
                    <a:pos x="121" y="13"/>
                  </a:cxn>
                  <a:cxn ang="0">
                    <a:pos x="121" y="4"/>
                  </a:cxn>
                  <a:cxn ang="0">
                    <a:pos x="119" y="4"/>
                  </a:cxn>
                  <a:cxn ang="0">
                    <a:pos x="72" y="27"/>
                  </a:cxn>
                  <a:cxn ang="0">
                    <a:pos x="72" y="32"/>
                  </a:cxn>
                  <a:cxn ang="0">
                    <a:pos x="70" y="42"/>
                  </a:cxn>
                  <a:cxn ang="0">
                    <a:pos x="65" y="53"/>
                  </a:cxn>
                  <a:cxn ang="0">
                    <a:pos x="61" y="62"/>
                  </a:cxn>
                  <a:cxn ang="0">
                    <a:pos x="54" y="70"/>
                  </a:cxn>
                  <a:cxn ang="0">
                    <a:pos x="37" y="332"/>
                  </a:cxn>
                  <a:cxn ang="0">
                    <a:pos x="0" y="600"/>
                  </a:cxn>
                  <a:cxn ang="0">
                    <a:pos x="19" y="605"/>
                  </a:cxn>
                  <a:cxn ang="0">
                    <a:pos x="42" y="610"/>
                  </a:cxn>
                  <a:cxn ang="0">
                    <a:pos x="63" y="612"/>
                  </a:cxn>
                  <a:cxn ang="0">
                    <a:pos x="78" y="613"/>
                  </a:cxn>
                  <a:cxn ang="0">
                    <a:pos x="121" y="616"/>
                  </a:cxn>
                  <a:cxn ang="0">
                    <a:pos x="145" y="616"/>
                  </a:cxn>
                  <a:cxn ang="0">
                    <a:pos x="187" y="616"/>
                  </a:cxn>
                  <a:cxn ang="0">
                    <a:pos x="229" y="612"/>
                  </a:cxn>
                  <a:cxn ang="0">
                    <a:pos x="269" y="608"/>
                  </a:cxn>
                  <a:cxn ang="0">
                    <a:pos x="286" y="603"/>
                  </a:cxn>
                  <a:cxn ang="0">
                    <a:pos x="307" y="596"/>
                  </a:cxn>
                  <a:cxn ang="0">
                    <a:pos x="325" y="589"/>
                  </a:cxn>
                  <a:cxn ang="0">
                    <a:pos x="337" y="583"/>
                  </a:cxn>
                  <a:cxn ang="0">
                    <a:pos x="328" y="531"/>
                  </a:cxn>
                </a:cxnLst>
                <a:rect l="0" t="0" r="r" b="b"/>
                <a:pathLst>
                  <a:path w="338" h="617">
                    <a:moveTo>
                      <a:pt x="328" y="531"/>
                    </a:moveTo>
                    <a:lnTo>
                      <a:pt x="318" y="471"/>
                    </a:lnTo>
                    <a:lnTo>
                      <a:pt x="291" y="321"/>
                    </a:lnTo>
                    <a:lnTo>
                      <a:pt x="271" y="193"/>
                    </a:lnTo>
                    <a:lnTo>
                      <a:pt x="260" y="80"/>
                    </a:lnTo>
                    <a:lnTo>
                      <a:pt x="258" y="26"/>
                    </a:lnTo>
                    <a:lnTo>
                      <a:pt x="203" y="0"/>
                    </a:lnTo>
                    <a:lnTo>
                      <a:pt x="203" y="20"/>
                    </a:lnTo>
                    <a:lnTo>
                      <a:pt x="202" y="26"/>
                    </a:lnTo>
                    <a:lnTo>
                      <a:pt x="199" y="33"/>
                    </a:lnTo>
                    <a:lnTo>
                      <a:pt x="194" y="39"/>
                    </a:lnTo>
                    <a:lnTo>
                      <a:pt x="188" y="42"/>
                    </a:lnTo>
                    <a:lnTo>
                      <a:pt x="181" y="45"/>
                    </a:lnTo>
                    <a:lnTo>
                      <a:pt x="175" y="46"/>
                    </a:lnTo>
                    <a:lnTo>
                      <a:pt x="168" y="48"/>
                    </a:lnTo>
                    <a:lnTo>
                      <a:pt x="156" y="47"/>
                    </a:lnTo>
                    <a:lnTo>
                      <a:pt x="148" y="45"/>
                    </a:lnTo>
                    <a:lnTo>
                      <a:pt x="138" y="43"/>
                    </a:lnTo>
                    <a:lnTo>
                      <a:pt x="132" y="40"/>
                    </a:lnTo>
                    <a:lnTo>
                      <a:pt x="127" y="36"/>
                    </a:lnTo>
                    <a:lnTo>
                      <a:pt x="123" y="32"/>
                    </a:lnTo>
                    <a:lnTo>
                      <a:pt x="121" y="28"/>
                    </a:lnTo>
                    <a:lnTo>
                      <a:pt x="119" y="21"/>
                    </a:lnTo>
                    <a:lnTo>
                      <a:pt x="121" y="13"/>
                    </a:lnTo>
                    <a:lnTo>
                      <a:pt x="121" y="4"/>
                    </a:lnTo>
                    <a:lnTo>
                      <a:pt x="119" y="4"/>
                    </a:lnTo>
                    <a:lnTo>
                      <a:pt x="72" y="27"/>
                    </a:lnTo>
                    <a:lnTo>
                      <a:pt x="72" y="32"/>
                    </a:lnTo>
                    <a:lnTo>
                      <a:pt x="70" y="42"/>
                    </a:lnTo>
                    <a:lnTo>
                      <a:pt x="65" y="53"/>
                    </a:lnTo>
                    <a:lnTo>
                      <a:pt x="61" y="62"/>
                    </a:lnTo>
                    <a:lnTo>
                      <a:pt x="54" y="70"/>
                    </a:lnTo>
                    <a:lnTo>
                      <a:pt x="37" y="332"/>
                    </a:lnTo>
                    <a:lnTo>
                      <a:pt x="0" y="600"/>
                    </a:lnTo>
                    <a:lnTo>
                      <a:pt x="19" y="605"/>
                    </a:lnTo>
                    <a:lnTo>
                      <a:pt x="42" y="610"/>
                    </a:lnTo>
                    <a:lnTo>
                      <a:pt x="63" y="612"/>
                    </a:lnTo>
                    <a:lnTo>
                      <a:pt x="78" y="613"/>
                    </a:lnTo>
                    <a:lnTo>
                      <a:pt x="121" y="616"/>
                    </a:lnTo>
                    <a:lnTo>
                      <a:pt x="145" y="616"/>
                    </a:lnTo>
                    <a:lnTo>
                      <a:pt x="187" y="616"/>
                    </a:lnTo>
                    <a:lnTo>
                      <a:pt x="229" y="612"/>
                    </a:lnTo>
                    <a:lnTo>
                      <a:pt x="269" y="608"/>
                    </a:lnTo>
                    <a:lnTo>
                      <a:pt x="286" y="603"/>
                    </a:lnTo>
                    <a:lnTo>
                      <a:pt x="307" y="596"/>
                    </a:lnTo>
                    <a:lnTo>
                      <a:pt x="325" y="589"/>
                    </a:lnTo>
                    <a:lnTo>
                      <a:pt x="337" y="583"/>
                    </a:lnTo>
                    <a:lnTo>
                      <a:pt x="328" y="53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67" name="Freeform 51"/>
              <p:cNvSpPr>
                <a:spLocks/>
              </p:cNvSpPr>
              <p:nvPr/>
            </p:nvSpPr>
            <p:spPr bwMode="auto">
              <a:xfrm>
                <a:off x="5697" y="1817"/>
                <a:ext cx="367" cy="653"/>
              </a:xfrm>
              <a:custGeom>
                <a:avLst/>
                <a:gdLst/>
                <a:ahLst/>
                <a:cxnLst>
                  <a:cxn ang="0">
                    <a:pos x="318" y="47"/>
                  </a:cxn>
                  <a:cxn ang="0">
                    <a:pos x="318" y="63"/>
                  </a:cxn>
                  <a:cxn ang="0">
                    <a:pos x="315" y="96"/>
                  </a:cxn>
                  <a:cxn ang="0">
                    <a:pos x="318" y="138"/>
                  </a:cxn>
                  <a:cxn ang="0">
                    <a:pos x="329" y="304"/>
                  </a:cxn>
                  <a:cxn ang="0">
                    <a:pos x="342" y="417"/>
                  </a:cxn>
                  <a:cxn ang="0">
                    <a:pos x="355" y="524"/>
                  </a:cxn>
                  <a:cxn ang="0">
                    <a:pos x="360" y="573"/>
                  </a:cxn>
                  <a:cxn ang="0">
                    <a:pos x="366" y="599"/>
                  </a:cxn>
                  <a:cxn ang="0">
                    <a:pos x="349" y="609"/>
                  </a:cxn>
                  <a:cxn ang="0">
                    <a:pos x="330" y="620"/>
                  </a:cxn>
                  <a:cxn ang="0">
                    <a:pos x="309" y="629"/>
                  </a:cxn>
                  <a:cxn ang="0">
                    <a:pos x="283" y="637"/>
                  </a:cxn>
                  <a:cxn ang="0">
                    <a:pos x="249" y="645"/>
                  </a:cxn>
                  <a:cxn ang="0">
                    <a:pos x="232" y="647"/>
                  </a:cxn>
                  <a:cxn ang="0">
                    <a:pos x="216" y="649"/>
                  </a:cxn>
                  <a:cxn ang="0">
                    <a:pos x="186" y="651"/>
                  </a:cxn>
                  <a:cxn ang="0">
                    <a:pos x="169" y="652"/>
                  </a:cxn>
                  <a:cxn ang="0">
                    <a:pos x="144" y="652"/>
                  </a:cxn>
                  <a:cxn ang="0">
                    <a:pos x="108" y="649"/>
                  </a:cxn>
                  <a:cxn ang="0">
                    <a:pos x="83" y="647"/>
                  </a:cxn>
                  <a:cxn ang="0">
                    <a:pos x="66" y="645"/>
                  </a:cxn>
                  <a:cxn ang="0">
                    <a:pos x="48" y="641"/>
                  </a:cxn>
                  <a:cxn ang="0">
                    <a:pos x="35" y="638"/>
                  </a:cxn>
                  <a:cxn ang="0">
                    <a:pos x="23" y="632"/>
                  </a:cxn>
                  <a:cxn ang="0">
                    <a:pos x="11" y="627"/>
                  </a:cxn>
                  <a:cxn ang="0">
                    <a:pos x="0" y="621"/>
                  </a:cxn>
                  <a:cxn ang="0">
                    <a:pos x="30" y="144"/>
                  </a:cxn>
                  <a:cxn ang="0">
                    <a:pos x="33" y="95"/>
                  </a:cxn>
                  <a:cxn ang="0">
                    <a:pos x="36" y="69"/>
                  </a:cxn>
                  <a:cxn ang="0">
                    <a:pos x="38" y="56"/>
                  </a:cxn>
                  <a:cxn ang="0">
                    <a:pos x="42" y="41"/>
                  </a:cxn>
                  <a:cxn ang="0">
                    <a:pos x="45" y="30"/>
                  </a:cxn>
                  <a:cxn ang="0">
                    <a:pos x="48" y="22"/>
                  </a:cxn>
                  <a:cxn ang="0">
                    <a:pos x="56" y="5"/>
                  </a:cxn>
                  <a:cxn ang="0">
                    <a:pos x="56" y="6"/>
                  </a:cxn>
                  <a:cxn ang="0">
                    <a:pos x="70" y="11"/>
                  </a:cxn>
                  <a:cxn ang="0">
                    <a:pos x="83" y="15"/>
                  </a:cxn>
                  <a:cxn ang="0">
                    <a:pos x="99" y="17"/>
                  </a:cxn>
                  <a:cxn ang="0">
                    <a:pos x="115" y="18"/>
                  </a:cxn>
                  <a:cxn ang="0">
                    <a:pos x="143" y="20"/>
                  </a:cxn>
                  <a:cxn ang="0">
                    <a:pos x="168" y="20"/>
                  </a:cxn>
                  <a:cxn ang="0">
                    <a:pos x="223" y="16"/>
                  </a:cxn>
                  <a:cxn ang="0">
                    <a:pos x="271" y="10"/>
                  </a:cxn>
                  <a:cxn ang="0">
                    <a:pos x="286" y="8"/>
                  </a:cxn>
                  <a:cxn ang="0">
                    <a:pos x="301" y="4"/>
                  </a:cxn>
                  <a:cxn ang="0">
                    <a:pos x="310" y="0"/>
                  </a:cxn>
                  <a:cxn ang="0">
                    <a:pos x="312" y="15"/>
                  </a:cxn>
                  <a:cxn ang="0">
                    <a:pos x="314" y="30"/>
                  </a:cxn>
                  <a:cxn ang="0">
                    <a:pos x="318" y="47"/>
                  </a:cxn>
                </a:cxnLst>
                <a:rect l="0" t="0" r="r" b="b"/>
                <a:pathLst>
                  <a:path w="367" h="653">
                    <a:moveTo>
                      <a:pt x="318" y="47"/>
                    </a:moveTo>
                    <a:lnTo>
                      <a:pt x="318" y="63"/>
                    </a:lnTo>
                    <a:lnTo>
                      <a:pt x="315" y="96"/>
                    </a:lnTo>
                    <a:lnTo>
                      <a:pt x="318" y="138"/>
                    </a:lnTo>
                    <a:lnTo>
                      <a:pt x="329" y="304"/>
                    </a:lnTo>
                    <a:lnTo>
                      <a:pt x="342" y="417"/>
                    </a:lnTo>
                    <a:lnTo>
                      <a:pt x="355" y="524"/>
                    </a:lnTo>
                    <a:lnTo>
                      <a:pt x="360" y="573"/>
                    </a:lnTo>
                    <a:lnTo>
                      <a:pt x="366" y="599"/>
                    </a:lnTo>
                    <a:lnTo>
                      <a:pt x="349" y="609"/>
                    </a:lnTo>
                    <a:lnTo>
                      <a:pt x="330" y="620"/>
                    </a:lnTo>
                    <a:lnTo>
                      <a:pt x="309" y="629"/>
                    </a:lnTo>
                    <a:lnTo>
                      <a:pt x="283" y="637"/>
                    </a:lnTo>
                    <a:lnTo>
                      <a:pt x="249" y="645"/>
                    </a:lnTo>
                    <a:lnTo>
                      <a:pt x="232" y="647"/>
                    </a:lnTo>
                    <a:lnTo>
                      <a:pt x="216" y="649"/>
                    </a:lnTo>
                    <a:lnTo>
                      <a:pt x="186" y="651"/>
                    </a:lnTo>
                    <a:lnTo>
                      <a:pt x="169" y="652"/>
                    </a:lnTo>
                    <a:lnTo>
                      <a:pt x="144" y="652"/>
                    </a:lnTo>
                    <a:lnTo>
                      <a:pt x="108" y="649"/>
                    </a:lnTo>
                    <a:lnTo>
                      <a:pt x="83" y="647"/>
                    </a:lnTo>
                    <a:lnTo>
                      <a:pt x="66" y="645"/>
                    </a:lnTo>
                    <a:lnTo>
                      <a:pt x="48" y="641"/>
                    </a:lnTo>
                    <a:lnTo>
                      <a:pt x="35" y="638"/>
                    </a:lnTo>
                    <a:lnTo>
                      <a:pt x="23" y="632"/>
                    </a:lnTo>
                    <a:lnTo>
                      <a:pt x="11" y="627"/>
                    </a:lnTo>
                    <a:lnTo>
                      <a:pt x="0" y="621"/>
                    </a:lnTo>
                    <a:lnTo>
                      <a:pt x="30" y="144"/>
                    </a:lnTo>
                    <a:lnTo>
                      <a:pt x="33" y="95"/>
                    </a:lnTo>
                    <a:lnTo>
                      <a:pt x="36" y="69"/>
                    </a:lnTo>
                    <a:lnTo>
                      <a:pt x="38" y="56"/>
                    </a:lnTo>
                    <a:lnTo>
                      <a:pt x="42" y="41"/>
                    </a:lnTo>
                    <a:lnTo>
                      <a:pt x="45" y="30"/>
                    </a:lnTo>
                    <a:lnTo>
                      <a:pt x="48" y="22"/>
                    </a:lnTo>
                    <a:lnTo>
                      <a:pt x="56" y="5"/>
                    </a:lnTo>
                    <a:lnTo>
                      <a:pt x="56" y="6"/>
                    </a:lnTo>
                    <a:lnTo>
                      <a:pt x="70" y="11"/>
                    </a:lnTo>
                    <a:lnTo>
                      <a:pt x="83" y="15"/>
                    </a:lnTo>
                    <a:lnTo>
                      <a:pt x="99" y="17"/>
                    </a:lnTo>
                    <a:lnTo>
                      <a:pt x="115" y="18"/>
                    </a:lnTo>
                    <a:lnTo>
                      <a:pt x="143" y="20"/>
                    </a:lnTo>
                    <a:lnTo>
                      <a:pt x="168" y="20"/>
                    </a:lnTo>
                    <a:lnTo>
                      <a:pt x="223" y="16"/>
                    </a:lnTo>
                    <a:lnTo>
                      <a:pt x="271" y="10"/>
                    </a:lnTo>
                    <a:lnTo>
                      <a:pt x="286" y="8"/>
                    </a:lnTo>
                    <a:lnTo>
                      <a:pt x="301" y="4"/>
                    </a:lnTo>
                    <a:lnTo>
                      <a:pt x="310" y="0"/>
                    </a:lnTo>
                    <a:lnTo>
                      <a:pt x="312" y="15"/>
                    </a:lnTo>
                    <a:lnTo>
                      <a:pt x="314" y="30"/>
                    </a:lnTo>
                    <a:lnTo>
                      <a:pt x="318" y="4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68" name="Freeform 52"/>
              <p:cNvSpPr>
                <a:spLocks/>
              </p:cNvSpPr>
              <p:nvPr/>
            </p:nvSpPr>
            <p:spPr bwMode="auto">
              <a:xfrm>
                <a:off x="6009" y="1761"/>
                <a:ext cx="88" cy="104"/>
              </a:xfrm>
              <a:custGeom>
                <a:avLst/>
                <a:gdLst/>
                <a:ahLst/>
                <a:cxnLst>
                  <a:cxn ang="0">
                    <a:pos x="21" y="36"/>
                  </a:cxn>
                  <a:cxn ang="0">
                    <a:pos x="15" y="28"/>
                  </a:cxn>
                  <a:cxn ang="0">
                    <a:pos x="40" y="13"/>
                  </a:cxn>
                  <a:cxn ang="0">
                    <a:pos x="56" y="3"/>
                  </a:cxn>
                  <a:cxn ang="0">
                    <a:pos x="60" y="0"/>
                  </a:cxn>
                  <a:cxn ang="0">
                    <a:pos x="66" y="9"/>
                  </a:cxn>
                  <a:cxn ang="0">
                    <a:pos x="73" y="16"/>
                  </a:cxn>
                  <a:cxn ang="0">
                    <a:pos x="76" y="19"/>
                  </a:cxn>
                  <a:cxn ang="0">
                    <a:pos x="80" y="24"/>
                  </a:cxn>
                  <a:cxn ang="0">
                    <a:pos x="84" y="29"/>
                  </a:cxn>
                  <a:cxn ang="0">
                    <a:pos x="86" y="34"/>
                  </a:cxn>
                  <a:cxn ang="0">
                    <a:pos x="87" y="39"/>
                  </a:cxn>
                  <a:cxn ang="0">
                    <a:pos x="83" y="43"/>
                  </a:cxn>
                  <a:cxn ang="0">
                    <a:pos x="74" y="50"/>
                  </a:cxn>
                  <a:cxn ang="0">
                    <a:pos x="6" y="103"/>
                  </a:cxn>
                  <a:cxn ang="0">
                    <a:pos x="2" y="86"/>
                  </a:cxn>
                  <a:cxn ang="0">
                    <a:pos x="0" y="71"/>
                  </a:cxn>
                  <a:cxn ang="0">
                    <a:pos x="21" y="36"/>
                  </a:cxn>
                </a:cxnLst>
                <a:rect l="0" t="0" r="r" b="b"/>
                <a:pathLst>
                  <a:path w="88" h="104">
                    <a:moveTo>
                      <a:pt x="21" y="36"/>
                    </a:moveTo>
                    <a:lnTo>
                      <a:pt x="15" y="28"/>
                    </a:lnTo>
                    <a:lnTo>
                      <a:pt x="40" y="13"/>
                    </a:lnTo>
                    <a:lnTo>
                      <a:pt x="56" y="3"/>
                    </a:lnTo>
                    <a:lnTo>
                      <a:pt x="60" y="0"/>
                    </a:lnTo>
                    <a:lnTo>
                      <a:pt x="66" y="9"/>
                    </a:lnTo>
                    <a:lnTo>
                      <a:pt x="73" y="16"/>
                    </a:lnTo>
                    <a:lnTo>
                      <a:pt x="76" y="19"/>
                    </a:lnTo>
                    <a:lnTo>
                      <a:pt x="80" y="24"/>
                    </a:lnTo>
                    <a:lnTo>
                      <a:pt x="84" y="29"/>
                    </a:lnTo>
                    <a:lnTo>
                      <a:pt x="86" y="34"/>
                    </a:lnTo>
                    <a:lnTo>
                      <a:pt x="87" y="39"/>
                    </a:lnTo>
                    <a:lnTo>
                      <a:pt x="83" y="43"/>
                    </a:lnTo>
                    <a:lnTo>
                      <a:pt x="74" y="50"/>
                    </a:lnTo>
                    <a:lnTo>
                      <a:pt x="6" y="103"/>
                    </a:lnTo>
                    <a:lnTo>
                      <a:pt x="2" y="86"/>
                    </a:lnTo>
                    <a:lnTo>
                      <a:pt x="0" y="71"/>
                    </a:lnTo>
                    <a:lnTo>
                      <a:pt x="21" y="36"/>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69" name="Freeform 53"/>
              <p:cNvSpPr>
                <a:spLocks/>
              </p:cNvSpPr>
              <p:nvPr/>
            </p:nvSpPr>
            <p:spPr bwMode="auto">
              <a:xfrm>
                <a:off x="5823" y="2700"/>
                <a:ext cx="90" cy="66"/>
              </a:xfrm>
              <a:custGeom>
                <a:avLst/>
                <a:gdLst/>
                <a:ahLst/>
                <a:cxnLst>
                  <a:cxn ang="0">
                    <a:pos x="0" y="0"/>
                  </a:cxn>
                  <a:cxn ang="0">
                    <a:pos x="2" y="11"/>
                  </a:cxn>
                  <a:cxn ang="0">
                    <a:pos x="8" y="21"/>
                  </a:cxn>
                  <a:cxn ang="0">
                    <a:pos x="10" y="27"/>
                  </a:cxn>
                  <a:cxn ang="0">
                    <a:pos x="12" y="32"/>
                  </a:cxn>
                  <a:cxn ang="0">
                    <a:pos x="16" y="37"/>
                  </a:cxn>
                  <a:cxn ang="0">
                    <a:pos x="21" y="46"/>
                  </a:cxn>
                  <a:cxn ang="0">
                    <a:pos x="27" y="52"/>
                  </a:cxn>
                  <a:cxn ang="0">
                    <a:pos x="34" y="56"/>
                  </a:cxn>
                  <a:cxn ang="0">
                    <a:pos x="38" y="60"/>
                  </a:cxn>
                  <a:cxn ang="0">
                    <a:pos x="44" y="62"/>
                  </a:cxn>
                  <a:cxn ang="0">
                    <a:pos x="55" y="65"/>
                  </a:cxn>
                  <a:cxn ang="0">
                    <a:pos x="63" y="65"/>
                  </a:cxn>
                  <a:cxn ang="0">
                    <a:pos x="70" y="65"/>
                  </a:cxn>
                  <a:cxn ang="0">
                    <a:pos x="79" y="63"/>
                  </a:cxn>
                  <a:cxn ang="0">
                    <a:pos x="83" y="60"/>
                  </a:cxn>
                  <a:cxn ang="0">
                    <a:pos x="86" y="57"/>
                  </a:cxn>
                  <a:cxn ang="0">
                    <a:pos x="88" y="53"/>
                  </a:cxn>
                  <a:cxn ang="0">
                    <a:pos x="89" y="48"/>
                  </a:cxn>
                  <a:cxn ang="0">
                    <a:pos x="89" y="44"/>
                  </a:cxn>
                  <a:cxn ang="0">
                    <a:pos x="87" y="38"/>
                  </a:cxn>
                  <a:cxn ang="0">
                    <a:pos x="81" y="27"/>
                  </a:cxn>
                  <a:cxn ang="0">
                    <a:pos x="73" y="10"/>
                  </a:cxn>
                  <a:cxn ang="0">
                    <a:pos x="70" y="15"/>
                  </a:cxn>
                  <a:cxn ang="0">
                    <a:pos x="68" y="17"/>
                  </a:cxn>
                  <a:cxn ang="0">
                    <a:pos x="63" y="20"/>
                  </a:cxn>
                  <a:cxn ang="0">
                    <a:pos x="56" y="22"/>
                  </a:cxn>
                  <a:cxn ang="0">
                    <a:pos x="52" y="22"/>
                  </a:cxn>
                  <a:cxn ang="0">
                    <a:pos x="47" y="22"/>
                  </a:cxn>
                  <a:cxn ang="0">
                    <a:pos x="41" y="21"/>
                  </a:cxn>
                  <a:cxn ang="0">
                    <a:pos x="33" y="18"/>
                  </a:cxn>
                  <a:cxn ang="0">
                    <a:pos x="24" y="14"/>
                  </a:cxn>
                  <a:cxn ang="0">
                    <a:pos x="11" y="9"/>
                  </a:cxn>
                  <a:cxn ang="0">
                    <a:pos x="2" y="2"/>
                  </a:cxn>
                  <a:cxn ang="0">
                    <a:pos x="0" y="0"/>
                  </a:cxn>
                  <a:cxn ang="0">
                    <a:pos x="0" y="0"/>
                  </a:cxn>
                </a:cxnLst>
                <a:rect l="0" t="0" r="r" b="b"/>
                <a:pathLst>
                  <a:path w="90" h="66">
                    <a:moveTo>
                      <a:pt x="0" y="0"/>
                    </a:moveTo>
                    <a:lnTo>
                      <a:pt x="2" y="11"/>
                    </a:lnTo>
                    <a:lnTo>
                      <a:pt x="8" y="21"/>
                    </a:lnTo>
                    <a:lnTo>
                      <a:pt x="10" y="27"/>
                    </a:lnTo>
                    <a:lnTo>
                      <a:pt x="12" y="32"/>
                    </a:lnTo>
                    <a:lnTo>
                      <a:pt x="16" y="37"/>
                    </a:lnTo>
                    <a:lnTo>
                      <a:pt x="21" y="46"/>
                    </a:lnTo>
                    <a:lnTo>
                      <a:pt x="27" y="52"/>
                    </a:lnTo>
                    <a:lnTo>
                      <a:pt x="34" y="56"/>
                    </a:lnTo>
                    <a:lnTo>
                      <a:pt x="38" y="60"/>
                    </a:lnTo>
                    <a:lnTo>
                      <a:pt x="44" y="62"/>
                    </a:lnTo>
                    <a:lnTo>
                      <a:pt x="55" y="65"/>
                    </a:lnTo>
                    <a:lnTo>
                      <a:pt x="63" y="65"/>
                    </a:lnTo>
                    <a:lnTo>
                      <a:pt x="70" y="65"/>
                    </a:lnTo>
                    <a:lnTo>
                      <a:pt x="79" y="63"/>
                    </a:lnTo>
                    <a:lnTo>
                      <a:pt x="83" y="60"/>
                    </a:lnTo>
                    <a:lnTo>
                      <a:pt x="86" y="57"/>
                    </a:lnTo>
                    <a:lnTo>
                      <a:pt x="88" y="53"/>
                    </a:lnTo>
                    <a:lnTo>
                      <a:pt x="89" y="48"/>
                    </a:lnTo>
                    <a:lnTo>
                      <a:pt x="89" y="44"/>
                    </a:lnTo>
                    <a:lnTo>
                      <a:pt x="87" y="38"/>
                    </a:lnTo>
                    <a:lnTo>
                      <a:pt x="81" y="27"/>
                    </a:lnTo>
                    <a:lnTo>
                      <a:pt x="73" y="10"/>
                    </a:lnTo>
                    <a:lnTo>
                      <a:pt x="70" y="15"/>
                    </a:lnTo>
                    <a:lnTo>
                      <a:pt x="68" y="17"/>
                    </a:lnTo>
                    <a:lnTo>
                      <a:pt x="63" y="20"/>
                    </a:lnTo>
                    <a:lnTo>
                      <a:pt x="56" y="22"/>
                    </a:lnTo>
                    <a:lnTo>
                      <a:pt x="52" y="22"/>
                    </a:lnTo>
                    <a:lnTo>
                      <a:pt x="47" y="22"/>
                    </a:lnTo>
                    <a:lnTo>
                      <a:pt x="41" y="21"/>
                    </a:lnTo>
                    <a:lnTo>
                      <a:pt x="33" y="18"/>
                    </a:lnTo>
                    <a:lnTo>
                      <a:pt x="24" y="14"/>
                    </a:lnTo>
                    <a:lnTo>
                      <a:pt x="11" y="9"/>
                    </a:lnTo>
                    <a:lnTo>
                      <a:pt x="2" y="2"/>
                    </a:lnTo>
                    <a:lnTo>
                      <a:pt x="0"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670" name="Freeform 54"/>
              <p:cNvSpPr>
                <a:spLocks/>
              </p:cNvSpPr>
              <p:nvPr/>
            </p:nvSpPr>
            <p:spPr bwMode="auto">
              <a:xfrm>
                <a:off x="5805" y="2466"/>
                <a:ext cx="91" cy="257"/>
              </a:xfrm>
              <a:custGeom>
                <a:avLst/>
                <a:gdLst/>
                <a:ahLst/>
                <a:cxnLst>
                  <a:cxn ang="0">
                    <a:pos x="90" y="245"/>
                  </a:cxn>
                  <a:cxn ang="0">
                    <a:pos x="87" y="223"/>
                  </a:cxn>
                  <a:cxn ang="0">
                    <a:pos x="83" y="196"/>
                  </a:cxn>
                  <a:cxn ang="0">
                    <a:pos x="79" y="174"/>
                  </a:cxn>
                  <a:cxn ang="0">
                    <a:pos x="73" y="152"/>
                  </a:cxn>
                  <a:cxn ang="0">
                    <a:pos x="72" y="146"/>
                  </a:cxn>
                  <a:cxn ang="0">
                    <a:pos x="71" y="137"/>
                  </a:cxn>
                  <a:cxn ang="0">
                    <a:pos x="70" y="131"/>
                  </a:cxn>
                  <a:cxn ang="0">
                    <a:pos x="70" y="126"/>
                  </a:cxn>
                  <a:cxn ang="0">
                    <a:pos x="72" y="104"/>
                  </a:cxn>
                  <a:cxn ang="0">
                    <a:pos x="72" y="68"/>
                  </a:cxn>
                  <a:cxn ang="0">
                    <a:pos x="74" y="36"/>
                  </a:cxn>
                  <a:cxn ang="0">
                    <a:pos x="78" y="2"/>
                  </a:cxn>
                  <a:cxn ang="0">
                    <a:pos x="61" y="3"/>
                  </a:cxn>
                  <a:cxn ang="0">
                    <a:pos x="36" y="3"/>
                  </a:cxn>
                  <a:cxn ang="0">
                    <a:pos x="0" y="0"/>
                  </a:cxn>
                  <a:cxn ang="0">
                    <a:pos x="18" y="89"/>
                  </a:cxn>
                  <a:cxn ang="0">
                    <a:pos x="18" y="95"/>
                  </a:cxn>
                  <a:cxn ang="0">
                    <a:pos x="18" y="105"/>
                  </a:cxn>
                  <a:cxn ang="0">
                    <a:pos x="14" y="121"/>
                  </a:cxn>
                  <a:cxn ang="0">
                    <a:pos x="12" y="132"/>
                  </a:cxn>
                  <a:cxn ang="0">
                    <a:pos x="12" y="138"/>
                  </a:cxn>
                  <a:cxn ang="0">
                    <a:pos x="12" y="142"/>
                  </a:cxn>
                  <a:cxn ang="0">
                    <a:pos x="14" y="149"/>
                  </a:cxn>
                  <a:cxn ang="0">
                    <a:pos x="15" y="176"/>
                  </a:cxn>
                  <a:cxn ang="0">
                    <a:pos x="15" y="185"/>
                  </a:cxn>
                  <a:cxn ang="0">
                    <a:pos x="18" y="234"/>
                  </a:cxn>
                  <a:cxn ang="0">
                    <a:pos x="20" y="236"/>
                  </a:cxn>
                  <a:cxn ang="0">
                    <a:pos x="29" y="243"/>
                  </a:cxn>
                  <a:cxn ang="0">
                    <a:pos x="42" y="248"/>
                  </a:cxn>
                  <a:cxn ang="0">
                    <a:pos x="51" y="252"/>
                  </a:cxn>
                  <a:cxn ang="0">
                    <a:pos x="59" y="255"/>
                  </a:cxn>
                  <a:cxn ang="0">
                    <a:pos x="65" y="256"/>
                  </a:cxn>
                  <a:cxn ang="0">
                    <a:pos x="70" y="256"/>
                  </a:cxn>
                  <a:cxn ang="0">
                    <a:pos x="74" y="256"/>
                  </a:cxn>
                  <a:cxn ang="0">
                    <a:pos x="81" y="254"/>
                  </a:cxn>
                  <a:cxn ang="0">
                    <a:pos x="86" y="251"/>
                  </a:cxn>
                  <a:cxn ang="0">
                    <a:pos x="88" y="249"/>
                  </a:cxn>
                  <a:cxn ang="0">
                    <a:pos x="90" y="245"/>
                  </a:cxn>
                </a:cxnLst>
                <a:rect l="0" t="0" r="r" b="b"/>
                <a:pathLst>
                  <a:path w="91" h="257">
                    <a:moveTo>
                      <a:pt x="90" y="245"/>
                    </a:moveTo>
                    <a:lnTo>
                      <a:pt x="87" y="223"/>
                    </a:lnTo>
                    <a:lnTo>
                      <a:pt x="83" y="196"/>
                    </a:lnTo>
                    <a:lnTo>
                      <a:pt x="79" y="174"/>
                    </a:lnTo>
                    <a:lnTo>
                      <a:pt x="73" y="152"/>
                    </a:lnTo>
                    <a:lnTo>
                      <a:pt x="72" y="146"/>
                    </a:lnTo>
                    <a:lnTo>
                      <a:pt x="71" y="137"/>
                    </a:lnTo>
                    <a:lnTo>
                      <a:pt x="70" y="131"/>
                    </a:lnTo>
                    <a:lnTo>
                      <a:pt x="70" y="126"/>
                    </a:lnTo>
                    <a:lnTo>
                      <a:pt x="72" y="104"/>
                    </a:lnTo>
                    <a:lnTo>
                      <a:pt x="72" y="68"/>
                    </a:lnTo>
                    <a:lnTo>
                      <a:pt x="74" y="36"/>
                    </a:lnTo>
                    <a:lnTo>
                      <a:pt x="78" y="2"/>
                    </a:lnTo>
                    <a:lnTo>
                      <a:pt x="61" y="3"/>
                    </a:lnTo>
                    <a:lnTo>
                      <a:pt x="36" y="3"/>
                    </a:lnTo>
                    <a:lnTo>
                      <a:pt x="0" y="0"/>
                    </a:lnTo>
                    <a:lnTo>
                      <a:pt x="18" y="89"/>
                    </a:lnTo>
                    <a:lnTo>
                      <a:pt x="18" y="95"/>
                    </a:lnTo>
                    <a:lnTo>
                      <a:pt x="18" y="105"/>
                    </a:lnTo>
                    <a:lnTo>
                      <a:pt x="14" y="121"/>
                    </a:lnTo>
                    <a:lnTo>
                      <a:pt x="12" y="132"/>
                    </a:lnTo>
                    <a:lnTo>
                      <a:pt x="12" y="138"/>
                    </a:lnTo>
                    <a:lnTo>
                      <a:pt x="12" y="142"/>
                    </a:lnTo>
                    <a:lnTo>
                      <a:pt x="14" y="149"/>
                    </a:lnTo>
                    <a:lnTo>
                      <a:pt x="15" y="176"/>
                    </a:lnTo>
                    <a:lnTo>
                      <a:pt x="15" y="185"/>
                    </a:lnTo>
                    <a:lnTo>
                      <a:pt x="18" y="234"/>
                    </a:lnTo>
                    <a:lnTo>
                      <a:pt x="20" y="236"/>
                    </a:lnTo>
                    <a:lnTo>
                      <a:pt x="29" y="243"/>
                    </a:lnTo>
                    <a:lnTo>
                      <a:pt x="42" y="248"/>
                    </a:lnTo>
                    <a:lnTo>
                      <a:pt x="51" y="252"/>
                    </a:lnTo>
                    <a:lnTo>
                      <a:pt x="59" y="255"/>
                    </a:lnTo>
                    <a:lnTo>
                      <a:pt x="65" y="256"/>
                    </a:lnTo>
                    <a:lnTo>
                      <a:pt x="70" y="256"/>
                    </a:lnTo>
                    <a:lnTo>
                      <a:pt x="74" y="256"/>
                    </a:lnTo>
                    <a:lnTo>
                      <a:pt x="81" y="254"/>
                    </a:lnTo>
                    <a:lnTo>
                      <a:pt x="86" y="251"/>
                    </a:lnTo>
                    <a:lnTo>
                      <a:pt x="88" y="249"/>
                    </a:lnTo>
                    <a:lnTo>
                      <a:pt x="90" y="24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71" name="Freeform 55"/>
              <p:cNvSpPr>
                <a:spLocks/>
              </p:cNvSpPr>
              <p:nvPr/>
            </p:nvSpPr>
            <p:spPr bwMode="auto">
              <a:xfrm>
                <a:off x="5750" y="1174"/>
                <a:ext cx="214" cy="231"/>
              </a:xfrm>
              <a:custGeom>
                <a:avLst/>
                <a:gdLst/>
                <a:ahLst/>
                <a:cxnLst>
                  <a:cxn ang="0">
                    <a:pos x="156" y="218"/>
                  </a:cxn>
                  <a:cxn ang="0">
                    <a:pos x="177" y="216"/>
                  </a:cxn>
                  <a:cxn ang="0">
                    <a:pos x="189" y="211"/>
                  </a:cxn>
                  <a:cxn ang="0">
                    <a:pos x="196" y="206"/>
                  </a:cxn>
                  <a:cxn ang="0">
                    <a:pos x="203" y="196"/>
                  </a:cxn>
                  <a:cxn ang="0">
                    <a:pos x="208" y="181"/>
                  </a:cxn>
                  <a:cxn ang="0">
                    <a:pos x="213" y="136"/>
                  </a:cxn>
                  <a:cxn ang="0">
                    <a:pos x="208" y="78"/>
                  </a:cxn>
                  <a:cxn ang="0">
                    <a:pos x="201" y="51"/>
                  </a:cxn>
                  <a:cxn ang="0">
                    <a:pos x="192" y="36"/>
                  </a:cxn>
                  <a:cxn ang="0">
                    <a:pos x="180" y="24"/>
                  </a:cxn>
                  <a:cxn ang="0">
                    <a:pos x="161" y="11"/>
                  </a:cxn>
                  <a:cxn ang="0">
                    <a:pos x="140" y="4"/>
                  </a:cxn>
                  <a:cxn ang="0">
                    <a:pos x="110" y="0"/>
                  </a:cxn>
                  <a:cxn ang="0">
                    <a:pos x="82" y="3"/>
                  </a:cxn>
                  <a:cxn ang="0">
                    <a:pos x="69" y="7"/>
                  </a:cxn>
                  <a:cxn ang="0">
                    <a:pos x="48" y="17"/>
                  </a:cxn>
                  <a:cxn ang="0">
                    <a:pos x="29" y="31"/>
                  </a:cxn>
                  <a:cxn ang="0">
                    <a:pos x="17" y="46"/>
                  </a:cxn>
                  <a:cxn ang="0">
                    <a:pos x="6" y="66"/>
                  </a:cxn>
                  <a:cxn ang="0">
                    <a:pos x="0" y="89"/>
                  </a:cxn>
                  <a:cxn ang="0">
                    <a:pos x="1" y="116"/>
                  </a:cxn>
                  <a:cxn ang="0">
                    <a:pos x="6" y="164"/>
                  </a:cxn>
                  <a:cxn ang="0">
                    <a:pos x="9" y="207"/>
                  </a:cxn>
                  <a:cxn ang="0">
                    <a:pos x="7" y="230"/>
                  </a:cxn>
                  <a:cxn ang="0">
                    <a:pos x="32" y="228"/>
                  </a:cxn>
                  <a:cxn ang="0">
                    <a:pos x="44" y="224"/>
                  </a:cxn>
                  <a:cxn ang="0">
                    <a:pos x="55" y="217"/>
                  </a:cxn>
                  <a:cxn ang="0">
                    <a:pos x="62" y="208"/>
                  </a:cxn>
                  <a:cxn ang="0">
                    <a:pos x="68" y="195"/>
                  </a:cxn>
                  <a:cxn ang="0">
                    <a:pos x="63" y="190"/>
                  </a:cxn>
                  <a:cxn ang="0">
                    <a:pos x="51" y="167"/>
                  </a:cxn>
                  <a:cxn ang="0">
                    <a:pos x="43" y="139"/>
                  </a:cxn>
                  <a:cxn ang="0">
                    <a:pos x="43" y="103"/>
                  </a:cxn>
                  <a:cxn ang="0">
                    <a:pos x="48" y="83"/>
                  </a:cxn>
                  <a:cxn ang="0">
                    <a:pos x="55" y="70"/>
                  </a:cxn>
                  <a:cxn ang="0">
                    <a:pos x="62" y="62"/>
                  </a:cxn>
                  <a:cxn ang="0">
                    <a:pos x="78" y="52"/>
                  </a:cxn>
                  <a:cxn ang="0">
                    <a:pos x="98" y="47"/>
                  </a:cxn>
                  <a:cxn ang="0">
                    <a:pos x="127" y="47"/>
                  </a:cxn>
                  <a:cxn ang="0">
                    <a:pos x="147" y="52"/>
                  </a:cxn>
                  <a:cxn ang="0">
                    <a:pos x="163" y="63"/>
                  </a:cxn>
                  <a:cxn ang="0">
                    <a:pos x="175" y="79"/>
                  </a:cxn>
                  <a:cxn ang="0">
                    <a:pos x="181" y="100"/>
                  </a:cxn>
                  <a:cxn ang="0">
                    <a:pos x="184" y="132"/>
                  </a:cxn>
                  <a:cxn ang="0">
                    <a:pos x="183" y="159"/>
                  </a:cxn>
                  <a:cxn ang="0">
                    <a:pos x="179" y="177"/>
                  </a:cxn>
                  <a:cxn ang="0">
                    <a:pos x="171" y="194"/>
                  </a:cxn>
                  <a:cxn ang="0">
                    <a:pos x="158" y="209"/>
                  </a:cxn>
                </a:cxnLst>
                <a:rect l="0" t="0" r="r" b="b"/>
                <a:pathLst>
                  <a:path w="214" h="231">
                    <a:moveTo>
                      <a:pt x="157" y="210"/>
                    </a:moveTo>
                    <a:lnTo>
                      <a:pt x="156" y="218"/>
                    </a:lnTo>
                    <a:lnTo>
                      <a:pt x="169" y="217"/>
                    </a:lnTo>
                    <a:lnTo>
                      <a:pt x="177" y="216"/>
                    </a:lnTo>
                    <a:lnTo>
                      <a:pt x="184" y="214"/>
                    </a:lnTo>
                    <a:lnTo>
                      <a:pt x="189" y="211"/>
                    </a:lnTo>
                    <a:lnTo>
                      <a:pt x="193" y="208"/>
                    </a:lnTo>
                    <a:lnTo>
                      <a:pt x="196" y="206"/>
                    </a:lnTo>
                    <a:lnTo>
                      <a:pt x="199" y="201"/>
                    </a:lnTo>
                    <a:lnTo>
                      <a:pt x="203" y="196"/>
                    </a:lnTo>
                    <a:lnTo>
                      <a:pt x="206" y="189"/>
                    </a:lnTo>
                    <a:lnTo>
                      <a:pt x="208" y="181"/>
                    </a:lnTo>
                    <a:lnTo>
                      <a:pt x="211" y="165"/>
                    </a:lnTo>
                    <a:lnTo>
                      <a:pt x="213" y="136"/>
                    </a:lnTo>
                    <a:lnTo>
                      <a:pt x="211" y="110"/>
                    </a:lnTo>
                    <a:lnTo>
                      <a:pt x="208" y="78"/>
                    </a:lnTo>
                    <a:lnTo>
                      <a:pt x="205" y="65"/>
                    </a:lnTo>
                    <a:lnTo>
                      <a:pt x="201" y="51"/>
                    </a:lnTo>
                    <a:lnTo>
                      <a:pt x="197" y="44"/>
                    </a:lnTo>
                    <a:lnTo>
                      <a:pt x="192" y="36"/>
                    </a:lnTo>
                    <a:lnTo>
                      <a:pt x="187" y="31"/>
                    </a:lnTo>
                    <a:lnTo>
                      <a:pt x="180" y="24"/>
                    </a:lnTo>
                    <a:lnTo>
                      <a:pt x="171" y="17"/>
                    </a:lnTo>
                    <a:lnTo>
                      <a:pt x="161" y="11"/>
                    </a:lnTo>
                    <a:lnTo>
                      <a:pt x="150" y="7"/>
                    </a:lnTo>
                    <a:lnTo>
                      <a:pt x="140" y="4"/>
                    </a:lnTo>
                    <a:lnTo>
                      <a:pt x="127" y="2"/>
                    </a:lnTo>
                    <a:lnTo>
                      <a:pt x="110" y="0"/>
                    </a:lnTo>
                    <a:lnTo>
                      <a:pt x="92" y="2"/>
                    </a:lnTo>
                    <a:lnTo>
                      <a:pt x="82" y="3"/>
                    </a:lnTo>
                    <a:lnTo>
                      <a:pt x="74" y="5"/>
                    </a:lnTo>
                    <a:lnTo>
                      <a:pt x="69" y="7"/>
                    </a:lnTo>
                    <a:lnTo>
                      <a:pt x="62" y="10"/>
                    </a:lnTo>
                    <a:lnTo>
                      <a:pt x="48" y="17"/>
                    </a:lnTo>
                    <a:lnTo>
                      <a:pt x="37" y="25"/>
                    </a:lnTo>
                    <a:lnTo>
                      <a:pt x="29" y="31"/>
                    </a:lnTo>
                    <a:lnTo>
                      <a:pt x="23" y="38"/>
                    </a:lnTo>
                    <a:lnTo>
                      <a:pt x="17" y="46"/>
                    </a:lnTo>
                    <a:lnTo>
                      <a:pt x="11" y="55"/>
                    </a:lnTo>
                    <a:lnTo>
                      <a:pt x="6" y="66"/>
                    </a:lnTo>
                    <a:lnTo>
                      <a:pt x="1" y="78"/>
                    </a:lnTo>
                    <a:lnTo>
                      <a:pt x="0" y="89"/>
                    </a:lnTo>
                    <a:lnTo>
                      <a:pt x="0" y="100"/>
                    </a:lnTo>
                    <a:lnTo>
                      <a:pt x="1" y="116"/>
                    </a:lnTo>
                    <a:lnTo>
                      <a:pt x="3" y="138"/>
                    </a:lnTo>
                    <a:lnTo>
                      <a:pt x="6" y="164"/>
                    </a:lnTo>
                    <a:lnTo>
                      <a:pt x="8" y="191"/>
                    </a:lnTo>
                    <a:lnTo>
                      <a:pt x="9" y="207"/>
                    </a:lnTo>
                    <a:lnTo>
                      <a:pt x="8" y="224"/>
                    </a:lnTo>
                    <a:lnTo>
                      <a:pt x="7" y="230"/>
                    </a:lnTo>
                    <a:lnTo>
                      <a:pt x="19" y="230"/>
                    </a:lnTo>
                    <a:lnTo>
                      <a:pt x="32" y="228"/>
                    </a:lnTo>
                    <a:lnTo>
                      <a:pt x="37" y="226"/>
                    </a:lnTo>
                    <a:lnTo>
                      <a:pt x="44" y="224"/>
                    </a:lnTo>
                    <a:lnTo>
                      <a:pt x="50" y="221"/>
                    </a:lnTo>
                    <a:lnTo>
                      <a:pt x="55" y="217"/>
                    </a:lnTo>
                    <a:lnTo>
                      <a:pt x="60" y="212"/>
                    </a:lnTo>
                    <a:lnTo>
                      <a:pt x="62" y="208"/>
                    </a:lnTo>
                    <a:lnTo>
                      <a:pt x="65" y="202"/>
                    </a:lnTo>
                    <a:lnTo>
                      <a:pt x="68" y="195"/>
                    </a:lnTo>
                    <a:lnTo>
                      <a:pt x="66" y="195"/>
                    </a:lnTo>
                    <a:lnTo>
                      <a:pt x="63" y="190"/>
                    </a:lnTo>
                    <a:lnTo>
                      <a:pt x="55" y="177"/>
                    </a:lnTo>
                    <a:lnTo>
                      <a:pt x="51" y="167"/>
                    </a:lnTo>
                    <a:lnTo>
                      <a:pt x="46" y="154"/>
                    </a:lnTo>
                    <a:lnTo>
                      <a:pt x="43" y="139"/>
                    </a:lnTo>
                    <a:lnTo>
                      <a:pt x="42" y="118"/>
                    </a:lnTo>
                    <a:lnTo>
                      <a:pt x="43" y="103"/>
                    </a:lnTo>
                    <a:lnTo>
                      <a:pt x="45" y="92"/>
                    </a:lnTo>
                    <a:lnTo>
                      <a:pt x="48" y="83"/>
                    </a:lnTo>
                    <a:lnTo>
                      <a:pt x="51" y="76"/>
                    </a:lnTo>
                    <a:lnTo>
                      <a:pt x="55" y="70"/>
                    </a:lnTo>
                    <a:lnTo>
                      <a:pt x="59" y="66"/>
                    </a:lnTo>
                    <a:lnTo>
                      <a:pt x="62" y="62"/>
                    </a:lnTo>
                    <a:lnTo>
                      <a:pt x="70" y="56"/>
                    </a:lnTo>
                    <a:lnTo>
                      <a:pt x="78" y="52"/>
                    </a:lnTo>
                    <a:lnTo>
                      <a:pt x="87" y="49"/>
                    </a:lnTo>
                    <a:lnTo>
                      <a:pt x="98" y="47"/>
                    </a:lnTo>
                    <a:lnTo>
                      <a:pt x="112" y="46"/>
                    </a:lnTo>
                    <a:lnTo>
                      <a:pt x="127" y="47"/>
                    </a:lnTo>
                    <a:lnTo>
                      <a:pt x="136" y="49"/>
                    </a:lnTo>
                    <a:lnTo>
                      <a:pt x="147" y="52"/>
                    </a:lnTo>
                    <a:lnTo>
                      <a:pt x="156" y="56"/>
                    </a:lnTo>
                    <a:lnTo>
                      <a:pt x="163" y="63"/>
                    </a:lnTo>
                    <a:lnTo>
                      <a:pt x="169" y="70"/>
                    </a:lnTo>
                    <a:lnTo>
                      <a:pt x="175" y="79"/>
                    </a:lnTo>
                    <a:lnTo>
                      <a:pt x="179" y="90"/>
                    </a:lnTo>
                    <a:lnTo>
                      <a:pt x="181" y="100"/>
                    </a:lnTo>
                    <a:lnTo>
                      <a:pt x="183" y="115"/>
                    </a:lnTo>
                    <a:lnTo>
                      <a:pt x="184" y="132"/>
                    </a:lnTo>
                    <a:lnTo>
                      <a:pt x="184" y="148"/>
                    </a:lnTo>
                    <a:lnTo>
                      <a:pt x="183" y="159"/>
                    </a:lnTo>
                    <a:lnTo>
                      <a:pt x="181" y="169"/>
                    </a:lnTo>
                    <a:lnTo>
                      <a:pt x="179" y="177"/>
                    </a:lnTo>
                    <a:lnTo>
                      <a:pt x="176" y="186"/>
                    </a:lnTo>
                    <a:lnTo>
                      <a:pt x="171" y="194"/>
                    </a:lnTo>
                    <a:lnTo>
                      <a:pt x="165" y="202"/>
                    </a:lnTo>
                    <a:lnTo>
                      <a:pt x="158" y="209"/>
                    </a:lnTo>
                    <a:lnTo>
                      <a:pt x="157" y="2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72" name="Freeform 56"/>
              <p:cNvSpPr>
                <a:spLocks/>
              </p:cNvSpPr>
              <p:nvPr/>
            </p:nvSpPr>
            <p:spPr bwMode="auto">
              <a:xfrm>
                <a:off x="5792" y="1220"/>
                <a:ext cx="142" cy="177"/>
              </a:xfrm>
              <a:custGeom>
                <a:avLst/>
                <a:gdLst/>
                <a:ahLst/>
                <a:cxnLst>
                  <a:cxn ang="0">
                    <a:pos x="115" y="163"/>
                  </a:cxn>
                  <a:cxn ang="0">
                    <a:pos x="122" y="156"/>
                  </a:cxn>
                  <a:cxn ang="0">
                    <a:pos x="129" y="148"/>
                  </a:cxn>
                  <a:cxn ang="0">
                    <a:pos x="133" y="140"/>
                  </a:cxn>
                  <a:cxn ang="0">
                    <a:pos x="137" y="131"/>
                  </a:cxn>
                  <a:cxn ang="0">
                    <a:pos x="139" y="123"/>
                  </a:cxn>
                  <a:cxn ang="0">
                    <a:pos x="140" y="113"/>
                  </a:cxn>
                  <a:cxn ang="0">
                    <a:pos x="141" y="102"/>
                  </a:cxn>
                  <a:cxn ang="0">
                    <a:pos x="141" y="86"/>
                  </a:cxn>
                  <a:cxn ang="0">
                    <a:pos x="140" y="69"/>
                  </a:cxn>
                  <a:cxn ang="0">
                    <a:pos x="139" y="54"/>
                  </a:cxn>
                  <a:cxn ang="0">
                    <a:pos x="137" y="44"/>
                  </a:cxn>
                  <a:cxn ang="0">
                    <a:pos x="132" y="33"/>
                  </a:cxn>
                  <a:cxn ang="0">
                    <a:pos x="126" y="24"/>
                  </a:cxn>
                  <a:cxn ang="0">
                    <a:pos x="121" y="17"/>
                  </a:cxn>
                  <a:cxn ang="0">
                    <a:pos x="113" y="10"/>
                  </a:cxn>
                  <a:cxn ang="0">
                    <a:pos x="104" y="6"/>
                  </a:cxn>
                  <a:cxn ang="0">
                    <a:pos x="94" y="3"/>
                  </a:cxn>
                  <a:cxn ang="0">
                    <a:pos x="85" y="1"/>
                  </a:cxn>
                  <a:cxn ang="0">
                    <a:pos x="69" y="0"/>
                  </a:cxn>
                  <a:cxn ang="0">
                    <a:pos x="56" y="1"/>
                  </a:cxn>
                  <a:cxn ang="0">
                    <a:pos x="45" y="3"/>
                  </a:cxn>
                  <a:cxn ang="0">
                    <a:pos x="36" y="6"/>
                  </a:cxn>
                  <a:cxn ang="0">
                    <a:pos x="28" y="10"/>
                  </a:cxn>
                  <a:cxn ang="0">
                    <a:pos x="20" y="16"/>
                  </a:cxn>
                  <a:cxn ang="0">
                    <a:pos x="17" y="20"/>
                  </a:cxn>
                  <a:cxn ang="0">
                    <a:pos x="13" y="24"/>
                  </a:cxn>
                  <a:cxn ang="0">
                    <a:pos x="9" y="30"/>
                  </a:cxn>
                  <a:cxn ang="0">
                    <a:pos x="7" y="37"/>
                  </a:cxn>
                  <a:cxn ang="0">
                    <a:pos x="3" y="46"/>
                  </a:cxn>
                  <a:cxn ang="0">
                    <a:pos x="1" y="57"/>
                  </a:cxn>
                  <a:cxn ang="0">
                    <a:pos x="0" y="72"/>
                  </a:cxn>
                  <a:cxn ang="0">
                    <a:pos x="1" y="93"/>
                  </a:cxn>
                  <a:cxn ang="0">
                    <a:pos x="4" y="108"/>
                  </a:cxn>
                  <a:cxn ang="0">
                    <a:pos x="9" y="121"/>
                  </a:cxn>
                  <a:cxn ang="0">
                    <a:pos x="13" y="131"/>
                  </a:cxn>
                  <a:cxn ang="0">
                    <a:pos x="21" y="144"/>
                  </a:cxn>
                  <a:cxn ang="0">
                    <a:pos x="25" y="149"/>
                  </a:cxn>
                  <a:cxn ang="0">
                    <a:pos x="29" y="153"/>
                  </a:cxn>
                  <a:cxn ang="0">
                    <a:pos x="29" y="154"/>
                  </a:cxn>
                  <a:cxn ang="0">
                    <a:pos x="31" y="156"/>
                  </a:cxn>
                  <a:cxn ang="0">
                    <a:pos x="44" y="166"/>
                  </a:cxn>
                  <a:cxn ang="0">
                    <a:pos x="55" y="172"/>
                  </a:cxn>
                  <a:cxn ang="0">
                    <a:pos x="64" y="175"/>
                  </a:cxn>
                  <a:cxn ang="0">
                    <a:pos x="74" y="176"/>
                  </a:cxn>
                  <a:cxn ang="0">
                    <a:pos x="85" y="176"/>
                  </a:cxn>
                  <a:cxn ang="0">
                    <a:pos x="97" y="174"/>
                  </a:cxn>
                  <a:cxn ang="0">
                    <a:pos x="110" y="167"/>
                  </a:cxn>
                  <a:cxn ang="0">
                    <a:pos x="115" y="163"/>
                  </a:cxn>
                </a:cxnLst>
                <a:rect l="0" t="0" r="r" b="b"/>
                <a:pathLst>
                  <a:path w="142" h="177">
                    <a:moveTo>
                      <a:pt x="115" y="163"/>
                    </a:moveTo>
                    <a:lnTo>
                      <a:pt x="122" y="156"/>
                    </a:lnTo>
                    <a:lnTo>
                      <a:pt x="129" y="148"/>
                    </a:lnTo>
                    <a:lnTo>
                      <a:pt x="133" y="140"/>
                    </a:lnTo>
                    <a:lnTo>
                      <a:pt x="137" y="131"/>
                    </a:lnTo>
                    <a:lnTo>
                      <a:pt x="139" y="123"/>
                    </a:lnTo>
                    <a:lnTo>
                      <a:pt x="140" y="113"/>
                    </a:lnTo>
                    <a:lnTo>
                      <a:pt x="141" y="102"/>
                    </a:lnTo>
                    <a:lnTo>
                      <a:pt x="141" y="86"/>
                    </a:lnTo>
                    <a:lnTo>
                      <a:pt x="140" y="69"/>
                    </a:lnTo>
                    <a:lnTo>
                      <a:pt x="139" y="54"/>
                    </a:lnTo>
                    <a:lnTo>
                      <a:pt x="137" y="44"/>
                    </a:lnTo>
                    <a:lnTo>
                      <a:pt x="132" y="33"/>
                    </a:lnTo>
                    <a:lnTo>
                      <a:pt x="126" y="24"/>
                    </a:lnTo>
                    <a:lnTo>
                      <a:pt x="121" y="17"/>
                    </a:lnTo>
                    <a:lnTo>
                      <a:pt x="113" y="10"/>
                    </a:lnTo>
                    <a:lnTo>
                      <a:pt x="104" y="6"/>
                    </a:lnTo>
                    <a:lnTo>
                      <a:pt x="94" y="3"/>
                    </a:lnTo>
                    <a:lnTo>
                      <a:pt x="85" y="1"/>
                    </a:lnTo>
                    <a:lnTo>
                      <a:pt x="69" y="0"/>
                    </a:lnTo>
                    <a:lnTo>
                      <a:pt x="56" y="1"/>
                    </a:lnTo>
                    <a:lnTo>
                      <a:pt x="45" y="3"/>
                    </a:lnTo>
                    <a:lnTo>
                      <a:pt x="36" y="6"/>
                    </a:lnTo>
                    <a:lnTo>
                      <a:pt x="28" y="10"/>
                    </a:lnTo>
                    <a:lnTo>
                      <a:pt x="20" y="16"/>
                    </a:lnTo>
                    <a:lnTo>
                      <a:pt x="17" y="20"/>
                    </a:lnTo>
                    <a:lnTo>
                      <a:pt x="13" y="24"/>
                    </a:lnTo>
                    <a:lnTo>
                      <a:pt x="9" y="30"/>
                    </a:lnTo>
                    <a:lnTo>
                      <a:pt x="7" y="37"/>
                    </a:lnTo>
                    <a:lnTo>
                      <a:pt x="3" y="46"/>
                    </a:lnTo>
                    <a:lnTo>
                      <a:pt x="1" y="57"/>
                    </a:lnTo>
                    <a:lnTo>
                      <a:pt x="0" y="72"/>
                    </a:lnTo>
                    <a:lnTo>
                      <a:pt x="1" y="93"/>
                    </a:lnTo>
                    <a:lnTo>
                      <a:pt x="4" y="108"/>
                    </a:lnTo>
                    <a:lnTo>
                      <a:pt x="9" y="121"/>
                    </a:lnTo>
                    <a:lnTo>
                      <a:pt x="13" y="131"/>
                    </a:lnTo>
                    <a:lnTo>
                      <a:pt x="21" y="144"/>
                    </a:lnTo>
                    <a:lnTo>
                      <a:pt x="25" y="149"/>
                    </a:lnTo>
                    <a:lnTo>
                      <a:pt x="29" y="153"/>
                    </a:lnTo>
                    <a:lnTo>
                      <a:pt x="29" y="154"/>
                    </a:lnTo>
                    <a:lnTo>
                      <a:pt x="31" y="156"/>
                    </a:lnTo>
                    <a:lnTo>
                      <a:pt x="44" y="166"/>
                    </a:lnTo>
                    <a:lnTo>
                      <a:pt x="55" y="172"/>
                    </a:lnTo>
                    <a:lnTo>
                      <a:pt x="64" y="175"/>
                    </a:lnTo>
                    <a:lnTo>
                      <a:pt x="74" y="176"/>
                    </a:lnTo>
                    <a:lnTo>
                      <a:pt x="85" y="176"/>
                    </a:lnTo>
                    <a:lnTo>
                      <a:pt x="97" y="174"/>
                    </a:lnTo>
                    <a:lnTo>
                      <a:pt x="110" y="167"/>
                    </a:lnTo>
                    <a:lnTo>
                      <a:pt x="115" y="16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73" name="Freeform 57"/>
              <p:cNvSpPr>
                <a:spLocks/>
              </p:cNvSpPr>
              <p:nvPr/>
            </p:nvSpPr>
            <p:spPr bwMode="auto">
              <a:xfrm>
                <a:off x="5933" y="1429"/>
                <a:ext cx="65" cy="59"/>
              </a:xfrm>
              <a:custGeom>
                <a:avLst/>
                <a:gdLst/>
                <a:ahLst/>
                <a:cxnLst>
                  <a:cxn ang="0">
                    <a:pos x="64" y="16"/>
                  </a:cxn>
                  <a:cxn ang="0">
                    <a:pos x="56" y="12"/>
                  </a:cxn>
                  <a:cxn ang="0">
                    <a:pos x="46" y="0"/>
                  </a:cxn>
                  <a:cxn ang="0">
                    <a:pos x="0" y="24"/>
                  </a:cxn>
                  <a:cxn ang="0">
                    <a:pos x="36" y="47"/>
                  </a:cxn>
                  <a:cxn ang="0">
                    <a:pos x="49" y="58"/>
                  </a:cxn>
                  <a:cxn ang="0">
                    <a:pos x="63" y="19"/>
                  </a:cxn>
                  <a:cxn ang="0">
                    <a:pos x="64" y="16"/>
                  </a:cxn>
                </a:cxnLst>
                <a:rect l="0" t="0" r="r" b="b"/>
                <a:pathLst>
                  <a:path w="65" h="59">
                    <a:moveTo>
                      <a:pt x="64" y="16"/>
                    </a:moveTo>
                    <a:lnTo>
                      <a:pt x="56" y="12"/>
                    </a:lnTo>
                    <a:lnTo>
                      <a:pt x="46" y="0"/>
                    </a:lnTo>
                    <a:lnTo>
                      <a:pt x="0" y="24"/>
                    </a:lnTo>
                    <a:lnTo>
                      <a:pt x="36" y="47"/>
                    </a:lnTo>
                    <a:lnTo>
                      <a:pt x="49" y="58"/>
                    </a:lnTo>
                    <a:lnTo>
                      <a:pt x="63" y="19"/>
                    </a:lnTo>
                    <a:lnTo>
                      <a:pt x="64" y="16"/>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74" name="Freeform 58"/>
              <p:cNvSpPr>
                <a:spLocks/>
              </p:cNvSpPr>
              <p:nvPr/>
            </p:nvSpPr>
            <p:spPr bwMode="auto">
              <a:xfrm>
                <a:off x="5976" y="1390"/>
                <a:ext cx="174" cy="126"/>
              </a:xfrm>
              <a:custGeom>
                <a:avLst/>
                <a:gdLst/>
                <a:ahLst/>
                <a:cxnLst>
                  <a:cxn ang="0">
                    <a:pos x="20" y="55"/>
                  </a:cxn>
                  <a:cxn ang="0">
                    <a:pos x="27" y="61"/>
                  </a:cxn>
                  <a:cxn ang="0">
                    <a:pos x="31" y="71"/>
                  </a:cxn>
                  <a:cxn ang="0">
                    <a:pos x="34" y="78"/>
                  </a:cxn>
                  <a:cxn ang="0">
                    <a:pos x="42" y="93"/>
                  </a:cxn>
                  <a:cxn ang="0">
                    <a:pos x="47" y="102"/>
                  </a:cxn>
                  <a:cxn ang="0">
                    <a:pos x="56" y="111"/>
                  </a:cxn>
                  <a:cxn ang="0">
                    <a:pos x="71" y="119"/>
                  </a:cxn>
                  <a:cxn ang="0">
                    <a:pos x="81" y="123"/>
                  </a:cxn>
                  <a:cxn ang="0">
                    <a:pos x="88" y="125"/>
                  </a:cxn>
                  <a:cxn ang="0">
                    <a:pos x="97" y="122"/>
                  </a:cxn>
                  <a:cxn ang="0">
                    <a:pos x="108" y="117"/>
                  </a:cxn>
                  <a:cxn ang="0">
                    <a:pos x="124" y="105"/>
                  </a:cxn>
                  <a:cxn ang="0">
                    <a:pos x="135" y="93"/>
                  </a:cxn>
                  <a:cxn ang="0">
                    <a:pos x="147" y="72"/>
                  </a:cxn>
                  <a:cxn ang="0">
                    <a:pos x="135" y="94"/>
                  </a:cxn>
                  <a:cxn ang="0">
                    <a:pos x="142" y="102"/>
                  </a:cxn>
                  <a:cxn ang="0">
                    <a:pos x="147" y="109"/>
                  </a:cxn>
                  <a:cxn ang="0">
                    <a:pos x="157" y="102"/>
                  </a:cxn>
                  <a:cxn ang="0">
                    <a:pos x="164" y="93"/>
                  </a:cxn>
                  <a:cxn ang="0">
                    <a:pos x="170" y="78"/>
                  </a:cxn>
                  <a:cxn ang="0">
                    <a:pos x="172" y="62"/>
                  </a:cxn>
                  <a:cxn ang="0">
                    <a:pos x="173" y="51"/>
                  </a:cxn>
                  <a:cxn ang="0">
                    <a:pos x="172" y="40"/>
                  </a:cxn>
                  <a:cxn ang="0">
                    <a:pos x="169" y="26"/>
                  </a:cxn>
                  <a:cxn ang="0">
                    <a:pos x="167" y="26"/>
                  </a:cxn>
                  <a:cxn ang="0">
                    <a:pos x="165" y="22"/>
                  </a:cxn>
                  <a:cxn ang="0">
                    <a:pos x="162" y="20"/>
                  </a:cxn>
                  <a:cxn ang="0">
                    <a:pos x="154" y="18"/>
                  </a:cxn>
                  <a:cxn ang="0">
                    <a:pos x="142" y="17"/>
                  </a:cxn>
                  <a:cxn ang="0">
                    <a:pos x="129" y="18"/>
                  </a:cxn>
                  <a:cxn ang="0">
                    <a:pos x="115" y="26"/>
                  </a:cxn>
                  <a:cxn ang="0">
                    <a:pos x="109" y="32"/>
                  </a:cxn>
                  <a:cxn ang="0">
                    <a:pos x="104" y="38"/>
                  </a:cxn>
                  <a:cxn ang="0">
                    <a:pos x="103" y="45"/>
                  </a:cxn>
                  <a:cxn ang="0">
                    <a:pos x="102" y="56"/>
                  </a:cxn>
                  <a:cxn ang="0">
                    <a:pos x="103" y="60"/>
                  </a:cxn>
                  <a:cxn ang="0">
                    <a:pos x="92" y="67"/>
                  </a:cxn>
                  <a:cxn ang="0">
                    <a:pos x="87" y="72"/>
                  </a:cxn>
                  <a:cxn ang="0">
                    <a:pos x="81" y="62"/>
                  </a:cxn>
                  <a:cxn ang="0">
                    <a:pos x="74" y="56"/>
                  </a:cxn>
                  <a:cxn ang="0">
                    <a:pos x="63" y="50"/>
                  </a:cxn>
                  <a:cxn ang="0">
                    <a:pos x="60" y="34"/>
                  </a:cxn>
                  <a:cxn ang="0">
                    <a:pos x="57" y="24"/>
                  </a:cxn>
                  <a:cxn ang="0">
                    <a:pos x="55" y="18"/>
                  </a:cxn>
                  <a:cxn ang="0">
                    <a:pos x="54" y="15"/>
                  </a:cxn>
                  <a:cxn ang="0">
                    <a:pos x="52" y="13"/>
                  </a:cxn>
                  <a:cxn ang="0">
                    <a:pos x="49" y="11"/>
                  </a:cxn>
                  <a:cxn ang="0">
                    <a:pos x="46" y="8"/>
                  </a:cxn>
                  <a:cxn ang="0">
                    <a:pos x="38" y="3"/>
                  </a:cxn>
                  <a:cxn ang="0">
                    <a:pos x="33" y="0"/>
                  </a:cxn>
                  <a:cxn ang="0">
                    <a:pos x="28" y="0"/>
                  </a:cxn>
                  <a:cxn ang="0">
                    <a:pos x="20" y="1"/>
                  </a:cxn>
                  <a:cxn ang="0">
                    <a:pos x="11" y="4"/>
                  </a:cxn>
                  <a:cxn ang="0">
                    <a:pos x="4" y="10"/>
                  </a:cxn>
                  <a:cxn ang="0">
                    <a:pos x="0" y="18"/>
                  </a:cxn>
                  <a:cxn ang="0">
                    <a:pos x="0" y="30"/>
                  </a:cxn>
                  <a:cxn ang="0">
                    <a:pos x="3" y="39"/>
                  </a:cxn>
                  <a:cxn ang="0">
                    <a:pos x="13" y="51"/>
                  </a:cxn>
                  <a:cxn ang="0">
                    <a:pos x="20" y="55"/>
                  </a:cxn>
                  <a:cxn ang="0">
                    <a:pos x="20" y="55"/>
                  </a:cxn>
                </a:cxnLst>
                <a:rect l="0" t="0" r="r" b="b"/>
                <a:pathLst>
                  <a:path w="174" h="126">
                    <a:moveTo>
                      <a:pt x="20" y="55"/>
                    </a:moveTo>
                    <a:lnTo>
                      <a:pt x="27" y="61"/>
                    </a:lnTo>
                    <a:lnTo>
                      <a:pt x="31" y="71"/>
                    </a:lnTo>
                    <a:lnTo>
                      <a:pt x="34" y="78"/>
                    </a:lnTo>
                    <a:lnTo>
                      <a:pt x="42" y="93"/>
                    </a:lnTo>
                    <a:lnTo>
                      <a:pt x="47" y="102"/>
                    </a:lnTo>
                    <a:lnTo>
                      <a:pt x="56" y="111"/>
                    </a:lnTo>
                    <a:lnTo>
                      <a:pt x="71" y="119"/>
                    </a:lnTo>
                    <a:lnTo>
                      <a:pt x="81" y="123"/>
                    </a:lnTo>
                    <a:lnTo>
                      <a:pt x="88" y="125"/>
                    </a:lnTo>
                    <a:lnTo>
                      <a:pt x="97" y="122"/>
                    </a:lnTo>
                    <a:lnTo>
                      <a:pt x="108" y="117"/>
                    </a:lnTo>
                    <a:lnTo>
                      <a:pt x="124" y="105"/>
                    </a:lnTo>
                    <a:lnTo>
                      <a:pt x="135" y="93"/>
                    </a:lnTo>
                    <a:lnTo>
                      <a:pt x="147" y="72"/>
                    </a:lnTo>
                    <a:lnTo>
                      <a:pt x="135" y="94"/>
                    </a:lnTo>
                    <a:lnTo>
                      <a:pt x="142" y="102"/>
                    </a:lnTo>
                    <a:lnTo>
                      <a:pt x="147" y="109"/>
                    </a:lnTo>
                    <a:lnTo>
                      <a:pt x="157" y="102"/>
                    </a:lnTo>
                    <a:lnTo>
                      <a:pt x="164" y="93"/>
                    </a:lnTo>
                    <a:lnTo>
                      <a:pt x="170" y="78"/>
                    </a:lnTo>
                    <a:lnTo>
                      <a:pt x="172" y="62"/>
                    </a:lnTo>
                    <a:lnTo>
                      <a:pt x="173" y="51"/>
                    </a:lnTo>
                    <a:lnTo>
                      <a:pt x="172" y="40"/>
                    </a:lnTo>
                    <a:lnTo>
                      <a:pt x="169" y="26"/>
                    </a:lnTo>
                    <a:lnTo>
                      <a:pt x="167" y="26"/>
                    </a:lnTo>
                    <a:lnTo>
                      <a:pt x="165" y="22"/>
                    </a:lnTo>
                    <a:lnTo>
                      <a:pt x="162" y="20"/>
                    </a:lnTo>
                    <a:lnTo>
                      <a:pt x="154" y="18"/>
                    </a:lnTo>
                    <a:lnTo>
                      <a:pt x="142" y="17"/>
                    </a:lnTo>
                    <a:lnTo>
                      <a:pt x="129" y="18"/>
                    </a:lnTo>
                    <a:lnTo>
                      <a:pt x="115" y="26"/>
                    </a:lnTo>
                    <a:lnTo>
                      <a:pt x="109" y="32"/>
                    </a:lnTo>
                    <a:lnTo>
                      <a:pt x="104" y="38"/>
                    </a:lnTo>
                    <a:lnTo>
                      <a:pt x="103" y="45"/>
                    </a:lnTo>
                    <a:lnTo>
                      <a:pt x="102" y="56"/>
                    </a:lnTo>
                    <a:lnTo>
                      <a:pt x="103" y="60"/>
                    </a:lnTo>
                    <a:lnTo>
                      <a:pt x="92" y="67"/>
                    </a:lnTo>
                    <a:lnTo>
                      <a:pt x="87" y="72"/>
                    </a:lnTo>
                    <a:lnTo>
                      <a:pt x="81" y="62"/>
                    </a:lnTo>
                    <a:lnTo>
                      <a:pt x="74" y="56"/>
                    </a:lnTo>
                    <a:lnTo>
                      <a:pt x="63" y="50"/>
                    </a:lnTo>
                    <a:lnTo>
                      <a:pt x="60" y="34"/>
                    </a:lnTo>
                    <a:lnTo>
                      <a:pt x="57" y="24"/>
                    </a:lnTo>
                    <a:lnTo>
                      <a:pt x="55" y="18"/>
                    </a:lnTo>
                    <a:lnTo>
                      <a:pt x="54" y="15"/>
                    </a:lnTo>
                    <a:lnTo>
                      <a:pt x="52" y="13"/>
                    </a:lnTo>
                    <a:lnTo>
                      <a:pt x="49" y="11"/>
                    </a:lnTo>
                    <a:lnTo>
                      <a:pt x="46" y="8"/>
                    </a:lnTo>
                    <a:lnTo>
                      <a:pt x="38" y="3"/>
                    </a:lnTo>
                    <a:lnTo>
                      <a:pt x="33" y="0"/>
                    </a:lnTo>
                    <a:lnTo>
                      <a:pt x="28" y="0"/>
                    </a:lnTo>
                    <a:lnTo>
                      <a:pt x="20" y="1"/>
                    </a:lnTo>
                    <a:lnTo>
                      <a:pt x="11" y="4"/>
                    </a:lnTo>
                    <a:lnTo>
                      <a:pt x="4" y="10"/>
                    </a:lnTo>
                    <a:lnTo>
                      <a:pt x="0" y="18"/>
                    </a:lnTo>
                    <a:lnTo>
                      <a:pt x="0" y="30"/>
                    </a:lnTo>
                    <a:lnTo>
                      <a:pt x="3" y="39"/>
                    </a:lnTo>
                    <a:lnTo>
                      <a:pt x="13" y="51"/>
                    </a:lnTo>
                    <a:lnTo>
                      <a:pt x="20" y="55"/>
                    </a:lnTo>
                    <a:lnTo>
                      <a:pt x="20" y="55"/>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75" name="Freeform 59"/>
              <p:cNvSpPr>
                <a:spLocks/>
              </p:cNvSpPr>
              <p:nvPr/>
            </p:nvSpPr>
            <p:spPr bwMode="auto">
              <a:xfrm>
                <a:off x="5956" y="1445"/>
                <a:ext cx="176" cy="179"/>
              </a:xfrm>
              <a:custGeom>
                <a:avLst/>
                <a:gdLst/>
                <a:ahLst/>
                <a:cxnLst>
                  <a:cxn ang="0">
                    <a:pos x="101" y="178"/>
                  </a:cxn>
                  <a:cxn ang="0">
                    <a:pos x="84" y="165"/>
                  </a:cxn>
                  <a:cxn ang="0">
                    <a:pos x="65" y="152"/>
                  </a:cxn>
                  <a:cxn ang="0">
                    <a:pos x="18" y="127"/>
                  </a:cxn>
                  <a:cxn ang="0">
                    <a:pos x="6" y="120"/>
                  </a:cxn>
                  <a:cxn ang="0">
                    <a:pos x="0" y="114"/>
                  </a:cxn>
                  <a:cxn ang="0">
                    <a:pos x="4" y="103"/>
                  </a:cxn>
                  <a:cxn ang="0">
                    <a:pos x="30" y="77"/>
                  </a:cxn>
                  <a:cxn ang="0">
                    <a:pos x="43" y="70"/>
                  </a:cxn>
                  <a:cxn ang="0">
                    <a:pos x="30" y="77"/>
                  </a:cxn>
                  <a:cxn ang="0">
                    <a:pos x="30" y="50"/>
                  </a:cxn>
                  <a:cxn ang="0">
                    <a:pos x="29" y="45"/>
                  </a:cxn>
                  <a:cxn ang="0">
                    <a:pos x="27" y="42"/>
                  </a:cxn>
                  <a:cxn ang="0">
                    <a:pos x="40" y="2"/>
                  </a:cxn>
                  <a:cxn ang="0">
                    <a:pos x="42" y="1"/>
                  </a:cxn>
                  <a:cxn ang="0">
                    <a:pos x="40" y="0"/>
                  </a:cxn>
                  <a:cxn ang="0">
                    <a:pos x="47" y="6"/>
                  </a:cxn>
                  <a:cxn ang="0">
                    <a:pos x="52" y="16"/>
                  </a:cxn>
                  <a:cxn ang="0">
                    <a:pos x="54" y="22"/>
                  </a:cxn>
                  <a:cxn ang="0">
                    <a:pos x="62" y="38"/>
                  </a:cxn>
                  <a:cxn ang="0">
                    <a:pos x="76" y="56"/>
                  </a:cxn>
                  <a:cxn ang="0">
                    <a:pos x="91" y="64"/>
                  </a:cxn>
                  <a:cxn ang="0">
                    <a:pos x="101" y="68"/>
                  </a:cxn>
                  <a:cxn ang="0">
                    <a:pos x="108" y="69"/>
                  </a:cxn>
                  <a:cxn ang="0">
                    <a:pos x="117" y="67"/>
                  </a:cxn>
                  <a:cxn ang="0">
                    <a:pos x="144" y="49"/>
                  </a:cxn>
                  <a:cxn ang="0">
                    <a:pos x="155" y="38"/>
                  </a:cxn>
                  <a:cxn ang="0">
                    <a:pos x="167" y="17"/>
                  </a:cxn>
                  <a:cxn ang="0">
                    <a:pos x="155" y="39"/>
                  </a:cxn>
                  <a:cxn ang="0">
                    <a:pos x="162" y="47"/>
                  </a:cxn>
                  <a:cxn ang="0">
                    <a:pos x="167" y="54"/>
                  </a:cxn>
                  <a:cxn ang="0">
                    <a:pos x="167" y="55"/>
                  </a:cxn>
                  <a:cxn ang="0">
                    <a:pos x="173" y="75"/>
                  </a:cxn>
                  <a:cxn ang="0">
                    <a:pos x="175" y="91"/>
                  </a:cxn>
                  <a:cxn ang="0">
                    <a:pos x="173" y="108"/>
                  </a:cxn>
                  <a:cxn ang="0">
                    <a:pos x="168" y="124"/>
                  </a:cxn>
                  <a:cxn ang="0">
                    <a:pos x="162" y="140"/>
                  </a:cxn>
                  <a:cxn ang="0">
                    <a:pos x="150" y="152"/>
                  </a:cxn>
                  <a:cxn ang="0">
                    <a:pos x="140" y="156"/>
                  </a:cxn>
                  <a:cxn ang="0">
                    <a:pos x="128" y="160"/>
                  </a:cxn>
                  <a:cxn ang="0">
                    <a:pos x="122" y="162"/>
                  </a:cxn>
                  <a:cxn ang="0">
                    <a:pos x="117" y="165"/>
                  </a:cxn>
                  <a:cxn ang="0">
                    <a:pos x="102" y="178"/>
                  </a:cxn>
                  <a:cxn ang="0">
                    <a:pos x="101" y="178"/>
                  </a:cxn>
                </a:cxnLst>
                <a:rect l="0" t="0" r="r" b="b"/>
                <a:pathLst>
                  <a:path w="176" h="179">
                    <a:moveTo>
                      <a:pt x="101" y="178"/>
                    </a:moveTo>
                    <a:lnTo>
                      <a:pt x="84" y="165"/>
                    </a:lnTo>
                    <a:lnTo>
                      <a:pt x="65" y="152"/>
                    </a:lnTo>
                    <a:lnTo>
                      <a:pt x="18" y="127"/>
                    </a:lnTo>
                    <a:lnTo>
                      <a:pt x="6" y="120"/>
                    </a:lnTo>
                    <a:lnTo>
                      <a:pt x="0" y="114"/>
                    </a:lnTo>
                    <a:lnTo>
                      <a:pt x="4" y="103"/>
                    </a:lnTo>
                    <a:lnTo>
                      <a:pt x="30" y="77"/>
                    </a:lnTo>
                    <a:lnTo>
                      <a:pt x="43" y="70"/>
                    </a:lnTo>
                    <a:lnTo>
                      <a:pt x="30" y="77"/>
                    </a:lnTo>
                    <a:lnTo>
                      <a:pt x="30" y="50"/>
                    </a:lnTo>
                    <a:lnTo>
                      <a:pt x="29" y="45"/>
                    </a:lnTo>
                    <a:lnTo>
                      <a:pt x="27" y="42"/>
                    </a:lnTo>
                    <a:lnTo>
                      <a:pt x="40" y="2"/>
                    </a:lnTo>
                    <a:lnTo>
                      <a:pt x="42" y="1"/>
                    </a:lnTo>
                    <a:lnTo>
                      <a:pt x="40" y="0"/>
                    </a:lnTo>
                    <a:lnTo>
                      <a:pt x="47" y="6"/>
                    </a:lnTo>
                    <a:lnTo>
                      <a:pt x="52" y="16"/>
                    </a:lnTo>
                    <a:lnTo>
                      <a:pt x="54" y="22"/>
                    </a:lnTo>
                    <a:lnTo>
                      <a:pt x="62" y="38"/>
                    </a:lnTo>
                    <a:lnTo>
                      <a:pt x="76" y="56"/>
                    </a:lnTo>
                    <a:lnTo>
                      <a:pt x="91" y="64"/>
                    </a:lnTo>
                    <a:lnTo>
                      <a:pt x="101" y="68"/>
                    </a:lnTo>
                    <a:lnTo>
                      <a:pt x="108" y="69"/>
                    </a:lnTo>
                    <a:lnTo>
                      <a:pt x="117" y="67"/>
                    </a:lnTo>
                    <a:lnTo>
                      <a:pt x="144" y="49"/>
                    </a:lnTo>
                    <a:lnTo>
                      <a:pt x="155" y="38"/>
                    </a:lnTo>
                    <a:lnTo>
                      <a:pt x="167" y="17"/>
                    </a:lnTo>
                    <a:lnTo>
                      <a:pt x="155" y="39"/>
                    </a:lnTo>
                    <a:lnTo>
                      <a:pt x="162" y="47"/>
                    </a:lnTo>
                    <a:lnTo>
                      <a:pt x="167" y="54"/>
                    </a:lnTo>
                    <a:lnTo>
                      <a:pt x="167" y="55"/>
                    </a:lnTo>
                    <a:lnTo>
                      <a:pt x="173" y="75"/>
                    </a:lnTo>
                    <a:lnTo>
                      <a:pt x="175" y="91"/>
                    </a:lnTo>
                    <a:lnTo>
                      <a:pt x="173" y="108"/>
                    </a:lnTo>
                    <a:lnTo>
                      <a:pt x="168" y="124"/>
                    </a:lnTo>
                    <a:lnTo>
                      <a:pt x="162" y="140"/>
                    </a:lnTo>
                    <a:lnTo>
                      <a:pt x="150" y="152"/>
                    </a:lnTo>
                    <a:lnTo>
                      <a:pt x="140" y="156"/>
                    </a:lnTo>
                    <a:lnTo>
                      <a:pt x="128" y="160"/>
                    </a:lnTo>
                    <a:lnTo>
                      <a:pt x="122" y="162"/>
                    </a:lnTo>
                    <a:lnTo>
                      <a:pt x="117" y="165"/>
                    </a:lnTo>
                    <a:lnTo>
                      <a:pt x="102" y="178"/>
                    </a:lnTo>
                    <a:lnTo>
                      <a:pt x="101" y="178"/>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76" name="Freeform 60"/>
              <p:cNvSpPr>
                <a:spLocks/>
              </p:cNvSpPr>
              <p:nvPr/>
            </p:nvSpPr>
            <p:spPr bwMode="auto">
              <a:xfrm>
                <a:off x="6013" y="1598"/>
                <a:ext cx="99" cy="94"/>
              </a:xfrm>
              <a:custGeom>
                <a:avLst/>
                <a:gdLst/>
                <a:ahLst/>
                <a:cxnLst>
                  <a:cxn ang="0">
                    <a:pos x="93" y="0"/>
                  </a:cxn>
                  <a:cxn ang="0">
                    <a:pos x="83" y="4"/>
                  </a:cxn>
                  <a:cxn ang="0">
                    <a:pos x="71" y="7"/>
                  </a:cxn>
                  <a:cxn ang="0">
                    <a:pos x="65" y="9"/>
                  </a:cxn>
                  <a:cxn ang="0">
                    <a:pos x="60" y="13"/>
                  </a:cxn>
                  <a:cxn ang="0">
                    <a:pos x="45" y="25"/>
                  </a:cxn>
                  <a:cxn ang="0">
                    <a:pos x="44" y="26"/>
                  </a:cxn>
                  <a:cxn ang="0">
                    <a:pos x="44" y="25"/>
                  </a:cxn>
                  <a:cxn ang="0">
                    <a:pos x="39" y="30"/>
                  </a:cxn>
                  <a:cxn ang="0">
                    <a:pos x="28" y="40"/>
                  </a:cxn>
                  <a:cxn ang="0">
                    <a:pos x="20" y="42"/>
                  </a:cxn>
                  <a:cxn ang="0">
                    <a:pos x="3" y="42"/>
                  </a:cxn>
                  <a:cxn ang="0">
                    <a:pos x="3" y="58"/>
                  </a:cxn>
                  <a:cxn ang="0">
                    <a:pos x="2" y="74"/>
                  </a:cxn>
                  <a:cxn ang="0">
                    <a:pos x="3" y="75"/>
                  </a:cxn>
                  <a:cxn ang="0">
                    <a:pos x="0" y="92"/>
                  </a:cxn>
                  <a:cxn ang="0">
                    <a:pos x="0" y="93"/>
                  </a:cxn>
                  <a:cxn ang="0">
                    <a:pos x="26" y="89"/>
                  </a:cxn>
                  <a:cxn ang="0">
                    <a:pos x="44" y="86"/>
                  </a:cxn>
                  <a:cxn ang="0">
                    <a:pos x="55" y="83"/>
                  </a:cxn>
                  <a:cxn ang="0">
                    <a:pos x="63" y="78"/>
                  </a:cxn>
                  <a:cxn ang="0">
                    <a:pos x="68" y="73"/>
                  </a:cxn>
                  <a:cxn ang="0">
                    <a:pos x="80" y="52"/>
                  </a:cxn>
                  <a:cxn ang="0">
                    <a:pos x="87" y="34"/>
                  </a:cxn>
                  <a:cxn ang="0">
                    <a:pos x="93" y="26"/>
                  </a:cxn>
                  <a:cxn ang="0">
                    <a:pos x="98" y="13"/>
                  </a:cxn>
                  <a:cxn ang="0">
                    <a:pos x="98" y="5"/>
                  </a:cxn>
                  <a:cxn ang="0">
                    <a:pos x="98" y="0"/>
                  </a:cxn>
                  <a:cxn ang="0">
                    <a:pos x="96" y="0"/>
                  </a:cxn>
                  <a:cxn ang="0">
                    <a:pos x="93" y="0"/>
                  </a:cxn>
                </a:cxnLst>
                <a:rect l="0" t="0" r="r" b="b"/>
                <a:pathLst>
                  <a:path w="99" h="94">
                    <a:moveTo>
                      <a:pt x="93" y="0"/>
                    </a:moveTo>
                    <a:lnTo>
                      <a:pt x="83" y="4"/>
                    </a:lnTo>
                    <a:lnTo>
                      <a:pt x="71" y="7"/>
                    </a:lnTo>
                    <a:lnTo>
                      <a:pt x="65" y="9"/>
                    </a:lnTo>
                    <a:lnTo>
                      <a:pt x="60" y="13"/>
                    </a:lnTo>
                    <a:lnTo>
                      <a:pt x="45" y="25"/>
                    </a:lnTo>
                    <a:lnTo>
                      <a:pt x="44" y="26"/>
                    </a:lnTo>
                    <a:lnTo>
                      <a:pt x="44" y="25"/>
                    </a:lnTo>
                    <a:lnTo>
                      <a:pt x="39" y="30"/>
                    </a:lnTo>
                    <a:lnTo>
                      <a:pt x="28" y="40"/>
                    </a:lnTo>
                    <a:lnTo>
                      <a:pt x="20" y="42"/>
                    </a:lnTo>
                    <a:lnTo>
                      <a:pt x="3" y="42"/>
                    </a:lnTo>
                    <a:lnTo>
                      <a:pt x="3" y="58"/>
                    </a:lnTo>
                    <a:lnTo>
                      <a:pt x="2" y="74"/>
                    </a:lnTo>
                    <a:lnTo>
                      <a:pt x="3" y="75"/>
                    </a:lnTo>
                    <a:lnTo>
                      <a:pt x="0" y="92"/>
                    </a:lnTo>
                    <a:lnTo>
                      <a:pt x="0" y="93"/>
                    </a:lnTo>
                    <a:lnTo>
                      <a:pt x="26" y="89"/>
                    </a:lnTo>
                    <a:lnTo>
                      <a:pt x="44" y="86"/>
                    </a:lnTo>
                    <a:lnTo>
                      <a:pt x="55" y="83"/>
                    </a:lnTo>
                    <a:lnTo>
                      <a:pt x="63" y="78"/>
                    </a:lnTo>
                    <a:lnTo>
                      <a:pt x="68" y="73"/>
                    </a:lnTo>
                    <a:lnTo>
                      <a:pt x="80" y="52"/>
                    </a:lnTo>
                    <a:lnTo>
                      <a:pt x="87" y="34"/>
                    </a:lnTo>
                    <a:lnTo>
                      <a:pt x="93" y="26"/>
                    </a:lnTo>
                    <a:lnTo>
                      <a:pt x="98" y="13"/>
                    </a:lnTo>
                    <a:lnTo>
                      <a:pt x="98" y="5"/>
                    </a:lnTo>
                    <a:lnTo>
                      <a:pt x="98" y="0"/>
                    </a:lnTo>
                    <a:lnTo>
                      <a:pt x="96" y="0"/>
                    </a:lnTo>
                    <a:lnTo>
                      <a:pt x="93"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grpSp>
        <p:grpSp>
          <p:nvGrpSpPr>
            <p:cNvPr id="111677" name="Group 61"/>
            <p:cNvGrpSpPr>
              <a:grpSpLocks/>
            </p:cNvGrpSpPr>
            <p:nvPr/>
          </p:nvGrpSpPr>
          <p:grpSpPr bwMode="auto">
            <a:xfrm>
              <a:off x="3240" y="1071"/>
              <a:ext cx="1189" cy="1695"/>
              <a:chOff x="3240" y="1071"/>
              <a:chExt cx="1189" cy="1695"/>
            </a:xfrm>
          </p:grpSpPr>
          <p:sp>
            <p:nvSpPr>
              <p:cNvPr id="111678" name="Freeform 62"/>
              <p:cNvSpPr>
                <a:spLocks/>
              </p:cNvSpPr>
              <p:nvPr/>
            </p:nvSpPr>
            <p:spPr bwMode="auto">
              <a:xfrm>
                <a:off x="3555" y="1846"/>
                <a:ext cx="358" cy="835"/>
              </a:xfrm>
              <a:custGeom>
                <a:avLst/>
                <a:gdLst/>
                <a:ahLst/>
                <a:cxnLst>
                  <a:cxn ang="0">
                    <a:pos x="18" y="574"/>
                  </a:cxn>
                  <a:cxn ang="0">
                    <a:pos x="38" y="790"/>
                  </a:cxn>
                  <a:cxn ang="0">
                    <a:pos x="155" y="834"/>
                  </a:cxn>
                  <a:cxn ang="0">
                    <a:pos x="155" y="800"/>
                  </a:cxn>
                  <a:cxn ang="0">
                    <a:pos x="151" y="750"/>
                  </a:cxn>
                  <a:cxn ang="0">
                    <a:pos x="157" y="661"/>
                  </a:cxn>
                  <a:cxn ang="0">
                    <a:pos x="162" y="618"/>
                  </a:cxn>
                  <a:cxn ang="0">
                    <a:pos x="167" y="574"/>
                  </a:cxn>
                  <a:cxn ang="0">
                    <a:pos x="166" y="542"/>
                  </a:cxn>
                  <a:cxn ang="0">
                    <a:pos x="159" y="502"/>
                  </a:cxn>
                  <a:cxn ang="0">
                    <a:pos x="151" y="462"/>
                  </a:cxn>
                  <a:cxn ang="0">
                    <a:pos x="152" y="307"/>
                  </a:cxn>
                  <a:cxn ang="0">
                    <a:pos x="158" y="249"/>
                  </a:cxn>
                  <a:cxn ang="0">
                    <a:pos x="166" y="215"/>
                  </a:cxn>
                  <a:cxn ang="0">
                    <a:pos x="185" y="206"/>
                  </a:cxn>
                  <a:cxn ang="0">
                    <a:pos x="194" y="249"/>
                  </a:cxn>
                  <a:cxn ang="0">
                    <a:pos x="198" y="312"/>
                  </a:cxn>
                  <a:cxn ang="0">
                    <a:pos x="205" y="382"/>
                  </a:cxn>
                  <a:cxn ang="0">
                    <a:pos x="211" y="429"/>
                  </a:cxn>
                  <a:cxn ang="0">
                    <a:pos x="211" y="472"/>
                  </a:cxn>
                  <a:cxn ang="0">
                    <a:pos x="212" y="499"/>
                  </a:cxn>
                  <a:cxn ang="0">
                    <a:pos x="230" y="752"/>
                  </a:cxn>
                  <a:cxn ang="0">
                    <a:pos x="239" y="800"/>
                  </a:cxn>
                  <a:cxn ang="0">
                    <a:pos x="242" y="816"/>
                  </a:cxn>
                  <a:cxn ang="0">
                    <a:pos x="257" y="798"/>
                  </a:cxn>
                  <a:cxn ang="0">
                    <a:pos x="284" y="785"/>
                  </a:cxn>
                  <a:cxn ang="0">
                    <a:pos x="302" y="784"/>
                  </a:cxn>
                  <a:cxn ang="0">
                    <a:pos x="311" y="787"/>
                  </a:cxn>
                  <a:cxn ang="0">
                    <a:pos x="320" y="795"/>
                  </a:cxn>
                  <a:cxn ang="0">
                    <a:pos x="331" y="816"/>
                  </a:cxn>
                  <a:cxn ang="0">
                    <a:pos x="340" y="785"/>
                  </a:cxn>
                  <a:cxn ang="0">
                    <a:pos x="345" y="723"/>
                  </a:cxn>
                  <a:cxn ang="0">
                    <a:pos x="352" y="625"/>
                  </a:cxn>
                  <a:cxn ang="0">
                    <a:pos x="357" y="526"/>
                  </a:cxn>
                  <a:cxn ang="0">
                    <a:pos x="352" y="425"/>
                  </a:cxn>
                  <a:cxn ang="0">
                    <a:pos x="350" y="355"/>
                  </a:cxn>
                  <a:cxn ang="0">
                    <a:pos x="351" y="230"/>
                  </a:cxn>
                  <a:cxn ang="0">
                    <a:pos x="348" y="62"/>
                  </a:cxn>
                  <a:cxn ang="0">
                    <a:pos x="345" y="13"/>
                  </a:cxn>
                  <a:cxn ang="0">
                    <a:pos x="284" y="21"/>
                  </a:cxn>
                  <a:cxn ang="0">
                    <a:pos x="200" y="24"/>
                  </a:cxn>
                  <a:cxn ang="0">
                    <a:pos x="130" y="20"/>
                  </a:cxn>
                  <a:cxn ang="0">
                    <a:pos x="62" y="10"/>
                  </a:cxn>
                  <a:cxn ang="0">
                    <a:pos x="14" y="0"/>
                  </a:cxn>
                  <a:cxn ang="0">
                    <a:pos x="8" y="29"/>
                  </a:cxn>
                  <a:cxn ang="0">
                    <a:pos x="3" y="77"/>
                  </a:cxn>
                  <a:cxn ang="0">
                    <a:pos x="0" y="135"/>
                  </a:cxn>
                  <a:cxn ang="0">
                    <a:pos x="7" y="208"/>
                  </a:cxn>
                  <a:cxn ang="0">
                    <a:pos x="17" y="437"/>
                  </a:cxn>
                  <a:cxn ang="0">
                    <a:pos x="14" y="495"/>
                  </a:cxn>
                </a:cxnLst>
                <a:rect l="0" t="0" r="r" b="b"/>
                <a:pathLst>
                  <a:path w="358" h="835">
                    <a:moveTo>
                      <a:pt x="16" y="549"/>
                    </a:moveTo>
                    <a:lnTo>
                      <a:pt x="18" y="574"/>
                    </a:lnTo>
                    <a:lnTo>
                      <a:pt x="34" y="730"/>
                    </a:lnTo>
                    <a:lnTo>
                      <a:pt x="38" y="790"/>
                    </a:lnTo>
                    <a:lnTo>
                      <a:pt x="152" y="833"/>
                    </a:lnTo>
                    <a:lnTo>
                      <a:pt x="155" y="834"/>
                    </a:lnTo>
                    <a:lnTo>
                      <a:pt x="155" y="816"/>
                    </a:lnTo>
                    <a:lnTo>
                      <a:pt x="155" y="800"/>
                    </a:lnTo>
                    <a:lnTo>
                      <a:pt x="153" y="773"/>
                    </a:lnTo>
                    <a:lnTo>
                      <a:pt x="151" y="750"/>
                    </a:lnTo>
                    <a:lnTo>
                      <a:pt x="152" y="694"/>
                    </a:lnTo>
                    <a:lnTo>
                      <a:pt x="157" y="661"/>
                    </a:lnTo>
                    <a:lnTo>
                      <a:pt x="160" y="640"/>
                    </a:lnTo>
                    <a:lnTo>
                      <a:pt x="162" y="618"/>
                    </a:lnTo>
                    <a:lnTo>
                      <a:pt x="163" y="597"/>
                    </a:lnTo>
                    <a:lnTo>
                      <a:pt x="167" y="574"/>
                    </a:lnTo>
                    <a:lnTo>
                      <a:pt x="167" y="552"/>
                    </a:lnTo>
                    <a:lnTo>
                      <a:pt x="166" y="542"/>
                    </a:lnTo>
                    <a:lnTo>
                      <a:pt x="164" y="526"/>
                    </a:lnTo>
                    <a:lnTo>
                      <a:pt x="159" y="502"/>
                    </a:lnTo>
                    <a:lnTo>
                      <a:pt x="155" y="485"/>
                    </a:lnTo>
                    <a:lnTo>
                      <a:pt x="151" y="462"/>
                    </a:lnTo>
                    <a:lnTo>
                      <a:pt x="148" y="442"/>
                    </a:lnTo>
                    <a:lnTo>
                      <a:pt x="152" y="307"/>
                    </a:lnTo>
                    <a:lnTo>
                      <a:pt x="154" y="277"/>
                    </a:lnTo>
                    <a:lnTo>
                      <a:pt x="158" y="249"/>
                    </a:lnTo>
                    <a:lnTo>
                      <a:pt x="162" y="230"/>
                    </a:lnTo>
                    <a:lnTo>
                      <a:pt x="166" y="215"/>
                    </a:lnTo>
                    <a:lnTo>
                      <a:pt x="176" y="190"/>
                    </a:lnTo>
                    <a:lnTo>
                      <a:pt x="185" y="206"/>
                    </a:lnTo>
                    <a:lnTo>
                      <a:pt x="189" y="222"/>
                    </a:lnTo>
                    <a:lnTo>
                      <a:pt x="194" y="249"/>
                    </a:lnTo>
                    <a:lnTo>
                      <a:pt x="196" y="280"/>
                    </a:lnTo>
                    <a:lnTo>
                      <a:pt x="198" y="312"/>
                    </a:lnTo>
                    <a:lnTo>
                      <a:pt x="200" y="345"/>
                    </a:lnTo>
                    <a:lnTo>
                      <a:pt x="205" y="382"/>
                    </a:lnTo>
                    <a:lnTo>
                      <a:pt x="208" y="407"/>
                    </a:lnTo>
                    <a:lnTo>
                      <a:pt x="211" y="429"/>
                    </a:lnTo>
                    <a:lnTo>
                      <a:pt x="209" y="453"/>
                    </a:lnTo>
                    <a:lnTo>
                      <a:pt x="211" y="472"/>
                    </a:lnTo>
                    <a:lnTo>
                      <a:pt x="212" y="489"/>
                    </a:lnTo>
                    <a:lnTo>
                      <a:pt x="212" y="499"/>
                    </a:lnTo>
                    <a:lnTo>
                      <a:pt x="211" y="592"/>
                    </a:lnTo>
                    <a:lnTo>
                      <a:pt x="230" y="752"/>
                    </a:lnTo>
                    <a:lnTo>
                      <a:pt x="234" y="773"/>
                    </a:lnTo>
                    <a:lnTo>
                      <a:pt x="239" y="800"/>
                    </a:lnTo>
                    <a:lnTo>
                      <a:pt x="242" y="817"/>
                    </a:lnTo>
                    <a:lnTo>
                      <a:pt x="242" y="816"/>
                    </a:lnTo>
                    <a:lnTo>
                      <a:pt x="250" y="806"/>
                    </a:lnTo>
                    <a:lnTo>
                      <a:pt x="257" y="798"/>
                    </a:lnTo>
                    <a:lnTo>
                      <a:pt x="271" y="789"/>
                    </a:lnTo>
                    <a:lnTo>
                      <a:pt x="284" y="785"/>
                    </a:lnTo>
                    <a:lnTo>
                      <a:pt x="296" y="784"/>
                    </a:lnTo>
                    <a:lnTo>
                      <a:pt x="302" y="784"/>
                    </a:lnTo>
                    <a:lnTo>
                      <a:pt x="306" y="785"/>
                    </a:lnTo>
                    <a:lnTo>
                      <a:pt x="311" y="787"/>
                    </a:lnTo>
                    <a:lnTo>
                      <a:pt x="314" y="790"/>
                    </a:lnTo>
                    <a:lnTo>
                      <a:pt x="320" y="795"/>
                    </a:lnTo>
                    <a:lnTo>
                      <a:pt x="324" y="801"/>
                    </a:lnTo>
                    <a:lnTo>
                      <a:pt x="331" y="816"/>
                    </a:lnTo>
                    <a:lnTo>
                      <a:pt x="332" y="817"/>
                    </a:lnTo>
                    <a:lnTo>
                      <a:pt x="340" y="785"/>
                    </a:lnTo>
                    <a:lnTo>
                      <a:pt x="342" y="768"/>
                    </a:lnTo>
                    <a:lnTo>
                      <a:pt x="345" y="723"/>
                    </a:lnTo>
                    <a:lnTo>
                      <a:pt x="350" y="661"/>
                    </a:lnTo>
                    <a:lnTo>
                      <a:pt x="352" y="625"/>
                    </a:lnTo>
                    <a:lnTo>
                      <a:pt x="356" y="565"/>
                    </a:lnTo>
                    <a:lnTo>
                      <a:pt x="357" y="526"/>
                    </a:lnTo>
                    <a:lnTo>
                      <a:pt x="356" y="473"/>
                    </a:lnTo>
                    <a:lnTo>
                      <a:pt x="352" y="425"/>
                    </a:lnTo>
                    <a:lnTo>
                      <a:pt x="351" y="393"/>
                    </a:lnTo>
                    <a:lnTo>
                      <a:pt x="350" y="355"/>
                    </a:lnTo>
                    <a:lnTo>
                      <a:pt x="352" y="280"/>
                    </a:lnTo>
                    <a:lnTo>
                      <a:pt x="351" y="230"/>
                    </a:lnTo>
                    <a:lnTo>
                      <a:pt x="351" y="118"/>
                    </a:lnTo>
                    <a:lnTo>
                      <a:pt x="348" y="62"/>
                    </a:lnTo>
                    <a:lnTo>
                      <a:pt x="346" y="34"/>
                    </a:lnTo>
                    <a:lnTo>
                      <a:pt x="345" y="13"/>
                    </a:lnTo>
                    <a:lnTo>
                      <a:pt x="322" y="17"/>
                    </a:lnTo>
                    <a:lnTo>
                      <a:pt x="284" y="21"/>
                    </a:lnTo>
                    <a:lnTo>
                      <a:pt x="243" y="22"/>
                    </a:lnTo>
                    <a:lnTo>
                      <a:pt x="200" y="24"/>
                    </a:lnTo>
                    <a:lnTo>
                      <a:pt x="170" y="22"/>
                    </a:lnTo>
                    <a:lnTo>
                      <a:pt x="130" y="20"/>
                    </a:lnTo>
                    <a:lnTo>
                      <a:pt x="92" y="16"/>
                    </a:lnTo>
                    <a:lnTo>
                      <a:pt x="62" y="10"/>
                    </a:lnTo>
                    <a:lnTo>
                      <a:pt x="38" y="7"/>
                    </a:lnTo>
                    <a:lnTo>
                      <a:pt x="14" y="0"/>
                    </a:lnTo>
                    <a:lnTo>
                      <a:pt x="14" y="1"/>
                    </a:lnTo>
                    <a:lnTo>
                      <a:pt x="8" y="29"/>
                    </a:lnTo>
                    <a:lnTo>
                      <a:pt x="5" y="55"/>
                    </a:lnTo>
                    <a:lnTo>
                      <a:pt x="3" y="77"/>
                    </a:lnTo>
                    <a:lnTo>
                      <a:pt x="1" y="109"/>
                    </a:lnTo>
                    <a:lnTo>
                      <a:pt x="0" y="135"/>
                    </a:lnTo>
                    <a:lnTo>
                      <a:pt x="2" y="174"/>
                    </a:lnTo>
                    <a:lnTo>
                      <a:pt x="7" y="208"/>
                    </a:lnTo>
                    <a:lnTo>
                      <a:pt x="10" y="248"/>
                    </a:lnTo>
                    <a:lnTo>
                      <a:pt x="17" y="437"/>
                    </a:lnTo>
                    <a:lnTo>
                      <a:pt x="26" y="489"/>
                    </a:lnTo>
                    <a:lnTo>
                      <a:pt x="14" y="495"/>
                    </a:lnTo>
                    <a:lnTo>
                      <a:pt x="16" y="549"/>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79" name="Freeform 63"/>
              <p:cNvSpPr>
                <a:spLocks/>
              </p:cNvSpPr>
              <p:nvPr/>
            </p:nvSpPr>
            <p:spPr bwMode="auto">
              <a:xfrm>
                <a:off x="3432" y="1318"/>
                <a:ext cx="558" cy="553"/>
              </a:xfrm>
              <a:custGeom>
                <a:avLst/>
                <a:gdLst/>
                <a:ahLst/>
                <a:cxnLst>
                  <a:cxn ang="0">
                    <a:pos x="478" y="39"/>
                  </a:cxn>
                  <a:cxn ang="0">
                    <a:pos x="507" y="53"/>
                  </a:cxn>
                  <a:cxn ang="0">
                    <a:pos x="528" y="68"/>
                  </a:cxn>
                  <a:cxn ang="0">
                    <a:pos x="545" y="89"/>
                  </a:cxn>
                  <a:cxn ang="0">
                    <a:pos x="555" y="112"/>
                  </a:cxn>
                  <a:cxn ang="0">
                    <a:pos x="557" y="132"/>
                  </a:cxn>
                  <a:cxn ang="0">
                    <a:pos x="550" y="142"/>
                  </a:cxn>
                  <a:cxn ang="0">
                    <a:pos x="545" y="161"/>
                  </a:cxn>
                  <a:cxn ang="0">
                    <a:pos x="539" y="191"/>
                  </a:cxn>
                  <a:cxn ang="0">
                    <a:pos x="536" y="256"/>
                  </a:cxn>
                  <a:cxn ang="0">
                    <a:pos x="539" y="309"/>
                  </a:cxn>
                  <a:cxn ang="0">
                    <a:pos x="549" y="346"/>
                  </a:cxn>
                  <a:cxn ang="0">
                    <a:pos x="525" y="318"/>
                  </a:cxn>
                  <a:cxn ang="0">
                    <a:pos x="489" y="262"/>
                  </a:cxn>
                  <a:cxn ang="0">
                    <a:pos x="484" y="241"/>
                  </a:cxn>
                  <a:cxn ang="0">
                    <a:pos x="484" y="219"/>
                  </a:cxn>
                  <a:cxn ang="0">
                    <a:pos x="480" y="267"/>
                  </a:cxn>
                  <a:cxn ang="0">
                    <a:pos x="459" y="310"/>
                  </a:cxn>
                  <a:cxn ang="0">
                    <a:pos x="460" y="337"/>
                  </a:cxn>
                  <a:cxn ang="0">
                    <a:pos x="460" y="391"/>
                  </a:cxn>
                  <a:cxn ang="0">
                    <a:pos x="456" y="428"/>
                  </a:cxn>
                  <a:cxn ang="0">
                    <a:pos x="456" y="471"/>
                  </a:cxn>
                  <a:cxn ang="0">
                    <a:pos x="467" y="540"/>
                  </a:cxn>
                  <a:cxn ang="0">
                    <a:pos x="444" y="545"/>
                  </a:cxn>
                  <a:cxn ang="0">
                    <a:pos x="366" y="550"/>
                  </a:cxn>
                  <a:cxn ang="0">
                    <a:pos x="293" y="550"/>
                  </a:cxn>
                  <a:cxn ang="0">
                    <a:pos x="215" y="544"/>
                  </a:cxn>
                  <a:cxn ang="0">
                    <a:pos x="161" y="535"/>
                  </a:cxn>
                  <a:cxn ang="0">
                    <a:pos x="134" y="508"/>
                  </a:cxn>
                  <a:cxn ang="0">
                    <a:pos x="142" y="465"/>
                  </a:cxn>
                  <a:cxn ang="0">
                    <a:pos x="147" y="428"/>
                  </a:cxn>
                  <a:cxn ang="0">
                    <a:pos x="145" y="403"/>
                  </a:cxn>
                  <a:cxn ang="0">
                    <a:pos x="143" y="379"/>
                  </a:cxn>
                  <a:cxn ang="0">
                    <a:pos x="145" y="342"/>
                  </a:cxn>
                  <a:cxn ang="0">
                    <a:pos x="147" y="310"/>
                  </a:cxn>
                  <a:cxn ang="0">
                    <a:pos x="145" y="245"/>
                  </a:cxn>
                  <a:cxn ang="0">
                    <a:pos x="73" y="365"/>
                  </a:cxn>
                  <a:cxn ang="0">
                    <a:pos x="68" y="345"/>
                  </a:cxn>
                  <a:cxn ang="0">
                    <a:pos x="64" y="316"/>
                  </a:cxn>
                  <a:cxn ang="0">
                    <a:pos x="62" y="286"/>
                  </a:cxn>
                  <a:cxn ang="0">
                    <a:pos x="54" y="268"/>
                  </a:cxn>
                  <a:cxn ang="0">
                    <a:pos x="42" y="252"/>
                  </a:cxn>
                  <a:cxn ang="0">
                    <a:pos x="27" y="242"/>
                  </a:cxn>
                  <a:cxn ang="0">
                    <a:pos x="9" y="235"/>
                  </a:cxn>
                  <a:cxn ang="0">
                    <a:pos x="20" y="187"/>
                  </a:cxn>
                  <a:cxn ang="0">
                    <a:pos x="46" y="132"/>
                  </a:cxn>
                  <a:cxn ang="0">
                    <a:pos x="69" y="90"/>
                  </a:cxn>
                  <a:cxn ang="0">
                    <a:pos x="96" y="64"/>
                  </a:cxn>
                  <a:cxn ang="0">
                    <a:pos x="149" y="37"/>
                  </a:cxn>
                  <a:cxn ang="0">
                    <a:pos x="235" y="0"/>
                  </a:cxn>
                  <a:cxn ang="0">
                    <a:pos x="239" y="60"/>
                  </a:cxn>
                  <a:cxn ang="0">
                    <a:pos x="264" y="98"/>
                  </a:cxn>
                  <a:cxn ang="0">
                    <a:pos x="287" y="121"/>
                  </a:cxn>
                  <a:cxn ang="0">
                    <a:pos x="326" y="132"/>
                  </a:cxn>
                  <a:cxn ang="0">
                    <a:pos x="350" y="108"/>
                  </a:cxn>
                  <a:cxn ang="0">
                    <a:pos x="370" y="69"/>
                  </a:cxn>
                  <a:cxn ang="0">
                    <a:pos x="385" y="24"/>
                  </a:cxn>
                </a:cxnLst>
                <a:rect l="0" t="0" r="r" b="b"/>
                <a:pathLst>
                  <a:path w="558" h="553">
                    <a:moveTo>
                      <a:pt x="369" y="1"/>
                    </a:moveTo>
                    <a:lnTo>
                      <a:pt x="478" y="39"/>
                    </a:lnTo>
                    <a:lnTo>
                      <a:pt x="496" y="46"/>
                    </a:lnTo>
                    <a:lnTo>
                      <a:pt x="507" y="53"/>
                    </a:lnTo>
                    <a:lnTo>
                      <a:pt x="521" y="62"/>
                    </a:lnTo>
                    <a:lnTo>
                      <a:pt x="528" y="68"/>
                    </a:lnTo>
                    <a:lnTo>
                      <a:pt x="538" y="80"/>
                    </a:lnTo>
                    <a:lnTo>
                      <a:pt x="545" y="89"/>
                    </a:lnTo>
                    <a:lnTo>
                      <a:pt x="549" y="98"/>
                    </a:lnTo>
                    <a:lnTo>
                      <a:pt x="555" y="112"/>
                    </a:lnTo>
                    <a:lnTo>
                      <a:pt x="557" y="128"/>
                    </a:lnTo>
                    <a:lnTo>
                      <a:pt x="557" y="132"/>
                    </a:lnTo>
                    <a:lnTo>
                      <a:pt x="552" y="136"/>
                    </a:lnTo>
                    <a:lnTo>
                      <a:pt x="550" y="142"/>
                    </a:lnTo>
                    <a:lnTo>
                      <a:pt x="547" y="150"/>
                    </a:lnTo>
                    <a:lnTo>
                      <a:pt x="545" y="161"/>
                    </a:lnTo>
                    <a:lnTo>
                      <a:pt x="541" y="176"/>
                    </a:lnTo>
                    <a:lnTo>
                      <a:pt x="539" y="191"/>
                    </a:lnTo>
                    <a:lnTo>
                      <a:pt x="536" y="233"/>
                    </a:lnTo>
                    <a:lnTo>
                      <a:pt x="536" y="256"/>
                    </a:lnTo>
                    <a:lnTo>
                      <a:pt x="537" y="289"/>
                    </a:lnTo>
                    <a:lnTo>
                      <a:pt x="539" y="309"/>
                    </a:lnTo>
                    <a:lnTo>
                      <a:pt x="542" y="326"/>
                    </a:lnTo>
                    <a:lnTo>
                      <a:pt x="549" y="346"/>
                    </a:lnTo>
                    <a:lnTo>
                      <a:pt x="550" y="347"/>
                    </a:lnTo>
                    <a:lnTo>
                      <a:pt x="525" y="318"/>
                    </a:lnTo>
                    <a:lnTo>
                      <a:pt x="505" y="291"/>
                    </a:lnTo>
                    <a:lnTo>
                      <a:pt x="489" y="262"/>
                    </a:lnTo>
                    <a:lnTo>
                      <a:pt x="484" y="252"/>
                    </a:lnTo>
                    <a:lnTo>
                      <a:pt x="484" y="241"/>
                    </a:lnTo>
                    <a:lnTo>
                      <a:pt x="484" y="235"/>
                    </a:lnTo>
                    <a:lnTo>
                      <a:pt x="484" y="219"/>
                    </a:lnTo>
                    <a:lnTo>
                      <a:pt x="484" y="252"/>
                    </a:lnTo>
                    <a:lnTo>
                      <a:pt x="480" y="267"/>
                    </a:lnTo>
                    <a:lnTo>
                      <a:pt x="470" y="291"/>
                    </a:lnTo>
                    <a:lnTo>
                      <a:pt x="459" y="310"/>
                    </a:lnTo>
                    <a:lnTo>
                      <a:pt x="459" y="315"/>
                    </a:lnTo>
                    <a:lnTo>
                      <a:pt x="460" y="337"/>
                    </a:lnTo>
                    <a:lnTo>
                      <a:pt x="461" y="367"/>
                    </a:lnTo>
                    <a:lnTo>
                      <a:pt x="460" y="391"/>
                    </a:lnTo>
                    <a:lnTo>
                      <a:pt x="458" y="410"/>
                    </a:lnTo>
                    <a:lnTo>
                      <a:pt x="456" y="428"/>
                    </a:lnTo>
                    <a:lnTo>
                      <a:pt x="455" y="445"/>
                    </a:lnTo>
                    <a:lnTo>
                      <a:pt x="456" y="471"/>
                    </a:lnTo>
                    <a:lnTo>
                      <a:pt x="460" y="493"/>
                    </a:lnTo>
                    <a:lnTo>
                      <a:pt x="467" y="540"/>
                    </a:lnTo>
                    <a:lnTo>
                      <a:pt x="467" y="541"/>
                    </a:lnTo>
                    <a:lnTo>
                      <a:pt x="444" y="545"/>
                    </a:lnTo>
                    <a:lnTo>
                      <a:pt x="406" y="549"/>
                    </a:lnTo>
                    <a:lnTo>
                      <a:pt x="366" y="550"/>
                    </a:lnTo>
                    <a:lnTo>
                      <a:pt x="323" y="552"/>
                    </a:lnTo>
                    <a:lnTo>
                      <a:pt x="293" y="550"/>
                    </a:lnTo>
                    <a:lnTo>
                      <a:pt x="252" y="548"/>
                    </a:lnTo>
                    <a:lnTo>
                      <a:pt x="215" y="544"/>
                    </a:lnTo>
                    <a:lnTo>
                      <a:pt x="185" y="538"/>
                    </a:lnTo>
                    <a:lnTo>
                      <a:pt x="161" y="535"/>
                    </a:lnTo>
                    <a:lnTo>
                      <a:pt x="136" y="528"/>
                    </a:lnTo>
                    <a:lnTo>
                      <a:pt x="134" y="508"/>
                    </a:lnTo>
                    <a:lnTo>
                      <a:pt x="136" y="487"/>
                    </a:lnTo>
                    <a:lnTo>
                      <a:pt x="142" y="465"/>
                    </a:lnTo>
                    <a:lnTo>
                      <a:pt x="145" y="450"/>
                    </a:lnTo>
                    <a:lnTo>
                      <a:pt x="147" y="428"/>
                    </a:lnTo>
                    <a:lnTo>
                      <a:pt x="145" y="412"/>
                    </a:lnTo>
                    <a:lnTo>
                      <a:pt x="145" y="403"/>
                    </a:lnTo>
                    <a:lnTo>
                      <a:pt x="143" y="390"/>
                    </a:lnTo>
                    <a:lnTo>
                      <a:pt x="143" y="379"/>
                    </a:lnTo>
                    <a:lnTo>
                      <a:pt x="143" y="363"/>
                    </a:lnTo>
                    <a:lnTo>
                      <a:pt x="145" y="342"/>
                    </a:lnTo>
                    <a:lnTo>
                      <a:pt x="145" y="326"/>
                    </a:lnTo>
                    <a:lnTo>
                      <a:pt x="147" y="310"/>
                    </a:lnTo>
                    <a:lnTo>
                      <a:pt x="147" y="300"/>
                    </a:lnTo>
                    <a:lnTo>
                      <a:pt x="145" y="245"/>
                    </a:lnTo>
                    <a:lnTo>
                      <a:pt x="73" y="366"/>
                    </a:lnTo>
                    <a:lnTo>
                      <a:pt x="73" y="365"/>
                    </a:lnTo>
                    <a:lnTo>
                      <a:pt x="70" y="358"/>
                    </a:lnTo>
                    <a:lnTo>
                      <a:pt x="68" y="345"/>
                    </a:lnTo>
                    <a:lnTo>
                      <a:pt x="66" y="337"/>
                    </a:lnTo>
                    <a:lnTo>
                      <a:pt x="64" y="316"/>
                    </a:lnTo>
                    <a:lnTo>
                      <a:pt x="63" y="294"/>
                    </a:lnTo>
                    <a:lnTo>
                      <a:pt x="62" y="286"/>
                    </a:lnTo>
                    <a:lnTo>
                      <a:pt x="59" y="278"/>
                    </a:lnTo>
                    <a:lnTo>
                      <a:pt x="54" y="268"/>
                    </a:lnTo>
                    <a:lnTo>
                      <a:pt x="48" y="260"/>
                    </a:lnTo>
                    <a:lnTo>
                      <a:pt x="42" y="252"/>
                    </a:lnTo>
                    <a:lnTo>
                      <a:pt x="35" y="247"/>
                    </a:lnTo>
                    <a:lnTo>
                      <a:pt x="27" y="242"/>
                    </a:lnTo>
                    <a:lnTo>
                      <a:pt x="19" y="238"/>
                    </a:lnTo>
                    <a:lnTo>
                      <a:pt x="9" y="235"/>
                    </a:lnTo>
                    <a:lnTo>
                      <a:pt x="0" y="233"/>
                    </a:lnTo>
                    <a:lnTo>
                      <a:pt x="20" y="187"/>
                    </a:lnTo>
                    <a:lnTo>
                      <a:pt x="35" y="155"/>
                    </a:lnTo>
                    <a:lnTo>
                      <a:pt x="46" y="132"/>
                    </a:lnTo>
                    <a:lnTo>
                      <a:pt x="60" y="102"/>
                    </a:lnTo>
                    <a:lnTo>
                      <a:pt x="69" y="90"/>
                    </a:lnTo>
                    <a:lnTo>
                      <a:pt x="77" y="80"/>
                    </a:lnTo>
                    <a:lnTo>
                      <a:pt x="96" y="64"/>
                    </a:lnTo>
                    <a:lnTo>
                      <a:pt x="118" y="51"/>
                    </a:lnTo>
                    <a:lnTo>
                      <a:pt x="149" y="37"/>
                    </a:lnTo>
                    <a:lnTo>
                      <a:pt x="224" y="8"/>
                    </a:lnTo>
                    <a:lnTo>
                      <a:pt x="235" y="0"/>
                    </a:lnTo>
                    <a:lnTo>
                      <a:pt x="233" y="47"/>
                    </a:lnTo>
                    <a:lnTo>
                      <a:pt x="239" y="60"/>
                    </a:lnTo>
                    <a:lnTo>
                      <a:pt x="248" y="74"/>
                    </a:lnTo>
                    <a:lnTo>
                      <a:pt x="264" y="98"/>
                    </a:lnTo>
                    <a:lnTo>
                      <a:pt x="276" y="110"/>
                    </a:lnTo>
                    <a:lnTo>
                      <a:pt x="287" y="121"/>
                    </a:lnTo>
                    <a:lnTo>
                      <a:pt x="312" y="147"/>
                    </a:lnTo>
                    <a:lnTo>
                      <a:pt x="326" y="132"/>
                    </a:lnTo>
                    <a:lnTo>
                      <a:pt x="339" y="120"/>
                    </a:lnTo>
                    <a:lnTo>
                      <a:pt x="350" y="108"/>
                    </a:lnTo>
                    <a:lnTo>
                      <a:pt x="356" y="99"/>
                    </a:lnTo>
                    <a:lnTo>
                      <a:pt x="370" y="69"/>
                    </a:lnTo>
                    <a:lnTo>
                      <a:pt x="380" y="45"/>
                    </a:lnTo>
                    <a:lnTo>
                      <a:pt x="385" y="24"/>
                    </a:lnTo>
                    <a:lnTo>
                      <a:pt x="369" y="1"/>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80" name="Freeform 64"/>
              <p:cNvSpPr>
                <a:spLocks/>
              </p:cNvSpPr>
              <p:nvPr/>
            </p:nvSpPr>
            <p:spPr bwMode="auto">
              <a:xfrm>
                <a:off x="3530" y="2636"/>
                <a:ext cx="178" cy="92"/>
              </a:xfrm>
              <a:custGeom>
                <a:avLst/>
                <a:gdLst/>
                <a:ahLst/>
                <a:cxnLst>
                  <a:cxn ang="0">
                    <a:pos x="63" y="0"/>
                  </a:cxn>
                  <a:cxn ang="0">
                    <a:pos x="57" y="2"/>
                  </a:cxn>
                  <a:cxn ang="0">
                    <a:pos x="50" y="7"/>
                  </a:cxn>
                  <a:cxn ang="0">
                    <a:pos x="43" y="14"/>
                  </a:cxn>
                  <a:cxn ang="0">
                    <a:pos x="32" y="24"/>
                  </a:cxn>
                  <a:cxn ang="0">
                    <a:pos x="24" y="30"/>
                  </a:cxn>
                  <a:cxn ang="0">
                    <a:pos x="11" y="36"/>
                  </a:cxn>
                  <a:cxn ang="0">
                    <a:pos x="0" y="40"/>
                  </a:cxn>
                  <a:cxn ang="0">
                    <a:pos x="5" y="47"/>
                  </a:cxn>
                  <a:cxn ang="0">
                    <a:pos x="10" y="54"/>
                  </a:cxn>
                  <a:cxn ang="0">
                    <a:pos x="16" y="63"/>
                  </a:cxn>
                  <a:cxn ang="0">
                    <a:pos x="26" y="79"/>
                  </a:cxn>
                  <a:cxn ang="0">
                    <a:pos x="32" y="91"/>
                  </a:cxn>
                  <a:cxn ang="0">
                    <a:pos x="44" y="88"/>
                  </a:cxn>
                  <a:cxn ang="0">
                    <a:pos x="56" y="85"/>
                  </a:cxn>
                  <a:cxn ang="0">
                    <a:pos x="69" y="81"/>
                  </a:cxn>
                  <a:cxn ang="0">
                    <a:pos x="86" y="80"/>
                  </a:cxn>
                  <a:cxn ang="0">
                    <a:pos x="99" y="82"/>
                  </a:cxn>
                  <a:cxn ang="0">
                    <a:pos x="117" y="82"/>
                  </a:cxn>
                  <a:cxn ang="0">
                    <a:pos x="141" y="80"/>
                  </a:cxn>
                  <a:cxn ang="0">
                    <a:pos x="159" y="79"/>
                  </a:cxn>
                  <a:cxn ang="0">
                    <a:pos x="167" y="78"/>
                  </a:cxn>
                  <a:cxn ang="0">
                    <a:pos x="171" y="77"/>
                  </a:cxn>
                  <a:cxn ang="0">
                    <a:pos x="172" y="74"/>
                  </a:cxn>
                  <a:cxn ang="0">
                    <a:pos x="177" y="43"/>
                  </a:cxn>
                  <a:cxn ang="0">
                    <a:pos x="63" y="0"/>
                  </a:cxn>
                  <a:cxn ang="0">
                    <a:pos x="63" y="0"/>
                  </a:cxn>
                </a:cxnLst>
                <a:rect l="0" t="0" r="r" b="b"/>
                <a:pathLst>
                  <a:path w="178" h="92">
                    <a:moveTo>
                      <a:pt x="63" y="0"/>
                    </a:moveTo>
                    <a:lnTo>
                      <a:pt x="57" y="2"/>
                    </a:lnTo>
                    <a:lnTo>
                      <a:pt x="50" y="7"/>
                    </a:lnTo>
                    <a:lnTo>
                      <a:pt x="43" y="14"/>
                    </a:lnTo>
                    <a:lnTo>
                      <a:pt x="32" y="24"/>
                    </a:lnTo>
                    <a:lnTo>
                      <a:pt x="24" y="30"/>
                    </a:lnTo>
                    <a:lnTo>
                      <a:pt x="11" y="36"/>
                    </a:lnTo>
                    <a:lnTo>
                      <a:pt x="0" y="40"/>
                    </a:lnTo>
                    <a:lnTo>
                      <a:pt x="5" y="47"/>
                    </a:lnTo>
                    <a:lnTo>
                      <a:pt x="10" y="54"/>
                    </a:lnTo>
                    <a:lnTo>
                      <a:pt x="16" y="63"/>
                    </a:lnTo>
                    <a:lnTo>
                      <a:pt x="26" y="79"/>
                    </a:lnTo>
                    <a:lnTo>
                      <a:pt x="32" y="91"/>
                    </a:lnTo>
                    <a:lnTo>
                      <a:pt x="44" y="88"/>
                    </a:lnTo>
                    <a:lnTo>
                      <a:pt x="56" y="85"/>
                    </a:lnTo>
                    <a:lnTo>
                      <a:pt x="69" y="81"/>
                    </a:lnTo>
                    <a:lnTo>
                      <a:pt x="86" y="80"/>
                    </a:lnTo>
                    <a:lnTo>
                      <a:pt x="99" y="82"/>
                    </a:lnTo>
                    <a:lnTo>
                      <a:pt x="117" y="82"/>
                    </a:lnTo>
                    <a:lnTo>
                      <a:pt x="141" y="80"/>
                    </a:lnTo>
                    <a:lnTo>
                      <a:pt x="159" y="79"/>
                    </a:lnTo>
                    <a:lnTo>
                      <a:pt x="167" y="78"/>
                    </a:lnTo>
                    <a:lnTo>
                      <a:pt x="171" y="77"/>
                    </a:lnTo>
                    <a:lnTo>
                      <a:pt x="172" y="74"/>
                    </a:lnTo>
                    <a:lnTo>
                      <a:pt x="177" y="43"/>
                    </a:lnTo>
                    <a:lnTo>
                      <a:pt x="63" y="0"/>
                    </a:lnTo>
                    <a:lnTo>
                      <a:pt x="63"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81" name="Freeform 65"/>
              <p:cNvSpPr>
                <a:spLocks/>
              </p:cNvSpPr>
              <p:nvPr/>
            </p:nvSpPr>
            <p:spPr bwMode="auto">
              <a:xfrm>
                <a:off x="4165" y="2683"/>
                <a:ext cx="46" cy="39"/>
              </a:xfrm>
              <a:custGeom>
                <a:avLst/>
                <a:gdLst/>
                <a:ahLst/>
                <a:cxnLst>
                  <a:cxn ang="0">
                    <a:pos x="5" y="28"/>
                  </a:cxn>
                  <a:cxn ang="0">
                    <a:pos x="7" y="33"/>
                  </a:cxn>
                  <a:cxn ang="0">
                    <a:pos x="23" y="37"/>
                  </a:cxn>
                  <a:cxn ang="0">
                    <a:pos x="35" y="38"/>
                  </a:cxn>
                  <a:cxn ang="0">
                    <a:pos x="39" y="37"/>
                  </a:cxn>
                  <a:cxn ang="0">
                    <a:pos x="43" y="35"/>
                  </a:cxn>
                  <a:cxn ang="0">
                    <a:pos x="44" y="33"/>
                  </a:cxn>
                  <a:cxn ang="0">
                    <a:pos x="45" y="30"/>
                  </a:cxn>
                  <a:cxn ang="0">
                    <a:pos x="44" y="27"/>
                  </a:cxn>
                  <a:cxn ang="0">
                    <a:pos x="41" y="23"/>
                  </a:cxn>
                  <a:cxn ang="0">
                    <a:pos x="38" y="19"/>
                  </a:cxn>
                  <a:cxn ang="0">
                    <a:pos x="29" y="15"/>
                  </a:cxn>
                  <a:cxn ang="0">
                    <a:pos x="20" y="10"/>
                  </a:cxn>
                  <a:cxn ang="0">
                    <a:pos x="9" y="5"/>
                  </a:cxn>
                  <a:cxn ang="0">
                    <a:pos x="0" y="0"/>
                  </a:cxn>
                  <a:cxn ang="0">
                    <a:pos x="2" y="9"/>
                  </a:cxn>
                  <a:cxn ang="0">
                    <a:pos x="2" y="17"/>
                  </a:cxn>
                  <a:cxn ang="0">
                    <a:pos x="3" y="24"/>
                  </a:cxn>
                  <a:cxn ang="0">
                    <a:pos x="5" y="28"/>
                  </a:cxn>
                </a:cxnLst>
                <a:rect l="0" t="0" r="r" b="b"/>
                <a:pathLst>
                  <a:path w="46" h="39">
                    <a:moveTo>
                      <a:pt x="5" y="28"/>
                    </a:moveTo>
                    <a:lnTo>
                      <a:pt x="7" y="33"/>
                    </a:lnTo>
                    <a:lnTo>
                      <a:pt x="23" y="37"/>
                    </a:lnTo>
                    <a:lnTo>
                      <a:pt x="35" y="38"/>
                    </a:lnTo>
                    <a:lnTo>
                      <a:pt x="39" y="37"/>
                    </a:lnTo>
                    <a:lnTo>
                      <a:pt x="43" y="35"/>
                    </a:lnTo>
                    <a:lnTo>
                      <a:pt x="44" y="33"/>
                    </a:lnTo>
                    <a:lnTo>
                      <a:pt x="45" y="30"/>
                    </a:lnTo>
                    <a:lnTo>
                      <a:pt x="44" y="27"/>
                    </a:lnTo>
                    <a:lnTo>
                      <a:pt x="41" y="23"/>
                    </a:lnTo>
                    <a:lnTo>
                      <a:pt x="38" y="19"/>
                    </a:lnTo>
                    <a:lnTo>
                      <a:pt x="29" y="15"/>
                    </a:lnTo>
                    <a:lnTo>
                      <a:pt x="20" y="10"/>
                    </a:lnTo>
                    <a:lnTo>
                      <a:pt x="9" y="5"/>
                    </a:lnTo>
                    <a:lnTo>
                      <a:pt x="0" y="0"/>
                    </a:lnTo>
                    <a:lnTo>
                      <a:pt x="2" y="9"/>
                    </a:lnTo>
                    <a:lnTo>
                      <a:pt x="2" y="17"/>
                    </a:lnTo>
                    <a:lnTo>
                      <a:pt x="3" y="24"/>
                    </a:lnTo>
                    <a:lnTo>
                      <a:pt x="5" y="28"/>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82" name="Freeform 66"/>
              <p:cNvSpPr>
                <a:spLocks/>
              </p:cNvSpPr>
              <p:nvPr/>
            </p:nvSpPr>
            <p:spPr bwMode="auto">
              <a:xfrm>
                <a:off x="3286" y="2671"/>
                <a:ext cx="73" cy="59"/>
              </a:xfrm>
              <a:custGeom>
                <a:avLst/>
                <a:gdLst/>
                <a:ahLst/>
                <a:cxnLst>
                  <a:cxn ang="0">
                    <a:pos x="1" y="40"/>
                  </a:cxn>
                  <a:cxn ang="0">
                    <a:pos x="0" y="45"/>
                  </a:cxn>
                  <a:cxn ang="0">
                    <a:pos x="2" y="50"/>
                  </a:cxn>
                  <a:cxn ang="0">
                    <a:pos x="5" y="53"/>
                  </a:cxn>
                  <a:cxn ang="0">
                    <a:pos x="8" y="55"/>
                  </a:cxn>
                  <a:cxn ang="0">
                    <a:pos x="17" y="57"/>
                  </a:cxn>
                  <a:cxn ang="0">
                    <a:pos x="24" y="58"/>
                  </a:cxn>
                  <a:cxn ang="0">
                    <a:pos x="32" y="58"/>
                  </a:cxn>
                  <a:cxn ang="0">
                    <a:pos x="37" y="57"/>
                  </a:cxn>
                  <a:cxn ang="0">
                    <a:pos x="42" y="55"/>
                  </a:cxn>
                  <a:cxn ang="0">
                    <a:pos x="48" y="51"/>
                  </a:cxn>
                  <a:cxn ang="0">
                    <a:pos x="54" y="45"/>
                  </a:cxn>
                  <a:cxn ang="0">
                    <a:pos x="69" y="30"/>
                  </a:cxn>
                  <a:cxn ang="0">
                    <a:pos x="71" y="24"/>
                  </a:cxn>
                  <a:cxn ang="0">
                    <a:pos x="72" y="18"/>
                  </a:cxn>
                  <a:cxn ang="0">
                    <a:pos x="70" y="8"/>
                  </a:cxn>
                  <a:cxn ang="0">
                    <a:pos x="65" y="4"/>
                  </a:cxn>
                  <a:cxn ang="0">
                    <a:pos x="61" y="1"/>
                  </a:cxn>
                  <a:cxn ang="0">
                    <a:pos x="55" y="1"/>
                  </a:cxn>
                  <a:cxn ang="0">
                    <a:pos x="43" y="0"/>
                  </a:cxn>
                  <a:cxn ang="0">
                    <a:pos x="35" y="1"/>
                  </a:cxn>
                  <a:cxn ang="0">
                    <a:pos x="24" y="4"/>
                  </a:cxn>
                  <a:cxn ang="0">
                    <a:pos x="21" y="13"/>
                  </a:cxn>
                  <a:cxn ang="0">
                    <a:pos x="20" y="15"/>
                  </a:cxn>
                  <a:cxn ang="0">
                    <a:pos x="18" y="19"/>
                  </a:cxn>
                  <a:cxn ang="0">
                    <a:pos x="1" y="40"/>
                  </a:cxn>
                  <a:cxn ang="0">
                    <a:pos x="1" y="40"/>
                  </a:cxn>
                </a:cxnLst>
                <a:rect l="0" t="0" r="r" b="b"/>
                <a:pathLst>
                  <a:path w="73" h="59">
                    <a:moveTo>
                      <a:pt x="1" y="40"/>
                    </a:moveTo>
                    <a:lnTo>
                      <a:pt x="0" y="45"/>
                    </a:lnTo>
                    <a:lnTo>
                      <a:pt x="2" y="50"/>
                    </a:lnTo>
                    <a:lnTo>
                      <a:pt x="5" y="53"/>
                    </a:lnTo>
                    <a:lnTo>
                      <a:pt x="8" y="55"/>
                    </a:lnTo>
                    <a:lnTo>
                      <a:pt x="17" y="57"/>
                    </a:lnTo>
                    <a:lnTo>
                      <a:pt x="24" y="58"/>
                    </a:lnTo>
                    <a:lnTo>
                      <a:pt x="32" y="58"/>
                    </a:lnTo>
                    <a:lnTo>
                      <a:pt x="37" y="57"/>
                    </a:lnTo>
                    <a:lnTo>
                      <a:pt x="42" y="55"/>
                    </a:lnTo>
                    <a:lnTo>
                      <a:pt x="48" y="51"/>
                    </a:lnTo>
                    <a:lnTo>
                      <a:pt x="54" y="45"/>
                    </a:lnTo>
                    <a:lnTo>
                      <a:pt x="69" y="30"/>
                    </a:lnTo>
                    <a:lnTo>
                      <a:pt x="71" y="24"/>
                    </a:lnTo>
                    <a:lnTo>
                      <a:pt x="72" y="18"/>
                    </a:lnTo>
                    <a:lnTo>
                      <a:pt x="70" y="8"/>
                    </a:lnTo>
                    <a:lnTo>
                      <a:pt x="65" y="4"/>
                    </a:lnTo>
                    <a:lnTo>
                      <a:pt x="61" y="1"/>
                    </a:lnTo>
                    <a:lnTo>
                      <a:pt x="55" y="1"/>
                    </a:lnTo>
                    <a:lnTo>
                      <a:pt x="43" y="0"/>
                    </a:lnTo>
                    <a:lnTo>
                      <a:pt x="35" y="1"/>
                    </a:lnTo>
                    <a:lnTo>
                      <a:pt x="24" y="4"/>
                    </a:lnTo>
                    <a:lnTo>
                      <a:pt x="21" y="13"/>
                    </a:lnTo>
                    <a:lnTo>
                      <a:pt x="20" y="15"/>
                    </a:lnTo>
                    <a:lnTo>
                      <a:pt x="18" y="19"/>
                    </a:lnTo>
                    <a:lnTo>
                      <a:pt x="1" y="40"/>
                    </a:lnTo>
                    <a:lnTo>
                      <a:pt x="1" y="40"/>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83" name="Freeform 67"/>
              <p:cNvSpPr>
                <a:spLocks/>
              </p:cNvSpPr>
              <p:nvPr/>
            </p:nvSpPr>
            <p:spPr bwMode="auto">
              <a:xfrm>
                <a:off x="3479" y="2670"/>
                <a:ext cx="73" cy="65"/>
              </a:xfrm>
              <a:custGeom>
                <a:avLst/>
                <a:gdLst/>
                <a:ahLst/>
                <a:cxnLst>
                  <a:cxn ang="0">
                    <a:pos x="50" y="4"/>
                  </a:cxn>
                  <a:cxn ang="0">
                    <a:pos x="43" y="2"/>
                  </a:cxn>
                  <a:cxn ang="0">
                    <a:pos x="36" y="1"/>
                  </a:cxn>
                  <a:cxn ang="0">
                    <a:pos x="30" y="0"/>
                  </a:cxn>
                  <a:cxn ang="0">
                    <a:pos x="25" y="1"/>
                  </a:cxn>
                  <a:cxn ang="0">
                    <a:pos x="16" y="4"/>
                  </a:cxn>
                  <a:cxn ang="0">
                    <a:pos x="11" y="7"/>
                  </a:cxn>
                  <a:cxn ang="0">
                    <a:pos x="8" y="10"/>
                  </a:cxn>
                  <a:cxn ang="0">
                    <a:pos x="5" y="13"/>
                  </a:cxn>
                  <a:cxn ang="0">
                    <a:pos x="1" y="18"/>
                  </a:cxn>
                  <a:cxn ang="0">
                    <a:pos x="0" y="25"/>
                  </a:cxn>
                  <a:cxn ang="0">
                    <a:pos x="1" y="30"/>
                  </a:cxn>
                  <a:cxn ang="0">
                    <a:pos x="2" y="36"/>
                  </a:cxn>
                  <a:cxn ang="0">
                    <a:pos x="6" y="41"/>
                  </a:cxn>
                  <a:cxn ang="0">
                    <a:pos x="11" y="46"/>
                  </a:cxn>
                  <a:cxn ang="0">
                    <a:pos x="18" y="52"/>
                  </a:cxn>
                  <a:cxn ang="0">
                    <a:pos x="24" y="57"/>
                  </a:cxn>
                  <a:cxn ang="0">
                    <a:pos x="28" y="60"/>
                  </a:cxn>
                  <a:cxn ang="0">
                    <a:pos x="34" y="63"/>
                  </a:cxn>
                  <a:cxn ang="0">
                    <a:pos x="38" y="64"/>
                  </a:cxn>
                  <a:cxn ang="0">
                    <a:pos x="43" y="64"/>
                  </a:cxn>
                  <a:cxn ang="0">
                    <a:pos x="48" y="64"/>
                  </a:cxn>
                  <a:cxn ang="0">
                    <a:pos x="54" y="63"/>
                  </a:cxn>
                  <a:cxn ang="0">
                    <a:pos x="59" y="62"/>
                  </a:cxn>
                  <a:cxn ang="0">
                    <a:pos x="63" y="60"/>
                  </a:cxn>
                  <a:cxn ang="0">
                    <a:pos x="68" y="57"/>
                  </a:cxn>
                  <a:cxn ang="0">
                    <a:pos x="71" y="53"/>
                  </a:cxn>
                  <a:cxn ang="0">
                    <a:pos x="72" y="46"/>
                  </a:cxn>
                  <a:cxn ang="0">
                    <a:pos x="71" y="38"/>
                  </a:cxn>
                  <a:cxn ang="0">
                    <a:pos x="70" y="30"/>
                  </a:cxn>
                  <a:cxn ang="0">
                    <a:pos x="50" y="3"/>
                  </a:cxn>
                  <a:cxn ang="0">
                    <a:pos x="50" y="4"/>
                  </a:cxn>
                </a:cxnLst>
                <a:rect l="0" t="0" r="r" b="b"/>
                <a:pathLst>
                  <a:path w="73" h="65">
                    <a:moveTo>
                      <a:pt x="50" y="4"/>
                    </a:moveTo>
                    <a:lnTo>
                      <a:pt x="43" y="2"/>
                    </a:lnTo>
                    <a:lnTo>
                      <a:pt x="36" y="1"/>
                    </a:lnTo>
                    <a:lnTo>
                      <a:pt x="30" y="0"/>
                    </a:lnTo>
                    <a:lnTo>
                      <a:pt x="25" y="1"/>
                    </a:lnTo>
                    <a:lnTo>
                      <a:pt x="16" y="4"/>
                    </a:lnTo>
                    <a:lnTo>
                      <a:pt x="11" y="7"/>
                    </a:lnTo>
                    <a:lnTo>
                      <a:pt x="8" y="10"/>
                    </a:lnTo>
                    <a:lnTo>
                      <a:pt x="5" y="13"/>
                    </a:lnTo>
                    <a:lnTo>
                      <a:pt x="1" y="18"/>
                    </a:lnTo>
                    <a:lnTo>
                      <a:pt x="0" y="25"/>
                    </a:lnTo>
                    <a:lnTo>
                      <a:pt x="1" y="30"/>
                    </a:lnTo>
                    <a:lnTo>
                      <a:pt x="2" y="36"/>
                    </a:lnTo>
                    <a:lnTo>
                      <a:pt x="6" y="41"/>
                    </a:lnTo>
                    <a:lnTo>
                      <a:pt x="11" y="46"/>
                    </a:lnTo>
                    <a:lnTo>
                      <a:pt x="18" y="52"/>
                    </a:lnTo>
                    <a:lnTo>
                      <a:pt x="24" y="57"/>
                    </a:lnTo>
                    <a:lnTo>
                      <a:pt x="28" y="60"/>
                    </a:lnTo>
                    <a:lnTo>
                      <a:pt x="34" y="63"/>
                    </a:lnTo>
                    <a:lnTo>
                      <a:pt x="38" y="64"/>
                    </a:lnTo>
                    <a:lnTo>
                      <a:pt x="43" y="64"/>
                    </a:lnTo>
                    <a:lnTo>
                      <a:pt x="48" y="64"/>
                    </a:lnTo>
                    <a:lnTo>
                      <a:pt x="54" y="63"/>
                    </a:lnTo>
                    <a:lnTo>
                      <a:pt x="59" y="62"/>
                    </a:lnTo>
                    <a:lnTo>
                      <a:pt x="63" y="60"/>
                    </a:lnTo>
                    <a:lnTo>
                      <a:pt x="68" y="57"/>
                    </a:lnTo>
                    <a:lnTo>
                      <a:pt x="71" y="53"/>
                    </a:lnTo>
                    <a:lnTo>
                      <a:pt x="72" y="46"/>
                    </a:lnTo>
                    <a:lnTo>
                      <a:pt x="71" y="38"/>
                    </a:lnTo>
                    <a:lnTo>
                      <a:pt x="70" y="30"/>
                    </a:lnTo>
                    <a:lnTo>
                      <a:pt x="50" y="3"/>
                    </a:lnTo>
                    <a:lnTo>
                      <a:pt x="50" y="4"/>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84" name="Freeform 68"/>
              <p:cNvSpPr>
                <a:spLocks/>
              </p:cNvSpPr>
              <p:nvPr/>
            </p:nvSpPr>
            <p:spPr bwMode="auto">
              <a:xfrm>
                <a:off x="3257" y="2660"/>
                <a:ext cx="110" cy="106"/>
              </a:xfrm>
              <a:custGeom>
                <a:avLst/>
                <a:gdLst/>
                <a:ahLst/>
                <a:cxnLst>
                  <a:cxn ang="0">
                    <a:pos x="106" y="10"/>
                  </a:cxn>
                  <a:cxn ang="0">
                    <a:pos x="103" y="6"/>
                  </a:cxn>
                  <a:cxn ang="0">
                    <a:pos x="98" y="4"/>
                  </a:cxn>
                  <a:cxn ang="0">
                    <a:pos x="91" y="2"/>
                  </a:cxn>
                  <a:cxn ang="0">
                    <a:pos x="82" y="0"/>
                  </a:cxn>
                  <a:cxn ang="0">
                    <a:pos x="72" y="0"/>
                  </a:cxn>
                  <a:cxn ang="0">
                    <a:pos x="60" y="2"/>
                  </a:cxn>
                  <a:cxn ang="0">
                    <a:pos x="56" y="4"/>
                  </a:cxn>
                  <a:cxn ang="0">
                    <a:pos x="55" y="7"/>
                  </a:cxn>
                  <a:cxn ang="0">
                    <a:pos x="53" y="13"/>
                  </a:cxn>
                  <a:cxn ang="0">
                    <a:pos x="53" y="16"/>
                  </a:cxn>
                  <a:cxn ang="0">
                    <a:pos x="53" y="15"/>
                  </a:cxn>
                  <a:cxn ang="0">
                    <a:pos x="64" y="12"/>
                  </a:cxn>
                  <a:cxn ang="0">
                    <a:pos x="72" y="11"/>
                  </a:cxn>
                  <a:cxn ang="0">
                    <a:pos x="84" y="12"/>
                  </a:cxn>
                  <a:cxn ang="0">
                    <a:pos x="90" y="12"/>
                  </a:cxn>
                  <a:cxn ang="0">
                    <a:pos x="94" y="15"/>
                  </a:cxn>
                  <a:cxn ang="0">
                    <a:pos x="99" y="19"/>
                  </a:cxn>
                  <a:cxn ang="0">
                    <a:pos x="101" y="29"/>
                  </a:cxn>
                  <a:cxn ang="0">
                    <a:pos x="100" y="35"/>
                  </a:cxn>
                  <a:cxn ang="0">
                    <a:pos x="98" y="41"/>
                  </a:cxn>
                  <a:cxn ang="0">
                    <a:pos x="83" y="56"/>
                  </a:cxn>
                  <a:cxn ang="0">
                    <a:pos x="78" y="62"/>
                  </a:cxn>
                  <a:cxn ang="0">
                    <a:pos x="71" y="66"/>
                  </a:cxn>
                  <a:cxn ang="0">
                    <a:pos x="66" y="68"/>
                  </a:cxn>
                  <a:cxn ang="0">
                    <a:pos x="61" y="69"/>
                  </a:cxn>
                  <a:cxn ang="0">
                    <a:pos x="53" y="69"/>
                  </a:cxn>
                  <a:cxn ang="0">
                    <a:pos x="46" y="68"/>
                  </a:cxn>
                  <a:cxn ang="0">
                    <a:pos x="37" y="66"/>
                  </a:cxn>
                  <a:cxn ang="0">
                    <a:pos x="34" y="64"/>
                  </a:cxn>
                  <a:cxn ang="0">
                    <a:pos x="31" y="61"/>
                  </a:cxn>
                  <a:cxn ang="0">
                    <a:pos x="29" y="56"/>
                  </a:cxn>
                  <a:cxn ang="0">
                    <a:pos x="30" y="51"/>
                  </a:cxn>
                  <a:cxn ang="0">
                    <a:pos x="19" y="59"/>
                  </a:cxn>
                  <a:cxn ang="0">
                    <a:pos x="9" y="69"/>
                  </a:cxn>
                  <a:cxn ang="0">
                    <a:pos x="2" y="77"/>
                  </a:cxn>
                  <a:cxn ang="0">
                    <a:pos x="0" y="84"/>
                  </a:cxn>
                  <a:cxn ang="0">
                    <a:pos x="0" y="89"/>
                  </a:cxn>
                  <a:cxn ang="0">
                    <a:pos x="2" y="94"/>
                  </a:cxn>
                  <a:cxn ang="0">
                    <a:pos x="6" y="99"/>
                  </a:cxn>
                  <a:cxn ang="0">
                    <a:pos x="10" y="103"/>
                  </a:cxn>
                  <a:cxn ang="0">
                    <a:pos x="17" y="104"/>
                  </a:cxn>
                  <a:cxn ang="0">
                    <a:pos x="24" y="105"/>
                  </a:cxn>
                  <a:cxn ang="0">
                    <a:pos x="30" y="105"/>
                  </a:cxn>
                  <a:cxn ang="0">
                    <a:pos x="38" y="103"/>
                  </a:cxn>
                  <a:cxn ang="0">
                    <a:pos x="47" y="101"/>
                  </a:cxn>
                  <a:cxn ang="0">
                    <a:pos x="56" y="98"/>
                  </a:cxn>
                  <a:cxn ang="0">
                    <a:pos x="65" y="92"/>
                  </a:cxn>
                  <a:cxn ang="0">
                    <a:pos x="101" y="60"/>
                  </a:cxn>
                  <a:cxn ang="0">
                    <a:pos x="107" y="51"/>
                  </a:cxn>
                  <a:cxn ang="0">
                    <a:pos x="109" y="25"/>
                  </a:cxn>
                  <a:cxn ang="0">
                    <a:pos x="108" y="17"/>
                  </a:cxn>
                  <a:cxn ang="0">
                    <a:pos x="106" y="10"/>
                  </a:cxn>
                </a:cxnLst>
                <a:rect l="0" t="0" r="r" b="b"/>
                <a:pathLst>
                  <a:path w="110" h="106">
                    <a:moveTo>
                      <a:pt x="106" y="10"/>
                    </a:moveTo>
                    <a:lnTo>
                      <a:pt x="103" y="6"/>
                    </a:lnTo>
                    <a:lnTo>
                      <a:pt x="98" y="4"/>
                    </a:lnTo>
                    <a:lnTo>
                      <a:pt x="91" y="2"/>
                    </a:lnTo>
                    <a:lnTo>
                      <a:pt x="82" y="0"/>
                    </a:lnTo>
                    <a:lnTo>
                      <a:pt x="72" y="0"/>
                    </a:lnTo>
                    <a:lnTo>
                      <a:pt x="60" y="2"/>
                    </a:lnTo>
                    <a:lnTo>
                      <a:pt x="56" y="4"/>
                    </a:lnTo>
                    <a:lnTo>
                      <a:pt x="55" y="7"/>
                    </a:lnTo>
                    <a:lnTo>
                      <a:pt x="53" y="13"/>
                    </a:lnTo>
                    <a:lnTo>
                      <a:pt x="53" y="16"/>
                    </a:lnTo>
                    <a:lnTo>
                      <a:pt x="53" y="15"/>
                    </a:lnTo>
                    <a:lnTo>
                      <a:pt x="64" y="12"/>
                    </a:lnTo>
                    <a:lnTo>
                      <a:pt x="72" y="11"/>
                    </a:lnTo>
                    <a:lnTo>
                      <a:pt x="84" y="12"/>
                    </a:lnTo>
                    <a:lnTo>
                      <a:pt x="90" y="12"/>
                    </a:lnTo>
                    <a:lnTo>
                      <a:pt x="94" y="15"/>
                    </a:lnTo>
                    <a:lnTo>
                      <a:pt x="99" y="19"/>
                    </a:lnTo>
                    <a:lnTo>
                      <a:pt x="101" y="29"/>
                    </a:lnTo>
                    <a:lnTo>
                      <a:pt x="100" y="35"/>
                    </a:lnTo>
                    <a:lnTo>
                      <a:pt x="98" y="41"/>
                    </a:lnTo>
                    <a:lnTo>
                      <a:pt x="83" y="56"/>
                    </a:lnTo>
                    <a:lnTo>
                      <a:pt x="78" y="62"/>
                    </a:lnTo>
                    <a:lnTo>
                      <a:pt x="71" y="66"/>
                    </a:lnTo>
                    <a:lnTo>
                      <a:pt x="66" y="68"/>
                    </a:lnTo>
                    <a:lnTo>
                      <a:pt x="61" y="69"/>
                    </a:lnTo>
                    <a:lnTo>
                      <a:pt x="53" y="69"/>
                    </a:lnTo>
                    <a:lnTo>
                      <a:pt x="46" y="68"/>
                    </a:lnTo>
                    <a:lnTo>
                      <a:pt x="37" y="66"/>
                    </a:lnTo>
                    <a:lnTo>
                      <a:pt x="34" y="64"/>
                    </a:lnTo>
                    <a:lnTo>
                      <a:pt x="31" y="61"/>
                    </a:lnTo>
                    <a:lnTo>
                      <a:pt x="29" y="56"/>
                    </a:lnTo>
                    <a:lnTo>
                      <a:pt x="30" y="51"/>
                    </a:lnTo>
                    <a:lnTo>
                      <a:pt x="19" y="59"/>
                    </a:lnTo>
                    <a:lnTo>
                      <a:pt x="9" y="69"/>
                    </a:lnTo>
                    <a:lnTo>
                      <a:pt x="2" y="77"/>
                    </a:lnTo>
                    <a:lnTo>
                      <a:pt x="0" y="84"/>
                    </a:lnTo>
                    <a:lnTo>
                      <a:pt x="0" y="89"/>
                    </a:lnTo>
                    <a:lnTo>
                      <a:pt x="2" y="94"/>
                    </a:lnTo>
                    <a:lnTo>
                      <a:pt x="6" y="99"/>
                    </a:lnTo>
                    <a:lnTo>
                      <a:pt x="10" y="103"/>
                    </a:lnTo>
                    <a:lnTo>
                      <a:pt x="17" y="104"/>
                    </a:lnTo>
                    <a:lnTo>
                      <a:pt x="24" y="105"/>
                    </a:lnTo>
                    <a:lnTo>
                      <a:pt x="30" y="105"/>
                    </a:lnTo>
                    <a:lnTo>
                      <a:pt x="38" y="103"/>
                    </a:lnTo>
                    <a:lnTo>
                      <a:pt x="47" y="101"/>
                    </a:lnTo>
                    <a:lnTo>
                      <a:pt x="56" y="98"/>
                    </a:lnTo>
                    <a:lnTo>
                      <a:pt x="65" y="92"/>
                    </a:lnTo>
                    <a:lnTo>
                      <a:pt x="101" y="60"/>
                    </a:lnTo>
                    <a:lnTo>
                      <a:pt x="107" y="51"/>
                    </a:lnTo>
                    <a:lnTo>
                      <a:pt x="109" y="25"/>
                    </a:lnTo>
                    <a:lnTo>
                      <a:pt x="108" y="17"/>
                    </a:lnTo>
                    <a:lnTo>
                      <a:pt x="106" y="10"/>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85" name="Freeform 69"/>
              <p:cNvSpPr>
                <a:spLocks/>
              </p:cNvSpPr>
              <p:nvPr/>
            </p:nvSpPr>
            <p:spPr bwMode="auto">
              <a:xfrm>
                <a:off x="3305" y="2364"/>
                <a:ext cx="87" cy="309"/>
              </a:xfrm>
              <a:custGeom>
                <a:avLst/>
                <a:gdLst/>
                <a:ahLst/>
                <a:cxnLst>
                  <a:cxn ang="0">
                    <a:pos x="59" y="308"/>
                  </a:cxn>
                  <a:cxn ang="0">
                    <a:pos x="55" y="302"/>
                  </a:cxn>
                  <a:cxn ang="0">
                    <a:pos x="51" y="300"/>
                  </a:cxn>
                  <a:cxn ang="0">
                    <a:pos x="43" y="298"/>
                  </a:cxn>
                  <a:cxn ang="0">
                    <a:pos x="34" y="296"/>
                  </a:cxn>
                  <a:cxn ang="0">
                    <a:pos x="25" y="296"/>
                  </a:cxn>
                  <a:cxn ang="0">
                    <a:pos x="12" y="298"/>
                  </a:cxn>
                  <a:cxn ang="0">
                    <a:pos x="8" y="301"/>
                  </a:cxn>
                  <a:cxn ang="0">
                    <a:pos x="8" y="300"/>
                  </a:cxn>
                  <a:cxn ang="0">
                    <a:pos x="9" y="277"/>
                  </a:cxn>
                  <a:cxn ang="0">
                    <a:pos x="8" y="240"/>
                  </a:cxn>
                  <a:cxn ang="0">
                    <a:pos x="5" y="197"/>
                  </a:cxn>
                  <a:cxn ang="0">
                    <a:pos x="3" y="143"/>
                  </a:cxn>
                  <a:cxn ang="0">
                    <a:pos x="5" y="95"/>
                  </a:cxn>
                  <a:cxn ang="0">
                    <a:pos x="3" y="68"/>
                  </a:cxn>
                  <a:cxn ang="0">
                    <a:pos x="1" y="52"/>
                  </a:cxn>
                  <a:cxn ang="0">
                    <a:pos x="0" y="33"/>
                  </a:cxn>
                  <a:cxn ang="0">
                    <a:pos x="0" y="16"/>
                  </a:cxn>
                  <a:cxn ang="0">
                    <a:pos x="2" y="0"/>
                  </a:cxn>
                  <a:cxn ang="0">
                    <a:pos x="18" y="1"/>
                  </a:cxn>
                  <a:cxn ang="0">
                    <a:pos x="60" y="4"/>
                  </a:cxn>
                  <a:cxn ang="0">
                    <a:pos x="85" y="4"/>
                  </a:cxn>
                  <a:cxn ang="0">
                    <a:pos x="86" y="21"/>
                  </a:cxn>
                  <a:cxn ang="0">
                    <a:pos x="86" y="34"/>
                  </a:cxn>
                  <a:cxn ang="0">
                    <a:pos x="84" y="58"/>
                  </a:cxn>
                  <a:cxn ang="0">
                    <a:pos x="79" y="78"/>
                  </a:cxn>
                  <a:cxn ang="0">
                    <a:pos x="79" y="95"/>
                  </a:cxn>
                  <a:cxn ang="0">
                    <a:pos x="79" y="116"/>
                  </a:cxn>
                  <a:cxn ang="0">
                    <a:pos x="81" y="138"/>
                  </a:cxn>
                  <a:cxn ang="0">
                    <a:pos x="83" y="164"/>
                  </a:cxn>
                  <a:cxn ang="0">
                    <a:pos x="79" y="186"/>
                  </a:cxn>
                  <a:cxn ang="0">
                    <a:pos x="76" y="207"/>
                  </a:cxn>
                  <a:cxn ang="0">
                    <a:pos x="71" y="224"/>
                  </a:cxn>
                  <a:cxn ang="0">
                    <a:pos x="62" y="250"/>
                  </a:cxn>
                  <a:cxn ang="0">
                    <a:pos x="59" y="266"/>
                  </a:cxn>
                  <a:cxn ang="0">
                    <a:pos x="57" y="282"/>
                  </a:cxn>
                  <a:cxn ang="0">
                    <a:pos x="57" y="298"/>
                  </a:cxn>
                  <a:cxn ang="0">
                    <a:pos x="58" y="303"/>
                  </a:cxn>
                  <a:cxn ang="0">
                    <a:pos x="59" y="308"/>
                  </a:cxn>
                </a:cxnLst>
                <a:rect l="0" t="0" r="r" b="b"/>
                <a:pathLst>
                  <a:path w="87" h="309">
                    <a:moveTo>
                      <a:pt x="59" y="308"/>
                    </a:moveTo>
                    <a:lnTo>
                      <a:pt x="55" y="302"/>
                    </a:lnTo>
                    <a:lnTo>
                      <a:pt x="51" y="300"/>
                    </a:lnTo>
                    <a:lnTo>
                      <a:pt x="43" y="298"/>
                    </a:lnTo>
                    <a:lnTo>
                      <a:pt x="34" y="296"/>
                    </a:lnTo>
                    <a:lnTo>
                      <a:pt x="25" y="296"/>
                    </a:lnTo>
                    <a:lnTo>
                      <a:pt x="12" y="298"/>
                    </a:lnTo>
                    <a:lnTo>
                      <a:pt x="8" y="301"/>
                    </a:lnTo>
                    <a:lnTo>
                      <a:pt x="8" y="300"/>
                    </a:lnTo>
                    <a:lnTo>
                      <a:pt x="9" y="277"/>
                    </a:lnTo>
                    <a:lnTo>
                      <a:pt x="8" y="240"/>
                    </a:lnTo>
                    <a:lnTo>
                      <a:pt x="5" y="197"/>
                    </a:lnTo>
                    <a:lnTo>
                      <a:pt x="3" y="143"/>
                    </a:lnTo>
                    <a:lnTo>
                      <a:pt x="5" y="95"/>
                    </a:lnTo>
                    <a:lnTo>
                      <a:pt x="3" y="68"/>
                    </a:lnTo>
                    <a:lnTo>
                      <a:pt x="1" y="52"/>
                    </a:lnTo>
                    <a:lnTo>
                      <a:pt x="0" y="33"/>
                    </a:lnTo>
                    <a:lnTo>
                      <a:pt x="0" y="16"/>
                    </a:lnTo>
                    <a:lnTo>
                      <a:pt x="2" y="0"/>
                    </a:lnTo>
                    <a:lnTo>
                      <a:pt x="18" y="1"/>
                    </a:lnTo>
                    <a:lnTo>
                      <a:pt x="60" y="4"/>
                    </a:lnTo>
                    <a:lnTo>
                      <a:pt x="85" y="4"/>
                    </a:lnTo>
                    <a:lnTo>
                      <a:pt x="86" y="21"/>
                    </a:lnTo>
                    <a:lnTo>
                      <a:pt x="86" y="34"/>
                    </a:lnTo>
                    <a:lnTo>
                      <a:pt x="84" y="58"/>
                    </a:lnTo>
                    <a:lnTo>
                      <a:pt x="79" y="78"/>
                    </a:lnTo>
                    <a:lnTo>
                      <a:pt x="79" y="95"/>
                    </a:lnTo>
                    <a:lnTo>
                      <a:pt x="79" y="116"/>
                    </a:lnTo>
                    <a:lnTo>
                      <a:pt x="81" y="138"/>
                    </a:lnTo>
                    <a:lnTo>
                      <a:pt x="83" y="164"/>
                    </a:lnTo>
                    <a:lnTo>
                      <a:pt x="79" y="186"/>
                    </a:lnTo>
                    <a:lnTo>
                      <a:pt x="76" y="207"/>
                    </a:lnTo>
                    <a:lnTo>
                      <a:pt x="71" y="224"/>
                    </a:lnTo>
                    <a:lnTo>
                      <a:pt x="62" y="250"/>
                    </a:lnTo>
                    <a:lnTo>
                      <a:pt x="59" y="266"/>
                    </a:lnTo>
                    <a:lnTo>
                      <a:pt x="57" y="282"/>
                    </a:lnTo>
                    <a:lnTo>
                      <a:pt x="57" y="298"/>
                    </a:lnTo>
                    <a:lnTo>
                      <a:pt x="58" y="303"/>
                    </a:lnTo>
                    <a:lnTo>
                      <a:pt x="59" y="308"/>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86" name="Freeform 70"/>
              <p:cNvSpPr>
                <a:spLocks/>
              </p:cNvSpPr>
              <p:nvPr/>
            </p:nvSpPr>
            <p:spPr bwMode="auto">
              <a:xfrm>
                <a:off x="3250" y="1811"/>
                <a:ext cx="50" cy="274"/>
              </a:xfrm>
              <a:custGeom>
                <a:avLst/>
                <a:gdLst/>
                <a:ahLst/>
                <a:cxnLst>
                  <a:cxn ang="0">
                    <a:pos x="32" y="273"/>
                  </a:cxn>
                  <a:cxn ang="0">
                    <a:pos x="49" y="11"/>
                  </a:cxn>
                  <a:cxn ang="0">
                    <a:pos x="47" y="11"/>
                  </a:cxn>
                  <a:cxn ang="0">
                    <a:pos x="43" y="12"/>
                  </a:cxn>
                  <a:cxn ang="0">
                    <a:pos x="40" y="11"/>
                  </a:cxn>
                  <a:cxn ang="0">
                    <a:pos x="38" y="10"/>
                  </a:cxn>
                  <a:cxn ang="0">
                    <a:pos x="34" y="4"/>
                  </a:cxn>
                  <a:cxn ang="0">
                    <a:pos x="31" y="0"/>
                  </a:cxn>
                  <a:cxn ang="0">
                    <a:pos x="26" y="2"/>
                  </a:cxn>
                  <a:cxn ang="0">
                    <a:pos x="24" y="5"/>
                  </a:cxn>
                  <a:cxn ang="0">
                    <a:pos x="21" y="10"/>
                  </a:cxn>
                  <a:cxn ang="0">
                    <a:pos x="18" y="16"/>
                  </a:cxn>
                  <a:cxn ang="0">
                    <a:pos x="24" y="18"/>
                  </a:cxn>
                  <a:cxn ang="0">
                    <a:pos x="28" y="22"/>
                  </a:cxn>
                  <a:cxn ang="0">
                    <a:pos x="32" y="27"/>
                  </a:cxn>
                  <a:cxn ang="0">
                    <a:pos x="35" y="32"/>
                  </a:cxn>
                  <a:cxn ang="0">
                    <a:pos x="38" y="39"/>
                  </a:cxn>
                  <a:cxn ang="0">
                    <a:pos x="39" y="45"/>
                  </a:cxn>
                  <a:cxn ang="0">
                    <a:pos x="38" y="52"/>
                  </a:cxn>
                  <a:cxn ang="0">
                    <a:pos x="35" y="57"/>
                  </a:cxn>
                  <a:cxn ang="0">
                    <a:pos x="33" y="60"/>
                  </a:cxn>
                  <a:cxn ang="0">
                    <a:pos x="30" y="60"/>
                  </a:cxn>
                  <a:cxn ang="0">
                    <a:pos x="25" y="59"/>
                  </a:cxn>
                  <a:cxn ang="0">
                    <a:pos x="22" y="56"/>
                  </a:cxn>
                  <a:cxn ang="0">
                    <a:pos x="18" y="53"/>
                  </a:cxn>
                  <a:cxn ang="0">
                    <a:pos x="13" y="48"/>
                  </a:cxn>
                  <a:cxn ang="0">
                    <a:pos x="17" y="52"/>
                  </a:cxn>
                  <a:cxn ang="0">
                    <a:pos x="19" y="58"/>
                  </a:cxn>
                  <a:cxn ang="0">
                    <a:pos x="19" y="63"/>
                  </a:cxn>
                  <a:cxn ang="0">
                    <a:pos x="17" y="71"/>
                  </a:cxn>
                  <a:cxn ang="0">
                    <a:pos x="15" y="74"/>
                  </a:cxn>
                  <a:cxn ang="0">
                    <a:pos x="11" y="75"/>
                  </a:cxn>
                  <a:cxn ang="0">
                    <a:pos x="8" y="74"/>
                  </a:cxn>
                  <a:cxn ang="0">
                    <a:pos x="7" y="75"/>
                  </a:cxn>
                  <a:cxn ang="0">
                    <a:pos x="0" y="161"/>
                  </a:cxn>
                  <a:cxn ang="0">
                    <a:pos x="1" y="209"/>
                  </a:cxn>
                  <a:cxn ang="0">
                    <a:pos x="3" y="219"/>
                  </a:cxn>
                  <a:cxn ang="0">
                    <a:pos x="7" y="230"/>
                  </a:cxn>
                  <a:cxn ang="0">
                    <a:pos x="11" y="243"/>
                  </a:cxn>
                  <a:cxn ang="0">
                    <a:pos x="18" y="257"/>
                  </a:cxn>
                  <a:cxn ang="0">
                    <a:pos x="25" y="265"/>
                  </a:cxn>
                  <a:cxn ang="0">
                    <a:pos x="32" y="273"/>
                  </a:cxn>
                  <a:cxn ang="0">
                    <a:pos x="32" y="273"/>
                  </a:cxn>
                </a:cxnLst>
                <a:rect l="0" t="0" r="r" b="b"/>
                <a:pathLst>
                  <a:path w="50" h="274">
                    <a:moveTo>
                      <a:pt x="32" y="273"/>
                    </a:moveTo>
                    <a:lnTo>
                      <a:pt x="49" y="11"/>
                    </a:lnTo>
                    <a:lnTo>
                      <a:pt x="47" y="11"/>
                    </a:lnTo>
                    <a:lnTo>
                      <a:pt x="43" y="12"/>
                    </a:lnTo>
                    <a:lnTo>
                      <a:pt x="40" y="11"/>
                    </a:lnTo>
                    <a:lnTo>
                      <a:pt x="38" y="10"/>
                    </a:lnTo>
                    <a:lnTo>
                      <a:pt x="34" y="4"/>
                    </a:lnTo>
                    <a:lnTo>
                      <a:pt x="31" y="0"/>
                    </a:lnTo>
                    <a:lnTo>
                      <a:pt x="26" y="2"/>
                    </a:lnTo>
                    <a:lnTo>
                      <a:pt x="24" y="5"/>
                    </a:lnTo>
                    <a:lnTo>
                      <a:pt x="21" y="10"/>
                    </a:lnTo>
                    <a:lnTo>
                      <a:pt x="18" y="16"/>
                    </a:lnTo>
                    <a:lnTo>
                      <a:pt x="24" y="18"/>
                    </a:lnTo>
                    <a:lnTo>
                      <a:pt x="28" y="22"/>
                    </a:lnTo>
                    <a:lnTo>
                      <a:pt x="32" y="27"/>
                    </a:lnTo>
                    <a:lnTo>
                      <a:pt x="35" y="32"/>
                    </a:lnTo>
                    <a:lnTo>
                      <a:pt x="38" y="39"/>
                    </a:lnTo>
                    <a:lnTo>
                      <a:pt x="39" y="45"/>
                    </a:lnTo>
                    <a:lnTo>
                      <a:pt x="38" y="52"/>
                    </a:lnTo>
                    <a:lnTo>
                      <a:pt x="35" y="57"/>
                    </a:lnTo>
                    <a:lnTo>
                      <a:pt x="33" y="60"/>
                    </a:lnTo>
                    <a:lnTo>
                      <a:pt x="30" y="60"/>
                    </a:lnTo>
                    <a:lnTo>
                      <a:pt x="25" y="59"/>
                    </a:lnTo>
                    <a:lnTo>
                      <a:pt x="22" y="56"/>
                    </a:lnTo>
                    <a:lnTo>
                      <a:pt x="18" y="53"/>
                    </a:lnTo>
                    <a:lnTo>
                      <a:pt x="13" y="48"/>
                    </a:lnTo>
                    <a:lnTo>
                      <a:pt x="17" y="52"/>
                    </a:lnTo>
                    <a:lnTo>
                      <a:pt x="19" y="58"/>
                    </a:lnTo>
                    <a:lnTo>
                      <a:pt x="19" y="63"/>
                    </a:lnTo>
                    <a:lnTo>
                      <a:pt x="17" y="71"/>
                    </a:lnTo>
                    <a:lnTo>
                      <a:pt x="15" y="74"/>
                    </a:lnTo>
                    <a:lnTo>
                      <a:pt x="11" y="75"/>
                    </a:lnTo>
                    <a:lnTo>
                      <a:pt x="8" y="74"/>
                    </a:lnTo>
                    <a:lnTo>
                      <a:pt x="7" y="75"/>
                    </a:lnTo>
                    <a:lnTo>
                      <a:pt x="0" y="161"/>
                    </a:lnTo>
                    <a:lnTo>
                      <a:pt x="1" y="209"/>
                    </a:lnTo>
                    <a:lnTo>
                      <a:pt x="3" y="219"/>
                    </a:lnTo>
                    <a:lnTo>
                      <a:pt x="7" y="230"/>
                    </a:lnTo>
                    <a:lnTo>
                      <a:pt x="11" y="243"/>
                    </a:lnTo>
                    <a:lnTo>
                      <a:pt x="18" y="257"/>
                    </a:lnTo>
                    <a:lnTo>
                      <a:pt x="25" y="265"/>
                    </a:lnTo>
                    <a:lnTo>
                      <a:pt x="32" y="273"/>
                    </a:lnTo>
                    <a:lnTo>
                      <a:pt x="32" y="273"/>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87" name="Freeform 71"/>
              <p:cNvSpPr>
                <a:spLocks/>
              </p:cNvSpPr>
              <p:nvPr/>
            </p:nvSpPr>
            <p:spPr bwMode="auto">
              <a:xfrm>
                <a:off x="3503" y="1777"/>
                <a:ext cx="49" cy="299"/>
              </a:xfrm>
              <a:custGeom>
                <a:avLst/>
                <a:gdLst/>
                <a:ahLst/>
                <a:cxnLst>
                  <a:cxn ang="0">
                    <a:pos x="32" y="296"/>
                  </a:cxn>
                  <a:cxn ang="0">
                    <a:pos x="11" y="168"/>
                  </a:cxn>
                  <a:cxn ang="0">
                    <a:pos x="1" y="55"/>
                  </a:cxn>
                  <a:cxn ang="0">
                    <a:pos x="0" y="1"/>
                  </a:cxn>
                  <a:cxn ang="0">
                    <a:pos x="0" y="0"/>
                  </a:cxn>
                  <a:cxn ang="0">
                    <a:pos x="16" y="7"/>
                  </a:cxn>
                  <a:cxn ang="0">
                    <a:pos x="25" y="12"/>
                  </a:cxn>
                  <a:cxn ang="0">
                    <a:pos x="30" y="17"/>
                  </a:cxn>
                  <a:cxn ang="0">
                    <a:pos x="37" y="23"/>
                  </a:cxn>
                  <a:cxn ang="0">
                    <a:pos x="40" y="28"/>
                  </a:cxn>
                  <a:cxn ang="0">
                    <a:pos x="41" y="34"/>
                  </a:cxn>
                  <a:cxn ang="0">
                    <a:pos x="46" y="45"/>
                  </a:cxn>
                  <a:cxn ang="0">
                    <a:pos x="47" y="55"/>
                  </a:cxn>
                  <a:cxn ang="0">
                    <a:pos x="48" y="87"/>
                  </a:cxn>
                  <a:cxn ang="0">
                    <a:pos x="48" y="125"/>
                  </a:cxn>
                  <a:cxn ang="0">
                    <a:pos x="48" y="211"/>
                  </a:cxn>
                  <a:cxn ang="0">
                    <a:pos x="47" y="226"/>
                  </a:cxn>
                  <a:cxn ang="0">
                    <a:pos x="47" y="246"/>
                  </a:cxn>
                  <a:cxn ang="0">
                    <a:pos x="46" y="256"/>
                  </a:cxn>
                  <a:cxn ang="0">
                    <a:pos x="43" y="269"/>
                  </a:cxn>
                  <a:cxn ang="0">
                    <a:pos x="43" y="275"/>
                  </a:cxn>
                  <a:cxn ang="0">
                    <a:pos x="41" y="282"/>
                  </a:cxn>
                  <a:cxn ang="0">
                    <a:pos x="38" y="290"/>
                  </a:cxn>
                  <a:cxn ang="0">
                    <a:pos x="33" y="298"/>
                  </a:cxn>
                  <a:cxn ang="0">
                    <a:pos x="32" y="296"/>
                  </a:cxn>
                </a:cxnLst>
                <a:rect l="0" t="0" r="r" b="b"/>
                <a:pathLst>
                  <a:path w="49" h="299">
                    <a:moveTo>
                      <a:pt x="32" y="296"/>
                    </a:moveTo>
                    <a:lnTo>
                      <a:pt x="11" y="168"/>
                    </a:lnTo>
                    <a:lnTo>
                      <a:pt x="1" y="55"/>
                    </a:lnTo>
                    <a:lnTo>
                      <a:pt x="0" y="1"/>
                    </a:lnTo>
                    <a:lnTo>
                      <a:pt x="0" y="0"/>
                    </a:lnTo>
                    <a:lnTo>
                      <a:pt x="16" y="7"/>
                    </a:lnTo>
                    <a:lnTo>
                      <a:pt x="25" y="12"/>
                    </a:lnTo>
                    <a:lnTo>
                      <a:pt x="30" y="17"/>
                    </a:lnTo>
                    <a:lnTo>
                      <a:pt x="37" y="23"/>
                    </a:lnTo>
                    <a:lnTo>
                      <a:pt x="40" y="28"/>
                    </a:lnTo>
                    <a:lnTo>
                      <a:pt x="41" y="34"/>
                    </a:lnTo>
                    <a:lnTo>
                      <a:pt x="46" y="45"/>
                    </a:lnTo>
                    <a:lnTo>
                      <a:pt x="47" y="55"/>
                    </a:lnTo>
                    <a:lnTo>
                      <a:pt x="48" y="87"/>
                    </a:lnTo>
                    <a:lnTo>
                      <a:pt x="48" y="125"/>
                    </a:lnTo>
                    <a:lnTo>
                      <a:pt x="48" y="211"/>
                    </a:lnTo>
                    <a:lnTo>
                      <a:pt x="47" y="226"/>
                    </a:lnTo>
                    <a:lnTo>
                      <a:pt x="47" y="246"/>
                    </a:lnTo>
                    <a:lnTo>
                      <a:pt x="46" y="256"/>
                    </a:lnTo>
                    <a:lnTo>
                      <a:pt x="43" y="269"/>
                    </a:lnTo>
                    <a:lnTo>
                      <a:pt x="43" y="275"/>
                    </a:lnTo>
                    <a:lnTo>
                      <a:pt x="41" y="282"/>
                    </a:lnTo>
                    <a:lnTo>
                      <a:pt x="38" y="290"/>
                    </a:lnTo>
                    <a:lnTo>
                      <a:pt x="33" y="298"/>
                    </a:lnTo>
                    <a:lnTo>
                      <a:pt x="32" y="296"/>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88" name="Freeform 72"/>
              <p:cNvSpPr>
                <a:spLocks/>
              </p:cNvSpPr>
              <p:nvPr/>
            </p:nvSpPr>
            <p:spPr bwMode="auto">
              <a:xfrm>
                <a:off x="3240" y="1746"/>
                <a:ext cx="126" cy="141"/>
              </a:xfrm>
              <a:custGeom>
                <a:avLst/>
                <a:gdLst/>
                <a:ahLst/>
                <a:cxnLst>
                  <a:cxn ang="0">
                    <a:pos x="77" y="33"/>
                  </a:cxn>
                  <a:cxn ang="0">
                    <a:pos x="74" y="48"/>
                  </a:cxn>
                  <a:cxn ang="0">
                    <a:pos x="66" y="68"/>
                  </a:cxn>
                  <a:cxn ang="0">
                    <a:pos x="56" y="76"/>
                  </a:cxn>
                  <a:cxn ang="0">
                    <a:pos x="50" y="76"/>
                  </a:cxn>
                  <a:cxn ang="0">
                    <a:pos x="44" y="69"/>
                  </a:cxn>
                  <a:cxn ang="0">
                    <a:pos x="36" y="67"/>
                  </a:cxn>
                  <a:cxn ang="0">
                    <a:pos x="30" y="75"/>
                  </a:cxn>
                  <a:cxn ang="0">
                    <a:pos x="34" y="83"/>
                  </a:cxn>
                  <a:cxn ang="0">
                    <a:pos x="42" y="92"/>
                  </a:cxn>
                  <a:cxn ang="0">
                    <a:pos x="47" y="104"/>
                  </a:cxn>
                  <a:cxn ang="0">
                    <a:pos x="47" y="117"/>
                  </a:cxn>
                  <a:cxn ang="0">
                    <a:pos x="43" y="125"/>
                  </a:cxn>
                  <a:cxn ang="0">
                    <a:pos x="35" y="124"/>
                  </a:cxn>
                  <a:cxn ang="0">
                    <a:pos x="28" y="118"/>
                  </a:cxn>
                  <a:cxn ang="0">
                    <a:pos x="27" y="117"/>
                  </a:cxn>
                  <a:cxn ang="0">
                    <a:pos x="29" y="128"/>
                  </a:cxn>
                  <a:cxn ang="0">
                    <a:pos x="25" y="139"/>
                  </a:cxn>
                  <a:cxn ang="0">
                    <a:pos x="18" y="139"/>
                  </a:cxn>
                  <a:cxn ang="0">
                    <a:pos x="8" y="129"/>
                  </a:cxn>
                  <a:cxn ang="0">
                    <a:pos x="0" y="116"/>
                  </a:cxn>
                  <a:cxn ang="0">
                    <a:pos x="0" y="103"/>
                  </a:cxn>
                  <a:cxn ang="0">
                    <a:pos x="7" y="103"/>
                  </a:cxn>
                  <a:cxn ang="0">
                    <a:pos x="0" y="92"/>
                  </a:cxn>
                  <a:cxn ang="0">
                    <a:pos x="0" y="80"/>
                  </a:cxn>
                  <a:cxn ang="0">
                    <a:pos x="6" y="64"/>
                  </a:cxn>
                  <a:cxn ang="0">
                    <a:pos x="23" y="41"/>
                  </a:cxn>
                  <a:cxn ang="0">
                    <a:pos x="53" y="16"/>
                  </a:cxn>
                  <a:cxn ang="0">
                    <a:pos x="79" y="0"/>
                  </a:cxn>
                  <a:cxn ang="0">
                    <a:pos x="89" y="5"/>
                  </a:cxn>
                  <a:cxn ang="0">
                    <a:pos x="113" y="5"/>
                  </a:cxn>
                  <a:cxn ang="0">
                    <a:pos x="125" y="1"/>
                  </a:cxn>
                </a:cxnLst>
                <a:rect l="0" t="0" r="r" b="b"/>
                <a:pathLst>
                  <a:path w="126" h="141">
                    <a:moveTo>
                      <a:pt x="125" y="10"/>
                    </a:moveTo>
                    <a:lnTo>
                      <a:pt x="77" y="33"/>
                    </a:lnTo>
                    <a:lnTo>
                      <a:pt x="77" y="38"/>
                    </a:lnTo>
                    <a:lnTo>
                      <a:pt x="74" y="48"/>
                    </a:lnTo>
                    <a:lnTo>
                      <a:pt x="70" y="59"/>
                    </a:lnTo>
                    <a:lnTo>
                      <a:pt x="66" y="68"/>
                    </a:lnTo>
                    <a:lnTo>
                      <a:pt x="59" y="76"/>
                    </a:lnTo>
                    <a:lnTo>
                      <a:pt x="56" y="76"/>
                    </a:lnTo>
                    <a:lnTo>
                      <a:pt x="53" y="77"/>
                    </a:lnTo>
                    <a:lnTo>
                      <a:pt x="50" y="76"/>
                    </a:lnTo>
                    <a:lnTo>
                      <a:pt x="47" y="75"/>
                    </a:lnTo>
                    <a:lnTo>
                      <a:pt x="44" y="69"/>
                    </a:lnTo>
                    <a:lnTo>
                      <a:pt x="41" y="65"/>
                    </a:lnTo>
                    <a:lnTo>
                      <a:pt x="36" y="67"/>
                    </a:lnTo>
                    <a:lnTo>
                      <a:pt x="34" y="70"/>
                    </a:lnTo>
                    <a:lnTo>
                      <a:pt x="30" y="75"/>
                    </a:lnTo>
                    <a:lnTo>
                      <a:pt x="28" y="81"/>
                    </a:lnTo>
                    <a:lnTo>
                      <a:pt x="34" y="83"/>
                    </a:lnTo>
                    <a:lnTo>
                      <a:pt x="38" y="87"/>
                    </a:lnTo>
                    <a:lnTo>
                      <a:pt x="42" y="92"/>
                    </a:lnTo>
                    <a:lnTo>
                      <a:pt x="45" y="97"/>
                    </a:lnTo>
                    <a:lnTo>
                      <a:pt x="47" y="104"/>
                    </a:lnTo>
                    <a:lnTo>
                      <a:pt x="48" y="110"/>
                    </a:lnTo>
                    <a:lnTo>
                      <a:pt x="47" y="117"/>
                    </a:lnTo>
                    <a:lnTo>
                      <a:pt x="45" y="122"/>
                    </a:lnTo>
                    <a:lnTo>
                      <a:pt x="43" y="125"/>
                    </a:lnTo>
                    <a:lnTo>
                      <a:pt x="39" y="125"/>
                    </a:lnTo>
                    <a:lnTo>
                      <a:pt x="35" y="124"/>
                    </a:lnTo>
                    <a:lnTo>
                      <a:pt x="32" y="121"/>
                    </a:lnTo>
                    <a:lnTo>
                      <a:pt x="28" y="118"/>
                    </a:lnTo>
                    <a:lnTo>
                      <a:pt x="23" y="113"/>
                    </a:lnTo>
                    <a:lnTo>
                      <a:pt x="27" y="117"/>
                    </a:lnTo>
                    <a:lnTo>
                      <a:pt x="29" y="123"/>
                    </a:lnTo>
                    <a:lnTo>
                      <a:pt x="29" y="128"/>
                    </a:lnTo>
                    <a:lnTo>
                      <a:pt x="27" y="136"/>
                    </a:lnTo>
                    <a:lnTo>
                      <a:pt x="25" y="139"/>
                    </a:lnTo>
                    <a:lnTo>
                      <a:pt x="21" y="140"/>
                    </a:lnTo>
                    <a:lnTo>
                      <a:pt x="18" y="139"/>
                    </a:lnTo>
                    <a:lnTo>
                      <a:pt x="11" y="134"/>
                    </a:lnTo>
                    <a:lnTo>
                      <a:pt x="8" y="129"/>
                    </a:lnTo>
                    <a:lnTo>
                      <a:pt x="3" y="124"/>
                    </a:lnTo>
                    <a:lnTo>
                      <a:pt x="0" y="116"/>
                    </a:lnTo>
                    <a:lnTo>
                      <a:pt x="0" y="110"/>
                    </a:lnTo>
                    <a:lnTo>
                      <a:pt x="0" y="103"/>
                    </a:lnTo>
                    <a:lnTo>
                      <a:pt x="2" y="98"/>
                    </a:lnTo>
                    <a:lnTo>
                      <a:pt x="7" y="103"/>
                    </a:lnTo>
                    <a:lnTo>
                      <a:pt x="2" y="97"/>
                    </a:lnTo>
                    <a:lnTo>
                      <a:pt x="0" y="92"/>
                    </a:lnTo>
                    <a:lnTo>
                      <a:pt x="0" y="86"/>
                    </a:lnTo>
                    <a:lnTo>
                      <a:pt x="0" y="80"/>
                    </a:lnTo>
                    <a:lnTo>
                      <a:pt x="2" y="72"/>
                    </a:lnTo>
                    <a:lnTo>
                      <a:pt x="6" y="64"/>
                    </a:lnTo>
                    <a:lnTo>
                      <a:pt x="15" y="50"/>
                    </a:lnTo>
                    <a:lnTo>
                      <a:pt x="23" y="41"/>
                    </a:lnTo>
                    <a:lnTo>
                      <a:pt x="32" y="33"/>
                    </a:lnTo>
                    <a:lnTo>
                      <a:pt x="53" y="16"/>
                    </a:lnTo>
                    <a:lnTo>
                      <a:pt x="77" y="0"/>
                    </a:lnTo>
                    <a:lnTo>
                      <a:pt x="79" y="0"/>
                    </a:lnTo>
                    <a:lnTo>
                      <a:pt x="83" y="4"/>
                    </a:lnTo>
                    <a:lnTo>
                      <a:pt x="89" y="5"/>
                    </a:lnTo>
                    <a:lnTo>
                      <a:pt x="101" y="6"/>
                    </a:lnTo>
                    <a:lnTo>
                      <a:pt x="113" y="5"/>
                    </a:lnTo>
                    <a:lnTo>
                      <a:pt x="119" y="4"/>
                    </a:lnTo>
                    <a:lnTo>
                      <a:pt x="125" y="1"/>
                    </a:lnTo>
                    <a:lnTo>
                      <a:pt x="125" y="1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89" name="Freeform 73"/>
              <p:cNvSpPr>
                <a:spLocks/>
              </p:cNvSpPr>
              <p:nvPr/>
            </p:nvSpPr>
            <p:spPr bwMode="auto">
              <a:xfrm>
                <a:off x="3364" y="1740"/>
                <a:ext cx="84" cy="61"/>
              </a:xfrm>
              <a:custGeom>
                <a:avLst/>
                <a:gdLst/>
                <a:ahLst/>
                <a:cxnLst>
                  <a:cxn ang="0">
                    <a:pos x="83" y="2"/>
                  </a:cxn>
                  <a:cxn ang="0">
                    <a:pos x="75" y="8"/>
                  </a:cxn>
                  <a:cxn ang="0">
                    <a:pos x="68" y="12"/>
                  </a:cxn>
                  <a:cxn ang="0">
                    <a:pos x="62" y="14"/>
                  </a:cxn>
                  <a:cxn ang="0">
                    <a:pos x="52" y="16"/>
                  </a:cxn>
                  <a:cxn ang="0">
                    <a:pos x="43" y="17"/>
                  </a:cxn>
                  <a:cxn ang="0">
                    <a:pos x="31" y="15"/>
                  </a:cxn>
                  <a:cxn ang="0">
                    <a:pos x="24" y="13"/>
                  </a:cxn>
                  <a:cxn ang="0">
                    <a:pos x="15" y="9"/>
                  </a:cxn>
                  <a:cxn ang="0">
                    <a:pos x="8" y="6"/>
                  </a:cxn>
                  <a:cxn ang="0">
                    <a:pos x="1" y="0"/>
                  </a:cxn>
                  <a:cxn ang="0">
                    <a:pos x="1" y="24"/>
                  </a:cxn>
                  <a:cxn ang="0">
                    <a:pos x="1" y="25"/>
                  </a:cxn>
                  <a:cxn ang="0">
                    <a:pos x="0" y="33"/>
                  </a:cxn>
                  <a:cxn ang="0">
                    <a:pos x="1" y="40"/>
                  </a:cxn>
                  <a:cxn ang="0">
                    <a:pos x="4" y="44"/>
                  </a:cxn>
                  <a:cxn ang="0">
                    <a:pos x="8" y="48"/>
                  </a:cxn>
                  <a:cxn ang="0">
                    <a:pos x="13" y="52"/>
                  </a:cxn>
                  <a:cxn ang="0">
                    <a:pos x="18" y="55"/>
                  </a:cxn>
                  <a:cxn ang="0">
                    <a:pos x="28" y="57"/>
                  </a:cxn>
                  <a:cxn ang="0">
                    <a:pos x="36" y="59"/>
                  </a:cxn>
                  <a:cxn ang="0">
                    <a:pos x="49" y="60"/>
                  </a:cxn>
                  <a:cxn ang="0">
                    <a:pos x="56" y="58"/>
                  </a:cxn>
                  <a:cxn ang="0">
                    <a:pos x="62" y="57"/>
                  </a:cxn>
                  <a:cxn ang="0">
                    <a:pos x="68" y="54"/>
                  </a:cxn>
                  <a:cxn ang="0">
                    <a:pos x="75" y="51"/>
                  </a:cxn>
                  <a:cxn ang="0">
                    <a:pos x="80" y="45"/>
                  </a:cxn>
                  <a:cxn ang="0">
                    <a:pos x="82" y="38"/>
                  </a:cxn>
                  <a:cxn ang="0">
                    <a:pos x="83" y="32"/>
                  </a:cxn>
                  <a:cxn ang="0">
                    <a:pos x="83" y="33"/>
                  </a:cxn>
                  <a:cxn ang="0">
                    <a:pos x="83" y="2"/>
                  </a:cxn>
                  <a:cxn ang="0">
                    <a:pos x="83" y="2"/>
                  </a:cxn>
                </a:cxnLst>
                <a:rect l="0" t="0" r="r" b="b"/>
                <a:pathLst>
                  <a:path w="84" h="61">
                    <a:moveTo>
                      <a:pt x="83" y="2"/>
                    </a:moveTo>
                    <a:lnTo>
                      <a:pt x="75" y="8"/>
                    </a:lnTo>
                    <a:lnTo>
                      <a:pt x="68" y="12"/>
                    </a:lnTo>
                    <a:lnTo>
                      <a:pt x="62" y="14"/>
                    </a:lnTo>
                    <a:lnTo>
                      <a:pt x="52" y="16"/>
                    </a:lnTo>
                    <a:lnTo>
                      <a:pt x="43" y="17"/>
                    </a:lnTo>
                    <a:lnTo>
                      <a:pt x="31" y="15"/>
                    </a:lnTo>
                    <a:lnTo>
                      <a:pt x="24" y="13"/>
                    </a:lnTo>
                    <a:lnTo>
                      <a:pt x="15" y="9"/>
                    </a:lnTo>
                    <a:lnTo>
                      <a:pt x="8" y="6"/>
                    </a:lnTo>
                    <a:lnTo>
                      <a:pt x="1" y="0"/>
                    </a:lnTo>
                    <a:lnTo>
                      <a:pt x="1" y="24"/>
                    </a:lnTo>
                    <a:lnTo>
                      <a:pt x="1" y="25"/>
                    </a:lnTo>
                    <a:lnTo>
                      <a:pt x="0" y="33"/>
                    </a:lnTo>
                    <a:lnTo>
                      <a:pt x="1" y="40"/>
                    </a:lnTo>
                    <a:lnTo>
                      <a:pt x="4" y="44"/>
                    </a:lnTo>
                    <a:lnTo>
                      <a:pt x="8" y="48"/>
                    </a:lnTo>
                    <a:lnTo>
                      <a:pt x="13" y="52"/>
                    </a:lnTo>
                    <a:lnTo>
                      <a:pt x="18" y="55"/>
                    </a:lnTo>
                    <a:lnTo>
                      <a:pt x="28" y="57"/>
                    </a:lnTo>
                    <a:lnTo>
                      <a:pt x="36" y="59"/>
                    </a:lnTo>
                    <a:lnTo>
                      <a:pt x="49" y="60"/>
                    </a:lnTo>
                    <a:lnTo>
                      <a:pt x="56" y="58"/>
                    </a:lnTo>
                    <a:lnTo>
                      <a:pt x="62" y="57"/>
                    </a:lnTo>
                    <a:lnTo>
                      <a:pt x="68" y="54"/>
                    </a:lnTo>
                    <a:lnTo>
                      <a:pt x="75" y="51"/>
                    </a:lnTo>
                    <a:lnTo>
                      <a:pt x="80" y="45"/>
                    </a:lnTo>
                    <a:lnTo>
                      <a:pt x="82" y="38"/>
                    </a:lnTo>
                    <a:lnTo>
                      <a:pt x="83" y="32"/>
                    </a:lnTo>
                    <a:lnTo>
                      <a:pt x="83" y="33"/>
                    </a:lnTo>
                    <a:lnTo>
                      <a:pt x="83" y="2"/>
                    </a:lnTo>
                    <a:lnTo>
                      <a:pt x="83" y="2"/>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90" name="Freeform 74"/>
              <p:cNvSpPr>
                <a:spLocks/>
              </p:cNvSpPr>
              <p:nvPr/>
            </p:nvSpPr>
            <p:spPr bwMode="auto">
              <a:xfrm>
                <a:off x="3796" y="2630"/>
                <a:ext cx="103" cy="120"/>
              </a:xfrm>
              <a:custGeom>
                <a:avLst/>
                <a:gdLst/>
                <a:ahLst/>
                <a:cxnLst>
                  <a:cxn ang="0">
                    <a:pos x="90" y="32"/>
                  </a:cxn>
                  <a:cxn ang="0">
                    <a:pos x="99" y="58"/>
                  </a:cxn>
                  <a:cxn ang="0">
                    <a:pos x="101" y="70"/>
                  </a:cxn>
                  <a:cxn ang="0">
                    <a:pos x="102" y="86"/>
                  </a:cxn>
                  <a:cxn ang="0">
                    <a:pos x="102" y="96"/>
                  </a:cxn>
                  <a:cxn ang="0">
                    <a:pos x="100" y="102"/>
                  </a:cxn>
                  <a:cxn ang="0">
                    <a:pos x="96" y="107"/>
                  </a:cxn>
                  <a:cxn ang="0">
                    <a:pos x="94" y="110"/>
                  </a:cxn>
                  <a:cxn ang="0">
                    <a:pos x="92" y="112"/>
                  </a:cxn>
                  <a:cxn ang="0">
                    <a:pos x="87" y="114"/>
                  </a:cxn>
                  <a:cxn ang="0">
                    <a:pos x="85" y="116"/>
                  </a:cxn>
                  <a:cxn ang="0">
                    <a:pos x="76" y="118"/>
                  </a:cxn>
                  <a:cxn ang="0">
                    <a:pos x="66" y="119"/>
                  </a:cxn>
                  <a:cxn ang="0">
                    <a:pos x="48" y="119"/>
                  </a:cxn>
                  <a:cxn ang="0">
                    <a:pos x="36" y="117"/>
                  </a:cxn>
                  <a:cxn ang="0">
                    <a:pos x="29" y="116"/>
                  </a:cxn>
                  <a:cxn ang="0">
                    <a:pos x="24" y="113"/>
                  </a:cxn>
                  <a:cxn ang="0">
                    <a:pos x="17" y="109"/>
                  </a:cxn>
                  <a:cxn ang="0">
                    <a:pos x="11" y="104"/>
                  </a:cxn>
                  <a:cxn ang="0">
                    <a:pos x="7" y="99"/>
                  </a:cxn>
                  <a:cxn ang="0">
                    <a:pos x="4" y="91"/>
                  </a:cxn>
                  <a:cxn ang="0">
                    <a:pos x="2" y="83"/>
                  </a:cxn>
                  <a:cxn ang="0">
                    <a:pos x="1" y="76"/>
                  </a:cxn>
                  <a:cxn ang="0">
                    <a:pos x="0" y="54"/>
                  </a:cxn>
                  <a:cxn ang="0">
                    <a:pos x="1" y="32"/>
                  </a:cxn>
                  <a:cxn ang="0">
                    <a:pos x="9" y="22"/>
                  </a:cxn>
                  <a:cxn ang="0">
                    <a:pos x="16" y="14"/>
                  </a:cxn>
                  <a:cxn ang="0">
                    <a:pos x="30" y="5"/>
                  </a:cxn>
                  <a:cxn ang="0">
                    <a:pos x="43" y="1"/>
                  </a:cxn>
                  <a:cxn ang="0">
                    <a:pos x="55" y="0"/>
                  </a:cxn>
                  <a:cxn ang="0">
                    <a:pos x="61" y="0"/>
                  </a:cxn>
                  <a:cxn ang="0">
                    <a:pos x="65" y="1"/>
                  </a:cxn>
                  <a:cxn ang="0">
                    <a:pos x="69" y="3"/>
                  </a:cxn>
                  <a:cxn ang="0">
                    <a:pos x="73" y="6"/>
                  </a:cxn>
                  <a:cxn ang="0">
                    <a:pos x="78" y="11"/>
                  </a:cxn>
                  <a:cxn ang="0">
                    <a:pos x="83" y="17"/>
                  </a:cxn>
                  <a:cxn ang="0">
                    <a:pos x="90" y="32"/>
                  </a:cxn>
                </a:cxnLst>
                <a:rect l="0" t="0" r="r" b="b"/>
                <a:pathLst>
                  <a:path w="103" h="120">
                    <a:moveTo>
                      <a:pt x="90" y="32"/>
                    </a:moveTo>
                    <a:lnTo>
                      <a:pt x="99" y="58"/>
                    </a:lnTo>
                    <a:lnTo>
                      <a:pt x="101" y="70"/>
                    </a:lnTo>
                    <a:lnTo>
                      <a:pt x="102" y="86"/>
                    </a:lnTo>
                    <a:lnTo>
                      <a:pt x="102" y="96"/>
                    </a:lnTo>
                    <a:lnTo>
                      <a:pt x="100" y="102"/>
                    </a:lnTo>
                    <a:lnTo>
                      <a:pt x="96" y="107"/>
                    </a:lnTo>
                    <a:lnTo>
                      <a:pt x="94" y="110"/>
                    </a:lnTo>
                    <a:lnTo>
                      <a:pt x="92" y="112"/>
                    </a:lnTo>
                    <a:lnTo>
                      <a:pt x="87" y="114"/>
                    </a:lnTo>
                    <a:lnTo>
                      <a:pt x="85" y="116"/>
                    </a:lnTo>
                    <a:lnTo>
                      <a:pt x="76" y="118"/>
                    </a:lnTo>
                    <a:lnTo>
                      <a:pt x="66" y="119"/>
                    </a:lnTo>
                    <a:lnTo>
                      <a:pt x="48" y="119"/>
                    </a:lnTo>
                    <a:lnTo>
                      <a:pt x="36" y="117"/>
                    </a:lnTo>
                    <a:lnTo>
                      <a:pt x="29" y="116"/>
                    </a:lnTo>
                    <a:lnTo>
                      <a:pt x="24" y="113"/>
                    </a:lnTo>
                    <a:lnTo>
                      <a:pt x="17" y="109"/>
                    </a:lnTo>
                    <a:lnTo>
                      <a:pt x="11" y="104"/>
                    </a:lnTo>
                    <a:lnTo>
                      <a:pt x="7" y="99"/>
                    </a:lnTo>
                    <a:lnTo>
                      <a:pt x="4" y="91"/>
                    </a:lnTo>
                    <a:lnTo>
                      <a:pt x="2" y="83"/>
                    </a:lnTo>
                    <a:lnTo>
                      <a:pt x="1" y="76"/>
                    </a:lnTo>
                    <a:lnTo>
                      <a:pt x="0" y="54"/>
                    </a:lnTo>
                    <a:lnTo>
                      <a:pt x="1" y="32"/>
                    </a:lnTo>
                    <a:lnTo>
                      <a:pt x="9" y="22"/>
                    </a:lnTo>
                    <a:lnTo>
                      <a:pt x="16" y="14"/>
                    </a:lnTo>
                    <a:lnTo>
                      <a:pt x="30" y="5"/>
                    </a:lnTo>
                    <a:lnTo>
                      <a:pt x="43" y="1"/>
                    </a:lnTo>
                    <a:lnTo>
                      <a:pt x="55" y="0"/>
                    </a:lnTo>
                    <a:lnTo>
                      <a:pt x="61" y="0"/>
                    </a:lnTo>
                    <a:lnTo>
                      <a:pt x="65" y="1"/>
                    </a:lnTo>
                    <a:lnTo>
                      <a:pt x="69" y="3"/>
                    </a:lnTo>
                    <a:lnTo>
                      <a:pt x="73" y="6"/>
                    </a:lnTo>
                    <a:lnTo>
                      <a:pt x="78" y="11"/>
                    </a:lnTo>
                    <a:lnTo>
                      <a:pt x="83" y="17"/>
                    </a:lnTo>
                    <a:lnTo>
                      <a:pt x="90" y="3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91" name="Freeform 75"/>
              <p:cNvSpPr>
                <a:spLocks/>
              </p:cNvSpPr>
              <p:nvPr/>
            </p:nvSpPr>
            <p:spPr bwMode="auto">
              <a:xfrm>
                <a:off x="3303" y="1548"/>
                <a:ext cx="207" cy="206"/>
              </a:xfrm>
              <a:custGeom>
                <a:avLst/>
                <a:gdLst/>
                <a:ahLst/>
                <a:cxnLst>
                  <a:cxn ang="0">
                    <a:pos x="62" y="199"/>
                  </a:cxn>
                  <a:cxn ang="0">
                    <a:pos x="50" y="203"/>
                  </a:cxn>
                  <a:cxn ang="0">
                    <a:pos x="26" y="203"/>
                  </a:cxn>
                  <a:cxn ang="0">
                    <a:pos x="16" y="198"/>
                  </a:cxn>
                  <a:cxn ang="0">
                    <a:pos x="10" y="194"/>
                  </a:cxn>
                  <a:cxn ang="0">
                    <a:pos x="3" y="180"/>
                  </a:cxn>
                  <a:cxn ang="0">
                    <a:pos x="0" y="149"/>
                  </a:cxn>
                  <a:cxn ang="0">
                    <a:pos x="2" y="123"/>
                  </a:cxn>
                  <a:cxn ang="0">
                    <a:pos x="2" y="85"/>
                  </a:cxn>
                  <a:cxn ang="0">
                    <a:pos x="9" y="54"/>
                  </a:cxn>
                  <a:cxn ang="0">
                    <a:pos x="20" y="32"/>
                  </a:cxn>
                  <a:cxn ang="0">
                    <a:pos x="33" y="22"/>
                  </a:cxn>
                  <a:cxn ang="0">
                    <a:pos x="50" y="11"/>
                  </a:cxn>
                  <a:cxn ang="0">
                    <a:pos x="69" y="4"/>
                  </a:cxn>
                  <a:cxn ang="0">
                    <a:pos x="92" y="1"/>
                  </a:cxn>
                  <a:cxn ang="0">
                    <a:pos x="110" y="1"/>
                  </a:cxn>
                  <a:cxn ang="0">
                    <a:pos x="129" y="3"/>
                  </a:cxn>
                  <a:cxn ang="0">
                    <a:pos x="149" y="8"/>
                  </a:cxn>
                  <a:cxn ang="0">
                    <a:pos x="164" y="17"/>
                  </a:cxn>
                  <a:cxn ang="0">
                    <a:pos x="178" y="30"/>
                  </a:cxn>
                  <a:cxn ang="0">
                    <a:pos x="188" y="48"/>
                  </a:cxn>
                  <a:cxn ang="0">
                    <a:pos x="192" y="64"/>
                  </a:cxn>
                  <a:cxn ang="0">
                    <a:pos x="196" y="107"/>
                  </a:cxn>
                  <a:cxn ang="0">
                    <a:pos x="199" y="128"/>
                  </a:cxn>
                  <a:cxn ang="0">
                    <a:pos x="205" y="144"/>
                  </a:cxn>
                  <a:cxn ang="0">
                    <a:pos x="205" y="167"/>
                  </a:cxn>
                  <a:cxn ang="0">
                    <a:pos x="201" y="177"/>
                  </a:cxn>
                  <a:cxn ang="0">
                    <a:pos x="192" y="190"/>
                  </a:cxn>
                  <a:cxn ang="0">
                    <a:pos x="178" y="200"/>
                  </a:cxn>
                  <a:cxn ang="0">
                    <a:pos x="164" y="204"/>
                  </a:cxn>
                  <a:cxn ang="0">
                    <a:pos x="144" y="204"/>
                  </a:cxn>
                  <a:cxn ang="0">
                    <a:pos x="152" y="184"/>
                  </a:cxn>
                  <a:cxn ang="0">
                    <a:pos x="164" y="162"/>
                  </a:cxn>
                  <a:cxn ang="0">
                    <a:pos x="169" y="144"/>
                  </a:cxn>
                  <a:cxn ang="0">
                    <a:pos x="165" y="102"/>
                  </a:cxn>
                  <a:cxn ang="0">
                    <a:pos x="163" y="80"/>
                  </a:cxn>
                  <a:cxn ang="0">
                    <a:pos x="160" y="67"/>
                  </a:cxn>
                  <a:cxn ang="0">
                    <a:pos x="155" y="61"/>
                  </a:cxn>
                  <a:cxn ang="0">
                    <a:pos x="145" y="58"/>
                  </a:cxn>
                  <a:cxn ang="0">
                    <a:pos x="129" y="64"/>
                  </a:cxn>
                  <a:cxn ang="0">
                    <a:pos x="91" y="80"/>
                  </a:cxn>
                  <a:cxn ang="0">
                    <a:pos x="44" y="95"/>
                  </a:cxn>
                  <a:cxn ang="0">
                    <a:pos x="43" y="134"/>
                  </a:cxn>
                  <a:cxn ang="0">
                    <a:pos x="47" y="166"/>
                  </a:cxn>
                  <a:cxn ang="0">
                    <a:pos x="51" y="178"/>
                  </a:cxn>
                  <a:cxn ang="0">
                    <a:pos x="62" y="192"/>
                  </a:cxn>
                </a:cxnLst>
                <a:rect l="0" t="0" r="r" b="b"/>
                <a:pathLst>
                  <a:path w="207" h="206">
                    <a:moveTo>
                      <a:pt x="62" y="192"/>
                    </a:moveTo>
                    <a:lnTo>
                      <a:pt x="62" y="199"/>
                    </a:lnTo>
                    <a:lnTo>
                      <a:pt x="56" y="202"/>
                    </a:lnTo>
                    <a:lnTo>
                      <a:pt x="50" y="203"/>
                    </a:lnTo>
                    <a:lnTo>
                      <a:pt x="38" y="204"/>
                    </a:lnTo>
                    <a:lnTo>
                      <a:pt x="26" y="203"/>
                    </a:lnTo>
                    <a:lnTo>
                      <a:pt x="20" y="202"/>
                    </a:lnTo>
                    <a:lnTo>
                      <a:pt x="16" y="198"/>
                    </a:lnTo>
                    <a:lnTo>
                      <a:pt x="12" y="196"/>
                    </a:lnTo>
                    <a:lnTo>
                      <a:pt x="10" y="194"/>
                    </a:lnTo>
                    <a:lnTo>
                      <a:pt x="7" y="188"/>
                    </a:lnTo>
                    <a:lnTo>
                      <a:pt x="3" y="180"/>
                    </a:lnTo>
                    <a:lnTo>
                      <a:pt x="1" y="172"/>
                    </a:lnTo>
                    <a:lnTo>
                      <a:pt x="0" y="149"/>
                    </a:lnTo>
                    <a:lnTo>
                      <a:pt x="1" y="134"/>
                    </a:lnTo>
                    <a:lnTo>
                      <a:pt x="2" y="123"/>
                    </a:lnTo>
                    <a:lnTo>
                      <a:pt x="3" y="107"/>
                    </a:lnTo>
                    <a:lnTo>
                      <a:pt x="2" y="85"/>
                    </a:lnTo>
                    <a:lnTo>
                      <a:pt x="3" y="70"/>
                    </a:lnTo>
                    <a:lnTo>
                      <a:pt x="9" y="54"/>
                    </a:lnTo>
                    <a:lnTo>
                      <a:pt x="14" y="42"/>
                    </a:lnTo>
                    <a:lnTo>
                      <a:pt x="20" y="32"/>
                    </a:lnTo>
                    <a:lnTo>
                      <a:pt x="26" y="26"/>
                    </a:lnTo>
                    <a:lnTo>
                      <a:pt x="33" y="22"/>
                    </a:lnTo>
                    <a:lnTo>
                      <a:pt x="41" y="16"/>
                    </a:lnTo>
                    <a:lnTo>
                      <a:pt x="50" y="11"/>
                    </a:lnTo>
                    <a:lnTo>
                      <a:pt x="60" y="7"/>
                    </a:lnTo>
                    <a:lnTo>
                      <a:pt x="69" y="4"/>
                    </a:lnTo>
                    <a:lnTo>
                      <a:pt x="81" y="2"/>
                    </a:lnTo>
                    <a:lnTo>
                      <a:pt x="92" y="1"/>
                    </a:lnTo>
                    <a:lnTo>
                      <a:pt x="101" y="0"/>
                    </a:lnTo>
                    <a:lnTo>
                      <a:pt x="110" y="1"/>
                    </a:lnTo>
                    <a:lnTo>
                      <a:pt x="120" y="1"/>
                    </a:lnTo>
                    <a:lnTo>
                      <a:pt x="129" y="3"/>
                    </a:lnTo>
                    <a:lnTo>
                      <a:pt x="138" y="5"/>
                    </a:lnTo>
                    <a:lnTo>
                      <a:pt x="149" y="8"/>
                    </a:lnTo>
                    <a:lnTo>
                      <a:pt x="156" y="12"/>
                    </a:lnTo>
                    <a:lnTo>
                      <a:pt x="164" y="17"/>
                    </a:lnTo>
                    <a:lnTo>
                      <a:pt x="171" y="22"/>
                    </a:lnTo>
                    <a:lnTo>
                      <a:pt x="178" y="30"/>
                    </a:lnTo>
                    <a:lnTo>
                      <a:pt x="183" y="38"/>
                    </a:lnTo>
                    <a:lnTo>
                      <a:pt x="188" y="48"/>
                    </a:lnTo>
                    <a:lnTo>
                      <a:pt x="191" y="56"/>
                    </a:lnTo>
                    <a:lnTo>
                      <a:pt x="192" y="64"/>
                    </a:lnTo>
                    <a:lnTo>
                      <a:pt x="194" y="86"/>
                    </a:lnTo>
                    <a:lnTo>
                      <a:pt x="196" y="107"/>
                    </a:lnTo>
                    <a:lnTo>
                      <a:pt x="197" y="115"/>
                    </a:lnTo>
                    <a:lnTo>
                      <a:pt x="199" y="128"/>
                    </a:lnTo>
                    <a:lnTo>
                      <a:pt x="203" y="135"/>
                    </a:lnTo>
                    <a:lnTo>
                      <a:pt x="205" y="144"/>
                    </a:lnTo>
                    <a:lnTo>
                      <a:pt x="206" y="155"/>
                    </a:lnTo>
                    <a:lnTo>
                      <a:pt x="205" y="167"/>
                    </a:lnTo>
                    <a:lnTo>
                      <a:pt x="204" y="172"/>
                    </a:lnTo>
                    <a:lnTo>
                      <a:pt x="201" y="177"/>
                    </a:lnTo>
                    <a:lnTo>
                      <a:pt x="198" y="184"/>
                    </a:lnTo>
                    <a:lnTo>
                      <a:pt x="192" y="190"/>
                    </a:lnTo>
                    <a:lnTo>
                      <a:pt x="185" y="196"/>
                    </a:lnTo>
                    <a:lnTo>
                      <a:pt x="178" y="200"/>
                    </a:lnTo>
                    <a:lnTo>
                      <a:pt x="171" y="202"/>
                    </a:lnTo>
                    <a:lnTo>
                      <a:pt x="164" y="204"/>
                    </a:lnTo>
                    <a:lnTo>
                      <a:pt x="154" y="205"/>
                    </a:lnTo>
                    <a:lnTo>
                      <a:pt x="144" y="204"/>
                    </a:lnTo>
                    <a:lnTo>
                      <a:pt x="144" y="194"/>
                    </a:lnTo>
                    <a:lnTo>
                      <a:pt x="152" y="184"/>
                    </a:lnTo>
                    <a:lnTo>
                      <a:pt x="158" y="175"/>
                    </a:lnTo>
                    <a:lnTo>
                      <a:pt x="164" y="162"/>
                    </a:lnTo>
                    <a:lnTo>
                      <a:pt x="167" y="152"/>
                    </a:lnTo>
                    <a:lnTo>
                      <a:pt x="169" y="144"/>
                    </a:lnTo>
                    <a:lnTo>
                      <a:pt x="169" y="123"/>
                    </a:lnTo>
                    <a:lnTo>
                      <a:pt x="165" y="102"/>
                    </a:lnTo>
                    <a:lnTo>
                      <a:pt x="163" y="90"/>
                    </a:lnTo>
                    <a:lnTo>
                      <a:pt x="163" y="80"/>
                    </a:lnTo>
                    <a:lnTo>
                      <a:pt x="162" y="72"/>
                    </a:lnTo>
                    <a:lnTo>
                      <a:pt x="160" y="67"/>
                    </a:lnTo>
                    <a:lnTo>
                      <a:pt x="158" y="63"/>
                    </a:lnTo>
                    <a:lnTo>
                      <a:pt x="155" y="61"/>
                    </a:lnTo>
                    <a:lnTo>
                      <a:pt x="152" y="59"/>
                    </a:lnTo>
                    <a:lnTo>
                      <a:pt x="145" y="58"/>
                    </a:lnTo>
                    <a:lnTo>
                      <a:pt x="140" y="59"/>
                    </a:lnTo>
                    <a:lnTo>
                      <a:pt x="129" y="64"/>
                    </a:lnTo>
                    <a:lnTo>
                      <a:pt x="114" y="73"/>
                    </a:lnTo>
                    <a:lnTo>
                      <a:pt x="91" y="80"/>
                    </a:lnTo>
                    <a:lnTo>
                      <a:pt x="68" y="89"/>
                    </a:lnTo>
                    <a:lnTo>
                      <a:pt x="44" y="95"/>
                    </a:lnTo>
                    <a:lnTo>
                      <a:pt x="44" y="96"/>
                    </a:lnTo>
                    <a:lnTo>
                      <a:pt x="43" y="134"/>
                    </a:lnTo>
                    <a:lnTo>
                      <a:pt x="45" y="160"/>
                    </a:lnTo>
                    <a:lnTo>
                      <a:pt x="47" y="166"/>
                    </a:lnTo>
                    <a:lnTo>
                      <a:pt x="48" y="172"/>
                    </a:lnTo>
                    <a:lnTo>
                      <a:pt x="51" y="178"/>
                    </a:lnTo>
                    <a:lnTo>
                      <a:pt x="55" y="184"/>
                    </a:lnTo>
                    <a:lnTo>
                      <a:pt x="62" y="192"/>
                    </a:lnTo>
                    <a:lnTo>
                      <a:pt x="62" y="192"/>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92" name="Freeform 76"/>
              <p:cNvSpPr>
                <a:spLocks/>
              </p:cNvSpPr>
              <p:nvPr/>
            </p:nvSpPr>
            <p:spPr bwMode="auto">
              <a:xfrm>
                <a:off x="3346" y="1606"/>
                <a:ext cx="127" cy="152"/>
              </a:xfrm>
              <a:custGeom>
                <a:avLst/>
                <a:gdLst/>
                <a:ahLst/>
                <a:cxnLst>
                  <a:cxn ang="0">
                    <a:pos x="101" y="136"/>
                  </a:cxn>
                  <a:cxn ang="0">
                    <a:pos x="109" y="126"/>
                  </a:cxn>
                  <a:cxn ang="0">
                    <a:pos x="115" y="117"/>
                  </a:cxn>
                  <a:cxn ang="0">
                    <a:pos x="122" y="104"/>
                  </a:cxn>
                  <a:cxn ang="0">
                    <a:pos x="124" y="94"/>
                  </a:cxn>
                  <a:cxn ang="0">
                    <a:pos x="126" y="86"/>
                  </a:cxn>
                  <a:cxn ang="0">
                    <a:pos x="126" y="65"/>
                  </a:cxn>
                  <a:cxn ang="0">
                    <a:pos x="123" y="44"/>
                  </a:cxn>
                  <a:cxn ang="0">
                    <a:pos x="120" y="32"/>
                  </a:cxn>
                  <a:cxn ang="0">
                    <a:pos x="120" y="22"/>
                  </a:cxn>
                  <a:cxn ang="0">
                    <a:pos x="119" y="14"/>
                  </a:cxn>
                  <a:cxn ang="0">
                    <a:pos x="117" y="9"/>
                  </a:cxn>
                  <a:cxn ang="0">
                    <a:pos x="115" y="5"/>
                  </a:cxn>
                  <a:cxn ang="0">
                    <a:pos x="113" y="3"/>
                  </a:cxn>
                  <a:cxn ang="0">
                    <a:pos x="109" y="1"/>
                  </a:cxn>
                  <a:cxn ang="0">
                    <a:pos x="102" y="0"/>
                  </a:cxn>
                  <a:cxn ang="0">
                    <a:pos x="97" y="1"/>
                  </a:cxn>
                  <a:cxn ang="0">
                    <a:pos x="87" y="6"/>
                  </a:cxn>
                  <a:cxn ang="0">
                    <a:pos x="71" y="15"/>
                  </a:cxn>
                  <a:cxn ang="0">
                    <a:pos x="48" y="22"/>
                  </a:cxn>
                  <a:cxn ang="0">
                    <a:pos x="25" y="31"/>
                  </a:cxn>
                  <a:cxn ang="0">
                    <a:pos x="1" y="37"/>
                  </a:cxn>
                  <a:cxn ang="0">
                    <a:pos x="1" y="38"/>
                  </a:cxn>
                  <a:cxn ang="0">
                    <a:pos x="0" y="76"/>
                  </a:cxn>
                  <a:cxn ang="0">
                    <a:pos x="2" y="102"/>
                  </a:cxn>
                  <a:cxn ang="0">
                    <a:pos x="5" y="108"/>
                  </a:cxn>
                  <a:cxn ang="0">
                    <a:pos x="6" y="114"/>
                  </a:cxn>
                  <a:cxn ang="0">
                    <a:pos x="8" y="120"/>
                  </a:cxn>
                  <a:cxn ang="0">
                    <a:pos x="12" y="126"/>
                  </a:cxn>
                  <a:cxn ang="0">
                    <a:pos x="19" y="134"/>
                  </a:cxn>
                  <a:cxn ang="0">
                    <a:pos x="26" y="140"/>
                  </a:cxn>
                  <a:cxn ang="0">
                    <a:pos x="33" y="143"/>
                  </a:cxn>
                  <a:cxn ang="0">
                    <a:pos x="42" y="147"/>
                  </a:cxn>
                  <a:cxn ang="0">
                    <a:pos x="50" y="149"/>
                  </a:cxn>
                  <a:cxn ang="0">
                    <a:pos x="61" y="151"/>
                  </a:cxn>
                  <a:cxn ang="0">
                    <a:pos x="70" y="150"/>
                  </a:cxn>
                  <a:cxn ang="0">
                    <a:pos x="80" y="148"/>
                  </a:cxn>
                  <a:cxn ang="0">
                    <a:pos x="87" y="146"/>
                  </a:cxn>
                  <a:cxn ang="0">
                    <a:pos x="93" y="142"/>
                  </a:cxn>
                  <a:cxn ang="0">
                    <a:pos x="101" y="136"/>
                  </a:cxn>
                </a:cxnLst>
                <a:rect l="0" t="0" r="r" b="b"/>
                <a:pathLst>
                  <a:path w="127" h="152">
                    <a:moveTo>
                      <a:pt x="101" y="136"/>
                    </a:moveTo>
                    <a:lnTo>
                      <a:pt x="109" y="126"/>
                    </a:lnTo>
                    <a:lnTo>
                      <a:pt x="115" y="117"/>
                    </a:lnTo>
                    <a:lnTo>
                      <a:pt x="122" y="104"/>
                    </a:lnTo>
                    <a:lnTo>
                      <a:pt x="124" y="94"/>
                    </a:lnTo>
                    <a:lnTo>
                      <a:pt x="126" y="86"/>
                    </a:lnTo>
                    <a:lnTo>
                      <a:pt x="126" y="65"/>
                    </a:lnTo>
                    <a:lnTo>
                      <a:pt x="123" y="44"/>
                    </a:lnTo>
                    <a:lnTo>
                      <a:pt x="120" y="32"/>
                    </a:lnTo>
                    <a:lnTo>
                      <a:pt x="120" y="22"/>
                    </a:lnTo>
                    <a:lnTo>
                      <a:pt x="119" y="14"/>
                    </a:lnTo>
                    <a:lnTo>
                      <a:pt x="117" y="9"/>
                    </a:lnTo>
                    <a:lnTo>
                      <a:pt x="115" y="5"/>
                    </a:lnTo>
                    <a:lnTo>
                      <a:pt x="113" y="3"/>
                    </a:lnTo>
                    <a:lnTo>
                      <a:pt x="109" y="1"/>
                    </a:lnTo>
                    <a:lnTo>
                      <a:pt x="102" y="0"/>
                    </a:lnTo>
                    <a:lnTo>
                      <a:pt x="97" y="1"/>
                    </a:lnTo>
                    <a:lnTo>
                      <a:pt x="87" y="6"/>
                    </a:lnTo>
                    <a:lnTo>
                      <a:pt x="71" y="15"/>
                    </a:lnTo>
                    <a:lnTo>
                      <a:pt x="48" y="22"/>
                    </a:lnTo>
                    <a:lnTo>
                      <a:pt x="25" y="31"/>
                    </a:lnTo>
                    <a:lnTo>
                      <a:pt x="1" y="37"/>
                    </a:lnTo>
                    <a:lnTo>
                      <a:pt x="1" y="38"/>
                    </a:lnTo>
                    <a:lnTo>
                      <a:pt x="0" y="76"/>
                    </a:lnTo>
                    <a:lnTo>
                      <a:pt x="2" y="102"/>
                    </a:lnTo>
                    <a:lnTo>
                      <a:pt x="5" y="108"/>
                    </a:lnTo>
                    <a:lnTo>
                      <a:pt x="6" y="114"/>
                    </a:lnTo>
                    <a:lnTo>
                      <a:pt x="8" y="120"/>
                    </a:lnTo>
                    <a:lnTo>
                      <a:pt x="12" y="126"/>
                    </a:lnTo>
                    <a:lnTo>
                      <a:pt x="19" y="134"/>
                    </a:lnTo>
                    <a:lnTo>
                      <a:pt x="26" y="140"/>
                    </a:lnTo>
                    <a:lnTo>
                      <a:pt x="33" y="143"/>
                    </a:lnTo>
                    <a:lnTo>
                      <a:pt x="42" y="147"/>
                    </a:lnTo>
                    <a:lnTo>
                      <a:pt x="50" y="149"/>
                    </a:lnTo>
                    <a:lnTo>
                      <a:pt x="61" y="151"/>
                    </a:lnTo>
                    <a:lnTo>
                      <a:pt x="70" y="150"/>
                    </a:lnTo>
                    <a:lnTo>
                      <a:pt x="80" y="148"/>
                    </a:lnTo>
                    <a:lnTo>
                      <a:pt x="87" y="146"/>
                    </a:lnTo>
                    <a:lnTo>
                      <a:pt x="93" y="142"/>
                    </a:lnTo>
                    <a:lnTo>
                      <a:pt x="101" y="136"/>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693" name="Freeform 77"/>
              <p:cNvSpPr>
                <a:spLocks/>
              </p:cNvSpPr>
              <p:nvPr/>
            </p:nvSpPr>
            <p:spPr bwMode="auto">
              <a:xfrm>
                <a:off x="3636" y="1187"/>
                <a:ext cx="24" cy="59"/>
              </a:xfrm>
              <a:custGeom>
                <a:avLst/>
                <a:gdLst/>
                <a:ahLst/>
                <a:cxnLst>
                  <a:cxn ang="0">
                    <a:pos x="17" y="14"/>
                  </a:cxn>
                  <a:cxn ang="0">
                    <a:pos x="17" y="29"/>
                  </a:cxn>
                  <a:cxn ang="0">
                    <a:pos x="20" y="44"/>
                  </a:cxn>
                  <a:cxn ang="0">
                    <a:pos x="22" y="57"/>
                  </a:cxn>
                  <a:cxn ang="0">
                    <a:pos x="23" y="58"/>
                  </a:cxn>
                  <a:cxn ang="0">
                    <a:pos x="18" y="56"/>
                  </a:cxn>
                  <a:cxn ang="0">
                    <a:pos x="14" y="51"/>
                  </a:cxn>
                  <a:cxn ang="0">
                    <a:pos x="8" y="43"/>
                  </a:cxn>
                  <a:cxn ang="0">
                    <a:pos x="5" y="37"/>
                  </a:cxn>
                  <a:cxn ang="0">
                    <a:pos x="2" y="33"/>
                  </a:cxn>
                  <a:cxn ang="0">
                    <a:pos x="0" y="16"/>
                  </a:cxn>
                  <a:cxn ang="0">
                    <a:pos x="1" y="7"/>
                  </a:cxn>
                  <a:cxn ang="0">
                    <a:pos x="6" y="0"/>
                  </a:cxn>
                  <a:cxn ang="0">
                    <a:pos x="17" y="15"/>
                  </a:cxn>
                  <a:cxn ang="0">
                    <a:pos x="17" y="14"/>
                  </a:cxn>
                </a:cxnLst>
                <a:rect l="0" t="0" r="r" b="b"/>
                <a:pathLst>
                  <a:path w="24" h="59">
                    <a:moveTo>
                      <a:pt x="17" y="14"/>
                    </a:moveTo>
                    <a:lnTo>
                      <a:pt x="17" y="29"/>
                    </a:lnTo>
                    <a:lnTo>
                      <a:pt x="20" y="44"/>
                    </a:lnTo>
                    <a:lnTo>
                      <a:pt x="22" y="57"/>
                    </a:lnTo>
                    <a:lnTo>
                      <a:pt x="23" y="58"/>
                    </a:lnTo>
                    <a:lnTo>
                      <a:pt x="18" y="56"/>
                    </a:lnTo>
                    <a:lnTo>
                      <a:pt x="14" y="51"/>
                    </a:lnTo>
                    <a:lnTo>
                      <a:pt x="8" y="43"/>
                    </a:lnTo>
                    <a:lnTo>
                      <a:pt x="5" y="37"/>
                    </a:lnTo>
                    <a:lnTo>
                      <a:pt x="2" y="33"/>
                    </a:lnTo>
                    <a:lnTo>
                      <a:pt x="0" y="16"/>
                    </a:lnTo>
                    <a:lnTo>
                      <a:pt x="1" y="7"/>
                    </a:lnTo>
                    <a:lnTo>
                      <a:pt x="6" y="0"/>
                    </a:lnTo>
                    <a:lnTo>
                      <a:pt x="17" y="15"/>
                    </a:lnTo>
                    <a:lnTo>
                      <a:pt x="17" y="1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94" name="Freeform 78"/>
              <p:cNvSpPr>
                <a:spLocks/>
              </p:cNvSpPr>
              <p:nvPr/>
            </p:nvSpPr>
            <p:spPr bwMode="auto">
              <a:xfrm>
                <a:off x="3653" y="1107"/>
                <a:ext cx="162" cy="222"/>
              </a:xfrm>
              <a:custGeom>
                <a:avLst/>
                <a:gdLst/>
                <a:ahLst/>
                <a:cxnLst>
                  <a:cxn ang="0">
                    <a:pos x="160" y="95"/>
                  </a:cxn>
                  <a:cxn ang="0">
                    <a:pos x="160" y="92"/>
                  </a:cxn>
                  <a:cxn ang="0">
                    <a:pos x="161" y="71"/>
                  </a:cxn>
                  <a:cxn ang="0">
                    <a:pos x="159" y="59"/>
                  </a:cxn>
                  <a:cxn ang="0">
                    <a:pos x="156" y="55"/>
                  </a:cxn>
                  <a:cxn ang="0">
                    <a:pos x="154" y="44"/>
                  </a:cxn>
                  <a:cxn ang="0">
                    <a:pos x="152" y="33"/>
                  </a:cxn>
                  <a:cxn ang="0">
                    <a:pos x="149" y="19"/>
                  </a:cxn>
                  <a:cxn ang="0">
                    <a:pos x="145" y="11"/>
                  </a:cxn>
                  <a:cxn ang="0">
                    <a:pos x="140" y="5"/>
                  </a:cxn>
                  <a:cxn ang="0">
                    <a:pos x="136" y="0"/>
                  </a:cxn>
                  <a:cxn ang="0">
                    <a:pos x="126" y="2"/>
                  </a:cxn>
                  <a:cxn ang="0">
                    <a:pos x="118" y="3"/>
                  </a:cxn>
                  <a:cxn ang="0">
                    <a:pos x="110" y="7"/>
                  </a:cxn>
                  <a:cxn ang="0">
                    <a:pos x="104" y="11"/>
                  </a:cxn>
                  <a:cxn ang="0">
                    <a:pos x="96" y="23"/>
                  </a:cxn>
                  <a:cxn ang="0">
                    <a:pos x="89" y="31"/>
                  </a:cxn>
                  <a:cxn ang="0">
                    <a:pos x="84" y="39"/>
                  </a:cxn>
                  <a:cxn ang="0">
                    <a:pos x="78" y="45"/>
                  </a:cxn>
                  <a:cxn ang="0">
                    <a:pos x="71" y="51"/>
                  </a:cxn>
                  <a:cxn ang="0">
                    <a:pos x="66" y="53"/>
                  </a:cxn>
                  <a:cxn ang="0">
                    <a:pos x="62" y="57"/>
                  </a:cxn>
                  <a:cxn ang="0">
                    <a:pos x="59" y="59"/>
                  </a:cxn>
                  <a:cxn ang="0">
                    <a:pos x="54" y="61"/>
                  </a:cxn>
                  <a:cxn ang="0">
                    <a:pos x="48" y="63"/>
                  </a:cxn>
                  <a:cxn ang="0">
                    <a:pos x="42" y="64"/>
                  </a:cxn>
                  <a:cxn ang="0">
                    <a:pos x="37" y="64"/>
                  </a:cxn>
                  <a:cxn ang="0">
                    <a:pos x="34" y="63"/>
                  </a:cxn>
                  <a:cxn ang="0">
                    <a:pos x="29" y="61"/>
                  </a:cxn>
                  <a:cxn ang="0">
                    <a:pos x="25" y="66"/>
                  </a:cxn>
                  <a:cxn ang="0">
                    <a:pos x="16" y="72"/>
                  </a:cxn>
                  <a:cxn ang="0">
                    <a:pos x="8" y="76"/>
                  </a:cxn>
                  <a:cxn ang="0">
                    <a:pos x="5" y="71"/>
                  </a:cxn>
                  <a:cxn ang="0">
                    <a:pos x="0" y="95"/>
                  </a:cxn>
                  <a:cxn ang="0">
                    <a:pos x="0" y="94"/>
                  </a:cxn>
                  <a:cxn ang="0">
                    <a:pos x="0" y="109"/>
                  </a:cxn>
                  <a:cxn ang="0">
                    <a:pos x="2" y="124"/>
                  </a:cxn>
                  <a:cxn ang="0">
                    <a:pos x="5" y="137"/>
                  </a:cxn>
                  <a:cxn ang="0">
                    <a:pos x="8" y="145"/>
                  </a:cxn>
                  <a:cxn ang="0">
                    <a:pos x="26" y="184"/>
                  </a:cxn>
                  <a:cxn ang="0">
                    <a:pos x="32" y="193"/>
                  </a:cxn>
                  <a:cxn ang="0">
                    <a:pos x="42" y="205"/>
                  </a:cxn>
                  <a:cxn ang="0">
                    <a:pos x="47" y="211"/>
                  </a:cxn>
                  <a:cxn ang="0">
                    <a:pos x="60" y="218"/>
                  </a:cxn>
                  <a:cxn ang="0">
                    <a:pos x="72" y="221"/>
                  </a:cxn>
                  <a:cxn ang="0">
                    <a:pos x="91" y="221"/>
                  </a:cxn>
                  <a:cxn ang="0">
                    <a:pos x="104" y="219"/>
                  </a:cxn>
                  <a:cxn ang="0">
                    <a:pos x="113" y="215"/>
                  </a:cxn>
                  <a:cxn ang="0">
                    <a:pos x="120" y="208"/>
                  </a:cxn>
                  <a:cxn ang="0">
                    <a:pos x="129" y="199"/>
                  </a:cxn>
                  <a:cxn ang="0">
                    <a:pos x="138" y="183"/>
                  </a:cxn>
                  <a:cxn ang="0">
                    <a:pos x="150" y="161"/>
                  </a:cxn>
                  <a:cxn ang="0">
                    <a:pos x="154" y="146"/>
                  </a:cxn>
                  <a:cxn ang="0">
                    <a:pos x="155" y="141"/>
                  </a:cxn>
                  <a:cxn ang="0">
                    <a:pos x="158" y="124"/>
                  </a:cxn>
                  <a:cxn ang="0">
                    <a:pos x="161" y="94"/>
                  </a:cxn>
                  <a:cxn ang="0">
                    <a:pos x="160" y="95"/>
                  </a:cxn>
                </a:cxnLst>
                <a:rect l="0" t="0" r="r" b="b"/>
                <a:pathLst>
                  <a:path w="162" h="222">
                    <a:moveTo>
                      <a:pt x="160" y="95"/>
                    </a:moveTo>
                    <a:lnTo>
                      <a:pt x="160" y="92"/>
                    </a:lnTo>
                    <a:lnTo>
                      <a:pt x="161" y="71"/>
                    </a:lnTo>
                    <a:lnTo>
                      <a:pt x="159" y="59"/>
                    </a:lnTo>
                    <a:lnTo>
                      <a:pt x="156" y="55"/>
                    </a:lnTo>
                    <a:lnTo>
                      <a:pt x="154" y="44"/>
                    </a:lnTo>
                    <a:lnTo>
                      <a:pt x="152" y="33"/>
                    </a:lnTo>
                    <a:lnTo>
                      <a:pt x="149" y="19"/>
                    </a:lnTo>
                    <a:lnTo>
                      <a:pt x="145" y="11"/>
                    </a:lnTo>
                    <a:lnTo>
                      <a:pt x="140" y="5"/>
                    </a:lnTo>
                    <a:lnTo>
                      <a:pt x="136" y="0"/>
                    </a:lnTo>
                    <a:lnTo>
                      <a:pt x="126" y="2"/>
                    </a:lnTo>
                    <a:lnTo>
                      <a:pt x="118" y="3"/>
                    </a:lnTo>
                    <a:lnTo>
                      <a:pt x="110" y="7"/>
                    </a:lnTo>
                    <a:lnTo>
                      <a:pt x="104" y="11"/>
                    </a:lnTo>
                    <a:lnTo>
                      <a:pt x="96" y="23"/>
                    </a:lnTo>
                    <a:lnTo>
                      <a:pt x="89" y="31"/>
                    </a:lnTo>
                    <a:lnTo>
                      <a:pt x="84" y="39"/>
                    </a:lnTo>
                    <a:lnTo>
                      <a:pt x="78" y="45"/>
                    </a:lnTo>
                    <a:lnTo>
                      <a:pt x="71" y="51"/>
                    </a:lnTo>
                    <a:lnTo>
                      <a:pt x="66" y="53"/>
                    </a:lnTo>
                    <a:lnTo>
                      <a:pt x="62" y="57"/>
                    </a:lnTo>
                    <a:lnTo>
                      <a:pt x="59" y="59"/>
                    </a:lnTo>
                    <a:lnTo>
                      <a:pt x="54" y="61"/>
                    </a:lnTo>
                    <a:lnTo>
                      <a:pt x="48" y="63"/>
                    </a:lnTo>
                    <a:lnTo>
                      <a:pt x="42" y="64"/>
                    </a:lnTo>
                    <a:lnTo>
                      <a:pt x="37" y="64"/>
                    </a:lnTo>
                    <a:lnTo>
                      <a:pt x="34" y="63"/>
                    </a:lnTo>
                    <a:lnTo>
                      <a:pt x="29" y="61"/>
                    </a:lnTo>
                    <a:lnTo>
                      <a:pt x="25" y="66"/>
                    </a:lnTo>
                    <a:lnTo>
                      <a:pt x="16" y="72"/>
                    </a:lnTo>
                    <a:lnTo>
                      <a:pt x="8" y="76"/>
                    </a:lnTo>
                    <a:lnTo>
                      <a:pt x="5" y="71"/>
                    </a:lnTo>
                    <a:lnTo>
                      <a:pt x="0" y="95"/>
                    </a:lnTo>
                    <a:lnTo>
                      <a:pt x="0" y="94"/>
                    </a:lnTo>
                    <a:lnTo>
                      <a:pt x="0" y="109"/>
                    </a:lnTo>
                    <a:lnTo>
                      <a:pt x="2" y="124"/>
                    </a:lnTo>
                    <a:lnTo>
                      <a:pt x="5" y="137"/>
                    </a:lnTo>
                    <a:lnTo>
                      <a:pt x="8" y="145"/>
                    </a:lnTo>
                    <a:lnTo>
                      <a:pt x="26" y="184"/>
                    </a:lnTo>
                    <a:lnTo>
                      <a:pt x="32" y="193"/>
                    </a:lnTo>
                    <a:lnTo>
                      <a:pt x="42" y="205"/>
                    </a:lnTo>
                    <a:lnTo>
                      <a:pt x="47" y="211"/>
                    </a:lnTo>
                    <a:lnTo>
                      <a:pt x="60" y="218"/>
                    </a:lnTo>
                    <a:lnTo>
                      <a:pt x="72" y="221"/>
                    </a:lnTo>
                    <a:lnTo>
                      <a:pt x="91" y="221"/>
                    </a:lnTo>
                    <a:lnTo>
                      <a:pt x="104" y="219"/>
                    </a:lnTo>
                    <a:lnTo>
                      <a:pt x="113" y="215"/>
                    </a:lnTo>
                    <a:lnTo>
                      <a:pt x="120" y="208"/>
                    </a:lnTo>
                    <a:lnTo>
                      <a:pt x="129" y="199"/>
                    </a:lnTo>
                    <a:lnTo>
                      <a:pt x="138" y="183"/>
                    </a:lnTo>
                    <a:lnTo>
                      <a:pt x="150" y="161"/>
                    </a:lnTo>
                    <a:lnTo>
                      <a:pt x="154" y="146"/>
                    </a:lnTo>
                    <a:lnTo>
                      <a:pt x="155" y="141"/>
                    </a:lnTo>
                    <a:lnTo>
                      <a:pt x="158" y="124"/>
                    </a:lnTo>
                    <a:lnTo>
                      <a:pt x="161" y="94"/>
                    </a:lnTo>
                    <a:lnTo>
                      <a:pt x="160" y="9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95" name="Freeform 79"/>
              <p:cNvSpPr>
                <a:spLocks/>
              </p:cNvSpPr>
              <p:nvPr/>
            </p:nvSpPr>
            <p:spPr bwMode="auto">
              <a:xfrm>
                <a:off x="4042" y="2466"/>
                <a:ext cx="55" cy="187"/>
              </a:xfrm>
              <a:custGeom>
                <a:avLst/>
                <a:gdLst/>
                <a:ahLst/>
                <a:cxnLst>
                  <a:cxn ang="0">
                    <a:pos x="0" y="110"/>
                  </a:cxn>
                  <a:cxn ang="0">
                    <a:pos x="1" y="111"/>
                  </a:cxn>
                  <a:cxn ang="0">
                    <a:pos x="10" y="132"/>
                  </a:cxn>
                  <a:cxn ang="0">
                    <a:pos x="15" y="139"/>
                  </a:cxn>
                  <a:cxn ang="0">
                    <a:pos x="18" y="147"/>
                  </a:cxn>
                  <a:cxn ang="0">
                    <a:pos x="23" y="154"/>
                  </a:cxn>
                  <a:cxn ang="0">
                    <a:pos x="27" y="160"/>
                  </a:cxn>
                  <a:cxn ang="0">
                    <a:pos x="38" y="170"/>
                  </a:cxn>
                  <a:cxn ang="0">
                    <a:pos x="46" y="178"/>
                  </a:cxn>
                  <a:cxn ang="0">
                    <a:pos x="51" y="184"/>
                  </a:cxn>
                  <a:cxn ang="0">
                    <a:pos x="51" y="186"/>
                  </a:cxn>
                  <a:cxn ang="0">
                    <a:pos x="51" y="176"/>
                  </a:cxn>
                  <a:cxn ang="0">
                    <a:pos x="50" y="149"/>
                  </a:cxn>
                  <a:cxn ang="0">
                    <a:pos x="50" y="143"/>
                  </a:cxn>
                  <a:cxn ang="0">
                    <a:pos x="48" y="138"/>
                  </a:cxn>
                  <a:cxn ang="0">
                    <a:pos x="48" y="132"/>
                  </a:cxn>
                  <a:cxn ang="0">
                    <a:pos x="50" y="121"/>
                  </a:cxn>
                  <a:cxn ang="0">
                    <a:pos x="54" y="105"/>
                  </a:cxn>
                  <a:cxn ang="0">
                    <a:pos x="54" y="95"/>
                  </a:cxn>
                  <a:cxn ang="0">
                    <a:pos x="54" y="89"/>
                  </a:cxn>
                  <a:cxn ang="0">
                    <a:pos x="37" y="0"/>
                  </a:cxn>
                  <a:cxn ang="0">
                    <a:pos x="30" y="0"/>
                  </a:cxn>
                  <a:cxn ang="0">
                    <a:pos x="12" y="81"/>
                  </a:cxn>
                  <a:cxn ang="0">
                    <a:pos x="1" y="111"/>
                  </a:cxn>
                  <a:cxn ang="0">
                    <a:pos x="0" y="110"/>
                  </a:cxn>
                </a:cxnLst>
                <a:rect l="0" t="0" r="r" b="b"/>
                <a:pathLst>
                  <a:path w="55" h="187">
                    <a:moveTo>
                      <a:pt x="0" y="110"/>
                    </a:moveTo>
                    <a:lnTo>
                      <a:pt x="1" y="111"/>
                    </a:lnTo>
                    <a:lnTo>
                      <a:pt x="10" y="132"/>
                    </a:lnTo>
                    <a:lnTo>
                      <a:pt x="15" y="139"/>
                    </a:lnTo>
                    <a:lnTo>
                      <a:pt x="18" y="147"/>
                    </a:lnTo>
                    <a:lnTo>
                      <a:pt x="23" y="154"/>
                    </a:lnTo>
                    <a:lnTo>
                      <a:pt x="27" y="160"/>
                    </a:lnTo>
                    <a:lnTo>
                      <a:pt x="38" y="170"/>
                    </a:lnTo>
                    <a:lnTo>
                      <a:pt x="46" y="178"/>
                    </a:lnTo>
                    <a:lnTo>
                      <a:pt x="51" y="184"/>
                    </a:lnTo>
                    <a:lnTo>
                      <a:pt x="51" y="186"/>
                    </a:lnTo>
                    <a:lnTo>
                      <a:pt x="51" y="176"/>
                    </a:lnTo>
                    <a:lnTo>
                      <a:pt x="50" y="149"/>
                    </a:lnTo>
                    <a:lnTo>
                      <a:pt x="50" y="143"/>
                    </a:lnTo>
                    <a:lnTo>
                      <a:pt x="48" y="138"/>
                    </a:lnTo>
                    <a:lnTo>
                      <a:pt x="48" y="132"/>
                    </a:lnTo>
                    <a:lnTo>
                      <a:pt x="50" y="121"/>
                    </a:lnTo>
                    <a:lnTo>
                      <a:pt x="54" y="105"/>
                    </a:lnTo>
                    <a:lnTo>
                      <a:pt x="54" y="95"/>
                    </a:lnTo>
                    <a:lnTo>
                      <a:pt x="54" y="89"/>
                    </a:lnTo>
                    <a:lnTo>
                      <a:pt x="37" y="0"/>
                    </a:lnTo>
                    <a:lnTo>
                      <a:pt x="30" y="0"/>
                    </a:lnTo>
                    <a:lnTo>
                      <a:pt x="12" y="81"/>
                    </a:lnTo>
                    <a:lnTo>
                      <a:pt x="1" y="111"/>
                    </a:lnTo>
                    <a:lnTo>
                      <a:pt x="0" y="11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96" name="Freeform 80"/>
              <p:cNvSpPr>
                <a:spLocks/>
              </p:cNvSpPr>
              <p:nvPr/>
            </p:nvSpPr>
            <p:spPr bwMode="auto">
              <a:xfrm>
                <a:off x="4020" y="2576"/>
                <a:ext cx="76" cy="111"/>
              </a:xfrm>
              <a:custGeom>
                <a:avLst/>
                <a:gdLst/>
                <a:ahLst/>
                <a:cxnLst>
                  <a:cxn ang="0">
                    <a:pos x="22" y="0"/>
                  </a:cxn>
                  <a:cxn ang="0">
                    <a:pos x="24" y="1"/>
                  </a:cxn>
                  <a:cxn ang="0">
                    <a:pos x="32" y="22"/>
                  </a:cxn>
                  <a:cxn ang="0">
                    <a:pos x="37" y="29"/>
                  </a:cxn>
                  <a:cxn ang="0">
                    <a:pos x="40" y="37"/>
                  </a:cxn>
                  <a:cxn ang="0">
                    <a:pos x="45" y="44"/>
                  </a:cxn>
                  <a:cxn ang="0">
                    <a:pos x="49" y="50"/>
                  </a:cxn>
                  <a:cxn ang="0">
                    <a:pos x="60" y="60"/>
                  </a:cxn>
                  <a:cxn ang="0">
                    <a:pos x="68" y="68"/>
                  </a:cxn>
                  <a:cxn ang="0">
                    <a:pos x="73" y="74"/>
                  </a:cxn>
                  <a:cxn ang="0">
                    <a:pos x="75" y="110"/>
                  </a:cxn>
                  <a:cxn ang="0">
                    <a:pos x="72" y="108"/>
                  </a:cxn>
                  <a:cxn ang="0">
                    <a:pos x="67" y="104"/>
                  </a:cxn>
                  <a:cxn ang="0">
                    <a:pos x="63" y="98"/>
                  </a:cxn>
                  <a:cxn ang="0">
                    <a:pos x="59" y="93"/>
                  </a:cxn>
                  <a:cxn ang="0">
                    <a:pos x="53" y="84"/>
                  </a:cxn>
                  <a:cxn ang="0">
                    <a:pos x="47" y="79"/>
                  </a:cxn>
                  <a:cxn ang="0">
                    <a:pos x="47" y="108"/>
                  </a:cxn>
                  <a:cxn ang="0">
                    <a:pos x="18" y="108"/>
                  </a:cxn>
                  <a:cxn ang="0">
                    <a:pos x="18" y="97"/>
                  </a:cxn>
                  <a:cxn ang="0">
                    <a:pos x="17" y="87"/>
                  </a:cxn>
                  <a:cxn ang="0">
                    <a:pos x="15" y="76"/>
                  </a:cxn>
                  <a:cxn ang="0">
                    <a:pos x="11" y="71"/>
                  </a:cxn>
                  <a:cxn ang="0">
                    <a:pos x="7" y="66"/>
                  </a:cxn>
                  <a:cxn ang="0">
                    <a:pos x="3" y="60"/>
                  </a:cxn>
                  <a:cxn ang="0">
                    <a:pos x="1" y="55"/>
                  </a:cxn>
                  <a:cxn ang="0">
                    <a:pos x="0" y="49"/>
                  </a:cxn>
                  <a:cxn ang="0">
                    <a:pos x="2" y="37"/>
                  </a:cxn>
                  <a:cxn ang="0">
                    <a:pos x="7" y="23"/>
                  </a:cxn>
                  <a:cxn ang="0">
                    <a:pos x="13" y="11"/>
                  </a:cxn>
                  <a:cxn ang="0">
                    <a:pos x="22" y="0"/>
                  </a:cxn>
                </a:cxnLst>
                <a:rect l="0" t="0" r="r" b="b"/>
                <a:pathLst>
                  <a:path w="76" h="111">
                    <a:moveTo>
                      <a:pt x="22" y="0"/>
                    </a:moveTo>
                    <a:lnTo>
                      <a:pt x="24" y="1"/>
                    </a:lnTo>
                    <a:lnTo>
                      <a:pt x="32" y="22"/>
                    </a:lnTo>
                    <a:lnTo>
                      <a:pt x="37" y="29"/>
                    </a:lnTo>
                    <a:lnTo>
                      <a:pt x="40" y="37"/>
                    </a:lnTo>
                    <a:lnTo>
                      <a:pt x="45" y="44"/>
                    </a:lnTo>
                    <a:lnTo>
                      <a:pt x="49" y="50"/>
                    </a:lnTo>
                    <a:lnTo>
                      <a:pt x="60" y="60"/>
                    </a:lnTo>
                    <a:lnTo>
                      <a:pt x="68" y="68"/>
                    </a:lnTo>
                    <a:lnTo>
                      <a:pt x="73" y="74"/>
                    </a:lnTo>
                    <a:lnTo>
                      <a:pt x="75" y="110"/>
                    </a:lnTo>
                    <a:lnTo>
                      <a:pt x="72" y="108"/>
                    </a:lnTo>
                    <a:lnTo>
                      <a:pt x="67" y="104"/>
                    </a:lnTo>
                    <a:lnTo>
                      <a:pt x="63" y="98"/>
                    </a:lnTo>
                    <a:lnTo>
                      <a:pt x="59" y="93"/>
                    </a:lnTo>
                    <a:lnTo>
                      <a:pt x="53" y="84"/>
                    </a:lnTo>
                    <a:lnTo>
                      <a:pt x="47" y="79"/>
                    </a:lnTo>
                    <a:lnTo>
                      <a:pt x="47" y="108"/>
                    </a:lnTo>
                    <a:lnTo>
                      <a:pt x="18" y="108"/>
                    </a:lnTo>
                    <a:lnTo>
                      <a:pt x="18" y="97"/>
                    </a:lnTo>
                    <a:lnTo>
                      <a:pt x="17" y="87"/>
                    </a:lnTo>
                    <a:lnTo>
                      <a:pt x="15" y="76"/>
                    </a:lnTo>
                    <a:lnTo>
                      <a:pt x="11" y="71"/>
                    </a:lnTo>
                    <a:lnTo>
                      <a:pt x="7" y="66"/>
                    </a:lnTo>
                    <a:lnTo>
                      <a:pt x="3" y="60"/>
                    </a:lnTo>
                    <a:lnTo>
                      <a:pt x="1" y="55"/>
                    </a:lnTo>
                    <a:lnTo>
                      <a:pt x="0" y="49"/>
                    </a:lnTo>
                    <a:lnTo>
                      <a:pt x="2" y="37"/>
                    </a:lnTo>
                    <a:lnTo>
                      <a:pt x="7" y="23"/>
                    </a:lnTo>
                    <a:lnTo>
                      <a:pt x="13" y="11"/>
                    </a:lnTo>
                    <a:lnTo>
                      <a:pt x="2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697" name="Freeform 81"/>
              <p:cNvSpPr>
                <a:spLocks/>
              </p:cNvSpPr>
              <p:nvPr/>
            </p:nvSpPr>
            <p:spPr bwMode="auto">
              <a:xfrm>
                <a:off x="3580" y="1737"/>
                <a:ext cx="20" cy="36"/>
              </a:xfrm>
              <a:custGeom>
                <a:avLst/>
                <a:gdLst/>
                <a:ahLst/>
                <a:cxnLst>
                  <a:cxn ang="0">
                    <a:pos x="0" y="0"/>
                  </a:cxn>
                  <a:cxn ang="0">
                    <a:pos x="2" y="6"/>
                  </a:cxn>
                  <a:cxn ang="0">
                    <a:pos x="9" y="21"/>
                  </a:cxn>
                  <a:cxn ang="0">
                    <a:pos x="15" y="29"/>
                  </a:cxn>
                  <a:cxn ang="0">
                    <a:pos x="19" y="35"/>
                  </a:cxn>
                </a:cxnLst>
                <a:rect l="0" t="0" r="r" b="b"/>
                <a:pathLst>
                  <a:path w="20" h="36">
                    <a:moveTo>
                      <a:pt x="0" y="0"/>
                    </a:moveTo>
                    <a:lnTo>
                      <a:pt x="2" y="6"/>
                    </a:lnTo>
                    <a:lnTo>
                      <a:pt x="9" y="21"/>
                    </a:lnTo>
                    <a:lnTo>
                      <a:pt x="15" y="29"/>
                    </a:lnTo>
                    <a:lnTo>
                      <a:pt x="19" y="3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11698" name="Freeform 82"/>
              <p:cNvSpPr>
                <a:spLocks/>
              </p:cNvSpPr>
              <p:nvPr/>
            </p:nvSpPr>
            <p:spPr bwMode="auto">
              <a:xfrm>
                <a:off x="4085" y="1373"/>
                <a:ext cx="97" cy="67"/>
              </a:xfrm>
              <a:custGeom>
                <a:avLst/>
                <a:gdLst/>
                <a:ahLst/>
                <a:cxnLst>
                  <a:cxn ang="0">
                    <a:pos x="91" y="14"/>
                  </a:cxn>
                  <a:cxn ang="0">
                    <a:pos x="78" y="21"/>
                  </a:cxn>
                  <a:cxn ang="0">
                    <a:pos x="67" y="23"/>
                  </a:cxn>
                  <a:cxn ang="0">
                    <a:pos x="54" y="23"/>
                  </a:cxn>
                  <a:cxn ang="0">
                    <a:pos x="44" y="22"/>
                  </a:cxn>
                  <a:cxn ang="0">
                    <a:pos x="35" y="19"/>
                  </a:cxn>
                  <a:cxn ang="0">
                    <a:pos x="24" y="13"/>
                  </a:cxn>
                  <a:cxn ang="0">
                    <a:pos x="11" y="3"/>
                  </a:cxn>
                  <a:cxn ang="0">
                    <a:pos x="9" y="0"/>
                  </a:cxn>
                  <a:cxn ang="0">
                    <a:pos x="0" y="45"/>
                  </a:cxn>
                  <a:cxn ang="0">
                    <a:pos x="6" y="51"/>
                  </a:cxn>
                  <a:cxn ang="0">
                    <a:pos x="12" y="57"/>
                  </a:cxn>
                  <a:cxn ang="0">
                    <a:pos x="21" y="61"/>
                  </a:cxn>
                  <a:cxn ang="0">
                    <a:pos x="29" y="63"/>
                  </a:cxn>
                  <a:cxn ang="0">
                    <a:pos x="42" y="65"/>
                  </a:cxn>
                  <a:cxn ang="0">
                    <a:pos x="54" y="66"/>
                  </a:cxn>
                  <a:cxn ang="0">
                    <a:pos x="69" y="65"/>
                  </a:cxn>
                  <a:cxn ang="0">
                    <a:pos x="77" y="63"/>
                  </a:cxn>
                  <a:cxn ang="0">
                    <a:pos x="82" y="60"/>
                  </a:cxn>
                  <a:cxn ang="0">
                    <a:pos x="85" y="57"/>
                  </a:cxn>
                  <a:cxn ang="0">
                    <a:pos x="89" y="35"/>
                  </a:cxn>
                  <a:cxn ang="0">
                    <a:pos x="96" y="10"/>
                  </a:cxn>
                  <a:cxn ang="0">
                    <a:pos x="91" y="14"/>
                  </a:cxn>
                </a:cxnLst>
                <a:rect l="0" t="0" r="r" b="b"/>
                <a:pathLst>
                  <a:path w="97" h="67">
                    <a:moveTo>
                      <a:pt x="91" y="14"/>
                    </a:moveTo>
                    <a:lnTo>
                      <a:pt x="78" y="21"/>
                    </a:lnTo>
                    <a:lnTo>
                      <a:pt x="67" y="23"/>
                    </a:lnTo>
                    <a:lnTo>
                      <a:pt x="54" y="23"/>
                    </a:lnTo>
                    <a:lnTo>
                      <a:pt x="44" y="22"/>
                    </a:lnTo>
                    <a:lnTo>
                      <a:pt x="35" y="19"/>
                    </a:lnTo>
                    <a:lnTo>
                      <a:pt x="24" y="13"/>
                    </a:lnTo>
                    <a:lnTo>
                      <a:pt x="11" y="3"/>
                    </a:lnTo>
                    <a:lnTo>
                      <a:pt x="9" y="0"/>
                    </a:lnTo>
                    <a:lnTo>
                      <a:pt x="0" y="45"/>
                    </a:lnTo>
                    <a:lnTo>
                      <a:pt x="6" y="51"/>
                    </a:lnTo>
                    <a:lnTo>
                      <a:pt x="12" y="57"/>
                    </a:lnTo>
                    <a:lnTo>
                      <a:pt x="21" y="61"/>
                    </a:lnTo>
                    <a:lnTo>
                      <a:pt x="29" y="63"/>
                    </a:lnTo>
                    <a:lnTo>
                      <a:pt x="42" y="65"/>
                    </a:lnTo>
                    <a:lnTo>
                      <a:pt x="54" y="66"/>
                    </a:lnTo>
                    <a:lnTo>
                      <a:pt x="69" y="65"/>
                    </a:lnTo>
                    <a:lnTo>
                      <a:pt x="77" y="63"/>
                    </a:lnTo>
                    <a:lnTo>
                      <a:pt x="82" y="60"/>
                    </a:lnTo>
                    <a:lnTo>
                      <a:pt x="85" y="57"/>
                    </a:lnTo>
                    <a:lnTo>
                      <a:pt x="89" y="35"/>
                    </a:lnTo>
                    <a:lnTo>
                      <a:pt x="96" y="10"/>
                    </a:lnTo>
                    <a:lnTo>
                      <a:pt x="91" y="14"/>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699" name="Freeform 83"/>
              <p:cNvSpPr>
                <a:spLocks/>
              </p:cNvSpPr>
              <p:nvPr/>
            </p:nvSpPr>
            <p:spPr bwMode="auto">
              <a:xfrm>
                <a:off x="4260" y="1209"/>
                <a:ext cx="169" cy="116"/>
              </a:xfrm>
              <a:custGeom>
                <a:avLst/>
                <a:gdLst/>
                <a:ahLst/>
                <a:cxnLst>
                  <a:cxn ang="0">
                    <a:pos x="147" y="93"/>
                  </a:cxn>
                  <a:cxn ang="0">
                    <a:pos x="131" y="91"/>
                  </a:cxn>
                  <a:cxn ang="0">
                    <a:pos x="124" y="75"/>
                  </a:cxn>
                  <a:cxn ang="0">
                    <a:pos x="113" y="65"/>
                  </a:cxn>
                  <a:cxn ang="0">
                    <a:pos x="100" y="61"/>
                  </a:cxn>
                  <a:cxn ang="0">
                    <a:pos x="80" y="59"/>
                  </a:cxn>
                  <a:cxn ang="0">
                    <a:pos x="65" y="61"/>
                  </a:cxn>
                  <a:cxn ang="0">
                    <a:pos x="54" y="65"/>
                  </a:cxn>
                  <a:cxn ang="0">
                    <a:pos x="41" y="77"/>
                  </a:cxn>
                  <a:cxn ang="0">
                    <a:pos x="30" y="64"/>
                  </a:cxn>
                  <a:cxn ang="0">
                    <a:pos x="19" y="78"/>
                  </a:cxn>
                  <a:cxn ang="0">
                    <a:pos x="16" y="98"/>
                  </a:cxn>
                  <a:cxn ang="0">
                    <a:pos x="9" y="82"/>
                  </a:cxn>
                  <a:cxn ang="0">
                    <a:pos x="11" y="65"/>
                  </a:cxn>
                  <a:cxn ang="0">
                    <a:pos x="10" y="60"/>
                  </a:cxn>
                  <a:cxn ang="0">
                    <a:pos x="1" y="58"/>
                  </a:cxn>
                  <a:cxn ang="0">
                    <a:pos x="11" y="39"/>
                  </a:cxn>
                  <a:cxn ang="0">
                    <a:pos x="29" y="23"/>
                  </a:cxn>
                  <a:cxn ang="0">
                    <a:pos x="32" y="15"/>
                  </a:cxn>
                  <a:cxn ang="0">
                    <a:pos x="30" y="12"/>
                  </a:cxn>
                  <a:cxn ang="0">
                    <a:pos x="46" y="9"/>
                  </a:cxn>
                  <a:cxn ang="0">
                    <a:pos x="51" y="6"/>
                  </a:cxn>
                  <a:cxn ang="0">
                    <a:pos x="58" y="0"/>
                  </a:cxn>
                  <a:cxn ang="0">
                    <a:pos x="82" y="3"/>
                  </a:cxn>
                  <a:cxn ang="0">
                    <a:pos x="87" y="1"/>
                  </a:cxn>
                  <a:cxn ang="0">
                    <a:pos x="113" y="7"/>
                  </a:cxn>
                  <a:cxn ang="0">
                    <a:pos x="136" y="18"/>
                  </a:cxn>
                  <a:cxn ang="0">
                    <a:pos x="151" y="32"/>
                  </a:cxn>
                  <a:cxn ang="0">
                    <a:pos x="161" y="49"/>
                  </a:cxn>
                  <a:cxn ang="0">
                    <a:pos x="166" y="70"/>
                  </a:cxn>
                  <a:cxn ang="0">
                    <a:pos x="166" y="86"/>
                  </a:cxn>
                  <a:cxn ang="0">
                    <a:pos x="160" y="103"/>
                  </a:cxn>
                  <a:cxn ang="0">
                    <a:pos x="148" y="115"/>
                  </a:cxn>
                </a:cxnLst>
                <a:rect l="0" t="0" r="r" b="b"/>
                <a:pathLst>
                  <a:path w="169" h="116">
                    <a:moveTo>
                      <a:pt x="148" y="113"/>
                    </a:moveTo>
                    <a:lnTo>
                      <a:pt x="147" y="93"/>
                    </a:lnTo>
                    <a:lnTo>
                      <a:pt x="133" y="104"/>
                    </a:lnTo>
                    <a:lnTo>
                      <a:pt x="131" y="91"/>
                    </a:lnTo>
                    <a:lnTo>
                      <a:pt x="129" y="83"/>
                    </a:lnTo>
                    <a:lnTo>
                      <a:pt x="124" y="75"/>
                    </a:lnTo>
                    <a:lnTo>
                      <a:pt x="118" y="70"/>
                    </a:lnTo>
                    <a:lnTo>
                      <a:pt x="113" y="65"/>
                    </a:lnTo>
                    <a:lnTo>
                      <a:pt x="106" y="62"/>
                    </a:lnTo>
                    <a:lnTo>
                      <a:pt x="100" y="61"/>
                    </a:lnTo>
                    <a:lnTo>
                      <a:pt x="94" y="60"/>
                    </a:lnTo>
                    <a:lnTo>
                      <a:pt x="80" y="59"/>
                    </a:lnTo>
                    <a:lnTo>
                      <a:pt x="73" y="59"/>
                    </a:lnTo>
                    <a:lnTo>
                      <a:pt x="65" y="61"/>
                    </a:lnTo>
                    <a:lnTo>
                      <a:pt x="60" y="63"/>
                    </a:lnTo>
                    <a:lnTo>
                      <a:pt x="54" y="65"/>
                    </a:lnTo>
                    <a:lnTo>
                      <a:pt x="47" y="70"/>
                    </a:lnTo>
                    <a:lnTo>
                      <a:pt x="41" y="77"/>
                    </a:lnTo>
                    <a:lnTo>
                      <a:pt x="36" y="60"/>
                    </a:lnTo>
                    <a:lnTo>
                      <a:pt x="30" y="64"/>
                    </a:lnTo>
                    <a:lnTo>
                      <a:pt x="24" y="71"/>
                    </a:lnTo>
                    <a:lnTo>
                      <a:pt x="19" y="78"/>
                    </a:lnTo>
                    <a:lnTo>
                      <a:pt x="17" y="86"/>
                    </a:lnTo>
                    <a:lnTo>
                      <a:pt x="16" y="98"/>
                    </a:lnTo>
                    <a:lnTo>
                      <a:pt x="11" y="92"/>
                    </a:lnTo>
                    <a:lnTo>
                      <a:pt x="9" y="82"/>
                    </a:lnTo>
                    <a:lnTo>
                      <a:pt x="10" y="70"/>
                    </a:lnTo>
                    <a:lnTo>
                      <a:pt x="11" y="65"/>
                    </a:lnTo>
                    <a:lnTo>
                      <a:pt x="16" y="55"/>
                    </a:lnTo>
                    <a:lnTo>
                      <a:pt x="10" y="60"/>
                    </a:lnTo>
                    <a:lnTo>
                      <a:pt x="0" y="67"/>
                    </a:lnTo>
                    <a:lnTo>
                      <a:pt x="1" y="58"/>
                    </a:lnTo>
                    <a:lnTo>
                      <a:pt x="6" y="48"/>
                    </a:lnTo>
                    <a:lnTo>
                      <a:pt x="11" y="39"/>
                    </a:lnTo>
                    <a:lnTo>
                      <a:pt x="21" y="28"/>
                    </a:lnTo>
                    <a:lnTo>
                      <a:pt x="29" y="23"/>
                    </a:lnTo>
                    <a:lnTo>
                      <a:pt x="41" y="17"/>
                    </a:lnTo>
                    <a:lnTo>
                      <a:pt x="32" y="15"/>
                    </a:lnTo>
                    <a:lnTo>
                      <a:pt x="20" y="17"/>
                    </a:lnTo>
                    <a:lnTo>
                      <a:pt x="30" y="12"/>
                    </a:lnTo>
                    <a:lnTo>
                      <a:pt x="37" y="10"/>
                    </a:lnTo>
                    <a:lnTo>
                      <a:pt x="46" y="9"/>
                    </a:lnTo>
                    <a:lnTo>
                      <a:pt x="55" y="11"/>
                    </a:lnTo>
                    <a:lnTo>
                      <a:pt x="51" y="6"/>
                    </a:lnTo>
                    <a:lnTo>
                      <a:pt x="44" y="2"/>
                    </a:lnTo>
                    <a:lnTo>
                      <a:pt x="58" y="0"/>
                    </a:lnTo>
                    <a:lnTo>
                      <a:pt x="71" y="1"/>
                    </a:lnTo>
                    <a:lnTo>
                      <a:pt x="82" y="3"/>
                    </a:lnTo>
                    <a:lnTo>
                      <a:pt x="94" y="7"/>
                    </a:lnTo>
                    <a:lnTo>
                      <a:pt x="87" y="1"/>
                    </a:lnTo>
                    <a:lnTo>
                      <a:pt x="99" y="4"/>
                    </a:lnTo>
                    <a:lnTo>
                      <a:pt x="113" y="7"/>
                    </a:lnTo>
                    <a:lnTo>
                      <a:pt x="124" y="11"/>
                    </a:lnTo>
                    <a:lnTo>
                      <a:pt x="136" y="18"/>
                    </a:lnTo>
                    <a:lnTo>
                      <a:pt x="144" y="24"/>
                    </a:lnTo>
                    <a:lnTo>
                      <a:pt x="151" y="32"/>
                    </a:lnTo>
                    <a:lnTo>
                      <a:pt x="157" y="39"/>
                    </a:lnTo>
                    <a:lnTo>
                      <a:pt x="161" y="49"/>
                    </a:lnTo>
                    <a:lnTo>
                      <a:pt x="165" y="59"/>
                    </a:lnTo>
                    <a:lnTo>
                      <a:pt x="166" y="70"/>
                    </a:lnTo>
                    <a:lnTo>
                      <a:pt x="168" y="78"/>
                    </a:lnTo>
                    <a:lnTo>
                      <a:pt x="166" y="86"/>
                    </a:lnTo>
                    <a:lnTo>
                      <a:pt x="163" y="95"/>
                    </a:lnTo>
                    <a:lnTo>
                      <a:pt x="160" y="103"/>
                    </a:lnTo>
                    <a:lnTo>
                      <a:pt x="156" y="110"/>
                    </a:lnTo>
                    <a:lnTo>
                      <a:pt x="148" y="115"/>
                    </a:lnTo>
                    <a:lnTo>
                      <a:pt x="148" y="113"/>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0" name="Freeform 84"/>
              <p:cNvSpPr>
                <a:spLocks/>
              </p:cNvSpPr>
              <p:nvPr/>
            </p:nvSpPr>
            <p:spPr bwMode="auto">
              <a:xfrm>
                <a:off x="4291" y="1362"/>
                <a:ext cx="119" cy="51"/>
              </a:xfrm>
              <a:custGeom>
                <a:avLst/>
                <a:gdLst/>
                <a:ahLst/>
                <a:cxnLst>
                  <a:cxn ang="0">
                    <a:pos x="4" y="36"/>
                  </a:cxn>
                  <a:cxn ang="0">
                    <a:pos x="7" y="38"/>
                  </a:cxn>
                  <a:cxn ang="0">
                    <a:pos x="9" y="40"/>
                  </a:cxn>
                  <a:cxn ang="0">
                    <a:pos x="12" y="43"/>
                  </a:cxn>
                  <a:cxn ang="0">
                    <a:pos x="13" y="46"/>
                  </a:cxn>
                  <a:cxn ang="0">
                    <a:pos x="27" y="47"/>
                  </a:cxn>
                  <a:cxn ang="0">
                    <a:pos x="40" y="50"/>
                  </a:cxn>
                  <a:cxn ang="0">
                    <a:pos x="48" y="42"/>
                  </a:cxn>
                  <a:cxn ang="0">
                    <a:pos x="57" y="36"/>
                  </a:cxn>
                  <a:cxn ang="0">
                    <a:pos x="70" y="30"/>
                  </a:cxn>
                  <a:cxn ang="0">
                    <a:pos x="88" y="26"/>
                  </a:cxn>
                  <a:cxn ang="0">
                    <a:pos x="103" y="24"/>
                  </a:cxn>
                  <a:cxn ang="0">
                    <a:pos x="110" y="25"/>
                  </a:cxn>
                  <a:cxn ang="0">
                    <a:pos x="115" y="28"/>
                  </a:cxn>
                  <a:cxn ang="0">
                    <a:pos x="118" y="31"/>
                  </a:cxn>
                  <a:cxn ang="0">
                    <a:pos x="117" y="28"/>
                  </a:cxn>
                  <a:cxn ang="0">
                    <a:pos x="106" y="16"/>
                  </a:cxn>
                  <a:cxn ang="0">
                    <a:pos x="105" y="12"/>
                  </a:cxn>
                  <a:cxn ang="0">
                    <a:pos x="102" y="9"/>
                  </a:cxn>
                  <a:cxn ang="0">
                    <a:pos x="101" y="1"/>
                  </a:cxn>
                  <a:cxn ang="0">
                    <a:pos x="101" y="0"/>
                  </a:cxn>
                  <a:cxn ang="0">
                    <a:pos x="97" y="4"/>
                  </a:cxn>
                  <a:cxn ang="0">
                    <a:pos x="90" y="9"/>
                  </a:cxn>
                  <a:cxn ang="0">
                    <a:pos x="83" y="13"/>
                  </a:cxn>
                  <a:cxn ang="0">
                    <a:pos x="75" y="16"/>
                  </a:cxn>
                  <a:cxn ang="0">
                    <a:pos x="70" y="18"/>
                  </a:cxn>
                  <a:cxn ang="0">
                    <a:pos x="63" y="20"/>
                  </a:cxn>
                  <a:cxn ang="0">
                    <a:pos x="52" y="22"/>
                  </a:cxn>
                  <a:cxn ang="0">
                    <a:pos x="39" y="22"/>
                  </a:cxn>
                  <a:cxn ang="0">
                    <a:pos x="25" y="19"/>
                  </a:cxn>
                  <a:cxn ang="0">
                    <a:pos x="17" y="17"/>
                  </a:cxn>
                  <a:cxn ang="0">
                    <a:pos x="18" y="18"/>
                  </a:cxn>
                  <a:cxn ang="0">
                    <a:pos x="0" y="33"/>
                  </a:cxn>
                  <a:cxn ang="0">
                    <a:pos x="4" y="36"/>
                  </a:cxn>
                </a:cxnLst>
                <a:rect l="0" t="0" r="r" b="b"/>
                <a:pathLst>
                  <a:path w="119" h="51">
                    <a:moveTo>
                      <a:pt x="4" y="36"/>
                    </a:moveTo>
                    <a:lnTo>
                      <a:pt x="7" y="38"/>
                    </a:lnTo>
                    <a:lnTo>
                      <a:pt x="9" y="40"/>
                    </a:lnTo>
                    <a:lnTo>
                      <a:pt x="12" y="43"/>
                    </a:lnTo>
                    <a:lnTo>
                      <a:pt x="13" y="46"/>
                    </a:lnTo>
                    <a:lnTo>
                      <a:pt x="27" y="47"/>
                    </a:lnTo>
                    <a:lnTo>
                      <a:pt x="40" y="50"/>
                    </a:lnTo>
                    <a:lnTo>
                      <a:pt x="48" y="42"/>
                    </a:lnTo>
                    <a:lnTo>
                      <a:pt x="57" y="36"/>
                    </a:lnTo>
                    <a:lnTo>
                      <a:pt x="70" y="30"/>
                    </a:lnTo>
                    <a:lnTo>
                      <a:pt x="88" y="26"/>
                    </a:lnTo>
                    <a:lnTo>
                      <a:pt x="103" y="24"/>
                    </a:lnTo>
                    <a:lnTo>
                      <a:pt x="110" y="25"/>
                    </a:lnTo>
                    <a:lnTo>
                      <a:pt x="115" y="28"/>
                    </a:lnTo>
                    <a:lnTo>
                      <a:pt x="118" y="31"/>
                    </a:lnTo>
                    <a:lnTo>
                      <a:pt x="117" y="28"/>
                    </a:lnTo>
                    <a:lnTo>
                      <a:pt x="106" y="16"/>
                    </a:lnTo>
                    <a:lnTo>
                      <a:pt x="105" y="12"/>
                    </a:lnTo>
                    <a:lnTo>
                      <a:pt x="102" y="9"/>
                    </a:lnTo>
                    <a:lnTo>
                      <a:pt x="101" y="1"/>
                    </a:lnTo>
                    <a:lnTo>
                      <a:pt x="101" y="0"/>
                    </a:lnTo>
                    <a:lnTo>
                      <a:pt x="97" y="4"/>
                    </a:lnTo>
                    <a:lnTo>
                      <a:pt x="90" y="9"/>
                    </a:lnTo>
                    <a:lnTo>
                      <a:pt x="83" y="13"/>
                    </a:lnTo>
                    <a:lnTo>
                      <a:pt x="75" y="16"/>
                    </a:lnTo>
                    <a:lnTo>
                      <a:pt x="70" y="18"/>
                    </a:lnTo>
                    <a:lnTo>
                      <a:pt x="63" y="20"/>
                    </a:lnTo>
                    <a:lnTo>
                      <a:pt x="52" y="22"/>
                    </a:lnTo>
                    <a:lnTo>
                      <a:pt x="39" y="22"/>
                    </a:lnTo>
                    <a:lnTo>
                      <a:pt x="25" y="19"/>
                    </a:lnTo>
                    <a:lnTo>
                      <a:pt x="17" y="17"/>
                    </a:lnTo>
                    <a:lnTo>
                      <a:pt x="18" y="18"/>
                    </a:lnTo>
                    <a:lnTo>
                      <a:pt x="0" y="33"/>
                    </a:lnTo>
                    <a:lnTo>
                      <a:pt x="4" y="36"/>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1" name="Freeform 85"/>
              <p:cNvSpPr>
                <a:spLocks/>
              </p:cNvSpPr>
              <p:nvPr/>
            </p:nvSpPr>
            <p:spPr bwMode="auto">
              <a:xfrm>
                <a:off x="4276" y="1268"/>
                <a:ext cx="134" cy="117"/>
              </a:xfrm>
              <a:custGeom>
                <a:avLst/>
                <a:gdLst/>
                <a:ahLst/>
                <a:cxnLst>
                  <a:cxn ang="0">
                    <a:pos x="33" y="111"/>
                  </a:cxn>
                  <a:cxn ang="0">
                    <a:pos x="25" y="107"/>
                  </a:cxn>
                  <a:cxn ang="0">
                    <a:pos x="18" y="102"/>
                  </a:cxn>
                  <a:cxn ang="0">
                    <a:pos x="12" y="95"/>
                  </a:cxn>
                  <a:cxn ang="0">
                    <a:pos x="8" y="86"/>
                  </a:cxn>
                  <a:cxn ang="0">
                    <a:pos x="3" y="70"/>
                  </a:cxn>
                  <a:cxn ang="0">
                    <a:pos x="0" y="54"/>
                  </a:cxn>
                  <a:cxn ang="0">
                    <a:pos x="0" y="39"/>
                  </a:cxn>
                  <a:cxn ang="0">
                    <a:pos x="1" y="27"/>
                  </a:cxn>
                  <a:cxn ang="0">
                    <a:pos x="3" y="19"/>
                  </a:cxn>
                  <a:cxn ang="0">
                    <a:pos x="8" y="12"/>
                  </a:cxn>
                  <a:cxn ang="0">
                    <a:pos x="15" y="5"/>
                  </a:cxn>
                  <a:cxn ang="0">
                    <a:pos x="20" y="1"/>
                  </a:cxn>
                  <a:cxn ang="0">
                    <a:pos x="25" y="18"/>
                  </a:cxn>
                  <a:cxn ang="0">
                    <a:pos x="32" y="11"/>
                  </a:cxn>
                  <a:cxn ang="0">
                    <a:pos x="38" y="6"/>
                  </a:cxn>
                  <a:cxn ang="0">
                    <a:pos x="44" y="4"/>
                  </a:cxn>
                  <a:cxn ang="0">
                    <a:pos x="50" y="2"/>
                  </a:cxn>
                  <a:cxn ang="0">
                    <a:pos x="57" y="0"/>
                  </a:cxn>
                  <a:cxn ang="0">
                    <a:pos x="64" y="0"/>
                  </a:cxn>
                  <a:cxn ang="0">
                    <a:pos x="78" y="1"/>
                  </a:cxn>
                  <a:cxn ang="0">
                    <a:pos x="85" y="2"/>
                  </a:cxn>
                  <a:cxn ang="0">
                    <a:pos x="90" y="3"/>
                  </a:cxn>
                  <a:cxn ang="0">
                    <a:pos x="97" y="6"/>
                  </a:cxn>
                  <a:cxn ang="0">
                    <a:pos x="103" y="11"/>
                  </a:cxn>
                  <a:cxn ang="0">
                    <a:pos x="108" y="16"/>
                  </a:cxn>
                  <a:cxn ang="0">
                    <a:pos x="113" y="24"/>
                  </a:cxn>
                  <a:cxn ang="0">
                    <a:pos x="115" y="32"/>
                  </a:cxn>
                  <a:cxn ang="0">
                    <a:pos x="117" y="45"/>
                  </a:cxn>
                  <a:cxn ang="0">
                    <a:pos x="123" y="40"/>
                  </a:cxn>
                  <a:cxn ang="0">
                    <a:pos x="131" y="34"/>
                  </a:cxn>
                  <a:cxn ang="0">
                    <a:pos x="133" y="54"/>
                  </a:cxn>
                  <a:cxn ang="0">
                    <a:pos x="126" y="75"/>
                  </a:cxn>
                  <a:cxn ang="0">
                    <a:pos x="123" y="84"/>
                  </a:cxn>
                  <a:cxn ang="0">
                    <a:pos x="117" y="91"/>
                  </a:cxn>
                  <a:cxn ang="0">
                    <a:pos x="116" y="94"/>
                  </a:cxn>
                  <a:cxn ang="0">
                    <a:pos x="112" y="98"/>
                  </a:cxn>
                  <a:cxn ang="0">
                    <a:pos x="105" y="103"/>
                  </a:cxn>
                  <a:cxn ang="0">
                    <a:pos x="98" y="107"/>
                  </a:cxn>
                  <a:cxn ang="0">
                    <a:pos x="91" y="110"/>
                  </a:cxn>
                  <a:cxn ang="0">
                    <a:pos x="85" y="112"/>
                  </a:cxn>
                  <a:cxn ang="0">
                    <a:pos x="78" y="114"/>
                  </a:cxn>
                  <a:cxn ang="0">
                    <a:pos x="67" y="116"/>
                  </a:cxn>
                  <a:cxn ang="0">
                    <a:pos x="55" y="116"/>
                  </a:cxn>
                  <a:cxn ang="0">
                    <a:pos x="39" y="113"/>
                  </a:cxn>
                  <a:cxn ang="0">
                    <a:pos x="33" y="111"/>
                  </a:cxn>
                </a:cxnLst>
                <a:rect l="0" t="0" r="r" b="b"/>
                <a:pathLst>
                  <a:path w="134" h="117">
                    <a:moveTo>
                      <a:pt x="33" y="111"/>
                    </a:moveTo>
                    <a:lnTo>
                      <a:pt x="25" y="107"/>
                    </a:lnTo>
                    <a:lnTo>
                      <a:pt x="18" y="102"/>
                    </a:lnTo>
                    <a:lnTo>
                      <a:pt x="12" y="95"/>
                    </a:lnTo>
                    <a:lnTo>
                      <a:pt x="8" y="86"/>
                    </a:lnTo>
                    <a:lnTo>
                      <a:pt x="3" y="70"/>
                    </a:lnTo>
                    <a:lnTo>
                      <a:pt x="0" y="54"/>
                    </a:lnTo>
                    <a:lnTo>
                      <a:pt x="0" y="39"/>
                    </a:lnTo>
                    <a:lnTo>
                      <a:pt x="1" y="27"/>
                    </a:lnTo>
                    <a:lnTo>
                      <a:pt x="3" y="19"/>
                    </a:lnTo>
                    <a:lnTo>
                      <a:pt x="8" y="12"/>
                    </a:lnTo>
                    <a:lnTo>
                      <a:pt x="15" y="5"/>
                    </a:lnTo>
                    <a:lnTo>
                      <a:pt x="20" y="1"/>
                    </a:lnTo>
                    <a:lnTo>
                      <a:pt x="25" y="18"/>
                    </a:lnTo>
                    <a:lnTo>
                      <a:pt x="32" y="11"/>
                    </a:lnTo>
                    <a:lnTo>
                      <a:pt x="38" y="6"/>
                    </a:lnTo>
                    <a:lnTo>
                      <a:pt x="44" y="4"/>
                    </a:lnTo>
                    <a:lnTo>
                      <a:pt x="50" y="2"/>
                    </a:lnTo>
                    <a:lnTo>
                      <a:pt x="57" y="0"/>
                    </a:lnTo>
                    <a:lnTo>
                      <a:pt x="64" y="0"/>
                    </a:lnTo>
                    <a:lnTo>
                      <a:pt x="78" y="1"/>
                    </a:lnTo>
                    <a:lnTo>
                      <a:pt x="85" y="2"/>
                    </a:lnTo>
                    <a:lnTo>
                      <a:pt x="90" y="3"/>
                    </a:lnTo>
                    <a:lnTo>
                      <a:pt x="97" y="6"/>
                    </a:lnTo>
                    <a:lnTo>
                      <a:pt x="103" y="11"/>
                    </a:lnTo>
                    <a:lnTo>
                      <a:pt x="108" y="16"/>
                    </a:lnTo>
                    <a:lnTo>
                      <a:pt x="113" y="24"/>
                    </a:lnTo>
                    <a:lnTo>
                      <a:pt x="115" y="32"/>
                    </a:lnTo>
                    <a:lnTo>
                      <a:pt x="117" y="45"/>
                    </a:lnTo>
                    <a:lnTo>
                      <a:pt x="123" y="40"/>
                    </a:lnTo>
                    <a:lnTo>
                      <a:pt x="131" y="34"/>
                    </a:lnTo>
                    <a:lnTo>
                      <a:pt x="133" y="54"/>
                    </a:lnTo>
                    <a:lnTo>
                      <a:pt x="126" y="75"/>
                    </a:lnTo>
                    <a:lnTo>
                      <a:pt x="123" y="84"/>
                    </a:lnTo>
                    <a:lnTo>
                      <a:pt x="117" y="91"/>
                    </a:lnTo>
                    <a:lnTo>
                      <a:pt x="116" y="94"/>
                    </a:lnTo>
                    <a:lnTo>
                      <a:pt x="112" y="98"/>
                    </a:lnTo>
                    <a:lnTo>
                      <a:pt x="105" y="103"/>
                    </a:lnTo>
                    <a:lnTo>
                      <a:pt x="98" y="107"/>
                    </a:lnTo>
                    <a:lnTo>
                      <a:pt x="91" y="110"/>
                    </a:lnTo>
                    <a:lnTo>
                      <a:pt x="85" y="112"/>
                    </a:lnTo>
                    <a:lnTo>
                      <a:pt x="78" y="114"/>
                    </a:lnTo>
                    <a:lnTo>
                      <a:pt x="67" y="116"/>
                    </a:lnTo>
                    <a:lnTo>
                      <a:pt x="55" y="116"/>
                    </a:lnTo>
                    <a:lnTo>
                      <a:pt x="39" y="113"/>
                    </a:lnTo>
                    <a:lnTo>
                      <a:pt x="33" y="111"/>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2" name="Freeform 86"/>
              <p:cNvSpPr>
                <a:spLocks/>
              </p:cNvSpPr>
              <p:nvPr/>
            </p:nvSpPr>
            <p:spPr bwMode="auto">
              <a:xfrm>
                <a:off x="4304" y="1386"/>
                <a:ext cx="114" cy="77"/>
              </a:xfrm>
              <a:custGeom>
                <a:avLst/>
                <a:gdLst/>
                <a:ahLst/>
                <a:cxnLst>
                  <a:cxn ang="0">
                    <a:pos x="0" y="22"/>
                  </a:cxn>
                  <a:cxn ang="0">
                    <a:pos x="2" y="28"/>
                  </a:cxn>
                  <a:cxn ang="0">
                    <a:pos x="5" y="38"/>
                  </a:cxn>
                  <a:cxn ang="0">
                    <a:pos x="8" y="54"/>
                  </a:cxn>
                  <a:cxn ang="0">
                    <a:pos x="19" y="60"/>
                  </a:cxn>
                  <a:cxn ang="0">
                    <a:pos x="26" y="66"/>
                  </a:cxn>
                  <a:cxn ang="0">
                    <a:pos x="32" y="76"/>
                  </a:cxn>
                  <a:cxn ang="0">
                    <a:pos x="38" y="71"/>
                  </a:cxn>
                  <a:cxn ang="0">
                    <a:pos x="49" y="64"/>
                  </a:cxn>
                  <a:cxn ang="0">
                    <a:pos x="47" y="60"/>
                  </a:cxn>
                  <a:cxn ang="0">
                    <a:pos x="49" y="49"/>
                  </a:cxn>
                  <a:cxn ang="0">
                    <a:pos x="50" y="42"/>
                  </a:cxn>
                  <a:cxn ang="0">
                    <a:pos x="54" y="36"/>
                  </a:cxn>
                  <a:cxn ang="0">
                    <a:pos x="60" y="30"/>
                  </a:cxn>
                  <a:cxn ang="0">
                    <a:pos x="75" y="22"/>
                  </a:cxn>
                  <a:cxn ang="0">
                    <a:pos x="87" y="21"/>
                  </a:cxn>
                  <a:cxn ang="0">
                    <a:pos x="99" y="22"/>
                  </a:cxn>
                  <a:cxn ang="0">
                    <a:pos x="107" y="24"/>
                  </a:cxn>
                  <a:cxn ang="0">
                    <a:pos x="111" y="26"/>
                  </a:cxn>
                  <a:cxn ang="0">
                    <a:pos x="113" y="30"/>
                  </a:cxn>
                  <a:cxn ang="0">
                    <a:pos x="113" y="28"/>
                  </a:cxn>
                  <a:cxn ang="0">
                    <a:pos x="107" y="12"/>
                  </a:cxn>
                  <a:cxn ang="0">
                    <a:pos x="105" y="6"/>
                  </a:cxn>
                  <a:cxn ang="0">
                    <a:pos x="102" y="4"/>
                  </a:cxn>
                  <a:cxn ang="0">
                    <a:pos x="98" y="1"/>
                  </a:cxn>
                  <a:cxn ang="0">
                    <a:pos x="90" y="0"/>
                  </a:cxn>
                  <a:cxn ang="0">
                    <a:pos x="75" y="2"/>
                  </a:cxn>
                  <a:cxn ang="0">
                    <a:pos x="57" y="6"/>
                  </a:cxn>
                  <a:cxn ang="0">
                    <a:pos x="44" y="12"/>
                  </a:cxn>
                  <a:cxn ang="0">
                    <a:pos x="34" y="19"/>
                  </a:cxn>
                  <a:cxn ang="0">
                    <a:pos x="27" y="27"/>
                  </a:cxn>
                  <a:cxn ang="0">
                    <a:pos x="14" y="23"/>
                  </a:cxn>
                  <a:cxn ang="0">
                    <a:pos x="1" y="22"/>
                  </a:cxn>
                  <a:cxn ang="0">
                    <a:pos x="0" y="22"/>
                  </a:cxn>
                </a:cxnLst>
                <a:rect l="0" t="0" r="r" b="b"/>
                <a:pathLst>
                  <a:path w="114" h="77">
                    <a:moveTo>
                      <a:pt x="0" y="22"/>
                    </a:moveTo>
                    <a:lnTo>
                      <a:pt x="2" y="28"/>
                    </a:lnTo>
                    <a:lnTo>
                      <a:pt x="5" y="38"/>
                    </a:lnTo>
                    <a:lnTo>
                      <a:pt x="8" y="54"/>
                    </a:lnTo>
                    <a:lnTo>
                      <a:pt x="19" y="60"/>
                    </a:lnTo>
                    <a:lnTo>
                      <a:pt x="26" y="66"/>
                    </a:lnTo>
                    <a:lnTo>
                      <a:pt x="32" y="76"/>
                    </a:lnTo>
                    <a:lnTo>
                      <a:pt x="38" y="71"/>
                    </a:lnTo>
                    <a:lnTo>
                      <a:pt x="49" y="64"/>
                    </a:lnTo>
                    <a:lnTo>
                      <a:pt x="47" y="60"/>
                    </a:lnTo>
                    <a:lnTo>
                      <a:pt x="49" y="49"/>
                    </a:lnTo>
                    <a:lnTo>
                      <a:pt x="50" y="42"/>
                    </a:lnTo>
                    <a:lnTo>
                      <a:pt x="54" y="36"/>
                    </a:lnTo>
                    <a:lnTo>
                      <a:pt x="60" y="30"/>
                    </a:lnTo>
                    <a:lnTo>
                      <a:pt x="75" y="22"/>
                    </a:lnTo>
                    <a:lnTo>
                      <a:pt x="87" y="21"/>
                    </a:lnTo>
                    <a:lnTo>
                      <a:pt x="99" y="22"/>
                    </a:lnTo>
                    <a:lnTo>
                      <a:pt x="107" y="24"/>
                    </a:lnTo>
                    <a:lnTo>
                      <a:pt x="111" y="26"/>
                    </a:lnTo>
                    <a:lnTo>
                      <a:pt x="113" y="30"/>
                    </a:lnTo>
                    <a:lnTo>
                      <a:pt x="113" y="28"/>
                    </a:lnTo>
                    <a:lnTo>
                      <a:pt x="107" y="12"/>
                    </a:lnTo>
                    <a:lnTo>
                      <a:pt x="105" y="6"/>
                    </a:lnTo>
                    <a:lnTo>
                      <a:pt x="102" y="4"/>
                    </a:lnTo>
                    <a:lnTo>
                      <a:pt x="98" y="1"/>
                    </a:lnTo>
                    <a:lnTo>
                      <a:pt x="90" y="0"/>
                    </a:lnTo>
                    <a:lnTo>
                      <a:pt x="75" y="2"/>
                    </a:lnTo>
                    <a:lnTo>
                      <a:pt x="57" y="6"/>
                    </a:lnTo>
                    <a:lnTo>
                      <a:pt x="44" y="12"/>
                    </a:lnTo>
                    <a:lnTo>
                      <a:pt x="34" y="19"/>
                    </a:lnTo>
                    <a:lnTo>
                      <a:pt x="27" y="27"/>
                    </a:lnTo>
                    <a:lnTo>
                      <a:pt x="14" y="23"/>
                    </a:lnTo>
                    <a:lnTo>
                      <a:pt x="1" y="22"/>
                    </a:lnTo>
                    <a:lnTo>
                      <a:pt x="0" y="22"/>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3" name="Freeform 87"/>
              <p:cNvSpPr>
                <a:spLocks/>
              </p:cNvSpPr>
              <p:nvPr/>
            </p:nvSpPr>
            <p:spPr bwMode="auto">
              <a:xfrm>
                <a:off x="4209" y="1574"/>
                <a:ext cx="32" cy="28"/>
              </a:xfrm>
              <a:custGeom>
                <a:avLst/>
                <a:gdLst/>
                <a:ahLst/>
                <a:cxnLst>
                  <a:cxn ang="0">
                    <a:pos x="9" y="0"/>
                  </a:cxn>
                  <a:cxn ang="0">
                    <a:pos x="14" y="6"/>
                  </a:cxn>
                  <a:cxn ang="0">
                    <a:pos x="25" y="12"/>
                  </a:cxn>
                  <a:cxn ang="0">
                    <a:pos x="30" y="16"/>
                  </a:cxn>
                  <a:cxn ang="0">
                    <a:pos x="31" y="18"/>
                  </a:cxn>
                  <a:cxn ang="0">
                    <a:pos x="31" y="21"/>
                  </a:cxn>
                  <a:cxn ang="0">
                    <a:pos x="30" y="26"/>
                  </a:cxn>
                  <a:cxn ang="0">
                    <a:pos x="25" y="27"/>
                  </a:cxn>
                  <a:cxn ang="0">
                    <a:pos x="21" y="26"/>
                  </a:cxn>
                  <a:cxn ang="0">
                    <a:pos x="9" y="20"/>
                  </a:cxn>
                  <a:cxn ang="0">
                    <a:pos x="0" y="16"/>
                  </a:cxn>
                  <a:cxn ang="0">
                    <a:pos x="9" y="0"/>
                  </a:cxn>
                </a:cxnLst>
                <a:rect l="0" t="0" r="r" b="b"/>
                <a:pathLst>
                  <a:path w="32" h="28">
                    <a:moveTo>
                      <a:pt x="9" y="0"/>
                    </a:moveTo>
                    <a:lnTo>
                      <a:pt x="14" y="6"/>
                    </a:lnTo>
                    <a:lnTo>
                      <a:pt x="25" y="12"/>
                    </a:lnTo>
                    <a:lnTo>
                      <a:pt x="30" y="16"/>
                    </a:lnTo>
                    <a:lnTo>
                      <a:pt x="31" y="18"/>
                    </a:lnTo>
                    <a:lnTo>
                      <a:pt x="31" y="21"/>
                    </a:lnTo>
                    <a:lnTo>
                      <a:pt x="30" y="26"/>
                    </a:lnTo>
                    <a:lnTo>
                      <a:pt x="25" y="27"/>
                    </a:lnTo>
                    <a:lnTo>
                      <a:pt x="21" y="26"/>
                    </a:lnTo>
                    <a:lnTo>
                      <a:pt x="9" y="20"/>
                    </a:lnTo>
                    <a:lnTo>
                      <a:pt x="0" y="16"/>
                    </a:lnTo>
                    <a:lnTo>
                      <a:pt x="9" y="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4" name="Freeform 88"/>
              <p:cNvSpPr>
                <a:spLocks/>
              </p:cNvSpPr>
              <p:nvPr/>
            </p:nvSpPr>
            <p:spPr bwMode="auto">
              <a:xfrm>
                <a:off x="4182" y="1555"/>
                <a:ext cx="150" cy="86"/>
              </a:xfrm>
              <a:custGeom>
                <a:avLst/>
                <a:gdLst/>
                <a:ahLst/>
                <a:cxnLst>
                  <a:cxn ang="0">
                    <a:pos x="12" y="84"/>
                  </a:cxn>
                  <a:cxn ang="0">
                    <a:pos x="8" y="81"/>
                  </a:cxn>
                  <a:cxn ang="0">
                    <a:pos x="7" y="76"/>
                  </a:cxn>
                  <a:cxn ang="0">
                    <a:pos x="9" y="69"/>
                  </a:cxn>
                  <a:cxn ang="0">
                    <a:pos x="11" y="67"/>
                  </a:cxn>
                  <a:cxn ang="0">
                    <a:pos x="6" y="64"/>
                  </a:cxn>
                  <a:cxn ang="0">
                    <a:pos x="4" y="61"/>
                  </a:cxn>
                  <a:cxn ang="0">
                    <a:pos x="3" y="58"/>
                  </a:cxn>
                  <a:cxn ang="0">
                    <a:pos x="4" y="54"/>
                  </a:cxn>
                  <a:cxn ang="0">
                    <a:pos x="7" y="51"/>
                  </a:cxn>
                  <a:cxn ang="0">
                    <a:pos x="1" y="47"/>
                  </a:cxn>
                  <a:cxn ang="0">
                    <a:pos x="0" y="44"/>
                  </a:cxn>
                  <a:cxn ang="0">
                    <a:pos x="1" y="40"/>
                  </a:cxn>
                  <a:cxn ang="0">
                    <a:pos x="4" y="33"/>
                  </a:cxn>
                  <a:cxn ang="0">
                    <a:pos x="7" y="31"/>
                  </a:cxn>
                  <a:cxn ang="0">
                    <a:pos x="9" y="29"/>
                  </a:cxn>
                  <a:cxn ang="0">
                    <a:pos x="13" y="29"/>
                  </a:cxn>
                  <a:cxn ang="0">
                    <a:pos x="17" y="30"/>
                  </a:cxn>
                  <a:cxn ang="0">
                    <a:pos x="28" y="35"/>
                  </a:cxn>
                  <a:cxn ang="0">
                    <a:pos x="36" y="39"/>
                  </a:cxn>
                  <a:cxn ang="0">
                    <a:pos x="48" y="45"/>
                  </a:cxn>
                  <a:cxn ang="0">
                    <a:pos x="53" y="46"/>
                  </a:cxn>
                  <a:cxn ang="0">
                    <a:pos x="57" y="45"/>
                  </a:cxn>
                  <a:cxn ang="0">
                    <a:pos x="58" y="40"/>
                  </a:cxn>
                  <a:cxn ang="0">
                    <a:pos x="58" y="37"/>
                  </a:cxn>
                  <a:cxn ang="0">
                    <a:pos x="57" y="35"/>
                  </a:cxn>
                  <a:cxn ang="0">
                    <a:pos x="53" y="31"/>
                  </a:cxn>
                  <a:cxn ang="0">
                    <a:pos x="41" y="25"/>
                  </a:cxn>
                  <a:cxn ang="0">
                    <a:pos x="37" y="20"/>
                  </a:cxn>
                  <a:cxn ang="0">
                    <a:pos x="34" y="14"/>
                  </a:cxn>
                  <a:cxn ang="0">
                    <a:pos x="35" y="9"/>
                  </a:cxn>
                  <a:cxn ang="0">
                    <a:pos x="38" y="4"/>
                  </a:cxn>
                  <a:cxn ang="0">
                    <a:pos x="41" y="0"/>
                  </a:cxn>
                  <a:cxn ang="0">
                    <a:pos x="47" y="4"/>
                  </a:cxn>
                  <a:cxn ang="0">
                    <a:pos x="53" y="9"/>
                  </a:cxn>
                  <a:cxn ang="0">
                    <a:pos x="64" y="15"/>
                  </a:cxn>
                  <a:cxn ang="0">
                    <a:pos x="71" y="20"/>
                  </a:cxn>
                  <a:cxn ang="0">
                    <a:pos x="91" y="28"/>
                  </a:cxn>
                  <a:cxn ang="0">
                    <a:pos x="112" y="41"/>
                  </a:cxn>
                  <a:cxn ang="0">
                    <a:pos x="132" y="55"/>
                  </a:cxn>
                  <a:cxn ang="0">
                    <a:pos x="149" y="68"/>
                  </a:cxn>
                  <a:cxn ang="0">
                    <a:pos x="145" y="73"/>
                  </a:cxn>
                  <a:cxn ang="0">
                    <a:pos x="133" y="83"/>
                  </a:cxn>
                  <a:cxn ang="0">
                    <a:pos x="125" y="85"/>
                  </a:cxn>
                  <a:cxn ang="0">
                    <a:pos x="109" y="85"/>
                  </a:cxn>
                  <a:cxn ang="0">
                    <a:pos x="109" y="81"/>
                  </a:cxn>
                  <a:cxn ang="0">
                    <a:pos x="12" y="84"/>
                  </a:cxn>
                </a:cxnLst>
                <a:rect l="0" t="0" r="r" b="b"/>
                <a:pathLst>
                  <a:path w="150" h="86">
                    <a:moveTo>
                      <a:pt x="12" y="84"/>
                    </a:moveTo>
                    <a:lnTo>
                      <a:pt x="8" y="81"/>
                    </a:lnTo>
                    <a:lnTo>
                      <a:pt x="7" y="76"/>
                    </a:lnTo>
                    <a:lnTo>
                      <a:pt x="9" y="69"/>
                    </a:lnTo>
                    <a:lnTo>
                      <a:pt x="11" y="67"/>
                    </a:lnTo>
                    <a:lnTo>
                      <a:pt x="6" y="64"/>
                    </a:lnTo>
                    <a:lnTo>
                      <a:pt x="4" y="61"/>
                    </a:lnTo>
                    <a:lnTo>
                      <a:pt x="3" y="58"/>
                    </a:lnTo>
                    <a:lnTo>
                      <a:pt x="4" y="54"/>
                    </a:lnTo>
                    <a:lnTo>
                      <a:pt x="7" y="51"/>
                    </a:lnTo>
                    <a:lnTo>
                      <a:pt x="1" y="47"/>
                    </a:lnTo>
                    <a:lnTo>
                      <a:pt x="0" y="44"/>
                    </a:lnTo>
                    <a:lnTo>
                      <a:pt x="1" y="40"/>
                    </a:lnTo>
                    <a:lnTo>
                      <a:pt x="4" y="33"/>
                    </a:lnTo>
                    <a:lnTo>
                      <a:pt x="7" y="31"/>
                    </a:lnTo>
                    <a:lnTo>
                      <a:pt x="9" y="29"/>
                    </a:lnTo>
                    <a:lnTo>
                      <a:pt x="13" y="29"/>
                    </a:lnTo>
                    <a:lnTo>
                      <a:pt x="17" y="30"/>
                    </a:lnTo>
                    <a:lnTo>
                      <a:pt x="28" y="35"/>
                    </a:lnTo>
                    <a:lnTo>
                      <a:pt x="36" y="39"/>
                    </a:lnTo>
                    <a:lnTo>
                      <a:pt x="48" y="45"/>
                    </a:lnTo>
                    <a:lnTo>
                      <a:pt x="53" y="46"/>
                    </a:lnTo>
                    <a:lnTo>
                      <a:pt x="57" y="45"/>
                    </a:lnTo>
                    <a:lnTo>
                      <a:pt x="58" y="40"/>
                    </a:lnTo>
                    <a:lnTo>
                      <a:pt x="58" y="37"/>
                    </a:lnTo>
                    <a:lnTo>
                      <a:pt x="57" y="35"/>
                    </a:lnTo>
                    <a:lnTo>
                      <a:pt x="53" y="31"/>
                    </a:lnTo>
                    <a:lnTo>
                      <a:pt x="41" y="25"/>
                    </a:lnTo>
                    <a:lnTo>
                      <a:pt x="37" y="20"/>
                    </a:lnTo>
                    <a:lnTo>
                      <a:pt x="34" y="14"/>
                    </a:lnTo>
                    <a:lnTo>
                      <a:pt x="35" y="9"/>
                    </a:lnTo>
                    <a:lnTo>
                      <a:pt x="38" y="4"/>
                    </a:lnTo>
                    <a:lnTo>
                      <a:pt x="41" y="0"/>
                    </a:lnTo>
                    <a:lnTo>
                      <a:pt x="47" y="4"/>
                    </a:lnTo>
                    <a:lnTo>
                      <a:pt x="53" y="9"/>
                    </a:lnTo>
                    <a:lnTo>
                      <a:pt x="64" y="15"/>
                    </a:lnTo>
                    <a:lnTo>
                      <a:pt x="71" y="20"/>
                    </a:lnTo>
                    <a:lnTo>
                      <a:pt x="91" y="28"/>
                    </a:lnTo>
                    <a:lnTo>
                      <a:pt x="112" y="41"/>
                    </a:lnTo>
                    <a:lnTo>
                      <a:pt x="132" y="55"/>
                    </a:lnTo>
                    <a:lnTo>
                      <a:pt x="149" y="68"/>
                    </a:lnTo>
                    <a:lnTo>
                      <a:pt x="145" y="73"/>
                    </a:lnTo>
                    <a:lnTo>
                      <a:pt x="133" y="83"/>
                    </a:lnTo>
                    <a:lnTo>
                      <a:pt x="125" y="85"/>
                    </a:lnTo>
                    <a:lnTo>
                      <a:pt x="109" y="85"/>
                    </a:lnTo>
                    <a:lnTo>
                      <a:pt x="109" y="81"/>
                    </a:lnTo>
                    <a:lnTo>
                      <a:pt x="12" y="84"/>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5" name="Freeform 89"/>
              <p:cNvSpPr>
                <a:spLocks/>
              </p:cNvSpPr>
              <p:nvPr/>
            </p:nvSpPr>
            <p:spPr bwMode="auto">
              <a:xfrm>
                <a:off x="4206" y="1695"/>
                <a:ext cx="85" cy="48"/>
              </a:xfrm>
              <a:custGeom>
                <a:avLst/>
                <a:gdLst/>
                <a:ahLst/>
                <a:cxnLst>
                  <a:cxn ang="0">
                    <a:pos x="0" y="19"/>
                  </a:cxn>
                  <a:cxn ang="0">
                    <a:pos x="12" y="47"/>
                  </a:cxn>
                  <a:cxn ang="0">
                    <a:pos x="51" y="35"/>
                  </a:cxn>
                  <a:cxn ang="0">
                    <a:pos x="84" y="19"/>
                  </a:cxn>
                  <a:cxn ang="0">
                    <a:pos x="74" y="0"/>
                  </a:cxn>
                  <a:cxn ang="0">
                    <a:pos x="68" y="2"/>
                  </a:cxn>
                  <a:cxn ang="0">
                    <a:pos x="50" y="8"/>
                  </a:cxn>
                  <a:cxn ang="0">
                    <a:pos x="39" y="11"/>
                  </a:cxn>
                  <a:cxn ang="0">
                    <a:pos x="25" y="14"/>
                  </a:cxn>
                  <a:cxn ang="0">
                    <a:pos x="0" y="19"/>
                  </a:cxn>
                  <a:cxn ang="0">
                    <a:pos x="0" y="19"/>
                  </a:cxn>
                </a:cxnLst>
                <a:rect l="0" t="0" r="r" b="b"/>
                <a:pathLst>
                  <a:path w="85" h="48">
                    <a:moveTo>
                      <a:pt x="0" y="19"/>
                    </a:moveTo>
                    <a:lnTo>
                      <a:pt x="12" y="47"/>
                    </a:lnTo>
                    <a:lnTo>
                      <a:pt x="51" y="35"/>
                    </a:lnTo>
                    <a:lnTo>
                      <a:pt x="84" y="19"/>
                    </a:lnTo>
                    <a:lnTo>
                      <a:pt x="74" y="0"/>
                    </a:lnTo>
                    <a:lnTo>
                      <a:pt x="68" y="2"/>
                    </a:lnTo>
                    <a:lnTo>
                      <a:pt x="50" y="8"/>
                    </a:lnTo>
                    <a:lnTo>
                      <a:pt x="39" y="11"/>
                    </a:lnTo>
                    <a:lnTo>
                      <a:pt x="25" y="14"/>
                    </a:lnTo>
                    <a:lnTo>
                      <a:pt x="0" y="19"/>
                    </a:lnTo>
                    <a:lnTo>
                      <a:pt x="0" y="19"/>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6" name="Freeform 90"/>
              <p:cNvSpPr>
                <a:spLocks/>
              </p:cNvSpPr>
              <p:nvPr/>
            </p:nvSpPr>
            <p:spPr bwMode="auto">
              <a:xfrm>
                <a:off x="4276" y="1686"/>
                <a:ext cx="73" cy="113"/>
              </a:xfrm>
              <a:custGeom>
                <a:avLst/>
                <a:gdLst/>
                <a:ahLst/>
                <a:cxnLst>
                  <a:cxn ang="0">
                    <a:pos x="2" y="112"/>
                  </a:cxn>
                  <a:cxn ang="0">
                    <a:pos x="32" y="97"/>
                  </a:cxn>
                  <a:cxn ang="0">
                    <a:pos x="56" y="83"/>
                  </a:cxn>
                  <a:cxn ang="0">
                    <a:pos x="72" y="71"/>
                  </a:cxn>
                  <a:cxn ang="0">
                    <a:pos x="60" y="34"/>
                  </a:cxn>
                  <a:cxn ang="0">
                    <a:pos x="45" y="0"/>
                  </a:cxn>
                  <a:cxn ang="0">
                    <a:pos x="29" y="2"/>
                  </a:cxn>
                  <a:cxn ang="0">
                    <a:pos x="11" y="5"/>
                  </a:cxn>
                  <a:cxn ang="0">
                    <a:pos x="3" y="8"/>
                  </a:cxn>
                  <a:cxn ang="0">
                    <a:pos x="14" y="29"/>
                  </a:cxn>
                  <a:cxn ang="0">
                    <a:pos x="27" y="47"/>
                  </a:cxn>
                  <a:cxn ang="0">
                    <a:pos x="37" y="56"/>
                  </a:cxn>
                  <a:cxn ang="0">
                    <a:pos x="42" y="64"/>
                  </a:cxn>
                  <a:cxn ang="0">
                    <a:pos x="43" y="70"/>
                  </a:cxn>
                  <a:cxn ang="0">
                    <a:pos x="0" y="102"/>
                  </a:cxn>
                  <a:cxn ang="0">
                    <a:pos x="2" y="112"/>
                  </a:cxn>
                </a:cxnLst>
                <a:rect l="0" t="0" r="r" b="b"/>
                <a:pathLst>
                  <a:path w="73" h="113">
                    <a:moveTo>
                      <a:pt x="2" y="112"/>
                    </a:moveTo>
                    <a:lnTo>
                      <a:pt x="32" y="97"/>
                    </a:lnTo>
                    <a:lnTo>
                      <a:pt x="56" y="83"/>
                    </a:lnTo>
                    <a:lnTo>
                      <a:pt x="72" y="71"/>
                    </a:lnTo>
                    <a:lnTo>
                      <a:pt x="60" y="34"/>
                    </a:lnTo>
                    <a:lnTo>
                      <a:pt x="45" y="0"/>
                    </a:lnTo>
                    <a:lnTo>
                      <a:pt x="29" y="2"/>
                    </a:lnTo>
                    <a:lnTo>
                      <a:pt x="11" y="5"/>
                    </a:lnTo>
                    <a:lnTo>
                      <a:pt x="3" y="8"/>
                    </a:lnTo>
                    <a:lnTo>
                      <a:pt x="14" y="29"/>
                    </a:lnTo>
                    <a:lnTo>
                      <a:pt x="27" y="47"/>
                    </a:lnTo>
                    <a:lnTo>
                      <a:pt x="37" y="56"/>
                    </a:lnTo>
                    <a:lnTo>
                      <a:pt x="42" y="64"/>
                    </a:lnTo>
                    <a:lnTo>
                      <a:pt x="43" y="70"/>
                    </a:lnTo>
                    <a:lnTo>
                      <a:pt x="0" y="102"/>
                    </a:lnTo>
                    <a:lnTo>
                      <a:pt x="2" y="112"/>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7" name="Freeform 91"/>
              <p:cNvSpPr>
                <a:spLocks/>
              </p:cNvSpPr>
              <p:nvPr/>
            </p:nvSpPr>
            <p:spPr bwMode="auto">
              <a:xfrm>
                <a:off x="4222" y="1713"/>
                <a:ext cx="98" cy="102"/>
              </a:xfrm>
              <a:custGeom>
                <a:avLst/>
                <a:gdLst/>
                <a:ahLst/>
                <a:cxnLst>
                  <a:cxn ang="0">
                    <a:pos x="54" y="75"/>
                  </a:cxn>
                  <a:cxn ang="0">
                    <a:pos x="97" y="43"/>
                  </a:cxn>
                  <a:cxn ang="0">
                    <a:pos x="96" y="37"/>
                  </a:cxn>
                  <a:cxn ang="0">
                    <a:pos x="91" y="29"/>
                  </a:cxn>
                  <a:cxn ang="0">
                    <a:pos x="81" y="20"/>
                  </a:cxn>
                  <a:cxn ang="0">
                    <a:pos x="67" y="0"/>
                  </a:cxn>
                  <a:cxn ang="0">
                    <a:pos x="39" y="14"/>
                  </a:cxn>
                  <a:cxn ang="0">
                    <a:pos x="19" y="22"/>
                  </a:cxn>
                  <a:cxn ang="0">
                    <a:pos x="24" y="33"/>
                  </a:cxn>
                  <a:cxn ang="0">
                    <a:pos x="12" y="55"/>
                  </a:cxn>
                  <a:cxn ang="0">
                    <a:pos x="5" y="72"/>
                  </a:cxn>
                  <a:cxn ang="0">
                    <a:pos x="2" y="77"/>
                  </a:cxn>
                  <a:cxn ang="0">
                    <a:pos x="1" y="82"/>
                  </a:cxn>
                  <a:cxn ang="0">
                    <a:pos x="0" y="91"/>
                  </a:cxn>
                  <a:cxn ang="0">
                    <a:pos x="1" y="97"/>
                  </a:cxn>
                  <a:cxn ang="0">
                    <a:pos x="3" y="99"/>
                  </a:cxn>
                  <a:cxn ang="0">
                    <a:pos x="6" y="101"/>
                  </a:cxn>
                  <a:cxn ang="0">
                    <a:pos x="10" y="101"/>
                  </a:cxn>
                  <a:cxn ang="0">
                    <a:pos x="15" y="101"/>
                  </a:cxn>
                  <a:cxn ang="0">
                    <a:pos x="30" y="92"/>
                  </a:cxn>
                  <a:cxn ang="0">
                    <a:pos x="54" y="75"/>
                  </a:cxn>
                </a:cxnLst>
                <a:rect l="0" t="0" r="r" b="b"/>
                <a:pathLst>
                  <a:path w="98" h="102">
                    <a:moveTo>
                      <a:pt x="54" y="75"/>
                    </a:moveTo>
                    <a:lnTo>
                      <a:pt x="97" y="43"/>
                    </a:lnTo>
                    <a:lnTo>
                      <a:pt x="96" y="37"/>
                    </a:lnTo>
                    <a:lnTo>
                      <a:pt x="91" y="29"/>
                    </a:lnTo>
                    <a:lnTo>
                      <a:pt x="81" y="20"/>
                    </a:lnTo>
                    <a:lnTo>
                      <a:pt x="67" y="0"/>
                    </a:lnTo>
                    <a:lnTo>
                      <a:pt x="39" y="14"/>
                    </a:lnTo>
                    <a:lnTo>
                      <a:pt x="19" y="22"/>
                    </a:lnTo>
                    <a:lnTo>
                      <a:pt x="24" y="33"/>
                    </a:lnTo>
                    <a:lnTo>
                      <a:pt x="12" y="55"/>
                    </a:lnTo>
                    <a:lnTo>
                      <a:pt x="5" y="72"/>
                    </a:lnTo>
                    <a:lnTo>
                      <a:pt x="2" y="77"/>
                    </a:lnTo>
                    <a:lnTo>
                      <a:pt x="1" y="82"/>
                    </a:lnTo>
                    <a:lnTo>
                      <a:pt x="0" y="91"/>
                    </a:lnTo>
                    <a:lnTo>
                      <a:pt x="1" y="97"/>
                    </a:lnTo>
                    <a:lnTo>
                      <a:pt x="3" y="99"/>
                    </a:lnTo>
                    <a:lnTo>
                      <a:pt x="6" y="101"/>
                    </a:lnTo>
                    <a:lnTo>
                      <a:pt x="10" y="101"/>
                    </a:lnTo>
                    <a:lnTo>
                      <a:pt x="15" y="101"/>
                    </a:lnTo>
                    <a:lnTo>
                      <a:pt x="30" y="92"/>
                    </a:lnTo>
                    <a:lnTo>
                      <a:pt x="54" y="75"/>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08" name="Freeform 92"/>
              <p:cNvSpPr>
                <a:spLocks/>
              </p:cNvSpPr>
              <p:nvPr/>
            </p:nvSpPr>
            <p:spPr bwMode="auto">
              <a:xfrm>
                <a:off x="3968" y="1400"/>
                <a:ext cx="324" cy="438"/>
              </a:xfrm>
              <a:custGeom>
                <a:avLst/>
                <a:gdLst/>
                <a:ahLst/>
                <a:cxnLst>
                  <a:cxn ang="0">
                    <a:pos x="60" y="422"/>
                  </a:cxn>
                  <a:cxn ang="0">
                    <a:pos x="73" y="372"/>
                  </a:cxn>
                  <a:cxn ang="0">
                    <a:pos x="52" y="340"/>
                  </a:cxn>
                  <a:cxn ang="0">
                    <a:pos x="32" y="304"/>
                  </a:cxn>
                  <a:cxn ang="0">
                    <a:pos x="14" y="264"/>
                  </a:cxn>
                  <a:cxn ang="0">
                    <a:pos x="7" y="244"/>
                  </a:cxn>
                  <a:cxn ang="0">
                    <a:pos x="1" y="207"/>
                  </a:cxn>
                  <a:cxn ang="0">
                    <a:pos x="0" y="151"/>
                  </a:cxn>
                  <a:cxn ang="0">
                    <a:pos x="6" y="94"/>
                  </a:cxn>
                  <a:cxn ang="0">
                    <a:pos x="11" y="68"/>
                  </a:cxn>
                  <a:cxn ang="0">
                    <a:pos x="17" y="54"/>
                  </a:cxn>
                  <a:cxn ang="0">
                    <a:pos x="25" y="46"/>
                  </a:cxn>
                  <a:cxn ang="0">
                    <a:pos x="37" y="36"/>
                  </a:cxn>
                  <a:cxn ang="0">
                    <a:pos x="120" y="0"/>
                  </a:cxn>
                  <a:cxn ang="0">
                    <a:pos x="116" y="9"/>
                  </a:cxn>
                  <a:cxn ang="0">
                    <a:pos x="117" y="18"/>
                  </a:cxn>
                  <a:cxn ang="0">
                    <a:pos x="129" y="30"/>
                  </a:cxn>
                  <a:cxn ang="0">
                    <a:pos x="146" y="36"/>
                  </a:cxn>
                  <a:cxn ang="0">
                    <a:pos x="171" y="39"/>
                  </a:cxn>
                  <a:cxn ang="0">
                    <a:pos x="194" y="36"/>
                  </a:cxn>
                  <a:cxn ang="0">
                    <a:pos x="201" y="30"/>
                  </a:cxn>
                  <a:cxn ang="0">
                    <a:pos x="285" y="83"/>
                  </a:cxn>
                  <a:cxn ang="0">
                    <a:pos x="291" y="105"/>
                  </a:cxn>
                  <a:cxn ang="0">
                    <a:pos x="291" y="122"/>
                  </a:cxn>
                  <a:cxn ang="0">
                    <a:pos x="268" y="149"/>
                  </a:cxn>
                  <a:cxn ang="0">
                    <a:pos x="255" y="155"/>
                  </a:cxn>
                  <a:cxn ang="0">
                    <a:pos x="249" y="164"/>
                  </a:cxn>
                  <a:cxn ang="0">
                    <a:pos x="250" y="174"/>
                  </a:cxn>
                  <a:cxn ang="0">
                    <a:pos x="241" y="190"/>
                  </a:cxn>
                  <a:cxn ang="0">
                    <a:pos x="227" y="184"/>
                  </a:cxn>
                  <a:cxn ang="0">
                    <a:pos x="221" y="186"/>
                  </a:cxn>
                  <a:cxn ang="0">
                    <a:pos x="215" y="195"/>
                  </a:cxn>
                  <a:cxn ang="0">
                    <a:pos x="215" y="202"/>
                  </a:cxn>
                  <a:cxn ang="0">
                    <a:pos x="218" y="209"/>
                  </a:cxn>
                  <a:cxn ang="0">
                    <a:pos x="218" y="216"/>
                  </a:cxn>
                  <a:cxn ang="0">
                    <a:pos x="225" y="222"/>
                  </a:cxn>
                  <a:cxn ang="0">
                    <a:pos x="221" y="231"/>
                  </a:cxn>
                  <a:cxn ang="0">
                    <a:pos x="226" y="239"/>
                  </a:cxn>
                  <a:cxn ang="0">
                    <a:pos x="323" y="259"/>
                  </a:cxn>
                  <a:cxn ang="0">
                    <a:pos x="320" y="291"/>
                  </a:cxn>
                  <a:cxn ang="0">
                    <a:pos x="288" y="303"/>
                  </a:cxn>
                  <a:cxn ang="0">
                    <a:pos x="263" y="309"/>
                  </a:cxn>
                  <a:cxn ang="0">
                    <a:pos x="251" y="341"/>
                  </a:cxn>
                  <a:cxn ang="0">
                    <a:pos x="278" y="346"/>
                  </a:cxn>
                  <a:cxn ang="0">
                    <a:pos x="259" y="385"/>
                  </a:cxn>
                  <a:cxn ang="0">
                    <a:pos x="255" y="395"/>
                  </a:cxn>
                  <a:cxn ang="0">
                    <a:pos x="255" y="410"/>
                  </a:cxn>
                  <a:cxn ang="0">
                    <a:pos x="260" y="414"/>
                  </a:cxn>
                  <a:cxn ang="0">
                    <a:pos x="269" y="414"/>
                  </a:cxn>
                  <a:cxn ang="0">
                    <a:pos x="308" y="388"/>
                  </a:cxn>
                  <a:cxn ang="0">
                    <a:pos x="309" y="394"/>
                  </a:cxn>
                  <a:cxn ang="0">
                    <a:pos x="303" y="421"/>
                  </a:cxn>
                  <a:cxn ang="0">
                    <a:pos x="273" y="427"/>
                  </a:cxn>
                  <a:cxn ang="0">
                    <a:pos x="171" y="437"/>
                  </a:cxn>
                  <a:cxn ang="0">
                    <a:pos x="118" y="435"/>
                  </a:cxn>
                  <a:cxn ang="0">
                    <a:pos x="87" y="432"/>
                  </a:cxn>
                  <a:cxn ang="0">
                    <a:pos x="60" y="423"/>
                  </a:cxn>
                </a:cxnLst>
                <a:rect l="0" t="0" r="r" b="b"/>
                <a:pathLst>
                  <a:path w="324" h="438">
                    <a:moveTo>
                      <a:pt x="60" y="423"/>
                    </a:moveTo>
                    <a:lnTo>
                      <a:pt x="60" y="422"/>
                    </a:lnTo>
                    <a:lnTo>
                      <a:pt x="66" y="399"/>
                    </a:lnTo>
                    <a:lnTo>
                      <a:pt x="73" y="372"/>
                    </a:lnTo>
                    <a:lnTo>
                      <a:pt x="63" y="357"/>
                    </a:lnTo>
                    <a:lnTo>
                      <a:pt x="52" y="340"/>
                    </a:lnTo>
                    <a:lnTo>
                      <a:pt x="42" y="322"/>
                    </a:lnTo>
                    <a:lnTo>
                      <a:pt x="32" y="304"/>
                    </a:lnTo>
                    <a:lnTo>
                      <a:pt x="21" y="284"/>
                    </a:lnTo>
                    <a:lnTo>
                      <a:pt x="14" y="264"/>
                    </a:lnTo>
                    <a:lnTo>
                      <a:pt x="15" y="264"/>
                    </a:lnTo>
                    <a:lnTo>
                      <a:pt x="7" y="244"/>
                    </a:lnTo>
                    <a:lnTo>
                      <a:pt x="3" y="227"/>
                    </a:lnTo>
                    <a:lnTo>
                      <a:pt x="1" y="207"/>
                    </a:lnTo>
                    <a:lnTo>
                      <a:pt x="0" y="174"/>
                    </a:lnTo>
                    <a:lnTo>
                      <a:pt x="0" y="151"/>
                    </a:lnTo>
                    <a:lnTo>
                      <a:pt x="3" y="109"/>
                    </a:lnTo>
                    <a:lnTo>
                      <a:pt x="6" y="94"/>
                    </a:lnTo>
                    <a:lnTo>
                      <a:pt x="9" y="79"/>
                    </a:lnTo>
                    <a:lnTo>
                      <a:pt x="11" y="68"/>
                    </a:lnTo>
                    <a:lnTo>
                      <a:pt x="15" y="60"/>
                    </a:lnTo>
                    <a:lnTo>
                      <a:pt x="17" y="54"/>
                    </a:lnTo>
                    <a:lnTo>
                      <a:pt x="21" y="50"/>
                    </a:lnTo>
                    <a:lnTo>
                      <a:pt x="25" y="46"/>
                    </a:lnTo>
                    <a:lnTo>
                      <a:pt x="29" y="42"/>
                    </a:lnTo>
                    <a:lnTo>
                      <a:pt x="37" y="36"/>
                    </a:lnTo>
                    <a:lnTo>
                      <a:pt x="47" y="31"/>
                    </a:lnTo>
                    <a:lnTo>
                      <a:pt x="120" y="0"/>
                    </a:lnTo>
                    <a:lnTo>
                      <a:pt x="118" y="4"/>
                    </a:lnTo>
                    <a:lnTo>
                      <a:pt x="116" y="9"/>
                    </a:lnTo>
                    <a:lnTo>
                      <a:pt x="116" y="14"/>
                    </a:lnTo>
                    <a:lnTo>
                      <a:pt x="117" y="18"/>
                    </a:lnTo>
                    <a:lnTo>
                      <a:pt x="123" y="24"/>
                    </a:lnTo>
                    <a:lnTo>
                      <a:pt x="129" y="30"/>
                    </a:lnTo>
                    <a:lnTo>
                      <a:pt x="138" y="34"/>
                    </a:lnTo>
                    <a:lnTo>
                      <a:pt x="146" y="36"/>
                    </a:lnTo>
                    <a:lnTo>
                      <a:pt x="159" y="38"/>
                    </a:lnTo>
                    <a:lnTo>
                      <a:pt x="171" y="39"/>
                    </a:lnTo>
                    <a:lnTo>
                      <a:pt x="186" y="38"/>
                    </a:lnTo>
                    <a:lnTo>
                      <a:pt x="194" y="36"/>
                    </a:lnTo>
                    <a:lnTo>
                      <a:pt x="199" y="33"/>
                    </a:lnTo>
                    <a:lnTo>
                      <a:pt x="201" y="30"/>
                    </a:lnTo>
                    <a:lnTo>
                      <a:pt x="271" y="74"/>
                    </a:lnTo>
                    <a:lnTo>
                      <a:pt x="285" y="83"/>
                    </a:lnTo>
                    <a:lnTo>
                      <a:pt x="291" y="90"/>
                    </a:lnTo>
                    <a:lnTo>
                      <a:pt x="291" y="105"/>
                    </a:lnTo>
                    <a:lnTo>
                      <a:pt x="291" y="121"/>
                    </a:lnTo>
                    <a:lnTo>
                      <a:pt x="291" y="122"/>
                    </a:lnTo>
                    <a:lnTo>
                      <a:pt x="280" y="134"/>
                    </a:lnTo>
                    <a:lnTo>
                      <a:pt x="268" y="149"/>
                    </a:lnTo>
                    <a:lnTo>
                      <a:pt x="261" y="159"/>
                    </a:lnTo>
                    <a:lnTo>
                      <a:pt x="255" y="155"/>
                    </a:lnTo>
                    <a:lnTo>
                      <a:pt x="252" y="159"/>
                    </a:lnTo>
                    <a:lnTo>
                      <a:pt x="249" y="164"/>
                    </a:lnTo>
                    <a:lnTo>
                      <a:pt x="248" y="169"/>
                    </a:lnTo>
                    <a:lnTo>
                      <a:pt x="250" y="174"/>
                    </a:lnTo>
                    <a:lnTo>
                      <a:pt x="242" y="190"/>
                    </a:lnTo>
                    <a:lnTo>
                      <a:pt x="241" y="190"/>
                    </a:lnTo>
                    <a:lnTo>
                      <a:pt x="232" y="185"/>
                    </a:lnTo>
                    <a:lnTo>
                      <a:pt x="227" y="184"/>
                    </a:lnTo>
                    <a:lnTo>
                      <a:pt x="223" y="184"/>
                    </a:lnTo>
                    <a:lnTo>
                      <a:pt x="221" y="186"/>
                    </a:lnTo>
                    <a:lnTo>
                      <a:pt x="218" y="188"/>
                    </a:lnTo>
                    <a:lnTo>
                      <a:pt x="215" y="195"/>
                    </a:lnTo>
                    <a:lnTo>
                      <a:pt x="214" y="199"/>
                    </a:lnTo>
                    <a:lnTo>
                      <a:pt x="215" y="202"/>
                    </a:lnTo>
                    <a:lnTo>
                      <a:pt x="221" y="206"/>
                    </a:lnTo>
                    <a:lnTo>
                      <a:pt x="218" y="209"/>
                    </a:lnTo>
                    <a:lnTo>
                      <a:pt x="217" y="213"/>
                    </a:lnTo>
                    <a:lnTo>
                      <a:pt x="218" y="216"/>
                    </a:lnTo>
                    <a:lnTo>
                      <a:pt x="219" y="219"/>
                    </a:lnTo>
                    <a:lnTo>
                      <a:pt x="225" y="222"/>
                    </a:lnTo>
                    <a:lnTo>
                      <a:pt x="223" y="224"/>
                    </a:lnTo>
                    <a:lnTo>
                      <a:pt x="221" y="231"/>
                    </a:lnTo>
                    <a:lnTo>
                      <a:pt x="222" y="236"/>
                    </a:lnTo>
                    <a:lnTo>
                      <a:pt x="226" y="239"/>
                    </a:lnTo>
                    <a:lnTo>
                      <a:pt x="323" y="236"/>
                    </a:lnTo>
                    <a:lnTo>
                      <a:pt x="323" y="259"/>
                    </a:lnTo>
                    <a:lnTo>
                      <a:pt x="321" y="276"/>
                    </a:lnTo>
                    <a:lnTo>
                      <a:pt x="320" y="291"/>
                    </a:lnTo>
                    <a:lnTo>
                      <a:pt x="306" y="297"/>
                    </a:lnTo>
                    <a:lnTo>
                      <a:pt x="288" y="303"/>
                    </a:lnTo>
                    <a:lnTo>
                      <a:pt x="277" y="306"/>
                    </a:lnTo>
                    <a:lnTo>
                      <a:pt x="263" y="309"/>
                    </a:lnTo>
                    <a:lnTo>
                      <a:pt x="237" y="314"/>
                    </a:lnTo>
                    <a:lnTo>
                      <a:pt x="251" y="341"/>
                    </a:lnTo>
                    <a:lnTo>
                      <a:pt x="273" y="335"/>
                    </a:lnTo>
                    <a:lnTo>
                      <a:pt x="278" y="346"/>
                    </a:lnTo>
                    <a:lnTo>
                      <a:pt x="267" y="368"/>
                    </a:lnTo>
                    <a:lnTo>
                      <a:pt x="259" y="385"/>
                    </a:lnTo>
                    <a:lnTo>
                      <a:pt x="257" y="390"/>
                    </a:lnTo>
                    <a:lnTo>
                      <a:pt x="255" y="395"/>
                    </a:lnTo>
                    <a:lnTo>
                      <a:pt x="254" y="404"/>
                    </a:lnTo>
                    <a:lnTo>
                      <a:pt x="255" y="410"/>
                    </a:lnTo>
                    <a:lnTo>
                      <a:pt x="258" y="412"/>
                    </a:lnTo>
                    <a:lnTo>
                      <a:pt x="260" y="414"/>
                    </a:lnTo>
                    <a:lnTo>
                      <a:pt x="264" y="414"/>
                    </a:lnTo>
                    <a:lnTo>
                      <a:pt x="269" y="414"/>
                    </a:lnTo>
                    <a:lnTo>
                      <a:pt x="285" y="405"/>
                    </a:lnTo>
                    <a:lnTo>
                      <a:pt x="308" y="388"/>
                    </a:lnTo>
                    <a:lnTo>
                      <a:pt x="308" y="389"/>
                    </a:lnTo>
                    <a:lnTo>
                      <a:pt x="309" y="394"/>
                    </a:lnTo>
                    <a:lnTo>
                      <a:pt x="312" y="417"/>
                    </a:lnTo>
                    <a:lnTo>
                      <a:pt x="303" y="421"/>
                    </a:lnTo>
                    <a:lnTo>
                      <a:pt x="288" y="425"/>
                    </a:lnTo>
                    <a:lnTo>
                      <a:pt x="273" y="427"/>
                    </a:lnTo>
                    <a:lnTo>
                      <a:pt x="225" y="433"/>
                    </a:lnTo>
                    <a:lnTo>
                      <a:pt x="171" y="437"/>
                    </a:lnTo>
                    <a:lnTo>
                      <a:pt x="145" y="437"/>
                    </a:lnTo>
                    <a:lnTo>
                      <a:pt x="118" y="435"/>
                    </a:lnTo>
                    <a:lnTo>
                      <a:pt x="102" y="434"/>
                    </a:lnTo>
                    <a:lnTo>
                      <a:pt x="87" y="432"/>
                    </a:lnTo>
                    <a:lnTo>
                      <a:pt x="73" y="428"/>
                    </a:lnTo>
                    <a:lnTo>
                      <a:pt x="60" y="4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709" name="Freeform 93"/>
              <p:cNvSpPr>
                <a:spLocks/>
              </p:cNvSpPr>
              <p:nvPr/>
            </p:nvSpPr>
            <p:spPr bwMode="auto">
              <a:xfrm>
                <a:off x="3983" y="1580"/>
                <a:ext cx="223" cy="136"/>
              </a:xfrm>
              <a:custGeom>
                <a:avLst/>
                <a:gdLst/>
                <a:ahLst/>
                <a:cxnLst>
                  <a:cxn ang="0">
                    <a:pos x="0" y="0"/>
                  </a:cxn>
                  <a:cxn ang="0">
                    <a:pos x="56" y="73"/>
                  </a:cxn>
                  <a:cxn ang="0">
                    <a:pos x="76" y="96"/>
                  </a:cxn>
                  <a:cxn ang="0">
                    <a:pos x="94" y="114"/>
                  </a:cxn>
                  <a:cxn ang="0">
                    <a:pos x="108" y="123"/>
                  </a:cxn>
                  <a:cxn ang="0">
                    <a:pos x="119" y="129"/>
                  </a:cxn>
                  <a:cxn ang="0">
                    <a:pos x="129" y="131"/>
                  </a:cxn>
                  <a:cxn ang="0">
                    <a:pos x="138" y="133"/>
                  </a:cxn>
                  <a:cxn ang="0">
                    <a:pos x="156" y="135"/>
                  </a:cxn>
                  <a:cxn ang="0">
                    <a:pos x="174" y="135"/>
                  </a:cxn>
                  <a:cxn ang="0">
                    <a:pos x="222" y="134"/>
                  </a:cxn>
                </a:cxnLst>
                <a:rect l="0" t="0" r="r" b="b"/>
                <a:pathLst>
                  <a:path w="223" h="136">
                    <a:moveTo>
                      <a:pt x="0" y="0"/>
                    </a:moveTo>
                    <a:lnTo>
                      <a:pt x="56" y="73"/>
                    </a:lnTo>
                    <a:lnTo>
                      <a:pt x="76" y="96"/>
                    </a:lnTo>
                    <a:lnTo>
                      <a:pt x="94" y="114"/>
                    </a:lnTo>
                    <a:lnTo>
                      <a:pt x="108" y="123"/>
                    </a:lnTo>
                    <a:lnTo>
                      <a:pt x="119" y="129"/>
                    </a:lnTo>
                    <a:lnTo>
                      <a:pt x="129" y="131"/>
                    </a:lnTo>
                    <a:lnTo>
                      <a:pt x="138" y="133"/>
                    </a:lnTo>
                    <a:lnTo>
                      <a:pt x="156" y="135"/>
                    </a:lnTo>
                    <a:lnTo>
                      <a:pt x="174" y="135"/>
                    </a:lnTo>
                    <a:lnTo>
                      <a:pt x="222" y="134"/>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10" name="Freeform 94"/>
              <p:cNvSpPr>
                <a:spLocks/>
              </p:cNvSpPr>
              <p:nvPr/>
            </p:nvSpPr>
            <p:spPr bwMode="auto">
              <a:xfrm>
                <a:off x="4078" y="1532"/>
                <a:ext cx="116" cy="108"/>
              </a:xfrm>
              <a:custGeom>
                <a:avLst/>
                <a:gdLst/>
                <a:ahLst/>
                <a:cxnLst>
                  <a:cxn ang="0">
                    <a:pos x="115" y="107"/>
                  </a:cxn>
                  <a:cxn ang="0">
                    <a:pos x="85" y="107"/>
                  </a:cxn>
                  <a:cxn ang="0">
                    <a:pos x="73" y="107"/>
                  </a:cxn>
                  <a:cxn ang="0">
                    <a:pos x="62" y="106"/>
                  </a:cxn>
                  <a:cxn ang="0">
                    <a:pos x="58" y="104"/>
                  </a:cxn>
                  <a:cxn ang="0">
                    <a:pos x="55" y="101"/>
                  </a:cxn>
                  <a:cxn ang="0">
                    <a:pos x="53" y="96"/>
                  </a:cxn>
                  <a:cxn ang="0">
                    <a:pos x="47" y="85"/>
                  </a:cxn>
                  <a:cxn ang="0">
                    <a:pos x="0" y="0"/>
                  </a:cxn>
                </a:cxnLst>
                <a:rect l="0" t="0" r="r" b="b"/>
                <a:pathLst>
                  <a:path w="116" h="108">
                    <a:moveTo>
                      <a:pt x="115" y="107"/>
                    </a:moveTo>
                    <a:lnTo>
                      <a:pt x="85" y="107"/>
                    </a:lnTo>
                    <a:lnTo>
                      <a:pt x="73" y="107"/>
                    </a:lnTo>
                    <a:lnTo>
                      <a:pt x="62" y="106"/>
                    </a:lnTo>
                    <a:lnTo>
                      <a:pt x="58" y="104"/>
                    </a:lnTo>
                    <a:lnTo>
                      <a:pt x="55" y="101"/>
                    </a:lnTo>
                    <a:lnTo>
                      <a:pt x="53" y="96"/>
                    </a:lnTo>
                    <a:lnTo>
                      <a:pt x="47" y="85"/>
                    </a:lnTo>
                    <a:lnTo>
                      <a:pt x="0"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11" name="Freeform 95"/>
              <p:cNvSpPr>
                <a:spLocks/>
              </p:cNvSpPr>
              <p:nvPr/>
            </p:nvSpPr>
            <p:spPr bwMode="auto">
              <a:xfrm>
                <a:off x="3431" y="2360"/>
                <a:ext cx="96" cy="319"/>
              </a:xfrm>
              <a:custGeom>
                <a:avLst/>
                <a:gdLst/>
                <a:ahLst/>
                <a:cxnLst>
                  <a:cxn ang="0">
                    <a:pos x="90" y="304"/>
                  </a:cxn>
                  <a:cxn ang="0">
                    <a:pos x="88" y="302"/>
                  </a:cxn>
                  <a:cxn ang="0">
                    <a:pos x="84" y="300"/>
                  </a:cxn>
                  <a:cxn ang="0">
                    <a:pos x="75" y="299"/>
                  </a:cxn>
                  <a:cxn ang="0">
                    <a:pos x="66" y="300"/>
                  </a:cxn>
                  <a:cxn ang="0">
                    <a:pos x="60" y="303"/>
                  </a:cxn>
                  <a:cxn ang="0">
                    <a:pos x="55" y="305"/>
                  </a:cxn>
                  <a:cxn ang="0">
                    <a:pos x="49" y="309"/>
                  </a:cxn>
                  <a:cxn ang="0">
                    <a:pos x="43" y="314"/>
                  </a:cxn>
                  <a:cxn ang="0">
                    <a:pos x="41" y="318"/>
                  </a:cxn>
                  <a:cxn ang="0">
                    <a:pos x="41" y="317"/>
                  </a:cxn>
                  <a:cxn ang="0">
                    <a:pos x="41" y="281"/>
                  </a:cxn>
                  <a:cxn ang="0">
                    <a:pos x="38" y="264"/>
                  </a:cxn>
                  <a:cxn ang="0">
                    <a:pos x="35" y="249"/>
                  </a:cxn>
                  <a:cxn ang="0">
                    <a:pos x="24" y="212"/>
                  </a:cxn>
                  <a:cxn ang="0">
                    <a:pos x="17" y="185"/>
                  </a:cxn>
                  <a:cxn ang="0">
                    <a:pos x="11" y="147"/>
                  </a:cxn>
                  <a:cxn ang="0">
                    <a:pos x="11" y="120"/>
                  </a:cxn>
                  <a:cxn ang="0">
                    <a:pos x="9" y="88"/>
                  </a:cxn>
                  <a:cxn ang="0">
                    <a:pos x="7" y="72"/>
                  </a:cxn>
                  <a:cxn ang="0">
                    <a:pos x="1" y="50"/>
                  </a:cxn>
                  <a:cxn ang="0">
                    <a:pos x="0" y="30"/>
                  </a:cxn>
                  <a:cxn ang="0">
                    <a:pos x="1" y="8"/>
                  </a:cxn>
                  <a:cxn ang="0">
                    <a:pos x="42" y="4"/>
                  </a:cxn>
                  <a:cxn ang="0">
                    <a:pos x="84" y="0"/>
                  </a:cxn>
                  <a:cxn ang="0">
                    <a:pos x="85" y="24"/>
                  </a:cxn>
                  <a:cxn ang="0">
                    <a:pos x="85" y="45"/>
                  </a:cxn>
                  <a:cxn ang="0">
                    <a:pos x="84" y="67"/>
                  </a:cxn>
                  <a:cxn ang="0">
                    <a:pos x="84" y="81"/>
                  </a:cxn>
                  <a:cxn ang="0">
                    <a:pos x="84" y="93"/>
                  </a:cxn>
                  <a:cxn ang="0">
                    <a:pos x="86" y="115"/>
                  </a:cxn>
                  <a:cxn ang="0">
                    <a:pos x="89" y="136"/>
                  </a:cxn>
                  <a:cxn ang="0">
                    <a:pos x="93" y="157"/>
                  </a:cxn>
                  <a:cxn ang="0">
                    <a:pos x="95" y="184"/>
                  </a:cxn>
                  <a:cxn ang="0">
                    <a:pos x="94" y="211"/>
                  </a:cxn>
                  <a:cxn ang="0">
                    <a:pos x="90" y="243"/>
                  </a:cxn>
                  <a:cxn ang="0">
                    <a:pos x="88" y="261"/>
                  </a:cxn>
                  <a:cxn ang="0">
                    <a:pos x="88" y="274"/>
                  </a:cxn>
                  <a:cxn ang="0">
                    <a:pos x="90" y="293"/>
                  </a:cxn>
                  <a:cxn ang="0">
                    <a:pos x="90" y="304"/>
                  </a:cxn>
                </a:cxnLst>
                <a:rect l="0" t="0" r="r" b="b"/>
                <a:pathLst>
                  <a:path w="96" h="319">
                    <a:moveTo>
                      <a:pt x="90" y="304"/>
                    </a:moveTo>
                    <a:lnTo>
                      <a:pt x="88" y="302"/>
                    </a:lnTo>
                    <a:lnTo>
                      <a:pt x="84" y="300"/>
                    </a:lnTo>
                    <a:lnTo>
                      <a:pt x="75" y="299"/>
                    </a:lnTo>
                    <a:lnTo>
                      <a:pt x="66" y="300"/>
                    </a:lnTo>
                    <a:lnTo>
                      <a:pt x="60" y="303"/>
                    </a:lnTo>
                    <a:lnTo>
                      <a:pt x="55" y="305"/>
                    </a:lnTo>
                    <a:lnTo>
                      <a:pt x="49" y="309"/>
                    </a:lnTo>
                    <a:lnTo>
                      <a:pt x="43" y="314"/>
                    </a:lnTo>
                    <a:lnTo>
                      <a:pt x="41" y="318"/>
                    </a:lnTo>
                    <a:lnTo>
                      <a:pt x="41" y="317"/>
                    </a:lnTo>
                    <a:lnTo>
                      <a:pt x="41" y="281"/>
                    </a:lnTo>
                    <a:lnTo>
                      <a:pt x="38" y="264"/>
                    </a:lnTo>
                    <a:lnTo>
                      <a:pt x="35" y="249"/>
                    </a:lnTo>
                    <a:lnTo>
                      <a:pt x="24" y="212"/>
                    </a:lnTo>
                    <a:lnTo>
                      <a:pt x="17" y="185"/>
                    </a:lnTo>
                    <a:lnTo>
                      <a:pt x="11" y="147"/>
                    </a:lnTo>
                    <a:lnTo>
                      <a:pt x="11" y="120"/>
                    </a:lnTo>
                    <a:lnTo>
                      <a:pt x="9" y="88"/>
                    </a:lnTo>
                    <a:lnTo>
                      <a:pt x="7" y="72"/>
                    </a:lnTo>
                    <a:lnTo>
                      <a:pt x="1" y="50"/>
                    </a:lnTo>
                    <a:lnTo>
                      <a:pt x="0" y="30"/>
                    </a:lnTo>
                    <a:lnTo>
                      <a:pt x="1" y="8"/>
                    </a:lnTo>
                    <a:lnTo>
                      <a:pt x="42" y="4"/>
                    </a:lnTo>
                    <a:lnTo>
                      <a:pt x="84" y="0"/>
                    </a:lnTo>
                    <a:lnTo>
                      <a:pt x="85" y="24"/>
                    </a:lnTo>
                    <a:lnTo>
                      <a:pt x="85" y="45"/>
                    </a:lnTo>
                    <a:lnTo>
                      <a:pt x="84" y="67"/>
                    </a:lnTo>
                    <a:lnTo>
                      <a:pt x="84" y="81"/>
                    </a:lnTo>
                    <a:lnTo>
                      <a:pt x="84" y="93"/>
                    </a:lnTo>
                    <a:lnTo>
                      <a:pt x="86" y="115"/>
                    </a:lnTo>
                    <a:lnTo>
                      <a:pt x="89" y="136"/>
                    </a:lnTo>
                    <a:lnTo>
                      <a:pt x="93" y="157"/>
                    </a:lnTo>
                    <a:lnTo>
                      <a:pt x="95" y="184"/>
                    </a:lnTo>
                    <a:lnTo>
                      <a:pt x="94" y="211"/>
                    </a:lnTo>
                    <a:lnTo>
                      <a:pt x="90" y="243"/>
                    </a:lnTo>
                    <a:lnTo>
                      <a:pt x="88" y="261"/>
                    </a:lnTo>
                    <a:lnTo>
                      <a:pt x="88" y="274"/>
                    </a:lnTo>
                    <a:lnTo>
                      <a:pt x="90" y="293"/>
                    </a:lnTo>
                    <a:lnTo>
                      <a:pt x="90" y="304"/>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111712" name="Freeform 96"/>
              <p:cNvSpPr>
                <a:spLocks/>
              </p:cNvSpPr>
              <p:nvPr/>
            </p:nvSpPr>
            <p:spPr bwMode="auto">
              <a:xfrm>
                <a:off x="3467" y="2659"/>
                <a:ext cx="101" cy="105"/>
              </a:xfrm>
              <a:custGeom>
                <a:avLst/>
                <a:gdLst/>
                <a:ahLst/>
                <a:cxnLst>
                  <a:cxn ang="0">
                    <a:pos x="4" y="19"/>
                  </a:cxn>
                  <a:cxn ang="0">
                    <a:pos x="12" y="10"/>
                  </a:cxn>
                  <a:cxn ang="0">
                    <a:pos x="24" y="4"/>
                  </a:cxn>
                  <a:cxn ang="0">
                    <a:pos x="38" y="0"/>
                  </a:cxn>
                  <a:cxn ang="0">
                    <a:pos x="52" y="3"/>
                  </a:cxn>
                  <a:cxn ang="0">
                    <a:pos x="54" y="4"/>
                  </a:cxn>
                  <a:cxn ang="0">
                    <a:pos x="56" y="6"/>
                  </a:cxn>
                  <a:cxn ang="0">
                    <a:pos x="61" y="13"/>
                  </a:cxn>
                  <a:cxn ang="0">
                    <a:pos x="54" y="13"/>
                  </a:cxn>
                  <a:cxn ang="0">
                    <a:pos x="42" y="11"/>
                  </a:cxn>
                  <a:cxn ang="0">
                    <a:pos x="27" y="15"/>
                  </a:cxn>
                  <a:cxn ang="0">
                    <a:pos x="19" y="21"/>
                  </a:cxn>
                  <a:cxn ang="0">
                    <a:pos x="12" y="29"/>
                  </a:cxn>
                  <a:cxn ang="0">
                    <a:pos x="12" y="41"/>
                  </a:cxn>
                  <a:cxn ang="0">
                    <a:pos x="17" y="52"/>
                  </a:cxn>
                  <a:cxn ang="0">
                    <a:pos x="29" y="63"/>
                  </a:cxn>
                  <a:cxn ang="0">
                    <a:pos x="39" y="71"/>
                  </a:cxn>
                  <a:cxn ang="0">
                    <a:pos x="49" y="75"/>
                  </a:cxn>
                  <a:cxn ang="0">
                    <a:pos x="60" y="75"/>
                  </a:cxn>
                  <a:cxn ang="0">
                    <a:pos x="70" y="73"/>
                  </a:cxn>
                  <a:cxn ang="0">
                    <a:pos x="79" y="68"/>
                  </a:cxn>
                  <a:cxn ang="0">
                    <a:pos x="83" y="57"/>
                  </a:cxn>
                  <a:cxn ang="0">
                    <a:pos x="81" y="41"/>
                  </a:cxn>
                  <a:cxn ang="0">
                    <a:pos x="89" y="57"/>
                  </a:cxn>
                  <a:cxn ang="0">
                    <a:pos x="99" y="81"/>
                  </a:cxn>
                  <a:cxn ang="0">
                    <a:pos x="99" y="90"/>
                  </a:cxn>
                  <a:cxn ang="0">
                    <a:pos x="93" y="98"/>
                  </a:cxn>
                  <a:cxn ang="0">
                    <a:pos x="83" y="103"/>
                  </a:cxn>
                  <a:cxn ang="0">
                    <a:pos x="65" y="104"/>
                  </a:cxn>
                  <a:cxn ang="0">
                    <a:pos x="56" y="102"/>
                  </a:cxn>
                  <a:cxn ang="0">
                    <a:pos x="29" y="84"/>
                  </a:cxn>
                  <a:cxn ang="0">
                    <a:pos x="1" y="52"/>
                  </a:cxn>
                  <a:cxn ang="0">
                    <a:pos x="0" y="41"/>
                  </a:cxn>
                  <a:cxn ang="0">
                    <a:pos x="1" y="22"/>
                  </a:cxn>
                  <a:cxn ang="0">
                    <a:pos x="3" y="19"/>
                  </a:cxn>
                </a:cxnLst>
                <a:rect l="0" t="0" r="r" b="b"/>
                <a:pathLst>
                  <a:path w="101" h="105">
                    <a:moveTo>
                      <a:pt x="3" y="19"/>
                    </a:moveTo>
                    <a:lnTo>
                      <a:pt x="4" y="19"/>
                    </a:lnTo>
                    <a:lnTo>
                      <a:pt x="7" y="15"/>
                    </a:lnTo>
                    <a:lnTo>
                      <a:pt x="12" y="10"/>
                    </a:lnTo>
                    <a:lnTo>
                      <a:pt x="19" y="6"/>
                    </a:lnTo>
                    <a:lnTo>
                      <a:pt x="24" y="4"/>
                    </a:lnTo>
                    <a:lnTo>
                      <a:pt x="29" y="1"/>
                    </a:lnTo>
                    <a:lnTo>
                      <a:pt x="38" y="0"/>
                    </a:lnTo>
                    <a:lnTo>
                      <a:pt x="47" y="1"/>
                    </a:lnTo>
                    <a:lnTo>
                      <a:pt x="52" y="3"/>
                    </a:lnTo>
                    <a:lnTo>
                      <a:pt x="54" y="5"/>
                    </a:lnTo>
                    <a:lnTo>
                      <a:pt x="54" y="4"/>
                    </a:lnTo>
                    <a:lnTo>
                      <a:pt x="54" y="5"/>
                    </a:lnTo>
                    <a:lnTo>
                      <a:pt x="56" y="6"/>
                    </a:lnTo>
                    <a:lnTo>
                      <a:pt x="58" y="10"/>
                    </a:lnTo>
                    <a:lnTo>
                      <a:pt x="61" y="13"/>
                    </a:lnTo>
                    <a:lnTo>
                      <a:pt x="61" y="15"/>
                    </a:lnTo>
                    <a:lnTo>
                      <a:pt x="54" y="13"/>
                    </a:lnTo>
                    <a:lnTo>
                      <a:pt x="47" y="12"/>
                    </a:lnTo>
                    <a:lnTo>
                      <a:pt x="42" y="11"/>
                    </a:lnTo>
                    <a:lnTo>
                      <a:pt x="36" y="12"/>
                    </a:lnTo>
                    <a:lnTo>
                      <a:pt x="27" y="15"/>
                    </a:lnTo>
                    <a:lnTo>
                      <a:pt x="22" y="18"/>
                    </a:lnTo>
                    <a:lnTo>
                      <a:pt x="19" y="21"/>
                    </a:lnTo>
                    <a:lnTo>
                      <a:pt x="16" y="24"/>
                    </a:lnTo>
                    <a:lnTo>
                      <a:pt x="12" y="29"/>
                    </a:lnTo>
                    <a:lnTo>
                      <a:pt x="11" y="36"/>
                    </a:lnTo>
                    <a:lnTo>
                      <a:pt x="12" y="41"/>
                    </a:lnTo>
                    <a:lnTo>
                      <a:pt x="13" y="47"/>
                    </a:lnTo>
                    <a:lnTo>
                      <a:pt x="17" y="52"/>
                    </a:lnTo>
                    <a:lnTo>
                      <a:pt x="22" y="57"/>
                    </a:lnTo>
                    <a:lnTo>
                      <a:pt x="29" y="63"/>
                    </a:lnTo>
                    <a:lnTo>
                      <a:pt x="35" y="68"/>
                    </a:lnTo>
                    <a:lnTo>
                      <a:pt x="39" y="71"/>
                    </a:lnTo>
                    <a:lnTo>
                      <a:pt x="45" y="74"/>
                    </a:lnTo>
                    <a:lnTo>
                      <a:pt x="49" y="75"/>
                    </a:lnTo>
                    <a:lnTo>
                      <a:pt x="54" y="75"/>
                    </a:lnTo>
                    <a:lnTo>
                      <a:pt x="60" y="75"/>
                    </a:lnTo>
                    <a:lnTo>
                      <a:pt x="65" y="74"/>
                    </a:lnTo>
                    <a:lnTo>
                      <a:pt x="70" y="73"/>
                    </a:lnTo>
                    <a:lnTo>
                      <a:pt x="74" y="71"/>
                    </a:lnTo>
                    <a:lnTo>
                      <a:pt x="79" y="68"/>
                    </a:lnTo>
                    <a:lnTo>
                      <a:pt x="82" y="64"/>
                    </a:lnTo>
                    <a:lnTo>
                      <a:pt x="83" y="57"/>
                    </a:lnTo>
                    <a:lnTo>
                      <a:pt x="82" y="49"/>
                    </a:lnTo>
                    <a:lnTo>
                      <a:pt x="81" y="41"/>
                    </a:lnTo>
                    <a:lnTo>
                      <a:pt x="85" y="50"/>
                    </a:lnTo>
                    <a:lnTo>
                      <a:pt x="89" y="57"/>
                    </a:lnTo>
                    <a:lnTo>
                      <a:pt x="97" y="72"/>
                    </a:lnTo>
                    <a:lnTo>
                      <a:pt x="99" y="81"/>
                    </a:lnTo>
                    <a:lnTo>
                      <a:pt x="100" y="87"/>
                    </a:lnTo>
                    <a:lnTo>
                      <a:pt x="99" y="90"/>
                    </a:lnTo>
                    <a:lnTo>
                      <a:pt x="97" y="96"/>
                    </a:lnTo>
                    <a:lnTo>
                      <a:pt x="93" y="98"/>
                    </a:lnTo>
                    <a:lnTo>
                      <a:pt x="90" y="100"/>
                    </a:lnTo>
                    <a:lnTo>
                      <a:pt x="83" y="103"/>
                    </a:lnTo>
                    <a:lnTo>
                      <a:pt x="76" y="104"/>
                    </a:lnTo>
                    <a:lnTo>
                      <a:pt x="65" y="104"/>
                    </a:lnTo>
                    <a:lnTo>
                      <a:pt x="61" y="103"/>
                    </a:lnTo>
                    <a:lnTo>
                      <a:pt x="56" y="102"/>
                    </a:lnTo>
                    <a:lnTo>
                      <a:pt x="47" y="98"/>
                    </a:lnTo>
                    <a:lnTo>
                      <a:pt x="29" y="84"/>
                    </a:lnTo>
                    <a:lnTo>
                      <a:pt x="2" y="57"/>
                    </a:lnTo>
                    <a:lnTo>
                      <a:pt x="1" y="52"/>
                    </a:lnTo>
                    <a:lnTo>
                      <a:pt x="0" y="48"/>
                    </a:lnTo>
                    <a:lnTo>
                      <a:pt x="0" y="41"/>
                    </a:lnTo>
                    <a:lnTo>
                      <a:pt x="0" y="35"/>
                    </a:lnTo>
                    <a:lnTo>
                      <a:pt x="1" y="22"/>
                    </a:lnTo>
                    <a:lnTo>
                      <a:pt x="4" y="19"/>
                    </a:lnTo>
                    <a:lnTo>
                      <a:pt x="3" y="19"/>
                    </a:lnTo>
                  </a:path>
                </a:pathLst>
              </a:custGeom>
              <a:solidFill>
                <a:srgbClr val="FF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13" name="Freeform 97"/>
              <p:cNvSpPr>
                <a:spLocks/>
              </p:cNvSpPr>
              <p:nvPr/>
            </p:nvSpPr>
            <p:spPr bwMode="auto">
              <a:xfrm>
                <a:off x="3569" y="1482"/>
                <a:ext cx="10" cy="81"/>
              </a:xfrm>
              <a:custGeom>
                <a:avLst/>
                <a:gdLst/>
                <a:ahLst/>
                <a:cxnLst>
                  <a:cxn ang="0">
                    <a:pos x="9" y="80"/>
                  </a:cxn>
                  <a:cxn ang="0">
                    <a:pos x="6" y="61"/>
                  </a:cxn>
                  <a:cxn ang="0">
                    <a:pos x="2" y="25"/>
                  </a:cxn>
                  <a:cxn ang="0">
                    <a:pos x="0" y="0"/>
                  </a:cxn>
                </a:cxnLst>
                <a:rect l="0" t="0" r="r" b="b"/>
                <a:pathLst>
                  <a:path w="10" h="81">
                    <a:moveTo>
                      <a:pt x="9" y="80"/>
                    </a:moveTo>
                    <a:lnTo>
                      <a:pt x="6" y="61"/>
                    </a:lnTo>
                    <a:lnTo>
                      <a:pt x="2" y="2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11714" name="Freeform 98"/>
              <p:cNvSpPr>
                <a:spLocks/>
              </p:cNvSpPr>
              <p:nvPr/>
            </p:nvSpPr>
            <p:spPr bwMode="auto">
              <a:xfrm>
                <a:off x="4302" y="1226"/>
                <a:ext cx="11" cy="4"/>
              </a:xfrm>
              <a:custGeom>
                <a:avLst/>
                <a:gdLst/>
                <a:ahLst/>
                <a:cxnLst>
                  <a:cxn ang="0">
                    <a:pos x="0" y="0"/>
                  </a:cxn>
                  <a:cxn ang="0">
                    <a:pos x="6" y="1"/>
                  </a:cxn>
                  <a:cxn ang="0">
                    <a:pos x="10" y="3"/>
                  </a:cxn>
                </a:cxnLst>
                <a:rect l="0" t="0" r="r" b="b"/>
                <a:pathLst>
                  <a:path w="11" h="4">
                    <a:moveTo>
                      <a:pt x="0" y="0"/>
                    </a:moveTo>
                    <a:lnTo>
                      <a:pt x="6" y="1"/>
                    </a:lnTo>
                    <a:lnTo>
                      <a:pt x="10" y="3"/>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15" name="Freeform 99"/>
              <p:cNvSpPr>
                <a:spLocks/>
              </p:cNvSpPr>
              <p:nvPr/>
            </p:nvSpPr>
            <p:spPr bwMode="auto">
              <a:xfrm>
                <a:off x="3808" y="1194"/>
                <a:ext cx="17" cy="55"/>
              </a:xfrm>
              <a:custGeom>
                <a:avLst/>
                <a:gdLst/>
                <a:ahLst/>
                <a:cxnLst>
                  <a:cxn ang="0">
                    <a:pos x="2" y="37"/>
                  </a:cxn>
                  <a:cxn ang="0">
                    <a:pos x="0" y="54"/>
                  </a:cxn>
                  <a:cxn ang="0">
                    <a:pos x="9" y="45"/>
                  </a:cxn>
                  <a:cxn ang="0">
                    <a:pos x="13" y="38"/>
                  </a:cxn>
                  <a:cxn ang="0">
                    <a:pos x="15" y="27"/>
                  </a:cxn>
                  <a:cxn ang="0">
                    <a:pos x="16" y="21"/>
                  </a:cxn>
                  <a:cxn ang="0">
                    <a:pos x="15" y="7"/>
                  </a:cxn>
                  <a:cxn ang="0">
                    <a:pos x="11" y="0"/>
                  </a:cxn>
                  <a:cxn ang="0">
                    <a:pos x="10" y="2"/>
                  </a:cxn>
                  <a:cxn ang="0">
                    <a:pos x="8" y="4"/>
                  </a:cxn>
                  <a:cxn ang="0">
                    <a:pos x="5" y="8"/>
                  </a:cxn>
                  <a:cxn ang="0">
                    <a:pos x="2" y="37"/>
                  </a:cxn>
                </a:cxnLst>
                <a:rect l="0" t="0" r="r" b="b"/>
                <a:pathLst>
                  <a:path w="17" h="55">
                    <a:moveTo>
                      <a:pt x="2" y="37"/>
                    </a:moveTo>
                    <a:lnTo>
                      <a:pt x="0" y="54"/>
                    </a:lnTo>
                    <a:lnTo>
                      <a:pt x="9" y="45"/>
                    </a:lnTo>
                    <a:lnTo>
                      <a:pt x="13" y="38"/>
                    </a:lnTo>
                    <a:lnTo>
                      <a:pt x="15" y="27"/>
                    </a:lnTo>
                    <a:lnTo>
                      <a:pt x="16" y="21"/>
                    </a:lnTo>
                    <a:lnTo>
                      <a:pt x="15" y="7"/>
                    </a:lnTo>
                    <a:lnTo>
                      <a:pt x="11" y="0"/>
                    </a:lnTo>
                    <a:lnTo>
                      <a:pt x="10" y="2"/>
                    </a:lnTo>
                    <a:lnTo>
                      <a:pt x="8" y="4"/>
                    </a:lnTo>
                    <a:lnTo>
                      <a:pt x="5" y="8"/>
                    </a:lnTo>
                    <a:lnTo>
                      <a:pt x="2" y="3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16" name="Freeform 100"/>
              <p:cNvSpPr>
                <a:spLocks/>
              </p:cNvSpPr>
              <p:nvPr/>
            </p:nvSpPr>
            <p:spPr bwMode="auto">
              <a:xfrm>
                <a:off x="3634" y="1071"/>
                <a:ext cx="200" cy="132"/>
              </a:xfrm>
              <a:custGeom>
                <a:avLst/>
                <a:gdLst/>
                <a:ahLst/>
                <a:cxnLst>
                  <a:cxn ang="0">
                    <a:pos x="179" y="128"/>
                  </a:cxn>
                  <a:cxn ang="0">
                    <a:pos x="178" y="95"/>
                  </a:cxn>
                  <a:cxn ang="0">
                    <a:pos x="173" y="80"/>
                  </a:cxn>
                  <a:cxn ang="0">
                    <a:pos x="168" y="55"/>
                  </a:cxn>
                  <a:cxn ang="0">
                    <a:pos x="157" y="41"/>
                  </a:cxn>
                  <a:cxn ang="0">
                    <a:pos x="148" y="39"/>
                  </a:cxn>
                  <a:cxn ang="0">
                    <a:pos x="136" y="45"/>
                  </a:cxn>
                  <a:cxn ang="0">
                    <a:pos x="108" y="67"/>
                  </a:cxn>
                  <a:cxn ang="0">
                    <a:pos x="97" y="81"/>
                  </a:cxn>
                  <a:cxn ang="0">
                    <a:pos x="85" y="89"/>
                  </a:cxn>
                  <a:cxn ang="0">
                    <a:pos x="78" y="95"/>
                  </a:cxn>
                  <a:cxn ang="0">
                    <a:pos x="67" y="99"/>
                  </a:cxn>
                  <a:cxn ang="0">
                    <a:pos x="56" y="100"/>
                  </a:cxn>
                  <a:cxn ang="0">
                    <a:pos x="48" y="97"/>
                  </a:cxn>
                  <a:cxn ang="0">
                    <a:pos x="35" y="108"/>
                  </a:cxn>
                  <a:cxn ang="0">
                    <a:pos x="24" y="107"/>
                  </a:cxn>
                  <a:cxn ang="0">
                    <a:pos x="8" y="116"/>
                  </a:cxn>
                  <a:cxn ang="0">
                    <a:pos x="2" y="100"/>
                  </a:cxn>
                  <a:cxn ang="0">
                    <a:pos x="0" y="79"/>
                  </a:cxn>
                  <a:cxn ang="0">
                    <a:pos x="7" y="53"/>
                  </a:cxn>
                  <a:cxn ang="0">
                    <a:pos x="16" y="37"/>
                  </a:cxn>
                  <a:cxn ang="0">
                    <a:pos x="44" y="15"/>
                  </a:cxn>
                  <a:cxn ang="0">
                    <a:pos x="66" y="5"/>
                  </a:cxn>
                  <a:cxn ang="0">
                    <a:pos x="97" y="0"/>
                  </a:cxn>
                  <a:cxn ang="0">
                    <a:pos x="127" y="3"/>
                  </a:cxn>
                  <a:cxn ang="0">
                    <a:pos x="153" y="9"/>
                  </a:cxn>
                  <a:cxn ang="0">
                    <a:pos x="171" y="19"/>
                  </a:cxn>
                  <a:cxn ang="0">
                    <a:pos x="188" y="38"/>
                  </a:cxn>
                  <a:cxn ang="0">
                    <a:pos x="195" y="53"/>
                  </a:cxn>
                  <a:cxn ang="0">
                    <a:pos x="198" y="74"/>
                  </a:cxn>
                  <a:cxn ang="0">
                    <a:pos x="198" y="91"/>
                  </a:cxn>
                  <a:cxn ang="0">
                    <a:pos x="192" y="107"/>
                  </a:cxn>
                  <a:cxn ang="0">
                    <a:pos x="186" y="123"/>
                  </a:cxn>
                  <a:cxn ang="0">
                    <a:pos x="179" y="131"/>
                  </a:cxn>
                </a:cxnLst>
                <a:rect l="0" t="0" r="r" b="b"/>
                <a:pathLst>
                  <a:path w="200" h="132">
                    <a:moveTo>
                      <a:pt x="179" y="131"/>
                    </a:moveTo>
                    <a:lnTo>
                      <a:pt x="179" y="128"/>
                    </a:lnTo>
                    <a:lnTo>
                      <a:pt x="180" y="107"/>
                    </a:lnTo>
                    <a:lnTo>
                      <a:pt x="178" y="95"/>
                    </a:lnTo>
                    <a:lnTo>
                      <a:pt x="175" y="91"/>
                    </a:lnTo>
                    <a:lnTo>
                      <a:pt x="173" y="80"/>
                    </a:lnTo>
                    <a:lnTo>
                      <a:pt x="171" y="69"/>
                    </a:lnTo>
                    <a:lnTo>
                      <a:pt x="168" y="55"/>
                    </a:lnTo>
                    <a:lnTo>
                      <a:pt x="164" y="47"/>
                    </a:lnTo>
                    <a:lnTo>
                      <a:pt x="157" y="41"/>
                    </a:lnTo>
                    <a:lnTo>
                      <a:pt x="153" y="37"/>
                    </a:lnTo>
                    <a:lnTo>
                      <a:pt x="148" y="39"/>
                    </a:lnTo>
                    <a:lnTo>
                      <a:pt x="144" y="41"/>
                    </a:lnTo>
                    <a:lnTo>
                      <a:pt x="136" y="45"/>
                    </a:lnTo>
                    <a:lnTo>
                      <a:pt x="115" y="59"/>
                    </a:lnTo>
                    <a:lnTo>
                      <a:pt x="108" y="67"/>
                    </a:lnTo>
                    <a:lnTo>
                      <a:pt x="103" y="75"/>
                    </a:lnTo>
                    <a:lnTo>
                      <a:pt x="97" y="81"/>
                    </a:lnTo>
                    <a:lnTo>
                      <a:pt x="90" y="87"/>
                    </a:lnTo>
                    <a:lnTo>
                      <a:pt x="85" y="89"/>
                    </a:lnTo>
                    <a:lnTo>
                      <a:pt x="81" y="93"/>
                    </a:lnTo>
                    <a:lnTo>
                      <a:pt x="78" y="95"/>
                    </a:lnTo>
                    <a:lnTo>
                      <a:pt x="73" y="97"/>
                    </a:lnTo>
                    <a:lnTo>
                      <a:pt x="67" y="99"/>
                    </a:lnTo>
                    <a:lnTo>
                      <a:pt x="61" y="100"/>
                    </a:lnTo>
                    <a:lnTo>
                      <a:pt x="56" y="100"/>
                    </a:lnTo>
                    <a:lnTo>
                      <a:pt x="53" y="99"/>
                    </a:lnTo>
                    <a:lnTo>
                      <a:pt x="48" y="97"/>
                    </a:lnTo>
                    <a:lnTo>
                      <a:pt x="44" y="102"/>
                    </a:lnTo>
                    <a:lnTo>
                      <a:pt x="35" y="108"/>
                    </a:lnTo>
                    <a:lnTo>
                      <a:pt x="27" y="112"/>
                    </a:lnTo>
                    <a:lnTo>
                      <a:pt x="24" y="107"/>
                    </a:lnTo>
                    <a:lnTo>
                      <a:pt x="19" y="131"/>
                    </a:lnTo>
                    <a:lnTo>
                      <a:pt x="8" y="116"/>
                    </a:lnTo>
                    <a:lnTo>
                      <a:pt x="4" y="108"/>
                    </a:lnTo>
                    <a:lnTo>
                      <a:pt x="2" y="100"/>
                    </a:lnTo>
                    <a:lnTo>
                      <a:pt x="0" y="90"/>
                    </a:lnTo>
                    <a:lnTo>
                      <a:pt x="0" y="79"/>
                    </a:lnTo>
                    <a:lnTo>
                      <a:pt x="3" y="63"/>
                    </a:lnTo>
                    <a:lnTo>
                      <a:pt x="7" y="53"/>
                    </a:lnTo>
                    <a:lnTo>
                      <a:pt x="10" y="44"/>
                    </a:lnTo>
                    <a:lnTo>
                      <a:pt x="16" y="37"/>
                    </a:lnTo>
                    <a:lnTo>
                      <a:pt x="26" y="26"/>
                    </a:lnTo>
                    <a:lnTo>
                      <a:pt x="44" y="15"/>
                    </a:lnTo>
                    <a:lnTo>
                      <a:pt x="54" y="9"/>
                    </a:lnTo>
                    <a:lnTo>
                      <a:pt x="66" y="5"/>
                    </a:lnTo>
                    <a:lnTo>
                      <a:pt x="85" y="1"/>
                    </a:lnTo>
                    <a:lnTo>
                      <a:pt x="97" y="0"/>
                    </a:lnTo>
                    <a:lnTo>
                      <a:pt x="115" y="1"/>
                    </a:lnTo>
                    <a:lnTo>
                      <a:pt x="127" y="3"/>
                    </a:lnTo>
                    <a:lnTo>
                      <a:pt x="138" y="5"/>
                    </a:lnTo>
                    <a:lnTo>
                      <a:pt x="153" y="9"/>
                    </a:lnTo>
                    <a:lnTo>
                      <a:pt x="162" y="13"/>
                    </a:lnTo>
                    <a:lnTo>
                      <a:pt x="171" y="19"/>
                    </a:lnTo>
                    <a:lnTo>
                      <a:pt x="180" y="28"/>
                    </a:lnTo>
                    <a:lnTo>
                      <a:pt x="188" y="38"/>
                    </a:lnTo>
                    <a:lnTo>
                      <a:pt x="191" y="45"/>
                    </a:lnTo>
                    <a:lnTo>
                      <a:pt x="195" y="53"/>
                    </a:lnTo>
                    <a:lnTo>
                      <a:pt x="197" y="63"/>
                    </a:lnTo>
                    <a:lnTo>
                      <a:pt x="198" y="74"/>
                    </a:lnTo>
                    <a:lnTo>
                      <a:pt x="199" y="83"/>
                    </a:lnTo>
                    <a:lnTo>
                      <a:pt x="198" y="91"/>
                    </a:lnTo>
                    <a:lnTo>
                      <a:pt x="197" y="99"/>
                    </a:lnTo>
                    <a:lnTo>
                      <a:pt x="192" y="107"/>
                    </a:lnTo>
                    <a:lnTo>
                      <a:pt x="189" y="119"/>
                    </a:lnTo>
                    <a:lnTo>
                      <a:pt x="186" y="123"/>
                    </a:lnTo>
                    <a:lnTo>
                      <a:pt x="182" y="127"/>
                    </a:lnTo>
                    <a:lnTo>
                      <a:pt x="179" y="131"/>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17" name="Freeform 101"/>
              <p:cNvSpPr>
                <a:spLocks/>
              </p:cNvSpPr>
              <p:nvPr/>
            </p:nvSpPr>
            <p:spPr bwMode="auto">
              <a:xfrm>
                <a:off x="3758" y="1307"/>
                <a:ext cx="60" cy="111"/>
              </a:xfrm>
              <a:custGeom>
                <a:avLst/>
                <a:gdLst/>
                <a:ahLst/>
                <a:cxnLst>
                  <a:cxn ang="0">
                    <a:pos x="30" y="110"/>
                  </a:cxn>
                  <a:cxn ang="0">
                    <a:pos x="45" y="80"/>
                  </a:cxn>
                  <a:cxn ang="0">
                    <a:pos x="55" y="56"/>
                  </a:cxn>
                  <a:cxn ang="0">
                    <a:pos x="59" y="35"/>
                  </a:cxn>
                  <a:cxn ang="0">
                    <a:pos x="37" y="1"/>
                  </a:cxn>
                  <a:cxn ang="0">
                    <a:pos x="33" y="0"/>
                  </a:cxn>
                  <a:cxn ang="0">
                    <a:pos x="33" y="11"/>
                  </a:cxn>
                  <a:cxn ang="0">
                    <a:pos x="29" y="25"/>
                  </a:cxn>
                  <a:cxn ang="0">
                    <a:pos x="24" y="35"/>
                  </a:cxn>
                  <a:cxn ang="0">
                    <a:pos x="18" y="45"/>
                  </a:cxn>
                  <a:cxn ang="0">
                    <a:pos x="10" y="53"/>
                  </a:cxn>
                  <a:cxn ang="0">
                    <a:pos x="4" y="59"/>
                  </a:cxn>
                  <a:cxn ang="0">
                    <a:pos x="0" y="64"/>
                  </a:cxn>
                  <a:cxn ang="0">
                    <a:pos x="29" y="109"/>
                  </a:cxn>
                  <a:cxn ang="0">
                    <a:pos x="30" y="110"/>
                  </a:cxn>
                </a:cxnLst>
                <a:rect l="0" t="0" r="r" b="b"/>
                <a:pathLst>
                  <a:path w="60" h="111">
                    <a:moveTo>
                      <a:pt x="30" y="110"/>
                    </a:moveTo>
                    <a:lnTo>
                      <a:pt x="45" y="80"/>
                    </a:lnTo>
                    <a:lnTo>
                      <a:pt x="55" y="56"/>
                    </a:lnTo>
                    <a:lnTo>
                      <a:pt x="59" y="35"/>
                    </a:lnTo>
                    <a:lnTo>
                      <a:pt x="37" y="1"/>
                    </a:lnTo>
                    <a:lnTo>
                      <a:pt x="33" y="0"/>
                    </a:lnTo>
                    <a:lnTo>
                      <a:pt x="33" y="11"/>
                    </a:lnTo>
                    <a:lnTo>
                      <a:pt x="29" y="25"/>
                    </a:lnTo>
                    <a:lnTo>
                      <a:pt x="24" y="35"/>
                    </a:lnTo>
                    <a:lnTo>
                      <a:pt x="18" y="45"/>
                    </a:lnTo>
                    <a:lnTo>
                      <a:pt x="10" y="53"/>
                    </a:lnTo>
                    <a:lnTo>
                      <a:pt x="4" y="59"/>
                    </a:lnTo>
                    <a:lnTo>
                      <a:pt x="0" y="64"/>
                    </a:lnTo>
                    <a:lnTo>
                      <a:pt x="29" y="109"/>
                    </a:lnTo>
                    <a:lnTo>
                      <a:pt x="30" y="1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18" name="Freeform 102"/>
              <p:cNvSpPr>
                <a:spLocks/>
              </p:cNvSpPr>
              <p:nvPr/>
            </p:nvSpPr>
            <p:spPr bwMode="auto">
              <a:xfrm>
                <a:off x="3653" y="1308"/>
                <a:ext cx="79" cy="109"/>
              </a:xfrm>
              <a:custGeom>
                <a:avLst/>
                <a:gdLst/>
                <a:ahLst/>
                <a:cxnLst>
                  <a:cxn ang="0">
                    <a:pos x="78" y="63"/>
                  </a:cxn>
                  <a:cxn ang="0">
                    <a:pos x="67" y="59"/>
                  </a:cxn>
                  <a:cxn ang="0">
                    <a:pos x="60" y="56"/>
                  </a:cxn>
                  <a:cxn ang="0">
                    <a:pos x="55" y="53"/>
                  </a:cxn>
                  <a:cxn ang="0">
                    <a:pos x="49" y="47"/>
                  </a:cxn>
                  <a:cxn ang="0">
                    <a:pos x="44" y="41"/>
                  </a:cxn>
                  <a:cxn ang="0">
                    <a:pos x="28" y="22"/>
                  </a:cxn>
                  <a:cxn ang="0">
                    <a:pos x="25" y="15"/>
                  </a:cxn>
                  <a:cxn ang="0">
                    <a:pos x="23" y="7"/>
                  </a:cxn>
                  <a:cxn ang="0">
                    <a:pos x="24" y="0"/>
                  </a:cxn>
                  <a:cxn ang="0">
                    <a:pos x="19" y="4"/>
                  </a:cxn>
                  <a:cxn ang="0">
                    <a:pos x="0" y="32"/>
                  </a:cxn>
                  <a:cxn ang="0">
                    <a:pos x="12" y="57"/>
                  </a:cxn>
                  <a:cxn ang="0">
                    <a:pos x="18" y="70"/>
                  </a:cxn>
                  <a:cxn ang="0">
                    <a:pos x="27" y="84"/>
                  </a:cxn>
                  <a:cxn ang="0">
                    <a:pos x="44" y="108"/>
                  </a:cxn>
                  <a:cxn ang="0">
                    <a:pos x="44" y="107"/>
                  </a:cxn>
                  <a:cxn ang="0">
                    <a:pos x="78" y="63"/>
                  </a:cxn>
                </a:cxnLst>
                <a:rect l="0" t="0" r="r" b="b"/>
                <a:pathLst>
                  <a:path w="79" h="109">
                    <a:moveTo>
                      <a:pt x="78" y="63"/>
                    </a:moveTo>
                    <a:lnTo>
                      <a:pt x="67" y="59"/>
                    </a:lnTo>
                    <a:lnTo>
                      <a:pt x="60" y="56"/>
                    </a:lnTo>
                    <a:lnTo>
                      <a:pt x="55" y="53"/>
                    </a:lnTo>
                    <a:lnTo>
                      <a:pt x="49" y="47"/>
                    </a:lnTo>
                    <a:lnTo>
                      <a:pt x="44" y="41"/>
                    </a:lnTo>
                    <a:lnTo>
                      <a:pt x="28" y="22"/>
                    </a:lnTo>
                    <a:lnTo>
                      <a:pt x="25" y="15"/>
                    </a:lnTo>
                    <a:lnTo>
                      <a:pt x="23" y="7"/>
                    </a:lnTo>
                    <a:lnTo>
                      <a:pt x="24" y="0"/>
                    </a:lnTo>
                    <a:lnTo>
                      <a:pt x="19" y="4"/>
                    </a:lnTo>
                    <a:lnTo>
                      <a:pt x="0" y="32"/>
                    </a:lnTo>
                    <a:lnTo>
                      <a:pt x="12" y="57"/>
                    </a:lnTo>
                    <a:lnTo>
                      <a:pt x="18" y="70"/>
                    </a:lnTo>
                    <a:lnTo>
                      <a:pt x="27" y="84"/>
                    </a:lnTo>
                    <a:lnTo>
                      <a:pt x="44" y="108"/>
                    </a:lnTo>
                    <a:lnTo>
                      <a:pt x="44" y="107"/>
                    </a:lnTo>
                    <a:lnTo>
                      <a:pt x="78" y="6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19" name="Freeform 103"/>
              <p:cNvSpPr>
                <a:spLocks/>
              </p:cNvSpPr>
              <p:nvPr/>
            </p:nvSpPr>
            <p:spPr bwMode="auto">
              <a:xfrm>
                <a:off x="3674" y="1284"/>
                <a:ext cx="118" cy="88"/>
              </a:xfrm>
              <a:custGeom>
                <a:avLst/>
                <a:gdLst/>
                <a:ahLst/>
                <a:cxnLst>
                  <a:cxn ang="0">
                    <a:pos x="117" y="23"/>
                  </a:cxn>
                  <a:cxn ang="0">
                    <a:pos x="117" y="25"/>
                  </a:cxn>
                  <a:cxn ang="0">
                    <a:pos x="117" y="8"/>
                  </a:cxn>
                  <a:cxn ang="0">
                    <a:pos x="117" y="6"/>
                  </a:cxn>
                  <a:cxn ang="0">
                    <a:pos x="108" y="22"/>
                  </a:cxn>
                  <a:cxn ang="0">
                    <a:pos x="99" y="31"/>
                  </a:cxn>
                  <a:cxn ang="0">
                    <a:pos x="91" y="38"/>
                  </a:cxn>
                  <a:cxn ang="0">
                    <a:pos x="82" y="42"/>
                  </a:cxn>
                  <a:cxn ang="0">
                    <a:pos x="70" y="44"/>
                  </a:cxn>
                  <a:cxn ang="0">
                    <a:pos x="51" y="44"/>
                  </a:cxn>
                  <a:cxn ang="0">
                    <a:pos x="38" y="41"/>
                  </a:cxn>
                  <a:cxn ang="0">
                    <a:pos x="26" y="34"/>
                  </a:cxn>
                  <a:cxn ang="0">
                    <a:pos x="20" y="28"/>
                  </a:cxn>
                  <a:cxn ang="0">
                    <a:pos x="10" y="16"/>
                  </a:cxn>
                  <a:cxn ang="0">
                    <a:pos x="1" y="0"/>
                  </a:cxn>
                  <a:cxn ang="0">
                    <a:pos x="2" y="9"/>
                  </a:cxn>
                  <a:cxn ang="0">
                    <a:pos x="2" y="12"/>
                  </a:cxn>
                  <a:cxn ang="0">
                    <a:pos x="1" y="28"/>
                  </a:cxn>
                  <a:cxn ang="0">
                    <a:pos x="0" y="30"/>
                  </a:cxn>
                  <a:cxn ang="0">
                    <a:pos x="3" y="39"/>
                  </a:cxn>
                  <a:cxn ang="0">
                    <a:pos x="7" y="46"/>
                  </a:cxn>
                  <a:cxn ang="0">
                    <a:pos x="12" y="54"/>
                  </a:cxn>
                  <a:cxn ang="0">
                    <a:pos x="21" y="66"/>
                  </a:cxn>
                  <a:cxn ang="0">
                    <a:pos x="27" y="71"/>
                  </a:cxn>
                  <a:cxn ang="0">
                    <a:pos x="33" y="76"/>
                  </a:cxn>
                  <a:cxn ang="0">
                    <a:pos x="38" y="80"/>
                  </a:cxn>
                  <a:cxn ang="0">
                    <a:pos x="45" y="83"/>
                  </a:cxn>
                  <a:cxn ang="0">
                    <a:pos x="56" y="87"/>
                  </a:cxn>
                  <a:cxn ang="0">
                    <a:pos x="83" y="87"/>
                  </a:cxn>
                  <a:cxn ang="0">
                    <a:pos x="88" y="82"/>
                  </a:cxn>
                  <a:cxn ang="0">
                    <a:pos x="93" y="76"/>
                  </a:cxn>
                  <a:cxn ang="0">
                    <a:pos x="101" y="68"/>
                  </a:cxn>
                  <a:cxn ang="0">
                    <a:pos x="108" y="58"/>
                  </a:cxn>
                  <a:cxn ang="0">
                    <a:pos x="113" y="48"/>
                  </a:cxn>
                  <a:cxn ang="0">
                    <a:pos x="117" y="34"/>
                  </a:cxn>
                  <a:cxn ang="0">
                    <a:pos x="117" y="23"/>
                  </a:cxn>
                  <a:cxn ang="0">
                    <a:pos x="117" y="23"/>
                  </a:cxn>
                </a:cxnLst>
                <a:rect l="0" t="0" r="r" b="b"/>
                <a:pathLst>
                  <a:path w="118" h="88">
                    <a:moveTo>
                      <a:pt x="117" y="23"/>
                    </a:moveTo>
                    <a:lnTo>
                      <a:pt x="117" y="25"/>
                    </a:lnTo>
                    <a:lnTo>
                      <a:pt x="117" y="8"/>
                    </a:lnTo>
                    <a:lnTo>
                      <a:pt x="117" y="6"/>
                    </a:lnTo>
                    <a:lnTo>
                      <a:pt x="108" y="22"/>
                    </a:lnTo>
                    <a:lnTo>
                      <a:pt x="99" y="31"/>
                    </a:lnTo>
                    <a:lnTo>
                      <a:pt x="91" y="38"/>
                    </a:lnTo>
                    <a:lnTo>
                      <a:pt x="82" y="42"/>
                    </a:lnTo>
                    <a:lnTo>
                      <a:pt x="70" y="44"/>
                    </a:lnTo>
                    <a:lnTo>
                      <a:pt x="51" y="44"/>
                    </a:lnTo>
                    <a:lnTo>
                      <a:pt x="38" y="41"/>
                    </a:lnTo>
                    <a:lnTo>
                      <a:pt x="26" y="34"/>
                    </a:lnTo>
                    <a:lnTo>
                      <a:pt x="20" y="28"/>
                    </a:lnTo>
                    <a:lnTo>
                      <a:pt x="10" y="16"/>
                    </a:lnTo>
                    <a:lnTo>
                      <a:pt x="1" y="0"/>
                    </a:lnTo>
                    <a:lnTo>
                      <a:pt x="2" y="9"/>
                    </a:lnTo>
                    <a:lnTo>
                      <a:pt x="2" y="12"/>
                    </a:lnTo>
                    <a:lnTo>
                      <a:pt x="1" y="28"/>
                    </a:lnTo>
                    <a:lnTo>
                      <a:pt x="0" y="30"/>
                    </a:lnTo>
                    <a:lnTo>
                      <a:pt x="3" y="39"/>
                    </a:lnTo>
                    <a:lnTo>
                      <a:pt x="7" y="46"/>
                    </a:lnTo>
                    <a:lnTo>
                      <a:pt x="12" y="54"/>
                    </a:lnTo>
                    <a:lnTo>
                      <a:pt x="21" y="66"/>
                    </a:lnTo>
                    <a:lnTo>
                      <a:pt x="27" y="71"/>
                    </a:lnTo>
                    <a:lnTo>
                      <a:pt x="33" y="76"/>
                    </a:lnTo>
                    <a:lnTo>
                      <a:pt x="38" y="80"/>
                    </a:lnTo>
                    <a:lnTo>
                      <a:pt x="45" y="83"/>
                    </a:lnTo>
                    <a:lnTo>
                      <a:pt x="56" y="87"/>
                    </a:lnTo>
                    <a:lnTo>
                      <a:pt x="83" y="87"/>
                    </a:lnTo>
                    <a:lnTo>
                      <a:pt x="88" y="82"/>
                    </a:lnTo>
                    <a:lnTo>
                      <a:pt x="93" y="76"/>
                    </a:lnTo>
                    <a:lnTo>
                      <a:pt x="101" y="68"/>
                    </a:lnTo>
                    <a:lnTo>
                      <a:pt x="108" y="58"/>
                    </a:lnTo>
                    <a:lnTo>
                      <a:pt x="113" y="48"/>
                    </a:lnTo>
                    <a:lnTo>
                      <a:pt x="117" y="34"/>
                    </a:lnTo>
                    <a:lnTo>
                      <a:pt x="117" y="23"/>
                    </a:lnTo>
                    <a:lnTo>
                      <a:pt x="117" y="2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0" name="Freeform 104"/>
              <p:cNvSpPr>
                <a:spLocks/>
              </p:cNvSpPr>
              <p:nvPr/>
            </p:nvSpPr>
            <p:spPr bwMode="auto">
              <a:xfrm>
                <a:off x="3717" y="1371"/>
                <a:ext cx="56" cy="95"/>
              </a:xfrm>
              <a:custGeom>
                <a:avLst/>
                <a:gdLst/>
                <a:ahLst/>
                <a:cxnLst>
                  <a:cxn ang="0">
                    <a:pos x="53" y="17"/>
                  </a:cxn>
                  <a:cxn ang="0">
                    <a:pos x="40" y="39"/>
                  </a:cxn>
                  <a:cxn ang="0">
                    <a:pos x="55" y="67"/>
                  </a:cxn>
                  <a:cxn ang="0">
                    <a:pos x="27" y="94"/>
                  </a:cxn>
                  <a:cxn ang="0">
                    <a:pos x="0" y="67"/>
                  </a:cxn>
                  <a:cxn ang="0">
                    <a:pos x="13" y="39"/>
                  </a:cxn>
                  <a:cxn ang="0">
                    <a:pos x="1" y="17"/>
                  </a:cxn>
                  <a:cxn ang="0">
                    <a:pos x="13" y="0"/>
                  </a:cxn>
                  <a:cxn ang="0">
                    <a:pos x="40" y="0"/>
                  </a:cxn>
                  <a:cxn ang="0">
                    <a:pos x="53" y="17"/>
                  </a:cxn>
                </a:cxnLst>
                <a:rect l="0" t="0" r="r" b="b"/>
                <a:pathLst>
                  <a:path w="56" h="95">
                    <a:moveTo>
                      <a:pt x="53" y="17"/>
                    </a:moveTo>
                    <a:lnTo>
                      <a:pt x="40" y="39"/>
                    </a:lnTo>
                    <a:lnTo>
                      <a:pt x="55" y="67"/>
                    </a:lnTo>
                    <a:lnTo>
                      <a:pt x="27" y="94"/>
                    </a:lnTo>
                    <a:lnTo>
                      <a:pt x="0" y="67"/>
                    </a:lnTo>
                    <a:lnTo>
                      <a:pt x="13" y="39"/>
                    </a:lnTo>
                    <a:lnTo>
                      <a:pt x="1" y="17"/>
                    </a:lnTo>
                    <a:lnTo>
                      <a:pt x="13" y="0"/>
                    </a:lnTo>
                    <a:lnTo>
                      <a:pt x="40" y="0"/>
                    </a:lnTo>
                    <a:lnTo>
                      <a:pt x="53" y="1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1" name="Freeform 105"/>
              <p:cNvSpPr>
                <a:spLocks/>
              </p:cNvSpPr>
              <p:nvPr/>
            </p:nvSpPr>
            <p:spPr bwMode="auto">
              <a:xfrm>
                <a:off x="3758" y="1388"/>
                <a:ext cx="31" cy="51"/>
              </a:xfrm>
              <a:custGeom>
                <a:avLst/>
                <a:gdLst/>
                <a:ahLst/>
                <a:cxnLst>
                  <a:cxn ang="0">
                    <a:pos x="12" y="0"/>
                  </a:cxn>
                  <a:cxn ang="0">
                    <a:pos x="19" y="10"/>
                  </a:cxn>
                  <a:cxn ang="0">
                    <a:pos x="24" y="19"/>
                  </a:cxn>
                  <a:cxn ang="0">
                    <a:pos x="29" y="28"/>
                  </a:cxn>
                  <a:cxn ang="0">
                    <a:pos x="30" y="29"/>
                  </a:cxn>
                  <a:cxn ang="0">
                    <a:pos x="24" y="38"/>
                  </a:cxn>
                  <a:cxn ang="0">
                    <a:pos x="13" y="50"/>
                  </a:cxn>
                  <a:cxn ang="0">
                    <a:pos x="10" y="44"/>
                  </a:cxn>
                  <a:cxn ang="0">
                    <a:pos x="6" y="34"/>
                  </a:cxn>
                  <a:cxn ang="0">
                    <a:pos x="0" y="22"/>
                  </a:cxn>
                  <a:cxn ang="0">
                    <a:pos x="7" y="10"/>
                  </a:cxn>
                  <a:cxn ang="0">
                    <a:pos x="12" y="0"/>
                  </a:cxn>
                </a:cxnLst>
                <a:rect l="0" t="0" r="r" b="b"/>
                <a:pathLst>
                  <a:path w="31" h="51">
                    <a:moveTo>
                      <a:pt x="12" y="0"/>
                    </a:moveTo>
                    <a:lnTo>
                      <a:pt x="19" y="10"/>
                    </a:lnTo>
                    <a:lnTo>
                      <a:pt x="24" y="19"/>
                    </a:lnTo>
                    <a:lnTo>
                      <a:pt x="29" y="28"/>
                    </a:lnTo>
                    <a:lnTo>
                      <a:pt x="30" y="29"/>
                    </a:lnTo>
                    <a:lnTo>
                      <a:pt x="24" y="38"/>
                    </a:lnTo>
                    <a:lnTo>
                      <a:pt x="13" y="50"/>
                    </a:lnTo>
                    <a:lnTo>
                      <a:pt x="10" y="44"/>
                    </a:lnTo>
                    <a:lnTo>
                      <a:pt x="6" y="34"/>
                    </a:lnTo>
                    <a:lnTo>
                      <a:pt x="0" y="22"/>
                    </a:lnTo>
                    <a:lnTo>
                      <a:pt x="7" y="10"/>
                    </a:lnTo>
                    <a:lnTo>
                      <a:pt x="1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2" name="Freeform 106"/>
              <p:cNvSpPr>
                <a:spLocks/>
              </p:cNvSpPr>
              <p:nvPr/>
            </p:nvSpPr>
            <p:spPr bwMode="auto">
              <a:xfrm>
                <a:off x="3697" y="1388"/>
                <a:ext cx="35" cy="53"/>
              </a:xfrm>
              <a:custGeom>
                <a:avLst/>
                <a:gdLst/>
                <a:ahLst/>
                <a:cxnLst>
                  <a:cxn ang="0">
                    <a:pos x="0" y="28"/>
                  </a:cxn>
                  <a:cxn ang="0">
                    <a:pos x="11" y="40"/>
                  </a:cxn>
                  <a:cxn ang="0">
                    <a:pos x="22" y="52"/>
                  </a:cxn>
                  <a:cxn ang="0">
                    <a:pos x="34" y="22"/>
                  </a:cxn>
                  <a:cxn ang="0">
                    <a:pos x="22" y="0"/>
                  </a:cxn>
                  <a:cxn ang="0">
                    <a:pos x="0" y="27"/>
                  </a:cxn>
                  <a:cxn ang="0">
                    <a:pos x="0" y="28"/>
                  </a:cxn>
                </a:cxnLst>
                <a:rect l="0" t="0" r="r" b="b"/>
                <a:pathLst>
                  <a:path w="35" h="53">
                    <a:moveTo>
                      <a:pt x="0" y="28"/>
                    </a:moveTo>
                    <a:lnTo>
                      <a:pt x="11" y="40"/>
                    </a:lnTo>
                    <a:lnTo>
                      <a:pt x="22" y="52"/>
                    </a:lnTo>
                    <a:lnTo>
                      <a:pt x="34" y="22"/>
                    </a:lnTo>
                    <a:lnTo>
                      <a:pt x="22" y="0"/>
                    </a:lnTo>
                    <a:lnTo>
                      <a:pt x="0" y="27"/>
                    </a:lnTo>
                    <a:lnTo>
                      <a:pt x="0" y="28"/>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3" name="Freeform 107"/>
              <p:cNvSpPr>
                <a:spLocks/>
              </p:cNvSpPr>
              <p:nvPr/>
            </p:nvSpPr>
            <p:spPr bwMode="auto">
              <a:xfrm>
                <a:off x="3248" y="1752"/>
                <a:ext cx="345" cy="606"/>
              </a:xfrm>
              <a:custGeom>
                <a:avLst/>
                <a:gdLst/>
                <a:ahLst/>
                <a:cxnLst>
                  <a:cxn ang="0">
                    <a:pos x="335" y="522"/>
                  </a:cxn>
                  <a:cxn ang="0">
                    <a:pos x="325" y="463"/>
                  </a:cxn>
                  <a:cxn ang="0">
                    <a:pos x="297" y="315"/>
                  </a:cxn>
                  <a:cxn ang="0">
                    <a:pos x="277" y="189"/>
                  </a:cxn>
                  <a:cxn ang="0">
                    <a:pos x="266" y="78"/>
                  </a:cxn>
                  <a:cxn ang="0">
                    <a:pos x="264" y="25"/>
                  </a:cxn>
                  <a:cxn ang="0">
                    <a:pos x="208" y="0"/>
                  </a:cxn>
                  <a:cxn ang="0">
                    <a:pos x="208" y="20"/>
                  </a:cxn>
                  <a:cxn ang="0">
                    <a:pos x="207" y="26"/>
                  </a:cxn>
                  <a:cxn ang="0">
                    <a:pos x="203" y="32"/>
                  </a:cxn>
                  <a:cxn ang="0">
                    <a:pos x="199" y="38"/>
                  </a:cxn>
                  <a:cxn ang="0">
                    <a:pos x="192" y="42"/>
                  </a:cxn>
                  <a:cxn ang="0">
                    <a:pos x="185" y="44"/>
                  </a:cxn>
                  <a:cxn ang="0">
                    <a:pos x="179" y="45"/>
                  </a:cxn>
                  <a:cxn ang="0">
                    <a:pos x="172" y="46"/>
                  </a:cxn>
                  <a:cxn ang="0">
                    <a:pos x="160" y="46"/>
                  </a:cxn>
                  <a:cxn ang="0">
                    <a:pos x="151" y="44"/>
                  </a:cxn>
                  <a:cxn ang="0">
                    <a:pos x="142" y="42"/>
                  </a:cxn>
                  <a:cxn ang="0">
                    <a:pos x="136" y="39"/>
                  </a:cxn>
                  <a:cxn ang="0">
                    <a:pos x="130" y="35"/>
                  </a:cxn>
                  <a:cxn ang="0">
                    <a:pos x="127" y="32"/>
                  </a:cxn>
                  <a:cxn ang="0">
                    <a:pos x="124" y="27"/>
                  </a:cxn>
                  <a:cxn ang="0">
                    <a:pos x="123" y="21"/>
                  </a:cxn>
                  <a:cxn ang="0">
                    <a:pos x="124" y="13"/>
                  </a:cxn>
                  <a:cxn ang="0">
                    <a:pos x="124" y="4"/>
                  </a:cxn>
                  <a:cxn ang="0">
                    <a:pos x="123" y="4"/>
                  </a:cxn>
                  <a:cxn ang="0">
                    <a:pos x="74" y="26"/>
                  </a:cxn>
                  <a:cxn ang="0">
                    <a:pos x="74" y="31"/>
                  </a:cxn>
                  <a:cxn ang="0">
                    <a:pos x="72" y="42"/>
                  </a:cxn>
                  <a:cxn ang="0">
                    <a:pos x="67" y="52"/>
                  </a:cxn>
                  <a:cxn ang="0">
                    <a:pos x="63" y="60"/>
                  </a:cxn>
                  <a:cxn ang="0">
                    <a:pos x="55" y="68"/>
                  </a:cxn>
                  <a:cxn ang="0">
                    <a:pos x="56" y="68"/>
                  </a:cxn>
                  <a:cxn ang="0">
                    <a:pos x="39" y="326"/>
                  </a:cxn>
                  <a:cxn ang="0">
                    <a:pos x="0" y="589"/>
                  </a:cxn>
                  <a:cxn ang="0">
                    <a:pos x="20" y="594"/>
                  </a:cxn>
                  <a:cxn ang="0">
                    <a:pos x="44" y="598"/>
                  </a:cxn>
                  <a:cxn ang="0">
                    <a:pos x="65" y="601"/>
                  </a:cxn>
                  <a:cxn ang="0">
                    <a:pos x="81" y="602"/>
                  </a:cxn>
                  <a:cxn ang="0">
                    <a:pos x="124" y="605"/>
                  </a:cxn>
                  <a:cxn ang="0">
                    <a:pos x="148" y="605"/>
                  </a:cxn>
                  <a:cxn ang="0">
                    <a:pos x="192" y="605"/>
                  </a:cxn>
                  <a:cxn ang="0">
                    <a:pos x="234" y="602"/>
                  </a:cxn>
                  <a:cxn ang="0">
                    <a:pos x="275" y="596"/>
                  </a:cxn>
                  <a:cxn ang="0">
                    <a:pos x="292" y="592"/>
                  </a:cxn>
                  <a:cxn ang="0">
                    <a:pos x="314" y="586"/>
                  </a:cxn>
                  <a:cxn ang="0">
                    <a:pos x="332" y="579"/>
                  </a:cxn>
                  <a:cxn ang="0">
                    <a:pos x="344" y="573"/>
                  </a:cxn>
                  <a:cxn ang="0">
                    <a:pos x="335" y="522"/>
                  </a:cxn>
                </a:cxnLst>
                <a:rect l="0" t="0" r="r" b="b"/>
                <a:pathLst>
                  <a:path w="345" h="606">
                    <a:moveTo>
                      <a:pt x="335" y="522"/>
                    </a:moveTo>
                    <a:lnTo>
                      <a:pt x="325" y="463"/>
                    </a:lnTo>
                    <a:lnTo>
                      <a:pt x="297" y="315"/>
                    </a:lnTo>
                    <a:lnTo>
                      <a:pt x="277" y="189"/>
                    </a:lnTo>
                    <a:lnTo>
                      <a:pt x="266" y="78"/>
                    </a:lnTo>
                    <a:lnTo>
                      <a:pt x="264" y="25"/>
                    </a:lnTo>
                    <a:lnTo>
                      <a:pt x="208" y="0"/>
                    </a:lnTo>
                    <a:lnTo>
                      <a:pt x="208" y="20"/>
                    </a:lnTo>
                    <a:lnTo>
                      <a:pt x="207" y="26"/>
                    </a:lnTo>
                    <a:lnTo>
                      <a:pt x="203" y="32"/>
                    </a:lnTo>
                    <a:lnTo>
                      <a:pt x="199" y="38"/>
                    </a:lnTo>
                    <a:lnTo>
                      <a:pt x="192" y="42"/>
                    </a:lnTo>
                    <a:lnTo>
                      <a:pt x="185" y="44"/>
                    </a:lnTo>
                    <a:lnTo>
                      <a:pt x="179" y="45"/>
                    </a:lnTo>
                    <a:lnTo>
                      <a:pt x="172" y="46"/>
                    </a:lnTo>
                    <a:lnTo>
                      <a:pt x="160" y="46"/>
                    </a:lnTo>
                    <a:lnTo>
                      <a:pt x="151" y="44"/>
                    </a:lnTo>
                    <a:lnTo>
                      <a:pt x="142" y="42"/>
                    </a:lnTo>
                    <a:lnTo>
                      <a:pt x="136" y="39"/>
                    </a:lnTo>
                    <a:lnTo>
                      <a:pt x="130" y="35"/>
                    </a:lnTo>
                    <a:lnTo>
                      <a:pt x="127" y="32"/>
                    </a:lnTo>
                    <a:lnTo>
                      <a:pt x="124" y="27"/>
                    </a:lnTo>
                    <a:lnTo>
                      <a:pt x="123" y="21"/>
                    </a:lnTo>
                    <a:lnTo>
                      <a:pt x="124" y="13"/>
                    </a:lnTo>
                    <a:lnTo>
                      <a:pt x="124" y="4"/>
                    </a:lnTo>
                    <a:lnTo>
                      <a:pt x="123" y="4"/>
                    </a:lnTo>
                    <a:lnTo>
                      <a:pt x="74" y="26"/>
                    </a:lnTo>
                    <a:lnTo>
                      <a:pt x="74" y="31"/>
                    </a:lnTo>
                    <a:lnTo>
                      <a:pt x="72" y="42"/>
                    </a:lnTo>
                    <a:lnTo>
                      <a:pt x="67" y="52"/>
                    </a:lnTo>
                    <a:lnTo>
                      <a:pt x="63" y="60"/>
                    </a:lnTo>
                    <a:lnTo>
                      <a:pt x="55" y="68"/>
                    </a:lnTo>
                    <a:lnTo>
                      <a:pt x="56" y="68"/>
                    </a:lnTo>
                    <a:lnTo>
                      <a:pt x="39" y="326"/>
                    </a:lnTo>
                    <a:lnTo>
                      <a:pt x="0" y="589"/>
                    </a:lnTo>
                    <a:lnTo>
                      <a:pt x="20" y="594"/>
                    </a:lnTo>
                    <a:lnTo>
                      <a:pt x="44" y="598"/>
                    </a:lnTo>
                    <a:lnTo>
                      <a:pt x="65" y="601"/>
                    </a:lnTo>
                    <a:lnTo>
                      <a:pt x="81" y="602"/>
                    </a:lnTo>
                    <a:lnTo>
                      <a:pt x="124" y="605"/>
                    </a:lnTo>
                    <a:lnTo>
                      <a:pt x="148" y="605"/>
                    </a:lnTo>
                    <a:lnTo>
                      <a:pt x="192" y="605"/>
                    </a:lnTo>
                    <a:lnTo>
                      <a:pt x="234" y="602"/>
                    </a:lnTo>
                    <a:lnTo>
                      <a:pt x="275" y="596"/>
                    </a:lnTo>
                    <a:lnTo>
                      <a:pt x="292" y="592"/>
                    </a:lnTo>
                    <a:lnTo>
                      <a:pt x="314" y="586"/>
                    </a:lnTo>
                    <a:lnTo>
                      <a:pt x="332" y="579"/>
                    </a:lnTo>
                    <a:lnTo>
                      <a:pt x="344" y="573"/>
                    </a:lnTo>
                    <a:lnTo>
                      <a:pt x="335" y="522"/>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111724" name="Freeform 108"/>
              <p:cNvSpPr>
                <a:spLocks/>
              </p:cNvSpPr>
              <p:nvPr/>
            </p:nvSpPr>
            <p:spPr bwMode="auto">
              <a:xfrm>
                <a:off x="3970" y="1817"/>
                <a:ext cx="367" cy="653"/>
              </a:xfrm>
              <a:custGeom>
                <a:avLst/>
                <a:gdLst/>
                <a:ahLst/>
                <a:cxnLst>
                  <a:cxn ang="0">
                    <a:pos x="318" y="47"/>
                  </a:cxn>
                  <a:cxn ang="0">
                    <a:pos x="319" y="63"/>
                  </a:cxn>
                  <a:cxn ang="0">
                    <a:pos x="316" y="96"/>
                  </a:cxn>
                  <a:cxn ang="0">
                    <a:pos x="319" y="138"/>
                  </a:cxn>
                  <a:cxn ang="0">
                    <a:pos x="330" y="304"/>
                  </a:cxn>
                  <a:cxn ang="0">
                    <a:pos x="342" y="417"/>
                  </a:cxn>
                  <a:cxn ang="0">
                    <a:pos x="355" y="524"/>
                  </a:cxn>
                  <a:cxn ang="0">
                    <a:pos x="360" y="573"/>
                  </a:cxn>
                  <a:cxn ang="0">
                    <a:pos x="366" y="599"/>
                  </a:cxn>
                  <a:cxn ang="0">
                    <a:pos x="349" y="609"/>
                  </a:cxn>
                  <a:cxn ang="0">
                    <a:pos x="330" y="620"/>
                  </a:cxn>
                  <a:cxn ang="0">
                    <a:pos x="310" y="629"/>
                  </a:cxn>
                  <a:cxn ang="0">
                    <a:pos x="283" y="637"/>
                  </a:cxn>
                  <a:cxn ang="0">
                    <a:pos x="249" y="645"/>
                  </a:cxn>
                  <a:cxn ang="0">
                    <a:pos x="233" y="647"/>
                  </a:cxn>
                  <a:cxn ang="0">
                    <a:pos x="217" y="649"/>
                  </a:cxn>
                  <a:cxn ang="0">
                    <a:pos x="186" y="651"/>
                  </a:cxn>
                  <a:cxn ang="0">
                    <a:pos x="169" y="652"/>
                  </a:cxn>
                  <a:cxn ang="0">
                    <a:pos x="145" y="652"/>
                  </a:cxn>
                  <a:cxn ang="0">
                    <a:pos x="109" y="649"/>
                  </a:cxn>
                  <a:cxn ang="0">
                    <a:pos x="84" y="647"/>
                  </a:cxn>
                  <a:cxn ang="0">
                    <a:pos x="66" y="645"/>
                  </a:cxn>
                  <a:cxn ang="0">
                    <a:pos x="48" y="641"/>
                  </a:cxn>
                  <a:cxn ang="0">
                    <a:pos x="35" y="638"/>
                  </a:cxn>
                  <a:cxn ang="0">
                    <a:pos x="24" y="632"/>
                  </a:cxn>
                  <a:cxn ang="0">
                    <a:pos x="11" y="627"/>
                  </a:cxn>
                  <a:cxn ang="0">
                    <a:pos x="0" y="621"/>
                  </a:cxn>
                  <a:cxn ang="0">
                    <a:pos x="30" y="144"/>
                  </a:cxn>
                  <a:cxn ang="0">
                    <a:pos x="33" y="95"/>
                  </a:cxn>
                  <a:cxn ang="0">
                    <a:pos x="36" y="69"/>
                  </a:cxn>
                  <a:cxn ang="0">
                    <a:pos x="38" y="56"/>
                  </a:cxn>
                  <a:cxn ang="0">
                    <a:pos x="42" y="41"/>
                  </a:cxn>
                  <a:cxn ang="0">
                    <a:pos x="46" y="30"/>
                  </a:cxn>
                  <a:cxn ang="0">
                    <a:pos x="48" y="22"/>
                  </a:cxn>
                  <a:cxn ang="0">
                    <a:pos x="56" y="5"/>
                  </a:cxn>
                  <a:cxn ang="0">
                    <a:pos x="57" y="6"/>
                  </a:cxn>
                  <a:cxn ang="0">
                    <a:pos x="71" y="11"/>
                  </a:cxn>
                  <a:cxn ang="0">
                    <a:pos x="84" y="15"/>
                  </a:cxn>
                  <a:cxn ang="0">
                    <a:pos x="100" y="17"/>
                  </a:cxn>
                  <a:cxn ang="0">
                    <a:pos x="116" y="18"/>
                  </a:cxn>
                  <a:cxn ang="0">
                    <a:pos x="143" y="20"/>
                  </a:cxn>
                  <a:cxn ang="0">
                    <a:pos x="169" y="20"/>
                  </a:cxn>
                  <a:cxn ang="0">
                    <a:pos x="223" y="16"/>
                  </a:cxn>
                  <a:cxn ang="0">
                    <a:pos x="271" y="10"/>
                  </a:cxn>
                  <a:cxn ang="0">
                    <a:pos x="286" y="8"/>
                  </a:cxn>
                  <a:cxn ang="0">
                    <a:pos x="301" y="4"/>
                  </a:cxn>
                  <a:cxn ang="0">
                    <a:pos x="310" y="0"/>
                  </a:cxn>
                  <a:cxn ang="0">
                    <a:pos x="312" y="15"/>
                  </a:cxn>
                  <a:cxn ang="0">
                    <a:pos x="314" y="30"/>
                  </a:cxn>
                  <a:cxn ang="0">
                    <a:pos x="318" y="47"/>
                  </a:cxn>
                </a:cxnLst>
                <a:rect l="0" t="0" r="r" b="b"/>
                <a:pathLst>
                  <a:path w="367" h="653">
                    <a:moveTo>
                      <a:pt x="318" y="47"/>
                    </a:moveTo>
                    <a:lnTo>
                      <a:pt x="319" y="63"/>
                    </a:lnTo>
                    <a:lnTo>
                      <a:pt x="316" y="96"/>
                    </a:lnTo>
                    <a:lnTo>
                      <a:pt x="319" y="138"/>
                    </a:lnTo>
                    <a:lnTo>
                      <a:pt x="330" y="304"/>
                    </a:lnTo>
                    <a:lnTo>
                      <a:pt x="342" y="417"/>
                    </a:lnTo>
                    <a:lnTo>
                      <a:pt x="355" y="524"/>
                    </a:lnTo>
                    <a:lnTo>
                      <a:pt x="360" y="573"/>
                    </a:lnTo>
                    <a:lnTo>
                      <a:pt x="366" y="599"/>
                    </a:lnTo>
                    <a:lnTo>
                      <a:pt x="349" y="609"/>
                    </a:lnTo>
                    <a:lnTo>
                      <a:pt x="330" y="620"/>
                    </a:lnTo>
                    <a:lnTo>
                      <a:pt x="310" y="629"/>
                    </a:lnTo>
                    <a:lnTo>
                      <a:pt x="283" y="637"/>
                    </a:lnTo>
                    <a:lnTo>
                      <a:pt x="249" y="645"/>
                    </a:lnTo>
                    <a:lnTo>
                      <a:pt x="233" y="647"/>
                    </a:lnTo>
                    <a:lnTo>
                      <a:pt x="217" y="649"/>
                    </a:lnTo>
                    <a:lnTo>
                      <a:pt x="186" y="651"/>
                    </a:lnTo>
                    <a:lnTo>
                      <a:pt x="169" y="652"/>
                    </a:lnTo>
                    <a:lnTo>
                      <a:pt x="145" y="652"/>
                    </a:lnTo>
                    <a:lnTo>
                      <a:pt x="109" y="649"/>
                    </a:lnTo>
                    <a:lnTo>
                      <a:pt x="84" y="647"/>
                    </a:lnTo>
                    <a:lnTo>
                      <a:pt x="66" y="645"/>
                    </a:lnTo>
                    <a:lnTo>
                      <a:pt x="48" y="641"/>
                    </a:lnTo>
                    <a:lnTo>
                      <a:pt x="35" y="638"/>
                    </a:lnTo>
                    <a:lnTo>
                      <a:pt x="24" y="632"/>
                    </a:lnTo>
                    <a:lnTo>
                      <a:pt x="11" y="627"/>
                    </a:lnTo>
                    <a:lnTo>
                      <a:pt x="0" y="621"/>
                    </a:lnTo>
                    <a:lnTo>
                      <a:pt x="30" y="144"/>
                    </a:lnTo>
                    <a:lnTo>
                      <a:pt x="33" y="95"/>
                    </a:lnTo>
                    <a:lnTo>
                      <a:pt x="36" y="69"/>
                    </a:lnTo>
                    <a:lnTo>
                      <a:pt x="38" y="56"/>
                    </a:lnTo>
                    <a:lnTo>
                      <a:pt x="42" y="41"/>
                    </a:lnTo>
                    <a:lnTo>
                      <a:pt x="46" y="30"/>
                    </a:lnTo>
                    <a:lnTo>
                      <a:pt x="48" y="22"/>
                    </a:lnTo>
                    <a:lnTo>
                      <a:pt x="56" y="5"/>
                    </a:lnTo>
                    <a:lnTo>
                      <a:pt x="57" y="6"/>
                    </a:lnTo>
                    <a:lnTo>
                      <a:pt x="71" y="11"/>
                    </a:lnTo>
                    <a:lnTo>
                      <a:pt x="84" y="15"/>
                    </a:lnTo>
                    <a:lnTo>
                      <a:pt x="100" y="17"/>
                    </a:lnTo>
                    <a:lnTo>
                      <a:pt x="116" y="18"/>
                    </a:lnTo>
                    <a:lnTo>
                      <a:pt x="143" y="20"/>
                    </a:lnTo>
                    <a:lnTo>
                      <a:pt x="169" y="20"/>
                    </a:lnTo>
                    <a:lnTo>
                      <a:pt x="223" y="16"/>
                    </a:lnTo>
                    <a:lnTo>
                      <a:pt x="271" y="10"/>
                    </a:lnTo>
                    <a:lnTo>
                      <a:pt x="286" y="8"/>
                    </a:lnTo>
                    <a:lnTo>
                      <a:pt x="301" y="4"/>
                    </a:lnTo>
                    <a:lnTo>
                      <a:pt x="310" y="0"/>
                    </a:lnTo>
                    <a:lnTo>
                      <a:pt x="312" y="15"/>
                    </a:lnTo>
                    <a:lnTo>
                      <a:pt x="314" y="30"/>
                    </a:lnTo>
                    <a:lnTo>
                      <a:pt x="318" y="4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5" name="Freeform 109"/>
              <p:cNvSpPr>
                <a:spLocks/>
              </p:cNvSpPr>
              <p:nvPr/>
            </p:nvSpPr>
            <p:spPr bwMode="auto">
              <a:xfrm>
                <a:off x="4282" y="1761"/>
                <a:ext cx="89" cy="104"/>
              </a:xfrm>
              <a:custGeom>
                <a:avLst/>
                <a:gdLst/>
                <a:ahLst/>
                <a:cxnLst>
                  <a:cxn ang="0">
                    <a:pos x="23" y="36"/>
                  </a:cxn>
                  <a:cxn ang="0">
                    <a:pos x="15" y="28"/>
                  </a:cxn>
                  <a:cxn ang="0">
                    <a:pos x="41" y="13"/>
                  </a:cxn>
                  <a:cxn ang="0">
                    <a:pos x="58" y="3"/>
                  </a:cxn>
                  <a:cxn ang="0">
                    <a:pos x="61" y="0"/>
                  </a:cxn>
                  <a:cxn ang="0">
                    <a:pos x="68" y="9"/>
                  </a:cxn>
                  <a:cxn ang="0">
                    <a:pos x="73" y="16"/>
                  </a:cxn>
                  <a:cxn ang="0">
                    <a:pos x="77" y="19"/>
                  </a:cxn>
                  <a:cxn ang="0">
                    <a:pos x="81" y="24"/>
                  </a:cxn>
                  <a:cxn ang="0">
                    <a:pos x="86" y="29"/>
                  </a:cxn>
                  <a:cxn ang="0">
                    <a:pos x="88" y="34"/>
                  </a:cxn>
                  <a:cxn ang="0">
                    <a:pos x="88" y="39"/>
                  </a:cxn>
                  <a:cxn ang="0">
                    <a:pos x="83" y="43"/>
                  </a:cxn>
                  <a:cxn ang="0">
                    <a:pos x="74" y="50"/>
                  </a:cxn>
                  <a:cxn ang="0">
                    <a:pos x="6" y="103"/>
                  </a:cxn>
                  <a:cxn ang="0">
                    <a:pos x="2" y="86"/>
                  </a:cxn>
                  <a:cxn ang="0">
                    <a:pos x="0" y="71"/>
                  </a:cxn>
                  <a:cxn ang="0">
                    <a:pos x="23" y="36"/>
                  </a:cxn>
                </a:cxnLst>
                <a:rect l="0" t="0" r="r" b="b"/>
                <a:pathLst>
                  <a:path w="89" h="104">
                    <a:moveTo>
                      <a:pt x="23" y="36"/>
                    </a:moveTo>
                    <a:lnTo>
                      <a:pt x="15" y="28"/>
                    </a:lnTo>
                    <a:lnTo>
                      <a:pt x="41" y="13"/>
                    </a:lnTo>
                    <a:lnTo>
                      <a:pt x="58" y="3"/>
                    </a:lnTo>
                    <a:lnTo>
                      <a:pt x="61" y="0"/>
                    </a:lnTo>
                    <a:lnTo>
                      <a:pt x="68" y="9"/>
                    </a:lnTo>
                    <a:lnTo>
                      <a:pt x="73" y="16"/>
                    </a:lnTo>
                    <a:lnTo>
                      <a:pt x="77" y="19"/>
                    </a:lnTo>
                    <a:lnTo>
                      <a:pt x="81" y="24"/>
                    </a:lnTo>
                    <a:lnTo>
                      <a:pt x="86" y="29"/>
                    </a:lnTo>
                    <a:lnTo>
                      <a:pt x="88" y="34"/>
                    </a:lnTo>
                    <a:lnTo>
                      <a:pt x="88" y="39"/>
                    </a:lnTo>
                    <a:lnTo>
                      <a:pt x="83" y="43"/>
                    </a:lnTo>
                    <a:lnTo>
                      <a:pt x="74" y="50"/>
                    </a:lnTo>
                    <a:lnTo>
                      <a:pt x="6" y="103"/>
                    </a:lnTo>
                    <a:lnTo>
                      <a:pt x="2" y="86"/>
                    </a:lnTo>
                    <a:lnTo>
                      <a:pt x="0" y="71"/>
                    </a:lnTo>
                    <a:lnTo>
                      <a:pt x="23" y="36"/>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26" name="Freeform 110"/>
              <p:cNvSpPr>
                <a:spLocks/>
              </p:cNvSpPr>
              <p:nvPr/>
            </p:nvSpPr>
            <p:spPr bwMode="auto">
              <a:xfrm>
                <a:off x="4096" y="2700"/>
                <a:ext cx="90" cy="66"/>
              </a:xfrm>
              <a:custGeom>
                <a:avLst/>
                <a:gdLst/>
                <a:ahLst/>
                <a:cxnLst>
                  <a:cxn ang="0">
                    <a:pos x="0" y="0"/>
                  </a:cxn>
                  <a:cxn ang="0">
                    <a:pos x="3" y="11"/>
                  </a:cxn>
                  <a:cxn ang="0">
                    <a:pos x="8" y="21"/>
                  </a:cxn>
                  <a:cxn ang="0">
                    <a:pos x="11" y="27"/>
                  </a:cxn>
                  <a:cxn ang="0">
                    <a:pos x="12" y="32"/>
                  </a:cxn>
                  <a:cxn ang="0">
                    <a:pos x="17" y="37"/>
                  </a:cxn>
                  <a:cxn ang="0">
                    <a:pos x="21" y="46"/>
                  </a:cxn>
                  <a:cxn ang="0">
                    <a:pos x="28" y="52"/>
                  </a:cxn>
                  <a:cxn ang="0">
                    <a:pos x="34" y="56"/>
                  </a:cxn>
                  <a:cxn ang="0">
                    <a:pos x="39" y="60"/>
                  </a:cxn>
                  <a:cxn ang="0">
                    <a:pos x="45" y="62"/>
                  </a:cxn>
                  <a:cxn ang="0">
                    <a:pos x="55" y="65"/>
                  </a:cxn>
                  <a:cxn ang="0">
                    <a:pos x="64" y="65"/>
                  </a:cxn>
                  <a:cxn ang="0">
                    <a:pos x="70" y="65"/>
                  </a:cxn>
                  <a:cxn ang="0">
                    <a:pos x="79" y="63"/>
                  </a:cxn>
                  <a:cxn ang="0">
                    <a:pos x="83" y="60"/>
                  </a:cxn>
                  <a:cxn ang="0">
                    <a:pos x="87" y="57"/>
                  </a:cxn>
                  <a:cxn ang="0">
                    <a:pos x="88" y="53"/>
                  </a:cxn>
                  <a:cxn ang="0">
                    <a:pos x="89" y="48"/>
                  </a:cxn>
                  <a:cxn ang="0">
                    <a:pos x="89" y="44"/>
                  </a:cxn>
                  <a:cxn ang="0">
                    <a:pos x="87" y="38"/>
                  </a:cxn>
                  <a:cxn ang="0">
                    <a:pos x="82" y="27"/>
                  </a:cxn>
                  <a:cxn ang="0">
                    <a:pos x="73" y="10"/>
                  </a:cxn>
                  <a:cxn ang="0">
                    <a:pos x="71" y="15"/>
                  </a:cxn>
                  <a:cxn ang="0">
                    <a:pos x="69" y="17"/>
                  </a:cxn>
                  <a:cxn ang="0">
                    <a:pos x="63" y="20"/>
                  </a:cxn>
                  <a:cxn ang="0">
                    <a:pos x="56" y="22"/>
                  </a:cxn>
                  <a:cxn ang="0">
                    <a:pos x="52" y="22"/>
                  </a:cxn>
                  <a:cxn ang="0">
                    <a:pos x="47" y="22"/>
                  </a:cxn>
                  <a:cxn ang="0">
                    <a:pos x="41" y="21"/>
                  </a:cxn>
                  <a:cxn ang="0">
                    <a:pos x="33" y="18"/>
                  </a:cxn>
                  <a:cxn ang="0">
                    <a:pos x="24" y="14"/>
                  </a:cxn>
                  <a:cxn ang="0">
                    <a:pos x="12" y="9"/>
                  </a:cxn>
                  <a:cxn ang="0">
                    <a:pos x="2" y="2"/>
                  </a:cxn>
                  <a:cxn ang="0">
                    <a:pos x="1" y="0"/>
                  </a:cxn>
                  <a:cxn ang="0">
                    <a:pos x="0" y="0"/>
                  </a:cxn>
                </a:cxnLst>
                <a:rect l="0" t="0" r="r" b="b"/>
                <a:pathLst>
                  <a:path w="90" h="66">
                    <a:moveTo>
                      <a:pt x="0" y="0"/>
                    </a:moveTo>
                    <a:lnTo>
                      <a:pt x="3" y="11"/>
                    </a:lnTo>
                    <a:lnTo>
                      <a:pt x="8" y="21"/>
                    </a:lnTo>
                    <a:lnTo>
                      <a:pt x="11" y="27"/>
                    </a:lnTo>
                    <a:lnTo>
                      <a:pt x="12" y="32"/>
                    </a:lnTo>
                    <a:lnTo>
                      <a:pt x="17" y="37"/>
                    </a:lnTo>
                    <a:lnTo>
                      <a:pt x="21" y="46"/>
                    </a:lnTo>
                    <a:lnTo>
                      <a:pt x="28" y="52"/>
                    </a:lnTo>
                    <a:lnTo>
                      <a:pt x="34" y="56"/>
                    </a:lnTo>
                    <a:lnTo>
                      <a:pt x="39" y="60"/>
                    </a:lnTo>
                    <a:lnTo>
                      <a:pt x="45" y="62"/>
                    </a:lnTo>
                    <a:lnTo>
                      <a:pt x="55" y="65"/>
                    </a:lnTo>
                    <a:lnTo>
                      <a:pt x="64" y="65"/>
                    </a:lnTo>
                    <a:lnTo>
                      <a:pt x="70" y="65"/>
                    </a:lnTo>
                    <a:lnTo>
                      <a:pt x="79" y="63"/>
                    </a:lnTo>
                    <a:lnTo>
                      <a:pt x="83" y="60"/>
                    </a:lnTo>
                    <a:lnTo>
                      <a:pt x="87" y="57"/>
                    </a:lnTo>
                    <a:lnTo>
                      <a:pt x="88" y="53"/>
                    </a:lnTo>
                    <a:lnTo>
                      <a:pt x="89" y="48"/>
                    </a:lnTo>
                    <a:lnTo>
                      <a:pt x="89" y="44"/>
                    </a:lnTo>
                    <a:lnTo>
                      <a:pt x="87" y="38"/>
                    </a:lnTo>
                    <a:lnTo>
                      <a:pt x="82" y="27"/>
                    </a:lnTo>
                    <a:lnTo>
                      <a:pt x="73" y="10"/>
                    </a:lnTo>
                    <a:lnTo>
                      <a:pt x="71" y="15"/>
                    </a:lnTo>
                    <a:lnTo>
                      <a:pt x="69" y="17"/>
                    </a:lnTo>
                    <a:lnTo>
                      <a:pt x="63" y="20"/>
                    </a:lnTo>
                    <a:lnTo>
                      <a:pt x="56" y="22"/>
                    </a:lnTo>
                    <a:lnTo>
                      <a:pt x="52" y="22"/>
                    </a:lnTo>
                    <a:lnTo>
                      <a:pt x="47" y="22"/>
                    </a:lnTo>
                    <a:lnTo>
                      <a:pt x="41" y="21"/>
                    </a:lnTo>
                    <a:lnTo>
                      <a:pt x="33" y="18"/>
                    </a:lnTo>
                    <a:lnTo>
                      <a:pt x="24" y="14"/>
                    </a:lnTo>
                    <a:lnTo>
                      <a:pt x="12" y="9"/>
                    </a:lnTo>
                    <a:lnTo>
                      <a:pt x="2" y="2"/>
                    </a:lnTo>
                    <a:lnTo>
                      <a:pt x="1" y="0"/>
                    </a:lnTo>
                    <a:lnTo>
                      <a:pt x="0" y="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27" name="Freeform 111"/>
              <p:cNvSpPr>
                <a:spLocks/>
              </p:cNvSpPr>
              <p:nvPr/>
            </p:nvSpPr>
            <p:spPr bwMode="auto">
              <a:xfrm>
                <a:off x="4079" y="2466"/>
                <a:ext cx="91" cy="257"/>
              </a:xfrm>
              <a:custGeom>
                <a:avLst/>
                <a:gdLst/>
                <a:ahLst/>
                <a:cxnLst>
                  <a:cxn ang="0">
                    <a:pos x="90" y="245"/>
                  </a:cxn>
                  <a:cxn ang="0">
                    <a:pos x="87" y="223"/>
                  </a:cxn>
                  <a:cxn ang="0">
                    <a:pos x="83" y="196"/>
                  </a:cxn>
                  <a:cxn ang="0">
                    <a:pos x="78" y="174"/>
                  </a:cxn>
                  <a:cxn ang="0">
                    <a:pos x="72" y="152"/>
                  </a:cxn>
                  <a:cxn ang="0">
                    <a:pos x="72" y="146"/>
                  </a:cxn>
                  <a:cxn ang="0">
                    <a:pos x="70" y="137"/>
                  </a:cxn>
                  <a:cxn ang="0">
                    <a:pos x="70" y="131"/>
                  </a:cxn>
                  <a:cxn ang="0">
                    <a:pos x="70" y="126"/>
                  </a:cxn>
                  <a:cxn ang="0">
                    <a:pos x="72" y="104"/>
                  </a:cxn>
                  <a:cxn ang="0">
                    <a:pos x="72" y="68"/>
                  </a:cxn>
                  <a:cxn ang="0">
                    <a:pos x="74" y="36"/>
                  </a:cxn>
                  <a:cxn ang="0">
                    <a:pos x="77" y="2"/>
                  </a:cxn>
                  <a:cxn ang="0">
                    <a:pos x="60" y="3"/>
                  </a:cxn>
                  <a:cxn ang="0">
                    <a:pos x="36" y="3"/>
                  </a:cxn>
                  <a:cxn ang="0">
                    <a:pos x="0" y="0"/>
                  </a:cxn>
                  <a:cxn ang="0">
                    <a:pos x="17" y="89"/>
                  </a:cxn>
                  <a:cxn ang="0">
                    <a:pos x="17" y="95"/>
                  </a:cxn>
                  <a:cxn ang="0">
                    <a:pos x="17" y="105"/>
                  </a:cxn>
                  <a:cxn ang="0">
                    <a:pos x="12" y="121"/>
                  </a:cxn>
                  <a:cxn ang="0">
                    <a:pos x="11" y="132"/>
                  </a:cxn>
                  <a:cxn ang="0">
                    <a:pos x="11" y="138"/>
                  </a:cxn>
                  <a:cxn ang="0">
                    <a:pos x="12" y="142"/>
                  </a:cxn>
                  <a:cxn ang="0">
                    <a:pos x="12" y="149"/>
                  </a:cxn>
                  <a:cxn ang="0">
                    <a:pos x="14" y="176"/>
                  </a:cxn>
                  <a:cxn ang="0">
                    <a:pos x="14" y="185"/>
                  </a:cxn>
                  <a:cxn ang="0">
                    <a:pos x="17" y="234"/>
                  </a:cxn>
                  <a:cxn ang="0">
                    <a:pos x="18" y="234"/>
                  </a:cxn>
                  <a:cxn ang="0">
                    <a:pos x="19" y="236"/>
                  </a:cxn>
                  <a:cxn ang="0">
                    <a:pos x="29" y="243"/>
                  </a:cxn>
                  <a:cxn ang="0">
                    <a:pos x="41" y="248"/>
                  </a:cxn>
                  <a:cxn ang="0">
                    <a:pos x="50" y="252"/>
                  </a:cxn>
                  <a:cxn ang="0">
                    <a:pos x="57" y="255"/>
                  </a:cxn>
                  <a:cxn ang="0">
                    <a:pos x="64" y="256"/>
                  </a:cxn>
                  <a:cxn ang="0">
                    <a:pos x="69" y="256"/>
                  </a:cxn>
                  <a:cxn ang="0">
                    <a:pos x="73" y="256"/>
                  </a:cxn>
                  <a:cxn ang="0">
                    <a:pos x="80" y="254"/>
                  </a:cxn>
                  <a:cxn ang="0">
                    <a:pos x="86" y="251"/>
                  </a:cxn>
                  <a:cxn ang="0">
                    <a:pos x="88" y="249"/>
                  </a:cxn>
                  <a:cxn ang="0">
                    <a:pos x="90" y="245"/>
                  </a:cxn>
                </a:cxnLst>
                <a:rect l="0" t="0" r="r" b="b"/>
                <a:pathLst>
                  <a:path w="91" h="257">
                    <a:moveTo>
                      <a:pt x="90" y="245"/>
                    </a:moveTo>
                    <a:lnTo>
                      <a:pt x="87" y="223"/>
                    </a:lnTo>
                    <a:lnTo>
                      <a:pt x="83" y="196"/>
                    </a:lnTo>
                    <a:lnTo>
                      <a:pt x="78" y="174"/>
                    </a:lnTo>
                    <a:lnTo>
                      <a:pt x="72" y="152"/>
                    </a:lnTo>
                    <a:lnTo>
                      <a:pt x="72" y="146"/>
                    </a:lnTo>
                    <a:lnTo>
                      <a:pt x="70" y="137"/>
                    </a:lnTo>
                    <a:lnTo>
                      <a:pt x="70" y="131"/>
                    </a:lnTo>
                    <a:lnTo>
                      <a:pt x="70" y="126"/>
                    </a:lnTo>
                    <a:lnTo>
                      <a:pt x="72" y="104"/>
                    </a:lnTo>
                    <a:lnTo>
                      <a:pt x="72" y="68"/>
                    </a:lnTo>
                    <a:lnTo>
                      <a:pt x="74" y="36"/>
                    </a:lnTo>
                    <a:lnTo>
                      <a:pt x="77" y="2"/>
                    </a:lnTo>
                    <a:lnTo>
                      <a:pt x="60" y="3"/>
                    </a:lnTo>
                    <a:lnTo>
                      <a:pt x="36" y="3"/>
                    </a:lnTo>
                    <a:lnTo>
                      <a:pt x="0" y="0"/>
                    </a:lnTo>
                    <a:lnTo>
                      <a:pt x="17" y="89"/>
                    </a:lnTo>
                    <a:lnTo>
                      <a:pt x="17" y="95"/>
                    </a:lnTo>
                    <a:lnTo>
                      <a:pt x="17" y="105"/>
                    </a:lnTo>
                    <a:lnTo>
                      <a:pt x="12" y="121"/>
                    </a:lnTo>
                    <a:lnTo>
                      <a:pt x="11" y="132"/>
                    </a:lnTo>
                    <a:lnTo>
                      <a:pt x="11" y="138"/>
                    </a:lnTo>
                    <a:lnTo>
                      <a:pt x="12" y="142"/>
                    </a:lnTo>
                    <a:lnTo>
                      <a:pt x="12" y="149"/>
                    </a:lnTo>
                    <a:lnTo>
                      <a:pt x="14" y="176"/>
                    </a:lnTo>
                    <a:lnTo>
                      <a:pt x="14" y="185"/>
                    </a:lnTo>
                    <a:lnTo>
                      <a:pt x="17" y="234"/>
                    </a:lnTo>
                    <a:lnTo>
                      <a:pt x="18" y="234"/>
                    </a:lnTo>
                    <a:lnTo>
                      <a:pt x="19" y="236"/>
                    </a:lnTo>
                    <a:lnTo>
                      <a:pt x="29" y="243"/>
                    </a:lnTo>
                    <a:lnTo>
                      <a:pt x="41" y="248"/>
                    </a:lnTo>
                    <a:lnTo>
                      <a:pt x="50" y="252"/>
                    </a:lnTo>
                    <a:lnTo>
                      <a:pt x="57" y="255"/>
                    </a:lnTo>
                    <a:lnTo>
                      <a:pt x="64" y="256"/>
                    </a:lnTo>
                    <a:lnTo>
                      <a:pt x="69" y="256"/>
                    </a:lnTo>
                    <a:lnTo>
                      <a:pt x="73" y="256"/>
                    </a:lnTo>
                    <a:lnTo>
                      <a:pt x="80" y="254"/>
                    </a:lnTo>
                    <a:lnTo>
                      <a:pt x="86" y="251"/>
                    </a:lnTo>
                    <a:lnTo>
                      <a:pt x="88" y="249"/>
                    </a:lnTo>
                    <a:lnTo>
                      <a:pt x="90" y="24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8" name="Freeform 112"/>
              <p:cNvSpPr>
                <a:spLocks/>
              </p:cNvSpPr>
              <p:nvPr/>
            </p:nvSpPr>
            <p:spPr bwMode="auto">
              <a:xfrm>
                <a:off x="4023" y="1174"/>
                <a:ext cx="214" cy="231"/>
              </a:xfrm>
              <a:custGeom>
                <a:avLst/>
                <a:gdLst/>
                <a:ahLst/>
                <a:cxnLst>
                  <a:cxn ang="0">
                    <a:pos x="156" y="218"/>
                  </a:cxn>
                  <a:cxn ang="0">
                    <a:pos x="178" y="216"/>
                  </a:cxn>
                  <a:cxn ang="0">
                    <a:pos x="189" y="211"/>
                  </a:cxn>
                  <a:cxn ang="0">
                    <a:pos x="196" y="206"/>
                  </a:cxn>
                  <a:cxn ang="0">
                    <a:pos x="203" y="196"/>
                  </a:cxn>
                  <a:cxn ang="0">
                    <a:pos x="208" y="181"/>
                  </a:cxn>
                  <a:cxn ang="0">
                    <a:pos x="213" y="136"/>
                  </a:cxn>
                  <a:cxn ang="0">
                    <a:pos x="208" y="78"/>
                  </a:cxn>
                  <a:cxn ang="0">
                    <a:pos x="201" y="51"/>
                  </a:cxn>
                  <a:cxn ang="0">
                    <a:pos x="192" y="36"/>
                  </a:cxn>
                  <a:cxn ang="0">
                    <a:pos x="180" y="24"/>
                  </a:cxn>
                  <a:cxn ang="0">
                    <a:pos x="161" y="11"/>
                  </a:cxn>
                  <a:cxn ang="0">
                    <a:pos x="140" y="4"/>
                  </a:cxn>
                  <a:cxn ang="0">
                    <a:pos x="110" y="0"/>
                  </a:cxn>
                  <a:cxn ang="0">
                    <a:pos x="82" y="3"/>
                  </a:cxn>
                  <a:cxn ang="0">
                    <a:pos x="69" y="7"/>
                  </a:cxn>
                  <a:cxn ang="0">
                    <a:pos x="48" y="17"/>
                  </a:cxn>
                  <a:cxn ang="0">
                    <a:pos x="29" y="31"/>
                  </a:cxn>
                  <a:cxn ang="0">
                    <a:pos x="17" y="46"/>
                  </a:cxn>
                  <a:cxn ang="0">
                    <a:pos x="6" y="66"/>
                  </a:cxn>
                  <a:cxn ang="0">
                    <a:pos x="0" y="89"/>
                  </a:cxn>
                  <a:cxn ang="0">
                    <a:pos x="1" y="116"/>
                  </a:cxn>
                  <a:cxn ang="0">
                    <a:pos x="6" y="164"/>
                  </a:cxn>
                  <a:cxn ang="0">
                    <a:pos x="9" y="207"/>
                  </a:cxn>
                  <a:cxn ang="0">
                    <a:pos x="7" y="230"/>
                  </a:cxn>
                  <a:cxn ang="0">
                    <a:pos x="33" y="228"/>
                  </a:cxn>
                  <a:cxn ang="0">
                    <a:pos x="44" y="224"/>
                  </a:cxn>
                  <a:cxn ang="0">
                    <a:pos x="55" y="217"/>
                  </a:cxn>
                  <a:cxn ang="0">
                    <a:pos x="63" y="208"/>
                  </a:cxn>
                  <a:cxn ang="0">
                    <a:pos x="68" y="195"/>
                  </a:cxn>
                  <a:cxn ang="0">
                    <a:pos x="55" y="177"/>
                  </a:cxn>
                  <a:cxn ang="0">
                    <a:pos x="46" y="154"/>
                  </a:cxn>
                  <a:cxn ang="0">
                    <a:pos x="42" y="118"/>
                  </a:cxn>
                  <a:cxn ang="0">
                    <a:pos x="46" y="92"/>
                  </a:cxn>
                  <a:cxn ang="0">
                    <a:pos x="52" y="76"/>
                  </a:cxn>
                  <a:cxn ang="0">
                    <a:pos x="59" y="66"/>
                  </a:cxn>
                  <a:cxn ang="0">
                    <a:pos x="70" y="56"/>
                  </a:cxn>
                  <a:cxn ang="0">
                    <a:pos x="88" y="49"/>
                  </a:cxn>
                  <a:cxn ang="0">
                    <a:pos x="113" y="46"/>
                  </a:cxn>
                  <a:cxn ang="0">
                    <a:pos x="137" y="49"/>
                  </a:cxn>
                  <a:cxn ang="0">
                    <a:pos x="156" y="56"/>
                  </a:cxn>
                  <a:cxn ang="0">
                    <a:pos x="170" y="70"/>
                  </a:cxn>
                  <a:cxn ang="0">
                    <a:pos x="179" y="90"/>
                  </a:cxn>
                  <a:cxn ang="0">
                    <a:pos x="183" y="115"/>
                  </a:cxn>
                  <a:cxn ang="0">
                    <a:pos x="184" y="148"/>
                  </a:cxn>
                  <a:cxn ang="0">
                    <a:pos x="181" y="169"/>
                  </a:cxn>
                  <a:cxn ang="0">
                    <a:pos x="176" y="186"/>
                  </a:cxn>
                  <a:cxn ang="0">
                    <a:pos x="165" y="202"/>
                  </a:cxn>
                  <a:cxn ang="0">
                    <a:pos x="158" y="210"/>
                  </a:cxn>
                </a:cxnLst>
                <a:rect l="0" t="0" r="r" b="b"/>
                <a:pathLst>
                  <a:path w="214" h="231">
                    <a:moveTo>
                      <a:pt x="158" y="210"/>
                    </a:moveTo>
                    <a:lnTo>
                      <a:pt x="156" y="218"/>
                    </a:lnTo>
                    <a:lnTo>
                      <a:pt x="170" y="217"/>
                    </a:lnTo>
                    <a:lnTo>
                      <a:pt x="178" y="216"/>
                    </a:lnTo>
                    <a:lnTo>
                      <a:pt x="184" y="214"/>
                    </a:lnTo>
                    <a:lnTo>
                      <a:pt x="189" y="211"/>
                    </a:lnTo>
                    <a:lnTo>
                      <a:pt x="194" y="208"/>
                    </a:lnTo>
                    <a:lnTo>
                      <a:pt x="196" y="206"/>
                    </a:lnTo>
                    <a:lnTo>
                      <a:pt x="201" y="201"/>
                    </a:lnTo>
                    <a:lnTo>
                      <a:pt x="203" y="196"/>
                    </a:lnTo>
                    <a:lnTo>
                      <a:pt x="206" y="189"/>
                    </a:lnTo>
                    <a:lnTo>
                      <a:pt x="208" y="181"/>
                    </a:lnTo>
                    <a:lnTo>
                      <a:pt x="212" y="165"/>
                    </a:lnTo>
                    <a:lnTo>
                      <a:pt x="213" y="136"/>
                    </a:lnTo>
                    <a:lnTo>
                      <a:pt x="212" y="110"/>
                    </a:lnTo>
                    <a:lnTo>
                      <a:pt x="208" y="78"/>
                    </a:lnTo>
                    <a:lnTo>
                      <a:pt x="205" y="65"/>
                    </a:lnTo>
                    <a:lnTo>
                      <a:pt x="201" y="51"/>
                    </a:lnTo>
                    <a:lnTo>
                      <a:pt x="197" y="44"/>
                    </a:lnTo>
                    <a:lnTo>
                      <a:pt x="192" y="36"/>
                    </a:lnTo>
                    <a:lnTo>
                      <a:pt x="187" y="31"/>
                    </a:lnTo>
                    <a:lnTo>
                      <a:pt x="180" y="24"/>
                    </a:lnTo>
                    <a:lnTo>
                      <a:pt x="171" y="17"/>
                    </a:lnTo>
                    <a:lnTo>
                      <a:pt x="161" y="11"/>
                    </a:lnTo>
                    <a:lnTo>
                      <a:pt x="151" y="7"/>
                    </a:lnTo>
                    <a:lnTo>
                      <a:pt x="140" y="4"/>
                    </a:lnTo>
                    <a:lnTo>
                      <a:pt x="128" y="2"/>
                    </a:lnTo>
                    <a:lnTo>
                      <a:pt x="110" y="0"/>
                    </a:lnTo>
                    <a:lnTo>
                      <a:pt x="92" y="2"/>
                    </a:lnTo>
                    <a:lnTo>
                      <a:pt x="82" y="3"/>
                    </a:lnTo>
                    <a:lnTo>
                      <a:pt x="74" y="5"/>
                    </a:lnTo>
                    <a:lnTo>
                      <a:pt x="69" y="7"/>
                    </a:lnTo>
                    <a:lnTo>
                      <a:pt x="62" y="10"/>
                    </a:lnTo>
                    <a:lnTo>
                      <a:pt x="48" y="17"/>
                    </a:lnTo>
                    <a:lnTo>
                      <a:pt x="37" y="25"/>
                    </a:lnTo>
                    <a:lnTo>
                      <a:pt x="29" y="31"/>
                    </a:lnTo>
                    <a:lnTo>
                      <a:pt x="24" y="38"/>
                    </a:lnTo>
                    <a:lnTo>
                      <a:pt x="17" y="46"/>
                    </a:lnTo>
                    <a:lnTo>
                      <a:pt x="11" y="55"/>
                    </a:lnTo>
                    <a:lnTo>
                      <a:pt x="6" y="66"/>
                    </a:lnTo>
                    <a:lnTo>
                      <a:pt x="2" y="78"/>
                    </a:lnTo>
                    <a:lnTo>
                      <a:pt x="0" y="89"/>
                    </a:lnTo>
                    <a:lnTo>
                      <a:pt x="0" y="100"/>
                    </a:lnTo>
                    <a:lnTo>
                      <a:pt x="1" y="116"/>
                    </a:lnTo>
                    <a:lnTo>
                      <a:pt x="3" y="138"/>
                    </a:lnTo>
                    <a:lnTo>
                      <a:pt x="6" y="164"/>
                    </a:lnTo>
                    <a:lnTo>
                      <a:pt x="9" y="191"/>
                    </a:lnTo>
                    <a:lnTo>
                      <a:pt x="9" y="207"/>
                    </a:lnTo>
                    <a:lnTo>
                      <a:pt x="9" y="224"/>
                    </a:lnTo>
                    <a:lnTo>
                      <a:pt x="7" y="230"/>
                    </a:lnTo>
                    <a:lnTo>
                      <a:pt x="19" y="230"/>
                    </a:lnTo>
                    <a:lnTo>
                      <a:pt x="33" y="228"/>
                    </a:lnTo>
                    <a:lnTo>
                      <a:pt x="38" y="226"/>
                    </a:lnTo>
                    <a:lnTo>
                      <a:pt x="44" y="224"/>
                    </a:lnTo>
                    <a:lnTo>
                      <a:pt x="50" y="221"/>
                    </a:lnTo>
                    <a:lnTo>
                      <a:pt x="55" y="217"/>
                    </a:lnTo>
                    <a:lnTo>
                      <a:pt x="60" y="212"/>
                    </a:lnTo>
                    <a:lnTo>
                      <a:pt x="63" y="208"/>
                    </a:lnTo>
                    <a:lnTo>
                      <a:pt x="65" y="202"/>
                    </a:lnTo>
                    <a:lnTo>
                      <a:pt x="68" y="195"/>
                    </a:lnTo>
                    <a:lnTo>
                      <a:pt x="63" y="190"/>
                    </a:lnTo>
                    <a:lnTo>
                      <a:pt x="55" y="177"/>
                    </a:lnTo>
                    <a:lnTo>
                      <a:pt x="51" y="167"/>
                    </a:lnTo>
                    <a:lnTo>
                      <a:pt x="46" y="154"/>
                    </a:lnTo>
                    <a:lnTo>
                      <a:pt x="44" y="139"/>
                    </a:lnTo>
                    <a:lnTo>
                      <a:pt x="42" y="118"/>
                    </a:lnTo>
                    <a:lnTo>
                      <a:pt x="44" y="103"/>
                    </a:lnTo>
                    <a:lnTo>
                      <a:pt x="46" y="92"/>
                    </a:lnTo>
                    <a:lnTo>
                      <a:pt x="48" y="83"/>
                    </a:lnTo>
                    <a:lnTo>
                      <a:pt x="52" y="76"/>
                    </a:lnTo>
                    <a:lnTo>
                      <a:pt x="55" y="70"/>
                    </a:lnTo>
                    <a:lnTo>
                      <a:pt x="59" y="66"/>
                    </a:lnTo>
                    <a:lnTo>
                      <a:pt x="63" y="62"/>
                    </a:lnTo>
                    <a:lnTo>
                      <a:pt x="70" y="56"/>
                    </a:lnTo>
                    <a:lnTo>
                      <a:pt x="79" y="52"/>
                    </a:lnTo>
                    <a:lnTo>
                      <a:pt x="88" y="49"/>
                    </a:lnTo>
                    <a:lnTo>
                      <a:pt x="98" y="47"/>
                    </a:lnTo>
                    <a:lnTo>
                      <a:pt x="113" y="46"/>
                    </a:lnTo>
                    <a:lnTo>
                      <a:pt x="128" y="47"/>
                    </a:lnTo>
                    <a:lnTo>
                      <a:pt x="137" y="49"/>
                    </a:lnTo>
                    <a:lnTo>
                      <a:pt x="147" y="52"/>
                    </a:lnTo>
                    <a:lnTo>
                      <a:pt x="156" y="56"/>
                    </a:lnTo>
                    <a:lnTo>
                      <a:pt x="163" y="63"/>
                    </a:lnTo>
                    <a:lnTo>
                      <a:pt x="170" y="70"/>
                    </a:lnTo>
                    <a:lnTo>
                      <a:pt x="176" y="79"/>
                    </a:lnTo>
                    <a:lnTo>
                      <a:pt x="179" y="90"/>
                    </a:lnTo>
                    <a:lnTo>
                      <a:pt x="181" y="100"/>
                    </a:lnTo>
                    <a:lnTo>
                      <a:pt x="183" y="115"/>
                    </a:lnTo>
                    <a:lnTo>
                      <a:pt x="184" y="132"/>
                    </a:lnTo>
                    <a:lnTo>
                      <a:pt x="184" y="148"/>
                    </a:lnTo>
                    <a:lnTo>
                      <a:pt x="183" y="159"/>
                    </a:lnTo>
                    <a:lnTo>
                      <a:pt x="181" y="169"/>
                    </a:lnTo>
                    <a:lnTo>
                      <a:pt x="179" y="177"/>
                    </a:lnTo>
                    <a:lnTo>
                      <a:pt x="176" y="186"/>
                    </a:lnTo>
                    <a:lnTo>
                      <a:pt x="171" y="194"/>
                    </a:lnTo>
                    <a:lnTo>
                      <a:pt x="165" y="202"/>
                    </a:lnTo>
                    <a:lnTo>
                      <a:pt x="158" y="209"/>
                    </a:lnTo>
                    <a:lnTo>
                      <a:pt x="158" y="2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29" name="Freeform 113"/>
              <p:cNvSpPr>
                <a:spLocks/>
              </p:cNvSpPr>
              <p:nvPr/>
            </p:nvSpPr>
            <p:spPr bwMode="auto">
              <a:xfrm>
                <a:off x="4065" y="1220"/>
                <a:ext cx="142" cy="177"/>
              </a:xfrm>
              <a:custGeom>
                <a:avLst/>
                <a:gdLst/>
                <a:ahLst/>
                <a:cxnLst>
                  <a:cxn ang="0">
                    <a:pos x="115" y="163"/>
                  </a:cxn>
                  <a:cxn ang="0">
                    <a:pos x="122" y="156"/>
                  </a:cxn>
                  <a:cxn ang="0">
                    <a:pos x="129" y="148"/>
                  </a:cxn>
                  <a:cxn ang="0">
                    <a:pos x="133" y="140"/>
                  </a:cxn>
                  <a:cxn ang="0">
                    <a:pos x="137" y="131"/>
                  </a:cxn>
                  <a:cxn ang="0">
                    <a:pos x="139" y="123"/>
                  </a:cxn>
                  <a:cxn ang="0">
                    <a:pos x="140" y="113"/>
                  </a:cxn>
                  <a:cxn ang="0">
                    <a:pos x="141" y="102"/>
                  </a:cxn>
                  <a:cxn ang="0">
                    <a:pos x="141" y="86"/>
                  </a:cxn>
                  <a:cxn ang="0">
                    <a:pos x="140" y="69"/>
                  </a:cxn>
                  <a:cxn ang="0">
                    <a:pos x="139" y="54"/>
                  </a:cxn>
                  <a:cxn ang="0">
                    <a:pos x="137" y="44"/>
                  </a:cxn>
                  <a:cxn ang="0">
                    <a:pos x="133" y="33"/>
                  </a:cxn>
                  <a:cxn ang="0">
                    <a:pos x="128" y="24"/>
                  </a:cxn>
                  <a:cxn ang="0">
                    <a:pos x="121" y="17"/>
                  </a:cxn>
                  <a:cxn ang="0">
                    <a:pos x="113" y="10"/>
                  </a:cxn>
                  <a:cxn ang="0">
                    <a:pos x="104" y="6"/>
                  </a:cxn>
                  <a:cxn ang="0">
                    <a:pos x="95" y="3"/>
                  </a:cxn>
                  <a:cxn ang="0">
                    <a:pos x="86" y="1"/>
                  </a:cxn>
                  <a:cxn ang="0">
                    <a:pos x="71" y="0"/>
                  </a:cxn>
                  <a:cxn ang="0">
                    <a:pos x="56" y="1"/>
                  </a:cxn>
                  <a:cxn ang="0">
                    <a:pos x="46" y="3"/>
                  </a:cxn>
                  <a:cxn ang="0">
                    <a:pos x="37" y="6"/>
                  </a:cxn>
                  <a:cxn ang="0">
                    <a:pos x="28" y="10"/>
                  </a:cxn>
                  <a:cxn ang="0">
                    <a:pos x="21" y="16"/>
                  </a:cxn>
                  <a:cxn ang="0">
                    <a:pos x="17" y="20"/>
                  </a:cxn>
                  <a:cxn ang="0">
                    <a:pos x="13" y="24"/>
                  </a:cxn>
                  <a:cxn ang="0">
                    <a:pos x="10" y="30"/>
                  </a:cxn>
                  <a:cxn ang="0">
                    <a:pos x="7" y="37"/>
                  </a:cxn>
                  <a:cxn ang="0">
                    <a:pos x="4" y="46"/>
                  </a:cxn>
                  <a:cxn ang="0">
                    <a:pos x="2" y="57"/>
                  </a:cxn>
                  <a:cxn ang="0">
                    <a:pos x="0" y="72"/>
                  </a:cxn>
                  <a:cxn ang="0">
                    <a:pos x="2" y="93"/>
                  </a:cxn>
                  <a:cxn ang="0">
                    <a:pos x="4" y="108"/>
                  </a:cxn>
                  <a:cxn ang="0">
                    <a:pos x="9" y="121"/>
                  </a:cxn>
                  <a:cxn ang="0">
                    <a:pos x="13" y="131"/>
                  </a:cxn>
                  <a:cxn ang="0">
                    <a:pos x="21" y="144"/>
                  </a:cxn>
                  <a:cxn ang="0">
                    <a:pos x="26" y="149"/>
                  </a:cxn>
                  <a:cxn ang="0">
                    <a:pos x="29" y="153"/>
                  </a:cxn>
                  <a:cxn ang="0">
                    <a:pos x="29" y="154"/>
                  </a:cxn>
                  <a:cxn ang="0">
                    <a:pos x="31" y="156"/>
                  </a:cxn>
                  <a:cxn ang="0">
                    <a:pos x="44" y="166"/>
                  </a:cxn>
                  <a:cxn ang="0">
                    <a:pos x="55" y="172"/>
                  </a:cxn>
                  <a:cxn ang="0">
                    <a:pos x="64" y="175"/>
                  </a:cxn>
                  <a:cxn ang="0">
                    <a:pos x="74" y="176"/>
                  </a:cxn>
                  <a:cxn ang="0">
                    <a:pos x="86" y="176"/>
                  </a:cxn>
                  <a:cxn ang="0">
                    <a:pos x="97" y="174"/>
                  </a:cxn>
                  <a:cxn ang="0">
                    <a:pos x="111" y="167"/>
                  </a:cxn>
                  <a:cxn ang="0">
                    <a:pos x="115" y="163"/>
                  </a:cxn>
                </a:cxnLst>
                <a:rect l="0" t="0" r="r" b="b"/>
                <a:pathLst>
                  <a:path w="142" h="177">
                    <a:moveTo>
                      <a:pt x="115" y="163"/>
                    </a:moveTo>
                    <a:lnTo>
                      <a:pt x="122" y="156"/>
                    </a:lnTo>
                    <a:lnTo>
                      <a:pt x="129" y="148"/>
                    </a:lnTo>
                    <a:lnTo>
                      <a:pt x="133" y="140"/>
                    </a:lnTo>
                    <a:lnTo>
                      <a:pt x="137" y="131"/>
                    </a:lnTo>
                    <a:lnTo>
                      <a:pt x="139" y="123"/>
                    </a:lnTo>
                    <a:lnTo>
                      <a:pt x="140" y="113"/>
                    </a:lnTo>
                    <a:lnTo>
                      <a:pt x="141" y="102"/>
                    </a:lnTo>
                    <a:lnTo>
                      <a:pt x="141" y="86"/>
                    </a:lnTo>
                    <a:lnTo>
                      <a:pt x="140" y="69"/>
                    </a:lnTo>
                    <a:lnTo>
                      <a:pt x="139" y="54"/>
                    </a:lnTo>
                    <a:lnTo>
                      <a:pt x="137" y="44"/>
                    </a:lnTo>
                    <a:lnTo>
                      <a:pt x="133" y="33"/>
                    </a:lnTo>
                    <a:lnTo>
                      <a:pt x="128" y="24"/>
                    </a:lnTo>
                    <a:lnTo>
                      <a:pt x="121" y="17"/>
                    </a:lnTo>
                    <a:lnTo>
                      <a:pt x="113" y="10"/>
                    </a:lnTo>
                    <a:lnTo>
                      <a:pt x="104" y="6"/>
                    </a:lnTo>
                    <a:lnTo>
                      <a:pt x="95" y="3"/>
                    </a:lnTo>
                    <a:lnTo>
                      <a:pt x="86" y="1"/>
                    </a:lnTo>
                    <a:lnTo>
                      <a:pt x="71" y="0"/>
                    </a:lnTo>
                    <a:lnTo>
                      <a:pt x="56" y="1"/>
                    </a:lnTo>
                    <a:lnTo>
                      <a:pt x="46" y="3"/>
                    </a:lnTo>
                    <a:lnTo>
                      <a:pt x="37" y="6"/>
                    </a:lnTo>
                    <a:lnTo>
                      <a:pt x="28" y="10"/>
                    </a:lnTo>
                    <a:lnTo>
                      <a:pt x="21" y="16"/>
                    </a:lnTo>
                    <a:lnTo>
                      <a:pt x="17" y="20"/>
                    </a:lnTo>
                    <a:lnTo>
                      <a:pt x="13" y="24"/>
                    </a:lnTo>
                    <a:lnTo>
                      <a:pt x="10" y="30"/>
                    </a:lnTo>
                    <a:lnTo>
                      <a:pt x="7" y="37"/>
                    </a:lnTo>
                    <a:lnTo>
                      <a:pt x="4" y="46"/>
                    </a:lnTo>
                    <a:lnTo>
                      <a:pt x="2" y="57"/>
                    </a:lnTo>
                    <a:lnTo>
                      <a:pt x="0" y="72"/>
                    </a:lnTo>
                    <a:lnTo>
                      <a:pt x="2" y="93"/>
                    </a:lnTo>
                    <a:lnTo>
                      <a:pt x="4" y="108"/>
                    </a:lnTo>
                    <a:lnTo>
                      <a:pt x="9" y="121"/>
                    </a:lnTo>
                    <a:lnTo>
                      <a:pt x="13" y="131"/>
                    </a:lnTo>
                    <a:lnTo>
                      <a:pt x="21" y="144"/>
                    </a:lnTo>
                    <a:lnTo>
                      <a:pt x="26" y="149"/>
                    </a:lnTo>
                    <a:lnTo>
                      <a:pt x="29" y="153"/>
                    </a:lnTo>
                    <a:lnTo>
                      <a:pt x="29" y="154"/>
                    </a:lnTo>
                    <a:lnTo>
                      <a:pt x="31" y="156"/>
                    </a:lnTo>
                    <a:lnTo>
                      <a:pt x="44" y="166"/>
                    </a:lnTo>
                    <a:lnTo>
                      <a:pt x="55" y="172"/>
                    </a:lnTo>
                    <a:lnTo>
                      <a:pt x="64" y="175"/>
                    </a:lnTo>
                    <a:lnTo>
                      <a:pt x="74" y="176"/>
                    </a:lnTo>
                    <a:lnTo>
                      <a:pt x="86" y="176"/>
                    </a:lnTo>
                    <a:lnTo>
                      <a:pt x="97" y="174"/>
                    </a:lnTo>
                    <a:lnTo>
                      <a:pt x="111" y="167"/>
                    </a:lnTo>
                    <a:lnTo>
                      <a:pt x="115" y="16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30" name="Freeform 114"/>
              <p:cNvSpPr>
                <a:spLocks/>
              </p:cNvSpPr>
              <p:nvPr/>
            </p:nvSpPr>
            <p:spPr bwMode="auto">
              <a:xfrm>
                <a:off x="4206" y="1429"/>
                <a:ext cx="66" cy="59"/>
              </a:xfrm>
              <a:custGeom>
                <a:avLst/>
                <a:gdLst/>
                <a:ahLst/>
                <a:cxnLst>
                  <a:cxn ang="0">
                    <a:pos x="65" y="16"/>
                  </a:cxn>
                  <a:cxn ang="0">
                    <a:pos x="58" y="12"/>
                  </a:cxn>
                  <a:cxn ang="0">
                    <a:pos x="47" y="0"/>
                  </a:cxn>
                  <a:cxn ang="0">
                    <a:pos x="0" y="24"/>
                  </a:cxn>
                  <a:cxn ang="0">
                    <a:pos x="36" y="47"/>
                  </a:cxn>
                  <a:cxn ang="0">
                    <a:pos x="50" y="58"/>
                  </a:cxn>
                  <a:cxn ang="0">
                    <a:pos x="65" y="19"/>
                  </a:cxn>
                  <a:cxn ang="0">
                    <a:pos x="65" y="16"/>
                  </a:cxn>
                </a:cxnLst>
                <a:rect l="0" t="0" r="r" b="b"/>
                <a:pathLst>
                  <a:path w="66" h="59">
                    <a:moveTo>
                      <a:pt x="65" y="16"/>
                    </a:moveTo>
                    <a:lnTo>
                      <a:pt x="58" y="12"/>
                    </a:lnTo>
                    <a:lnTo>
                      <a:pt x="47" y="0"/>
                    </a:lnTo>
                    <a:lnTo>
                      <a:pt x="0" y="24"/>
                    </a:lnTo>
                    <a:lnTo>
                      <a:pt x="36" y="47"/>
                    </a:lnTo>
                    <a:lnTo>
                      <a:pt x="50" y="58"/>
                    </a:lnTo>
                    <a:lnTo>
                      <a:pt x="65" y="19"/>
                    </a:lnTo>
                    <a:lnTo>
                      <a:pt x="65" y="16"/>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31" name="Freeform 115"/>
              <p:cNvSpPr>
                <a:spLocks/>
              </p:cNvSpPr>
              <p:nvPr/>
            </p:nvSpPr>
            <p:spPr bwMode="auto">
              <a:xfrm>
                <a:off x="4249" y="1390"/>
                <a:ext cx="174" cy="126"/>
              </a:xfrm>
              <a:custGeom>
                <a:avLst/>
                <a:gdLst/>
                <a:ahLst/>
                <a:cxnLst>
                  <a:cxn ang="0">
                    <a:pos x="21" y="55"/>
                  </a:cxn>
                  <a:cxn ang="0">
                    <a:pos x="28" y="61"/>
                  </a:cxn>
                  <a:cxn ang="0">
                    <a:pos x="31" y="71"/>
                  </a:cxn>
                  <a:cxn ang="0">
                    <a:pos x="35" y="78"/>
                  </a:cxn>
                  <a:cxn ang="0">
                    <a:pos x="42" y="93"/>
                  </a:cxn>
                  <a:cxn ang="0">
                    <a:pos x="48" y="102"/>
                  </a:cxn>
                  <a:cxn ang="0">
                    <a:pos x="56" y="111"/>
                  </a:cxn>
                  <a:cxn ang="0">
                    <a:pos x="72" y="119"/>
                  </a:cxn>
                  <a:cxn ang="0">
                    <a:pos x="81" y="123"/>
                  </a:cxn>
                  <a:cxn ang="0">
                    <a:pos x="89" y="125"/>
                  </a:cxn>
                  <a:cxn ang="0">
                    <a:pos x="98" y="122"/>
                  </a:cxn>
                  <a:cxn ang="0">
                    <a:pos x="108" y="117"/>
                  </a:cxn>
                  <a:cxn ang="0">
                    <a:pos x="125" y="105"/>
                  </a:cxn>
                  <a:cxn ang="0">
                    <a:pos x="136" y="93"/>
                  </a:cxn>
                  <a:cxn ang="0">
                    <a:pos x="147" y="72"/>
                  </a:cxn>
                  <a:cxn ang="0">
                    <a:pos x="135" y="94"/>
                  </a:cxn>
                  <a:cxn ang="0">
                    <a:pos x="143" y="102"/>
                  </a:cxn>
                  <a:cxn ang="0">
                    <a:pos x="148" y="109"/>
                  </a:cxn>
                  <a:cxn ang="0">
                    <a:pos x="157" y="102"/>
                  </a:cxn>
                  <a:cxn ang="0">
                    <a:pos x="165" y="93"/>
                  </a:cxn>
                  <a:cxn ang="0">
                    <a:pos x="170" y="78"/>
                  </a:cxn>
                  <a:cxn ang="0">
                    <a:pos x="172" y="62"/>
                  </a:cxn>
                  <a:cxn ang="0">
                    <a:pos x="173" y="51"/>
                  </a:cxn>
                  <a:cxn ang="0">
                    <a:pos x="172" y="40"/>
                  </a:cxn>
                  <a:cxn ang="0">
                    <a:pos x="169" y="26"/>
                  </a:cxn>
                  <a:cxn ang="0">
                    <a:pos x="167" y="26"/>
                  </a:cxn>
                  <a:cxn ang="0">
                    <a:pos x="165" y="22"/>
                  </a:cxn>
                  <a:cxn ang="0">
                    <a:pos x="163" y="20"/>
                  </a:cxn>
                  <a:cxn ang="0">
                    <a:pos x="154" y="18"/>
                  </a:cxn>
                  <a:cxn ang="0">
                    <a:pos x="142" y="17"/>
                  </a:cxn>
                  <a:cxn ang="0">
                    <a:pos x="129" y="18"/>
                  </a:cxn>
                  <a:cxn ang="0">
                    <a:pos x="115" y="26"/>
                  </a:cxn>
                  <a:cxn ang="0">
                    <a:pos x="109" y="32"/>
                  </a:cxn>
                  <a:cxn ang="0">
                    <a:pos x="104" y="38"/>
                  </a:cxn>
                  <a:cxn ang="0">
                    <a:pos x="103" y="45"/>
                  </a:cxn>
                  <a:cxn ang="0">
                    <a:pos x="102" y="56"/>
                  </a:cxn>
                  <a:cxn ang="0">
                    <a:pos x="103" y="60"/>
                  </a:cxn>
                  <a:cxn ang="0">
                    <a:pos x="93" y="67"/>
                  </a:cxn>
                  <a:cxn ang="0">
                    <a:pos x="87" y="72"/>
                  </a:cxn>
                  <a:cxn ang="0">
                    <a:pos x="81" y="62"/>
                  </a:cxn>
                  <a:cxn ang="0">
                    <a:pos x="74" y="56"/>
                  </a:cxn>
                  <a:cxn ang="0">
                    <a:pos x="63" y="50"/>
                  </a:cxn>
                  <a:cxn ang="0">
                    <a:pos x="60" y="34"/>
                  </a:cxn>
                  <a:cxn ang="0">
                    <a:pos x="57" y="24"/>
                  </a:cxn>
                  <a:cxn ang="0">
                    <a:pos x="55" y="18"/>
                  </a:cxn>
                  <a:cxn ang="0">
                    <a:pos x="54" y="15"/>
                  </a:cxn>
                  <a:cxn ang="0">
                    <a:pos x="53" y="13"/>
                  </a:cxn>
                  <a:cxn ang="0">
                    <a:pos x="51" y="11"/>
                  </a:cxn>
                  <a:cxn ang="0">
                    <a:pos x="47" y="8"/>
                  </a:cxn>
                  <a:cxn ang="0">
                    <a:pos x="39" y="3"/>
                  </a:cxn>
                  <a:cxn ang="0">
                    <a:pos x="34" y="0"/>
                  </a:cxn>
                  <a:cxn ang="0">
                    <a:pos x="28" y="0"/>
                  </a:cxn>
                  <a:cxn ang="0">
                    <a:pos x="20" y="1"/>
                  </a:cxn>
                  <a:cxn ang="0">
                    <a:pos x="11" y="4"/>
                  </a:cxn>
                  <a:cxn ang="0">
                    <a:pos x="6" y="10"/>
                  </a:cxn>
                  <a:cxn ang="0">
                    <a:pos x="1" y="18"/>
                  </a:cxn>
                  <a:cxn ang="0">
                    <a:pos x="0" y="30"/>
                  </a:cxn>
                  <a:cxn ang="0">
                    <a:pos x="3" y="39"/>
                  </a:cxn>
                  <a:cxn ang="0">
                    <a:pos x="15" y="51"/>
                  </a:cxn>
                  <a:cxn ang="0">
                    <a:pos x="21" y="55"/>
                  </a:cxn>
                  <a:cxn ang="0">
                    <a:pos x="21" y="55"/>
                  </a:cxn>
                </a:cxnLst>
                <a:rect l="0" t="0" r="r" b="b"/>
                <a:pathLst>
                  <a:path w="174" h="126">
                    <a:moveTo>
                      <a:pt x="21" y="55"/>
                    </a:moveTo>
                    <a:lnTo>
                      <a:pt x="28" y="61"/>
                    </a:lnTo>
                    <a:lnTo>
                      <a:pt x="31" y="71"/>
                    </a:lnTo>
                    <a:lnTo>
                      <a:pt x="35" y="78"/>
                    </a:lnTo>
                    <a:lnTo>
                      <a:pt x="42" y="93"/>
                    </a:lnTo>
                    <a:lnTo>
                      <a:pt x="48" y="102"/>
                    </a:lnTo>
                    <a:lnTo>
                      <a:pt x="56" y="111"/>
                    </a:lnTo>
                    <a:lnTo>
                      <a:pt x="72" y="119"/>
                    </a:lnTo>
                    <a:lnTo>
                      <a:pt x="81" y="123"/>
                    </a:lnTo>
                    <a:lnTo>
                      <a:pt x="89" y="125"/>
                    </a:lnTo>
                    <a:lnTo>
                      <a:pt x="98" y="122"/>
                    </a:lnTo>
                    <a:lnTo>
                      <a:pt x="108" y="117"/>
                    </a:lnTo>
                    <a:lnTo>
                      <a:pt x="125" y="105"/>
                    </a:lnTo>
                    <a:lnTo>
                      <a:pt x="136" y="93"/>
                    </a:lnTo>
                    <a:lnTo>
                      <a:pt x="147" y="72"/>
                    </a:lnTo>
                    <a:lnTo>
                      <a:pt x="135" y="94"/>
                    </a:lnTo>
                    <a:lnTo>
                      <a:pt x="143" y="102"/>
                    </a:lnTo>
                    <a:lnTo>
                      <a:pt x="148" y="109"/>
                    </a:lnTo>
                    <a:lnTo>
                      <a:pt x="157" y="102"/>
                    </a:lnTo>
                    <a:lnTo>
                      <a:pt x="165" y="93"/>
                    </a:lnTo>
                    <a:lnTo>
                      <a:pt x="170" y="78"/>
                    </a:lnTo>
                    <a:lnTo>
                      <a:pt x="172" y="62"/>
                    </a:lnTo>
                    <a:lnTo>
                      <a:pt x="173" y="51"/>
                    </a:lnTo>
                    <a:lnTo>
                      <a:pt x="172" y="40"/>
                    </a:lnTo>
                    <a:lnTo>
                      <a:pt x="169" y="26"/>
                    </a:lnTo>
                    <a:lnTo>
                      <a:pt x="167" y="26"/>
                    </a:lnTo>
                    <a:lnTo>
                      <a:pt x="165" y="22"/>
                    </a:lnTo>
                    <a:lnTo>
                      <a:pt x="163" y="20"/>
                    </a:lnTo>
                    <a:lnTo>
                      <a:pt x="154" y="18"/>
                    </a:lnTo>
                    <a:lnTo>
                      <a:pt x="142" y="17"/>
                    </a:lnTo>
                    <a:lnTo>
                      <a:pt x="129" y="18"/>
                    </a:lnTo>
                    <a:lnTo>
                      <a:pt x="115" y="26"/>
                    </a:lnTo>
                    <a:lnTo>
                      <a:pt x="109" y="32"/>
                    </a:lnTo>
                    <a:lnTo>
                      <a:pt x="104" y="38"/>
                    </a:lnTo>
                    <a:lnTo>
                      <a:pt x="103" y="45"/>
                    </a:lnTo>
                    <a:lnTo>
                      <a:pt x="102" y="56"/>
                    </a:lnTo>
                    <a:lnTo>
                      <a:pt x="103" y="60"/>
                    </a:lnTo>
                    <a:lnTo>
                      <a:pt x="93" y="67"/>
                    </a:lnTo>
                    <a:lnTo>
                      <a:pt x="87" y="72"/>
                    </a:lnTo>
                    <a:lnTo>
                      <a:pt x="81" y="62"/>
                    </a:lnTo>
                    <a:lnTo>
                      <a:pt x="74" y="56"/>
                    </a:lnTo>
                    <a:lnTo>
                      <a:pt x="63" y="50"/>
                    </a:lnTo>
                    <a:lnTo>
                      <a:pt x="60" y="34"/>
                    </a:lnTo>
                    <a:lnTo>
                      <a:pt x="57" y="24"/>
                    </a:lnTo>
                    <a:lnTo>
                      <a:pt x="55" y="18"/>
                    </a:lnTo>
                    <a:lnTo>
                      <a:pt x="54" y="15"/>
                    </a:lnTo>
                    <a:lnTo>
                      <a:pt x="53" y="13"/>
                    </a:lnTo>
                    <a:lnTo>
                      <a:pt x="51" y="11"/>
                    </a:lnTo>
                    <a:lnTo>
                      <a:pt x="47" y="8"/>
                    </a:lnTo>
                    <a:lnTo>
                      <a:pt x="39" y="3"/>
                    </a:lnTo>
                    <a:lnTo>
                      <a:pt x="34" y="0"/>
                    </a:lnTo>
                    <a:lnTo>
                      <a:pt x="28" y="0"/>
                    </a:lnTo>
                    <a:lnTo>
                      <a:pt x="20" y="1"/>
                    </a:lnTo>
                    <a:lnTo>
                      <a:pt x="11" y="4"/>
                    </a:lnTo>
                    <a:lnTo>
                      <a:pt x="6" y="10"/>
                    </a:lnTo>
                    <a:lnTo>
                      <a:pt x="1" y="18"/>
                    </a:lnTo>
                    <a:lnTo>
                      <a:pt x="0" y="30"/>
                    </a:lnTo>
                    <a:lnTo>
                      <a:pt x="3" y="39"/>
                    </a:lnTo>
                    <a:lnTo>
                      <a:pt x="15" y="51"/>
                    </a:lnTo>
                    <a:lnTo>
                      <a:pt x="21" y="55"/>
                    </a:lnTo>
                    <a:lnTo>
                      <a:pt x="21" y="55"/>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32" name="Freeform 116"/>
              <p:cNvSpPr>
                <a:spLocks/>
              </p:cNvSpPr>
              <p:nvPr/>
            </p:nvSpPr>
            <p:spPr bwMode="auto">
              <a:xfrm>
                <a:off x="4229" y="1445"/>
                <a:ext cx="176" cy="179"/>
              </a:xfrm>
              <a:custGeom>
                <a:avLst/>
                <a:gdLst/>
                <a:ahLst/>
                <a:cxnLst>
                  <a:cxn ang="0">
                    <a:pos x="101" y="178"/>
                  </a:cxn>
                  <a:cxn ang="0">
                    <a:pos x="85" y="165"/>
                  </a:cxn>
                  <a:cxn ang="0">
                    <a:pos x="65" y="152"/>
                  </a:cxn>
                  <a:cxn ang="0">
                    <a:pos x="18" y="127"/>
                  </a:cxn>
                  <a:cxn ang="0">
                    <a:pos x="6" y="120"/>
                  </a:cxn>
                  <a:cxn ang="0">
                    <a:pos x="0" y="114"/>
                  </a:cxn>
                  <a:cxn ang="0">
                    <a:pos x="4" y="103"/>
                  </a:cxn>
                  <a:cxn ang="0">
                    <a:pos x="30" y="77"/>
                  </a:cxn>
                  <a:cxn ang="0">
                    <a:pos x="43" y="70"/>
                  </a:cxn>
                  <a:cxn ang="0">
                    <a:pos x="30" y="77"/>
                  </a:cxn>
                  <a:cxn ang="0">
                    <a:pos x="30" y="50"/>
                  </a:cxn>
                  <a:cxn ang="0">
                    <a:pos x="30" y="45"/>
                  </a:cxn>
                  <a:cxn ang="0">
                    <a:pos x="27" y="42"/>
                  </a:cxn>
                  <a:cxn ang="0">
                    <a:pos x="40" y="2"/>
                  </a:cxn>
                  <a:cxn ang="0">
                    <a:pos x="42" y="1"/>
                  </a:cxn>
                  <a:cxn ang="0">
                    <a:pos x="42" y="0"/>
                  </a:cxn>
                  <a:cxn ang="0">
                    <a:pos x="48" y="6"/>
                  </a:cxn>
                  <a:cxn ang="0">
                    <a:pos x="52" y="16"/>
                  </a:cxn>
                  <a:cxn ang="0">
                    <a:pos x="55" y="22"/>
                  </a:cxn>
                  <a:cxn ang="0">
                    <a:pos x="62" y="38"/>
                  </a:cxn>
                  <a:cxn ang="0">
                    <a:pos x="76" y="56"/>
                  </a:cxn>
                  <a:cxn ang="0">
                    <a:pos x="92" y="64"/>
                  </a:cxn>
                  <a:cxn ang="0">
                    <a:pos x="101" y="68"/>
                  </a:cxn>
                  <a:cxn ang="0">
                    <a:pos x="109" y="69"/>
                  </a:cxn>
                  <a:cxn ang="0">
                    <a:pos x="118" y="67"/>
                  </a:cxn>
                  <a:cxn ang="0">
                    <a:pos x="145" y="49"/>
                  </a:cxn>
                  <a:cxn ang="0">
                    <a:pos x="156" y="38"/>
                  </a:cxn>
                  <a:cxn ang="0">
                    <a:pos x="167" y="17"/>
                  </a:cxn>
                  <a:cxn ang="0">
                    <a:pos x="155" y="39"/>
                  </a:cxn>
                  <a:cxn ang="0">
                    <a:pos x="163" y="47"/>
                  </a:cxn>
                  <a:cxn ang="0">
                    <a:pos x="168" y="54"/>
                  </a:cxn>
                  <a:cxn ang="0">
                    <a:pos x="168" y="55"/>
                  </a:cxn>
                  <a:cxn ang="0">
                    <a:pos x="173" y="75"/>
                  </a:cxn>
                  <a:cxn ang="0">
                    <a:pos x="175" y="91"/>
                  </a:cxn>
                  <a:cxn ang="0">
                    <a:pos x="173" y="108"/>
                  </a:cxn>
                  <a:cxn ang="0">
                    <a:pos x="169" y="124"/>
                  </a:cxn>
                  <a:cxn ang="0">
                    <a:pos x="162" y="140"/>
                  </a:cxn>
                  <a:cxn ang="0">
                    <a:pos x="150" y="152"/>
                  </a:cxn>
                  <a:cxn ang="0">
                    <a:pos x="140" y="156"/>
                  </a:cxn>
                  <a:cxn ang="0">
                    <a:pos x="128" y="160"/>
                  </a:cxn>
                  <a:cxn ang="0">
                    <a:pos x="122" y="162"/>
                  </a:cxn>
                  <a:cxn ang="0">
                    <a:pos x="117" y="165"/>
                  </a:cxn>
                  <a:cxn ang="0">
                    <a:pos x="102" y="178"/>
                  </a:cxn>
                  <a:cxn ang="0">
                    <a:pos x="101" y="178"/>
                  </a:cxn>
                </a:cxnLst>
                <a:rect l="0" t="0" r="r" b="b"/>
                <a:pathLst>
                  <a:path w="176" h="179">
                    <a:moveTo>
                      <a:pt x="101" y="178"/>
                    </a:moveTo>
                    <a:lnTo>
                      <a:pt x="85" y="165"/>
                    </a:lnTo>
                    <a:lnTo>
                      <a:pt x="65" y="152"/>
                    </a:lnTo>
                    <a:lnTo>
                      <a:pt x="18" y="127"/>
                    </a:lnTo>
                    <a:lnTo>
                      <a:pt x="6" y="120"/>
                    </a:lnTo>
                    <a:lnTo>
                      <a:pt x="0" y="114"/>
                    </a:lnTo>
                    <a:lnTo>
                      <a:pt x="4" y="103"/>
                    </a:lnTo>
                    <a:lnTo>
                      <a:pt x="30" y="77"/>
                    </a:lnTo>
                    <a:lnTo>
                      <a:pt x="43" y="70"/>
                    </a:lnTo>
                    <a:lnTo>
                      <a:pt x="30" y="77"/>
                    </a:lnTo>
                    <a:lnTo>
                      <a:pt x="30" y="50"/>
                    </a:lnTo>
                    <a:lnTo>
                      <a:pt x="30" y="45"/>
                    </a:lnTo>
                    <a:lnTo>
                      <a:pt x="27" y="42"/>
                    </a:lnTo>
                    <a:lnTo>
                      <a:pt x="40" y="2"/>
                    </a:lnTo>
                    <a:lnTo>
                      <a:pt x="42" y="1"/>
                    </a:lnTo>
                    <a:lnTo>
                      <a:pt x="42" y="0"/>
                    </a:lnTo>
                    <a:lnTo>
                      <a:pt x="48" y="6"/>
                    </a:lnTo>
                    <a:lnTo>
                      <a:pt x="52" y="16"/>
                    </a:lnTo>
                    <a:lnTo>
                      <a:pt x="55" y="22"/>
                    </a:lnTo>
                    <a:lnTo>
                      <a:pt x="62" y="38"/>
                    </a:lnTo>
                    <a:lnTo>
                      <a:pt x="76" y="56"/>
                    </a:lnTo>
                    <a:lnTo>
                      <a:pt x="92" y="64"/>
                    </a:lnTo>
                    <a:lnTo>
                      <a:pt x="101" y="68"/>
                    </a:lnTo>
                    <a:lnTo>
                      <a:pt x="109" y="69"/>
                    </a:lnTo>
                    <a:lnTo>
                      <a:pt x="118" y="67"/>
                    </a:lnTo>
                    <a:lnTo>
                      <a:pt x="145" y="49"/>
                    </a:lnTo>
                    <a:lnTo>
                      <a:pt x="156" y="38"/>
                    </a:lnTo>
                    <a:lnTo>
                      <a:pt x="167" y="17"/>
                    </a:lnTo>
                    <a:lnTo>
                      <a:pt x="155" y="39"/>
                    </a:lnTo>
                    <a:lnTo>
                      <a:pt x="163" y="47"/>
                    </a:lnTo>
                    <a:lnTo>
                      <a:pt x="168" y="54"/>
                    </a:lnTo>
                    <a:lnTo>
                      <a:pt x="168" y="55"/>
                    </a:lnTo>
                    <a:lnTo>
                      <a:pt x="173" y="75"/>
                    </a:lnTo>
                    <a:lnTo>
                      <a:pt x="175" y="91"/>
                    </a:lnTo>
                    <a:lnTo>
                      <a:pt x="173" y="108"/>
                    </a:lnTo>
                    <a:lnTo>
                      <a:pt x="169" y="124"/>
                    </a:lnTo>
                    <a:lnTo>
                      <a:pt x="162" y="140"/>
                    </a:lnTo>
                    <a:lnTo>
                      <a:pt x="150" y="152"/>
                    </a:lnTo>
                    <a:lnTo>
                      <a:pt x="140" y="156"/>
                    </a:lnTo>
                    <a:lnTo>
                      <a:pt x="128" y="160"/>
                    </a:lnTo>
                    <a:lnTo>
                      <a:pt x="122" y="162"/>
                    </a:lnTo>
                    <a:lnTo>
                      <a:pt x="117" y="165"/>
                    </a:lnTo>
                    <a:lnTo>
                      <a:pt x="102" y="178"/>
                    </a:lnTo>
                    <a:lnTo>
                      <a:pt x="101" y="178"/>
                    </a:lnTo>
                  </a:path>
                </a:pathLst>
              </a:custGeom>
              <a:solidFill>
                <a:srgbClr val="FF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33" name="Freeform 117"/>
              <p:cNvSpPr>
                <a:spLocks/>
              </p:cNvSpPr>
              <p:nvPr/>
            </p:nvSpPr>
            <p:spPr bwMode="auto">
              <a:xfrm>
                <a:off x="4287" y="1598"/>
                <a:ext cx="99" cy="94"/>
              </a:xfrm>
              <a:custGeom>
                <a:avLst/>
                <a:gdLst/>
                <a:ahLst/>
                <a:cxnLst>
                  <a:cxn ang="0">
                    <a:pos x="92" y="0"/>
                  </a:cxn>
                  <a:cxn ang="0">
                    <a:pos x="82" y="4"/>
                  </a:cxn>
                  <a:cxn ang="0">
                    <a:pos x="70" y="7"/>
                  </a:cxn>
                  <a:cxn ang="0">
                    <a:pos x="64" y="9"/>
                  </a:cxn>
                  <a:cxn ang="0">
                    <a:pos x="59" y="13"/>
                  </a:cxn>
                  <a:cxn ang="0">
                    <a:pos x="44" y="25"/>
                  </a:cxn>
                  <a:cxn ang="0">
                    <a:pos x="43" y="26"/>
                  </a:cxn>
                  <a:cxn ang="0">
                    <a:pos x="43" y="25"/>
                  </a:cxn>
                  <a:cxn ang="0">
                    <a:pos x="39" y="30"/>
                  </a:cxn>
                  <a:cxn ang="0">
                    <a:pos x="28" y="40"/>
                  </a:cxn>
                  <a:cxn ang="0">
                    <a:pos x="20" y="42"/>
                  </a:cxn>
                  <a:cxn ang="0">
                    <a:pos x="3" y="42"/>
                  </a:cxn>
                  <a:cxn ang="0">
                    <a:pos x="3" y="58"/>
                  </a:cxn>
                  <a:cxn ang="0">
                    <a:pos x="1" y="74"/>
                  </a:cxn>
                  <a:cxn ang="0">
                    <a:pos x="2" y="75"/>
                  </a:cxn>
                  <a:cxn ang="0">
                    <a:pos x="0" y="92"/>
                  </a:cxn>
                  <a:cxn ang="0">
                    <a:pos x="0" y="93"/>
                  </a:cxn>
                  <a:cxn ang="0">
                    <a:pos x="25" y="89"/>
                  </a:cxn>
                  <a:cxn ang="0">
                    <a:pos x="44" y="86"/>
                  </a:cxn>
                  <a:cxn ang="0">
                    <a:pos x="55" y="83"/>
                  </a:cxn>
                  <a:cxn ang="0">
                    <a:pos x="63" y="78"/>
                  </a:cxn>
                  <a:cxn ang="0">
                    <a:pos x="66" y="73"/>
                  </a:cxn>
                  <a:cxn ang="0">
                    <a:pos x="80" y="52"/>
                  </a:cxn>
                  <a:cxn ang="0">
                    <a:pos x="86" y="34"/>
                  </a:cxn>
                  <a:cxn ang="0">
                    <a:pos x="92" y="26"/>
                  </a:cxn>
                  <a:cxn ang="0">
                    <a:pos x="97" y="13"/>
                  </a:cxn>
                  <a:cxn ang="0">
                    <a:pos x="98" y="5"/>
                  </a:cxn>
                  <a:cxn ang="0">
                    <a:pos x="97" y="0"/>
                  </a:cxn>
                  <a:cxn ang="0">
                    <a:pos x="95" y="0"/>
                  </a:cxn>
                  <a:cxn ang="0">
                    <a:pos x="92" y="0"/>
                  </a:cxn>
                </a:cxnLst>
                <a:rect l="0" t="0" r="r" b="b"/>
                <a:pathLst>
                  <a:path w="99" h="94">
                    <a:moveTo>
                      <a:pt x="92" y="0"/>
                    </a:moveTo>
                    <a:lnTo>
                      <a:pt x="82" y="4"/>
                    </a:lnTo>
                    <a:lnTo>
                      <a:pt x="70" y="7"/>
                    </a:lnTo>
                    <a:lnTo>
                      <a:pt x="64" y="9"/>
                    </a:lnTo>
                    <a:lnTo>
                      <a:pt x="59" y="13"/>
                    </a:lnTo>
                    <a:lnTo>
                      <a:pt x="44" y="25"/>
                    </a:lnTo>
                    <a:lnTo>
                      <a:pt x="43" y="26"/>
                    </a:lnTo>
                    <a:lnTo>
                      <a:pt x="43" y="25"/>
                    </a:lnTo>
                    <a:lnTo>
                      <a:pt x="39" y="30"/>
                    </a:lnTo>
                    <a:lnTo>
                      <a:pt x="28" y="40"/>
                    </a:lnTo>
                    <a:lnTo>
                      <a:pt x="20" y="42"/>
                    </a:lnTo>
                    <a:lnTo>
                      <a:pt x="3" y="42"/>
                    </a:lnTo>
                    <a:lnTo>
                      <a:pt x="3" y="58"/>
                    </a:lnTo>
                    <a:lnTo>
                      <a:pt x="1" y="74"/>
                    </a:lnTo>
                    <a:lnTo>
                      <a:pt x="2" y="75"/>
                    </a:lnTo>
                    <a:lnTo>
                      <a:pt x="0" y="92"/>
                    </a:lnTo>
                    <a:lnTo>
                      <a:pt x="0" y="93"/>
                    </a:lnTo>
                    <a:lnTo>
                      <a:pt x="25" y="89"/>
                    </a:lnTo>
                    <a:lnTo>
                      <a:pt x="44" y="86"/>
                    </a:lnTo>
                    <a:lnTo>
                      <a:pt x="55" y="83"/>
                    </a:lnTo>
                    <a:lnTo>
                      <a:pt x="63" y="78"/>
                    </a:lnTo>
                    <a:lnTo>
                      <a:pt x="66" y="73"/>
                    </a:lnTo>
                    <a:lnTo>
                      <a:pt x="80" y="52"/>
                    </a:lnTo>
                    <a:lnTo>
                      <a:pt x="86" y="34"/>
                    </a:lnTo>
                    <a:lnTo>
                      <a:pt x="92" y="26"/>
                    </a:lnTo>
                    <a:lnTo>
                      <a:pt x="97" y="13"/>
                    </a:lnTo>
                    <a:lnTo>
                      <a:pt x="98" y="5"/>
                    </a:lnTo>
                    <a:lnTo>
                      <a:pt x="97" y="0"/>
                    </a:lnTo>
                    <a:lnTo>
                      <a:pt x="95" y="0"/>
                    </a:lnTo>
                    <a:lnTo>
                      <a:pt x="92"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grpSp>
      </p:grpSp>
      <p:grpSp>
        <p:nvGrpSpPr>
          <p:cNvPr id="111734" name="Group 118"/>
          <p:cNvGrpSpPr>
            <a:grpSpLocks/>
          </p:cNvGrpSpPr>
          <p:nvPr/>
        </p:nvGrpSpPr>
        <p:grpSpPr bwMode="auto">
          <a:xfrm>
            <a:off x="593725" y="914400"/>
            <a:ext cx="9278938" cy="454025"/>
            <a:chOff x="374" y="672"/>
            <a:chExt cx="5845" cy="286"/>
          </a:xfrm>
        </p:grpSpPr>
        <p:sp>
          <p:nvSpPr>
            <p:cNvPr id="111735" name="Rectangle 119"/>
            <p:cNvSpPr>
              <a:spLocks noChangeArrowheads="1"/>
            </p:cNvSpPr>
            <p:nvPr/>
          </p:nvSpPr>
          <p:spPr bwMode="auto">
            <a:xfrm>
              <a:off x="3408" y="672"/>
              <a:ext cx="2811" cy="286"/>
            </a:xfrm>
            <a:prstGeom prst="rect">
              <a:avLst/>
            </a:prstGeom>
            <a:noFill/>
            <a:ln w="12700">
              <a:noFill/>
              <a:miter lim="800000"/>
              <a:headEnd/>
              <a:tailEnd/>
            </a:ln>
            <a:effectLst/>
          </p:spPr>
          <p:txBody>
            <a:bodyPr wrap="none" lIns="90488" tIns="44450" rIns="90488" bIns="44450" anchor="b">
              <a:spAutoFit/>
            </a:bodyPr>
            <a:lstStyle/>
            <a:p>
              <a:pPr algn="ctr">
                <a:spcBef>
                  <a:spcPct val="30000"/>
                </a:spcBef>
              </a:pPr>
              <a:r>
                <a:rPr lang="en-US" sz="2400" b="1">
                  <a:latin typeface="Arial" pitchFamily="34" charset="0"/>
                </a:rPr>
                <a:t>Families with type 1 diabetes</a:t>
              </a:r>
              <a:r>
                <a:rPr lang="en-US" sz="2400" b="1">
                  <a:solidFill>
                    <a:srgbClr val="FFFF00"/>
                  </a:solidFill>
                  <a:latin typeface="Arial" pitchFamily="34" charset="0"/>
                </a:rPr>
                <a:t> </a:t>
              </a:r>
            </a:p>
          </p:txBody>
        </p:sp>
        <p:sp>
          <p:nvSpPr>
            <p:cNvPr id="111736" name="Rectangle 120"/>
            <p:cNvSpPr>
              <a:spLocks noChangeArrowheads="1"/>
            </p:cNvSpPr>
            <p:nvPr/>
          </p:nvSpPr>
          <p:spPr bwMode="auto">
            <a:xfrm>
              <a:off x="374" y="672"/>
              <a:ext cx="2682" cy="286"/>
            </a:xfrm>
            <a:prstGeom prst="rect">
              <a:avLst/>
            </a:prstGeom>
            <a:noFill/>
            <a:ln w="12700">
              <a:noFill/>
              <a:miter lim="800000"/>
              <a:headEnd/>
              <a:tailEnd/>
            </a:ln>
            <a:effectLst/>
          </p:spPr>
          <p:txBody>
            <a:bodyPr wrap="none" lIns="90488" tIns="44450" rIns="90488" bIns="44450" anchor="b">
              <a:spAutoFit/>
            </a:bodyPr>
            <a:lstStyle/>
            <a:p>
              <a:pPr algn="ctr">
                <a:spcBef>
                  <a:spcPct val="30000"/>
                </a:spcBef>
              </a:pPr>
              <a:r>
                <a:rPr lang="en-US" sz="2400" b="1">
                  <a:latin typeface="Arial" pitchFamily="34" charset="0"/>
                </a:rPr>
                <a:t>General population families </a:t>
              </a:r>
            </a:p>
          </p:txBody>
        </p:sp>
      </p:grpSp>
      <p:sp>
        <p:nvSpPr>
          <p:cNvPr id="111737" name="Freeform 121"/>
          <p:cNvSpPr>
            <a:spLocks/>
          </p:cNvSpPr>
          <p:nvPr/>
        </p:nvSpPr>
        <p:spPr bwMode="auto">
          <a:xfrm>
            <a:off x="2787650" y="2601913"/>
            <a:ext cx="568325" cy="1325562"/>
          </a:xfrm>
          <a:custGeom>
            <a:avLst/>
            <a:gdLst/>
            <a:ahLst/>
            <a:cxnLst>
              <a:cxn ang="0">
                <a:pos x="18" y="574"/>
              </a:cxn>
              <a:cxn ang="0">
                <a:pos x="37" y="790"/>
              </a:cxn>
              <a:cxn ang="0">
                <a:pos x="155" y="834"/>
              </a:cxn>
              <a:cxn ang="0">
                <a:pos x="154" y="800"/>
              </a:cxn>
              <a:cxn ang="0">
                <a:pos x="150" y="750"/>
              </a:cxn>
              <a:cxn ang="0">
                <a:pos x="155" y="661"/>
              </a:cxn>
              <a:cxn ang="0">
                <a:pos x="161" y="618"/>
              </a:cxn>
              <a:cxn ang="0">
                <a:pos x="166" y="574"/>
              </a:cxn>
              <a:cxn ang="0">
                <a:pos x="166" y="542"/>
              </a:cxn>
              <a:cxn ang="0">
                <a:pos x="159" y="502"/>
              </a:cxn>
              <a:cxn ang="0">
                <a:pos x="150" y="462"/>
              </a:cxn>
              <a:cxn ang="0">
                <a:pos x="151" y="307"/>
              </a:cxn>
              <a:cxn ang="0">
                <a:pos x="158" y="249"/>
              </a:cxn>
              <a:cxn ang="0">
                <a:pos x="166" y="215"/>
              </a:cxn>
              <a:cxn ang="0">
                <a:pos x="184" y="206"/>
              </a:cxn>
              <a:cxn ang="0">
                <a:pos x="193" y="249"/>
              </a:cxn>
              <a:cxn ang="0">
                <a:pos x="197" y="312"/>
              </a:cxn>
              <a:cxn ang="0">
                <a:pos x="205" y="382"/>
              </a:cxn>
              <a:cxn ang="0">
                <a:pos x="209" y="429"/>
              </a:cxn>
              <a:cxn ang="0">
                <a:pos x="209" y="472"/>
              </a:cxn>
              <a:cxn ang="0">
                <a:pos x="212" y="499"/>
              </a:cxn>
              <a:cxn ang="0">
                <a:pos x="230" y="752"/>
              </a:cxn>
              <a:cxn ang="0">
                <a:pos x="239" y="800"/>
              </a:cxn>
              <a:cxn ang="0">
                <a:pos x="241" y="816"/>
              </a:cxn>
              <a:cxn ang="0">
                <a:pos x="257" y="798"/>
              </a:cxn>
              <a:cxn ang="0">
                <a:pos x="284" y="785"/>
              </a:cxn>
              <a:cxn ang="0">
                <a:pos x="302" y="784"/>
              </a:cxn>
              <a:cxn ang="0">
                <a:pos x="310" y="787"/>
              </a:cxn>
              <a:cxn ang="0">
                <a:pos x="319" y="795"/>
              </a:cxn>
              <a:cxn ang="0">
                <a:pos x="331" y="816"/>
              </a:cxn>
              <a:cxn ang="0">
                <a:pos x="340" y="785"/>
              </a:cxn>
              <a:cxn ang="0">
                <a:pos x="343" y="723"/>
              </a:cxn>
              <a:cxn ang="0">
                <a:pos x="352" y="625"/>
              </a:cxn>
              <a:cxn ang="0">
                <a:pos x="357" y="526"/>
              </a:cxn>
              <a:cxn ang="0">
                <a:pos x="352" y="425"/>
              </a:cxn>
              <a:cxn ang="0">
                <a:pos x="349" y="355"/>
              </a:cxn>
              <a:cxn ang="0">
                <a:pos x="350" y="230"/>
              </a:cxn>
              <a:cxn ang="0">
                <a:pos x="348" y="62"/>
              </a:cxn>
              <a:cxn ang="0">
                <a:pos x="343" y="13"/>
              </a:cxn>
              <a:cxn ang="0">
                <a:pos x="284" y="21"/>
              </a:cxn>
              <a:cxn ang="0">
                <a:pos x="199" y="24"/>
              </a:cxn>
              <a:cxn ang="0">
                <a:pos x="128" y="20"/>
              </a:cxn>
              <a:cxn ang="0">
                <a:pos x="61" y="10"/>
              </a:cxn>
              <a:cxn ang="0">
                <a:pos x="12" y="0"/>
              </a:cxn>
              <a:cxn ang="0">
                <a:pos x="8" y="29"/>
              </a:cxn>
              <a:cxn ang="0">
                <a:pos x="2" y="77"/>
              </a:cxn>
              <a:cxn ang="0">
                <a:pos x="0" y="135"/>
              </a:cxn>
              <a:cxn ang="0">
                <a:pos x="6" y="208"/>
              </a:cxn>
              <a:cxn ang="0">
                <a:pos x="17" y="437"/>
              </a:cxn>
              <a:cxn ang="0">
                <a:pos x="14" y="495"/>
              </a:cxn>
            </a:cxnLst>
            <a:rect l="0" t="0" r="r" b="b"/>
            <a:pathLst>
              <a:path w="358" h="835">
                <a:moveTo>
                  <a:pt x="16" y="549"/>
                </a:moveTo>
                <a:lnTo>
                  <a:pt x="18" y="574"/>
                </a:lnTo>
                <a:lnTo>
                  <a:pt x="34" y="730"/>
                </a:lnTo>
                <a:lnTo>
                  <a:pt x="37" y="790"/>
                </a:lnTo>
                <a:lnTo>
                  <a:pt x="151" y="833"/>
                </a:lnTo>
                <a:lnTo>
                  <a:pt x="155" y="834"/>
                </a:lnTo>
                <a:lnTo>
                  <a:pt x="154" y="816"/>
                </a:lnTo>
                <a:lnTo>
                  <a:pt x="154" y="800"/>
                </a:lnTo>
                <a:lnTo>
                  <a:pt x="153" y="773"/>
                </a:lnTo>
                <a:lnTo>
                  <a:pt x="150" y="750"/>
                </a:lnTo>
                <a:lnTo>
                  <a:pt x="151" y="694"/>
                </a:lnTo>
                <a:lnTo>
                  <a:pt x="155" y="661"/>
                </a:lnTo>
                <a:lnTo>
                  <a:pt x="159" y="640"/>
                </a:lnTo>
                <a:lnTo>
                  <a:pt x="161" y="618"/>
                </a:lnTo>
                <a:lnTo>
                  <a:pt x="163" y="597"/>
                </a:lnTo>
                <a:lnTo>
                  <a:pt x="166" y="574"/>
                </a:lnTo>
                <a:lnTo>
                  <a:pt x="167" y="552"/>
                </a:lnTo>
                <a:lnTo>
                  <a:pt x="166" y="542"/>
                </a:lnTo>
                <a:lnTo>
                  <a:pt x="163" y="526"/>
                </a:lnTo>
                <a:lnTo>
                  <a:pt x="159" y="502"/>
                </a:lnTo>
                <a:lnTo>
                  <a:pt x="154" y="485"/>
                </a:lnTo>
                <a:lnTo>
                  <a:pt x="150" y="462"/>
                </a:lnTo>
                <a:lnTo>
                  <a:pt x="148" y="442"/>
                </a:lnTo>
                <a:lnTo>
                  <a:pt x="151" y="307"/>
                </a:lnTo>
                <a:lnTo>
                  <a:pt x="154" y="277"/>
                </a:lnTo>
                <a:lnTo>
                  <a:pt x="158" y="249"/>
                </a:lnTo>
                <a:lnTo>
                  <a:pt x="161" y="230"/>
                </a:lnTo>
                <a:lnTo>
                  <a:pt x="166" y="215"/>
                </a:lnTo>
                <a:lnTo>
                  <a:pt x="176" y="190"/>
                </a:lnTo>
                <a:lnTo>
                  <a:pt x="184" y="206"/>
                </a:lnTo>
                <a:lnTo>
                  <a:pt x="189" y="222"/>
                </a:lnTo>
                <a:lnTo>
                  <a:pt x="193" y="249"/>
                </a:lnTo>
                <a:lnTo>
                  <a:pt x="196" y="280"/>
                </a:lnTo>
                <a:lnTo>
                  <a:pt x="197" y="312"/>
                </a:lnTo>
                <a:lnTo>
                  <a:pt x="199" y="345"/>
                </a:lnTo>
                <a:lnTo>
                  <a:pt x="205" y="382"/>
                </a:lnTo>
                <a:lnTo>
                  <a:pt x="207" y="407"/>
                </a:lnTo>
                <a:lnTo>
                  <a:pt x="209" y="429"/>
                </a:lnTo>
                <a:lnTo>
                  <a:pt x="209" y="453"/>
                </a:lnTo>
                <a:lnTo>
                  <a:pt x="209" y="472"/>
                </a:lnTo>
                <a:lnTo>
                  <a:pt x="212" y="489"/>
                </a:lnTo>
                <a:lnTo>
                  <a:pt x="212" y="499"/>
                </a:lnTo>
                <a:lnTo>
                  <a:pt x="209" y="592"/>
                </a:lnTo>
                <a:lnTo>
                  <a:pt x="230" y="752"/>
                </a:lnTo>
                <a:lnTo>
                  <a:pt x="234" y="773"/>
                </a:lnTo>
                <a:lnTo>
                  <a:pt x="239" y="800"/>
                </a:lnTo>
                <a:lnTo>
                  <a:pt x="241" y="817"/>
                </a:lnTo>
                <a:lnTo>
                  <a:pt x="241" y="816"/>
                </a:lnTo>
                <a:lnTo>
                  <a:pt x="249" y="806"/>
                </a:lnTo>
                <a:lnTo>
                  <a:pt x="257" y="798"/>
                </a:lnTo>
                <a:lnTo>
                  <a:pt x="271" y="789"/>
                </a:lnTo>
                <a:lnTo>
                  <a:pt x="284" y="785"/>
                </a:lnTo>
                <a:lnTo>
                  <a:pt x="295" y="784"/>
                </a:lnTo>
                <a:lnTo>
                  <a:pt x="302" y="784"/>
                </a:lnTo>
                <a:lnTo>
                  <a:pt x="306" y="785"/>
                </a:lnTo>
                <a:lnTo>
                  <a:pt x="310" y="787"/>
                </a:lnTo>
                <a:lnTo>
                  <a:pt x="313" y="790"/>
                </a:lnTo>
                <a:lnTo>
                  <a:pt x="319" y="795"/>
                </a:lnTo>
                <a:lnTo>
                  <a:pt x="323" y="801"/>
                </a:lnTo>
                <a:lnTo>
                  <a:pt x="331" y="816"/>
                </a:lnTo>
                <a:lnTo>
                  <a:pt x="331" y="817"/>
                </a:lnTo>
                <a:lnTo>
                  <a:pt x="340" y="785"/>
                </a:lnTo>
                <a:lnTo>
                  <a:pt x="341" y="768"/>
                </a:lnTo>
                <a:lnTo>
                  <a:pt x="343" y="723"/>
                </a:lnTo>
                <a:lnTo>
                  <a:pt x="349" y="661"/>
                </a:lnTo>
                <a:lnTo>
                  <a:pt x="352" y="625"/>
                </a:lnTo>
                <a:lnTo>
                  <a:pt x="355" y="565"/>
                </a:lnTo>
                <a:lnTo>
                  <a:pt x="357" y="526"/>
                </a:lnTo>
                <a:lnTo>
                  <a:pt x="355" y="473"/>
                </a:lnTo>
                <a:lnTo>
                  <a:pt x="352" y="425"/>
                </a:lnTo>
                <a:lnTo>
                  <a:pt x="350" y="393"/>
                </a:lnTo>
                <a:lnTo>
                  <a:pt x="349" y="355"/>
                </a:lnTo>
                <a:lnTo>
                  <a:pt x="352" y="280"/>
                </a:lnTo>
                <a:lnTo>
                  <a:pt x="350" y="230"/>
                </a:lnTo>
                <a:lnTo>
                  <a:pt x="350" y="118"/>
                </a:lnTo>
                <a:lnTo>
                  <a:pt x="348" y="62"/>
                </a:lnTo>
                <a:lnTo>
                  <a:pt x="345" y="34"/>
                </a:lnTo>
                <a:lnTo>
                  <a:pt x="343" y="13"/>
                </a:lnTo>
                <a:lnTo>
                  <a:pt x="321" y="17"/>
                </a:lnTo>
                <a:lnTo>
                  <a:pt x="284" y="21"/>
                </a:lnTo>
                <a:lnTo>
                  <a:pt x="242" y="22"/>
                </a:lnTo>
                <a:lnTo>
                  <a:pt x="199" y="24"/>
                </a:lnTo>
                <a:lnTo>
                  <a:pt x="170" y="22"/>
                </a:lnTo>
                <a:lnTo>
                  <a:pt x="128" y="20"/>
                </a:lnTo>
                <a:lnTo>
                  <a:pt x="91" y="16"/>
                </a:lnTo>
                <a:lnTo>
                  <a:pt x="61" y="10"/>
                </a:lnTo>
                <a:lnTo>
                  <a:pt x="38" y="7"/>
                </a:lnTo>
                <a:lnTo>
                  <a:pt x="12" y="0"/>
                </a:lnTo>
                <a:lnTo>
                  <a:pt x="12" y="1"/>
                </a:lnTo>
                <a:lnTo>
                  <a:pt x="8" y="29"/>
                </a:lnTo>
                <a:lnTo>
                  <a:pt x="5" y="55"/>
                </a:lnTo>
                <a:lnTo>
                  <a:pt x="2" y="77"/>
                </a:lnTo>
                <a:lnTo>
                  <a:pt x="1" y="109"/>
                </a:lnTo>
                <a:lnTo>
                  <a:pt x="0" y="135"/>
                </a:lnTo>
                <a:lnTo>
                  <a:pt x="2" y="174"/>
                </a:lnTo>
                <a:lnTo>
                  <a:pt x="6" y="208"/>
                </a:lnTo>
                <a:lnTo>
                  <a:pt x="9" y="248"/>
                </a:lnTo>
                <a:lnTo>
                  <a:pt x="17" y="437"/>
                </a:lnTo>
                <a:lnTo>
                  <a:pt x="25" y="489"/>
                </a:lnTo>
                <a:lnTo>
                  <a:pt x="14" y="495"/>
                </a:lnTo>
                <a:lnTo>
                  <a:pt x="16" y="549"/>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38" name="Freeform 122"/>
          <p:cNvSpPr>
            <a:spLocks/>
          </p:cNvSpPr>
          <p:nvPr/>
        </p:nvSpPr>
        <p:spPr bwMode="auto">
          <a:xfrm>
            <a:off x="2590800" y="1763713"/>
            <a:ext cx="885825" cy="877887"/>
          </a:xfrm>
          <a:custGeom>
            <a:avLst/>
            <a:gdLst/>
            <a:ahLst/>
            <a:cxnLst>
              <a:cxn ang="0">
                <a:pos x="479" y="39"/>
              </a:cxn>
              <a:cxn ang="0">
                <a:pos x="509" y="53"/>
              </a:cxn>
              <a:cxn ang="0">
                <a:pos x="528" y="68"/>
              </a:cxn>
              <a:cxn ang="0">
                <a:pos x="545" y="89"/>
              </a:cxn>
              <a:cxn ang="0">
                <a:pos x="555" y="112"/>
              </a:cxn>
              <a:cxn ang="0">
                <a:pos x="557" y="132"/>
              </a:cxn>
              <a:cxn ang="0">
                <a:pos x="550" y="142"/>
              </a:cxn>
              <a:cxn ang="0">
                <a:pos x="545" y="161"/>
              </a:cxn>
              <a:cxn ang="0">
                <a:pos x="539" y="191"/>
              </a:cxn>
              <a:cxn ang="0">
                <a:pos x="536" y="256"/>
              </a:cxn>
              <a:cxn ang="0">
                <a:pos x="539" y="309"/>
              </a:cxn>
              <a:cxn ang="0">
                <a:pos x="550" y="346"/>
              </a:cxn>
              <a:cxn ang="0">
                <a:pos x="527" y="318"/>
              </a:cxn>
              <a:cxn ang="0">
                <a:pos x="491" y="262"/>
              </a:cxn>
              <a:cxn ang="0">
                <a:pos x="485" y="241"/>
              </a:cxn>
              <a:cxn ang="0">
                <a:pos x="485" y="219"/>
              </a:cxn>
              <a:cxn ang="0">
                <a:pos x="482" y="267"/>
              </a:cxn>
              <a:cxn ang="0">
                <a:pos x="459" y="310"/>
              </a:cxn>
              <a:cxn ang="0">
                <a:pos x="460" y="337"/>
              </a:cxn>
              <a:cxn ang="0">
                <a:pos x="460" y="391"/>
              </a:cxn>
              <a:cxn ang="0">
                <a:pos x="457" y="428"/>
              </a:cxn>
              <a:cxn ang="0">
                <a:pos x="457" y="471"/>
              </a:cxn>
              <a:cxn ang="0">
                <a:pos x="467" y="540"/>
              </a:cxn>
              <a:cxn ang="0">
                <a:pos x="444" y="545"/>
              </a:cxn>
              <a:cxn ang="0">
                <a:pos x="366" y="550"/>
              </a:cxn>
              <a:cxn ang="0">
                <a:pos x="294" y="550"/>
              </a:cxn>
              <a:cxn ang="0">
                <a:pos x="215" y="544"/>
              </a:cxn>
              <a:cxn ang="0">
                <a:pos x="161" y="535"/>
              </a:cxn>
              <a:cxn ang="0">
                <a:pos x="135" y="508"/>
              </a:cxn>
              <a:cxn ang="0">
                <a:pos x="142" y="465"/>
              </a:cxn>
              <a:cxn ang="0">
                <a:pos x="147" y="428"/>
              </a:cxn>
              <a:cxn ang="0">
                <a:pos x="145" y="403"/>
              </a:cxn>
              <a:cxn ang="0">
                <a:pos x="144" y="379"/>
              </a:cxn>
              <a:cxn ang="0">
                <a:pos x="145" y="342"/>
              </a:cxn>
              <a:cxn ang="0">
                <a:pos x="147" y="310"/>
              </a:cxn>
              <a:cxn ang="0">
                <a:pos x="145" y="245"/>
              </a:cxn>
              <a:cxn ang="0">
                <a:pos x="73" y="365"/>
              </a:cxn>
              <a:cxn ang="0">
                <a:pos x="69" y="345"/>
              </a:cxn>
              <a:cxn ang="0">
                <a:pos x="65" y="316"/>
              </a:cxn>
              <a:cxn ang="0">
                <a:pos x="62" y="286"/>
              </a:cxn>
              <a:cxn ang="0">
                <a:pos x="54" y="268"/>
              </a:cxn>
              <a:cxn ang="0">
                <a:pos x="43" y="252"/>
              </a:cxn>
              <a:cxn ang="0">
                <a:pos x="27" y="242"/>
              </a:cxn>
              <a:cxn ang="0">
                <a:pos x="9" y="235"/>
              </a:cxn>
              <a:cxn ang="0">
                <a:pos x="21" y="187"/>
              </a:cxn>
              <a:cxn ang="0">
                <a:pos x="46" y="132"/>
              </a:cxn>
              <a:cxn ang="0">
                <a:pos x="69" y="90"/>
              </a:cxn>
              <a:cxn ang="0">
                <a:pos x="97" y="64"/>
              </a:cxn>
              <a:cxn ang="0">
                <a:pos x="149" y="37"/>
              </a:cxn>
              <a:cxn ang="0">
                <a:pos x="236" y="0"/>
              </a:cxn>
              <a:cxn ang="0">
                <a:pos x="239" y="60"/>
              </a:cxn>
              <a:cxn ang="0">
                <a:pos x="264" y="98"/>
              </a:cxn>
              <a:cxn ang="0">
                <a:pos x="288" y="121"/>
              </a:cxn>
              <a:cxn ang="0">
                <a:pos x="326" y="132"/>
              </a:cxn>
              <a:cxn ang="0">
                <a:pos x="350" y="108"/>
              </a:cxn>
              <a:cxn ang="0">
                <a:pos x="371" y="69"/>
              </a:cxn>
              <a:cxn ang="0">
                <a:pos x="386" y="24"/>
              </a:cxn>
            </a:cxnLst>
            <a:rect l="0" t="0" r="r" b="b"/>
            <a:pathLst>
              <a:path w="558" h="553">
                <a:moveTo>
                  <a:pt x="370" y="1"/>
                </a:moveTo>
                <a:lnTo>
                  <a:pt x="479" y="39"/>
                </a:lnTo>
                <a:lnTo>
                  <a:pt x="497" y="46"/>
                </a:lnTo>
                <a:lnTo>
                  <a:pt x="509" y="53"/>
                </a:lnTo>
                <a:lnTo>
                  <a:pt x="522" y="62"/>
                </a:lnTo>
                <a:lnTo>
                  <a:pt x="528" y="68"/>
                </a:lnTo>
                <a:lnTo>
                  <a:pt x="539" y="80"/>
                </a:lnTo>
                <a:lnTo>
                  <a:pt x="545" y="89"/>
                </a:lnTo>
                <a:lnTo>
                  <a:pt x="549" y="98"/>
                </a:lnTo>
                <a:lnTo>
                  <a:pt x="555" y="112"/>
                </a:lnTo>
                <a:lnTo>
                  <a:pt x="557" y="128"/>
                </a:lnTo>
                <a:lnTo>
                  <a:pt x="557" y="132"/>
                </a:lnTo>
                <a:lnTo>
                  <a:pt x="554" y="136"/>
                </a:lnTo>
                <a:lnTo>
                  <a:pt x="550" y="142"/>
                </a:lnTo>
                <a:lnTo>
                  <a:pt x="547" y="150"/>
                </a:lnTo>
                <a:lnTo>
                  <a:pt x="545" y="161"/>
                </a:lnTo>
                <a:lnTo>
                  <a:pt x="542" y="176"/>
                </a:lnTo>
                <a:lnTo>
                  <a:pt x="539" y="191"/>
                </a:lnTo>
                <a:lnTo>
                  <a:pt x="537" y="233"/>
                </a:lnTo>
                <a:lnTo>
                  <a:pt x="536" y="256"/>
                </a:lnTo>
                <a:lnTo>
                  <a:pt x="538" y="289"/>
                </a:lnTo>
                <a:lnTo>
                  <a:pt x="539" y="309"/>
                </a:lnTo>
                <a:lnTo>
                  <a:pt x="543" y="326"/>
                </a:lnTo>
                <a:lnTo>
                  <a:pt x="550" y="346"/>
                </a:lnTo>
                <a:lnTo>
                  <a:pt x="550" y="347"/>
                </a:lnTo>
                <a:lnTo>
                  <a:pt x="527" y="318"/>
                </a:lnTo>
                <a:lnTo>
                  <a:pt x="506" y="291"/>
                </a:lnTo>
                <a:lnTo>
                  <a:pt x="491" y="262"/>
                </a:lnTo>
                <a:lnTo>
                  <a:pt x="485" y="252"/>
                </a:lnTo>
                <a:lnTo>
                  <a:pt x="485" y="241"/>
                </a:lnTo>
                <a:lnTo>
                  <a:pt x="485" y="235"/>
                </a:lnTo>
                <a:lnTo>
                  <a:pt x="485" y="219"/>
                </a:lnTo>
                <a:lnTo>
                  <a:pt x="485" y="252"/>
                </a:lnTo>
                <a:lnTo>
                  <a:pt x="482" y="267"/>
                </a:lnTo>
                <a:lnTo>
                  <a:pt x="470" y="291"/>
                </a:lnTo>
                <a:lnTo>
                  <a:pt x="459" y="310"/>
                </a:lnTo>
                <a:lnTo>
                  <a:pt x="459" y="315"/>
                </a:lnTo>
                <a:lnTo>
                  <a:pt x="460" y="337"/>
                </a:lnTo>
                <a:lnTo>
                  <a:pt x="462" y="367"/>
                </a:lnTo>
                <a:lnTo>
                  <a:pt x="460" y="391"/>
                </a:lnTo>
                <a:lnTo>
                  <a:pt x="459" y="410"/>
                </a:lnTo>
                <a:lnTo>
                  <a:pt x="457" y="428"/>
                </a:lnTo>
                <a:lnTo>
                  <a:pt x="455" y="445"/>
                </a:lnTo>
                <a:lnTo>
                  <a:pt x="457" y="471"/>
                </a:lnTo>
                <a:lnTo>
                  <a:pt x="460" y="493"/>
                </a:lnTo>
                <a:lnTo>
                  <a:pt x="467" y="540"/>
                </a:lnTo>
                <a:lnTo>
                  <a:pt x="467" y="541"/>
                </a:lnTo>
                <a:lnTo>
                  <a:pt x="444" y="545"/>
                </a:lnTo>
                <a:lnTo>
                  <a:pt x="407" y="549"/>
                </a:lnTo>
                <a:lnTo>
                  <a:pt x="366" y="550"/>
                </a:lnTo>
                <a:lnTo>
                  <a:pt x="323" y="552"/>
                </a:lnTo>
                <a:lnTo>
                  <a:pt x="294" y="550"/>
                </a:lnTo>
                <a:lnTo>
                  <a:pt x="252" y="548"/>
                </a:lnTo>
                <a:lnTo>
                  <a:pt x="215" y="544"/>
                </a:lnTo>
                <a:lnTo>
                  <a:pt x="185" y="538"/>
                </a:lnTo>
                <a:lnTo>
                  <a:pt x="161" y="535"/>
                </a:lnTo>
                <a:lnTo>
                  <a:pt x="136" y="528"/>
                </a:lnTo>
                <a:lnTo>
                  <a:pt x="135" y="508"/>
                </a:lnTo>
                <a:lnTo>
                  <a:pt x="137" y="487"/>
                </a:lnTo>
                <a:lnTo>
                  <a:pt x="142" y="465"/>
                </a:lnTo>
                <a:lnTo>
                  <a:pt x="145" y="450"/>
                </a:lnTo>
                <a:lnTo>
                  <a:pt x="147" y="428"/>
                </a:lnTo>
                <a:lnTo>
                  <a:pt x="146" y="412"/>
                </a:lnTo>
                <a:lnTo>
                  <a:pt x="145" y="403"/>
                </a:lnTo>
                <a:lnTo>
                  <a:pt x="144" y="390"/>
                </a:lnTo>
                <a:lnTo>
                  <a:pt x="144" y="379"/>
                </a:lnTo>
                <a:lnTo>
                  <a:pt x="144" y="363"/>
                </a:lnTo>
                <a:lnTo>
                  <a:pt x="145" y="342"/>
                </a:lnTo>
                <a:lnTo>
                  <a:pt x="146" y="326"/>
                </a:lnTo>
                <a:lnTo>
                  <a:pt x="147" y="310"/>
                </a:lnTo>
                <a:lnTo>
                  <a:pt x="147" y="300"/>
                </a:lnTo>
                <a:lnTo>
                  <a:pt x="145" y="245"/>
                </a:lnTo>
                <a:lnTo>
                  <a:pt x="74" y="366"/>
                </a:lnTo>
                <a:lnTo>
                  <a:pt x="73" y="365"/>
                </a:lnTo>
                <a:lnTo>
                  <a:pt x="71" y="358"/>
                </a:lnTo>
                <a:lnTo>
                  <a:pt x="69" y="345"/>
                </a:lnTo>
                <a:lnTo>
                  <a:pt x="66" y="337"/>
                </a:lnTo>
                <a:lnTo>
                  <a:pt x="65" y="316"/>
                </a:lnTo>
                <a:lnTo>
                  <a:pt x="63" y="294"/>
                </a:lnTo>
                <a:lnTo>
                  <a:pt x="62" y="286"/>
                </a:lnTo>
                <a:lnTo>
                  <a:pt x="59" y="278"/>
                </a:lnTo>
                <a:lnTo>
                  <a:pt x="54" y="268"/>
                </a:lnTo>
                <a:lnTo>
                  <a:pt x="48" y="260"/>
                </a:lnTo>
                <a:lnTo>
                  <a:pt x="43" y="252"/>
                </a:lnTo>
                <a:lnTo>
                  <a:pt x="35" y="247"/>
                </a:lnTo>
                <a:lnTo>
                  <a:pt x="27" y="242"/>
                </a:lnTo>
                <a:lnTo>
                  <a:pt x="19" y="238"/>
                </a:lnTo>
                <a:lnTo>
                  <a:pt x="9" y="235"/>
                </a:lnTo>
                <a:lnTo>
                  <a:pt x="0" y="233"/>
                </a:lnTo>
                <a:lnTo>
                  <a:pt x="21" y="187"/>
                </a:lnTo>
                <a:lnTo>
                  <a:pt x="35" y="155"/>
                </a:lnTo>
                <a:lnTo>
                  <a:pt x="46" y="132"/>
                </a:lnTo>
                <a:lnTo>
                  <a:pt x="61" y="102"/>
                </a:lnTo>
                <a:lnTo>
                  <a:pt x="69" y="90"/>
                </a:lnTo>
                <a:lnTo>
                  <a:pt x="77" y="80"/>
                </a:lnTo>
                <a:lnTo>
                  <a:pt x="97" y="64"/>
                </a:lnTo>
                <a:lnTo>
                  <a:pt x="118" y="51"/>
                </a:lnTo>
                <a:lnTo>
                  <a:pt x="149" y="37"/>
                </a:lnTo>
                <a:lnTo>
                  <a:pt x="225" y="8"/>
                </a:lnTo>
                <a:lnTo>
                  <a:pt x="236" y="0"/>
                </a:lnTo>
                <a:lnTo>
                  <a:pt x="233" y="47"/>
                </a:lnTo>
                <a:lnTo>
                  <a:pt x="239" y="60"/>
                </a:lnTo>
                <a:lnTo>
                  <a:pt x="249" y="74"/>
                </a:lnTo>
                <a:lnTo>
                  <a:pt x="264" y="98"/>
                </a:lnTo>
                <a:lnTo>
                  <a:pt x="276" y="110"/>
                </a:lnTo>
                <a:lnTo>
                  <a:pt x="288" y="121"/>
                </a:lnTo>
                <a:lnTo>
                  <a:pt x="312" y="147"/>
                </a:lnTo>
                <a:lnTo>
                  <a:pt x="326" y="132"/>
                </a:lnTo>
                <a:lnTo>
                  <a:pt x="340" y="120"/>
                </a:lnTo>
                <a:lnTo>
                  <a:pt x="350" y="108"/>
                </a:lnTo>
                <a:lnTo>
                  <a:pt x="356" y="99"/>
                </a:lnTo>
                <a:lnTo>
                  <a:pt x="371" y="69"/>
                </a:lnTo>
                <a:lnTo>
                  <a:pt x="380" y="45"/>
                </a:lnTo>
                <a:lnTo>
                  <a:pt x="386" y="24"/>
                </a:lnTo>
                <a:lnTo>
                  <a:pt x="370" y="1"/>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39" name="Freeform 123"/>
          <p:cNvSpPr>
            <a:spLocks/>
          </p:cNvSpPr>
          <p:nvPr/>
        </p:nvSpPr>
        <p:spPr bwMode="auto">
          <a:xfrm>
            <a:off x="2746375" y="3856038"/>
            <a:ext cx="282575" cy="146050"/>
          </a:xfrm>
          <a:custGeom>
            <a:avLst/>
            <a:gdLst/>
            <a:ahLst/>
            <a:cxnLst>
              <a:cxn ang="0">
                <a:pos x="63" y="0"/>
              </a:cxn>
              <a:cxn ang="0">
                <a:pos x="57" y="2"/>
              </a:cxn>
              <a:cxn ang="0">
                <a:pos x="51" y="7"/>
              </a:cxn>
              <a:cxn ang="0">
                <a:pos x="43" y="14"/>
              </a:cxn>
              <a:cxn ang="0">
                <a:pos x="33" y="24"/>
              </a:cxn>
              <a:cxn ang="0">
                <a:pos x="25" y="30"/>
              </a:cxn>
              <a:cxn ang="0">
                <a:pos x="12" y="36"/>
              </a:cxn>
              <a:cxn ang="0">
                <a:pos x="0" y="40"/>
              </a:cxn>
              <a:cxn ang="0">
                <a:pos x="6" y="47"/>
              </a:cxn>
              <a:cxn ang="0">
                <a:pos x="10" y="54"/>
              </a:cxn>
              <a:cxn ang="0">
                <a:pos x="17" y="63"/>
              </a:cxn>
              <a:cxn ang="0">
                <a:pos x="26" y="79"/>
              </a:cxn>
              <a:cxn ang="0">
                <a:pos x="33" y="91"/>
              </a:cxn>
              <a:cxn ang="0">
                <a:pos x="44" y="88"/>
              </a:cxn>
              <a:cxn ang="0">
                <a:pos x="57" y="85"/>
              </a:cxn>
              <a:cxn ang="0">
                <a:pos x="70" y="81"/>
              </a:cxn>
              <a:cxn ang="0">
                <a:pos x="87" y="80"/>
              </a:cxn>
              <a:cxn ang="0">
                <a:pos x="99" y="82"/>
              </a:cxn>
              <a:cxn ang="0">
                <a:pos x="117" y="82"/>
              </a:cxn>
              <a:cxn ang="0">
                <a:pos x="141" y="80"/>
              </a:cxn>
              <a:cxn ang="0">
                <a:pos x="159" y="79"/>
              </a:cxn>
              <a:cxn ang="0">
                <a:pos x="168" y="78"/>
              </a:cxn>
              <a:cxn ang="0">
                <a:pos x="171" y="77"/>
              </a:cxn>
              <a:cxn ang="0">
                <a:pos x="174" y="74"/>
              </a:cxn>
              <a:cxn ang="0">
                <a:pos x="177" y="43"/>
              </a:cxn>
              <a:cxn ang="0">
                <a:pos x="63" y="0"/>
              </a:cxn>
              <a:cxn ang="0">
                <a:pos x="63" y="0"/>
              </a:cxn>
            </a:cxnLst>
            <a:rect l="0" t="0" r="r" b="b"/>
            <a:pathLst>
              <a:path w="178" h="92">
                <a:moveTo>
                  <a:pt x="63" y="0"/>
                </a:moveTo>
                <a:lnTo>
                  <a:pt x="57" y="2"/>
                </a:lnTo>
                <a:lnTo>
                  <a:pt x="51" y="7"/>
                </a:lnTo>
                <a:lnTo>
                  <a:pt x="43" y="14"/>
                </a:lnTo>
                <a:lnTo>
                  <a:pt x="33" y="24"/>
                </a:lnTo>
                <a:lnTo>
                  <a:pt x="25" y="30"/>
                </a:lnTo>
                <a:lnTo>
                  <a:pt x="12" y="36"/>
                </a:lnTo>
                <a:lnTo>
                  <a:pt x="0" y="40"/>
                </a:lnTo>
                <a:lnTo>
                  <a:pt x="6" y="47"/>
                </a:lnTo>
                <a:lnTo>
                  <a:pt x="10" y="54"/>
                </a:lnTo>
                <a:lnTo>
                  <a:pt x="17" y="63"/>
                </a:lnTo>
                <a:lnTo>
                  <a:pt x="26" y="79"/>
                </a:lnTo>
                <a:lnTo>
                  <a:pt x="33" y="91"/>
                </a:lnTo>
                <a:lnTo>
                  <a:pt x="44" y="88"/>
                </a:lnTo>
                <a:lnTo>
                  <a:pt x="57" y="85"/>
                </a:lnTo>
                <a:lnTo>
                  <a:pt x="70" y="81"/>
                </a:lnTo>
                <a:lnTo>
                  <a:pt x="87" y="80"/>
                </a:lnTo>
                <a:lnTo>
                  <a:pt x="99" y="82"/>
                </a:lnTo>
                <a:lnTo>
                  <a:pt x="117" y="82"/>
                </a:lnTo>
                <a:lnTo>
                  <a:pt x="141" y="80"/>
                </a:lnTo>
                <a:lnTo>
                  <a:pt x="159" y="79"/>
                </a:lnTo>
                <a:lnTo>
                  <a:pt x="168" y="78"/>
                </a:lnTo>
                <a:lnTo>
                  <a:pt x="171" y="77"/>
                </a:lnTo>
                <a:lnTo>
                  <a:pt x="174" y="74"/>
                </a:lnTo>
                <a:lnTo>
                  <a:pt x="177" y="43"/>
                </a:lnTo>
                <a:lnTo>
                  <a:pt x="63" y="0"/>
                </a:lnTo>
                <a:lnTo>
                  <a:pt x="63"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0" name="Freeform 124"/>
          <p:cNvSpPr>
            <a:spLocks/>
          </p:cNvSpPr>
          <p:nvPr/>
        </p:nvSpPr>
        <p:spPr bwMode="auto">
          <a:xfrm>
            <a:off x="3756025" y="3930650"/>
            <a:ext cx="71438" cy="61913"/>
          </a:xfrm>
          <a:custGeom>
            <a:avLst/>
            <a:gdLst/>
            <a:ahLst/>
            <a:cxnLst>
              <a:cxn ang="0">
                <a:pos x="3" y="28"/>
              </a:cxn>
              <a:cxn ang="0">
                <a:pos x="7" y="33"/>
              </a:cxn>
              <a:cxn ang="0">
                <a:pos x="23" y="37"/>
              </a:cxn>
              <a:cxn ang="0">
                <a:pos x="34" y="38"/>
              </a:cxn>
              <a:cxn ang="0">
                <a:pos x="38" y="37"/>
              </a:cxn>
              <a:cxn ang="0">
                <a:pos x="42" y="35"/>
              </a:cxn>
              <a:cxn ang="0">
                <a:pos x="44" y="33"/>
              </a:cxn>
              <a:cxn ang="0">
                <a:pos x="44" y="30"/>
              </a:cxn>
              <a:cxn ang="0">
                <a:pos x="43" y="27"/>
              </a:cxn>
              <a:cxn ang="0">
                <a:pos x="41" y="23"/>
              </a:cxn>
              <a:cxn ang="0">
                <a:pos x="37" y="19"/>
              </a:cxn>
              <a:cxn ang="0">
                <a:pos x="29" y="15"/>
              </a:cxn>
              <a:cxn ang="0">
                <a:pos x="20" y="10"/>
              </a:cxn>
              <a:cxn ang="0">
                <a:pos x="9" y="5"/>
              </a:cxn>
              <a:cxn ang="0">
                <a:pos x="0" y="0"/>
              </a:cxn>
              <a:cxn ang="0">
                <a:pos x="1" y="9"/>
              </a:cxn>
              <a:cxn ang="0">
                <a:pos x="2" y="17"/>
              </a:cxn>
              <a:cxn ang="0">
                <a:pos x="2" y="24"/>
              </a:cxn>
              <a:cxn ang="0">
                <a:pos x="3" y="28"/>
              </a:cxn>
            </a:cxnLst>
            <a:rect l="0" t="0" r="r" b="b"/>
            <a:pathLst>
              <a:path w="45" h="39">
                <a:moveTo>
                  <a:pt x="3" y="28"/>
                </a:moveTo>
                <a:lnTo>
                  <a:pt x="7" y="33"/>
                </a:lnTo>
                <a:lnTo>
                  <a:pt x="23" y="37"/>
                </a:lnTo>
                <a:lnTo>
                  <a:pt x="34" y="38"/>
                </a:lnTo>
                <a:lnTo>
                  <a:pt x="38" y="37"/>
                </a:lnTo>
                <a:lnTo>
                  <a:pt x="42" y="35"/>
                </a:lnTo>
                <a:lnTo>
                  <a:pt x="44" y="33"/>
                </a:lnTo>
                <a:lnTo>
                  <a:pt x="44" y="30"/>
                </a:lnTo>
                <a:lnTo>
                  <a:pt x="43" y="27"/>
                </a:lnTo>
                <a:lnTo>
                  <a:pt x="41" y="23"/>
                </a:lnTo>
                <a:lnTo>
                  <a:pt x="37" y="19"/>
                </a:lnTo>
                <a:lnTo>
                  <a:pt x="29" y="15"/>
                </a:lnTo>
                <a:lnTo>
                  <a:pt x="20" y="10"/>
                </a:lnTo>
                <a:lnTo>
                  <a:pt x="9" y="5"/>
                </a:lnTo>
                <a:lnTo>
                  <a:pt x="0" y="0"/>
                </a:lnTo>
                <a:lnTo>
                  <a:pt x="1" y="9"/>
                </a:lnTo>
                <a:lnTo>
                  <a:pt x="2" y="17"/>
                </a:lnTo>
                <a:lnTo>
                  <a:pt x="2" y="24"/>
                </a:lnTo>
                <a:lnTo>
                  <a:pt x="3" y="28"/>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41" name="Freeform 125"/>
          <p:cNvSpPr>
            <a:spLocks/>
          </p:cNvSpPr>
          <p:nvPr/>
        </p:nvSpPr>
        <p:spPr bwMode="auto">
          <a:xfrm>
            <a:off x="2359025" y="3911600"/>
            <a:ext cx="115888" cy="93663"/>
          </a:xfrm>
          <a:custGeom>
            <a:avLst/>
            <a:gdLst/>
            <a:ahLst/>
            <a:cxnLst>
              <a:cxn ang="0">
                <a:pos x="1" y="40"/>
              </a:cxn>
              <a:cxn ang="0">
                <a:pos x="0" y="45"/>
              </a:cxn>
              <a:cxn ang="0">
                <a:pos x="2" y="50"/>
              </a:cxn>
              <a:cxn ang="0">
                <a:pos x="5" y="53"/>
              </a:cxn>
              <a:cxn ang="0">
                <a:pos x="8" y="55"/>
              </a:cxn>
              <a:cxn ang="0">
                <a:pos x="17" y="57"/>
              </a:cxn>
              <a:cxn ang="0">
                <a:pos x="25" y="58"/>
              </a:cxn>
              <a:cxn ang="0">
                <a:pos x="32" y="58"/>
              </a:cxn>
              <a:cxn ang="0">
                <a:pos x="38" y="57"/>
              </a:cxn>
              <a:cxn ang="0">
                <a:pos x="43" y="55"/>
              </a:cxn>
              <a:cxn ang="0">
                <a:pos x="48" y="51"/>
              </a:cxn>
              <a:cxn ang="0">
                <a:pos x="55" y="45"/>
              </a:cxn>
              <a:cxn ang="0">
                <a:pos x="69" y="30"/>
              </a:cxn>
              <a:cxn ang="0">
                <a:pos x="71" y="24"/>
              </a:cxn>
              <a:cxn ang="0">
                <a:pos x="72" y="18"/>
              </a:cxn>
              <a:cxn ang="0">
                <a:pos x="70" y="8"/>
              </a:cxn>
              <a:cxn ang="0">
                <a:pos x="66" y="4"/>
              </a:cxn>
              <a:cxn ang="0">
                <a:pos x="61" y="1"/>
              </a:cxn>
              <a:cxn ang="0">
                <a:pos x="55" y="1"/>
              </a:cxn>
              <a:cxn ang="0">
                <a:pos x="44" y="0"/>
              </a:cxn>
              <a:cxn ang="0">
                <a:pos x="35" y="1"/>
              </a:cxn>
              <a:cxn ang="0">
                <a:pos x="25" y="4"/>
              </a:cxn>
              <a:cxn ang="0">
                <a:pos x="23" y="13"/>
              </a:cxn>
              <a:cxn ang="0">
                <a:pos x="20" y="15"/>
              </a:cxn>
              <a:cxn ang="0">
                <a:pos x="18" y="19"/>
              </a:cxn>
              <a:cxn ang="0">
                <a:pos x="1" y="40"/>
              </a:cxn>
              <a:cxn ang="0">
                <a:pos x="1" y="40"/>
              </a:cxn>
            </a:cxnLst>
            <a:rect l="0" t="0" r="r" b="b"/>
            <a:pathLst>
              <a:path w="73" h="59">
                <a:moveTo>
                  <a:pt x="1" y="40"/>
                </a:moveTo>
                <a:lnTo>
                  <a:pt x="0" y="45"/>
                </a:lnTo>
                <a:lnTo>
                  <a:pt x="2" y="50"/>
                </a:lnTo>
                <a:lnTo>
                  <a:pt x="5" y="53"/>
                </a:lnTo>
                <a:lnTo>
                  <a:pt x="8" y="55"/>
                </a:lnTo>
                <a:lnTo>
                  <a:pt x="17" y="57"/>
                </a:lnTo>
                <a:lnTo>
                  <a:pt x="25" y="58"/>
                </a:lnTo>
                <a:lnTo>
                  <a:pt x="32" y="58"/>
                </a:lnTo>
                <a:lnTo>
                  <a:pt x="38" y="57"/>
                </a:lnTo>
                <a:lnTo>
                  <a:pt x="43" y="55"/>
                </a:lnTo>
                <a:lnTo>
                  <a:pt x="48" y="51"/>
                </a:lnTo>
                <a:lnTo>
                  <a:pt x="55" y="45"/>
                </a:lnTo>
                <a:lnTo>
                  <a:pt x="69" y="30"/>
                </a:lnTo>
                <a:lnTo>
                  <a:pt x="71" y="24"/>
                </a:lnTo>
                <a:lnTo>
                  <a:pt x="72" y="18"/>
                </a:lnTo>
                <a:lnTo>
                  <a:pt x="70" y="8"/>
                </a:lnTo>
                <a:lnTo>
                  <a:pt x="66" y="4"/>
                </a:lnTo>
                <a:lnTo>
                  <a:pt x="61" y="1"/>
                </a:lnTo>
                <a:lnTo>
                  <a:pt x="55" y="1"/>
                </a:lnTo>
                <a:lnTo>
                  <a:pt x="44" y="0"/>
                </a:lnTo>
                <a:lnTo>
                  <a:pt x="35" y="1"/>
                </a:lnTo>
                <a:lnTo>
                  <a:pt x="25" y="4"/>
                </a:lnTo>
                <a:lnTo>
                  <a:pt x="23" y="13"/>
                </a:lnTo>
                <a:lnTo>
                  <a:pt x="20" y="15"/>
                </a:lnTo>
                <a:lnTo>
                  <a:pt x="18" y="19"/>
                </a:lnTo>
                <a:lnTo>
                  <a:pt x="1" y="40"/>
                </a:lnTo>
                <a:lnTo>
                  <a:pt x="1" y="4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2" name="Freeform 126"/>
          <p:cNvSpPr>
            <a:spLocks/>
          </p:cNvSpPr>
          <p:nvPr/>
        </p:nvSpPr>
        <p:spPr bwMode="auto">
          <a:xfrm>
            <a:off x="2667000" y="3910013"/>
            <a:ext cx="115888" cy="103187"/>
          </a:xfrm>
          <a:custGeom>
            <a:avLst/>
            <a:gdLst/>
            <a:ahLst/>
            <a:cxnLst>
              <a:cxn ang="0">
                <a:pos x="50" y="4"/>
              </a:cxn>
              <a:cxn ang="0">
                <a:pos x="42" y="2"/>
              </a:cxn>
              <a:cxn ang="0">
                <a:pos x="36" y="1"/>
              </a:cxn>
              <a:cxn ang="0">
                <a:pos x="30" y="0"/>
              </a:cxn>
              <a:cxn ang="0">
                <a:pos x="24" y="1"/>
              </a:cxn>
              <a:cxn ang="0">
                <a:pos x="16" y="4"/>
              </a:cxn>
              <a:cxn ang="0">
                <a:pos x="10" y="7"/>
              </a:cxn>
              <a:cxn ang="0">
                <a:pos x="7" y="10"/>
              </a:cxn>
              <a:cxn ang="0">
                <a:pos x="3" y="13"/>
              </a:cxn>
              <a:cxn ang="0">
                <a:pos x="1" y="18"/>
              </a:cxn>
              <a:cxn ang="0">
                <a:pos x="0" y="25"/>
              </a:cxn>
              <a:cxn ang="0">
                <a:pos x="0" y="30"/>
              </a:cxn>
              <a:cxn ang="0">
                <a:pos x="2" y="36"/>
              </a:cxn>
              <a:cxn ang="0">
                <a:pos x="6" y="41"/>
              </a:cxn>
              <a:cxn ang="0">
                <a:pos x="10" y="46"/>
              </a:cxn>
              <a:cxn ang="0">
                <a:pos x="17" y="52"/>
              </a:cxn>
              <a:cxn ang="0">
                <a:pos x="24" y="57"/>
              </a:cxn>
              <a:cxn ang="0">
                <a:pos x="28" y="60"/>
              </a:cxn>
              <a:cxn ang="0">
                <a:pos x="34" y="63"/>
              </a:cxn>
              <a:cxn ang="0">
                <a:pos x="37" y="64"/>
              </a:cxn>
              <a:cxn ang="0">
                <a:pos x="42" y="64"/>
              </a:cxn>
              <a:cxn ang="0">
                <a:pos x="47" y="64"/>
              </a:cxn>
              <a:cxn ang="0">
                <a:pos x="54" y="63"/>
              </a:cxn>
              <a:cxn ang="0">
                <a:pos x="59" y="62"/>
              </a:cxn>
              <a:cxn ang="0">
                <a:pos x="63" y="60"/>
              </a:cxn>
              <a:cxn ang="0">
                <a:pos x="68" y="57"/>
              </a:cxn>
              <a:cxn ang="0">
                <a:pos x="70" y="53"/>
              </a:cxn>
              <a:cxn ang="0">
                <a:pos x="72" y="46"/>
              </a:cxn>
              <a:cxn ang="0">
                <a:pos x="71" y="38"/>
              </a:cxn>
              <a:cxn ang="0">
                <a:pos x="69" y="30"/>
              </a:cxn>
              <a:cxn ang="0">
                <a:pos x="48" y="3"/>
              </a:cxn>
              <a:cxn ang="0">
                <a:pos x="50" y="4"/>
              </a:cxn>
            </a:cxnLst>
            <a:rect l="0" t="0" r="r" b="b"/>
            <a:pathLst>
              <a:path w="73" h="65">
                <a:moveTo>
                  <a:pt x="50" y="4"/>
                </a:moveTo>
                <a:lnTo>
                  <a:pt x="42" y="2"/>
                </a:lnTo>
                <a:lnTo>
                  <a:pt x="36" y="1"/>
                </a:lnTo>
                <a:lnTo>
                  <a:pt x="30" y="0"/>
                </a:lnTo>
                <a:lnTo>
                  <a:pt x="24" y="1"/>
                </a:lnTo>
                <a:lnTo>
                  <a:pt x="16" y="4"/>
                </a:lnTo>
                <a:lnTo>
                  <a:pt x="10" y="7"/>
                </a:lnTo>
                <a:lnTo>
                  <a:pt x="7" y="10"/>
                </a:lnTo>
                <a:lnTo>
                  <a:pt x="3" y="13"/>
                </a:lnTo>
                <a:lnTo>
                  <a:pt x="1" y="18"/>
                </a:lnTo>
                <a:lnTo>
                  <a:pt x="0" y="25"/>
                </a:lnTo>
                <a:lnTo>
                  <a:pt x="0" y="30"/>
                </a:lnTo>
                <a:lnTo>
                  <a:pt x="2" y="36"/>
                </a:lnTo>
                <a:lnTo>
                  <a:pt x="6" y="41"/>
                </a:lnTo>
                <a:lnTo>
                  <a:pt x="10" y="46"/>
                </a:lnTo>
                <a:lnTo>
                  <a:pt x="17" y="52"/>
                </a:lnTo>
                <a:lnTo>
                  <a:pt x="24" y="57"/>
                </a:lnTo>
                <a:lnTo>
                  <a:pt x="28" y="60"/>
                </a:lnTo>
                <a:lnTo>
                  <a:pt x="34" y="63"/>
                </a:lnTo>
                <a:lnTo>
                  <a:pt x="37" y="64"/>
                </a:lnTo>
                <a:lnTo>
                  <a:pt x="42" y="64"/>
                </a:lnTo>
                <a:lnTo>
                  <a:pt x="47" y="64"/>
                </a:lnTo>
                <a:lnTo>
                  <a:pt x="54" y="63"/>
                </a:lnTo>
                <a:lnTo>
                  <a:pt x="59" y="62"/>
                </a:lnTo>
                <a:lnTo>
                  <a:pt x="63" y="60"/>
                </a:lnTo>
                <a:lnTo>
                  <a:pt x="68" y="57"/>
                </a:lnTo>
                <a:lnTo>
                  <a:pt x="70" y="53"/>
                </a:lnTo>
                <a:lnTo>
                  <a:pt x="72" y="46"/>
                </a:lnTo>
                <a:lnTo>
                  <a:pt x="71" y="38"/>
                </a:lnTo>
                <a:lnTo>
                  <a:pt x="69" y="30"/>
                </a:lnTo>
                <a:lnTo>
                  <a:pt x="48" y="3"/>
                </a:lnTo>
                <a:lnTo>
                  <a:pt x="50" y="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3" name="Freeform 127"/>
          <p:cNvSpPr>
            <a:spLocks/>
          </p:cNvSpPr>
          <p:nvPr/>
        </p:nvSpPr>
        <p:spPr bwMode="auto">
          <a:xfrm>
            <a:off x="2312988" y="3894138"/>
            <a:ext cx="176212" cy="168275"/>
          </a:xfrm>
          <a:custGeom>
            <a:avLst/>
            <a:gdLst/>
            <a:ahLst/>
            <a:cxnLst>
              <a:cxn ang="0">
                <a:pos x="107" y="10"/>
              </a:cxn>
              <a:cxn ang="0">
                <a:pos x="103" y="6"/>
              </a:cxn>
              <a:cxn ang="0">
                <a:pos x="99" y="4"/>
              </a:cxn>
              <a:cxn ang="0">
                <a:pos x="91" y="2"/>
              </a:cxn>
              <a:cxn ang="0">
                <a:pos x="82" y="0"/>
              </a:cxn>
              <a:cxn ang="0">
                <a:pos x="73" y="0"/>
              </a:cxn>
              <a:cxn ang="0">
                <a:pos x="61" y="2"/>
              </a:cxn>
              <a:cxn ang="0">
                <a:pos x="56" y="4"/>
              </a:cxn>
              <a:cxn ang="0">
                <a:pos x="56" y="7"/>
              </a:cxn>
              <a:cxn ang="0">
                <a:pos x="54" y="13"/>
              </a:cxn>
              <a:cxn ang="0">
                <a:pos x="54" y="16"/>
              </a:cxn>
              <a:cxn ang="0">
                <a:pos x="54" y="15"/>
              </a:cxn>
              <a:cxn ang="0">
                <a:pos x="64" y="12"/>
              </a:cxn>
              <a:cxn ang="0">
                <a:pos x="73" y="11"/>
              </a:cxn>
              <a:cxn ang="0">
                <a:pos x="84" y="12"/>
              </a:cxn>
              <a:cxn ang="0">
                <a:pos x="90" y="12"/>
              </a:cxn>
              <a:cxn ang="0">
                <a:pos x="95" y="15"/>
              </a:cxn>
              <a:cxn ang="0">
                <a:pos x="99" y="19"/>
              </a:cxn>
              <a:cxn ang="0">
                <a:pos x="101" y="29"/>
              </a:cxn>
              <a:cxn ang="0">
                <a:pos x="100" y="35"/>
              </a:cxn>
              <a:cxn ang="0">
                <a:pos x="98" y="41"/>
              </a:cxn>
              <a:cxn ang="0">
                <a:pos x="84" y="56"/>
              </a:cxn>
              <a:cxn ang="0">
                <a:pos x="77" y="62"/>
              </a:cxn>
              <a:cxn ang="0">
                <a:pos x="72" y="66"/>
              </a:cxn>
              <a:cxn ang="0">
                <a:pos x="67" y="68"/>
              </a:cxn>
              <a:cxn ang="0">
                <a:pos x="61" y="69"/>
              </a:cxn>
              <a:cxn ang="0">
                <a:pos x="54" y="69"/>
              </a:cxn>
              <a:cxn ang="0">
                <a:pos x="46" y="68"/>
              </a:cxn>
              <a:cxn ang="0">
                <a:pos x="37" y="66"/>
              </a:cxn>
              <a:cxn ang="0">
                <a:pos x="34" y="64"/>
              </a:cxn>
              <a:cxn ang="0">
                <a:pos x="31" y="61"/>
              </a:cxn>
              <a:cxn ang="0">
                <a:pos x="29" y="56"/>
              </a:cxn>
              <a:cxn ang="0">
                <a:pos x="30" y="51"/>
              </a:cxn>
              <a:cxn ang="0">
                <a:pos x="19" y="59"/>
              </a:cxn>
              <a:cxn ang="0">
                <a:pos x="9" y="69"/>
              </a:cxn>
              <a:cxn ang="0">
                <a:pos x="2" y="77"/>
              </a:cxn>
              <a:cxn ang="0">
                <a:pos x="0" y="84"/>
              </a:cxn>
              <a:cxn ang="0">
                <a:pos x="0" y="89"/>
              </a:cxn>
              <a:cxn ang="0">
                <a:pos x="2" y="94"/>
              </a:cxn>
              <a:cxn ang="0">
                <a:pos x="7" y="99"/>
              </a:cxn>
              <a:cxn ang="0">
                <a:pos x="11" y="103"/>
              </a:cxn>
              <a:cxn ang="0">
                <a:pos x="18" y="104"/>
              </a:cxn>
              <a:cxn ang="0">
                <a:pos x="25" y="105"/>
              </a:cxn>
              <a:cxn ang="0">
                <a:pos x="30" y="105"/>
              </a:cxn>
              <a:cxn ang="0">
                <a:pos x="38" y="103"/>
              </a:cxn>
              <a:cxn ang="0">
                <a:pos x="47" y="101"/>
              </a:cxn>
              <a:cxn ang="0">
                <a:pos x="56" y="98"/>
              </a:cxn>
              <a:cxn ang="0">
                <a:pos x="65" y="92"/>
              </a:cxn>
              <a:cxn ang="0">
                <a:pos x="101" y="60"/>
              </a:cxn>
              <a:cxn ang="0">
                <a:pos x="108" y="51"/>
              </a:cxn>
              <a:cxn ang="0">
                <a:pos x="110" y="25"/>
              </a:cxn>
              <a:cxn ang="0">
                <a:pos x="109" y="17"/>
              </a:cxn>
              <a:cxn ang="0">
                <a:pos x="107" y="10"/>
              </a:cxn>
            </a:cxnLst>
            <a:rect l="0" t="0" r="r" b="b"/>
            <a:pathLst>
              <a:path w="111" h="106">
                <a:moveTo>
                  <a:pt x="107" y="10"/>
                </a:moveTo>
                <a:lnTo>
                  <a:pt x="103" y="6"/>
                </a:lnTo>
                <a:lnTo>
                  <a:pt x="99" y="4"/>
                </a:lnTo>
                <a:lnTo>
                  <a:pt x="91" y="2"/>
                </a:lnTo>
                <a:lnTo>
                  <a:pt x="82" y="0"/>
                </a:lnTo>
                <a:lnTo>
                  <a:pt x="73" y="0"/>
                </a:lnTo>
                <a:lnTo>
                  <a:pt x="61" y="2"/>
                </a:lnTo>
                <a:lnTo>
                  <a:pt x="56" y="4"/>
                </a:lnTo>
                <a:lnTo>
                  <a:pt x="56" y="7"/>
                </a:lnTo>
                <a:lnTo>
                  <a:pt x="54" y="13"/>
                </a:lnTo>
                <a:lnTo>
                  <a:pt x="54" y="16"/>
                </a:lnTo>
                <a:lnTo>
                  <a:pt x="54" y="15"/>
                </a:lnTo>
                <a:lnTo>
                  <a:pt x="64" y="12"/>
                </a:lnTo>
                <a:lnTo>
                  <a:pt x="73" y="11"/>
                </a:lnTo>
                <a:lnTo>
                  <a:pt x="84" y="12"/>
                </a:lnTo>
                <a:lnTo>
                  <a:pt x="90" y="12"/>
                </a:lnTo>
                <a:lnTo>
                  <a:pt x="95" y="15"/>
                </a:lnTo>
                <a:lnTo>
                  <a:pt x="99" y="19"/>
                </a:lnTo>
                <a:lnTo>
                  <a:pt x="101" y="29"/>
                </a:lnTo>
                <a:lnTo>
                  <a:pt x="100" y="35"/>
                </a:lnTo>
                <a:lnTo>
                  <a:pt x="98" y="41"/>
                </a:lnTo>
                <a:lnTo>
                  <a:pt x="84" y="56"/>
                </a:lnTo>
                <a:lnTo>
                  <a:pt x="77" y="62"/>
                </a:lnTo>
                <a:lnTo>
                  <a:pt x="72" y="66"/>
                </a:lnTo>
                <a:lnTo>
                  <a:pt x="67" y="68"/>
                </a:lnTo>
                <a:lnTo>
                  <a:pt x="61" y="69"/>
                </a:lnTo>
                <a:lnTo>
                  <a:pt x="54" y="69"/>
                </a:lnTo>
                <a:lnTo>
                  <a:pt x="46" y="68"/>
                </a:lnTo>
                <a:lnTo>
                  <a:pt x="37" y="66"/>
                </a:lnTo>
                <a:lnTo>
                  <a:pt x="34" y="64"/>
                </a:lnTo>
                <a:lnTo>
                  <a:pt x="31" y="61"/>
                </a:lnTo>
                <a:lnTo>
                  <a:pt x="29" y="56"/>
                </a:lnTo>
                <a:lnTo>
                  <a:pt x="30" y="51"/>
                </a:lnTo>
                <a:lnTo>
                  <a:pt x="19" y="59"/>
                </a:lnTo>
                <a:lnTo>
                  <a:pt x="9" y="69"/>
                </a:lnTo>
                <a:lnTo>
                  <a:pt x="2" y="77"/>
                </a:lnTo>
                <a:lnTo>
                  <a:pt x="0" y="84"/>
                </a:lnTo>
                <a:lnTo>
                  <a:pt x="0" y="89"/>
                </a:lnTo>
                <a:lnTo>
                  <a:pt x="2" y="94"/>
                </a:lnTo>
                <a:lnTo>
                  <a:pt x="7" y="99"/>
                </a:lnTo>
                <a:lnTo>
                  <a:pt x="11" y="103"/>
                </a:lnTo>
                <a:lnTo>
                  <a:pt x="18" y="104"/>
                </a:lnTo>
                <a:lnTo>
                  <a:pt x="25" y="105"/>
                </a:lnTo>
                <a:lnTo>
                  <a:pt x="30" y="105"/>
                </a:lnTo>
                <a:lnTo>
                  <a:pt x="38" y="103"/>
                </a:lnTo>
                <a:lnTo>
                  <a:pt x="47" y="101"/>
                </a:lnTo>
                <a:lnTo>
                  <a:pt x="56" y="98"/>
                </a:lnTo>
                <a:lnTo>
                  <a:pt x="65" y="92"/>
                </a:lnTo>
                <a:lnTo>
                  <a:pt x="101" y="60"/>
                </a:lnTo>
                <a:lnTo>
                  <a:pt x="108" y="51"/>
                </a:lnTo>
                <a:lnTo>
                  <a:pt x="110" y="25"/>
                </a:lnTo>
                <a:lnTo>
                  <a:pt x="109" y="17"/>
                </a:lnTo>
                <a:lnTo>
                  <a:pt x="107" y="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4" name="Freeform 128"/>
          <p:cNvSpPr>
            <a:spLocks/>
          </p:cNvSpPr>
          <p:nvPr/>
        </p:nvSpPr>
        <p:spPr bwMode="auto">
          <a:xfrm>
            <a:off x="2390775" y="3424238"/>
            <a:ext cx="138113" cy="490537"/>
          </a:xfrm>
          <a:custGeom>
            <a:avLst/>
            <a:gdLst/>
            <a:ahLst/>
            <a:cxnLst>
              <a:cxn ang="0">
                <a:pos x="59" y="308"/>
              </a:cxn>
              <a:cxn ang="0">
                <a:pos x="55" y="302"/>
              </a:cxn>
              <a:cxn ang="0">
                <a:pos x="50" y="300"/>
              </a:cxn>
              <a:cxn ang="0">
                <a:pos x="43" y="298"/>
              </a:cxn>
              <a:cxn ang="0">
                <a:pos x="34" y="296"/>
              </a:cxn>
              <a:cxn ang="0">
                <a:pos x="24" y="296"/>
              </a:cxn>
              <a:cxn ang="0">
                <a:pos x="11" y="298"/>
              </a:cxn>
              <a:cxn ang="0">
                <a:pos x="7" y="301"/>
              </a:cxn>
              <a:cxn ang="0">
                <a:pos x="7" y="300"/>
              </a:cxn>
              <a:cxn ang="0">
                <a:pos x="9" y="277"/>
              </a:cxn>
              <a:cxn ang="0">
                <a:pos x="7" y="240"/>
              </a:cxn>
              <a:cxn ang="0">
                <a:pos x="3" y="197"/>
              </a:cxn>
              <a:cxn ang="0">
                <a:pos x="2" y="143"/>
              </a:cxn>
              <a:cxn ang="0">
                <a:pos x="5" y="95"/>
              </a:cxn>
              <a:cxn ang="0">
                <a:pos x="2" y="68"/>
              </a:cxn>
              <a:cxn ang="0">
                <a:pos x="1" y="52"/>
              </a:cxn>
              <a:cxn ang="0">
                <a:pos x="0" y="33"/>
              </a:cxn>
              <a:cxn ang="0">
                <a:pos x="0" y="16"/>
              </a:cxn>
              <a:cxn ang="0">
                <a:pos x="2" y="0"/>
              </a:cxn>
              <a:cxn ang="0">
                <a:pos x="17" y="1"/>
              </a:cxn>
              <a:cxn ang="0">
                <a:pos x="60" y="4"/>
              </a:cxn>
              <a:cxn ang="0">
                <a:pos x="85" y="4"/>
              </a:cxn>
              <a:cxn ang="0">
                <a:pos x="84" y="4"/>
              </a:cxn>
              <a:cxn ang="0">
                <a:pos x="86" y="21"/>
              </a:cxn>
              <a:cxn ang="0">
                <a:pos x="86" y="34"/>
              </a:cxn>
              <a:cxn ang="0">
                <a:pos x="84" y="58"/>
              </a:cxn>
              <a:cxn ang="0">
                <a:pos x="79" y="78"/>
              </a:cxn>
              <a:cxn ang="0">
                <a:pos x="78" y="95"/>
              </a:cxn>
              <a:cxn ang="0">
                <a:pos x="79" y="116"/>
              </a:cxn>
              <a:cxn ang="0">
                <a:pos x="81" y="138"/>
              </a:cxn>
              <a:cxn ang="0">
                <a:pos x="83" y="164"/>
              </a:cxn>
              <a:cxn ang="0">
                <a:pos x="79" y="186"/>
              </a:cxn>
              <a:cxn ang="0">
                <a:pos x="75" y="207"/>
              </a:cxn>
              <a:cxn ang="0">
                <a:pos x="70" y="224"/>
              </a:cxn>
              <a:cxn ang="0">
                <a:pos x="61" y="250"/>
              </a:cxn>
              <a:cxn ang="0">
                <a:pos x="59" y="266"/>
              </a:cxn>
              <a:cxn ang="0">
                <a:pos x="57" y="282"/>
              </a:cxn>
              <a:cxn ang="0">
                <a:pos x="57" y="298"/>
              </a:cxn>
              <a:cxn ang="0">
                <a:pos x="57" y="303"/>
              </a:cxn>
              <a:cxn ang="0">
                <a:pos x="59" y="308"/>
              </a:cxn>
            </a:cxnLst>
            <a:rect l="0" t="0" r="r" b="b"/>
            <a:pathLst>
              <a:path w="87" h="309">
                <a:moveTo>
                  <a:pt x="59" y="308"/>
                </a:moveTo>
                <a:lnTo>
                  <a:pt x="55" y="302"/>
                </a:lnTo>
                <a:lnTo>
                  <a:pt x="50" y="300"/>
                </a:lnTo>
                <a:lnTo>
                  <a:pt x="43" y="298"/>
                </a:lnTo>
                <a:lnTo>
                  <a:pt x="34" y="296"/>
                </a:lnTo>
                <a:lnTo>
                  <a:pt x="24" y="296"/>
                </a:lnTo>
                <a:lnTo>
                  <a:pt x="11" y="298"/>
                </a:lnTo>
                <a:lnTo>
                  <a:pt x="7" y="301"/>
                </a:lnTo>
                <a:lnTo>
                  <a:pt x="7" y="300"/>
                </a:lnTo>
                <a:lnTo>
                  <a:pt x="9" y="277"/>
                </a:lnTo>
                <a:lnTo>
                  <a:pt x="7" y="240"/>
                </a:lnTo>
                <a:lnTo>
                  <a:pt x="3" y="197"/>
                </a:lnTo>
                <a:lnTo>
                  <a:pt x="2" y="143"/>
                </a:lnTo>
                <a:lnTo>
                  <a:pt x="5" y="95"/>
                </a:lnTo>
                <a:lnTo>
                  <a:pt x="2" y="68"/>
                </a:lnTo>
                <a:lnTo>
                  <a:pt x="1" y="52"/>
                </a:lnTo>
                <a:lnTo>
                  <a:pt x="0" y="33"/>
                </a:lnTo>
                <a:lnTo>
                  <a:pt x="0" y="16"/>
                </a:lnTo>
                <a:lnTo>
                  <a:pt x="2" y="0"/>
                </a:lnTo>
                <a:lnTo>
                  <a:pt x="17" y="1"/>
                </a:lnTo>
                <a:lnTo>
                  <a:pt x="60" y="4"/>
                </a:lnTo>
                <a:lnTo>
                  <a:pt x="85" y="4"/>
                </a:lnTo>
                <a:lnTo>
                  <a:pt x="84" y="4"/>
                </a:lnTo>
                <a:lnTo>
                  <a:pt x="86" y="21"/>
                </a:lnTo>
                <a:lnTo>
                  <a:pt x="86" y="34"/>
                </a:lnTo>
                <a:lnTo>
                  <a:pt x="84" y="58"/>
                </a:lnTo>
                <a:lnTo>
                  <a:pt x="79" y="78"/>
                </a:lnTo>
                <a:lnTo>
                  <a:pt x="78" y="95"/>
                </a:lnTo>
                <a:lnTo>
                  <a:pt x="79" y="116"/>
                </a:lnTo>
                <a:lnTo>
                  <a:pt x="81" y="138"/>
                </a:lnTo>
                <a:lnTo>
                  <a:pt x="83" y="164"/>
                </a:lnTo>
                <a:lnTo>
                  <a:pt x="79" y="186"/>
                </a:lnTo>
                <a:lnTo>
                  <a:pt x="75" y="207"/>
                </a:lnTo>
                <a:lnTo>
                  <a:pt x="70" y="224"/>
                </a:lnTo>
                <a:lnTo>
                  <a:pt x="61" y="250"/>
                </a:lnTo>
                <a:lnTo>
                  <a:pt x="59" y="266"/>
                </a:lnTo>
                <a:lnTo>
                  <a:pt x="57" y="282"/>
                </a:lnTo>
                <a:lnTo>
                  <a:pt x="57" y="298"/>
                </a:lnTo>
                <a:lnTo>
                  <a:pt x="57" y="303"/>
                </a:lnTo>
                <a:lnTo>
                  <a:pt x="59" y="308"/>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5" name="Freeform 129"/>
          <p:cNvSpPr>
            <a:spLocks/>
          </p:cNvSpPr>
          <p:nvPr/>
        </p:nvSpPr>
        <p:spPr bwMode="auto">
          <a:xfrm>
            <a:off x="2303463" y="2546350"/>
            <a:ext cx="79375" cy="434975"/>
          </a:xfrm>
          <a:custGeom>
            <a:avLst/>
            <a:gdLst/>
            <a:ahLst/>
            <a:cxnLst>
              <a:cxn ang="0">
                <a:pos x="32" y="273"/>
              </a:cxn>
              <a:cxn ang="0">
                <a:pos x="49" y="11"/>
              </a:cxn>
              <a:cxn ang="0">
                <a:pos x="47" y="11"/>
              </a:cxn>
              <a:cxn ang="0">
                <a:pos x="43" y="12"/>
              </a:cxn>
              <a:cxn ang="0">
                <a:pos x="40" y="11"/>
              </a:cxn>
              <a:cxn ang="0">
                <a:pos x="38" y="10"/>
              </a:cxn>
              <a:cxn ang="0">
                <a:pos x="33" y="4"/>
              </a:cxn>
              <a:cxn ang="0">
                <a:pos x="31" y="0"/>
              </a:cxn>
              <a:cxn ang="0">
                <a:pos x="26" y="2"/>
              </a:cxn>
              <a:cxn ang="0">
                <a:pos x="23" y="5"/>
              </a:cxn>
              <a:cxn ang="0">
                <a:pos x="21" y="10"/>
              </a:cxn>
              <a:cxn ang="0">
                <a:pos x="18" y="16"/>
              </a:cxn>
              <a:cxn ang="0">
                <a:pos x="23" y="18"/>
              </a:cxn>
              <a:cxn ang="0">
                <a:pos x="28" y="22"/>
              </a:cxn>
              <a:cxn ang="0">
                <a:pos x="32" y="27"/>
              </a:cxn>
              <a:cxn ang="0">
                <a:pos x="35" y="32"/>
              </a:cxn>
              <a:cxn ang="0">
                <a:pos x="38" y="39"/>
              </a:cxn>
              <a:cxn ang="0">
                <a:pos x="38" y="45"/>
              </a:cxn>
              <a:cxn ang="0">
                <a:pos x="38" y="52"/>
              </a:cxn>
              <a:cxn ang="0">
                <a:pos x="35" y="57"/>
              </a:cxn>
              <a:cxn ang="0">
                <a:pos x="33" y="60"/>
              </a:cxn>
              <a:cxn ang="0">
                <a:pos x="28" y="60"/>
              </a:cxn>
              <a:cxn ang="0">
                <a:pos x="24" y="59"/>
              </a:cxn>
              <a:cxn ang="0">
                <a:pos x="21" y="56"/>
              </a:cxn>
              <a:cxn ang="0">
                <a:pos x="18" y="53"/>
              </a:cxn>
              <a:cxn ang="0">
                <a:pos x="13" y="48"/>
              </a:cxn>
              <a:cxn ang="0">
                <a:pos x="17" y="52"/>
              </a:cxn>
              <a:cxn ang="0">
                <a:pos x="18" y="58"/>
              </a:cxn>
              <a:cxn ang="0">
                <a:pos x="18" y="63"/>
              </a:cxn>
              <a:cxn ang="0">
                <a:pos x="17" y="71"/>
              </a:cxn>
              <a:cxn ang="0">
                <a:pos x="15" y="74"/>
              </a:cxn>
              <a:cxn ang="0">
                <a:pos x="10" y="75"/>
              </a:cxn>
              <a:cxn ang="0">
                <a:pos x="7" y="74"/>
              </a:cxn>
              <a:cxn ang="0">
                <a:pos x="6" y="75"/>
              </a:cxn>
              <a:cxn ang="0">
                <a:pos x="0" y="161"/>
              </a:cxn>
              <a:cxn ang="0">
                <a:pos x="1" y="209"/>
              </a:cxn>
              <a:cxn ang="0">
                <a:pos x="3" y="219"/>
              </a:cxn>
              <a:cxn ang="0">
                <a:pos x="6" y="230"/>
              </a:cxn>
              <a:cxn ang="0">
                <a:pos x="10" y="243"/>
              </a:cxn>
              <a:cxn ang="0">
                <a:pos x="18" y="257"/>
              </a:cxn>
              <a:cxn ang="0">
                <a:pos x="24" y="265"/>
              </a:cxn>
              <a:cxn ang="0">
                <a:pos x="32" y="273"/>
              </a:cxn>
              <a:cxn ang="0">
                <a:pos x="32" y="273"/>
              </a:cxn>
            </a:cxnLst>
            <a:rect l="0" t="0" r="r" b="b"/>
            <a:pathLst>
              <a:path w="50" h="274">
                <a:moveTo>
                  <a:pt x="32" y="273"/>
                </a:moveTo>
                <a:lnTo>
                  <a:pt x="49" y="11"/>
                </a:lnTo>
                <a:lnTo>
                  <a:pt x="47" y="11"/>
                </a:lnTo>
                <a:lnTo>
                  <a:pt x="43" y="12"/>
                </a:lnTo>
                <a:lnTo>
                  <a:pt x="40" y="11"/>
                </a:lnTo>
                <a:lnTo>
                  <a:pt x="38" y="10"/>
                </a:lnTo>
                <a:lnTo>
                  <a:pt x="33" y="4"/>
                </a:lnTo>
                <a:lnTo>
                  <a:pt x="31" y="0"/>
                </a:lnTo>
                <a:lnTo>
                  <a:pt x="26" y="2"/>
                </a:lnTo>
                <a:lnTo>
                  <a:pt x="23" y="5"/>
                </a:lnTo>
                <a:lnTo>
                  <a:pt x="21" y="10"/>
                </a:lnTo>
                <a:lnTo>
                  <a:pt x="18" y="16"/>
                </a:lnTo>
                <a:lnTo>
                  <a:pt x="23" y="18"/>
                </a:lnTo>
                <a:lnTo>
                  <a:pt x="28" y="22"/>
                </a:lnTo>
                <a:lnTo>
                  <a:pt x="32" y="27"/>
                </a:lnTo>
                <a:lnTo>
                  <a:pt x="35" y="32"/>
                </a:lnTo>
                <a:lnTo>
                  <a:pt x="38" y="39"/>
                </a:lnTo>
                <a:lnTo>
                  <a:pt x="38" y="45"/>
                </a:lnTo>
                <a:lnTo>
                  <a:pt x="38" y="52"/>
                </a:lnTo>
                <a:lnTo>
                  <a:pt x="35" y="57"/>
                </a:lnTo>
                <a:lnTo>
                  <a:pt x="33" y="60"/>
                </a:lnTo>
                <a:lnTo>
                  <a:pt x="28" y="60"/>
                </a:lnTo>
                <a:lnTo>
                  <a:pt x="24" y="59"/>
                </a:lnTo>
                <a:lnTo>
                  <a:pt x="21" y="56"/>
                </a:lnTo>
                <a:lnTo>
                  <a:pt x="18" y="53"/>
                </a:lnTo>
                <a:lnTo>
                  <a:pt x="13" y="48"/>
                </a:lnTo>
                <a:lnTo>
                  <a:pt x="17" y="52"/>
                </a:lnTo>
                <a:lnTo>
                  <a:pt x="18" y="58"/>
                </a:lnTo>
                <a:lnTo>
                  <a:pt x="18" y="63"/>
                </a:lnTo>
                <a:lnTo>
                  <a:pt x="17" y="71"/>
                </a:lnTo>
                <a:lnTo>
                  <a:pt x="15" y="74"/>
                </a:lnTo>
                <a:lnTo>
                  <a:pt x="10" y="75"/>
                </a:lnTo>
                <a:lnTo>
                  <a:pt x="7" y="74"/>
                </a:lnTo>
                <a:lnTo>
                  <a:pt x="6" y="75"/>
                </a:lnTo>
                <a:lnTo>
                  <a:pt x="0" y="161"/>
                </a:lnTo>
                <a:lnTo>
                  <a:pt x="1" y="209"/>
                </a:lnTo>
                <a:lnTo>
                  <a:pt x="3" y="219"/>
                </a:lnTo>
                <a:lnTo>
                  <a:pt x="6" y="230"/>
                </a:lnTo>
                <a:lnTo>
                  <a:pt x="10" y="243"/>
                </a:lnTo>
                <a:lnTo>
                  <a:pt x="18" y="257"/>
                </a:lnTo>
                <a:lnTo>
                  <a:pt x="24" y="265"/>
                </a:lnTo>
                <a:lnTo>
                  <a:pt x="32" y="273"/>
                </a:lnTo>
                <a:lnTo>
                  <a:pt x="32" y="27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6" name="Freeform 130"/>
          <p:cNvSpPr>
            <a:spLocks/>
          </p:cNvSpPr>
          <p:nvPr/>
        </p:nvSpPr>
        <p:spPr bwMode="auto">
          <a:xfrm>
            <a:off x="2703513" y="2492375"/>
            <a:ext cx="79375" cy="474663"/>
          </a:xfrm>
          <a:custGeom>
            <a:avLst/>
            <a:gdLst/>
            <a:ahLst/>
            <a:cxnLst>
              <a:cxn ang="0">
                <a:pos x="33" y="296"/>
              </a:cxn>
              <a:cxn ang="0">
                <a:pos x="13" y="168"/>
              </a:cxn>
              <a:cxn ang="0">
                <a:pos x="2" y="55"/>
              </a:cxn>
              <a:cxn ang="0">
                <a:pos x="0" y="1"/>
              </a:cxn>
              <a:cxn ang="0">
                <a:pos x="0" y="0"/>
              </a:cxn>
              <a:cxn ang="0">
                <a:pos x="17" y="7"/>
              </a:cxn>
              <a:cxn ang="0">
                <a:pos x="25" y="12"/>
              </a:cxn>
              <a:cxn ang="0">
                <a:pos x="31" y="17"/>
              </a:cxn>
              <a:cxn ang="0">
                <a:pos x="36" y="23"/>
              </a:cxn>
              <a:cxn ang="0">
                <a:pos x="40" y="28"/>
              </a:cxn>
              <a:cxn ang="0">
                <a:pos x="42" y="34"/>
              </a:cxn>
              <a:cxn ang="0">
                <a:pos x="46" y="45"/>
              </a:cxn>
              <a:cxn ang="0">
                <a:pos x="47" y="55"/>
              </a:cxn>
              <a:cxn ang="0">
                <a:pos x="49" y="87"/>
              </a:cxn>
              <a:cxn ang="0">
                <a:pos x="49" y="125"/>
              </a:cxn>
              <a:cxn ang="0">
                <a:pos x="49" y="211"/>
              </a:cxn>
              <a:cxn ang="0">
                <a:pos x="47" y="226"/>
              </a:cxn>
              <a:cxn ang="0">
                <a:pos x="47" y="246"/>
              </a:cxn>
              <a:cxn ang="0">
                <a:pos x="46" y="256"/>
              </a:cxn>
              <a:cxn ang="0">
                <a:pos x="44" y="269"/>
              </a:cxn>
              <a:cxn ang="0">
                <a:pos x="43" y="275"/>
              </a:cxn>
              <a:cxn ang="0">
                <a:pos x="41" y="282"/>
              </a:cxn>
              <a:cxn ang="0">
                <a:pos x="39" y="290"/>
              </a:cxn>
              <a:cxn ang="0">
                <a:pos x="34" y="298"/>
              </a:cxn>
              <a:cxn ang="0">
                <a:pos x="33" y="296"/>
              </a:cxn>
            </a:cxnLst>
            <a:rect l="0" t="0" r="r" b="b"/>
            <a:pathLst>
              <a:path w="50" h="299">
                <a:moveTo>
                  <a:pt x="33" y="296"/>
                </a:moveTo>
                <a:lnTo>
                  <a:pt x="13" y="168"/>
                </a:lnTo>
                <a:lnTo>
                  <a:pt x="2" y="55"/>
                </a:lnTo>
                <a:lnTo>
                  <a:pt x="0" y="1"/>
                </a:lnTo>
                <a:lnTo>
                  <a:pt x="0" y="0"/>
                </a:lnTo>
                <a:lnTo>
                  <a:pt x="17" y="7"/>
                </a:lnTo>
                <a:lnTo>
                  <a:pt x="25" y="12"/>
                </a:lnTo>
                <a:lnTo>
                  <a:pt x="31" y="17"/>
                </a:lnTo>
                <a:lnTo>
                  <a:pt x="36" y="23"/>
                </a:lnTo>
                <a:lnTo>
                  <a:pt x="40" y="28"/>
                </a:lnTo>
                <a:lnTo>
                  <a:pt x="42" y="34"/>
                </a:lnTo>
                <a:lnTo>
                  <a:pt x="46" y="45"/>
                </a:lnTo>
                <a:lnTo>
                  <a:pt x="47" y="55"/>
                </a:lnTo>
                <a:lnTo>
                  <a:pt x="49" y="87"/>
                </a:lnTo>
                <a:lnTo>
                  <a:pt x="49" y="125"/>
                </a:lnTo>
                <a:lnTo>
                  <a:pt x="49" y="211"/>
                </a:lnTo>
                <a:lnTo>
                  <a:pt x="47" y="226"/>
                </a:lnTo>
                <a:lnTo>
                  <a:pt x="47" y="246"/>
                </a:lnTo>
                <a:lnTo>
                  <a:pt x="46" y="256"/>
                </a:lnTo>
                <a:lnTo>
                  <a:pt x="44" y="269"/>
                </a:lnTo>
                <a:lnTo>
                  <a:pt x="43" y="275"/>
                </a:lnTo>
                <a:lnTo>
                  <a:pt x="41" y="282"/>
                </a:lnTo>
                <a:lnTo>
                  <a:pt x="39" y="290"/>
                </a:lnTo>
                <a:lnTo>
                  <a:pt x="34" y="298"/>
                </a:lnTo>
                <a:lnTo>
                  <a:pt x="33" y="296"/>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7" name="Freeform 131"/>
          <p:cNvSpPr>
            <a:spLocks/>
          </p:cNvSpPr>
          <p:nvPr/>
        </p:nvSpPr>
        <p:spPr bwMode="auto">
          <a:xfrm>
            <a:off x="2286000" y="2443163"/>
            <a:ext cx="201613" cy="223837"/>
          </a:xfrm>
          <a:custGeom>
            <a:avLst/>
            <a:gdLst/>
            <a:ahLst/>
            <a:cxnLst>
              <a:cxn ang="0">
                <a:pos x="78" y="33"/>
              </a:cxn>
              <a:cxn ang="0">
                <a:pos x="75" y="48"/>
              </a:cxn>
              <a:cxn ang="0">
                <a:pos x="66" y="68"/>
              </a:cxn>
              <a:cxn ang="0">
                <a:pos x="57" y="76"/>
              </a:cxn>
              <a:cxn ang="0">
                <a:pos x="51" y="76"/>
              </a:cxn>
              <a:cxn ang="0">
                <a:pos x="44" y="69"/>
              </a:cxn>
              <a:cxn ang="0">
                <a:pos x="37" y="67"/>
              </a:cxn>
              <a:cxn ang="0">
                <a:pos x="32" y="75"/>
              </a:cxn>
              <a:cxn ang="0">
                <a:pos x="34" y="83"/>
              </a:cxn>
              <a:cxn ang="0">
                <a:pos x="43" y="92"/>
              </a:cxn>
              <a:cxn ang="0">
                <a:pos x="48" y="104"/>
              </a:cxn>
              <a:cxn ang="0">
                <a:pos x="48" y="117"/>
              </a:cxn>
              <a:cxn ang="0">
                <a:pos x="44" y="125"/>
              </a:cxn>
              <a:cxn ang="0">
                <a:pos x="35" y="124"/>
              </a:cxn>
              <a:cxn ang="0">
                <a:pos x="29" y="118"/>
              </a:cxn>
              <a:cxn ang="0">
                <a:pos x="28" y="117"/>
              </a:cxn>
              <a:cxn ang="0">
                <a:pos x="29" y="128"/>
              </a:cxn>
              <a:cxn ang="0">
                <a:pos x="26" y="139"/>
              </a:cxn>
              <a:cxn ang="0">
                <a:pos x="18" y="139"/>
              </a:cxn>
              <a:cxn ang="0">
                <a:pos x="8" y="129"/>
              </a:cxn>
              <a:cxn ang="0">
                <a:pos x="1" y="116"/>
              </a:cxn>
              <a:cxn ang="0">
                <a:pos x="1" y="103"/>
              </a:cxn>
              <a:cxn ang="0">
                <a:pos x="7" y="103"/>
              </a:cxn>
              <a:cxn ang="0">
                <a:pos x="1" y="92"/>
              </a:cxn>
              <a:cxn ang="0">
                <a:pos x="0" y="80"/>
              </a:cxn>
              <a:cxn ang="0">
                <a:pos x="6" y="64"/>
              </a:cxn>
              <a:cxn ang="0">
                <a:pos x="24" y="41"/>
              </a:cxn>
              <a:cxn ang="0">
                <a:pos x="53" y="16"/>
              </a:cxn>
              <a:cxn ang="0">
                <a:pos x="79" y="0"/>
              </a:cxn>
              <a:cxn ang="0">
                <a:pos x="90" y="5"/>
              </a:cxn>
              <a:cxn ang="0">
                <a:pos x="114" y="5"/>
              </a:cxn>
              <a:cxn ang="0">
                <a:pos x="126" y="1"/>
              </a:cxn>
            </a:cxnLst>
            <a:rect l="0" t="0" r="r" b="b"/>
            <a:pathLst>
              <a:path w="127" h="141">
                <a:moveTo>
                  <a:pt x="125" y="10"/>
                </a:moveTo>
                <a:lnTo>
                  <a:pt x="78" y="33"/>
                </a:lnTo>
                <a:lnTo>
                  <a:pt x="78" y="38"/>
                </a:lnTo>
                <a:lnTo>
                  <a:pt x="75" y="48"/>
                </a:lnTo>
                <a:lnTo>
                  <a:pt x="71" y="59"/>
                </a:lnTo>
                <a:lnTo>
                  <a:pt x="66" y="68"/>
                </a:lnTo>
                <a:lnTo>
                  <a:pt x="60" y="76"/>
                </a:lnTo>
                <a:lnTo>
                  <a:pt x="57" y="76"/>
                </a:lnTo>
                <a:lnTo>
                  <a:pt x="54" y="77"/>
                </a:lnTo>
                <a:lnTo>
                  <a:pt x="51" y="76"/>
                </a:lnTo>
                <a:lnTo>
                  <a:pt x="48" y="75"/>
                </a:lnTo>
                <a:lnTo>
                  <a:pt x="44" y="69"/>
                </a:lnTo>
                <a:lnTo>
                  <a:pt x="42" y="65"/>
                </a:lnTo>
                <a:lnTo>
                  <a:pt x="37" y="67"/>
                </a:lnTo>
                <a:lnTo>
                  <a:pt x="34" y="70"/>
                </a:lnTo>
                <a:lnTo>
                  <a:pt x="32" y="75"/>
                </a:lnTo>
                <a:lnTo>
                  <a:pt x="29" y="81"/>
                </a:lnTo>
                <a:lnTo>
                  <a:pt x="34" y="83"/>
                </a:lnTo>
                <a:lnTo>
                  <a:pt x="39" y="87"/>
                </a:lnTo>
                <a:lnTo>
                  <a:pt x="43" y="92"/>
                </a:lnTo>
                <a:lnTo>
                  <a:pt x="46" y="97"/>
                </a:lnTo>
                <a:lnTo>
                  <a:pt x="48" y="104"/>
                </a:lnTo>
                <a:lnTo>
                  <a:pt x="48" y="110"/>
                </a:lnTo>
                <a:lnTo>
                  <a:pt x="48" y="117"/>
                </a:lnTo>
                <a:lnTo>
                  <a:pt x="46" y="122"/>
                </a:lnTo>
                <a:lnTo>
                  <a:pt x="44" y="125"/>
                </a:lnTo>
                <a:lnTo>
                  <a:pt x="39" y="125"/>
                </a:lnTo>
                <a:lnTo>
                  <a:pt x="35" y="124"/>
                </a:lnTo>
                <a:lnTo>
                  <a:pt x="32" y="121"/>
                </a:lnTo>
                <a:lnTo>
                  <a:pt x="29" y="118"/>
                </a:lnTo>
                <a:lnTo>
                  <a:pt x="24" y="113"/>
                </a:lnTo>
                <a:lnTo>
                  <a:pt x="28" y="117"/>
                </a:lnTo>
                <a:lnTo>
                  <a:pt x="29" y="123"/>
                </a:lnTo>
                <a:lnTo>
                  <a:pt x="29" y="128"/>
                </a:lnTo>
                <a:lnTo>
                  <a:pt x="28" y="136"/>
                </a:lnTo>
                <a:lnTo>
                  <a:pt x="26" y="139"/>
                </a:lnTo>
                <a:lnTo>
                  <a:pt x="21" y="140"/>
                </a:lnTo>
                <a:lnTo>
                  <a:pt x="18" y="139"/>
                </a:lnTo>
                <a:lnTo>
                  <a:pt x="12" y="134"/>
                </a:lnTo>
                <a:lnTo>
                  <a:pt x="8" y="129"/>
                </a:lnTo>
                <a:lnTo>
                  <a:pt x="5" y="124"/>
                </a:lnTo>
                <a:lnTo>
                  <a:pt x="1" y="116"/>
                </a:lnTo>
                <a:lnTo>
                  <a:pt x="0" y="110"/>
                </a:lnTo>
                <a:lnTo>
                  <a:pt x="1" y="103"/>
                </a:lnTo>
                <a:lnTo>
                  <a:pt x="2" y="98"/>
                </a:lnTo>
                <a:lnTo>
                  <a:pt x="7" y="103"/>
                </a:lnTo>
                <a:lnTo>
                  <a:pt x="2" y="97"/>
                </a:lnTo>
                <a:lnTo>
                  <a:pt x="1" y="92"/>
                </a:lnTo>
                <a:lnTo>
                  <a:pt x="0" y="86"/>
                </a:lnTo>
                <a:lnTo>
                  <a:pt x="0" y="80"/>
                </a:lnTo>
                <a:lnTo>
                  <a:pt x="2" y="72"/>
                </a:lnTo>
                <a:lnTo>
                  <a:pt x="6" y="64"/>
                </a:lnTo>
                <a:lnTo>
                  <a:pt x="15" y="50"/>
                </a:lnTo>
                <a:lnTo>
                  <a:pt x="24" y="41"/>
                </a:lnTo>
                <a:lnTo>
                  <a:pt x="32" y="33"/>
                </a:lnTo>
                <a:lnTo>
                  <a:pt x="53" y="16"/>
                </a:lnTo>
                <a:lnTo>
                  <a:pt x="78" y="0"/>
                </a:lnTo>
                <a:lnTo>
                  <a:pt x="79" y="0"/>
                </a:lnTo>
                <a:lnTo>
                  <a:pt x="83" y="4"/>
                </a:lnTo>
                <a:lnTo>
                  <a:pt x="90" y="5"/>
                </a:lnTo>
                <a:lnTo>
                  <a:pt x="101" y="6"/>
                </a:lnTo>
                <a:lnTo>
                  <a:pt x="114" y="5"/>
                </a:lnTo>
                <a:lnTo>
                  <a:pt x="120" y="4"/>
                </a:lnTo>
                <a:lnTo>
                  <a:pt x="126" y="1"/>
                </a:lnTo>
                <a:lnTo>
                  <a:pt x="125" y="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8" name="Freeform 132"/>
          <p:cNvSpPr>
            <a:spLocks/>
          </p:cNvSpPr>
          <p:nvPr/>
        </p:nvSpPr>
        <p:spPr bwMode="auto">
          <a:xfrm>
            <a:off x="2484438" y="2433638"/>
            <a:ext cx="133350" cy="96837"/>
          </a:xfrm>
          <a:custGeom>
            <a:avLst/>
            <a:gdLst/>
            <a:ahLst/>
            <a:cxnLst>
              <a:cxn ang="0">
                <a:pos x="83" y="2"/>
              </a:cxn>
              <a:cxn ang="0">
                <a:pos x="74" y="8"/>
              </a:cxn>
              <a:cxn ang="0">
                <a:pos x="68" y="12"/>
              </a:cxn>
              <a:cxn ang="0">
                <a:pos x="62" y="14"/>
              </a:cxn>
              <a:cxn ang="0">
                <a:pos x="50" y="16"/>
              </a:cxn>
              <a:cxn ang="0">
                <a:pos x="42" y="17"/>
              </a:cxn>
              <a:cxn ang="0">
                <a:pos x="31" y="15"/>
              </a:cxn>
              <a:cxn ang="0">
                <a:pos x="22" y="13"/>
              </a:cxn>
              <a:cxn ang="0">
                <a:pos x="13" y="9"/>
              </a:cxn>
              <a:cxn ang="0">
                <a:pos x="7" y="6"/>
              </a:cxn>
              <a:cxn ang="0">
                <a:pos x="1" y="0"/>
              </a:cxn>
              <a:cxn ang="0">
                <a:pos x="0" y="0"/>
              </a:cxn>
              <a:cxn ang="0">
                <a:pos x="1" y="24"/>
              </a:cxn>
              <a:cxn ang="0">
                <a:pos x="1" y="25"/>
              </a:cxn>
              <a:cxn ang="0">
                <a:pos x="0" y="33"/>
              </a:cxn>
              <a:cxn ang="0">
                <a:pos x="0" y="40"/>
              </a:cxn>
              <a:cxn ang="0">
                <a:pos x="3" y="44"/>
              </a:cxn>
              <a:cxn ang="0">
                <a:pos x="7" y="48"/>
              </a:cxn>
              <a:cxn ang="0">
                <a:pos x="12" y="52"/>
              </a:cxn>
              <a:cxn ang="0">
                <a:pos x="18" y="55"/>
              </a:cxn>
              <a:cxn ang="0">
                <a:pos x="27" y="57"/>
              </a:cxn>
              <a:cxn ang="0">
                <a:pos x="36" y="59"/>
              </a:cxn>
              <a:cxn ang="0">
                <a:pos x="48" y="60"/>
              </a:cxn>
              <a:cxn ang="0">
                <a:pos x="55" y="58"/>
              </a:cxn>
              <a:cxn ang="0">
                <a:pos x="62" y="57"/>
              </a:cxn>
              <a:cxn ang="0">
                <a:pos x="67" y="54"/>
              </a:cxn>
              <a:cxn ang="0">
                <a:pos x="74" y="51"/>
              </a:cxn>
              <a:cxn ang="0">
                <a:pos x="80" y="45"/>
              </a:cxn>
              <a:cxn ang="0">
                <a:pos x="82" y="38"/>
              </a:cxn>
              <a:cxn ang="0">
                <a:pos x="83" y="32"/>
              </a:cxn>
              <a:cxn ang="0">
                <a:pos x="83" y="33"/>
              </a:cxn>
              <a:cxn ang="0">
                <a:pos x="83" y="2"/>
              </a:cxn>
              <a:cxn ang="0">
                <a:pos x="83" y="2"/>
              </a:cxn>
            </a:cxnLst>
            <a:rect l="0" t="0" r="r" b="b"/>
            <a:pathLst>
              <a:path w="84" h="61">
                <a:moveTo>
                  <a:pt x="83" y="2"/>
                </a:moveTo>
                <a:lnTo>
                  <a:pt x="74" y="8"/>
                </a:lnTo>
                <a:lnTo>
                  <a:pt x="68" y="12"/>
                </a:lnTo>
                <a:lnTo>
                  <a:pt x="62" y="14"/>
                </a:lnTo>
                <a:lnTo>
                  <a:pt x="50" y="16"/>
                </a:lnTo>
                <a:lnTo>
                  <a:pt x="42" y="17"/>
                </a:lnTo>
                <a:lnTo>
                  <a:pt x="31" y="15"/>
                </a:lnTo>
                <a:lnTo>
                  <a:pt x="22" y="13"/>
                </a:lnTo>
                <a:lnTo>
                  <a:pt x="13" y="9"/>
                </a:lnTo>
                <a:lnTo>
                  <a:pt x="7" y="6"/>
                </a:lnTo>
                <a:lnTo>
                  <a:pt x="1" y="0"/>
                </a:lnTo>
                <a:lnTo>
                  <a:pt x="0" y="0"/>
                </a:lnTo>
                <a:lnTo>
                  <a:pt x="1" y="24"/>
                </a:lnTo>
                <a:lnTo>
                  <a:pt x="1" y="25"/>
                </a:lnTo>
                <a:lnTo>
                  <a:pt x="0" y="33"/>
                </a:lnTo>
                <a:lnTo>
                  <a:pt x="0" y="40"/>
                </a:lnTo>
                <a:lnTo>
                  <a:pt x="3" y="44"/>
                </a:lnTo>
                <a:lnTo>
                  <a:pt x="7" y="48"/>
                </a:lnTo>
                <a:lnTo>
                  <a:pt x="12" y="52"/>
                </a:lnTo>
                <a:lnTo>
                  <a:pt x="18" y="55"/>
                </a:lnTo>
                <a:lnTo>
                  <a:pt x="27" y="57"/>
                </a:lnTo>
                <a:lnTo>
                  <a:pt x="36" y="59"/>
                </a:lnTo>
                <a:lnTo>
                  <a:pt x="48" y="60"/>
                </a:lnTo>
                <a:lnTo>
                  <a:pt x="55" y="58"/>
                </a:lnTo>
                <a:lnTo>
                  <a:pt x="62" y="57"/>
                </a:lnTo>
                <a:lnTo>
                  <a:pt x="67" y="54"/>
                </a:lnTo>
                <a:lnTo>
                  <a:pt x="74" y="51"/>
                </a:lnTo>
                <a:lnTo>
                  <a:pt x="80" y="45"/>
                </a:lnTo>
                <a:lnTo>
                  <a:pt x="82" y="38"/>
                </a:lnTo>
                <a:lnTo>
                  <a:pt x="83" y="32"/>
                </a:lnTo>
                <a:lnTo>
                  <a:pt x="83" y="33"/>
                </a:lnTo>
                <a:lnTo>
                  <a:pt x="83" y="2"/>
                </a:lnTo>
                <a:lnTo>
                  <a:pt x="83" y="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49" name="Freeform 133"/>
          <p:cNvSpPr>
            <a:spLocks/>
          </p:cNvSpPr>
          <p:nvPr/>
        </p:nvSpPr>
        <p:spPr bwMode="auto">
          <a:xfrm>
            <a:off x="3170238" y="3846513"/>
            <a:ext cx="161925" cy="190500"/>
          </a:xfrm>
          <a:custGeom>
            <a:avLst/>
            <a:gdLst/>
            <a:ahLst/>
            <a:cxnLst>
              <a:cxn ang="0">
                <a:pos x="90" y="32"/>
              </a:cxn>
              <a:cxn ang="0">
                <a:pos x="99" y="58"/>
              </a:cxn>
              <a:cxn ang="0">
                <a:pos x="101" y="70"/>
              </a:cxn>
              <a:cxn ang="0">
                <a:pos x="101" y="86"/>
              </a:cxn>
              <a:cxn ang="0">
                <a:pos x="101" y="96"/>
              </a:cxn>
              <a:cxn ang="0">
                <a:pos x="99" y="102"/>
              </a:cxn>
              <a:cxn ang="0">
                <a:pos x="97" y="107"/>
              </a:cxn>
              <a:cxn ang="0">
                <a:pos x="94" y="110"/>
              </a:cxn>
              <a:cxn ang="0">
                <a:pos x="91" y="112"/>
              </a:cxn>
              <a:cxn ang="0">
                <a:pos x="88" y="114"/>
              </a:cxn>
              <a:cxn ang="0">
                <a:pos x="84" y="116"/>
              </a:cxn>
              <a:cxn ang="0">
                <a:pos x="75" y="118"/>
              </a:cxn>
              <a:cxn ang="0">
                <a:pos x="66" y="119"/>
              </a:cxn>
              <a:cxn ang="0">
                <a:pos x="47" y="119"/>
              </a:cxn>
              <a:cxn ang="0">
                <a:pos x="36" y="117"/>
              </a:cxn>
              <a:cxn ang="0">
                <a:pos x="29" y="116"/>
              </a:cxn>
              <a:cxn ang="0">
                <a:pos x="22" y="113"/>
              </a:cxn>
              <a:cxn ang="0">
                <a:pos x="16" y="109"/>
              </a:cxn>
              <a:cxn ang="0">
                <a:pos x="11" y="104"/>
              </a:cxn>
              <a:cxn ang="0">
                <a:pos x="7" y="99"/>
              </a:cxn>
              <a:cxn ang="0">
                <a:pos x="3" y="91"/>
              </a:cxn>
              <a:cxn ang="0">
                <a:pos x="2" y="83"/>
              </a:cxn>
              <a:cxn ang="0">
                <a:pos x="0" y="76"/>
              </a:cxn>
              <a:cxn ang="0">
                <a:pos x="0" y="54"/>
              </a:cxn>
              <a:cxn ang="0">
                <a:pos x="0" y="32"/>
              </a:cxn>
              <a:cxn ang="0">
                <a:pos x="8" y="22"/>
              </a:cxn>
              <a:cxn ang="0">
                <a:pos x="16" y="14"/>
              </a:cxn>
              <a:cxn ang="0">
                <a:pos x="30" y="5"/>
              </a:cxn>
              <a:cxn ang="0">
                <a:pos x="43" y="1"/>
              </a:cxn>
              <a:cxn ang="0">
                <a:pos x="54" y="0"/>
              </a:cxn>
              <a:cxn ang="0">
                <a:pos x="61" y="0"/>
              </a:cxn>
              <a:cxn ang="0">
                <a:pos x="65" y="1"/>
              </a:cxn>
              <a:cxn ang="0">
                <a:pos x="68" y="3"/>
              </a:cxn>
              <a:cxn ang="0">
                <a:pos x="72" y="6"/>
              </a:cxn>
              <a:cxn ang="0">
                <a:pos x="77" y="11"/>
              </a:cxn>
              <a:cxn ang="0">
                <a:pos x="82" y="17"/>
              </a:cxn>
              <a:cxn ang="0">
                <a:pos x="90" y="32"/>
              </a:cxn>
            </a:cxnLst>
            <a:rect l="0" t="0" r="r" b="b"/>
            <a:pathLst>
              <a:path w="102" h="120">
                <a:moveTo>
                  <a:pt x="90" y="32"/>
                </a:moveTo>
                <a:lnTo>
                  <a:pt x="99" y="58"/>
                </a:lnTo>
                <a:lnTo>
                  <a:pt x="101" y="70"/>
                </a:lnTo>
                <a:lnTo>
                  <a:pt x="101" y="86"/>
                </a:lnTo>
                <a:lnTo>
                  <a:pt x="101" y="96"/>
                </a:lnTo>
                <a:lnTo>
                  <a:pt x="99" y="102"/>
                </a:lnTo>
                <a:lnTo>
                  <a:pt x="97" y="107"/>
                </a:lnTo>
                <a:lnTo>
                  <a:pt x="94" y="110"/>
                </a:lnTo>
                <a:lnTo>
                  <a:pt x="91" y="112"/>
                </a:lnTo>
                <a:lnTo>
                  <a:pt x="88" y="114"/>
                </a:lnTo>
                <a:lnTo>
                  <a:pt x="84" y="116"/>
                </a:lnTo>
                <a:lnTo>
                  <a:pt x="75" y="118"/>
                </a:lnTo>
                <a:lnTo>
                  <a:pt x="66" y="119"/>
                </a:lnTo>
                <a:lnTo>
                  <a:pt x="47" y="119"/>
                </a:lnTo>
                <a:lnTo>
                  <a:pt x="36" y="117"/>
                </a:lnTo>
                <a:lnTo>
                  <a:pt x="29" y="116"/>
                </a:lnTo>
                <a:lnTo>
                  <a:pt x="22" y="113"/>
                </a:lnTo>
                <a:lnTo>
                  <a:pt x="16" y="109"/>
                </a:lnTo>
                <a:lnTo>
                  <a:pt x="11" y="104"/>
                </a:lnTo>
                <a:lnTo>
                  <a:pt x="7" y="99"/>
                </a:lnTo>
                <a:lnTo>
                  <a:pt x="3" y="91"/>
                </a:lnTo>
                <a:lnTo>
                  <a:pt x="2" y="83"/>
                </a:lnTo>
                <a:lnTo>
                  <a:pt x="0" y="76"/>
                </a:lnTo>
                <a:lnTo>
                  <a:pt x="0" y="54"/>
                </a:lnTo>
                <a:lnTo>
                  <a:pt x="0" y="32"/>
                </a:lnTo>
                <a:lnTo>
                  <a:pt x="8" y="22"/>
                </a:lnTo>
                <a:lnTo>
                  <a:pt x="16" y="14"/>
                </a:lnTo>
                <a:lnTo>
                  <a:pt x="30" y="5"/>
                </a:lnTo>
                <a:lnTo>
                  <a:pt x="43" y="1"/>
                </a:lnTo>
                <a:lnTo>
                  <a:pt x="54" y="0"/>
                </a:lnTo>
                <a:lnTo>
                  <a:pt x="61" y="0"/>
                </a:lnTo>
                <a:lnTo>
                  <a:pt x="65" y="1"/>
                </a:lnTo>
                <a:lnTo>
                  <a:pt x="68" y="3"/>
                </a:lnTo>
                <a:lnTo>
                  <a:pt x="72" y="6"/>
                </a:lnTo>
                <a:lnTo>
                  <a:pt x="77" y="11"/>
                </a:lnTo>
                <a:lnTo>
                  <a:pt x="82" y="17"/>
                </a:lnTo>
                <a:lnTo>
                  <a:pt x="90" y="3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0" name="Freeform 134"/>
          <p:cNvSpPr>
            <a:spLocks/>
          </p:cNvSpPr>
          <p:nvPr/>
        </p:nvSpPr>
        <p:spPr bwMode="auto">
          <a:xfrm>
            <a:off x="2387600" y="2128838"/>
            <a:ext cx="328613" cy="327025"/>
          </a:xfrm>
          <a:custGeom>
            <a:avLst/>
            <a:gdLst/>
            <a:ahLst/>
            <a:cxnLst>
              <a:cxn ang="0">
                <a:pos x="62" y="199"/>
              </a:cxn>
              <a:cxn ang="0">
                <a:pos x="50" y="203"/>
              </a:cxn>
              <a:cxn ang="0">
                <a:pos x="26" y="203"/>
              </a:cxn>
              <a:cxn ang="0">
                <a:pos x="15" y="198"/>
              </a:cxn>
              <a:cxn ang="0">
                <a:pos x="9" y="194"/>
              </a:cxn>
              <a:cxn ang="0">
                <a:pos x="3" y="180"/>
              </a:cxn>
              <a:cxn ang="0">
                <a:pos x="0" y="149"/>
              </a:cxn>
              <a:cxn ang="0">
                <a:pos x="1" y="123"/>
              </a:cxn>
              <a:cxn ang="0">
                <a:pos x="2" y="85"/>
              </a:cxn>
              <a:cxn ang="0">
                <a:pos x="8" y="54"/>
              </a:cxn>
              <a:cxn ang="0">
                <a:pos x="19" y="32"/>
              </a:cxn>
              <a:cxn ang="0">
                <a:pos x="32" y="22"/>
              </a:cxn>
              <a:cxn ang="0">
                <a:pos x="50" y="11"/>
              </a:cxn>
              <a:cxn ang="0">
                <a:pos x="68" y="4"/>
              </a:cxn>
              <a:cxn ang="0">
                <a:pos x="91" y="1"/>
              </a:cxn>
              <a:cxn ang="0">
                <a:pos x="109" y="1"/>
              </a:cxn>
              <a:cxn ang="0">
                <a:pos x="128" y="3"/>
              </a:cxn>
              <a:cxn ang="0">
                <a:pos x="147" y="8"/>
              </a:cxn>
              <a:cxn ang="0">
                <a:pos x="163" y="17"/>
              </a:cxn>
              <a:cxn ang="0">
                <a:pos x="177" y="30"/>
              </a:cxn>
              <a:cxn ang="0">
                <a:pos x="187" y="48"/>
              </a:cxn>
              <a:cxn ang="0">
                <a:pos x="191" y="64"/>
              </a:cxn>
              <a:cxn ang="0">
                <a:pos x="195" y="107"/>
              </a:cxn>
              <a:cxn ang="0">
                <a:pos x="199" y="128"/>
              </a:cxn>
              <a:cxn ang="0">
                <a:pos x="205" y="144"/>
              </a:cxn>
              <a:cxn ang="0">
                <a:pos x="205" y="167"/>
              </a:cxn>
              <a:cxn ang="0">
                <a:pos x="201" y="177"/>
              </a:cxn>
              <a:cxn ang="0">
                <a:pos x="191" y="190"/>
              </a:cxn>
              <a:cxn ang="0">
                <a:pos x="178" y="200"/>
              </a:cxn>
              <a:cxn ang="0">
                <a:pos x="163" y="204"/>
              </a:cxn>
              <a:cxn ang="0">
                <a:pos x="144" y="204"/>
              </a:cxn>
              <a:cxn ang="0">
                <a:pos x="152" y="184"/>
              </a:cxn>
              <a:cxn ang="0">
                <a:pos x="164" y="162"/>
              </a:cxn>
              <a:cxn ang="0">
                <a:pos x="168" y="144"/>
              </a:cxn>
              <a:cxn ang="0">
                <a:pos x="164" y="102"/>
              </a:cxn>
              <a:cxn ang="0">
                <a:pos x="162" y="80"/>
              </a:cxn>
              <a:cxn ang="0">
                <a:pos x="160" y="67"/>
              </a:cxn>
              <a:cxn ang="0">
                <a:pos x="155" y="61"/>
              </a:cxn>
              <a:cxn ang="0">
                <a:pos x="145" y="58"/>
              </a:cxn>
              <a:cxn ang="0">
                <a:pos x="128" y="64"/>
              </a:cxn>
              <a:cxn ang="0">
                <a:pos x="91" y="80"/>
              </a:cxn>
              <a:cxn ang="0">
                <a:pos x="44" y="95"/>
              </a:cxn>
              <a:cxn ang="0">
                <a:pos x="42" y="134"/>
              </a:cxn>
              <a:cxn ang="0">
                <a:pos x="46" y="166"/>
              </a:cxn>
              <a:cxn ang="0">
                <a:pos x="50" y="178"/>
              </a:cxn>
              <a:cxn ang="0">
                <a:pos x="62" y="192"/>
              </a:cxn>
            </a:cxnLst>
            <a:rect l="0" t="0" r="r" b="b"/>
            <a:pathLst>
              <a:path w="207" h="206">
                <a:moveTo>
                  <a:pt x="62" y="192"/>
                </a:moveTo>
                <a:lnTo>
                  <a:pt x="62" y="199"/>
                </a:lnTo>
                <a:lnTo>
                  <a:pt x="56" y="202"/>
                </a:lnTo>
                <a:lnTo>
                  <a:pt x="50" y="203"/>
                </a:lnTo>
                <a:lnTo>
                  <a:pt x="37" y="204"/>
                </a:lnTo>
                <a:lnTo>
                  <a:pt x="26" y="203"/>
                </a:lnTo>
                <a:lnTo>
                  <a:pt x="19" y="202"/>
                </a:lnTo>
                <a:lnTo>
                  <a:pt x="15" y="198"/>
                </a:lnTo>
                <a:lnTo>
                  <a:pt x="11" y="196"/>
                </a:lnTo>
                <a:lnTo>
                  <a:pt x="9" y="194"/>
                </a:lnTo>
                <a:lnTo>
                  <a:pt x="6" y="188"/>
                </a:lnTo>
                <a:lnTo>
                  <a:pt x="3" y="180"/>
                </a:lnTo>
                <a:lnTo>
                  <a:pt x="1" y="172"/>
                </a:lnTo>
                <a:lnTo>
                  <a:pt x="0" y="149"/>
                </a:lnTo>
                <a:lnTo>
                  <a:pt x="1" y="134"/>
                </a:lnTo>
                <a:lnTo>
                  <a:pt x="1" y="123"/>
                </a:lnTo>
                <a:lnTo>
                  <a:pt x="2" y="107"/>
                </a:lnTo>
                <a:lnTo>
                  <a:pt x="2" y="85"/>
                </a:lnTo>
                <a:lnTo>
                  <a:pt x="3" y="70"/>
                </a:lnTo>
                <a:lnTo>
                  <a:pt x="8" y="54"/>
                </a:lnTo>
                <a:lnTo>
                  <a:pt x="14" y="42"/>
                </a:lnTo>
                <a:lnTo>
                  <a:pt x="19" y="32"/>
                </a:lnTo>
                <a:lnTo>
                  <a:pt x="25" y="26"/>
                </a:lnTo>
                <a:lnTo>
                  <a:pt x="32" y="22"/>
                </a:lnTo>
                <a:lnTo>
                  <a:pt x="41" y="16"/>
                </a:lnTo>
                <a:lnTo>
                  <a:pt x="50" y="11"/>
                </a:lnTo>
                <a:lnTo>
                  <a:pt x="59" y="7"/>
                </a:lnTo>
                <a:lnTo>
                  <a:pt x="68" y="4"/>
                </a:lnTo>
                <a:lnTo>
                  <a:pt x="80" y="2"/>
                </a:lnTo>
                <a:lnTo>
                  <a:pt x="91" y="1"/>
                </a:lnTo>
                <a:lnTo>
                  <a:pt x="100" y="0"/>
                </a:lnTo>
                <a:lnTo>
                  <a:pt x="109" y="1"/>
                </a:lnTo>
                <a:lnTo>
                  <a:pt x="120" y="1"/>
                </a:lnTo>
                <a:lnTo>
                  <a:pt x="128" y="3"/>
                </a:lnTo>
                <a:lnTo>
                  <a:pt x="137" y="5"/>
                </a:lnTo>
                <a:lnTo>
                  <a:pt x="147" y="8"/>
                </a:lnTo>
                <a:lnTo>
                  <a:pt x="155" y="12"/>
                </a:lnTo>
                <a:lnTo>
                  <a:pt x="163" y="17"/>
                </a:lnTo>
                <a:lnTo>
                  <a:pt x="171" y="22"/>
                </a:lnTo>
                <a:lnTo>
                  <a:pt x="177" y="30"/>
                </a:lnTo>
                <a:lnTo>
                  <a:pt x="182" y="38"/>
                </a:lnTo>
                <a:lnTo>
                  <a:pt x="187" y="48"/>
                </a:lnTo>
                <a:lnTo>
                  <a:pt x="190" y="56"/>
                </a:lnTo>
                <a:lnTo>
                  <a:pt x="191" y="64"/>
                </a:lnTo>
                <a:lnTo>
                  <a:pt x="194" y="86"/>
                </a:lnTo>
                <a:lnTo>
                  <a:pt x="195" y="107"/>
                </a:lnTo>
                <a:lnTo>
                  <a:pt x="197" y="115"/>
                </a:lnTo>
                <a:lnTo>
                  <a:pt x="199" y="128"/>
                </a:lnTo>
                <a:lnTo>
                  <a:pt x="201" y="135"/>
                </a:lnTo>
                <a:lnTo>
                  <a:pt x="205" y="144"/>
                </a:lnTo>
                <a:lnTo>
                  <a:pt x="206" y="155"/>
                </a:lnTo>
                <a:lnTo>
                  <a:pt x="205" y="167"/>
                </a:lnTo>
                <a:lnTo>
                  <a:pt x="203" y="172"/>
                </a:lnTo>
                <a:lnTo>
                  <a:pt x="201" y="177"/>
                </a:lnTo>
                <a:lnTo>
                  <a:pt x="197" y="184"/>
                </a:lnTo>
                <a:lnTo>
                  <a:pt x="191" y="190"/>
                </a:lnTo>
                <a:lnTo>
                  <a:pt x="185" y="196"/>
                </a:lnTo>
                <a:lnTo>
                  <a:pt x="178" y="200"/>
                </a:lnTo>
                <a:lnTo>
                  <a:pt x="171" y="202"/>
                </a:lnTo>
                <a:lnTo>
                  <a:pt x="163" y="204"/>
                </a:lnTo>
                <a:lnTo>
                  <a:pt x="154" y="205"/>
                </a:lnTo>
                <a:lnTo>
                  <a:pt x="144" y="204"/>
                </a:lnTo>
                <a:lnTo>
                  <a:pt x="144" y="194"/>
                </a:lnTo>
                <a:lnTo>
                  <a:pt x="152" y="184"/>
                </a:lnTo>
                <a:lnTo>
                  <a:pt x="158" y="175"/>
                </a:lnTo>
                <a:lnTo>
                  <a:pt x="164" y="162"/>
                </a:lnTo>
                <a:lnTo>
                  <a:pt x="167" y="152"/>
                </a:lnTo>
                <a:lnTo>
                  <a:pt x="168" y="144"/>
                </a:lnTo>
                <a:lnTo>
                  <a:pt x="168" y="123"/>
                </a:lnTo>
                <a:lnTo>
                  <a:pt x="164" y="102"/>
                </a:lnTo>
                <a:lnTo>
                  <a:pt x="163" y="90"/>
                </a:lnTo>
                <a:lnTo>
                  <a:pt x="162" y="80"/>
                </a:lnTo>
                <a:lnTo>
                  <a:pt x="161" y="72"/>
                </a:lnTo>
                <a:lnTo>
                  <a:pt x="160" y="67"/>
                </a:lnTo>
                <a:lnTo>
                  <a:pt x="158" y="63"/>
                </a:lnTo>
                <a:lnTo>
                  <a:pt x="155" y="61"/>
                </a:lnTo>
                <a:lnTo>
                  <a:pt x="151" y="59"/>
                </a:lnTo>
                <a:lnTo>
                  <a:pt x="145" y="58"/>
                </a:lnTo>
                <a:lnTo>
                  <a:pt x="140" y="59"/>
                </a:lnTo>
                <a:lnTo>
                  <a:pt x="128" y="64"/>
                </a:lnTo>
                <a:lnTo>
                  <a:pt x="114" y="73"/>
                </a:lnTo>
                <a:lnTo>
                  <a:pt x="91" y="80"/>
                </a:lnTo>
                <a:lnTo>
                  <a:pt x="66" y="89"/>
                </a:lnTo>
                <a:lnTo>
                  <a:pt x="44" y="95"/>
                </a:lnTo>
                <a:lnTo>
                  <a:pt x="43" y="96"/>
                </a:lnTo>
                <a:lnTo>
                  <a:pt x="42" y="134"/>
                </a:lnTo>
                <a:lnTo>
                  <a:pt x="44" y="160"/>
                </a:lnTo>
                <a:lnTo>
                  <a:pt x="46" y="166"/>
                </a:lnTo>
                <a:lnTo>
                  <a:pt x="47" y="172"/>
                </a:lnTo>
                <a:lnTo>
                  <a:pt x="50" y="178"/>
                </a:lnTo>
                <a:lnTo>
                  <a:pt x="54" y="184"/>
                </a:lnTo>
                <a:lnTo>
                  <a:pt x="62" y="192"/>
                </a:lnTo>
                <a:lnTo>
                  <a:pt x="62" y="19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1" name="Freeform 135"/>
          <p:cNvSpPr>
            <a:spLocks/>
          </p:cNvSpPr>
          <p:nvPr/>
        </p:nvSpPr>
        <p:spPr bwMode="auto">
          <a:xfrm>
            <a:off x="2454275" y="2220913"/>
            <a:ext cx="201613" cy="241300"/>
          </a:xfrm>
          <a:custGeom>
            <a:avLst/>
            <a:gdLst/>
            <a:ahLst/>
            <a:cxnLst>
              <a:cxn ang="0">
                <a:pos x="102" y="136"/>
              </a:cxn>
              <a:cxn ang="0">
                <a:pos x="110" y="126"/>
              </a:cxn>
              <a:cxn ang="0">
                <a:pos x="116" y="117"/>
              </a:cxn>
              <a:cxn ang="0">
                <a:pos x="123" y="104"/>
              </a:cxn>
              <a:cxn ang="0">
                <a:pos x="125" y="94"/>
              </a:cxn>
              <a:cxn ang="0">
                <a:pos x="126" y="86"/>
              </a:cxn>
              <a:cxn ang="0">
                <a:pos x="126" y="65"/>
              </a:cxn>
              <a:cxn ang="0">
                <a:pos x="123" y="44"/>
              </a:cxn>
              <a:cxn ang="0">
                <a:pos x="122" y="32"/>
              </a:cxn>
              <a:cxn ang="0">
                <a:pos x="120" y="22"/>
              </a:cxn>
              <a:cxn ang="0">
                <a:pos x="119" y="14"/>
              </a:cxn>
              <a:cxn ang="0">
                <a:pos x="118" y="9"/>
              </a:cxn>
              <a:cxn ang="0">
                <a:pos x="116" y="5"/>
              </a:cxn>
              <a:cxn ang="0">
                <a:pos x="114" y="3"/>
              </a:cxn>
              <a:cxn ang="0">
                <a:pos x="109" y="1"/>
              </a:cxn>
              <a:cxn ang="0">
                <a:pos x="104" y="0"/>
              </a:cxn>
              <a:cxn ang="0">
                <a:pos x="98" y="1"/>
              </a:cxn>
              <a:cxn ang="0">
                <a:pos x="87" y="6"/>
              </a:cxn>
              <a:cxn ang="0">
                <a:pos x="72" y="15"/>
              </a:cxn>
              <a:cxn ang="0">
                <a:pos x="50" y="22"/>
              </a:cxn>
              <a:cxn ang="0">
                <a:pos x="25" y="31"/>
              </a:cxn>
              <a:cxn ang="0">
                <a:pos x="2" y="37"/>
              </a:cxn>
              <a:cxn ang="0">
                <a:pos x="1" y="38"/>
              </a:cxn>
              <a:cxn ang="0">
                <a:pos x="0" y="76"/>
              </a:cxn>
              <a:cxn ang="0">
                <a:pos x="2" y="102"/>
              </a:cxn>
              <a:cxn ang="0">
                <a:pos x="5" y="108"/>
              </a:cxn>
              <a:cxn ang="0">
                <a:pos x="6" y="114"/>
              </a:cxn>
              <a:cxn ang="0">
                <a:pos x="8" y="120"/>
              </a:cxn>
              <a:cxn ang="0">
                <a:pos x="12" y="126"/>
              </a:cxn>
              <a:cxn ang="0">
                <a:pos x="20" y="134"/>
              </a:cxn>
              <a:cxn ang="0">
                <a:pos x="26" y="140"/>
              </a:cxn>
              <a:cxn ang="0">
                <a:pos x="33" y="143"/>
              </a:cxn>
              <a:cxn ang="0">
                <a:pos x="42" y="147"/>
              </a:cxn>
              <a:cxn ang="0">
                <a:pos x="51" y="149"/>
              </a:cxn>
              <a:cxn ang="0">
                <a:pos x="61" y="151"/>
              </a:cxn>
              <a:cxn ang="0">
                <a:pos x="70" y="150"/>
              </a:cxn>
              <a:cxn ang="0">
                <a:pos x="81" y="148"/>
              </a:cxn>
              <a:cxn ang="0">
                <a:pos x="88" y="146"/>
              </a:cxn>
              <a:cxn ang="0">
                <a:pos x="93" y="142"/>
              </a:cxn>
              <a:cxn ang="0">
                <a:pos x="102" y="136"/>
              </a:cxn>
            </a:cxnLst>
            <a:rect l="0" t="0" r="r" b="b"/>
            <a:pathLst>
              <a:path w="127" h="152">
                <a:moveTo>
                  <a:pt x="102" y="136"/>
                </a:moveTo>
                <a:lnTo>
                  <a:pt x="110" y="126"/>
                </a:lnTo>
                <a:lnTo>
                  <a:pt x="116" y="117"/>
                </a:lnTo>
                <a:lnTo>
                  <a:pt x="123" y="104"/>
                </a:lnTo>
                <a:lnTo>
                  <a:pt x="125" y="94"/>
                </a:lnTo>
                <a:lnTo>
                  <a:pt x="126" y="86"/>
                </a:lnTo>
                <a:lnTo>
                  <a:pt x="126" y="65"/>
                </a:lnTo>
                <a:lnTo>
                  <a:pt x="123" y="44"/>
                </a:lnTo>
                <a:lnTo>
                  <a:pt x="122" y="32"/>
                </a:lnTo>
                <a:lnTo>
                  <a:pt x="120" y="22"/>
                </a:lnTo>
                <a:lnTo>
                  <a:pt x="119" y="14"/>
                </a:lnTo>
                <a:lnTo>
                  <a:pt x="118" y="9"/>
                </a:lnTo>
                <a:lnTo>
                  <a:pt x="116" y="5"/>
                </a:lnTo>
                <a:lnTo>
                  <a:pt x="114" y="3"/>
                </a:lnTo>
                <a:lnTo>
                  <a:pt x="109" y="1"/>
                </a:lnTo>
                <a:lnTo>
                  <a:pt x="104" y="0"/>
                </a:lnTo>
                <a:lnTo>
                  <a:pt x="98" y="1"/>
                </a:lnTo>
                <a:lnTo>
                  <a:pt x="87" y="6"/>
                </a:lnTo>
                <a:lnTo>
                  <a:pt x="72" y="15"/>
                </a:lnTo>
                <a:lnTo>
                  <a:pt x="50" y="22"/>
                </a:lnTo>
                <a:lnTo>
                  <a:pt x="25" y="31"/>
                </a:lnTo>
                <a:lnTo>
                  <a:pt x="2" y="37"/>
                </a:lnTo>
                <a:lnTo>
                  <a:pt x="1" y="38"/>
                </a:lnTo>
                <a:lnTo>
                  <a:pt x="0" y="76"/>
                </a:lnTo>
                <a:lnTo>
                  <a:pt x="2" y="102"/>
                </a:lnTo>
                <a:lnTo>
                  <a:pt x="5" y="108"/>
                </a:lnTo>
                <a:lnTo>
                  <a:pt x="6" y="114"/>
                </a:lnTo>
                <a:lnTo>
                  <a:pt x="8" y="120"/>
                </a:lnTo>
                <a:lnTo>
                  <a:pt x="12" y="126"/>
                </a:lnTo>
                <a:lnTo>
                  <a:pt x="20" y="134"/>
                </a:lnTo>
                <a:lnTo>
                  <a:pt x="26" y="140"/>
                </a:lnTo>
                <a:lnTo>
                  <a:pt x="33" y="143"/>
                </a:lnTo>
                <a:lnTo>
                  <a:pt x="42" y="147"/>
                </a:lnTo>
                <a:lnTo>
                  <a:pt x="51" y="149"/>
                </a:lnTo>
                <a:lnTo>
                  <a:pt x="61" y="151"/>
                </a:lnTo>
                <a:lnTo>
                  <a:pt x="70" y="150"/>
                </a:lnTo>
                <a:lnTo>
                  <a:pt x="81" y="148"/>
                </a:lnTo>
                <a:lnTo>
                  <a:pt x="88" y="146"/>
                </a:lnTo>
                <a:lnTo>
                  <a:pt x="93" y="142"/>
                </a:lnTo>
                <a:lnTo>
                  <a:pt x="102" y="136"/>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2" name="Freeform 136"/>
          <p:cNvSpPr>
            <a:spLocks/>
          </p:cNvSpPr>
          <p:nvPr/>
        </p:nvSpPr>
        <p:spPr bwMode="auto">
          <a:xfrm>
            <a:off x="2916238" y="1555750"/>
            <a:ext cx="34925" cy="93663"/>
          </a:xfrm>
          <a:custGeom>
            <a:avLst/>
            <a:gdLst/>
            <a:ahLst/>
            <a:cxnLst>
              <a:cxn ang="0">
                <a:pos x="17" y="14"/>
              </a:cxn>
              <a:cxn ang="0">
                <a:pos x="15" y="29"/>
              </a:cxn>
              <a:cxn ang="0">
                <a:pos x="18" y="44"/>
              </a:cxn>
              <a:cxn ang="0">
                <a:pos x="20" y="57"/>
              </a:cxn>
              <a:cxn ang="0">
                <a:pos x="21" y="58"/>
              </a:cxn>
              <a:cxn ang="0">
                <a:pos x="18" y="56"/>
              </a:cxn>
              <a:cxn ang="0">
                <a:pos x="12" y="51"/>
              </a:cxn>
              <a:cxn ang="0">
                <a:pos x="7" y="43"/>
              </a:cxn>
              <a:cxn ang="0">
                <a:pos x="4" y="37"/>
              </a:cxn>
              <a:cxn ang="0">
                <a:pos x="2" y="33"/>
              </a:cxn>
              <a:cxn ang="0">
                <a:pos x="0" y="16"/>
              </a:cxn>
              <a:cxn ang="0">
                <a:pos x="0" y="7"/>
              </a:cxn>
              <a:cxn ang="0">
                <a:pos x="4" y="0"/>
              </a:cxn>
              <a:cxn ang="0">
                <a:pos x="17" y="15"/>
              </a:cxn>
              <a:cxn ang="0">
                <a:pos x="17" y="14"/>
              </a:cxn>
            </a:cxnLst>
            <a:rect l="0" t="0" r="r" b="b"/>
            <a:pathLst>
              <a:path w="22" h="59">
                <a:moveTo>
                  <a:pt x="17" y="14"/>
                </a:moveTo>
                <a:lnTo>
                  <a:pt x="15" y="29"/>
                </a:lnTo>
                <a:lnTo>
                  <a:pt x="18" y="44"/>
                </a:lnTo>
                <a:lnTo>
                  <a:pt x="20" y="57"/>
                </a:lnTo>
                <a:lnTo>
                  <a:pt x="21" y="58"/>
                </a:lnTo>
                <a:lnTo>
                  <a:pt x="18" y="56"/>
                </a:lnTo>
                <a:lnTo>
                  <a:pt x="12" y="51"/>
                </a:lnTo>
                <a:lnTo>
                  <a:pt x="7" y="43"/>
                </a:lnTo>
                <a:lnTo>
                  <a:pt x="4" y="37"/>
                </a:lnTo>
                <a:lnTo>
                  <a:pt x="2" y="33"/>
                </a:lnTo>
                <a:lnTo>
                  <a:pt x="0" y="16"/>
                </a:lnTo>
                <a:lnTo>
                  <a:pt x="0" y="7"/>
                </a:lnTo>
                <a:lnTo>
                  <a:pt x="4" y="0"/>
                </a:lnTo>
                <a:lnTo>
                  <a:pt x="17" y="15"/>
                </a:lnTo>
                <a:lnTo>
                  <a:pt x="17" y="1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3" name="Freeform 137"/>
          <p:cNvSpPr>
            <a:spLocks/>
          </p:cNvSpPr>
          <p:nvPr/>
        </p:nvSpPr>
        <p:spPr bwMode="auto">
          <a:xfrm>
            <a:off x="2941638" y="1428750"/>
            <a:ext cx="258762" cy="352425"/>
          </a:xfrm>
          <a:custGeom>
            <a:avLst/>
            <a:gdLst/>
            <a:ahLst/>
            <a:cxnLst>
              <a:cxn ang="0">
                <a:pos x="161" y="95"/>
              </a:cxn>
              <a:cxn ang="0">
                <a:pos x="161" y="92"/>
              </a:cxn>
              <a:cxn ang="0">
                <a:pos x="162" y="71"/>
              </a:cxn>
              <a:cxn ang="0">
                <a:pos x="159" y="59"/>
              </a:cxn>
              <a:cxn ang="0">
                <a:pos x="158" y="55"/>
              </a:cxn>
              <a:cxn ang="0">
                <a:pos x="155" y="44"/>
              </a:cxn>
              <a:cxn ang="0">
                <a:pos x="152" y="33"/>
              </a:cxn>
              <a:cxn ang="0">
                <a:pos x="150" y="19"/>
              </a:cxn>
              <a:cxn ang="0">
                <a:pos x="145" y="11"/>
              </a:cxn>
              <a:cxn ang="0">
                <a:pos x="140" y="5"/>
              </a:cxn>
              <a:cxn ang="0">
                <a:pos x="136" y="0"/>
              </a:cxn>
              <a:cxn ang="0">
                <a:pos x="126" y="2"/>
              </a:cxn>
              <a:cxn ang="0">
                <a:pos x="118" y="3"/>
              </a:cxn>
              <a:cxn ang="0">
                <a:pos x="110" y="7"/>
              </a:cxn>
              <a:cxn ang="0">
                <a:pos x="105" y="11"/>
              </a:cxn>
              <a:cxn ang="0">
                <a:pos x="97" y="23"/>
              </a:cxn>
              <a:cxn ang="0">
                <a:pos x="90" y="31"/>
              </a:cxn>
              <a:cxn ang="0">
                <a:pos x="84" y="39"/>
              </a:cxn>
              <a:cxn ang="0">
                <a:pos x="79" y="45"/>
              </a:cxn>
              <a:cxn ang="0">
                <a:pos x="71" y="51"/>
              </a:cxn>
              <a:cxn ang="0">
                <a:pos x="66" y="53"/>
              </a:cxn>
              <a:cxn ang="0">
                <a:pos x="62" y="57"/>
              </a:cxn>
              <a:cxn ang="0">
                <a:pos x="59" y="59"/>
              </a:cxn>
              <a:cxn ang="0">
                <a:pos x="54" y="61"/>
              </a:cxn>
              <a:cxn ang="0">
                <a:pos x="48" y="63"/>
              </a:cxn>
              <a:cxn ang="0">
                <a:pos x="42" y="64"/>
              </a:cxn>
              <a:cxn ang="0">
                <a:pos x="38" y="64"/>
              </a:cxn>
              <a:cxn ang="0">
                <a:pos x="34" y="63"/>
              </a:cxn>
              <a:cxn ang="0">
                <a:pos x="30" y="61"/>
              </a:cxn>
              <a:cxn ang="0">
                <a:pos x="25" y="66"/>
              </a:cxn>
              <a:cxn ang="0">
                <a:pos x="16" y="72"/>
              </a:cxn>
              <a:cxn ang="0">
                <a:pos x="9" y="76"/>
              </a:cxn>
              <a:cxn ang="0">
                <a:pos x="5" y="71"/>
              </a:cxn>
              <a:cxn ang="0">
                <a:pos x="1" y="95"/>
              </a:cxn>
              <a:cxn ang="0">
                <a:pos x="1" y="94"/>
              </a:cxn>
              <a:cxn ang="0">
                <a:pos x="0" y="109"/>
              </a:cxn>
              <a:cxn ang="0">
                <a:pos x="2" y="124"/>
              </a:cxn>
              <a:cxn ang="0">
                <a:pos x="5" y="137"/>
              </a:cxn>
              <a:cxn ang="0">
                <a:pos x="8" y="145"/>
              </a:cxn>
              <a:cxn ang="0">
                <a:pos x="26" y="184"/>
              </a:cxn>
              <a:cxn ang="0">
                <a:pos x="32" y="193"/>
              </a:cxn>
              <a:cxn ang="0">
                <a:pos x="43" y="205"/>
              </a:cxn>
              <a:cxn ang="0">
                <a:pos x="48" y="211"/>
              </a:cxn>
              <a:cxn ang="0">
                <a:pos x="60" y="218"/>
              </a:cxn>
              <a:cxn ang="0">
                <a:pos x="72" y="221"/>
              </a:cxn>
              <a:cxn ang="0">
                <a:pos x="91" y="221"/>
              </a:cxn>
              <a:cxn ang="0">
                <a:pos x="105" y="219"/>
              </a:cxn>
              <a:cxn ang="0">
                <a:pos x="113" y="215"/>
              </a:cxn>
              <a:cxn ang="0">
                <a:pos x="120" y="208"/>
              </a:cxn>
              <a:cxn ang="0">
                <a:pos x="129" y="199"/>
              </a:cxn>
              <a:cxn ang="0">
                <a:pos x="138" y="183"/>
              </a:cxn>
              <a:cxn ang="0">
                <a:pos x="150" y="161"/>
              </a:cxn>
              <a:cxn ang="0">
                <a:pos x="155" y="146"/>
              </a:cxn>
              <a:cxn ang="0">
                <a:pos x="156" y="141"/>
              </a:cxn>
              <a:cxn ang="0">
                <a:pos x="158" y="124"/>
              </a:cxn>
              <a:cxn ang="0">
                <a:pos x="161" y="94"/>
              </a:cxn>
              <a:cxn ang="0">
                <a:pos x="161" y="95"/>
              </a:cxn>
            </a:cxnLst>
            <a:rect l="0" t="0" r="r" b="b"/>
            <a:pathLst>
              <a:path w="163" h="222">
                <a:moveTo>
                  <a:pt x="161" y="95"/>
                </a:moveTo>
                <a:lnTo>
                  <a:pt x="161" y="92"/>
                </a:lnTo>
                <a:lnTo>
                  <a:pt x="162" y="71"/>
                </a:lnTo>
                <a:lnTo>
                  <a:pt x="159" y="59"/>
                </a:lnTo>
                <a:lnTo>
                  <a:pt x="158" y="55"/>
                </a:lnTo>
                <a:lnTo>
                  <a:pt x="155" y="44"/>
                </a:lnTo>
                <a:lnTo>
                  <a:pt x="152" y="33"/>
                </a:lnTo>
                <a:lnTo>
                  <a:pt x="150" y="19"/>
                </a:lnTo>
                <a:lnTo>
                  <a:pt x="145" y="11"/>
                </a:lnTo>
                <a:lnTo>
                  <a:pt x="140" y="5"/>
                </a:lnTo>
                <a:lnTo>
                  <a:pt x="136" y="0"/>
                </a:lnTo>
                <a:lnTo>
                  <a:pt x="126" y="2"/>
                </a:lnTo>
                <a:lnTo>
                  <a:pt x="118" y="3"/>
                </a:lnTo>
                <a:lnTo>
                  <a:pt x="110" y="7"/>
                </a:lnTo>
                <a:lnTo>
                  <a:pt x="105" y="11"/>
                </a:lnTo>
                <a:lnTo>
                  <a:pt x="97" y="23"/>
                </a:lnTo>
                <a:lnTo>
                  <a:pt x="90" y="31"/>
                </a:lnTo>
                <a:lnTo>
                  <a:pt x="84" y="39"/>
                </a:lnTo>
                <a:lnTo>
                  <a:pt x="79" y="45"/>
                </a:lnTo>
                <a:lnTo>
                  <a:pt x="71" y="51"/>
                </a:lnTo>
                <a:lnTo>
                  <a:pt x="66" y="53"/>
                </a:lnTo>
                <a:lnTo>
                  <a:pt x="62" y="57"/>
                </a:lnTo>
                <a:lnTo>
                  <a:pt x="59" y="59"/>
                </a:lnTo>
                <a:lnTo>
                  <a:pt x="54" y="61"/>
                </a:lnTo>
                <a:lnTo>
                  <a:pt x="48" y="63"/>
                </a:lnTo>
                <a:lnTo>
                  <a:pt x="42" y="64"/>
                </a:lnTo>
                <a:lnTo>
                  <a:pt x="38" y="64"/>
                </a:lnTo>
                <a:lnTo>
                  <a:pt x="34" y="63"/>
                </a:lnTo>
                <a:lnTo>
                  <a:pt x="30" y="61"/>
                </a:lnTo>
                <a:lnTo>
                  <a:pt x="25" y="66"/>
                </a:lnTo>
                <a:lnTo>
                  <a:pt x="16" y="72"/>
                </a:lnTo>
                <a:lnTo>
                  <a:pt x="9" y="76"/>
                </a:lnTo>
                <a:lnTo>
                  <a:pt x="5" y="71"/>
                </a:lnTo>
                <a:lnTo>
                  <a:pt x="1" y="95"/>
                </a:lnTo>
                <a:lnTo>
                  <a:pt x="1" y="94"/>
                </a:lnTo>
                <a:lnTo>
                  <a:pt x="0" y="109"/>
                </a:lnTo>
                <a:lnTo>
                  <a:pt x="2" y="124"/>
                </a:lnTo>
                <a:lnTo>
                  <a:pt x="5" y="137"/>
                </a:lnTo>
                <a:lnTo>
                  <a:pt x="8" y="145"/>
                </a:lnTo>
                <a:lnTo>
                  <a:pt x="26" y="184"/>
                </a:lnTo>
                <a:lnTo>
                  <a:pt x="32" y="193"/>
                </a:lnTo>
                <a:lnTo>
                  <a:pt x="43" y="205"/>
                </a:lnTo>
                <a:lnTo>
                  <a:pt x="48" y="211"/>
                </a:lnTo>
                <a:lnTo>
                  <a:pt x="60" y="218"/>
                </a:lnTo>
                <a:lnTo>
                  <a:pt x="72" y="221"/>
                </a:lnTo>
                <a:lnTo>
                  <a:pt x="91" y="221"/>
                </a:lnTo>
                <a:lnTo>
                  <a:pt x="105" y="219"/>
                </a:lnTo>
                <a:lnTo>
                  <a:pt x="113" y="215"/>
                </a:lnTo>
                <a:lnTo>
                  <a:pt x="120" y="208"/>
                </a:lnTo>
                <a:lnTo>
                  <a:pt x="129" y="199"/>
                </a:lnTo>
                <a:lnTo>
                  <a:pt x="138" y="183"/>
                </a:lnTo>
                <a:lnTo>
                  <a:pt x="150" y="161"/>
                </a:lnTo>
                <a:lnTo>
                  <a:pt x="155" y="146"/>
                </a:lnTo>
                <a:lnTo>
                  <a:pt x="156" y="141"/>
                </a:lnTo>
                <a:lnTo>
                  <a:pt x="158" y="124"/>
                </a:lnTo>
                <a:lnTo>
                  <a:pt x="161" y="94"/>
                </a:lnTo>
                <a:lnTo>
                  <a:pt x="161" y="9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4" name="Freeform 138"/>
          <p:cNvSpPr>
            <a:spLocks/>
          </p:cNvSpPr>
          <p:nvPr/>
        </p:nvSpPr>
        <p:spPr bwMode="auto">
          <a:xfrm>
            <a:off x="3560763" y="3586163"/>
            <a:ext cx="87312" cy="296862"/>
          </a:xfrm>
          <a:custGeom>
            <a:avLst/>
            <a:gdLst/>
            <a:ahLst/>
            <a:cxnLst>
              <a:cxn ang="0">
                <a:pos x="0" y="110"/>
              </a:cxn>
              <a:cxn ang="0">
                <a:pos x="0" y="111"/>
              </a:cxn>
              <a:cxn ang="0">
                <a:pos x="10" y="132"/>
              </a:cxn>
              <a:cxn ang="0">
                <a:pos x="14" y="139"/>
              </a:cxn>
              <a:cxn ang="0">
                <a:pos x="17" y="147"/>
              </a:cxn>
              <a:cxn ang="0">
                <a:pos x="21" y="154"/>
              </a:cxn>
              <a:cxn ang="0">
                <a:pos x="26" y="160"/>
              </a:cxn>
              <a:cxn ang="0">
                <a:pos x="37" y="170"/>
              </a:cxn>
              <a:cxn ang="0">
                <a:pos x="45" y="178"/>
              </a:cxn>
              <a:cxn ang="0">
                <a:pos x="51" y="184"/>
              </a:cxn>
              <a:cxn ang="0">
                <a:pos x="51" y="186"/>
              </a:cxn>
              <a:cxn ang="0">
                <a:pos x="51" y="176"/>
              </a:cxn>
              <a:cxn ang="0">
                <a:pos x="50" y="149"/>
              </a:cxn>
              <a:cxn ang="0">
                <a:pos x="48" y="143"/>
              </a:cxn>
              <a:cxn ang="0">
                <a:pos x="48" y="138"/>
              </a:cxn>
              <a:cxn ang="0">
                <a:pos x="48" y="132"/>
              </a:cxn>
              <a:cxn ang="0">
                <a:pos x="50" y="121"/>
              </a:cxn>
              <a:cxn ang="0">
                <a:pos x="53" y="105"/>
              </a:cxn>
              <a:cxn ang="0">
                <a:pos x="54" y="95"/>
              </a:cxn>
              <a:cxn ang="0">
                <a:pos x="53" y="89"/>
              </a:cxn>
              <a:cxn ang="0">
                <a:pos x="36" y="0"/>
              </a:cxn>
              <a:cxn ang="0">
                <a:pos x="30" y="0"/>
              </a:cxn>
              <a:cxn ang="0">
                <a:pos x="11" y="81"/>
              </a:cxn>
              <a:cxn ang="0">
                <a:pos x="0" y="111"/>
              </a:cxn>
              <a:cxn ang="0">
                <a:pos x="0" y="110"/>
              </a:cxn>
            </a:cxnLst>
            <a:rect l="0" t="0" r="r" b="b"/>
            <a:pathLst>
              <a:path w="55" h="187">
                <a:moveTo>
                  <a:pt x="0" y="110"/>
                </a:moveTo>
                <a:lnTo>
                  <a:pt x="0" y="111"/>
                </a:lnTo>
                <a:lnTo>
                  <a:pt x="10" y="132"/>
                </a:lnTo>
                <a:lnTo>
                  <a:pt x="14" y="139"/>
                </a:lnTo>
                <a:lnTo>
                  <a:pt x="17" y="147"/>
                </a:lnTo>
                <a:lnTo>
                  <a:pt x="21" y="154"/>
                </a:lnTo>
                <a:lnTo>
                  <a:pt x="26" y="160"/>
                </a:lnTo>
                <a:lnTo>
                  <a:pt x="37" y="170"/>
                </a:lnTo>
                <a:lnTo>
                  <a:pt x="45" y="178"/>
                </a:lnTo>
                <a:lnTo>
                  <a:pt x="51" y="184"/>
                </a:lnTo>
                <a:lnTo>
                  <a:pt x="51" y="186"/>
                </a:lnTo>
                <a:lnTo>
                  <a:pt x="51" y="176"/>
                </a:lnTo>
                <a:lnTo>
                  <a:pt x="50" y="149"/>
                </a:lnTo>
                <a:lnTo>
                  <a:pt x="48" y="143"/>
                </a:lnTo>
                <a:lnTo>
                  <a:pt x="48" y="138"/>
                </a:lnTo>
                <a:lnTo>
                  <a:pt x="48" y="132"/>
                </a:lnTo>
                <a:lnTo>
                  <a:pt x="50" y="121"/>
                </a:lnTo>
                <a:lnTo>
                  <a:pt x="53" y="105"/>
                </a:lnTo>
                <a:lnTo>
                  <a:pt x="54" y="95"/>
                </a:lnTo>
                <a:lnTo>
                  <a:pt x="53" y="89"/>
                </a:lnTo>
                <a:lnTo>
                  <a:pt x="36" y="0"/>
                </a:lnTo>
                <a:lnTo>
                  <a:pt x="30" y="0"/>
                </a:lnTo>
                <a:lnTo>
                  <a:pt x="11" y="81"/>
                </a:lnTo>
                <a:lnTo>
                  <a:pt x="0" y="111"/>
                </a:lnTo>
                <a:lnTo>
                  <a:pt x="0" y="11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755" name="Freeform 139"/>
          <p:cNvSpPr>
            <a:spLocks/>
          </p:cNvSpPr>
          <p:nvPr/>
        </p:nvSpPr>
        <p:spPr bwMode="auto">
          <a:xfrm>
            <a:off x="3524250" y="3760788"/>
            <a:ext cx="122238" cy="176212"/>
          </a:xfrm>
          <a:custGeom>
            <a:avLst/>
            <a:gdLst/>
            <a:ahLst/>
            <a:cxnLst>
              <a:cxn ang="0">
                <a:pos x="23" y="0"/>
              </a:cxn>
              <a:cxn ang="0">
                <a:pos x="23" y="1"/>
              </a:cxn>
              <a:cxn ang="0">
                <a:pos x="34" y="22"/>
              </a:cxn>
              <a:cxn ang="0">
                <a:pos x="37" y="29"/>
              </a:cxn>
              <a:cxn ang="0">
                <a:pos x="40" y="37"/>
              </a:cxn>
              <a:cxn ang="0">
                <a:pos x="45" y="44"/>
              </a:cxn>
              <a:cxn ang="0">
                <a:pos x="49" y="50"/>
              </a:cxn>
              <a:cxn ang="0">
                <a:pos x="60" y="60"/>
              </a:cxn>
              <a:cxn ang="0">
                <a:pos x="68" y="68"/>
              </a:cxn>
              <a:cxn ang="0">
                <a:pos x="74" y="74"/>
              </a:cxn>
              <a:cxn ang="0">
                <a:pos x="76" y="110"/>
              </a:cxn>
              <a:cxn ang="0">
                <a:pos x="73" y="108"/>
              </a:cxn>
              <a:cxn ang="0">
                <a:pos x="67" y="104"/>
              </a:cxn>
              <a:cxn ang="0">
                <a:pos x="63" y="98"/>
              </a:cxn>
              <a:cxn ang="0">
                <a:pos x="59" y="93"/>
              </a:cxn>
              <a:cxn ang="0">
                <a:pos x="53" y="84"/>
              </a:cxn>
              <a:cxn ang="0">
                <a:pos x="47" y="79"/>
              </a:cxn>
              <a:cxn ang="0">
                <a:pos x="48" y="108"/>
              </a:cxn>
              <a:cxn ang="0">
                <a:pos x="19" y="108"/>
              </a:cxn>
              <a:cxn ang="0">
                <a:pos x="18" y="97"/>
              </a:cxn>
              <a:cxn ang="0">
                <a:pos x="17" y="87"/>
              </a:cxn>
              <a:cxn ang="0">
                <a:pos x="15" y="76"/>
              </a:cxn>
              <a:cxn ang="0">
                <a:pos x="11" y="71"/>
              </a:cxn>
              <a:cxn ang="0">
                <a:pos x="7" y="66"/>
              </a:cxn>
              <a:cxn ang="0">
                <a:pos x="3" y="60"/>
              </a:cxn>
              <a:cxn ang="0">
                <a:pos x="1" y="55"/>
              </a:cxn>
              <a:cxn ang="0">
                <a:pos x="0" y="49"/>
              </a:cxn>
              <a:cxn ang="0">
                <a:pos x="2" y="37"/>
              </a:cxn>
              <a:cxn ang="0">
                <a:pos x="7" y="23"/>
              </a:cxn>
              <a:cxn ang="0">
                <a:pos x="13" y="11"/>
              </a:cxn>
              <a:cxn ang="0">
                <a:pos x="23" y="0"/>
              </a:cxn>
            </a:cxnLst>
            <a:rect l="0" t="0" r="r" b="b"/>
            <a:pathLst>
              <a:path w="77" h="111">
                <a:moveTo>
                  <a:pt x="23" y="0"/>
                </a:moveTo>
                <a:lnTo>
                  <a:pt x="23" y="1"/>
                </a:lnTo>
                <a:lnTo>
                  <a:pt x="34" y="22"/>
                </a:lnTo>
                <a:lnTo>
                  <a:pt x="37" y="29"/>
                </a:lnTo>
                <a:lnTo>
                  <a:pt x="40" y="37"/>
                </a:lnTo>
                <a:lnTo>
                  <a:pt x="45" y="44"/>
                </a:lnTo>
                <a:lnTo>
                  <a:pt x="49" y="50"/>
                </a:lnTo>
                <a:lnTo>
                  <a:pt x="60" y="60"/>
                </a:lnTo>
                <a:lnTo>
                  <a:pt x="68" y="68"/>
                </a:lnTo>
                <a:lnTo>
                  <a:pt x="74" y="74"/>
                </a:lnTo>
                <a:lnTo>
                  <a:pt x="76" y="110"/>
                </a:lnTo>
                <a:lnTo>
                  <a:pt x="73" y="108"/>
                </a:lnTo>
                <a:lnTo>
                  <a:pt x="67" y="104"/>
                </a:lnTo>
                <a:lnTo>
                  <a:pt x="63" y="98"/>
                </a:lnTo>
                <a:lnTo>
                  <a:pt x="59" y="93"/>
                </a:lnTo>
                <a:lnTo>
                  <a:pt x="53" y="84"/>
                </a:lnTo>
                <a:lnTo>
                  <a:pt x="47" y="79"/>
                </a:lnTo>
                <a:lnTo>
                  <a:pt x="48" y="108"/>
                </a:lnTo>
                <a:lnTo>
                  <a:pt x="19" y="108"/>
                </a:lnTo>
                <a:lnTo>
                  <a:pt x="18" y="97"/>
                </a:lnTo>
                <a:lnTo>
                  <a:pt x="17" y="87"/>
                </a:lnTo>
                <a:lnTo>
                  <a:pt x="15" y="76"/>
                </a:lnTo>
                <a:lnTo>
                  <a:pt x="11" y="71"/>
                </a:lnTo>
                <a:lnTo>
                  <a:pt x="7" y="66"/>
                </a:lnTo>
                <a:lnTo>
                  <a:pt x="3" y="60"/>
                </a:lnTo>
                <a:lnTo>
                  <a:pt x="1" y="55"/>
                </a:lnTo>
                <a:lnTo>
                  <a:pt x="0" y="49"/>
                </a:lnTo>
                <a:lnTo>
                  <a:pt x="2" y="37"/>
                </a:lnTo>
                <a:lnTo>
                  <a:pt x="7" y="23"/>
                </a:lnTo>
                <a:lnTo>
                  <a:pt x="13" y="11"/>
                </a:lnTo>
                <a:lnTo>
                  <a:pt x="23"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56" name="Freeform 140"/>
          <p:cNvSpPr>
            <a:spLocks/>
          </p:cNvSpPr>
          <p:nvPr/>
        </p:nvSpPr>
        <p:spPr bwMode="auto">
          <a:xfrm>
            <a:off x="2825750" y="2428875"/>
            <a:ext cx="33338" cy="57150"/>
          </a:xfrm>
          <a:custGeom>
            <a:avLst/>
            <a:gdLst/>
            <a:ahLst/>
            <a:cxnLst>
              <a:cxn ang="0">
                <a:pos x="0" y="0"/>
              </a:cxn>
              <a:cxn ang="0">
                <a:pos x="2" y="6"/>
              </a:cxn>
              <a:cxn ang="0">
                <a:pos x="9" y="21"/>
              </a:cxn>
              <a:cxn ang="0">
                <a:pos x="16" y="29"/>
              </a:cxn>
              <a:cxn ang="0">
                <a:pos x="20" y="35"/>
              </a:cxn>
            </a:cxnLst>
            <a:rect l="0" t="0" r="r" b="b"/>
            <a:pathLst>
              <a:path w="21" h="36">
                <a:moveTo>
                  <a:pt x="0" y="0"/>
                </a:moveTo>
                <a:lnTo>
                  <a:pt x="2" y="6"/>
                </a:lnTo>
                <a:lnTo>
                  <a:pt x="9" y="21"/>
                </a:lnTo>
                <a:lnTo>
                  <a:pt x="16" y="29"/>
                </a:lnTo>
                <a:lnTo>
                  <a:pt x="20" y="3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11757" name="Freeform 141"/>
          <p:cNvSpPr>
            <a:spLocks/>
          </p:cNvSpPr>
          <p:nvPr/>
        </p:nvSpPr>
        <p:spPr bwMode="auto">
          <a:xfrm>
            <a:off x="3627438" y="1851025"/>
            <a:ext cx="155575" cy="106363"/>
          </a:xfrm>
          <a:custGeom>
            <a:avLst/>
            <a:gdLst/>
            <a:ahLst/>
            <a:cxnLst>
              <a:cxn ang="0">
                <a:pos x="91" y="14"/>
              </a:cxn>
              <a:cxn ang="0">
                <a:pos x="79" y="21"/>
              </a:cxn>
              <a:cxn ang="0">
                <a:pos x="67" y="23"/>
              </a:cxn>
              <a:cxn ang="0">
                <a:pos x="55" y="23"/>
              </a:cxn>
              <a:cxn ang="0">
                <a:pos x="45" y="22"/>
              </a:cxn>
              <a:cxn ang="0">
                <a:pos x="36" y="19"/>
              </a:cxn>
              <a:cxn ang="0">
                <a:pos x="25" y="13"/>
              </a:cxn>
              <a:cxn ang="0">
                <a:pos x="12" y="3"/>
              </a:cxn>
              <a:cxn ang="0">
                <a:pos x="9" y="0"/>
              </a:cxn>
              <a:cxn ang="0">
                <a:pos x="0" y="45"/>
              </a:cxn>
              <a:cxn ang="0">
                <a:pos x="6" y="51"/>
              </a:cxn>
              <a:cxn ang="0">
                <a:pos x="14" y="57"/>
              </a:cxn>
              <a:cxn ang="0">
                <a:pos x="21" y="61"/>
              </a:cxn>
              <a:cxn ang="0">
                <a:pos x="29" y="63"/>
              </a:cxn>
              <a:cxn ang="0">
                <a:pos x="43" y="65"/>
              </a:cxn>
              <a:cxn ang="0">
                <a:pos x="55" y="66"/>
              </a:cxn>
              <a:cxn ang="0">
                <a:pos x="70" y="65"/>
              </a:cxn>
              <a:cxn ang="0">
                <a:pos x="77" y="63"/>
              </a:cxn>
              <a:cxn ang="0">
                <a:pos x="82" y="60"/>
              </a:cxn>
              <a:cxn ang="0">
                <a:pos x="86" y="57"/>
              </a:cxn>
              <a:cxn ang="0">
                <a:pos x="90" y="35"/>
              </a:cxn>
              <a:cxn ang="0">
                <a:pos x="97" y="10"/>
              </a:cxn>
              <a:cxn ang="0">
                <a:pos x="91" y="14"/>
              </a:cxn>
            </a:cxnLst>
            <a:rect l="0" t="0" r="r" b="b"/>
            <a:pathLst>
              <a:path w="98" h="67">
                <a:moveTo>
                  <a:pt x="91" y="14"/>
                </a:moveTo>
                <a:lnTo>
                  <a:pt x="79" y="21"/>
                </a:lnTo>
                <a:lnTo>
                  <a:pt x="67" y="23"/>
                </a:lnTo>
                <a:lnTo>
                  <a:pt x="55" y="23"/>
                </a:lnTo>
                <a:lnTo>
                  <a:pt x="45" y="22"/>
                </a:lnTo>
                <a:lnTo>
                  <a:pt x="36" y="19"/>
                </a:lnTo>
                <a:lnTo>
                  <a:pt x="25" y="13"/>
                </a:lnTo>
                <a:lnTo>
                  <a:pt x="12" y="3"/>
                </a:lnTo>
                <a:lnTo>
                  <a:pt x="9" y="0"/>
                </a:lnTo>
                <a:lnTo>
                  <a:pt x="0" y="45"/>
                </a:lnTo>
                <a:lnTo>
                  <a:pt x="6" y="51"/>
                </a:lnTo>
                <a:lnTo>
                  <a:pt x="14" y="57"/>
                </a:lnTo>
                <a:lnTo>
                  <a:pt x="21" y="61"/>
                </a:lnTo>
                <a:lnTo>
                  <a:pt x="29" y="63"/>
                </a:lnTo>
                <a:lnTo>
                  <a:pt x="43" y="65"/>
                </a:lnTo>
                <a:lnTo>
                  <a:pt x="55" y="66"/>
                </a:lnTo>
                <a:lnTo>
                  <a:pt x="70" y="65"/>
                </a:lnTo>
                <a:lnTo>
                  <a:pt x="77" y="63"/>
                </a:lnTo>
                <a:lnTo>
                  <a:pt x="82" y="60"/>
                </a:lnTo>
                <a:lnTo>
                  <a:pt x="86" y="57"/>
                </a:lnTo>
                <a:lnTo>
                  <a:pt x="90" y="35"/>
                </a:lnTo>
                <a:lnTo>
                  <a:pt x="97" y="10"/>
                </a:lnTo>
                <a:lnTo>
                  <a:pt x="91" y="14"/>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58" name="Freeform 142"/>
          <p:cNvSpPr>
            <a:spLocks/>
          </p:cNvSpPr>
          <p:nvPr/>
        </p:nvSpPr>
        <p:spPr bwMode="auto">
          <a:xfrm>
            <a:off x="3905250" y="1590675"/>
            <a:ext cx="268288" cy="184150"/>
          </a:xfrm>
          <a:custGeom>
            <a:avLst/>
            <a:gdLst/>
            <a:ahLst/>
            <a:cxnLst>
              <a:cxn ang="0">
                <a:pos x="147" y="93"/>
              </a:cxn>
              <a:cxn ang="0">
                <a:pos x="132" y="91"/>
              </a:cxn>
              <a:cxn ang="0">
                <a:pos x="125" y="75"/>
              </a:cxn>
              <a:cxn ang="0">
                <a:pos x="113" y="65"/>
              </a:cxn>
              <a:cxn ang="0">
                <a:pos x="100" y="61"/>
              </a:cxn>
              <a:cxn ang="0">
                <a:pos x="81" y="59"/>
              </a:cxn>
              <a:cxn ang="0">
                <a:pos x="65" y="61"/>
              </a:cxn>
              <a:cxn ang="0">
                <a:pos x="54" y="65"/>
              </a:cxn>
              <a:cxn ang="0">
                <a:pos x="42" y="77"/>
              </a:cxn>
              <a:cxn ang="0">
                <a:pos x="30" y="64"/>
              </a:cxn>
              <a:cxn ang="0">
                <a:pos x="20" y="78"/>
              </a:cxn>
              <a:cxn ang="0">
                <a:pos x="17" y="98"/>
              </a:cxn>
              <a:cxn ang="0">
                <a:pos x="10" y="82"/>
              </a:cxn>
              <a:cxn ang="0">
                <a:pos x="11" y="65"/>
              </a:cxn>
              <a:cxn ang="0">
                <a:pos x="11" y="60"/>
              </a:cxn>
              <a:cxn ang="0">
                <a:pos x="2" y="58"/>
              </a:cxn>
              <a:cxn ang="0">
                <a:pos x="11" y="39"/>
              </a:cxn>
              <a:cxn ang="0">
                <a:pos x="29" y="23"/>
              </a:cxn>
              <a:cxn ang="0">
                <a:pos x="32" y="15"/>
              </a:cxn>
              <a:cxn ang="0">
                <a:pos x="30" y="12"/>
              </a:cxn>
              <a:cxn ang="0">
                <a:pos x="47" y="9"/>
              </a:cxn>
              <a:cxn ang="0">
                <a:pos x="51" y="6"/>
              </a:cxn>
              <a:cxn ang="0">
                <a:pos x="59" y="0"/>
              </a:cxn>
              <a:cxn ang="0">
                <a:pos x="82" y="3"/>
              </a:cxn>
              <a:cxn ang="0">
                <a:pos x="88" y="1"/>
              </a:cxn>
              <a:cxn ang="0">
                <a:pos x="113" y="7"/>
              </a:cxn>
              <a:cxn ang="0">
                <a:pos x="136" y="18"/>
              </a:cxn>
              <a:cxn ang="0">
                <a:pos x="151" y="32"/>
              </a:cxn>
              <a:cxn ang="0">
                <a:pos x="161" y="49"/>
              </a:cxn>
              <a:cxn ang="0">
                <a:pos x="167" y="70"/>
              </a:cxn>
              <a:cxn ang="0">
                <a:pos x="167" y="86"/>
              </a:cxn>
              <a:cxn ang="0">
                <a:pos x="160" y="103"/>
              </a:cxn>
              <a:cxn ang="0">
                <a:pos x="149" y="115"/>
              </a:cxn>
            </a:cxnLst>
            <a:rect l="0" t="0" r="r" b="b"/>
            <a:pathLst>
              <a:path w="169" h="116">
                <a:moveTo>
                  <a:pt x="149" y="113"/>
                </a:moveTo>
                <a:lnTo>
                  <a:pt x="147" y="93"/>
                </a:lnTo>
                <a:lnTo>
                  <a:pt x="133" y="104"/>
                </a:lnTo>
                <a:lnTo>
                  <a:pt x="132" y="91"/>
                </a:lnTo>
                <a:lnTo>
                  <a:pt x="130" y="83"/>
                </a:lnTo>
                <a:lnTo>
                  <a:pt x="125" y="75"/>
                </a:lnTo>
                <a:lnTo>
                  <a:pt x="120" y="70"/>
                </a:lnTo>
                <a:lnTo>
                  <a:pt x="113" y="65"/>
                </a:lnTo>
                <a:lnTo>
                  <a:pt x="107" y="62"/>
                </a:lnTo>
                <a:lnTo>
                  <a:pt x="100" y="61"/>
                </a:lnTo>
                <a:lnTo>
                  <a:pt x="95" y="60"/>
                </a:lnTo>
                <a:lnTo>
                  <a:pt x="81" y="59"/>
                </a:lnTo>
                <a:lnTo>
                  <a:pt x="73" y="59"/>
                </a:lnTo>
                <a:lnTo>
                  <a:pt x="65" y="61"/>
                </a:lnTo>
                <a:lnTo>
                  <a:pt x="61" y="63"/>
                </a:lnTo>
                <a:lnTo>
                  <a:pt x="54" y="65"/>
                </a:lnTo>
                <a:lnTo>
                  <a:pt x="47" y="70"/>
                </a:lnTo>
                <a:lnTo>
                  <a:pt x="42" y="77"/>
                </a:lnTo>
                <a:lnTo>
                  <a:pt x="37" y="60"/>
                </a:lnTo>
                <a:lnTo>
                  <a:pt x="30" y="64"/>
                </a:lnTo>
                <a:lnTo>
                  <a:pt x="24" y="71"/>
                </a:lnTo>
                <a:lnTo>
                  <a:pt x="20" y="78"/>
                </a:lnTo>
                <a:lnTo>
                  <a:pt x="18" y="86"/>
                </a:lnTo>
                <a:lnTo>
                  <a:pt x="17" y="98"/>
                </a:lnTo>
                <a:lnTo>
                  <a:pt x="11" y="92"/>
                </a:lnTo>
                <a:lnTo>
                  <a:pt x="10" y="82"/>
                </a:lnTo>
                <a:lnTo>
                  <a:pt x="11" y="70"/>
                </a:lnTo>
                <a:lnTo>
                  <a:pt x="11" y="65"/>
                </a:lnTo>
                <a:lnTo>
                  <a:pt x="17" y="55"/>
                </a:lnTo>
                <a:lnTo>
                  <a:pt x="11" y="60"/>
                </a:lnTo>
                <a:lnTo>
                  <a:pt x="0" y="67"/>
                </a:lnTo>
                <a:lnTo>
                  <a:pt x="2" y="58"/>
                </a:lnTo>
                <a:lnTo>
                  <a:pt x="6" y="48"/>
                </a:lnTo>
                <a:lnTo>
                  <a:pt x="11" y="39"/>
                </a:lnTo>
                <a:lnTo>
                  <a:pt x="23" y="28"/>
                </a:lnTo>
                <a:lnTo>
                  <a:pt x="29" y="23"/>
                </a:lnTo>
                <a:lnTo>
                  <a:pt x="42" y="17"/>
                </a:lnTo>
                <a:lnTo>
                  <a:pt x="32" y="15"/>
                </a:lnTo>
                <a:lnTo>
                  <a:pt x="21" y="17"/>
                </a:lnTo>
                <a:lnTo>
                  <a:pt x="30" y="12"/>
                </a:lnTo>
                <a:lnTo>
                  <a:pt x="38" y="10"/>
                </a:lnTo>
                <a:lnTo>
                  <a:pt x="47" y="9"/>
                </a:lnTo>
                <a:lnTo>
                  <a:pt x="55" y="11"/>
                </a:lnTo>
                <a:lnTo>
                  <a:pt x="51" y="6"/>
                </a:lnTo>
                <a:lnTo>
                  <a:pt x="45" y="2"/>
                </a:lnTo>
                <a:lnTo>
                  <a:pt x="59" y="0"/>
                </a:lnTo>
                <a:lnTo>
                  <a:pt x="71" y="1"/>
                </a:lnTo>
                <a:lnTo>
                  <a:pt x="82" y="3"/>
                </a:lnTo>
                <a:lnTo>
                  <a:pt x="95" y="7"/>
                </a:lnTo>
                <a:lnTo>
                  <a:pt x="88" y="1"/>
                </a:lnTo>
                <a:lnTo>
                  <a:pt x="100" y="4"/>
                </a:lnTo>
                <a:lnTo>
                  <a:pt x="113" y="7"/>
                </a:lnTo>
                <a:lnTo>
                  <a:pt x="125" y="11"/>
                </a:lnTo>
                <a:lnTo>
                  <a:pt x="136" y="18"/>
                </a:lnTo>
                <a:lnTo>
                  <a:pt x="145" y="24"/>
                </a:lnTo>
                <a:lnTo>
                  <a:pt x="151" y="32"/>
                </a:lnTo>
                <a:lnTo>
                  <a:pt x="157" y="39"/>
                </a:lnTo>
                <a:lnTo>
                  <a:pt x="161" y="49"/>
                </a:lnTo>
                <a:lnTo>
                  <a:pt x="165" y="59"/>
                </a:lnTo>
                <a:lnTo>
                  <a:pt x="167" y="70"/>
                </a:lnTo>
                <a:lnTo>
                  <a:pt x="168" y="78"/>
                </a:lnTo>
                <a:lnTo>
                  <a:pt x="167" y="86"/>
                </a:lnTo>
                <a:lnTo>
                  <a:pt x="165" y="95"/>
                </a:lnTo>
                <a:lnTo>
                  <a:pt x="160" y="103"/>
                </a:lnTo>
                <a:lnTo>
                  <a:pt x="156" y="110"/>
                </a:lnTo>
                <a:lnTo>
                  <a:pt x="149" y="115"/>
                </a:lnTo>
                <a:lnTo>
                  <a:pt x="149" y="113"/>
                </a:lnTo>
              </a:path>
            </a:pathLst>
          </a:custGeom>
          <a:solidFill>
            <a:srgbClr val="CCFFCC"/>
          </a:solidFill>
          <a:ln w="12700" cap="rnd" cmpd="sng">
            <a:solidFill>
              <a:srgbClr val="FFFFFF"/>
            </a:solidFill>
            <a:prstDash val="solid"/>
            <a:round/>
            <a:headEnd type="none" w="med" len="med"/>
            <a:tailEnd type="none" w="med" len="med"/>
          </a:ln>
          <a:effectLst/>
        </p:spPr>
        <p:txBody>
          <a:bodyPr/>
          <a:lstStyle/>
          <a:p>
            <a:endParaRPr lang="en-US"/>
          </a:p>
        </p:txBody>
      </p:sp>
      <p:sp>
        <p:nvSpPr>
          <p:cNvPr id="111759" name="Freeform 143"/>
          <p:cNvSpPr>
            <a:spLocks/>
          </p:cNvSpPr>
          <p:nvPr/>
        </p:nvSpPr>
        <p:spPr bwMode="auto">
          <a:xfrm>
            <a:off x="3962400" y="1828800"/>
            <a:ext cx="188913" cy="80963"/>
          </a:xfrm>
          <a:custGeom>
            <a:avLst/>
            <a:gdLst/>
            <a:ahLst/>
            <a:cxnLst>
              <a:cxn ang="0">
                <a:pos x="3" y="36"/>
              </a:cxn>
              <a:cxn ang="0">
                <a:pos x="7" y="38"/>
              </a:cxn>
              <a:cxn ang="0">
                <a:pos x="9" y="40"/>
              </a:cxn>
              <a:cxn ang="0">
                <a:pos x="11" y="43"/>
              </a:cxn>
              <a:cxn ang="0">
                <a:pos x="14" y="46"/>
              </a:cxn>
              <a:cxn ang="0">
                <a:pos x="26" y="47"/>
              </a:cxn>
              <a:cxn ang="0">
                <a:pos x="39" y="50"/>
              </a:cxn>
              <a:cxn ang="0">
                <a:pos x="47" y="42"/>
              </a:cxn>
              <a:cxn ang="0">
                <a:pos x="56" y="36"/>
              </a:cxn>
              <a:cxn ang="0">
                <a:pos x="70" y="30"/>
              </a:cxn>
              <a:cxn ang="0">
                <a:pos x="87" y="26"/>
              </a:cxn>
              <a:cxn ang="0">
                <a:pos x="104" y="24"/>
              </a:cxn>
              <a:cxn ang="0">
                <a:pos x="110" y="25"/>
              </a:cxn>
              <a:cxn ang="0">
                <a:pos x="114" y="28"/>
              </a:cxn>
              <a:cxn ang="0">
                <a:pos x="117" y="31"/>
              </a:cxn>
              <a:cxn ang="0">
                <a:pos x="116" y="28"/>
              </a:cxn>
              <a:cxn ang="0">
                <a:pos x="106" y="16"/>
              </a:cxn>
              <a:cxn ang="0">
                <a:pos x="104" y="12"/>
              </a:cxn>
              <a:cxn ang="0">
                <a:pos x="101" y="9"/>
              </a:cxn>
              <a:cxn ang="0">
                <a:pos x="100" y="1"/>
              </a:cxn>
              <a:cxn ang="0">
                <a:pos x="100" y="0"/>
              </a:cxn>
              <a:cxn ang="0">
                <a:pos x="97" y="4"/>
              </a:cxn>
              <a:cxn ang="0">
                <a:pos x="90" y="9"/>
              </a:cxn>
              <a:cxn ang="0">
                <a:pos x="83" y="13"/>
              </a:cxn>
              <a:cxn ang="0">
                <a:pos x="75" y="16"/>
              </a:cxn>
              <a:cxn ang="0">
                <a:pos x="70" y="18"/>
              </a:cxn>
              <a:cxn ang="0">
                <a:pos x="63" y="20"/>
              </a:cxn>
              <a:cxn ang="0">
                <a:pos x="52" y="22"/>
              </a:cxn>
              <a:cxn ang="0">
                <a:pos x="39" y="22"/>
              </a:cxn>
              <a:cxn ang="0">
                <a:pos x="24" y="19"/>
              </a:cxn>
              <a:cxn ang="0">
                <a:pos x="17" y="17"/>
              </a:cxn>
              <a:cxn ang="0">
                <a:pos x="17" y="18"/>
              </a:cxn>
              <a:cxn ang="0">
                <a:pos x="0" y="33"/>
              </a:cxn>
              <a:cxn ang="0">
                <a:pos x="3" y="36"/>
              </a:cxn>
            </a:cxnLst>
            <a:rect l="0" t="0" r="r" b="b"/>
            <a:pathLst>
              <a:path w="118" h="51">
                <a:moveTo>
                  <a:pt x="3" y="36"/>
                </a:moveTo>
                <a:lnTo>
                  <a:pt x="7" y="38"/>
                </a:lnTo>
                <a:lnTo>
                  <a:pt x="9" y="40"/>
                </a:lnTo>
                <a:lnTo>
                  <a:pt x="11" y="43"/>
                </a:lnTo>
                <a:lnTo>
                  <a:pt x="14" y="46"/>
                </a:lnTo>
                <a:lnTo>
                  <a:pt x="26" y="47"/>
                </a:lnTo>
                <a:lnTo>
                  <a:pt x="39" y="50"/>
                </a:lnTo>
                <a:lnTo>
                  <a:pt x="47" y="42"/>
                </a:lnTo>
                <a:lnTo>
                  <a:pt x="56" y="36"/>
                </a:lnTo>
                <a:lnTo>
                  <a:pt x="70" y="30"/>
                </a:lnTo>
                <a:lnTo>
                  <a:pt x="87" y="26"/>
                </a:lnTo>
                <a:lnTo>
                  <a:pt x="104" y="24"/>
                </a:lnTo>
                <a:lnTo>
                  <a:pt x="110" y="25"/>
                </a:lnTo>
                <a:lnTo>
                  <a:pt x="114" y="28"/>
                </a:lnTo>
                <a:lnTo>
                  <a:pt x="117" y="31"/>
                </a:lnTo>
                <a:lnTo>
                  <a:pt x="116" y="28"/>
                </a:lnTo>
                <a:lnTo>
                  <a:pt x="106" y="16"/>
                </a:lnTo>
                <a:lnTo>
                  <a:pt x="104" y="12"/>
                </a:lnTo>
                <a:lnTo>
                  <a:pt x="101" y="9"/>
                </a:lnTo>
                <a:lnTo>
                  <a:pt x="100" y="1"/>
                </a:lnTo>
                <a:lnTo>
                  <a:pt x="100" y="0"/>
                </a:lnTo>
                <a:lnTo>
                  <a:pt x="97" y="4"/>
                </a:lnTo>
                <a:lnTo>
                  <a:pt x="90" y="9"/>
                </a:lnTo>
                <a:lnTo>
                  <a:pt x="83" y="13"/>
                </a:lnTo>
                <a:lnTo>
                  <a:pt x="75" y="16"/>
                </a:lnTo>
                <a:lnTo>
                  <a:pt x="70" y="18"/>
                </a:lnTo>
                <a:lnTo>
                  <a:pt x="63" y="20"/>
                </a:lnTo>
                <a:lnTo>
                  <a:pt x="52" y="22"/>
                </a:lnTo>
                <a:lnTo>
                  <a:pt x="39" y="22"/>
                </a:lnTo>
                <a:lnTo>
                  <a:pt x="24" y="19"/>
                </a:lnTo>
                <a:lnTo>
                  <a:pt x="17" y="17"/>
                </a:lnTo>
                <a:lnTo>
                  <a:pt x="17" y="18"/>
                </a:lnTo>
                <a:lnTo>
                  <a:pt x="0" y="33"/>
                </a:lnTo>
                <a:lnTo>
                  <a:pt x="3" y="36"/>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0" name="Freeform 144"/>
          <p:cNvSpPr>
            <a:spLocks/>
          </p:cNvSpPr>
          <p:nvPr/>
        </p:nvSpPr>
        <p:spPr bwMode="auto">
          <a:xfrm>
            <a:off x="3962400" y="1676400"/>
            <a:ext cx="211138" cy="185738"/>
          </a:xfrm>
          <a:custGeom>
            <a:avLst/>
            <a:gdLst/>
            <a:ahLst/>
            <a:cxnLst>
              <a:cxn ang="0">
                <a:pos x="32" y="111"/>
              </a:cxn>
              <a:cxn ang="0">
                <a:pos x="25" y="107"/>
              </a:cxn>
              <a:cxn ang="0">
                <a:pos x="18" y="102"/>
              </a:cxn>
              <a:cxn ang="0">
                <a:pos x="12" y="95"/>
              </a:cxn>
              <a:cxn ang="0">
                <a:pos x="7" y="86"/>
              </a:cxn>
              <a:cxn ang="0">
                <a:pos x="2" y="70"/>
              </a:cxn>
              <a:cxn ang="0">
                <a:pos x="0" y="54"/>
              </a:cxn>
              <a:cxn ang="0">
                <a:pos x="0" y="39"/>
              </a:cxn>
              <a:cxn ang="0">
                <a:pos x="1" y="27"/>
              </a:cxn>
              <a:cxn ang="0">
                <a:pos x="3" y="19"/>
              </a:cxn>
              <a:cxn ang="0">
                <a:pos x="7" y="12"/>
              </a:cxn>
              <a:cxn ang="0">
                <a:pos x="14" y="5"/>
              </a:cxn>
              <a:cxn ang="0">
                <a:pos x="20" y="1"/>
              </a:cxn>
              <a:cxn ang="0">
                <a:pos x="25" y="18"/>
              </a:cxn>
              <a:cxn ang="0">
                <a:pos x="30" y="11"/>
              </a:cxn>
              <a:cxn ang="0">
                <a:pos x="37" y="6"/>
              </a:cxn>
              <a:cxn ang="0">
                <a:pos x="44" y="4"/>
              </a:cxn>
              <a:cxn ang="0">
                <a:pos x="49" y="2"/>
              </a:cxn>
              <a:cxn ang="0">
                <a:pos x="56" y="0"/>
              </a:cxn>
              <a:cxn ang="0">
                <a:pos x="64" y="0"/>
              </a:cxn>
              <a:cxn ang="0">
                <a:pos x="78" y="1"/>
              </a:cxn>
              <a:cxn ang="0">
                <a:pos x="83" y="2"/>
              </a:cxn>
              <a:cxn ang="0">
                <a:pos x="90" y="3"/>
              </a:cxn>
              <a:cxn ang="0">
                <a:pos x="96" y="6"/>
              </a:cxn>
              <a:cxn ang="0">
                <a:pos x="103" y="11"/>
              </a:cxn>
              <a:cxn ang="0">
                <a:pos x="108" y="16"/>
              </a:cxn>
              <a:cxn ang="0">
                <a:pos x="113" y="24"/>
              </a:cxn>
              <a:cxn ang="0">
                <a:pos x="115" y="32"/>
              </a:cxn>
              <a:cxn ang="0">
                <a:pos x="116" y="45"/>
              </a:cxn>
              <a:cxn ang="0">
                <a:pos x="123" y="40"/>
              </a:cxn>
              <a:cxn ang="0">
                <a:pos x="130" y="34"/>
              </a:cxn>
              <a:cxn ang="0">
                <a:pos x="132" y="54"/>
              </a:cxn>
              <a:cxn ang="0">
                <a:pos x="125" y="75"/>
              </a:cxn>
              <a:cxn ang="0">
                <a:pos x="122" y="84"/>
              </a:cxn>
              <a:cxn ang="0">
                <a:pos x="117" y="91"/>
              </a:cxn>
              <a:cxn ang="0">
                <a:pos x="115" y="94"/>
              </a:cxn>
              <a:cxn ang="0">
                <a:pos x="112" y="98"/>
              </a:cxn>
              <a:cxn ang="0">
                <a:pos x="105" y="103"/>
              </a:cxn>
              <a:cxn ang="0">
                <a:pos x="98" y="107"/>
              </a:cxn>
              <a:cxn ang="0">
                <a:pos x="90" y="110"/>
              </a:cxn>
              <a:cxn ang="0">
                <a:pos x="85" y="112"/>
              </a:cxn>
              <a:cxn ang="0">
                <a:pos x="78" y="114"/>
              </a:cxn>
              <a:cxn ang="0">
                <a:pos x="67" y="116"/>
              </a:cxn>
              <a:cxn ang="0">
                <a:pos x="54" y="116"/>
              </a:cxn>
              <a:cxn ang="0">
                <a:pos x="38" y="113"/>
              </a:cxn>
              <a:cxn ang="0">
                <a:pos x="32" y="111"/>
              </a:cxn>
            </a:cxnLst>
            <a:rect l="0" t="0" r="r" b="b"/>
            <a:pathLst>
              <a:path w="133" h="117">
                <a:moveTo>
                  <a:pt x="32" y="111"/>
                </a:moveTo>
                <a:lnTo>
                  <a:pt x="25" y="107"/>
                </a:lnTo>
                <a:lnTo>
                  <a:pt x="18" y="102"/>
                </a:lnTo>
                <a:lnTo>
                  <a:pt x="12" y="95"/>
                </a:lnTo>
                <a:lnTo>
                  <a:pt x="7" y="86"/>
                </a:lnTo>
                <a:lnTo>
                  <a:pt x="2" y="70"/>
                </a:lnTo>
                <a:lnTo>
                  <a:pt x="0" y="54"/>
                </a:lnTo>
                <a:lnTo>
                  <a:pt x="0" y="39"/>
                </a:lnTo>
                <a:lnTo>
                  <a:pt x="1" y="27"/>
                </a:lnTo>
                <a:lnTo>
                  <a:pt x="3" y="19"/>
                </a:lnTo>
                <a:lnTo>
                  <a:pt x="7" y="12"/>
                </a:lnTo>
                <a:lnTo>
                  <a:pt x="14" y="5"/>
                </a:lnTo>
                <a:lnTo>
                  <a:pt x="20" y="1"/>
                </a:lnTo>
                <a:lnTo>
                  <a:pt x="25" y="18"/>
                </a:lnTo>
                <a:lnTo>
                  <a:pt x="30" y="11"/>
                </a:lnTo>
                <a:lnTo>
                  <a:pt x="37" y="6"/>
                </a:lnTo>
                <a:lnTo>
                  <a:pt x="44" y="4"/>
                </a:lnTo>
                <a:lnTo>
                  <a:pt x="49" y="2"/>
                </a:lnTo>
                <a:lnTo>
                  <a:pt x="56" y="0"/>
                </a:lnTo>
                <a:lnTo>
                  <a:pt x="64" y="0"/>
                </a:lnTo>
                <a:lnTo>
                  <a:pt x="78" y="1"/>
                </a:lnTo>
                <a:lnTo>
                  <a:pt x="83" y="2"/>
                </a:lnTo>
                <a:lnTo>
                  <a:pt x="90" y="3"/>
                </a:lnTo>
                <a:lnTo>
                  <a:pt x="96" y="6"/>
                </a:lnTo>
                <a:lnTo>
                  <a:pt x="103" y="11"/>
                </a:lnTo>
                <a:lnTo>
                  <a:pt x="108" y="16"/>
                </a:lnTo>
                <a:lnTo>
                  <a:pt x="113" y="24"/>
                </a:lnTo>
                <a:lnTo>
                  <a:pt x="115" y="32"/>
                </a:lnTo>
                <a:lnTo>
                  <a:pt x="116" y="45"/>
                </a:lnTo>
                <a:lnTo>
                  <a:pt x="123" y="40"/>
                </a:lnTo>
                <a:lnTo>
                  <a:pt x="130" y="34"/>
                </a:lnTo>
                <a:lnTo>
                  <a:pt x="132" y="54"/>
                </a:lnTo>
                <a:lnTo>
                  <a:pt x="125" y="75"/>
                </a:lnTo>
                <a:lnTo>
                  <a:pt x="122" y="84"/>
                </a:lnTo>
                <a:lnTo>
                  <a:pt x="117" y="91"/>
                </a:lnTo>
                <a:lnTo>
                  <a:pt x="115" y="94"/>
                </a:lnTo>
                <a:lnTo>
                  <a:pt x="112" y="98"/>
                </a:lnTo>
                <a:lnTo>
                  <a:pt x="105" y="103"/>
                </a:lnTo>
                <a:lnTo>
                  <a:pt x="98" y="107"/>
                </a:lnTo>
                <a:lnTo>
                  <a:pt x="90" y="110"/>
                </a:lnTo>
                <a:lnTo>
                  <a:pt x="85" y="112"/>
                </a:lnTo>
                <a:lnTo>
                  <a:pt x="78" y="114"/>
                </a:lnTo>
                <a:lnTo>
                  <a:pt x="67" y="116"/>
                </a:lnTo>
                <a:lnTo>
                  <a:pt x="54" y="116"/>
                </a:lnTo>
                <a:lnTo>
                  <a:pt x="38" y="113"/>
                </a:lnTo>
                <a:lnTo>
                  <a:pt x="32" y="111"/>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1" name="Freeform 145"/>
          <p:cNvSpPr>
            <a:spLocks/>
          </p:cNvSpPr>
          <p:nvPr/>
        </p:nvSpPr>
        <p:spPr bwMode="auto">
          <a:xfrm>
            <a:off x="3962400" y="1905000"/>
            <a:ext cx="180975" cy="122238"/>
          </a:xfrm>
          <a:custGeom>
            <a:avLst/>
            <a:gdLst/>
            <a:ahLst/>
            <a:cxnLst>
              <a:cxn ang="0">
                <a:pos x="0" y="22"/>
              </a:cxn>
              <a:cxn ang="0">
                <a:pos x="2" y="28"/>
              </a:cxn>
              <a:cxn ang="0">
                <a:pos x="5" y="38"/>
              </a:cxn>
              <a:cxn ang="0">
                <a:pos x="8" y="54"/>
              </a:cxn>
              <a:cxn ang="0">
                <a:pos x="18" y="60"/>
              </a:cxn>
              <a:cxn ang="0">
                <a:pos x="25" y="66"/>
              </a:cxn>
              <a:cxn ang="0">
                <a:pos x="32" y="76"/>
              </a:cxn>
              <a:cxn ang="0">
                <a:pos x="37" y="71"/>
              </a:cxn>
              <a:cxn ang="0">
                <a:pos x="47" y="64"/>
              </a:cxn>
              <a:cxn ang="0">
                <a:pos x="47" y="60"/>
              </a:cxn>
              <a:cxn ang="0">
                <a:pos x="47" y="49"/>
              </a:cxn>
              <a:cxn ang="0">
                <a:pos x="50" y="42"/>
              </a:cxn>
              <a:cxn ang="0">
                <a:pos x="54" y="36"/>
              </a:cxn>
              <a:cxn ang="0">
                <a:pos x="60" y="30"/>
              </a:cxn>
              <a:cxn ang="0">
                <a:pos x="75" y="22"/>
              </a:cxn>
              <a:cxn ang="0">
                <a:pos x="86" y="21"/>
              </a:cxn>
              <a:cxn ang="0">
                <a:pos x="99" y="22"/>
              </a:cxn>
              <a:cxn ang="0">
                <a:pos x="106" y="24"/>
              </a:cxn>
              <a:cxn ang="0">
                <a:pos x="111" y="26"/>
              </a:cxn>
              <a:cxn ang="0">
                <a:pos x="113" y="30"/>
              </a:cxn>
              <a:cxn ang="0">
                <a:pos x="113" y="28"/>
              </a:cxn>
              <a:cxn ang="0">
                <a:pos x="107" y="12"/>
              </a:cxn>
              <a:cxn ang="0">
                <a:pos x="104" y="6"/>
              </a:cxn>
              <a:cxn ang="0">
                <a:pos x="102" y="4"/>
              </a:cxn>
              <a:cxn ang="0">
                <a:pos x="97" y="1"/>
              </a:cxn>
              <a:cxn ang="0">
                <a:pos x="90" y="0"/>
              </a:cxn>
              <a:cxn ang="0">
                <a:pos x="75" y="2"/>
              </a:cxn>
              <a:cxn ang="0">
                <a:pos x="55" y="6"/>
              </a:cxn>
              <a:cxn ang="0">
                <a:pos x="43" y="12"/>
              </a:cxn>
              <a:cxn ang="0">
                <a:pos x="33" y="19"/>
              </a:cxn>
              <a:cxn ang="0">
                <a:pos x="26" y="27"/>
              </a:cxn>
              <a:cxn ang="0">
                <a:pos x="14" y="23"/>
              </a:cxn>
              <a:cxn ang="0">
                <a:pos x="0" y="22"/>
              </a:cxn>
              <a:cxn ang="0">
                <a:pos x="0" y="22"/>
              </a:cxn>
            </a:cxnLst>
            <a:rect l="0" t="0" r="r" b="b"/>
            <a:pathLst>
              <a:path w="114" h="77">
                <a:moveTo>
                  <a:pt x="0" y="22"/>
                </a:moveTo>
                <a:lnTo>
                  <a:pt x="2" y="28"/>
                </a:lnTo>
                <a:lnTo>
                  <a:pt x="5" y="38"/>
                </a:lnTo>
                <a:lnTo>
                  <a:pt x="8" y="54"/>
                </a:lnTo>
                <a:lnTo>
                  <a:pt x="18" y="60"/>
                </a:lnTo>
                <a:lnTo>
                  <a:pt x="25" y="66"/>
                </a:lnTo>
                <a:lnTo>
                  <a:pt x="32" y="76"/>
                </a:lnTo>
                <a:lnTo>
                  <a:pt x="37" y="71"/>
                </a:lnTo>
                <a:lnTo>
                  <a:pt x="47" y="64"/>
                </a:lnTo>
                <a:lnTo>
                  <a:pt x="47" y="60"/>
                </a:lnTo>
                <a:lnTo>
                  <a:pt x="47" y="49"/>
                </a:lnTo>
                <a:lnTo>
                  <a:pt x="50" y="42"/>
                </a:lnTo>
                <a:lnTo>
                  <a:pt x="54" y="36"/>
                </a:lnTo>
                <a:lnTo>
                  <a:pt x="60" y="30"/>
                </a:lnTo>
                <a:lnTo>
                  <a:pt x="75" y="22"/>
                </a:lnTo>
                <a:lnTo>
                  <a:pt x="86" y="21"/>
                </a:lnTo>
                <a:lnTo>
                  <a:pt x="99" y="22"/>
                </a:lnTo>
                <a:lnTo>
                  <a:pt x="106" y="24"/>
                </a:lnTo>
                <a:lnTo>
                  <a:pt x="111" y="26"/>
                </a:lnTo>
                <a:lnTo>
                  <a:pt x="113" y="30"/>
                </a:lnTo>
                <a:lnTo>
                  <a:pt x="113" y="28"/>
                </a:lnTo>
                <a:lnTo>
                  <a:pt x="107" y="12"/>
                </a:lnTo>
                <a:lnTo>
                  <a:pt x="104" y="6"/>
                </a:lnTo>
                <a:lnTo>
                  <a:pt x="102" y="4"/>
                </a:lnTo>
                <a:lnTo>
                  <a:pt x="97" y="1"/>
                </a:lnTo>
                <a:lnTo>
                  <a:pt x="90" y="0"/>
                </a:lnTo>
                <a:lnTo>
                  <a:pt x="75" y="2"/>
                </a:lnTo>
                <a:lnTo>
                  <a:pt x="55" y="6"/>
                </a:lnTo>
                <a:lnTo>
                  <a:pt x="43" y="12"/>
                </a:lnTo>
                <a:lnTo>
                  <a:pt x="33" y="19"/>
                </a:lnTo>
                <a:lnTo>
                  <a:pt x="26" y="27"/>
                </a:lnTo>
                <a:lnTo>
                  <a:pt x="14" y="23"/>
                </a:lnTo>
                <a:lnTo>
                  <a:pt x="0" y="22"/>
                </a:lnTo>
                <a:lnTo>
                  <a:pt x="0" y="22"/>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2" name="Freeform 146"/>
          <p:cNvSpPr>
            <a:spLocks/>
          </p:cNvSpPr>
          <p:nvPr/>
        </p:nvSpPr>
        <p:spPr bwMode="auto">
          <a:xfrm>
            <a:off x="3825875" y="2170113"/>
            <a:ext cx="50800" cy="44450"/>
          </a:xfrm>
          <a:custGeom>
            <a:avLst/>
            <a:gdLst/>
            <a:ahLst/>
            <a:cxnLst>
              <a:cxn ang="0">
                <a:pos x="8" y="0"/>
              </a:cxn>
              <a:cxn ang="0">
                <a:pos x="14" y="6"/>
              </a:cxn>
              <a:cxn ang="0">
                <a:pos x="24" y="12"/>
              </a:cxn>
              <a:cxn ang="0">
                <a:pos x="29" y="16"/>
              </a:cxn>
              <a:cxn ang="0">
                <a:pos x="30" y="18"/>
              </a:cxn>
              <a:cxn ang="0">
                <a:pos x="31" y="21"/>
              </a:cxn>
              <a:cxn ang="0">
                <a:pos x="30" y="26"/>
              </a:cxn>
              <a:cxn ang="0">
                <a:pos x="25" y="27"/>
              </a:cxn>
              <a:cxn ang="0">
                <a:pos x="21" y="26"/>
              </a:cxn>
              <a:cxn ang="0">
                <a:pos x="8" y="20"/>
              </a:cxn>
              <a:cxn ang="0">
                <a:pos x="0" y="16"/>
              </a:cxn>
              <a:cxn ang="0">
                <a:pos x="8" y="0"/>
              </a:cxn>
            </a:cxnLst>
            <a:rect l="0" t="0" r="r" b="b"/>
            <a:pathLst>
              <a:path w="32" h="28">
                <a:moveTo>
                  <a:pt x="8" y="0"/>
                </a:moveTo>
                <a:lnTo>
                  <a:pt x="14" y="6"/>
                </a:lnTo>
                <a:lnTo>
                  <a:pt x="24" y="12"/>
                </a:lnTo>
                <a:lnTo>
                  <a:pt x="29" y="16"/>
                </a:lnTo>
                <a:lnTo>
                  <a:pt x="30" y="18"/>
                </a:lnTo>
                <a:lnTo>
                  <a:pt x="31" y="21"/>
                </a:lnTo>
                <a:lnTo>
                  <a:pt x="30" y="26"/>
                </a:lnTo>
                <a:lnTo>
                  <a:pt x="25" y="27"/>
                </a:lnTo>
                <a:lnTo>
                  <a:pt x="21" y="26"/>
                </a:lnTo>
                <a:lnTo>
                  <a:pt x="8" y="20"/>
                </a:lnTo>
                <a:lnTo>
                  <a:pt x="0" y="16"/>
                </a:lnTo>
                <a:lnTo>
                  <a:pt x="8" y="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63" name="Freeform 147"/>
          <p:cNvSpPr>
            <a:spLocks/>
          </p:cNvSpPr>
          <p:nvPr/>
        </p:nvSpPr>
        <p:spPr bwMode="auto">
          <a:xfrm>
            <a:off x="3783013" y="2139950"/>
            <a:ext cx="236537" cy="136525"/>
          </a:xfrm>
          <a:custGeom>
            <a:avLst/>
            <a:gdLst/>
            <a:ahLst/>
            <a:cxnLst>
              <a:cxn ang="0">
                <a:pos x="11" y="84"/>
              </a:cxn>
              <a:cxn ang="0">
                <a:pos x="8" y="81"/>
              </a:cxn>
              <a:cxn ang="0">
                <a:pos x="7" y="76"/>
              </a:cxn>
              <a:cxn ang="0">
                <a:pos x="9" y="69"/>
              </a:cxn>
              <a:cxn ang="0">
                <a:pos x="11" y="67"/>
              </a:cxn>
              <a:cxn ang="0">
                <a:pos x="6" y="64"/>
              </a:cxn>
              <a:cxn ang="0">
                <a:pos x="4" y="61"/>
              </a:cxn>
              <a:cxn ang="0">
                <a:pos x="3" y="58"/>
              </a:cxn>
              <a:cxn ang="0">
                <a:pos x="4" y="54"/>
              </a:cxn>
              <a:cxn ang="0">
                <a:pos x="7" y="51"/>
              </a:cxn>
              <a:cxn ang="0">
                <a:pos x="1" y="47"/>
              </a:cxn>
              <a:cxn ang="0">
                <a:pos x="0" y="44"/>
              </a:cxn>
              <a:cxn ang="0">
                <a:pos x="0" y="40"/>
              </a:cxn>
              <a:cxn ang="0">
                <a:pos x="3" y="33"/>
              </a:cxn>
              <a:cxn ang="0">
                <a:pos x="6" y="31"/>
              </a:cxn>
              <a:cxn ang="0">
                <a:pos x="9" y="29"/>
              </a:cxn>
              <a:cxn ang="0">
                <a:pos x="13" y="29"/>
              </a:cxn>
              <a:cxn ang="0">
                <a:pos x="17" y="30"/>
              </a:cxn>
              <a:cxn ang="0">
                <a:pos x="27" y="35"/>
              </a:cxn>
              <a:cxn ang="0">
                <a:pos x="35" y="39"/>
              </a:cxn>
              <a:cxn ang="0">
                <a:pos x="48" y="45"/>
              </a:cxn>
              <a:cxn ang="0">
                <a:pos x="53" y="46"/>
              </a:cxn>
              <a:cxn ang="0">
                <a:pos x="57" y="45"/>
              </a:cxn>
              <a:cxn ang="0">
                <a:pos x="58" y="40"/>
              </a:cxn>
              <a:cxn ang="0">
                <a:pos x="57" y="37"/>
              </a:cxn>
              <a:cxn ang="0">
                <a:pos x="56" y="35"/>
              </a:cxn>
              <a:cxn ang="0">
                <a:pos x="52" y="31"/>
              </a:cxn>
              <a:cxn ang="0">
                <a:pos x="41" y="25"/>
              </a:cxn>
              <a:cxn ang="0">
                <a:pos x="36" y="20"/>
              </a:cxn>
              <a:cxn ang="0">
                <a:pos x="34" y="14"/>
              </a:cxn>
              <a:cxn ang="0">
                <a:pos x="35" y="9"/>
              </a:cxn>
              <a:cxn ang="0">
                <a:pos x="37" y="4"/>
              </a:cxn>
              <a:cxn ang="0">
                <a:pos x="41" y="0"/>
              </a:cxn>
              <a:cxn ang="0">
                <a:pos x="46" y="4"/>
              </a:cxn>
              <a:cxn ang="0">
                <a:pos x="53" y="9"/>
              </a:cxn>
              <a:cxn ang="0">
                <a:pos x="64" y="15"/>
              </a:cxn>
              <a:cxn ang="0">
                <a:pos x="71" y="20"/>
              </a:cxn>
              <a:cxn ang="0">
                <a:pos x="91" y="28"/>
              </a:cxn>
              <a:cxn ang="0">
                <a:pos x="112" y="41"/>
              </a:cxn>
              <a:cxn ang="0">
                <a:pos x="131" y="55"/>
              </a:cxn>
              <a:cxn ang="0">
                <a:pos x="148" y="68"/>
              </a:cxn>
              <a:cxn ang="0">
                <a:pos x="144" y="73"/>
              </a:cxn>
              <a:cxn ang="0">
                <a:pos x="132" y="83"/>
              </a:cxn>
              <a:cxn ang="0">
                <a:pos x="124" y="85"/>
              </a:cxn>
              <a:cxn ang="0">
                <a:pos x="108" y="85"/>
              </a:cxn>
              <a:cxn ang="0">
                <a:pos x="108" y="81"/>
              </a:cxn>
              <a:cxn ang="0">
                <a:pos x="11" y="84"/>
              </a:cxn>
            </a:cxnLst>
            <a:rect l="0" t="0" r="r" b="b"/>
            <a:pathLst>
              <a:path w="149" h="86">
                <a:moveTo>
                  <a:pt x="11" y="84"/>
                </a:moveTo>
                <a:lnTo>
                  <a:pt x="8" y="81"/>
                </a:lnTo>
                <a:lnTo>
                  <a:pt x="7" y="76"/>
                </a:lnTo>
                <a:lnTo>
                  <a:pt x="9" y="69"/>
                </a:lnTo>
                <a:lnTo>
                  <a:pt x="11" y="67"/>
                </a:lnTo>
                <a:lnTo>
                  <a:pt x="6" y="64"/>
                </a:lnTo>
                <a:lnTo>
                  <a:pt x="4" y="61"/>
                </a:lnTo>
                <a:lnTo>
                  <a:pt x="3" y="58"/>
                </a:lnTo>
                <a:lnTo>
                  <a:pt x="4" y="54"/>
                </a:lnTo>
                <a:lnTo>
                  <a:pt x="7" y="51"/>
                </a:lnTo>
                <a:lnTo>
                  <a:pt x="1" y="47"/>
                </a:lnTo>
                <a:lnTo>
                  <a:pt x="0" y="44"/>
                </a:lnTo>
                <a:lnTo>
                  <a:pt x="0" y="40"/>
                </a:lnTo>
                <a:lnTo>
                  <a:pt x="3" y="33"/>
                </a:lnTo>
                <a:lnTo>
                  <a:pt x="6" y="31"/>
                </a:lnTo>
                <a:lnTo>
                  <a:pt x="9" y="29"/>
                </a:lnTo>
                <a:lnTo>
                  <a:pt x="13" y="29"/>
                </a:lnTo>
                <a:lnTo>
                  <a:pt x="17" y="30"/>
                </a:lnTo>
                <a:lnTo>
                  <a:pt x="27" y="35"/>
                </a:lnTo>
                <a:lnTo>
                  <a:pt x="35" y="39"/>
                </a:lnTo>
                <a:lnTo>
                  <a:pt x="48" y="45"/>
                </a:lnTo>
                <a:lnTo>
                  <a:pt x="53" y="46"/>
                </a:lnTo>
                <a:lnTo>
                  <a:pt x="57" y="45"/>
                </a:lnTo>
                <a:lnTo>
                  <a:pt x="58" y="40"/>
                </a:lnTo>
                <a:lnTo>
                  <a:pt x="57" y="37"/>
                </a:lnTo>
                <a:lnTo>
                  <a:pt x="56" y="35"/>
                </a:lnTo>
                <a:lnTo>
                  <a:pt x="52" y="31"/>
                </a:lnTo>
                <a:lnTo>
                  <a:pt x="41" y="25"/>
                </a:lnTo>
                <a:lnTo>
                  <a:pt x="36" y="20"/>
                </a:lnTo>
                <a:lnTo>
                  <a:pt x="34" y="14"/>
                </a:lnTo>
                <a:lnTo>
                  <a:pt x="35" y="9"/>
                </a:lnTo>
                <a:lnTo>
                  <a:pt x="37" y="4"/>
                </a:lnTo>
                <a:lnTo>
                  <a:pt x="41" y="0"/>
                </a:lnTo>
                <a:lnTo>
                  <a:pt x="46" y="4"/>
                </a:lnTo>
                <a:lnTo>
                  <a:pt x="53" y="9"/>
                </a:lnTo>
                <a:lnTo>
                  <a:pt x="64" y="15"/>
                </a:lnTo>
                <a:lnTo>
                  <a:pt x="71" y="20"/>
                </a:lnTo>
                <a:lnTo>
                  <a:pt x="91" y="28"/>
                </a:lnTo>
                <a:lnTo>
                  <a:pt x="112" y="41"/>
                </a:lnTo>
                <a:lnTo>
                  <a:pt x="131" y="55"/>
                </a:lnTo>
                <a:lnTo>
                  <a:pt x="148" y="68"/>
                </a:lnTo>
                <a:lnTo>
                  <a:pt x="144" y="73"/>
                </a:lnTo>
                <a:lnTo>
                  <a:pt x="132" y="83"/>
                </a:lnTo>
                <a:lnTo>
                  <a:pt x="124" y="85"/>
                </a:lnTo>
                <a:lnTo>
                  <a:pt x="108" y="85"/>
                </a:lnTo>
                <a:lnTo>
                  <a:pt x="108" y="81"/>
                </a:lnTo>
                <a:lnTo>
                  <a:pt x="11" y="84"/>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4" name="Freeform 148"/>
          <p:cNvSpPr>
            <a:spLocks/>
          </p:cNvSpPr>
          <p:nvPr/>
        </p:nvSpPr>
        <p:spPr bwMode="auto">
          <a:xfrm>
            <a:off x="3819525" y="2362200"/>
            <a:ext cx="134938" cy="76200"/>
          </a:xfrm>
          <a:custGeom>
            <a:avLst/>
            <a:gdLst/>
            <a:ahLst/>
            <a:cxnLst>
              <a:cxn ang="0">
                <a:pos x="0" y="19"/>
              </a:cxn>
              <a:cxn ang="0">
                <a:pos x="14" y="47"/>
              </a:cxn>
              <a:cxn ang="0">
                <a:pos x="51" y="35"/>
              </a:cxn>
              <a:cxn ang="0">
                <a:pos x="84" y="19"/>
              </a:cxn>
              <a:cxn ang="0">
                <a:pos x="75" y="0"/>
              </a:cxn>
              <a:cxn ang="0">
                <a:pos x="69" y="2"/>
              </a:cxn>
              <a:cxn ang="0">
                <a:pos x="51" y="8"/>
              </a:cxn>
              <a:cxn ang="0">
                <a:pos x="40" y="11"/>
              </a:cxn>
              <a:cxn ang="0">
                <a:pos x="26" y="14"/>
              </a:cxn>
              <a:cxn ang="0">
                <a:pos x="0" y="19"/>
              </a:cxn>
              <a:cxn ang="0">
                <a:pos x="0" y="19"/>
              </a:cxn>
            </a:cxnLst>
            <a:rect l="0" t="0" r="r" b="b"/>
            <a:pathLst>
              <a:path w="85" h="48">
                <a:moveTo>
                  <a:pt x="0" y="19"/>
                </a:moveTo>
                <a:lnTo>
                  <a:pt x="14" y="47"/>
                </a:lnTo>
                <a:lnTo>
                  <a:pt x="51" y="35"/>
                </a:lnTo>
                <a:lnTo>
                  <a:pt x="84" y="19"/>
                </a:lnTo>
                <a:lnTo>
                  <a:pt x="75" y="0"/>
                </a:lnTo>
                <a:lnTo>
                  <a:pt x="69" y="2"/>
                </a:lnTo>
                <a:lnTo>
                  <a:pt x="51" y="8"/>
                </a:lnTo>
                <a:lnTo>
                  <a:pt x="40" y="11"/>
                </a:lnTo>
                <a:lnTo>
                  <a:pt x="26" y="14"/>
                </a:lnTo>
                <a:lnTo>
                  <a:pt x="0" y="19"/>
                </a:lnTo>
                <a:lnTo>
                  <a:pt x="0" y="19"/>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65" name="Freeform 149"/>
          <p:cNvSpPr>
            <a:spLocks/>
          </p:cNvSpPr>
          <p:nvPr/>
        </p:nvSpPr>
        <p:spPr bwMode="auto">
          <a:xfrm>
            <a:off x="3932238" y="2347913"/>
            <a:ext cx="115887" cy="179387"/>
          </a:xfrm>
          <a:custGeom>
            <a:avLst/>
            <a:gdLst/>
            <a:ahLst/>
            <a:cxnLst>
              <a:cxn ang="0">
                <a:pos x="1" y="112"/>
              </a:cxn>
              <a:cxn ang="0">
                <a:pos x="30" y="97"/>
              </a:cxn>
              <a:cxn ang="0">
                <a:pos x="55" y="83"/>
              </a:cxn>
              <a:cxn ang="0">
                <a:pos x="72" y="71"/>
              </a:cxn>
              <a:cxn ang="0">
                <a:pos x="59" y="34"/>
              </a:cxn>
              <a:cxn ang="0">
                <a:pos x="44" y="0"/>
              </a:cxn>
              <a:cxn ang="0">
                <a:pos x="29" y="2"/>
              </a:cxn>
              <a:cxn ang="0">
                <a:pos x="10" y="5"/>
              </a:cxn>
              <a:cxn ang="0">
                <a:pos x="3" y="8"/>
              </a:cxn>
              <a:cxn ang="0">
                <a:pos x="12" y="29"/>
              </a:cxn>
              <a:cxn ang="0">
                <a:pos x="26" y="47"/>
              </a:cxn>
              <a:cxn ang="0">
                <a:pos x="36" y="56"/>
              </a:cxn>
              <a:cxn ang="0">
                <a:pos x="41" y="64"/>
              </a:cxn>
              <a:cxn ang="0">
                <a:pos x="42" y="70"/>
              </a:cxn>
              <a:cxn ang="0">
                <a:pos x="0" y="102"/>
              </a:cxn>
              <a:cxn ang="0">
                <a:pos x="1" y="112"/>
              </a:cxn>
            </a:cxnLst>
            <a:rect l="0" t="0" r="r" b="b"/>
            <a:pathLst>
              <a:path w="73" h="113">
                <a:moveTo>
                  <a:pt x="1" y="112"/>
                </a:moveTo>
                <a:lnTo>
                  <a:pt x="30" y="97"/>
                </a:lnTo>
                <a:lnTo>
                  <a:pt x="55" y="83"/>
                </a:lnTo>
                <a:lnTo>
                  <a:pt x="72" y="71"/>
                </a:lnTo>
                <a:lnTo>
                  <a:pt x="59" y="34"/>
                </a:lnTo>
                <a:lnTo>
                  <a:pt x="44" y="0"/>
                </a:lnTo>
                <a:lnTo>
                  <a:pt x="29" y="2"/>
                </a:lnTo>
                <a:lnTo>
                  <a:pt x="10" y="5"/>
                </a:lnTo>
                <a:lnTo>
                  <a:pt x="3" y="8"/>
                </a:lnTo>
                <a:lnTo>
                  <a:pt x="12" y="29"/>
                </a:lnTo>
                <a:lnTo>
                  <a:pt x="26" y="47"/>
                </a:lnTo>
                <a:lnTo>
                  <a:pt x="36" y="56"/>
                </a:lnTo>
                <a:lnTo>
                  <a:pt x="41" y="64"/>
                </a:lnTo>
                <a:lnTo>
                  <a:pt x="42" y="70"/>
                </a:lnTo>
                <a:lnTo>
                  <a:pt x="0" y="102"/>
                </a:lnTo>
                <a:lnTo>
                  <a:pt x="1" y="112"/>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6" name="Freeform 150"/>
          <p:cNvSpPr>
            <a:spLocks/>
          </p:cNvSpPr>
          <p:nvPr/>
        </p:nvSpPr>
        <p:spPr bwMode="auto">
          <a:xfrm>
            <a:off x="3846513" y="2390775"/>
            <a:ext cx="153987" cy="161925"/>
          </a:xfrm>
          <a:custGeom>
            <a:avLst/>
            <a:gdLst/>
            <a:ahLst/>
            <a:cxnLst>
              <a:cxn ang="0">
                <a:pos x="54" y="75"/>
              </a:cxn>
              <a:cxn ang="0">
                <a:pos x="96" y="43"/>
              </a:cxn>
              <a:cxn ang="0">
                <a:pos x="95" y="37"/>
              </a:cxn>
              <a:cxn ang="0">
                <a:pos x="90" y="29"/>
              </a:cxn>
              <a:cxn ang="0">
                <a:pos x="80" y="20"/>
              </a:cxn>
              <a:cxn ang="0">
                <a:pos x="67" y="0"/>
              </a:cxn>
              <a:cxn ang="0">
                <a:pos x="40" y="14"/>
              </a:cxn>
              <a:cxn ang="0">
                <a:pos x="18" y="22"/>
              </a:cxn>
              <a:cxn ang="0">
                <a:pos x="24" y="33"/>
              </a:cxn>
              <a:cxn ang="0">
                <a:pos x="12" y="55"/>
              </a:cxn>
              <a:cxn ang="0">
                <a:pos x="3" y="72"/>
              </a:cxn>
              <a:cxn ang="0">
                <a:pos x="1" y="77"/>
              </a:cxn>
              <a:cxn ang="0">
                <a:pos x="1" y="82"/>
              </a:cxn>
              <a:cxn ang="0">
                <a:pos x="0" y="91"/>
              </a:cxn>
              <a:cxn ang="0">
                <a:pos x="1" y="97"/>
              </a:cxn>
              <a:cxn ang="0">
                <a:pos x="3" y="99"/>
              </a:cxn>
              <a:cxn ang="0">
                <a:pos x="6" y="101"/>
              </a:cxn>
              <a:cxn ang="0">
                <a:pos x="10" y="101"/>
              </a:cxn>
              <a:cxn ang="0">
                <a:pos x="14" y="101"/>
              </a:cxn>
              <a:cxn ang="0">
                <a:pos x="30" y="92"/>
              </a:cxn>
              <a:cxn ang="0">
                <a:pos x="54" y="75"/>
              </a:cxn>
            </a:cxnLst>
            <a:rect l="0" t="0" r="r" b="b"/>
            <a:pathLst>
              <a:path w="97" h="102">
                <a:moveTo>
                  <a:pt x="54" y="75"/>
                </a:moveTo>
                <a:lnTo>
                  <a:pt x="96" y="43"/>
                </a:lnTo>
                <a:lnTo>
                  <a:pt x="95" y="37"/>
                </a:lnTo>
                <a:lnTo>
                  <a:pt x="90" y="29"/>
                </a:lnTo>
                <a:lnTo>
                  <a:pt x="80" y="20"/>
                </a:lnTo>
                <a:lnTo>
                  <a:pt x="67" y="0"/>
                </a:lnTo>
                <a:lnTo>
                  <a:pt x="40" y="14"/>
                </a:lnTo>
                <a:lnTo>
                  <a:pt x="18" y="22"/>
                </a:lnTo>
                <a:lnTo>
                  <a:pt x="24" y="33"/>
                </a:lnTo>
                <a:lnTo>
                  <a:pt x="12" y="55"/>
                </a:lnTo>
                <a:lnTo>
                  <a:pt x="3" y="72"/>
                </a:lnTo>
                <a:lnTo>
                  <a:pt x="1" y="77"/>
                </a:lnTo>
                <a:lnTo>
                  <a:pt x="1" y="82"/>
                </a:lnTo>
                <a:lnTo>
                  <a:pt x="0" y="91"/>
                </a:lnTo>
                <a:lnTo>
                  <a:pt x="1" y="97"/>
                </a:lnTo>
                <a:lnTo>
                  <a:pt x="3" y="99"/>
                </a:lnTo>
                <a:lnTo>
                  <a:pt x="6" y="101"/>
                </a:lnTo>
                <a:lnTo>
                  <a:pt x="10" y="101"/>
                </a:lnTo>
                <a:lnTo>
                  <a:pt x="14" y="101"/>
                </a:lnTo>
                <a:lnTo>
                  <a:pt x="30" y="92"/>
                </a:lnTo>
                <a:lnTo>
                  <a:pt x="54" y="75"/>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67" name="Freeform 151"/>
          <p:cNvSpPr>
            <a:spLocks/>
          </p:cNvSpPr>
          <p:nvPr/>
        </p:nvSpPr>
        <p:spPr bwMode="auto">
          <a:xfrm>
            <a:off x="3441700" y="1893888"/>
            <a:ext cx="514350" cy="695325"/>
          </a:xfrm>
          <a:custGeom>
            <a:avLst/>
            <a:gdLst/>
            <a:ahLst/>
            <a:cxnLst>
              <a:cxn ang="0">
                <a:pos x="60" y="422"/>
              </a:cxn>
              <a:cxn ang="0">
                <a:pos x="73" y="372"/>
              </a:cxn>
              <a:cxn ang="0">
                <a:pos x="52" y="340"/>
              </a:cxn>
              <a:cxn ang="0">
                <a:pos x="32" y="304"/>
              </a:cxn>
              <a:cxn ang="0">
                <a:pos x="15" y="264"/>
              </a:cxn>
              <a:cxn ang="0">
                <a:pos x="8" y="244"/>
              </a:cxn>
              <a:cxn ang="0">
                <a:pos x="2" y="207"/>
              </a:cxn>
              <a:cxn ang="0">
                <a:pos x="1" y="151"/>
              </a:cxn>
              <a:cxn ang="0">
                <a:pos x="7" y="94"/>
              </a:cxn>
              <a:cxn ang="0">
                <a:pos x="11" y="68"/>
              </a:cxn>
              <a:cxn ang="0">
                <a:pos x="18" y="54"/>
              </a:cxn>
              <a:cxn ang="0">
                <a:pos x="26" y="46"/>
              </a:cxn>
              <a:cxn ang="0">
                <a:pos x="38" y="36"/>
              </a:cxn>
              <a:cxn ang="0">
                <a:pos x="120" y="0"/>
              </a:cxn>
              <a:cxn ang="0">
                <a:pos x="117" y="9"/>
              </a:cxn>
              <a:cxn ang="0">
                <a:pos x="117" y="18"/>
              </a:cxn>
              <a:cxn ang="0">
                <a:pos x="131" y="30"/>
              </a:cxn>
              <a:cxn ang="0">
                <a:pos x="146" y="36"/>
              </a:cxn>
              <a:cxn ang="0">
                <a:pos x="172" y="39"/>
              </a:cxn>
              <a:cxn ang="0">
                <a:pos x="194" y="36"/>
              </a:cxn>
              <a:cxn ang="0">
                <a:pos x="203" y="30"/>
              </a:cxn>
              <a:cxn ang="0">
                <a:pos x="285" y="83"/>
              </a:cxn>
              <a:cxn ang="0">
                <a:pos x="293" y="105"/>
              </a:cxn>
              <a:cxn ang="0">
                <a:pos x="293" y="122"/>
              </a:cxn>
              <a:cxn ang="0">
                <a:pos x="269" y="149"/>
              </a:cxn>
              <a:cxn ang="0">
                <a:pos x="261" y="159"/>
              </a:cxn>
              <a:cxn ang="0">
                <a:pos x="252" y="159"/>
              </a:cxn>
              <a:cxn ang="0">
                <a:pos x="249" y="169"/>
              </a:cxn>
              <a:cxn ang="0">
                <a:pos x="250" y="174"/>
              </a:cxn>
              <a:cxn ang="0">
                <a:pos x="241" y="190"/>
              </a:cxn>
              <a:cxn ang="0">
                <a:pos x="228" y="184"/>
              </a:cxn>
              <a:cxn ang="0">
                <a:pos x="221" y="186"/>
              </a:cxn>
              <a:cxn ang="0">
                <a:pos x="215" y="195"/>
              </a:cxn>
              <a:cxn ang="0">
                <a:pos x="216" y="202"/>
              </a:cxn>
              <a:cxn ang="0">
                <a:pos x="219" y="209"/>
              </a:cxn>
              <a:cxn ang="0">
                <a:pos x="219" y="216"/>
              </a:cxn>
              <a:cxn ang="0">
                <a:pos x="226" y="222"/>
              </a:cxn>
              <a:cxn ang="0">
                <a:pos x="222" y="231"/>
              </a:cxn>
              <a:cxn ang="0">
                <a:pos x="226" y="239"/>
              </a:cxn>
              <a:cxn ang="0">
                <a:pos x="323" y="259"/>
              </a:cxn>
              <a:cxn ang="0">
                <a:pos x="320" y="291"/>
              </a:cxn>
              <a:cxn ang="0">
                <a:pos x="289" y="303"/>
              </a:cxn>
              <a:cxn ang="0">
                <a:pos x="264" y="309"/>
              </a:cxn>
              <a:cxn ang="0">
                <a:pos x="252" y="341"/>
              </a:cxn>
              <a:cxn ang="0">
                <a:pos x="279" y="346"/>
              </a:cxn>
              <a:cxn ang="0">
                <a:pos x="259" y="385"/>
              </a:cxn>
              <a:cxn ang="0">
                <a:pos x="257" y="395"/>
              </a:cxn>
              <a:cxn ang="0">
                <a:pos x="257" y="410"/>
              </a:cxn>
              <a:cxn ang="0">
                <a:pos x="261" y="414"/>
              </a:cxn>
              <a:cxn ang="0">
                <a:pos x="269" y="414"/>
              </a:cxn>
              <a:cxn ang="0">
                <a:pos x="309" y="388"/>
              </a:cxn>
              <a:cxn ang="0">
                <a:pos x="311" y="394"/>
              </a:cxn>
              <a:cxn ang="0">
                <a:pos x="304" y="421"/>
              </a:cxn>
              <a:cxn ang="0">
                <a:pos x="275" y="427"/>
              </a:cxn>
              <a:cxn ang="0">
                <a:pos x="171" y="437"/>
              </a:cxn>
              <a:cxn ang="0">
                <a:pos x="118" y="435"/>
              </a:cxn>
              <a:cxn ang="0">
                <a:pos x="87" y="432"/>
              </a:cxn>
              <a:cxn ang="0">
                <a:pos x="60" y="423"/>
              </a:cxn>
            </a:cxnLst>
            <a:rect l="0" t="0" r="r" b="b"/>
            <a:pathLst>
              <a:path w="324" h="438">
                <a:moveTo>
                  <a:pt x="60" y="423"/>
                </a:moveTo>
                <a:lnTo>
                  <a:pt x="60" y="422"/>
                </a:lnTo>
                <a:lnTo>
                  <a:pt x="68" y="399"/>
                </a:lnTo>
                <a:lnTo>
                  <a:pt x="73" y="372"/>
                </a:lnTo>
                <a:lnTo>
                  <a:pt x="63" y="357"/>
                </a:lnTo>
                <a:lnTo>
                  <a:pt x="52" y="340"/>
                </a:lnTo>
                <a:lnTo>
                  <a:pt x="42" y="322"/>
                </a:lnTo>
                <a:lnTo>
                  <a:pt x="32" y="304"/>
                </a:lnTo>
                <a:lnTo>
                  <a:pt x="23" y="284"/>
                </a:lnTo>
                <a:lnTo>
                  <a:pt x="15" y="264"/>
                </a:lnTo>
                <a:lnTo>
                  <a:pt x="16" y="264"/>
                </a:lnTo>
                <a:lnTo>
                  <a:pt x="8" y="244"/>
                </a:lnTo>
                <a:lnTo>
                  <a:pt x="3" y="227"/>
                </a:lnTo>
                <a:lnTo>
                  <a:pt x="2" y="207"/>
                </a:lnTo>
                <a:lnTo>
                  <a:pt x="0" y="174"/>
                </a:lnTo>
                <a:lnTo>
                  <a:pt x="1" y="151"/>
                </a:lnTo>
                <a:lnTo>
                  <a:pt x="3" y="109"/>
                </a:lnTo>
                <a:lnTo>
                  <a:pt x="7" y="94"/>
                </a:lnTo>
                <a:lnTo>
                  <a:pt x="9" y="79"/>
                </a:lnTo>
                <a:lnTo>
                  <a:pt x="11" y="68"/>
                </a:lnTo>
                <a:lnTo>
                  <a:pt x="15" y="60"/>
                </a:lnTo>
                <a:lnTo>
                  <a:pt x="18" y="54"/>
                </a:lnTo>
                <a:lnTo>
                  <a:pt x="21" y="50"/>
                </a:lnTo>
                <a:lnTo>
                  <a:pt x="26" y="46"/>
                </a:lnTo>
                <a:lnTo>
                  <a:pt x="29" y="42"/>
                </a:lnTo>
                <a:lnTo>
                  <a:pt x="38" y="36"/>
                </a:lnTo>
                <a:lnTo>
                  <a:pt x="47" y="31"/>
                </a:lnTo>
                <a:lnTo>
                  <a:pt x="120" y="0"/>
                </a:lnTo>
                <a:lnTo>
                  <a:pt x="118" y="4"/>
                </a:lnTo>
                <a:lnTo>
                  <a:pt x="117" y="9"/>
                </a:lnTo>
                <a:lnTo>
                  <a:pt x="117" y="14"/>
                </a:lnTo>
                <a:lnTo>
                  <a:pt x="117" y="18"/>
                </a:lnTo>
                <a:lnTo>
                  <a:pt x="123" y="24"/>
                </a:lnTo>
                <a:lnTo>
                  <a:pt x="131" y="30"/>
                </a:lnTo>
                <a:lnTo>
                  <a:pt x="138" y="34"/>
                </a:lnTo>
                <a:lnTo>
                  <a:pt x="146" y="36"/>
                </a:lnTo>
                <a:lnTo>
                  <a:pt x="160" y="38"/>
                </a:lnTo>
                <a:lnTo>
                  <a:pt x="172" y="39"/>
                </a:lnTo>
                <a:lnTo>
                  <a:pt x="187" y="38"/>
                </a:lnTo>
                <a:lnTo>
                  <a:pt x="194" y="36"/>
                </a:lnTo>
                <a:lnTo>
                  <a:pt x="199" y="33"/>
                </a:lnTo>
                <a:lnTo>
                  <a:pt x="203" y="30"/>
                </a:lnTo>
                <a:lnTo>
                  <a:pt x="272" y="74"/>
                </a:lnTo>
                <a:lnTo>
                  <a:pt x="285" y="83"/>
                </a:lnTo>
                <a:lnTo>
                  <a:pt x="293" y="90"/>
                </a:lnTo>
                <a:lnTo>
                  <a:pt x="293" y="105"/>
                </a:lnTo>
                <a:lnTo>
                  <a:pt x="293" y="121"/>
                </a:lnTo>
                <a:lnTo>
                  <a:pt x="293" y="122"/>
                </a:lnTo>
                <a:lnTo>
                  <a:pt x="280" y="134"/>
                </a:lnTo>
                <a:lnTo>
                  <a:pt x="269" y="149"/>
                </a:lnTo>
                <a:lnTo>
                  <a:pt x="262" y="159"/>
                </a:lnTo>
                <a:lnTo>
                  <a:pt x="261" y="159"/>
                </a:lnTo>
                <a:lnTo>
                  <a:pt x="257" y="155"/>
                </a:lnTo>
                <a:lnTo>
                  <a:pt x="252" y="159"/>
                </a:lnTo>
                <a:lnTo>
                  <a:pt x="250" y="164"/>
                </a:lnTo>
                <a:lnTo>
                  <a:pt x="249" y="169"/>
                </a:lnTo>
                <a:lnTo>
                  <a:pt x="251" y="174"/>
                </a:lnTo>
                <a:lnTo>
                  <a:pt x="250" y="174"/>
                </a:lnTo>
                <a:lnTo>
                  <a:pt x="242" y="190"/>
                </a:lnTo>
                <a:lnTo>
                  <a:pt x="241" y="190"/>
                </a:lnTo>
                <a:lnTo>
                  <a:pt x="232" y="185"/>
                </a:lnTo>
                <a:lnTo>
                  <a:pt x="228" y="184"/>
                </a:lnTo>
                <a:lnTo>
                  <a:pt x="224" y="184"/>
                </a:lnTo>
                <a:lnTo>
                  <a:pt x="221" y="186"/>
                </a:lnTo>
                <a:lnTo>
                  <a:pt x="218" y="188"/>
                </a:lnTo>
                <a:lnTo>
                  <a:pt x="215" y="195"/>
                </a:lnTo>
                <a:lnTo>
                  <a:pt x="215" y="199"/>
                </a:lnTo>
                <a:lnTo>
                  <a:pt x="216" y="202"/>
                </a:lnTo>
                <a:lnTo>
                  <a:pt x="222" y="206"/>
                </a:lnTo>
                <a:lnTo>
                  <a:pt x="219" y="209"/>
                </a:lnTo>
                <a:lnTo>
                  <a:pt x="218" y="213"/>
                </a:lnTo>
                <a:lnTo>
                  <a:pt x="219" y="216"/>
                </a:lnTo>
                <a:lnTo>
                  <a:pt x="221" y="219"/>
                </a:lnTo>
                <a:lnTo>
                  <a:pt x="226" y="222"/>
                </a:lnTo>
                <a:lnTo>
                  <a:pt x="224" y="224"/>
                </a:lnTo>
                <a:lnTo>
                  <a:pt x="222" y="231"/>
                </a:lnTo>
                <a:lnTo>
                  <a:pt x="223" y="236"/>
                </a:lnTo>
                <a:lnTo>
                  <a:pt x="226" y="239"/>
                </a:lnTo>
                <a:lnTo>
                  <a:pt x="323" y="236"/>
                </a:lnTo>
                <a:lnTo>
                  <a:pt x="323" y="259"/>
                </a:lnTo>
                <a:lnTo>
                  <a:pt x="322" y="276"/>
                </a:lnTo>
                <a:lnTo>
                  <a:pt x="320" y="291"/>
                </a:lnTo>
                <a:lnTo>
                  <a:pt x="307" y="297"/>
                </a:lnTo>
                <a:lnTo>
                  <a:pt x="289" y="303"/>
                </a:lnTo>
                <a:lnTo>
                  <a:pt x="278" y="306"/>
                </a:lnTo>
                <a:lnTo>
                  <a:pt x="264" y="309"/>
                </a:lnTo>
                <a:lnTo>
                  <a:pt x="239" y="314"/>
                </a:lnTo>
                <a:lnTo>
                  <a:pt x="252" y="341"/>
                </a:lnTo>
                <a:lnTo>
                  <a:pt x="273" y="335"/>
                </a:lnTo>
                <a:lnTo>
                  <a:pt x="279" y="346"/>
                </a:lnTo>
                <a:lnTo>
                  <a:pt x="268" y="368"/>
                </a:lnTo>
                <a:lnTo>
                  <a:pt x="259" y="385"/>
                </a:lnTo>
                <a:lnTo>
                  <a:pt x="257" y="390"/>
                </a:lnTo>
                <a:lnTo>
                  <a:pt x="257" y="395"/>
                </a:lnTo>
                <a:lnTo>
                  <a:pt x="255" y="404"/>
                </a:lnTo>
                <a:lnTo>
                  <a:pt x="257" y="410"/>
                </a:lnTo>
                <a:lnTo>
                  <a:pt x="259" y="412"/>
                </a:lnTo>
                <a:lnTo>
                  <a:pt x="261" y="414"/>
                </a:lnTo>
                <a:lnTo>
                  <a:pt x="266" y="414"/>
                </a:lnTo>
                <a:lnTo>
                  <a:pt x="269" y="414"/>
                </a:lnTo>
                <a:lnTo>
                  <a:pt x="286" y="405"/>
                </a:lnTo>
                <a:lnTo>
                  <a:pt x="309" y="388"/>
                </a:lnTo>
                <a:lnTo>
                  <a:pt x="309" y="389"/>
                </a:lnTo>
                <a:lnTo>
                  <a:pt x="311" y="394"/>
                </a:lnTo>
                <a:lnTo>
                  <a:pt x="313" y="417"/>
                </a:lnTo>
                <a:lnTo>
                  <a:pt x="304" y="421"/>
                </a:lnTo>
                <a:lnTo>
                  <a:pt x="288" y="425"/>
                </a:lnTo>
                <a:lnTo>
                  <a:pt x="275" y="427"/>
                </a:lnTo>
                <a:lnTo>
                  <a:pt x="225" y="433"/>
                </a:lnTo>
                <a:lnTo>
                  <a:pt x="171" y="437"/>
                </a:lnTo>
                <a:lnTo>
                  <a:pt x="146" y="437"/>
                </a:lnTo>
                <a:lnTo>
                  <a:pt x="118" y="435"/>
                </a:lnTo>
                <a:lnTo>
                  <a:pt x="102" y="434"/>
                </a:lnTo>
                <a:lnTo>
                  <a:pt x="87" y="432"/>
                </a:lnTo>
                <a:lnTo>
                  <a:pt x="73" y="428"/>
                </a:lnTo>
                <a:lnTo>
                  <a:pt x="60" y="42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768" name="Freeform 152"/>
          <p:cNvSpPr>
            <a:spLocks/>
          </p:cNvSpPr>
          <p:nvPr/>
        </p:nvSpPr>
        <p:spPr bwMode="auto">
          <a:xfrm>
            <a:off x="3467100" y="2179638"/>
            <a:ext cx="352425" cy="215900"/>
          </a:xfrm>
          <a:custGeom>
            <a:avLst/>
            <a:gdLst/>
            <a:ahLst/>
            <a:cxnLst>
              <a:cxn ang="0">
                <a:pos x="0" y="0"/>
              </a:cxn>
              <a:cxn ang="0">
                <a:pos x="55" y="73"/>
              </a:cxn>
              <a:cxn ang="0">
                <a:pos x="76" y="96"/>
              </a:cxn>
              <a:cxn ang="0">
                <a:pos x="94" y="114"/>
              </a:cxn>
              <a:cxn ang="0">
                <a:pos x="108" y="123"/>
              </a:cxn>
              <a:cxn ang="0">
                <a:pos x="119" y="129"/>
              </a:cxn>
              <a:cxn ang="0">
                <a:pos x="128" y="131"/>
              </a:cxn>
              <a:cxn ang="0">
                <a:pos x="137" y="133"/>
              </a:cxn>
              <a:cxn ang="0">
                <a:pos x="155" y="135"/>
              </a:cxn>
              <a:cxn ang="0">
                <a:pos x="174" y="135"/>
              </a:cxn>
              <a:cxn ang="0">
                <a:pos x="221" y="134"/>
              </a:cxn>
            </a:cxnLst>
            <a:rect l="0" t="0" r="r" b="b"/>
            <a:pathLst>
              <a:path w="222" h="136">
                <a:moveTo>
                  <a:pt x="0" y="0"/>
                </a:moveTo>
                <a:lnTo>
                  <a:pt x="55" y="73"/>
                </a:lnTo>
                <a:lnTo>
                  <a:pt x="76" y="96"/>
                </a:lnTo>
                <a:lnTo>
                  <a:pt x="94" y="114"/>
                </a:lnTo>
                <a:lnTo>
                  <a:pt x="108" y="123"/>
                </a:lnTo>
                <a:lnTo>
                  <a:pt x="119" y="129"/>
                </a:lnTo>
                <a:lnTo>
                  <a:pt x="128" y="131"/>
                </a:lnTo>
                <a:lnTo>
                  <a:pt x="137" y="133"/>
                </a:lnTo>
                <a:lnTo>
                  <a:pt x="155" y="135"/>
                </a:lnTo>
                <a:lnTo>
                  <a:pt x="174" y="135"/>
                </a:lnTo>
                <a:lnTo>
                  <a:pt x="221" y="134"/>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69" name="Freeform 153"/>
          <p:cNvSpPr>
            <a:spLocks/>
          </p:cNvSpPr>
          <p:nvPr/>
        </p:nvSpPr>
        <p:spPr bwMode="auto">
          <a:xfrm>
            <a:off x="3616325" y="2103438"/>
            <a:ext cx="184150" cy="171450"/>
          </a:xfrm>
          <a:custGeom>
            <a:avLst/>
            <a:gdLst/>
            <a:ahLst/>
            <a:cxnLst>
              <a:cxn ang="0">
                <a:pos x="115" y="107"/>
              </a:cxn>
              <a:cxn ang="0">
                <a:pos x="86" y="107"/>
              </a:cxn>
              <a:cxn ang="0">
                <a:pos x="73" y="107"/>
              </a:cxn>
              <a:cxn ang="0">
                <a:pos x="62" y="106"/>
              </a:cxn>
              <a:cxn ang="0">
                <a:pos x="59" y="104"/>
              </a:cxn>
              <a:cxn ang="0">
                <a:pos x="56" y="101"/>
              </a:cxn>
              <a:cxn ang="0">
                <a:pos x="54" y="96"/>
              </a:cxn>
              <a:cxn ang="0">
                <a:pos x="47" y="85"/>
              </a:cxn>
              <a:cxn ang="0">
                <a:pos x="0" y="0"/>
              </a:cxn>
            </a:cxnLst>
            <a:rect l="0" t="0" r="r" b="b"/>
            <a:pathLst>
              <a:path w="116" h="108">
                <a:moveTo>
                  <a:pt x="115" y="107"/>
                </a:moveTo>
                <a:lnTo>
                  <a:pt x="86" y="107"/>
                </a:lnTo>
                <a:lnTo>
                  <a:pt x="73" y="107"/>
                </a:lnTo>
                <a:lnTo>
                  <a:pt x="62" y="106"/>
                </a:lnTo>
                <a:lnTo>
                  <a:pt x="59" y="104"/>
                </a:lnTo>
                <a:lnTo>
                  <a:pt x="56" y="101"/>
                </a:lnTo>
                <a:lnTo>
                  <a:pt x="54" y="96"/>
                </a:lnTo>
                <a:lnTo>
                  <a:pt x="47" y="85"/>
                </a:lnTo>
                <a:lnTo>
                  <a:pt x="0"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70" name="Freeform 154"/>
          <p:cNvSpPr>
            <a:spLocks/>
          </p:cNvSpPr>
          <p:nvPr/>
        </p:nvSpPr>
        <p:spPr bwMode="auto">
          <a:xfrm>
            <a:off x="2589213" y="3417888"/>
            <a:ext cx="152400" cy="506412"/>
          </a:xfrm>
          <a:custGeom>
            <a:avLst/>
            <a:gdLst/>
            <a:ahLst/>
            <a:cxnLst>
              <a:cxn ang="0">
                <a:pos x="92" y="304"/>
              </a:cxn>
              <a:cxn ang="0">
                <a:pos x="89" y="302"/>
              </a:cxn>
              <a:cxn ang="0">
                <a:pos x="84" y="300"/>
              </a:cxn>
              <a:cxn ang="0">
                <a:pos x="76" y="299"/>
              </a:cxn>
              <a:cxn ang="0">
                <a:pos x="67" y="300"/>
              </a:cxn>
              <a:cxn ang="0">
                <a:pos x="60" y="303"/>
              </a:cxn>
              <a:cxn ang="0">
                <a:pos x="55" y="305"/>
              </a:cxn>
              <a:cxn ang="0">
                <a:pos x="49" y="309"/>
              </a:cxn>
              <a:cxn ang="0">
                <a:pos x="43" y="314"/>
              </a:cxn>
              <a:cxn ang="0">
                <a:pos x="41" y="318"/>
              </a:cxn>
              <a:cxn ang="0">
                <a:pos x="41" y="317"/>
              </a:cxn>
              <a:cxn ang="0">
                <a:pos x="41" y="281"/>
              </a:cxn>
              <a:cxn ang="0">
                <a:pos x="40" y="264"/>
              </a:cxn>
              <a:cxn ang="0">
                <a:pos x="36" y="249"/>
              </a:cxn>
              <a:cxn ang="0">
                <a:pos x="24" y="212"/>
              </a:cxn>
              <a:cxn ang="0">
                <a:pos x="18" y="185"/>
              </a:cxn>
              <a:cxn ang="0">
                <a:pos x="12" y="147"/>
              </a:cxn>
              <a:cxn ang="0">
                <a:pos x="11" y="120"/>
              </a:cxn>
              <a:cxn ang="0">
                <a:pos x="10" y="88"/>
              </a:cxn>
              <a:cxn ang="0">
                <a:pos x="8" y="72"/>
              </a:cxn>
              <a:cxn ang="0">
                <a:pos x="1" y="50"/>
              </a:cxn>
              <a:cxn ang="0">
                <a:pos x="0" y="30"/>
              </a:cxn>
              <a:cxn ang="0">
                <a:pos x="1" y="8"/>
              </a:cxn>
              <a:cxn ang="0">
                <a:pos x="42" y="4"/>
              </a:cxn>
              <a:cxn ang="0">
                <a:pos x="84" y="0"/>
              </a:cxn>
              <a:cxn ang="0">
                <a:pos x="85" y="24"/>
              </a:cxn>
              <a:cxn ang="0">
                <a:pos x="86" y="45"/>
              </a:cxn>
              <a:cxn ang="0">
                <a:pos x="84" y="67"/>
              </a:cxn>
              <a:cxn ang="0">
                <a:pos x="84" y="81"/>
              </a:cxn>
              <a:cxn ang="0">
                <a:pos x="85" y="93"/>
              </a:cxn>
              <a:cxn ang="0">
                <a:pos x="87" y="115"/>
              </a:cxn>
              <a:cxn ang="0">
                <a:pos x="90" y="136"/>
              </a:cxn>
              <a:cxn ang="0">
                <a:pos x="94" y="157"/>
              </a:cxn>
              <a:cxn ang="0">
                <a:pos x="95" y="184"/>
              </a:cxn>
              <a:cxn ang="0">
                <a:pos x="94" y="211"/>
              </a:cxn>
              <a:cxn ang="0">
                <a:pos x="90" y="243"/>
              </a:cxn>
              <a:cxn ang="0">
                <a:pos x="89" y="261"/>
              </a:cxn>
              <a:cxn ang="0">
                <a:pos x="89" y="274"/>
              </a:cxn>
              <a:cxn ang="0">
                <a:pos x="90" y="293"/>
              </a:cxn>
              <a:cxn ang="0">
                <a:pos x="92" y="304"/>
              </a:cxn>
            </a:cxnLst>
            <a:rect l="0" t="0" r="r" b="b"/>
            <a:pathLst>
              <a:path w="96" h="319">
                <a:moveTo>
                  <a:pt x="92" y="304"/>
                </a:moveTo>
                <a:lnTo>
                  <a:pt x="89" y="302"/>
                </a:lnTo>
                <a:lnTo>
                  <a:pt x="84" y="300"/>
                </a:lnTo>
                <a:lnTo>
                  <a:pt x="76" y="299"/>
                </a:lnTo>
                <a:lnTo>
                  <a:pt x="67" y="300"/>
                </a:lnTo>
                <a:lnTo>
                  <a:pt x="60" y="303"/>
                </a:lnTo>
                <a:lnTo>
                  <a:pt x="55" y="305"/>
                </a:lnTo>
                <a:lnTo>
                  <a:pt x="49" y="309"/>
                </a:lnTo>
                <a:lnTo>
                  <a:pt x="43" y="314"/>
                </a:lnTo>
                <a:lnTo>
                  <a:pt x="41" y="318"/>
                </a:lnTo>
                <a:lnTo>
                  <a:pt x="41" y="317"/>
                </a:lnTo>
                <a:lnTo>
                  <a:pt x="41" y="281"/>
                </a:lnTo>
                <a:lnTo>
                  <a:pt x="40" y="264"/>
                </a:lnTo>
                <a:lnTo>
                  <a:pt x="36" y="249"/>
                </a:lnTo>
                <a:lnTo>
                  <a:pt x="24" y="212"/>
                </a:lnTo>
                <a:lnTo>
                  <a:pt x="18" y="185"/>
                </a:lnTo>
                <a:lnTo>
                  <a:pt x="12" y="147"/>
                </a:lnTo>
                <a:lnTo>
                  <a:pt x="11" y="120"/>
                </a:lnTo>
                <a:lnTo>
                  <a:pt x="10" y="88"/>
                </a:lnTo>
                <a:lnTo>
                  <a:pt x="8" y="72"/>
                </a:lnTo>
                <a:lnTo>
                  <a:pt x="1" y="50"/>
                </a:lnTo>
                <a:lnTo>
                  <a:pt x="0" y="30"/>
                </a:lnTo>
                <a:lnTo>
                  <a:pt x="1" y="8"/>
                </a:lnTo>
                <a:lnTo>
                  <a:pt x="42" y="4"/>
                </a:lnTo>
                <a:lnTo>
                  <a:pt x="84" y="0"/>
                </a:lnTo>
                <a:lnTo>
                  <a:pt x="85" y="24"/>
                </a:lnTo>
                <a:lnTo>
                  <a:pt x="86" y="45"/>
                </a:lnTo>
                <a:lnTo>
                  <a:pt x="84" y="67"/>
                </a:lnTo>
                <a:lnTo>
                  <a:pt x="84" y="81"/>
                </a:lnTo>
                <a:lnTo>
                  <a:pt x="85" y="93"/>
                </a:lnTo>
                <a:lnTo>
                  <a:pt x="87" y="115"/>
                </a:lnTo>
                <a:lnTo>
                  <a:pt x="90" y="136"/>
                </a:lnTo>
                <a:lnTo>
                  <a:pt x="94" y="157"/>
                </a:lnTo>
                <a:lnTo>
                  <a:pt x="95" y="184"/>
                </a:lnTo>
                <a:lnTo>
                  <a:pt x="94" y="211"/>
                </a:lnTo>
                <a:lnTo>
                  <a:pt x="90" y="243"/>
                </a:lnTo>
                <a:lnTo>
                  <a:pt x="89" y="261"/>
                </a:lnTo>
                <a:lnTo>
                  <a:pt x="89" y="274"/>
                </a:lnTo>
                <a:lnTo>
                  <a:pt x="90" y="293"/>
                </a:lnTo>
                <a:lnTo>
                  <a:pt x="92" y="30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1" name="Freeform 155"/>
          <p:cNvSpPr>
            <a:spLocks/>
          </p:cNvSpPr>
          <p:nvPr/>
        </p:nvSpPr>
        <p:spPr bwMode="auto">
          <a:xfrm>
            <a:off x="2646363" y="3892550"/>
            <a:ext cx="161925" cy="166688"/>
          </a:xfrm>
          <a:custGeom>
            <a:avLst/>
            <a:gdLst/>
            <a:ahLst/>
            <a:cxnLst>
              <a:cxn ang="0">
                <a:pos x="4" y="19"/>
              </a:cxn>
              <a:cxn ang="0">
                <a:pos x="12" y="10"/>
              </a:cxn>
              <a:cxn ang="0">
                <a:pos x="24" y="4"/>
              </a:cxn>
              <a:cxn ang="0">
                <a:pos x="39" y="0"/>
              </a:cxn>
              <a:cxn ang="0">
                <a:pos x="53" y="3"/>
              </a:cxn>
              <a:cxn ang="0">
                <a:pos x="55" y="4"/>
              </a:cxn>
              <a:cxn ang="0">
                <a:pos x="56" y="6"/>
              </a:cxn>
              <a:cxn ang="0">
                <a:pos x="61" y="13"/>
              </a:cxn>
              <a:cxn ang="0">
                <a:pos x="54" y="13"/>
              </a:cxn>
              <a:cxn ang="0">
                <a:pos x="43" y="11"/>
              </a:cxn>
              <a:cxn ang="0">
                <a:pos x="28" y="15"/>
              </a:cxn>
              <a:cxn ang="0">
                <a:pos x="19" y="21"/>
              </a:cxn>
              <a:cxn ang="0">
                <a:pos x="13" y="29"/>
              </a:cxn>
              <a:cxn ang="0">
                <a:pos x="12" y="41"/>
              </a:cxn>
              <a:cxn ang="0">
                <a:pos x="18" y="52"/>
              </a:cxn>
              <a:cxn ang="0">
                <a:pos x="29" y="63"/>
              </a:cxn>
              <a:cxn ang="0">
                <a:pos x="40" y="71"/>
              </a:cxn>
              <a:cxn ang="0">
                <a:pos x="49" y="75"/>
              </a:cxn>
              <a:cxn ang="0">
                <a:pos x="59" y="75"/>
              </a:cxn>
              <a:cxn ang="0">
                <a:pos x="71" y="73"/>
              </a:cxn>
              <a:cxn ang="0">
                <a:pos x="80" y="68"/>
              </a:cxn>
              <a:cxn ang="0">
                <a:pos x="84" y="57"/>
              </a:cxn>
              <a:cxn ang="0">
                <a:pos x="81" y="41"/>
              </a:cxn>
              <a:cxn ang="0">
                <a:pos x="90" y="57"/>
              </a:cxn>
              <a:cxn ang="0">
                <a:pos x="100" y="81"/>
              </a:cxn>
              <a:cxn ang="0">
                <a:pos x="100" y="90"/>
              </a:cxn>
              <a:cxn ang="0">
                <a:pos x="93" y="98"/>
              </a:cxn>
              <a:cxn ang="0">
                <a:pos x="84" y="103"/>
              </a:cxn>
              <a:cxn ang="0">
                <a:pos x="66" y="104"/>
              </a:cxn>
              <a:cxn ang="0">
                <a:pos x="56" y="102"/>
              </a:cxn>
              <a:cxn ang="0">
                <a:pos x="29" y="84"/>
              </a:cxn>
              <a:cxn ang="0">
                <a:pos x="1" y="52"/>
              </a:cxn>
              <a:cxn ang="0">
                <a:pos x="0" y="41"/>
              </a:cxn>
              <a:cxn ang="0">
                <a:pos x="1" y="22"/>
              </a:cxn>
              <a:cxn ang="0">
                <a:pos x="3" y="19"/>
              </a:cxn>
            </a:cxnLst>
            <a:rect l="0" t="0" r="r" b="b"/>
            <a:pathLst>
              <a:path w="102" h="105">
                <a:moveTo>
                  <a:pt x="3" y="19"/>
                </a:moveTo>
                <a:lnTo>
                  <a:pt x="4" y="19"/>
                </a:lnTo>
                <a:lnTo>
                  <a:pt x="7" y="15"/>
                </a:lnTo>
                <a:lnTo>
                  <a:pt x="12" y="10"/>
                </a:lnTo>
                <a:lnTo>
                  <a:pt x="19" y="6"/>
                </a:lnTo>
                <a:lnTo>
                  <a:pt x="24" y="4"/>
                </a:lnTo>
                <a:lnTo>
                  <a:pt x="30" y="1"/>
                </a:lnTo>
                <a:lnTo>
                  <a:pt x="39" y="0"/>
                </a:lnTo>
                <a:lnTo>
                  <a:pt x="47" y="1"/>
                </a:lnTo>
                <a:lnTo>
                  <a:pt x="53" y="3"/>
                </a:lnTo>
                <a:lnTo>
                  <a:pt x="55" y="5"/>
                </a:lnTo>
                <a:lnTo>
                  <a:pt x="55" y="4"/>
                </a:lnTo>
                <a:lnTo>
                  <a:pt x="55" y="5"/>
                </a:lnTo>
                <a:lnTo>
                  <a:pt x="56" y="6"/>
                </a:lnTo>
                <a:lnTo>
                  <a:pt x="59" y="10"/>
                </a:lnTo>
                <a:lnTo>
                  <a:pt x="61" y="13"/>
                </a:lnTo>
                <a:lnTo>
                  <a:pt x="62" y="15"/>
                </a:lnTo>
                <a:lnTo>
                  <a:pt x="54" y="13"/>
                </a:lnTo>
                <a:lnTo>
                  <a:pt x="48" y="12"/>
                </a:lnTo>
                <a:lnTo>
                  <a:pt x="43" y="11"/>
                </a:lnTo>
                <a:lnTo>
                  <a:pt x="36" y="12"/>
                </a:lnTo>
                <a:lnTo>
                  <a:pt x="28" y="15"/>
                </a:lnTo>
                <a:lnTo>
                  <a:pt x="22" y="18"/>
                </a:lnTo>
                <a:lnTo>
                  <a:pt x="19" y="21"/>
                </a:lnTo>
                <a:lnTo>
                  <a:pt x="16" y="24"/>
                </a:lnTo>
                <a:lnTo>
                  <a:pt x="13" y="29"/>
                </a:lnTo>
                <a:lnTo>
                  <a:pt x="12" y="36"/>
                </a:lnTo>
                <a:lnTo>
                  <a:pt x="12" y="41"/>
                </a:lnTo>
                <a:lnTo>
                  <a:pt x="15" y="47"/>
                </a:lnTo>
                <a:lnTo>
                  <a:pt x="18" y="52"/>
                </a:lnTo>
                <a:lnTo>
                  <a:pt x="22" y="57"/>
                </a:lnTo>
                <a:lnTo>
                  <a:pt x="29" y="63"/>
                </a:lnTo>
                <a:lnTo>
                  <a:pt x="36" y="68"/>
                </a:lnTo>
                <a:lnTo>
                  <a:pt x="40" y="71"/>
                </a:lnTo>
                <a:lnTo>
                  <a:pt x="46" y="74"/>
                </a:lnTo>
                <a:lnTo>
                  <a:pt x="49" y="75"/>
                </a:lnTo>
                <a:lnTo>
                  <a:pt x="54" y="75"/>
                </a:lnTo>
                <a:lnTo>
                  <a:pt x="59" y="75"/>
                </a:lnTo>
                <a:lnTo>
                  <a:pt x="66" y="74"/>
                </a:lnTo>
                <a:lnTo>
                  <a:pt x="71" y="73"/>
                </a:lnTo>
                <a:lnTo>
                  <a:pt x="75" y="71"/>
                </a:lnTo>
                <a:lnTo>
                  <a:pt x="80" y="68"/>
                </a:lnTo>
                <a:lnTo>
                  <a:pt x="82" y="64"/>
                </a:lnTo>
                <a:lnTo>
                  <a:pt x="84" y="57"/>
                </a:lnTo>
                <a:lnTo>
                  <a:pt x="83" y="49"/>
                </a:lnTo>
                <a:lnTo>
                  <a:pt x="81" y="41"/>
                </a:lnTo>
                <a:lnTo>
                  <a:pt x="85" y="50"/>
                </a:lnTo>
                <a:lnTo>
                  <a:pt x="90" y="57"/>
                </a:lnTo>
                <a:lnTo>
                  <a:pt x="98" y="72"/>
                </a:lnTo>
                <a:lnTo>
                  <a:pt x="100" y="81"/>
                </a:lnTo>
                <a:lnTo>
                  <a:pt x="101" y="87"/>
                </a:lnTo>
                <a:lnTo>
                  <a:pt x="100" y="90"/>
                </a:lnTo>
                <a:lnTo>
                  <a:pt x="98" y="96"/>
                </a:lnTo>
                <a:lnTo>
                  <a:pt x="93" y="98"/>
                </a:lnTo>
                <a:lnTo>
                  <a:pt x="90" y="100"/>
                </a:lnTo>
                <a:lnTo>
                  <a:pt x="84" y="103"/>
                </a:lnTo>
                <a:lnTo>
                  <a:pt x="77" y="104"/>
                </a:lnTo>
                <a:lnTo>
                  <a:pt x="66" y="104"/>
                </a:lnTo>
                <a:lnTo>
                  <a:pt x="61" y="103"/>
                </a:lnTo>
                <a:lnTo>
                  <a:pt x="56" y="102"/>
                </a:lnTo>
                <a:lnTo>
                  <a:pt x="48" y="98"/>
                </a:lnTo>
                <a:lnTo>
                  <a:pt x="29" y="84"/>
                </a:lnTo>
                <a:lnTo>
                  <a:pt x="3" y="57"/>
                </a:lnTo>
                <a:lnTo>
                  <a:pt x="1" y="52"/>
                </a:lnTo>
                <a:lnTo>
                  <a:pt x="1" y="48"/>
                </a:lnTo>
                <a:lnTo>
                  <a:pt x="0" y="41"/>
                </a:lnTo>
                <a:lnTo>
                  <a:pt x="1" y="35"/>
                </a:lnTo>
                <a:lnTo>
                  <a:pt x="1" y="22"/>
                </a:lnTo>
                <a:lnTo>
                  <a:pt x="4" y="19"/>
                </a:lnTo>
                <a:lnTo>
                  <a:pt x="3" y="19"/>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2" name="Freeform 156"/>
          <p:cNvSpPr>
            <a:spLocks/>
          </p:cNvSpPr>
          <p:nvPr/>
        </p:nvSpPr>
        <p:spPr bwMode="auto">
          <a:xfrm>
            <a:off x="2809875" y="2024063"/>
            <a:ext cx="12700" cy="128587"/>
          </a:xfrm>
          <a:custGeom>
            <a:avLst/>
            <a:gdLst/>
            <a:ahLst/>
            <a:cxnLst>
              <a:cxn ang="0">
                <a:pos x="7" y="80"/>
              </a:cxn>
              <a:cxn ang="0">
                <a:pos x="5" y="61"/>
              </a:cxn>
              <a:cxn ang="0">
                <a:pos x="2" y="25"/>
              </a:cxn>
              <a:cxn ang="0">
                <a:pos x="0" y="0"/>
              </a:cxn>
            </a:cxnLst>
            <a:rect l="0" t="0" r="r" b="b"/>
            <a:pathLst>
              <a:path w="8" h="81">
                <a:moveTo>
                  <a:pt x="7" y="80"/>
                </a:moveTo>
                <a:lnTo>
                  <a:pt x="5" y="61"/>
                </a:lnTo>
                <a:lnTo>
                  <a:pt x="2" y="2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11773" name="Freeform 157"/>
          <p:cNvSpPr>
            <a:spLocks/>
          </p:cNvSpPr>
          <p:nvPr/>
        </p:nvSpPr>
        <p:spPr bwMode="auto">
          <a:xfrm>
            <a:off x="3971925" y="1617663"/>
            <a:ext cx="17463" cy="6350"/>
          </a:xfrm>
          <a:custGeom>
            <a:avLst/>
            <a:gdLst/>
            <a:ahLst/>
            <a:cxnLst>
              <a:cxn ang="0">
                <a:pos x="0" y="0"/>
              </a:cxn>
              <a:cxn ang="0">
                <a:pos x="6" y="1"/>
              </a:cxn>
              <a:cxn ang="0">
                <a:pos x="10" y="3"/>
              </a:cxn>
            </a:cxnLst>
            <a:rect l="0" t="0" r="r" b="b"/>
            <a:pathLst>
              <a:path w="11" h="4">
                <a:moveTo>
                  <a:pt x="0" y="0"/>
                </a:moveTo>
                <a:lnTo>
                  <a:pt x="6" y="1"/>
                </a:lnTo>
                <a:lnTo>
                  <a:pt x="10" y="3"/>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111774" name="Freeform 158"/>
          <p:cNvSpPr>
            <a:spLocks/>
          </p:cNvSpPr>
          <p:nvPr/>
        </p:nvSpPr>
        <p:spPr bwMode="auto">
          <a:xfrm>
            <a:off x="3189288" y="1566863"/>
            <a:ext cx="25400" cy="87312"/>
          </a:xfrm>
          <a:custGeom>
            <a:avLst/>
            <a:gdLst/>
            <a:ahLst/>
            <a:cxnLst>
              <a:cxn ang="0">
                <a:pos x="1" y="37"/>
              </a:cxn>
              <a:cxn ang="0">
                <a:pos x="0" y="54"/>
              </a:cxn>
              <a:cxn ang="0">
                <a:pos x="8" y="45"/>
              </a:cxn>
              <a:cxn ang="0">
                <a:pos x="13" y="38"/>
              </a:cxn>
              <a:cxn ang="0">
                <a:pos x="15" y="27"/>
              </a:cxn>
              <a:cxn ang="0">
                <a:pos x="15" y="21"/>
              </a:cxn>
              <a:cxn ang="0">
                <a:pos x="15" y="7"/>
              </a:cxn>
              <a:cxn ang="0">
                <a:pos x="12" y="0"/>
              </a:cxn>
              <a:cxn ang="0">
                <a:pos x="9" y="2"/>
              </a:cxn>
              <a:cxn ang="0">
                <a:pos x="7" y="4"/>
              </a:cxn>
              <a:cxn ang="0">
                <a:pos x="5" y="8"/>
              </a:cxn>
              <a:cxn ang="0">
                <a:pos x="1" y="37"/>
              </a:cxn>
            </a:cxnLst>
            <a:rect l="0" t="0" r="r" b="b"/>
            <a:pathLst>
              <a:path w="16" h="55">
                <a:moveTo>
                  <a:pt x="1" y="37"/>
                </a:moveTo>
                <a:lnTo>
                  <a:pt x="0" y="54"/>
                </a:lnTo>
                <a:lnTo>
                  <a:pt x="8" y="45"/>
                </a:lnTo>
                <a:lnTo>
                  <a:pt x="13" y="38"/>
                </a:lnTo>
                <a:lnTo>
                  <a:pt x="15" y="27"/>
                </a:lnTo>
                <a:lnTo>
                  <a:pt x="15" y="21"/>
                </a:lnTo>
                <a:lnTo>
                  <a:pt x="15" y="7"/>
                </a:lnTo>
                <a:lnTo>
                  <a:pt x="12" y="0"/>
                </a:lnTo>
                <a:lnTo>
                  <a:pt x="9" y="2"/>
                </a:lnTo>
                <a:lnTo>
                  <a:pt x="7" y="4"/>
                </a:lnTo>
                <a:lnTo>
                  <a:pt x="5" y="8"/>
                </a:lnTo>
                <a:lnTo>
                  <a:pt x="1" y="3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5" name="Freeform 159"/>
          <p:cNvSpPr>
            <a:spLocks/>
          </p:cNvSpPr>
          <p:nvPr/>
        </p:nvSpPr>
        <p:spPr bwMode="auto">
          <a:xfrm>
            <a:off x="2913063" y="1371600"/>
            <a:ext cx="315912" cy="209550"/>
          </a:xfrm>
          <a:custGeom>
            <a:avLst/>
            <a:gdLst/>
            <a:ahLst/>
            <a:cxnLst>
              <a:cxn ang="0">
                <a:pos x="179" y="128"/>
              </a:cxn>
              <a:cxn ang="0">
                <a:pos x="177" y="95"/>
              </a:cxn>
              <a:cxn ang="0">
                <a:pos x="173" y="80"/>
              </a:cxn>
              <a:cxn ang="0">
                <a:pos x="168" y="55"/>
              </a:cxn>
              <a:cxn ang="0">
                <a:pos x="156" y="41"/>
              </a:cxn>
              <a:cxn ang="0">
                <a:pos x="149" y="39"/>
              </a:cxn>
              <a:cxn ang="0">
                <a:pos x="136" y="45"/>
              </a:cxn>
              <a:cxn ang="0">
                <a:pos x="108" y="67"/>
              </a:cxn>
              <a:cxn ang="0">
                <a:pos x="97" y="81"/>
              </a:cxn>
              <a:cxn ang="0">
                <a:pos x="84" y="89"/>
              </a:cxn>
              <a:cxn ang="0">
                <a:pos x="77" y="95"/>
              </a:cxn>
              <a:cxn ang="0">
                <a:pos x="66" y="99"/>
              </a:cxn>
              <a:cxn ang="0">
                <a:pos x="56" y="100"/>
              </a:cxn>
              <a:cxn ang="0">
                <a:pos x="48" y="97"/>
              </a:cxn>
              <a:cxn ang="0">
                <a:pos x="34" y="108"/>
              </a:cxn>
              <a:cxn ang="0">
                <a:pos x="23" y="107"/>
              </a:cxn>
              <a:cxn ang="0">
                <a:pos x="7" y="116"/>
              </a:cxn>
              <a:cxn ang="0">
                <a:pos x="2" y="100"/>
              </a:cxn>
              <a:cxn ang="0">
                <a:pos x="0" y="79"/>
              </a:cxn>
              <a:cxn ang="0">
                <a:pos x="6" y="53"/>
              </a:cxn>
              <a:cxn ang="0">
                <a:pos x="15" y="37"/>
              </a:cxn>
              <a:cxn ang="0">
                <a:pos x="43" y="15"/>
              </a:cxn>
              <a:cxn ang="0">
                <a:pos x="66" y="5"/>
              </a:cxn>
              <a:cxn ang="0">
                <a:pos x="97" y="0"/>
              </a:cxn>
              <a:cxn ang="0">
                <a:pos x="127" y="3"/>
              </a:cxn>
              <a:cxn ang="0">
                <a:pos x="152" y="9"/>
              </a:cxn>
              <a:cxn ang="0">
                <a:pos x="170" y="19"/>
              </a:cxn>
              <a:cxn ang="0">
                <a:pos x="187" y="38"/>
              </a:cxn>
              <a:cxn ang="0">
                <a:pos x="194" y="53"/>
              </a:cxn>
              <a:cxn ang="0">
                <a:pos x="198" y="74"/>
              </a:cxn>
              <a:cxn ang="0">
                <a:pos x="198" y="91"/>
              </a:cxn>
              <a:cxn ang="0">
                <a:pos x="192" y="107"/>
              </a:cxn>
              <a:cxn ang="0">
                <a:pos x="186" y="123"/>
              </a:cxn>
              <a:cxn ang="0">
                <a:pos x="179" y="131"/>
              </a:cxn>
            </a:cxnLst>
            <a:rect l="0" t="0" r="r" b="b"/>
            <a:pathLst>
              <a:path w="199" h="132">
                <a:moveTo>
                  <a:pt x="179" y="131"/>
                </a:moveTo>
                <a:lnTo>
                  <a:pt x="179" y="128"/>
                </a:lnTo>
                <a:lnTo>
                  <a:pt x="180" y="107"/>
                </a:lnTo>
                <a:lnTo>
                  <a:pt x="177" y="95"/>
                </a:lnTo>
                <a:lnTo>
                  <a:pt x="176" y="91"/>
                </a:lnTo>
                <a:lnTo>
                  <a:pt x="173" y="80"/>
                </a:lnTo>
                <a:lnTo>
                  <a:pt x="170" y="69"/>
                </a:lnTo>
                <a:lnTo>
                  <a:pt x="168" y="55"/>
                </a:lnTo>
                <a:lnTo>
                  <a:pt x="163" y="47"/>
                </a:lnTo>
                <a:lnTo>
                  <a:pt x="156" y="41"/>
                </a:lnTo>
                <a:lnTo>
                  <a:pt x="152" y="37"/>
                </a:lnTo>
                <a:lnTo>
                  <a:pt x="149" y="39"/>
                </a:lnTo>
                <a:lnTo>
                  <a:pt x="143" y="41"/>
                </a:lnTo>
                <a:lnTo>
                  <a:pt x="136" y="45"/>
                </a:lnTo>
                <a:lnTo>
                  <a:pt x="115" y="59"/>
                </a:lnTo>
                <a:lnTo>
                  <a:pt x="108" y="67"/>
                </a:lnTo>
                <a:lnTo>
                  <a:pt x="102" y="75"/>
                </a:lnTo>
                <a:lnTo>
                  <a:pt x="97" y="81"/>
                </a:lnTo>
                <a:lnTo>
                  <a:pt x="89" y="87"/>
                </a:lnTo>
                <a:lnTo>
                  <a:pt x="84" y="89"/>
                </a:lnTo>
                <a:lnTo>
                  <a:pt x="80" y="93"/>
                </a:lnTo>
                <a:lnTo>
                  <a:pt x="77" y="95"/>
                </a:lnTo>
                <a:lnTo>
                  <a:pt x="72" y="97"/>
                </a:lnTo>
                <a:lnTo>
                  <a:pt x="66" y="99"/>
                </a:lnTo>
                <a:lnTo>
                  <a:pt x="60" y="100"/>
                </a:lnTo>
                <a:lnTo>
                  <a:pt x="56" y="100"/>
                </a:lnTo>
                <a:lnTo>
                  <a:pt x="52" y="99"/>
                </a:lnTo>
                <a:lnTo>
                  <a:pt x="48" y="97"/>
                </a:lnTo>
                <a:lnTo>
                  <a:pt x="43" y="102"/>
                </a:lnTo>
                <a:lnTo>
                  <a:pt x="34" y="108"/>
                </a:lnTo>
                <a:lnTo>
                  <a:pt x="27" y="112"/>
                </a:lnTo>
                <a:lnTo>
                  <a:pt x="23" y="107"/>
                </a:lnTo>
                <a:lnTo>
                  <a:pt x="19" y="131"/>
                </a:lnTo>
                <a:lnTo>
                  <a:pt x="7" y="116"/>
                </a:lnTo>
                <a:lnTo>
                  <a:pt x="3" y="108"/>
                </a:lnTo>
                <a:lnTo>
                  <a:pt x="2" y="100"/>
                </a:lnTo>
                <a:lnTo>
                  <a:pt x="0" y="90"/>
                </a:lnTo>
                <a:lnTo>
                  <a:pt x="0" y="79"/>
                </a:lnTo>
                <a:lnTo>
                  <a:pt x="2" y="63"/>
                </a:lnTo>
                <a:lnTo>
                  <a:pt x="6" y="53"/>
                </a:lnTo>
                <a:lnTo>
                  <a:pt x="9" y="44"/>
                </a:lnTo>
                <a:lnTo>
                  <a:pt x="15" y="37"/>
                </a:lnTo>
                <a:lnTo>
                  <a:pt x="25" y="26"/>
                </a:lnTo>
                <a:lnTo>
                  <a:pt x="43" y="15"/>
                </a:lnTo>
                <a:lnTo>
                  <a:pt x="54" y="9"/>
                </a:lnTo>
                <a:lnTo>
                  <a:pt x="66" y="5"/>
                </a:lnTo>
                <a:lnTo>
                  <a:pt x="86" y="1"/>
                </a:lnTo>
                <a:lnTo>
                  <a:pt x="97" y="0"/>
                </a:lnTo>
                <a:lnTo>
                  <a:pt x="115" y="1"/>
                </a:lnTo>
                <a:lnTo>
                  <a:pt x="127" y="3"/>
                </a:lnTo>
                <a:lnTo>
                  <a:pt x="138" y="5"/>
                </a:lnTo>
                <a:lnTo>
                  <a:pt x="152" y="9"/>
                </a:lnTo>
                <a:lnTo>
                  <a:pt x="161" y="13"/>
                </a:lnTo>
                <a:lnTo>
                  <a:pt x="170" y="19"/>
                </a:lnTo>
                <a:lnTo>
                  <a:pt x="180" y="28"/>
                </a:lnTo>
                <a:lnTo>
                  <a:pt x="187" y="38"/>
                </a:lnTo>
                <a:lnTo>
                  <a:pt x="191" y="45"/>
                </a:lnTo>
                <a:lnTo>
                  <a:pt x="194" y="53"/>
                </a:lnTo>
                <a:lnTo>
                  <a:pt x="196" y="63"/>
                </a:lnTo>
                <a:lnTo>
                  <a:pt x="198" y="74"/>
                </a:lnTo>
                <a:lnTo>
                  <a:pt x="198" y="83"/>
                </a:lnTo>
                <a:lnTo>
                  <a:pt x="198" y="91"/>
                </a:lnTo>
                <a:lnTo>
                  <a:pt x="196" y="99"/>
                </a:lnTo>
                <a:lnTo>
                  <a:pt x="192" y="107"/>
                </a:lnTo>
                <a:lnTo>
                  <a:pt x="188" y="119"/>
                </a:lnTo>
                <a:lnTo>
                  <a:pt x="186" y="123"/>
                </a:lnTo>
                <a:lnTo>
                  <a:pt x="182" y="127"/>
                </a:lnTo>
                <a:lnTo>
                  <a:pt x="179" y="131"/>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6" name="Freeform 160"/>
          <p:cNvSpPr>
            <a:spLocks/>
          </p:cNvSpPr>
          <p:nvPr/>
        </p:nvSpPr>
        <p:spPr bwMode="auto">
          <a:xfrm>
            <a:off x="3108325" y="1746250"/>
            <a:ext cx="96838" cy="176213"/>
          </a:xfrm>
          <a:custGeom>
            <a:avLst/>
            <a:gdLst/>
            <a:ahLst/>
            <a:cxnLst>
              <a:cxn ang="0">
                <a:pos x="31" y="110"/>
              </a:cxn>
              <a:cxn ang="0">
                <a:pos x="46" y="80"/>
              </a:cxn>
              <a:cxn ang="0">
                <a:pos x="55" y="56"/>
              </a:cxn>
              <a:cxn ang="0">
                <a:pos x="61" y="35"/>
              </a:cxn>
              <a:cxn ang="0">
                <a:pos x="37" y="1"/>
              </a:cxn>
              <a:cxn ang="0">
                <a:pos x="35" y="0"/>
              </a:cxn>
              <a:cxn ang="0">
                <a:pos x="34" y="11"/>
              </a:cxn>
              <a:cxn ang="0">
                <a:pos x="31" y="25"/>
              </a:cxn>
              <a:cxn ang="0">
                <a:pos x="26" y="35"/>
              </a:cxn>
              <a:cxn ang="0">
                <a:pos x="19" y="45"/>
              </a:cxn>
              <a:cxn ang="0">
                <a:pos x="10" y="53"/>
              </a:cxn>
              <a:cxn ang="0">
                <a:pos x="6" y="59"/>
              </a:cxn>
              <a:cxn ang="0">
                <a:pos x="0" y="64"/>
              </a:cxn>
              <a:cxn ang="0">
                <a:pos x="31" y="109"/>
              </a:cxn>
              <a:cxn ang="0">
                <a:pos x="31" y="110"/>
              </a:cxn>
            </a:cxnLst>
            <a:rect l="0" t="0" r="r" b="b"/>
            <a:pathLst>
              <a:path w="62" h="111">
                <a:moveTo>
                  <a:pt x="31" y="110"/>
                </a:moveTo>
                <a:lnTo>
                  <a:pt x="46" y="80"/>
                </a:lnTo>
                <a:lnTo>
                  <a:pt x="55" y="56"/>
                </a:lnTo>
                <a:lnTo>
                  <a:pt x="61" y="35"/>
                </a:lnTo>
                <a:lnTo>
                  <a:pt x="37" y="1"/>
                </a:lnTo>
                <a:lnTo>
                  <a:pt x="35" y="0"/>
                </a:lnTo>
                <a:lnTo>
                  <a:pt x="34" y="11"/>
                </a:lnTo>
                <a:lnTo>
                  <a:pt x="31" y="25"/>
                </a:lnTo>
                <a:lnTo>
                  <a:pt x="26" y="35"/>
                </a:lnTo>
                <a:lnTo>
                  <a:pt x="19" y="45"/>
                </a:lnTo>
                <a:lnTo>
                  <a:pt x="10" y="53"/>
                </a:lnTo>
                <a:lnTo>
                  <a:pt x="6" y="59"/>
                </a:lnTo>
                <a:lnTo>
                  <a:pt x="0" y="64"/>
                </a:lnTo>
                <a:lnTo>
                  <a:pt x="31" y="109"/>
                </a:lnTo>
                <a:lnTo>
                  <a:pt x="31" y="1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7" name="Freeform 161"/>
          <p:cNvSpPr>
            <a:spLocks/>
          </p:cNvSpPr>
          <p:nvPr/>
        </p:nvSpPr>
        <p:spPr bwMode="auto">
          <a:xfrm>
            <a:off x="2943225" y="1747838"/>
            <a:ext cx="122238" cy="173037"/>
          </a:xfrm>
          <a:custGeom>
            <a:avLst/>
            <a:gdLst/>
            <a:ahLst/>
            <a:cxnLst>
              <a:cxn ang="0">
                <a:pos x="76" y="63"/>
              </a:cxn>
              <a:cxn ang="0">
                <a:pos x="66" y="59"/>
              </a:cxn>
              <a:cxn ang="0">
                <a:pos x="59" y="56"/>
              </a:cxn>
              <a:cxn ang="0">
                <a:pos x="55" y="53"/>
              </a:cxn>
              <a:cxn ang="0">
                <a:pos x="47" y="47"/>
              </a:cxn>
              <a:cxn ang="0">
                <a:pos x="42" y="41"/>
              </a:cxn>
              <a:cxn ang="0">
                <a:pos x="28" y="22"/>
              </a:cxn>
              <a:cxn ang="0">
                <a:pos x="23" y="15"/>
              </a:cxn>
              <a:cxn ang="0">
                <a:pos x="21" y="7"/>
              </a:cxn>
              <a:cxn ang="0">
                <a:pos x="22" y="0"/>
              </a:cxn>
              <a:cxn ang="0">
                <a:pos x="18" y="4"/>
              </a:cxn>
              <a:cxn ang="0">
                <a:pos x="0" y="32"/>
              </a:cxn>
              <a:cxn ang="0">
                <a:pos x="11" y="57"/>
              </a:cxn>
              <a:cxn ang="0">
                <a:pos x="17" y="70"/>
              </a:cxn>
              <a:cxn ang="0">
                <a:pos x="27" y="84"/>
              </a:cxn>
              <a:cxn ang="0">
                <a:pos x="42" y="108"/>
              </a:cxn>
              <a:cxn ang="0">
                <a:pos x="44" y="107"/>
              </a:cxn>
              <a:cxn ang="0">
                <a:pos x="76" y="63"/>
              </a:cxn>
            </a:cxnLst>
            <a:rect l="0" t="0" r="r" b="b"/>
            <a:pathLst>
              <a:path w="77" h="109">
                <a:moveTo>
                  <a:pt x="76" y="63"/>
                </a:moveTo>
                <a:lnTo>
                  <a:pt x="66" y="59"/>
                </a:lnTo>
                <a:lnTo>
                  <a:pt x="59" y="56"/>
                </a:lnTo>
                <a:lnTo>
                  <a:pt x="55" y="53"/>
                </a:lnTo>
                <a:lnTo>
                  <a:pt x="47" y="47"/>
                </a:lnTo>
                <a:lnTo>
                  <a:pt x="42" y="41"/>
                </a:lnTo>
                <a:lnTo>
                  <a:pt x="28" y="22"/>
                </a:lnTo>
                <a:lnTo>
                  <a:pt x="23" y="15"/>
                </a:lnTo>
                <a:lnTo>
                  <a:pt x="21" y="7"/>
                </a:lnTo>
                <a:lnTo>
                  <a:pt x="22" y="0"/>
                </a:lnTo>
                <a:lnTo>
                  <a:pt x="18" y="4"/>
                </a:lnTo>
                <a:lnTo>
                  <a:pt x="0" y="32"/>
                </a:lnTo>
                <a:lnTo>
                  <a:pt x="11" y="57"/>
                </a:lnTo>
                <a:lnTo>
                  <a:pt x="17" y="70"/>
                </a:lnTo>
                <a:lnTo>
                  <a:pt x="27" y="84"/>
                </a:lnTo>
                <a:lnTo>
                  <a:pt x="42" y="108"/>
                </a:lnTo>
                <a:lnTo>
                  <a:pt x="44" y="107"/>
                </a:lnTo>
                <a:lnTo>
                  <a:pt x="76" y="6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8" name="Freeform 162"/>
          <p:cNvSpPr>
            <a:spLocks/>
          </p:cNvSpPr>
          <p:nvPr/>
        </p:nvSpPr>
        <p:spPr bwMode="auto">
          <a:xfrm>
            <a:off x="2976563" y="1709738"/>
            <a:ext cx="188912" cy="139700"/>
          </a:xfrm>
          <a:custGeom>
            <a:avLst/>
            <a:gdLst/>
            <a:ahLst/>
            <a:cxnLst>
              <a:cxn ang="0">
                <a:pos x="117" y="23"/>
              </a:cxn>
              <a:cxn ang="0">
                <a:pos x="117" y="25"/>
              </a:cxn>
              <a:cxn ang="0">
                <a:pos x="116" y="8"/>
              </a:cxn>
              <a:cxn ang="0">
                <a:pos x="116" y="6"/>
              </a:cxn>
              <a:cxn ang="0">
                <a:pos x="107" y="22"/>
              </a:cxn>
              <a:cxn ang="0">
                <a:pos x="98" y="31"/>
              </a:cxn>
              <a:cxn ang="0">
                <a:pos x="90" y="38"/>
              </a:cxn>
              <a:cxn ang="0">
                <a:pos x="82" y="42"/>
              </a:cxn>
              <a:cxn ang="0">
                <a:pos x="69" y="44"/>
              </a:cxn>
              <a:cxn ang="0">
                <a:pos x="50" y="44"/>
              </a:cxn>
              <a:cxn ang="0">
                <a:pos x="37" y="41"/>
              </a:cxn>
              <a:cxn ang="0">
                <a:pos x="26" y="34"/>
              </a:cxn>
              <a:cxn ang="0">
                <a:pos x="20" y="28"/>
              </a:cxn>
              <a:cxn ang="0">
                <a:pos x="9" y="16"/>
              </a:cxn>
              <a:cxn ang="0">
                <a:pos x="0" y="0"/>
              </a:cxn>
              <a:cxn ang="0">
                <a:pos x="1" y="9"/>
              </a:cxn>
              <a:cxn ang="0">
                <a:pos x="1" y="12"/>
              </a:cxn>
              <a:cxn ang="0">
                <a:pos x="0" y="28"/>
              </a:cxn>
              <a:cxn ang="0">
                <a:pos x="0" y="30"/>
              </a:cxn>
              <a:cxn ang="0">
                <a:pos x="2" y="39"/>
              </a:cxn>
              <a:cxn ang="0">
                <a:pos x="7" y="46"/>
              </a:cxn>
              <a:cxn ang="0">
                <a:pos x="12" y="54"/>
              </a:cxn>
              <a:cxn ang="0">
                <a:pos x="21" y="66"/>
              </a:cxn>
              <a:cxn ang="0">
                <a:pos x="26" y="71"/>
              </a:cxn>
              <a:cxn ang="0">
                <a:pos x="32" y="76"/>
              </a:cxn>
              <a:cxn ang="0">
                <a:pos x="38" y="80"/>
              </a:cxn>
              <a:cxn ang="0">
                <a:pos x="45" y="83"/>
              </a:cxn>
              <a:cxn ang="0">
                <a:pos x="55" y="87"/>
              </a:cxn>
              <a:cxn ang="0">
                <a:pos x="82" y="87"/>
              </a:cxn>
              <a:cxn ang="0">
                <a:pos x="88" y="82"/>
              </a:cxn>
              <a:cxn ang="0">
                <a:pos x="92" y="76"/>
              </a:cxn>
              <a:cxn ang="0">
                <a:pos x="101" y="68"/>
              </a:cxn>
              <a:cxn ang="0">
                <a:pos x="108" y="58"/>
              </a:cxn>
              <a:cxn ang="0">
                <a:pos x="113" y="48"/>
              </a:cxn>
              <a:cxn ang="0">
                <a:pos x="116" y="34"/>
              </a:cxn>
              <a:cxn ang="0">
                <a:pos x="117" y="23"/>
              </a:cxn>
              <a:cxn ang="0">
                <a:pos x="117" y="23"/>
              </a:cxn>
            </a:cxnLst>
            <a:rect l="0" t="0" r="r" b="b"/>
            <a:pathLst>
              <a:path w="118" h="88">
                <a:moveTo>
                  <a:pt x="117" y="23"/>
                </a:moveTo>
                <a:lnTo>
                  <a:pt x="117" y="25"/>
                </a:lnTo>
                <a:lnTo>
                  <a:pt x="116" y="8"/>
                </a:lnTo>
                <a:lnTo>
                  <a:pt x="116" y="6"/>
                </a:lnTo>
                <a:lnTo>
                  <a:pt x="107" y="22"/>
                </a:lnTo>
                <a:lnTo>
                  <a:pt x="98" y="31"/>
                </a:lnTo>
                <a:lnTo>
                  <a:pt x="90" y="38"/>
                </a:lnTo>
                <a:lnTo>
                  <a:pt x="82" y="42"/>
                </a:lnTo>
                <a:lnTo>
                  <a:pt x="69" y="44"/>
                </a:lnTo>
                <a:lnTo>
                  <a:pt x="50" y="44"/>
                </a:lnTo>
                <a:lnTo>
                  <a:pt x="37" y="41"/>
                </a:lnTo>
                <a:lnTo>
                  <a:pt x="26" y="34"/>
                </a:lnTo>
                <a:lnTo>
                  <a:pt x="20" y="28"/>
                </a:lnTo>
                <a:lnTo>
                  <a:pt x="9" y="16"/>
                </a:lnTo>
                <a:lnTo>
                  <a:pt x="0" y="0"/>
                </a:lnTo>
                <a:lnTo>
                  <a:pt x="1" y="9"/>
                </a:lnTo>
                <a:lnTo>
                  <a:pt x="1" y="12"/>
                </a:lnTo>
                <a:lnTo>
                  <a:pt x="0" y="28"/>
                </a:lnTo>
                <a:lnTo>
                  <a:pt x="0" y="30"/>
                </a:lnTo>
                <a:lnTo>
                  <a:pt x="2" y="39"/>
                </a:lnTo>
                <a:lnTo>
                  <a:pt x="7" y="46"/>
                </a:lnTo>
                <a:lnTo>
                  <a:pt x="12" y="54"/>
                </a:lnTo>
                <a:lnTo>
                  <a:pt x="21" y="66"/>
                </a:lnTo>
                <a:lnTo>
                  <a:pt x="26" y="71"/>
                </a:lnTo>
                <a:lnTo>
                  <a:pt x="32" y="76"/>
                </a:lnTo>
                <a:lnTo>
                  <a:pt x="38" y="80"/>
                </a:lnTo>
                <a:lnTo>
                  <a:pt x="45" y="83"/>
                </a:lnTo>
                <a:lnTo>
                  <a:pt x="55" y="87"/>
                </a:lnTo>
                <a:lnTo>
                  <a:pt x="82" y="87"/>
                </a:lnTo>
                <a:lnTo>
                  <a:pt x="88" y="82"/>
                </a:lnTo>
                <a:lnTo>
                  <a:pt x="92" y="76"/>
                </a:lnTo>
                <a:lnTo>
                  <a:pt x="101" y="68"/>
                </a:lnTo>
                <a:lnTo>
                  <a:pt x="108" y="58"/>
                </a:lnTo>
                <a:lnTo>
                  <a:pt x="113" y="48"/>
                </a:lnTo>
                <a:lnTo>
                  <a:pt x="116" y="34"/>
                </a:lnTo>
                <a:lnTo>
                  <a:pt x="117" y="23"/>
                </a:lnTo>
                <a:lnTo>
                  <a:pt x="117" y="2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79" name="Freeform 163"/>
          <p:cNvSpPr>
            <a:spLocks/>
          </p:cNvSpPr>
          <p:nvPr/>
        </p:nvSpPr>
        <p:spPr bwMode="auto">
          <a:xfrm>
            <a:off x="3044825" y="1847850"/>
            <a:ext cx="87313" cy="150813"/>
          </a:xfrm>
          <a:custGeom>
            <a:avLst/>
            <a:gdLst/>
            <a:ahLst/>
            <a:cxnLst>
              <a:cxn ang="0">
                <a:pos x="52" y="17"/>
              </a:cxn>
              <a:cxn ang="0">
                <a:pos x="39" y="39"/>
              </a:cxn>
              <a:cxn ang="0">
                <a:pos x="54" y="67"/>
              </a:cxn>
              <a:cxn ang="0">
                <a:pos x="26" y="94"/>
              </a:cxn>
              <a:cxn ang="0">
                <a:pos x="0" y="67"/>
              </a:cxn>
              <a:cxn ang="0">
                <a:pos x="14" y="39"/>
              </a:cxn>
              <a:cxn ang="0">
                <a:pos x="0" y="17"/>
              </a:cxn>
              <a:cxn ang="0">
                <a:pos x="12" y="0"/>
              </a:cxn>
              <a:cxn ang="0">
                <a:pos x="39" y="0"/>
              </a:cxn>
              <a:cxn ang="0">
                <a:pos x="52" y="17"/>
              </a:cxn>
            </a:cxnLst>
            <a:rect l="0" t="0" r="r" b="b"/>
            <a:pathLst>
              <a:path w="55" h="95">
                <a:moveTo>
                  <a:pt x="52" y="17"/>
                </a:moveTo>
                <a:lnTo>
                  <a:pt x="39" y="39"/>
                </a:lnTo>
                <a:lnTo>
                  <a:pt x="54" y="67"/>
                </a:lnTo>
                <a:lnTo>
                  <a:pt x="26" y="94"/>
                </a:lnTo>
                <a:lnTo>
                  <a:pt x="0" y="67"/>
                </a:lnTo>
                <a:lnTo>
                  <a:pt x="14" y="39"/>
                </a:lnTo>
                <a:lnTo>
                  <a:pt x="0" y="17"/>
                </a:lnTo>
                <a:lnTo>
                  <a:pt x="12" y="0"/>
                </a:lnTo>
                <a:lnTo>
                  <a:pt x="39" y="0"/>
                </a:lnTo>
                <a:lnTo>
                  <a:pt x="52" y="1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0" name="Freeform 164"/>
          <p:cNvSpPr>
            <a:spLocks/>
          </p:cNvSpPr>
          <p:nvPr/>
        </p:nvSpPr>
        <p:spPr bwMode="auto">
          <a:xfrm>
            <a:off x="3108325" y="1874838"/>
            <a:ext cx="49213" cy="80962"/>
          </a:xfrm>
          <a:custGeom>
            <a:avLst/>
            <a:gdLst/>
            <a:ahLst/>
            <a:cxnLst>
              <a:cxn ang="0">
                <a:pos x="13" y="0"/>
              </a:cxn>
              <a:cxn ang="0">
                <a:pos x="20" y="10"/>
              </a:cxn>
              <a:cxn ang="0">
                <a:pos x="26" y="19"/>
              </a:cxn>
              <a:cxn ang="0">
                <a:pos x="31" y="28"/>
              </a:cxn>
              <a:cxn ang="0">
                <a:pos x="31" y="29"/>
              </a:cxn>
              <a:cxn ang="0">
                <a:pos x="25" y="38"/>
              </a:cxn>
              <a:cxn ang="0">
                <a:pos x="15" y="50"/>
              </a:cxn>
              <a:cxn ang="0">
                <a:pos x="10" y="44"/>
              </a:cxn>
              <a:cxn ang="0">
                <a:pos x="6" y="34"/>
              </a:cxn>
              <a:cxn ang="0">
                <a:pos x="0" y="22"/>
              </a:cxn>
              <a:cxn ang="0">
                <a:pos x="7" y="10"/>
              </a:cxn>
              <a:cxn ang="0">
                <a:pos x="13" y="0"/>
              </a:cxn>
            </a:cxnLst>
            <a:rect l="0" t="0" r="r" b="b"/>
            <a:pathLst>
              <a:path w="32" h="51">
                <a:moveTo>
                  <a:pt x="13" y="0"/>
                </a:moveTo>
                <a:lnTo>
                  <a:pt x="20" y="10"/>
                </a:lnTo>
                <a:lnTo>
                  <a:pt x="26" y="19"/>
                </a:lnTo>
                <a:lnTo>
                  <a:pt x="31" y="28"/>
                </a:lnTo>
                <a:lnTo>
                  <a:pt x="31" y="29"/>
                </a:lnTo>
                <a:lnTo>
                  <a:pt x="25" y="38"/>
                </a:lnTo>
                <a:lnTo>
                  <a:pt x="15" y="50"/>
                </a:lnTo>
                <a:lnTo>
                  <a:pt x="10" y="44"/>
                </a:lnTo>
                <a:lnTo>
                  <a:pt x="6" y="34"/>
                </a:lnTo>
                <a:lnTo>
                  <a:pt x="0" y="22"/>
                </a:lnTo>
                <a:lnTo>
                  <a:pt x="7" y="10"/>
                </a:lnTo>
                <a:lnTo>
                  <a:pt x="13"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1" name="Freeform 165"/>
          <p:cNvSpPr>
            <a:spLocks/>
          </p:cNvSpPr>
          <p:nvPr/>
        </p:nvSpPr>
        <p:spPr bwMode="auto">
          <a:xfrm>
            <a:off x="3011488" y="1874838"/>
            <a:ext cx="57150" cy="84137"/>
          </a:xfrm>
          <a:custGeom>
            <a:avLst/>
            <a:gdLst/>
            <a:ahLst/>
            <a:cxnLst>
              <a:cxn ang="0">
                <a:pos x="0" y="28"/>
              </a:cxn>
              <a:cxn ang="0">
                <a:pos x="11" y="40"/>
              </a:cxn>
              <a:cxn ang="0">
                <a:pos x="21" y="52"/>
              </a:cxn>
              <a:cxn ang="0">
                <a:pos x="35" y="22"/>
              </a:cxn>
              <a:cxn ang="0">
                <a:pos x="21" y="0"/>
              </a:cxn>
              <a:cxn ang="0">
                <a:pos x="1" y="27"/>
              </a:cxn>
              <a:cxn ang="0">
                <a:pos x="0" y="28"/>
              </a:cxn>
            </a:cxnLst>
            <a:rect l="0" t="0" r="r" b="b"/>
            <a:pathLst>
              <a:path w="36" h="53">
                <a:moveTo>
                  <a:pt x="0" y="28"/>
                </a:moveTo>
                <a:lnTo>
                  <a:pt x="11" y="40"/>
                </a:lnTo>
                <a:lnTo>
                  <a:pt x="21" y="52"/>
                </a:lnTo>
                <a:lnTo>
                  <a:pt x="35" y="22"/>
                </a:lnTo>
                <a:lnTo>
                  <a:pt x="21" y="0"/>
                </a:lnTo>
                <a:lnTo>
                  <a:pt x="1" y="27"/>
                </a:lnTo>
                <a:lnTo>
                  <a:pt x="0" y="28"/>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2" name="Freeform 166"/>
          <p:cNvSpPr>
            <a:spLocks/>
          </p:cNvSpPr>
          <p:nvPr/>
        </p:nvSpPr>
        <p:spPr bwMode="auto">
          <a:xfrm>
            <a:off x="2295525" y="2452688"/>
            <a:ext cx="533400" cy="979487"/>
          </a:xfrm>
          <a:custGeom>
            <a:avLst/>
            <a:gdLst/>
            <a:ahLst/>
            <a:cxnLst>
              <a:cxn ang="0">
                <a:pos x="327" y="531"/>
              </a:cxn>
              <a:cxn ang="0">
                <a:pos x="317" y="471"/>
              </a:cxn>
              <a:cxn ang="0">
                <a:pos x="290" y="321"/>
              </a:cxn>
              <a:cxn ang="0">
                <a:pos x="270" y="193"/>
              </a:cxn>
              <a:cxn ang="0">
                <a:pos x="260" y="80"/>
              </a:cxn>
              <a:cxn ang="0">
                <a:pos x="257" y="26"/>
              </a:cxn>
              <a:cxn ang="0">
                <a:pos x="202" y="0"/>
              </a:cxn>
              <a:cxn ang="0">
                <a:pos x="202" y="20"/>
              </a:cxn>
              <a:cxn ang="0">
                <a:pos x="201" y="26"/>
              </a:cxn>
              <a:cxn ang="0">
                <a:pos x="199" y="33"/>
              </a:cxn>
              <a:cxn ang="0">
                <a:pos x="193" y="39"/>
              </a:cxn>
              <a:cxn ang="0">
                <a:pos x="187" y="42"/>
              </a:cxn>
              <a:cxn ang="0">
                <a:pos x="181" y="45"/>
              </a:cxn>
              <a:cxn ang="0">
                <a:pos x="174" y="46"/>
              </a:cxn>
              <a:cxn ang="0">
                <a:pos x="168" y="48"/>
              </a:cxn>
              <a:cxn ang="0">
                <a:pos x="155" y="47"/>
              </a:cxn>
              <a:cxn ang="0">
                <a:pos x="146" y="45"/>
              </a:cxn>
              <a:cxn ang="0">
                <a:pos x="137" y="43"/>
              </a:cxn>
              <a:cxn ang="0">
                <a:pos x="132" y="40"/>
              </a:cxn>
              <a:cxn ang="0">
                <a:pos x="126" y="36"/>
              </a:cxn>
              <a:cxn ang="0">
                <a:pos x="123" y="32"/>
              </a:cxn>
              <a:cxn ang="0">
                <a:pos x="119" y="28"/>
              </a:cxn>
              <a:cxn ang="0">
                <a:pos x="119" y="21"/>
              </a:cxn>
              <a:cxn ang="0">
                <a:pos x="120" y="13"/>
              </a:cxn>
              <a:cxn ang="0">
                <a:pos x="120" y="4"/>
              </a:cxn>
              <a:cxn ang="0">
                <a:pos x="119" y="4"/>
              </a:cxn>
              <a:cxn ang="0">
                <a:pos x="72" y="27"/>
              </a:cxn>
              <a:cxn ang="0">
                <a:pos x="72" y="32"/>
              </a:cxn>
              <a:cxn ang="0">
                <a:pos x="70" y="42"/>
              </a:cxn>
              <a:cxn ang="0">
                <a:pos x="65" y="53"/>
              </a:cxn>
              <a:cxn ang="0">
                <a:pos x="61" y="62"/>
              </a:cxn>
              <a:cxn ang="0">
                <a:pos x="54" y="70"/>
              </a:cxn>
              <a:cxn ang="0">
                <a:pos x="37" y="332"/>
              </a:cxn>
              <a:cxn ang="0">
                <a:pos x="0" y="600"/>
              </a:cxn>
              <a:cxn ang="0">
                <a:pos x="18" y="605"/>
              </a:cxn>
              <a:cxn ang="0">
                <a:pos x="42" y="610"/>
              </a:cxn>
              <a:cxn ang="0">
                <a:pos x="63" y="612"/>
              </a:cxn>
              <a:cxn ang="0">
                <a:pos x="78" y="613"/>
              </a:cxn>
              <a:cxn ang="0">
                <a:pos x="120" y="616"/>
              </a:cxn>
              <a:cxn ang="0">
                <a:pos x="145" y="616"/>
              </a:cxn>
              <a:cxn ang="0">
                <a:pos x="187" y="616"/>
              </a:cxn>
              <a:cxn ang="0">
                <a:pos x="227" y="612"/>
              </a:cxn>
              <a:cxn ang="0">
                <a:pos x="269" y="608"/>
              </a:cxn>
              <a:cxn ang="0">
                <a:pos x="286" y="603"/>
              </a:cxn>
              <a:cxn ang="0">
                <a:pos x="306" y="596"/>
              </a:cxn>
              <a:cxn ang="0">
                <a:pos x="324" y="589"/>
              </a:cxn>
              <a:cxn ang="0">
                <a:pos x="335" y="583"/>
              </a:cxn>
              <a:cxn ang="0">
                <a:pos x="327" y="531"/>
              </a:cxn>
            </a:cxnLst>
            <a:rect l="0" t="0" r="r" b="b"/>
            <a:pathLst>
              <a:path w="336" h="617">
                <a:moveTo>
                  <a:pt x="327" y="531"/>
                </a:moveTo>
                <a:lnTo>
                  <a:pt x="317" y="471"/>
                </a:lnTo>
                <a:lnTo>
                  <a:pt x="290" y="321"/>
                </a:lnTo>
                <a:lnTo>
                  <a:pt x="270" y="193"/>
                </a:lnTo>
                <a:lnTo>
                  <a:pt x="260" y="80"/>
                </a:lnTo>
                <a:lnTo>
                  <a:pt x="257" y="26"/>
                </a:lnTo>
                <a:lnTo>
                  <a:pt x="202" y="0"/>
                </a:lnTo>
                <a:lnTo>
                  <a:pt x="202" y="20"/>
                </a:lnTo>
                <a:lnTo>
                  <a:pt x="201" y="26"/>
                </a:lnTo>
                <a:lnTo>
                  <a:pt x="199" y="33"/>
                </a:lnTo>
                <a:lnTo>
                  <a:pt x="193" y="39"/>
                </a:lnTo>
                <a:lnTo>
                  <a:pt x="187" y="42"/>
                </a:lnTo>
                <a:lnTo>
                  <a:pt x="181" y="45"/>
                </a:lnTo>
                <a:lnTo>
                  <a:pt x="174" y="46"/>
                </a:lnTo>
                <a:lnTo>
                  <a:pt x="168" y="48"/>
                </a:lnTo>
                <a:lnTo>
                  <a:pt x="155" y="47"/>
                </a:lnTo>
                <a:lnTo>
                  <a:pt x="146" y="45"/>
                </a:lnTo>
                <a:lnTo>
                  <a:pt x="137" y="43"/>
                </a:lnTo>
                <a:lnTo>
                  <a:pt x="132" y="40"/>
                </a:lnTo>
                <a:lnTo>
                  <a:pt x="126" y="36"/>
                </a:lnTo>
                <a:lnTo>
                  <a:pt x="123" y="32"/>
                </a:lnTo>
                <a:lnTo>
                  <a:pt x="119" y="28"/>
                </a:lnTo>
                <a:lnTo>
                  <a:pt x="119" y="21"/>
                </a:lnTo>
                <a:lnTo>
                  <a:pt x="120" y="13"/>
                </a:lnTo>
                <a:lnTo>
                  <a:pt x="120" y="4"/>
                </a:lnTo>
                <a:lnTo>
                  <a:pt x="119" y="4"/>
                </a:lnTo>
                <a:lnTo>
                  <a:pt x="72" y="27"/>
                </a:lnTo>
                <a:lnTo>
                  <a:pt x="72" y="32"/>
                </a:lnTo>
                <a:lnTo>
                  <a:pt x="70" y="42"/>
                </a:lnTo>
                <a:lnTo>
                  <a:pt x="65" y="53"/>
                </a:lnTo>
                <a:lnTo>
                  <a:pt x="61" y="62"/>
                </a:lnTo>
                <a:lnTo>
                  <a:pt x="54" y="70"/>
                </a:lnTo>
                <a:lnTo>
                  <a:pt x="37" y="332"/>
                </a:lnTo>
                <a:lnTo>
                  <a:pt x="0" y="600"/>
                </a:lnTo>
                <a:lnTo>
                  <a:pt x="18" y="605"/>
                </a:lnTo>
                <a:lnTo>
                  <a:pt x="42" y="610"/>
                </a:lnTo>
                <a:lnTo>
                  <a:pt x="63" y="612"/>
                </a:lnTo>
                <a:lnTo>
                  <a:pt x="78" y="613"/>
                </a:lnTo>
                <a:lnTo>
                  <a:pt x="120" y="616"/>
                </a:lnTo>
                <a:lnTo>
                  <a:pt x="145" y="616"/>
                </a:lnTo>
                <a:lnTo>
                  <a:pt x="187" y="616"/>
                </a:lnTo>
                <a:lnTo>
                  <a:pt x="227" y="612"/>
                </a:lnTo>
                <a:lnTo>
                  <a:pt x="269" y="608"/>
                </a:lnTo>
                <a:lnTo>
                  <a:pt x="286" y="603"/>
                </a:lnTo>
                <a:lnTo>
                  <a:pt x="306" y="596"/>
                </a:lnTo>
                <a:lnTo>
                  <a:pt x="324" y="589"/>
                </a:lnTo>
                <a:lnTo>
                  <a:pt x="335" y="583"/>
                </a:lnTo>
                <a:lnTo>
                  <a:pt x="327" y="531"/>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3" name="Freeform 167"/>
          <p:cNvSpPr>
            <a:spLocks/>
          </p:cNvSpPr>
          <p:nvPr/>
        </p:nvSpPr>
        <p:spPr bwMode="auto">
          <a:xfrm>
            <a:off x="3446463" y="2555875"/>
            <a:ext cx="582612" cy="1036638"/>
          </a:xfrm>
          <a:custGeom>
            <a:avLst/>
            <a:gdLst/>
            <a:ahLst/>
            <a:cxnLst>
              <a:cxn ang="0">
                <a:pos x="316" y="47"/>
              </a:cxn>
              <a:cxn ang="0">
                <a:pos x="318" y="63"/>
              </a:cxn>
              <a:cxn ang="0">
                <a:pos x="315" y="96"/>
              </a:cxn>
              <a:cxn ang="0">
                <a:pos x="318" y="138"/>
              </a:cxn>
              <a:cxn ang="0">
                <a:pos x="329" y="304"/>
              </a:cxn>
              <a:cxn ang="0">
                <a:pos x="341" y="417"/>
              </a:cxn>
              <a:cxn ang="0">
                <a:pos x="355" y="524"/>
              </a:cxn>
              <a:cxn ang="0">
                <a:pos x="360" y="573"/>
              </a:cxn>
              <a:cxn ang="0">
                <a:pos x="366" y="599"/>
              </a:cxn>
              <a:cxn ang="0">
                <a:pos x="348" y="609"/>
              </a:cxn>
              <a:cxn ang="0">
                <a:pos x="330" y="620"/>
              </a:cxn>
              <a:cxn ang="0">
                <a:pos x="309" y="629"/>
              </a:cxn>
              <a:cxn ang="0">
                <a:pos x="283" y="637"/>
              </a:cxn>
              <a:cxn ang="0">
                <a:pos x="249" y="645"/>
              </a:cxn>
              <a:cxn ang="0">
                <a:pos x="232" y="647"/>
              </a:cxn>
              <a:cxn ang="0">
                <a:pos x="216" y="649"/>
              </a:cxn>
              <a:cxn ang="0">
                <a:pos x="186" y="651"/>
              </a:cxn>
              <a:cxn ang="0">
                <a:pos x="168" y="652"/>
              </a:cxn>
              <a:cxn ang="0">
                <a:pos x="144" y="652"/>
              </a:cxn>
              <a:cxn ang="0">
                <a:pos x="108" y="649"/>
              </a:cxn>
              <a:cxn ang="0">
                <a:pos x="83" y="647"/>
              </a:cxn>
              <a:cxn ang="0">
                <a:pos x="66" y="645"/>
              </a:cxn>
              <a:cxn ang="0">
                <a:pos x="48" y="641"/>
              </a:cxn>
              <a:cxn ang="0">
                <a:pos x="35" y="638"/>
              </a:cxn>
              <a:cxn ang="0">
                <a:pos x="23" y="632"/>
              </a:cxn>
              <a:cxn ang="0">
                <a:pos x="10" y="627"/>
              </a:cxn>
              <a:cxn ang="0">
                <a:pos x="0" y="621"/>
              </a:cxn>
              <a:cxn ang="0">
                <a:pos x="30" y="144"/>
              </a:cxn>
              <a:cxn ang="0">
                <a:pos x="33" y="95"/>
              </a:cxn>
              <a:cxn ang="0">
                <a:pos x="35" y="69"/>
              </a:cxn>
              <a:cxn ang="0">
                <a:pos x="38" y="56"/>
              </a:cxn>
              <a:cxn ang="0">
                <a:pos x="42" y="41"/>
              </a:cxn>
              <a:cxn ang="0">
                <a:pos x="45" y="30"/>
              </a:cxn>
              <a:cxn ang="0">
                <a:pos x="48" y="22"/>
              </a:cxn>
              <a:cxn ang="0">
                <a:pos x="55" y="5"/>
              </a:cxn>
              <a:cxn ang="0">
                <a:pos x="56" y="6"/>
              </a:cxn>
              <a:cxn ang="0">
                <a:pos x="70" y="11"/>
              </a:cxn>
              <a:cxn ang="0">
                <a:pos x="83" y="15"/>
              </a:cxn>
              <a:cxn ang="0">
                <a:pos x="99" y="17"/>
              </a:cxn>
              <a:cxn ang="0">
                <a:pos x="115" y="18"/>
              </a:cxn>
              <a:cxn ang="0">
                <a:pos x="143" y="20"/>
              </a:cxn>
              <a:cxn ang="0">
                <a:pos x="168" y="20"/>
              </a:cxn>
              <a:cxn ang="0">
                <a:pos x="222" y="16"/>
              </a:cxn>
              <a:cxn ang="0">
                <a:pos x="271" y="10"/>
              </a:cxn>
              <a:cxn ang="0">
                <a:pos x="285" y="8"/>
              </a:cxn>
              <a:cxn ang="0">
                <a:pos x="301" y="4"/>
              </a:cxn>
              <a:cxn ang="0">
                <a:pos x="310" y="0"/>
              </a:cxn>
              <a:cxn ang="0">
                <a:pos x="312" y="15"/>
              </a:cxn>
              <a:cxn ang="0">
                <a:pos x="314" y="30"/>
              </a:cxn>
              <a:cxn ang="0">
                <a:pos x="316" y="47"/>
              </a:cxn>
            </a:cxnLst>
            <a:rect l="0" t="0" r="r" b="b"/>
            <a:pathLst>
              <a:path w="367" h="653">
                <a:moveTo>
                  <a:pt x="316" y="47"/>
                </a:moveTo>
                <a:lnTo>
                  <a:pt x="318" y="63"/>
                </a:lnTo>
                <a:lnTo>
                  <a:pt x="315" y="96"/>
                </a:lnTo>
                <a:lnTo>
                  <a:pt x="318" y="138"/>
                </a:lnTo>
                <a:lnTo>
                  <a:pt x="329" y="304"/>
                </a:lnTo>
                <a:lnTo>
                  <a:pt x="341" y="417"/>
                </a:lnTo>
                <a:lnTo>
                  <a:pt x="355" y="524"/>
                </a:lnTo>
                <a:lnTo>
                  <a:pt x="360" y="573"/>
                </a:lnTo>
                <a:lnTo>
                  <a:pt x="366" y="599"/>
                </a:lnTo>
                <a:lnTo>
                  <a:pt x="348" y="609"/>
                </a:lnTo>
                <a:lnTo>
                  <a:pt x="330" y="620"/>
                </a:lnTo>
                <a:lnTo>
                  <a:pt x="309" y="629"/>
                </a:lnTo>
                <a:lnTo>
                  <a:pt x="283" y="637"/>
                </a:lnTo>
                <a:lnTo>
                  <a:pt x="249" y="645"/>
                </a:lnTo>
                <a:lnTo>
                  <a:pt x="232" y="647"/>
                </a:lnTo>
                <a:lnTo>
                  <a:pt x="216" y="649"/>
                </a:lnTo>
                <a:lnTo>
                  <a:pt x="186" y="651"/>
                </a:lnTo>
                <a:lnTo>
                  <a:pt x="168" y="652"/>
                </a:lnTo>
                <a:lnTo>
                  <a:pt x="144" y="652"/>
                </a:lnTo>
                <a:lnTo>
                  <a:pt x="108" y="649"/>
                </a:lnTo>
                <a:lnTo>
                  <a:pt x="83" y="647"/>
                </a:lnTo>
                <a:lnTo>
                  <a:pt x="66" y="645"/>
                </a:lnTo>
                <a:lnTo>
                  <a:pt x="48" y="641"/>
                </a:lnTo>
                <a:lnTo>
                  <a:pt x="35" y="638"/>
                </a:lnTo>
                <a:lnTo>
                  <a:pt x="23" y="632"/>
                </a:lnTo>
                <a:lnTo>
                  <a:pt x="10" y="627"/>
                </a:lnTo>
                <a:lnTo>
                  <a:pt x="0" y="621"/>
                </a:lnTo>
                <a:lnTo>
                  <a:pt x="30" y="144"/>
                </a:lnTo>
                <a:lnTo>
                  <a:pt x="33" y="95"/>
                </a:lnTo>
                <a:lnTo>
                  <a:pt x="35" y="69"/>
                </a:lnTo>
                <a:lnTo>
                  <a:pt x="38" y="56"/>
                </a:lnTo>
                <a:lnTo>
                  <a:pt x="42" y="41"/>
                </a:lnTo>
                <a:lnTo>
                  <a:pt x="45" y="30"/>
                </a:lnTo>
                <a:lnTo>
                  <a:pt x="48" y="22"/>
                </a:lnTo>
                <a:lnTo>
                  <a:pt x="55" y="5"/>
                </a:lnTo>
                <a:lnTo>
                  <a:pt x="56" y="6"/>
                </a:lnTo>
                <a:lnTo>
                  <a:pt x="70" y="11"/>
                </a:lnTo>
                <a:lnTo>
                  <a:pt x="83" y="15"/>
                </a:lnTo>
                <a:lnTo>
                  <a:pt x="99" y="17"/>
                </a:lnTo>
                <a:lnTo>
                  <a:pt x="115" y="18"/>
                </a:lnTo>
                <a:lnTo>
                  <a:pt x="143" y="20"/>
                </a:lnTo>
                <a:lnTo>
                  <a:pt x="168" y="20"/>
                </a:lnTo>
                <a:lnTo>
                  <a:pt x="222" y="16"/>
                </a:lnTo>
                <a:lnTo>
                  <a:pt x="271" y="10"/>
                </a:lnTo>
                <a:lnTo>
                  <a:pt x="285" y="8"/>
                </a:lnTo>
                <a:lnTo>
                  <a:pt x="301" y="4"/>
                </a:lnTo>
                <a:lnTo>
                  <a:pt x="310" y="0"/>
                </a:lnTo>
                <a:lnTo>
                  <a:pt x="312" y="15"/>
                </a:lnTo>
                <a:lnTo>
                  <a:pt x="314" y="30"/>
                </a:lnTo>
                <a:lnTo>
                  <a:pt x="316" y="47"/>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4" name="Freeform 168"/>
          <p:cNvSpPr>
            <a:spLocks/>
          </p:cNvSpPr>
          <p:nvPr/>
        </p:nvSpPr>
        <p:spPr bwMode="auto">
          <a:xfrm>
            <a:off x="3941763" y="2466975"/>
            <a:ext cx="141287" cy="165100"/>
          </a:xfrm>
          <a:custGeom>
            <a:avLst/>
            <a:gdLst/>
            <a:ahLst/>
            <a:cxnLst>
              <a:cxn ang="0">
                <a:pos x="21" y="36"/>
              </a:cxn>
              <a:cxn ang="0">
                <a:pos x="14" y="28"/>
              </a:cxn>
              <a:cxn ang="0">
                <a:pos x="41" y="13"/>
              </a:cxn>
              <a:cxn ang="0">
                <a:pos x="56" y="3"/>
              </a:cxn>
              <a:cxn ang="0">
                <a:pos x="61" y="0"/>
              </a:cxn>
              <a:cxn ang="0">
                <a:pos x="67" y="9"/>
              </a:cxn>
              <a:cxn ang="0">
                <a:pos x="73" y="16"/>
              </a:cxn>
              <a:cxn ang="0">
                <a:pos x="77" y="19"/>
              </a:cxn>
              <a:cxn ang="0">
                <a:pos x="81" y="24"/>
              </a:cxn>
              <a:cxn ang="0">
                <a:pos x="85" y="29"/>
              </a:cxn>
              <a:cxn ang="0">
                <a:pos x="87" y="34"/>
              </a:cxn>
              <a:cxn ang="0">
                <a:pos x="88" y="39"/>
              </a:cxn>
              <a:cxn ang="0">
                <a:pos x="83" y="43"/>
              </a:cxn>
              <a:cxn ang="0">
                <a:pos x="74" y="50"/>
              </a:cxn>
              <a:cxn ang="0">
                <a:pos x="5" y="103"/>
              </a:cxn>
              <a:cxn ang="0">
                <a:pos x="2" y="86"/>
              </a:cxn>
              <a:cxn ang="0">
                <a:pos x="0" y="71"/>
              </a:cxn>
              <a:cxn ang="0">
                <a:pos x="21" y="36"/>
              </a:cxn>
            </a:cxnLst>
            <a:rect l="0" t="0" r="r" b="b"/>
            <a:pathLst>
              <a:path w="89" h="104">
                <a:moveTo>
                  <a:pt x="21" y="36"/>
                </a:moveTo>
                <a:lnTo>
                  <a:pt x="14" y="28"/>
                </a:lnTo>
                <a:lnTo>
                  <a:pt x="41" y="13"/>
                </a:lnTo>
                <a:lnTo>
                  <a:pt x="56" y="3"/>
                </a:lnTo>
                <a:lnTo>
                  <a:pt x="61" y="0"/>
                </a:lnTo>
                <a:lnTo>
                  <a:pt x="67" y="9"/>
                </a:lnTo>
                <a:lnTo>
                  <a:pt x="73" y="16"/>
                </a:lnTo>
                <a:lnTo>
                  <a:pt x="77" y="19"/>
                </a:lnTo>
                <a:lnTo>
                  <a:pt x="81" y="24"/>
                </a:lnTo>
                <a:lnTo>
                  <a:pt x="85" y="29"/>
                </a:lnTo>
                <a:lnTo>
                  <a:pt x="87" y="34"/>
                </a:lnTo>
                <a:lnTo>
                  <a:pt x="88" y="39"/>
                </a:lnTo>
                <a:lnTo>
                  <a:pt x="83" y="43"/>
                </a:lnTo>
                <a:lnTo>
                  <a:pt x="74" y="50"/>
                </a:lnTo>
                <a:lnTo>
                  <a:pt x="5" y="103"/>
                </a:lnTo>
                <a:lnTo>
                  <a:pt x="2" y="86"/>
                </a:lnTo>
                <a:lnTo>
                  <a:pt x="0" y="71"/>
                </a:lnTo>
                <a:lnTo>
                  <a:pt x="21" y="36"/>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85" name="Freeform 169"/>
          <p:cNvSpPr>
            <a:spLocks/>
          </p:cNvSpPr>
          <p:nvPr/>
        </p:nvSpPr>
        <p:spPr bwMode="auto">
          <a:xfrm>
            <a:off x="3644900" y="3957638"/>
            <a:ext cx="144463" cy="104775"/>
          </a:xfrm>
          <a:custGeom>
            <a:avLst/>
            <a:gdLst/>
            <a:ahLst/>
            <a:cxnLst>
              <a:cxn ang="0">
                <a:pos x="0" y="0"/>
              </a:cxn>
              <a:cxn ang="0">
                <a:pos x="3" y="11"/>
              </a:cxn>
              <a:cxn ang="0">
                <a:pos x="9" y="21"/>
              </a:cxn>
              <a:cxn ang="0">
                <a:pos x="11" y="27"/>
              </a:cxn>
              <a:cxn ang="0">
                <a:pos x="14" y="32"/>
              </a:cxn>
              <a:cxn ang="0">
                <a:pos x="17" y="37"/>
              </a:cxn>
              <a:cxn ang="0">
                <a:pos x="23" y="46"/>
              </a:cxn>
              <a:cxn ang="0">
                <a:pos x="28" y="52"/>
              </a:cxn>
              <a:cxn ang="0">
                <a:pos x="35" y="56"/>
              </a:cxn>
              <a:cxn ang="0">
                <a:pos x="39" y="60"/>
              </a:cxn>
              <a:cxn ang="0">
                <a:pos x="45" y="62"/>
              </a:cxn>
              <a:cxn ang="0">
                <a:pos x="56" y="65"/>
              </a:cxn>
              <a:cxn ang="0">
                <a:pos x="64" y="65"/>
              </a:cxn>
              <a:cxn ang="0">
                <a:pos x="70" y="65"/>
              </a:cxn>
              <a:cxn ang="0">
                <a:pos x="79" y="63"/>
              </a:cxn>
              <a:cxn ang="0">
                <a:pos x="84" y="60"/>
              </a:cxn>
              <a:cxn ang="0">
                <a:pos x="87" y="57"/>
              </a:cxn>
              <a:cxn ang="0">
                <a:pos x="89" y="53"/>
              </a:cxn>
              <a:cxn ang="0">
                <a:pos x="90" y="48"/>
              </a:cxn>
              <a:cxn ang="0">
                <a:pos x="90" y="44"/>
              </a:cxn>
              <a:cxn ang="0">
                <a:pos x="88" y="38"/>
              </a:cxn>
              <a:cxn ang="0">
                <a:pos x="82" y="27"/>
              </a:cxn>
              <a:cxn ang="0">
                <a:pos x="74" y="10"/>
              </a:cxn>
              <a:cxn ang="0">
                <a:pos x="71" y="15"/>
              </a:cxn>
              <a:cxn ang="0">
                <a:pos x="69" y="17"/>
              </a:cxn>
              <a:cxn ang="0">
                <a:pos x="64" y="20"/>
              </a:cxn>
              <a:cxn ang="0">
                <a:pos x="56" y="22"/>
              </a:cxn>
              <a:cxn ang="0">
                <a:pos x="52" y="22"/>
              </a:cxn>
              <a:cxn ang="0">
                <a:pos x="47" y="22"/>
              </a:cxn>
              <a:cxn ang="0">
                <a:pos x="41" y="21"/>
              </a:cxn>
              <a:cxn ang="0">
                <a:pos x="34" y="18"/>
              </a:cxn>
              <a:cxn ang="0">
                <a:pos x="25" y="14"/>
              </a:cxn>
              <a:cxn ang="0">
                <a:pos x="12" y="9"/>
              </a:cxn>
              <a:cxn ang="0">
                <a:pos x="3" y="2"/>
              </a:cxn>
              <a:cxn ang="0">
                <a:pos x="1" y="0"/>
              </a:cxn>
              <a:cxn ang="0">
                <a:pos x="0" y="0"/>
              </a:cxn>
            </a:cxnLst>
            <a:rect l="0" t="0" r="r" b="b"/>
            <a:pathLst>
              <a:path w="91" h="66">
                <a:moveTo>
                  <a:pt x="0" y="0"/>
                </a:moveTo>
                <a:lnTo>
                  <a:pt x="3" y="11"/>
                </a:lnTo>
                <a:lnTo>
                  <a:pt x="9" y="21"/>
                </a:lnTo>
                <a:lnTo>
                  <a:pt x="11" y="27"/>
                </a:lnTo>
                <a:lnTo>
                  <a:pt x="14" y="32"/>
                </a:lnTo>
                <a:lnTo>
                  <a:pt x="17" y="37"/>
                </a:lnTo>
                <a:lnTo>
                  <a:pt x="23" y="46"/>
                </a:lnTo>
                <a:lnTo>
                  <a:pt x="28" y="52"/>
                </a:lnTo>
                <a:lnTo>
                  <a:pt x="35" y="56"/>
                </a:lnTo>
                <a:lnTo>
                  <a:pt x="39" y="60"/>
                </a:lnTo>
                <a:lnTo>
                  <a:pt x="45" y="62"/>
                </a:lnTo>
                <a:lnTo>
                  <a:pt x="56" y="65"/>
                </a:lnTo>
                <a:lnTo>
                  <a:pt x="64" y="65"/>
                </a:lnTo>
                <a:lnTo>
                  <a:pt x="70" y="65"/>
                </a:lnTo>
                <a:lnTo>
                  <a:pt x="79" y="63"/>
                </a:lnTo>
                <a:lnTo>
                  <a:pt x="84" y="60"/>
                </a:lnTo>
                <a:lnTo>
                  <a:pt x="87" y="57"/>
                </a:lnTo>
                <a:lnTo>
                  <a:pt x="89" y="53"/>
                </a:lnTo>
                <a:lnTo>
                  <a:pt x="90" y="48"/>
                </a:lnTo>
                <a:lnTo>
                  <a:pt x="90" y="44"/>
                </a:lnTo>
                <a:lnTo>
                  <a:pt x="88" y="38"/>
                </a:lnTo>
                <a:lnTo>
                  <a:pt x="82" y="27"/>
                </a:lnTo>
                <a:lnTo>
                  <a:pt x="74" y="10"/>
                </a:lnTo>
                <a:lnTo>
                  <a:pt x="71" y="15"/>
                </a:lnTo>
                <a:lnTo>
                  <a:pt x="69" y="17"/>
                </a:lnTo>
                <a:lnTo>
                  <a:pt x="64" y="20"/>
                </a:lnTo>
                <a:lnTo>
                  <a:pt x="56" y="22"/>
                </a:lnTo>
                <a:lnTo>
                  <a:pt x="52" y="22"/>
                </a:lnTo>
                <a:lnTo>
                  <a:pt x="47" y="22"/>
                </a:lnTo>
                <a:lnTo>
                  <a:pt x="41" y="21"/>
                </a:lnTo>
                <a:lnTo>
                  <a:pt x="34" y="18"/>
                </a:lnTo>
                <a:lnTo>
                  <a:pt x="25" y="14"/>
                </a:lnTo>
                <a:lnTo>
                  <a:pt x="12" y="9"/>
                </a:lnTo>
                <a:lnTo>
                  <a:pt x="3" y="2"/>
                </a:lnTo>
                <a:lnTo>
                  <a:pt x="1" y="0"/>
                </a:lnTo>
                <a:lnTo>
                  <a:pt x="0" y="0"/>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86" name="Freeform 170"/>
          <p:cNvSpPr>
            <a:spLocks/>
          </p:cNvSpPr>
          <p:nvPr/>
        </p:nvSpPr>
        <p:spPr bwMode="auto">
          <a:xfrm>
            <a:off x="3617913" y="3586163"/>
            <a:ext cx="144462" cy="407987"/>
          </a:xfrm>
          <a:custGeom>
            <a:avLst/>
            <a:gdLst/>
            <a:ahLst/>
            <a:cxnLst>
              <a:cxn ang="0">
                <a:pos x="90" y="245"/>
              </a:cxn>
              <a:cxn ang="0">
                <a:pos x="87" y="223"/>
              </a:cxn>
              <a:cxn ang="0">
                <a:pos x="83" y="196"/>
              </a:cxn>
              <a:cxn ang="0">
                <a:pos x="78" y="174"/>
              </a:cxn>
              <a:cxn ang="0">
                <a:pos x="73" y="152"/>
              </a:cxn>
              <a:cxn ang="0">
                <a:pos x="72" y="146"/>
              </a:cxn>
              <a:cxn ang="0">
                <a:pos x="71" y="137"/>
              </a:cxn>
              <a:cxn ang="0">
                <a:pos x="70" y="131"/>
              </a:cxn>
              <a:cxn ang="0">
                <a:pos x="70" y="126"/>
              </a:cxn>
              <a:cxn ang="0">
                <a:pos x="72" y="104"/>
              </a:cxn>
              <a:cxn ang="0">
                <a:pos x="72" y="68"/>
              </a:cxn>
              <a:cxn ang="0">
                <a:pos x="74" y="36"/>
              </a:cxn>
              <a:cxn ang="0">
                <a:pos x="78" y="2"/>
              </a:cxn>
              <a:cxn ang="0">
                <a:pos x="60" y="3"/>
              </a:cxn>
              <a:cxn ang="0">
                <a:pos x="36" y="3"/>
              </a:cxn>
              <a:cxn ang="0">
                <a:pos x="0" y="0"/>
              </a:cxn>
              <a:cxn ang="0">
                <a:pos x="17" y="89"/>
              </a:cxn>
              <a:cxn ang="0">
                <a:pos x="18" y="95"/>
              </a:cxn>
              <a:cxn ang="0">
                <a:pos x="17" y="105"/>
              </a:cxn>
              <a:cxn ang="0">
                <a:pos x="14" y="121"/>
              </a:cxn>
              <a:cxn ang="0">
                <a:pos x="12" y="132"/>
              </a:cxn>
              <a:cxn ang="0">
                <a:pos x="12" y="138"/>
              </a:cxn>
              <a:cxn ang="0">
                <a:pos x="12" y="142"/>
              </a:cxn>
              <a:cxn ang="0">
                <a:pos x="14" y="149"/>
              </a:cxn>
              <a:cxn ang="0">
                <a:pos x="15" y="176"/>
              </a:cxn>
              <a:cxn ang="0">
                <a:pos x="15" y="185"/>
              </a:cxn>
              <a:cxn ang="0">
                <a:pos x="18" y="234"/>
              </a:cxn>
              <a:cxn ang="0">
                <a:pos x="20" y="236"/>
              </a:cxn>
              <a:cxn ang="0">
                <a:pos x="29" y="243"/>
              </a:cxn>
              <a:cxn ang="0">
                <a:pos x="42" y="248"/>
              </a:cxn>
              <a:cxn ang="0">
                <a:pos x="51" y="252"/>
              </a:cxn>
              <a:cxn ang="0">
                <a:pos x="57" y="255"/>
              </a:cxn>
              <a:cxn ang="0">
                <a:pos x="64" y="256"/>
              </a:cxn>
              <a:cxn ang="0">
                <a:pos x="69" y="256"/>
              </a:cxn>
              <a:cxn ang="0">
                <a:pos x="73" y="256"/>
              </a:cxn>
              <a:cxn ang="0">
                <a:pos x="81" y="254"/>
              </a:cxn>
              <a:cxn ang="0">
                <a:pos x="86" y="251"/>
              </a:cxn>
              <a:cxn ang="0">
                <a:pos x="88" y="249"/>
              </a:cxn>
              <a:cxn ang="0">
                <a:pos x="90" y="245"/>
              </a:cxn>
            </a:cxnLst>
            <a:rect l="0" t="0" r="r" b="b"/>
            <a:pathLst>
              <a:path w="91" h="257">
                <a:moveTo>
                  <a:pt x="90" y="245"/>
                </a:moveTo>
                <a:lnTo>
                  <a:pt x="87" y="223"/>
                </a:lnTo>
                <a:lnTo>
                  <a:pt x="83" y="196"/>
                </a:lnTo>
                <a:lnTo>
                  <a:pt x="78" y="174"/>
                </a:lnTo>
                <a:lnTo>
                  <a:pt x="73" y="152"/>
                </a:lnTo>
                <a:lnTo>
                  <a:pt x="72" y="146"/>
                </a:lnTo>
                <a:lnTo>
                  <a:pt x="71" y="137"/>
                </a:lnTo>
                <a:lnTo>
                  <a:pt x="70" y="131"/>
                </a:lnTo>
                <a:lnTo>
                  <a:pt x="70" y="126"/>
                </a:lnTo>
                <a:lnTo>
                  <a:pt x="72" y="104"/>
                </a:lnTo>
                <a:lnTo>
                  <a:pt x="72" y="68"/>
                </a:lnTo>
                <a:lnTo>
                  <a:pt x="74" y="36"/>
                </a:lnTo>
                <a:lnTo>
                  <a:pt x="78" y="2"/>
                </a:lnTo>
                <a:lnTo>
                  <a:pt x="60" y="3"/>
                </a:lnTo>
                <a:lnTo>
                  <a:pt x="36" y="3"/>
                </a:lnTo>
                <a:lnTo>
                  <a:pt x="0" y="0"/>
                </a:lnTo>
                <a:lnTo>
                  <a:pt x="17" y="89"/>
                </a:lnTo>
                <a:lnTo>
                  <a:pt x="18" y="95"/>
                </a:lnTo>
                <a:lnTo>
                  <a:pt x="17" y="105"/>
                </a:lnTo>
                <a:lnTo>
                  <a:pt x="14" y="121"/>
                </a:lnTo>
                <a:lnTo>
                  <a:pt x="12" y="132"/>
                </a:lnTo>
                <a:lnTo>
                  <a:pt x="12" y="138"/>
                </a:lnTo>
                <a:lnTo>
                  <a:pt x="12" y="142"/>
                </a:lnTo>
                <a:lnTo>
                  <a:pt x="14" y="149"/>
                </a:lnTo>
                <a:lnTo>
                  <a:pt x="15" y="176"/>
                </a:lnTo>
                <a:lnTo>
                  <a:pt x="15" y="185"/>
                </a:lnTo>
                <a:lnTo>
                  <a:pt x="18" y="234"/>
                </a:lnTo>
                <a:lnTo>
                  <a:pt x="20" y="236"/>
                </a:lnTo>
                <a:lnTo>
                  <a:pt x="29" y="243"/>
                </a:lnTo>
                <a:lnTo>
                  <a:pt x="42" y="248"/>
                </a:lnTo>
                <a:lnTo>
                  <a:pt x="51" y="252"/>
                </a:lnTo>
                <a:lnTo>
                  <a:pt x="57" y="255"/>
                </a:lnTo>
                <a:lnTo>
                  <a:pt x="64" y="256"/>
                </a:lnTo>
                <a:lnTo>
                  <a:pt x="69" y="256"/>
                </a:lnTo>
                <a:lnTo>
                  <a:pt x="73" y="256"/>
                </a:lnTo>
                <a:lnTo>
                  <a:pt x="81" y="254"/>
                </a:lnTo>
                <a:lnTo>
                  <a:pt x="86" y="251"/>
                </a:lnTo>
                <a:lnTo>
                  <a:pt x="88" y="249"/>
                </a:lnTo>
                <a:lnTo>
                  <a:pt x="90" y="245"/>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7" name="Freeform 171"/>
          <p:cNvSpPr>
            <a:spLocks/>
          </p:cNvSpPr>
          <p:nvPr/>
        </p:nvSpPr>
        <p:spPr bwMode="auto">
          <a:xfrm>
            <a:off x="3530600" y="1535113"/>
            <a:ext cx="338138" cy="366712"/>
          </a:xfrm>
          <a:custGeom>
            <a:avLst/>
            <a:gdLst/>
            <a:ahLst/>
            <a:cxnLst>
              <a:cxn ang="0">
                <a:pos x="156" y="218"/>
              </a:cxn>
              <a:cxn ang="0">
                <a:pos x="177" y="216"/>
              </a:cxn>
              <a:cxn ang="0">
                <a:pos x="189" y="211"/>
              </a:cxn>
              <a:cxn ang="0">
                <a:pos x="196" y="206"/>
              </a:cxn>
              <a:cxn ang="0">
                <a:pos x="203" y="196"/>
              </a:cxn>
              <a:cxn ang="0">
                <a:pos x="207" y="181"/>
              </a:cxn>
              <a:cxn ang="0">
                <a:pos x="212" y="136"/>
              </a:cxn>
              <a:cxn ang="0">
                <a:pos x="207" y="78"/>
              </a:cxn>
              <a:cxn ang="0">
                <a:pos x="201" y="51"/>
              </a:cxn>
              <a:cxn ang="0">
                <a:pos x="192" y="36"/>
              </a:cxn>
              <a:cxn ang="0">
                <a:pos x="180" y="24"/>
              </a:cxn>
              <a:cxn ang="0">
                <a:pos x="161" y="11"/>
              </a:cxn>
              <a:cxn ang="0">
                <a:pos x="140" y="4"/>
              </a:cxn>
              <a:cxn ang="0">
                <a:pos x="111" y="0"/>
              </a:cxn>
              <a:cxn ang="0">
                <a:pos x="82" y="3"/>
              </a:cxn>
              <a:cxn ang="0">
                <a:pos x="69" y="7"/>
              </a:cxn>
              <a:cxn ang="0">
                <a:pos x="48" y="17"/>
              </a:cxn>
              <a:cxn ang="0">
                <a:pos x="29" y="31"/>
              </a:cxn>
              <a:cxn ang="0">
                <a:pos x="17" y="46"/>
              </a:cxn>
              <a:cxn ang="0">
                <a:pos x="6" y="66"/>
              </a:cxn>
              <a:cxn ang="0">
                <a:pos x="0" y="89"/>
              </a:cxn>
              <a:cxn ang="0">
                <a:pos x="0" y="116"/>
              </a:cxn>
              <a:cxn ang="0">
                <a:pos x="6" y="164"/>
              </a:cxn>
              <a:cxn ang="0">
                <a:pos x="9" y="207"/>
              </a:cxn>
              <a:cxn ang="0">
                <a:pos x="7" y="230"/>
              </a:cxn>
              <a:cxn ang="0">
                <a:pos x="32" y="228"/>
              </a:cxn>
              <a:cxn ang="0">
                <a:pos x="44" y="224"/>
              </a:cxn>
              <a:cxn ang="0">
                <a:pos x="54" y="217"/>
              </a:cxn>
              <a:cxn ang="0">
                <a:pos x="62" y="208"/>
              </a:cxn>
              <a:cxn ang="0">
                <a:pos x="68" y="195"/>
              </a:cxn>
              <a:cxn ang="0">
                <a:pos x="63" y="190"/>
              </a:cxn>
              <a:cxn ang="0">
                <a:pos x="51" y="167"/>
              </a:cxn>
              <a:cxn ang="0">
                <a:pos x="43" y="139"/>
              </a:cxn>
              <a:cxn ang="0">
                <a:pos x="43" y="103"/>
              </a:cxn>
              <a:cxn ang="0">
                <a:pos x="48" y="83"/>
              </a:cxn>
              <a:cxn ang="0">
                <a:pos x="54" y="70"/>
              </a:cxn>
              <a:cxn ang="0">
                <a:pos x="62" y="62"/>
              </a:cxn>
              <a:cxn ang="0">
                <a:pos x="78" y="52"/>
              </a:cxn>
              <a:cxn ang="0">
                <a:pos x="97" y="47"/>
              </a:cxn>
              <a:cxn ang="0">
                <a:pos x="127" y="47"/>
              </a:cxn>
              <a:cxn ang="0">
                <a:pos x="147" y="52"/>
              </a:cxn>
              <a:cxn ang="0">
                <a:pos x="164" y="63"/>
              </a:cxn>
              <a:cxn ang="0">
                <a:pos x="175" y="79"/>
              </a:cxn>
              <a:cxn ang="0">
                <a:pos x="182" y="100"/>
              </a:cxn>
              <a:cxn ang="0">
                <a:pos x="184" y="132"/>
              </a:cxn>
              <a:cxn ang="0">
                <a:pos x="183" y="159"/>
              </a:cxn>
              <a:cxn ang="0">
                <a:pos x="179" y="177"/>
              </a:cxn>
              <a:cxn ang="0">
                <a:pos x="171" y="194"/>
              </a:cxn>
              <a:cxn ang="0">
                <a:pos x="158" y="209"/>
              </a:cxn>
            </a:cxnLst>
            <a:rect l="0" t="0" r="r" b="b"/>
            <a:pathLst>
              <a:path w="213" h="231">
                <a:moveTo>
                  <a:pt x="157" y="210"/>
                </a:moveTo>
                <a:lnTo>
                  <a:pt x="156" y="218"/>
                </a:lnTo>
                <a:lnTo>
                  <a:pt x="169" y="217"/>
                </a:lnTo>
                <a:lnTo>
                  <a:pt x="177" y="216"/>
                </a:lnTo>
                <a:lnTo>
                  <a:pt x="183" y="214"/>
                </a:lnTo>
                <a:lnTo>
                  <a:pt x="189" y="211"/>
                </a:lnTo>
                <a:lnTo>
                  <a:pt x="193" y="208"/>
                </a:lnTo>
                <a:lnTo>
                  <a:pt x="196" y="206"/>
                </a:lnTo>
                <a:lnTo>
                  <a:pt x="200" y="201"/>
                </a:lnTo>
                <a:lnTo>
                  <a:pt x="203" y="196"/>
                </a:lnTo>
                <a:lnTo>
                  <a:pt x="205" y="189"/>
                </a:lnTo>
                <a:lnTo>
                  <a:pt x="207" y="181"/>
                </a:lnTo>
                <a:lnTo>
                  <a:pt x="211" y="165"/>
                </a:lnTo>
                <a:lnTo>
                  <a:pt x="212" y="136"/>
                </a:lnTo>
                <a:lnTo>
                  <a:pt x="211" y="110"/>
                </a:lnTo>
                <a:lnTo>
                  <a:pt x="207" y="78"/>
                </a:lnTo>
                <a:lnTo>
                  <a:pt x="205" y="65"/>
                </a:lnTo>
                <a:lnTo>
                  <a:pt x="201" y="51"/>
                </a:lnTo>
                <a:lnTo>
                  <a:pt x="197" y="44"/>
                </a:lnTo>
                <a:lnTo>
                  <a:pt x="192" y="36"/>
                </a:lnTo>
                <a:lnTo>
                  <a:pt x="187" y="31"/>
                </a:lnTo>
                <a:lnTo>
                  <a:pt x="180" y="24"/>
                </a:lnTo>
                <a:lnTo>
                  <a:pt x="171" y="17"/>
                </a:lnTo>
                <a:lnTo>
                  <a:pt x="161" y="11"/>
                </a:lnTo>
                <a:lnTo>
                  <a:pt x="151" y="7"/>
                </a:lnTo>
                <a:lnTo>
                  <a:pt x="140" y="4"/>
                </a:lnTo>
                <a:lnTo>
                  <a:pt x="127" y="2"/>
                </a:lnTo>
                <a:lnTo>
                  <a:pt x="111" y="0"/>
                </a:lnTo>
                <a:lnTo>
                  <a:pt x="92" y="2"/>
                </a:lnTo>
                <a:lnTo>
                  <a:pt x="82" y="3"/>
                </a:lnTo>
                <a:lnTo>
                  <a:pt x="74" y="5"/>
                </a:lnTo>
                <a:lnTo>
                  <a:pt x="69" y="7"/>
                </a:lnTo>
                <a:lnTo>
                  <a:pt x="61" y="10"/>
                </a:lnTo>
                <a:lnTo>
                  <a:pt x="48" y="17"/>
                </a:lnTo>
                <a:lnTo>
                  <a:pt x="36" y="25"/>
                </a:lnTo>
                <a:lnTo>
                  <a:pt x="29" y="31"/>
                </a:lnTo>
                <a:lnTo>
                  <a:pt x="23" y="38"/>
                </a:lnTo>
                <a:lnTo>
                  <a:pt x="17" y="46"/>
                </a:lnTo>
                <a:lnTo>
                  <a:pt x="11" y="55"/>
                </a:lnTo>
                <a:lnTo>
                  <a:pt x="6" y="66"/>
                </a:lnTo>
                <a:lnTo>
                  <a:pt x="2" y="78"/>
                </a:lnTo>
                <a:lnTo>
                  <a:pt x="0" y="89"/>
                </a:lnTo>
                <a:lnTo>
                  <a:pt x="0" y="100"/>
                </a:lnTo>
                <a:lnTo>
                  <a:pt x="0" y="116"/>
                </a:lnTo>
                <a:lnTo>
                  <a:pt x="2" y="138"/>
                </a:lnTo>
                <a:lnTo>
                  <a:pt x="6" y="164"/>
                </a:lnTo>
                <a:lnTo>
                  <a:pt x="8" y="191"/>
                </a:lnTo>
                <a:lnTo>
                  <a:pt x="9" y="207"/>
                </a:lnTo>
                <a:lnTo>
                  <a:pt x="8" y="224"/>
                </a:lnTo>
                <a:lnTo>
                  <a:pt x="7" y="230"/>
                </a:lnTo>
                <a:lnTo>
                  <a:pt x="19" y="230"/>
                </a:lnTo>
                <a:lnTo>
                  <a:pt x="32" y="228"/>
                </a:lnTo>
                <a:lnTo>
                  <a:pt x="37" y="226"/>
                </a:lnTo>
                <a:lnTo>
                  <a:pt x="44" y="224"/>
                </a:lnTo>
                <a:lnTo>
                  <a:pt x="50" y="221"/>
                </a:lnTo>
                <a:lnTo>
                  <a:pt x="54" y="217"/>
                </a:lnTo>
                <a:lnTo>
                  <a:pt x="59" y="212"/>
                </a:lnTo>
                <a:lnTo>
                  <a:pt x="62" y="208"/>
                </a:lnTo>
                <a:lnTo>
                  <a:pt x="65" y="202"/>
                </a:lnTo>
                <a:lnTo>
                  <a:pt x="68" y="195"/>
                </a:lnTo>
                <a:lnTo>
                  <a:pt x="67" y="195"/>
                </a:lnTo>
                <a:lnTo>
                  <a:pt x="63" y="190"/>
                </a:lnTo>
                <a:lnTo>
                  <a:pt x="54" y="177"/>
                </a:lnTo>
                <a:lnTo>
                  <a:pt x="51" y="167"/>
                </a:lnTo>
                <a:lnTo>
                  <a:pt x="45" y="154"/>
                </a:lnTo>
                <a:lnTo>
                  <a:pt x="43" y="139"/>
                </a:lnTo>
                <a:lnTo>
                  <a:pt x="42" y="118"/>
                </a:lnTo>
                <a:lnTo>
                  <a:pt x="43" y="103"/>
                </a:lnTo>
                <a:lnTo>
                  <a:pt x="45" y="92"/>
                </a:lnTo>
                <a:lnTo>
                  <a:pt x="48" y="83"/>
                </a:lnTo>
                <a:lnTo>
                  <a:pt x="51" y="76"/>
                </a:lnTo>
                <a:lnTo>
                  <a:pt x="54" y="70"/>
                </a:lnTo>
                <a:lnTo>
                  <a:pt x="59" y="66"/>
                </a:lnTo>
                <a:lnTo>
                  <a:pt x="62" y="62"/>
                </a:lnTo>
                <a:lnTo>
                  <a:pt x="70" y="56"/>
                </a:lnTo>
                <a:lnTo>
                  <a:pt x="78" y="52"/>
                </a:lnTo>
                <a:lnTo>
                  <a:pt x="87" y="49"/>
                </a:lnTo>
                <a:lnTo>
                  <a:pt x="97" y="47"/>
                </a:lnTo>
                <a:lnTo>
                  <a:pt x="112" y="46"/>
                </a:lnTo>
                <a:lnTo>
                  <a:pt x="127" y="47"/>
                </a:lnTo>
                <a:lnTo>
                  <a:pt x="136" y="49"/>
                </a:lnTo>
                <a:lnTo>
                  <a:pt x="147" y="52"/>
                </a:lnTo>
                <a:lnTo>
                  <a:pt x="156" y="56"/>
                </a:lnTo>
                <a:lnTo>
                  <a:pt x="164" y="63"/>
                </a:lnTo>
                <a:lnTo>
                  <a:pt x="169" y="70"/>
                </a:lnTo>
                <a:lnTo>
                  <a:pt x="175" y="79"/>
                </a:lnTo>
                <a:lnTo>
                  <a:pt x="179" y="90"/>
                </a:lnTo>
                <a:lnTo>
                  <a:pt x="182" y="100"/>
                </a:lnTo>
                <a:lnTo>
                  <a:pt x="183" y="115"/>
                </a:lnTo>
                <a:lnTo>
                  <a:pt x="184" y="132"/>
                </a:lnTo>
                <a:lnTo>
                  <a:pt x="183" y="148"/>
                </a:lnTo>
                <a:lnTo>
                  <a:pt x="183" y="159"/>
                </a:lnTo>
                <a:lnTo>
                  <a:pt x="182" y="169"/>
                </a:lnTo>
                <a:lnTo>
                  <a:pt x="179" y="177"/>
                </a:lnTo>
                <a:lnTo>
                  <a:pt x="176" y="186"/>
                </a:lnTo>
                <a:lnTo>
                  <a:pt x="171" y="194"/>
                </a:lnTo>
                <a:lnTo>
                  <a:pt x="165" y="202"/>
                </a:lnTo>
                <a:lnTo>
                  <a:pt x="158" y="209"/>
                </a:lnTo>
                <a:lnTo>
                  <a:pt x="157" y="21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8" name="Freeform 172"/>
          <p:cNvSpPr>
            <a:spLocks/>
          </p:cNvSpPr>
          <p:nvPr/>
        </p:nvSpPr>
        <p:spPr bwMode="auto">
          <a:xfrm>
            <a:off x="3597275" y="1608138"/>
            <a:ext cx="225425" cy="280987"/>
          </a:xfrm>
          <a:custGeom>
            <a:avLst/>
            <a:gdLst/>
            <a:ahLst/>
            <a:cxnLst>
              <a:cxn ang="0">
                <a:pos x="115" y="163"/>
              </a:cxn>
              <a:cxn ang="0">
                <a:pos x="122" y="156"/>
              </a:cxn>
              <a:cxn ang="0">
                <a:pos x="129" y="148"/>
              </a:cxn>
              <a:cxn ang="0">
                <a:pos x="133" y="140"/>
              </a:cxn>
              <a:cxn ang="0">
                <a:pos x="137" y="131"/>
              </a:cxn>
              <a:cxn ang="0">
                <a:pos x="139" y="123"/>
              </a:cxn>
              <a:cxn ang="0">
                <a:pos x="140" y="113"/>
              </a:cxn>
              <a:cxn ang="0">
                <a:pos x="140" y="102"/>
              </a:cxn>
              <a:cxn ang="0">
                <a:pos x="141" y="86"/>
              </a:cxn>
              <a:cxn ang="0">
                <a:pos x="140" y="69"/>
              </a:cxn>
              <a:cxn ang="0">
                <a:pos x="139" y="54"/>
              </a:cxn>
              <a:cxn ang="0">
                <a:pos x="137" y="44"/>
              </a:cxn>
              <a:cxn ang="0">
                <a:pos x="132" y="33"/>
              </a:cxn>
              <a:cxn ang="0">
                <a:pos x="126" y="24"/>
              </a:cxn>
              <a:cxn ang="0">
                <a:pos x="121" y="17"/>
              </a:cxn>
              <a:cxn ang="0">
                <a:pos x="113" y="10"/>
              </a:cxn>
              <a:cxn ang="0">
                <a:pos x="104" y="6"/>
              </a:cxn>
              <a:cxn ang="0">
                <a:pos x="94" y="3"/>
              </a:cxn>
              <a:cxn ang="0">
                <a:pos x="85" y="1"/>
              </a:cxn>
              <a:cxn ang="0">
                <a:pos x="69" y="0"/>
              </a:cxn>
              <a:cxn ang="0">
                <a:pos x="55" y="1"/>
              </a:cxn>
              <a:cxn ang="0">
                <a:pos x="45" y="3"/>
              </a:cxn>
              <a:cxn ang="0">
                <a:pos x="36" y="6"/>
              </a:cxn>
              <a:cxn ang="0">
                <a:pos x="28" y="10"/>
              </a:cxn>
              <a:cxn ang="0">
                <a:pos x="20" y="16"/>
              </a:cxn>
              <a:cxn ang="0">
                <a:pos x="17" y="20"/>
              </a:cxn>
              <a:cxn ang="0">
                <a:pos x="12" y="24"/>
              </a:cxn>
              <a:cxn ang="0">
                <a:pos x="9" y="30"/>
              </a:cxn>
              <a:cxn ang="0">
                <a:pos x="7" y="37"/>
              </a:cxn>
              <a:cxn ang="0">
                <a:pos x="3" y="46"/>
              </a:cxn>
              <a:cxn ang="0">
                <a:pos x="1" y="57"/>
              </a:cxn>
              <a:cxn ang="0">
                <a:pos x="0" y="72"/>
              </a:cxn>
              <a:cxn ang="0">
                <a:pos x="1" y="93"/>
              </a:cxn>
              <a:cxn ang="0">
                <a:pos x="3" y="108"/>
              </a:cxn>
              <a:cxn ang="0">
                <a:pos x="9" y="121"/>
              </a:cxn>
              <a:cxn ang="0">
                <a:pos x="12" y="131"/>
              </a:cxn>
              <a:cxn ang="0">
                <a:pos x="21" y="144"/>
              </a:cxn>
              <a:cxn ang="0">
                <a:pos x="25" y="149"/>
              </a:cxn>
              <a:cxn ang="0">
                <a:pos x="28" y="153"/>
              </a:cxn>
              <a:cxn ang="0">
                <a:pos x="28" y="154"/>
              </a:cxn>
              <a:cxn ang="0">
                <a:pos x="31" y="156"/>
              </a:cxn>
              <a:cxn ang="0">
                <a:pos x="44" y="166"/>
              </a:cxn>
              <a:cxn ang="0">
                <a:pos x="55" y="172"/>
              </a:cxn>
              <a:cxn ang="0">
                <a:pos x="64" y="175"/>
              </a:cxn>
              <a:cxn ang="0">
                <a:pos x="74" y="176"/>
              </a:cxn>
              <a:cxn ang="0">
                <a:pos x="85" y="176"/>
              </a:cxn>
              <a:cxn ang="0">
                <a:pos x="97" y="174"/>
              </a:cxn>
              <a:cxn ang="0">
                <a:pos x="110" y="167"/>
              </a:cxn>
              <a:cxn ang="0">
                <a:pos x="115" y="163"/>
              </a:cxn>
            </a:cxnLst>
            <a:rect l="0" t="0" r="r" b="b"/>
            <a:pathLst>
              <a:path w="142" h="177">
                <a:moveTo>
                  <a:pt x="115" y="163"/>
                </a:moveTo>
                <a:lnTo>
                  <a:pt x="122" y="156"/>
                </a:lnTo>
                <a:lnTo>
                  <a:pt x="129" y="148"/>
                </a:lnTo>
                <a:lnTo>
                  <a:pt x="133" y="140"/>
                </a:lnTo>
                <a:lnTo>
                  <a:pt x="137" y="131"/>
                </a:lnTo>
                <a:lnTo>
                  <a:pt x="139" y="123"/>
                </a:lnTo>
                <a:lnTo>
                  <a:pt x="140" y="113"/>
                </a:lnTo>
                <a:lnTo>
                  <a:pt x="140" y="102"/>
                </a:lnTo>
                <a:lnTo>
                  <a:pt x="141" y="86"/>
                </a:lnTo>
                <a:lnTo>
                  <a:pt x="140" y="69"/>
                </a:lnTo>
                <a:lnTo>
                  <a:pt x="139" y="54"/>
                </a:lnTo>
                <a:lnTo>
                  <a:pt x="137" y="44"/>
                </a:lnTo>
                <a:lnTo>
                  <a:pt x="132" y="33"/>
                </a:lnTo>
                <a:lnTo>
                  <a:pt x="126" y="24"/>
                </a:lnTo>
                <a:lnTo>
                  <a:pt x="121" y="17"/>
                </a:lnTo>
                <a:lnTo>
                  <a:pt x="113" y="10"/>
                </a:lnTo>
                <a:lnTo>
                  <a:pt x="104" y="6"/>
                </a:lnTo>
                <a:lnTo>
                  <a:pt x="94" y="3"/>
                </a:lnTo>
                <a:lnTo>
                  <a:pt x="85" y="1"/>
                </a:lnTo>
                <a:lnTo>
                  <a:pt x="69" y="0"/>
                </a:lnTo>
                <a:lnTo>
                  <a:pt x="55" y="1"/>
                </a:lnTo>
                <a:lnTo>
                  <a:pt x="45" y="3"/>
                </a:lnTo>
                <a:lnTo>
                  <a:pt x="36" y="6"/>
                </a:lnTo>
                <a:lnTo>
                  <a:pt x="28" y="10"/>
                </a:lnTo>
                <a:lnTo>
                  <a:pt x="20" y="16"/>
                </a:lnTo>
                <a:lnTo>
                  <a:pt x="17" y="20"/>
                </a:lnTo>
                <a:lnTo>
                  <a:pt x="12" y="24"/>
                </a:lnTo>
                <a:lnTo>
                  <a:pt x="9" y="30"/>
                </a:lnTo>
                <a:lnTo>
                  <a:pt x="7" y="37"/>
                </a:lnTo>
                <a:lnTo>
                  <a:pt x="3" y="46"/>
                </a:lnTo>
                <a:lnTo>
                  <a:pt x="1" y="57"/>
                </a:lnTo>
                <a:lnTo>
                  <a:pt x="0" y="72"/>
                </a:lnTo>
                <a:lnTo>
                  <a:pt x="1" y="93"/>
                </a:lnTo>
                <a:lnTo>
                  <a:pt x="3" y="108"/>
                </a:lnTo>
                <a:lnTo>
                  <a:pt x="9" y="121"/>
                </a:lnTo>
                <a:lnTo>
                  <a:pt x="12" y="131"/>
                </a:lnTo>
                <a:lnTo>
                  <a:pt x="21" y="144"/>
                </a:lnTo>
                <a:lnTo>
                  <a:pt x="25" y="149"/>
                </a:lnTo>
                <a:lnTo>
                  <a:pt x="28" y="153"/>
                </a:lnTo>
                <a:lnTo>
                  <a:pt x="28" y="154"/>
                </a:lnTo>
                <a:lnTo>
                  <a:pt x="31" y="156"/>
                </a:lnTo>
                <a:lnTo>
                  <a:pt x="44" y="166"/>
                </a:lnTo>
                <a:lnTo>
                  <a:pt x="55" y="172"/>
                </a:lnTo>
                <a:lnTo>
                  <a:pt x="64" y="175"/>
                </a:lnTo>
                <a:lnTo>
                  <a:pt x="74" y="176"/>
                </a:lnTo>
                <a:lnTo>
                  <a:pt x="85" y="176"/>
                </a:lnTo>
                <a:lnTo>
                  <a:pt x="97" y="174"/>
                </a:lnTo>
                <a:lnTo>
                  <a:pt x="110" y="167"/>
                </a:lnTo>
                <a:lnTo>
                  <a:pt x="115" y="16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11789" name="Freeform 173"/>
          <p:cNvSpPr>
            <a:spLocks/>
          </p:cNvSpPr>
          <p:nvPr/>
        </p:nvSpPr>
        <p:spPr bwMode="auto">
          <a:xfrm>
            <a:off x="3819525" y="1939925"/>
            <a:ext cx="106363" cy="93663"/>
          </a:xfrm>
          <a:custGeom>
            <a:avLst/>
            <a:gdLst/>
            <a:ahLst/>
            <a:cxnLst>
              <a:cxn ang="0">
                <a:pos x="66" y="16"/>
              </a:cxn>
              <a:cxn ang="0">
                <a:pos x="58" y="12"/>
              </a:cxn>
              <a:cxn ang="0">
                <a:pos x="48" y="0"/>
              </a:cxn>
              <a:cxn ang="0">
                <a:pos x="0" y="24"/>
              </a:cxn>
              <a:cxn ang="0">
                <a:pos x="38" y="47"/>
              </a:cxn>
              <a:cxn ang="0">
                <a:pos x="50" y="58"/>
              </a:cxn>
              <a:cxn ang="0">
                <a:pos x="65" y="19"/>
              </a:cxn>
              <a:cxn ang="0">
                <a:pos x="66" y="16"/>
              </a:cxn>
            </a:cxnLst>
            <a:rect l="0" t="0" r="r" b="b"/>
            <a:pathLst>
              <a:path w="67" h="59">
                <a:moveTo>
                  <a:pt x="66" y="16"/>
                </a:moveTo>
                <a:lnTo>
                  <a:pt x="58" y="12"/>
                </a:lnTo>
                <a:lnTo>
                  <a:pt x="48" y="0"/>
                </a:lnTo>
                <a:lnTo>
                  <a:pt x="0" y="24"/>
                </a:lnTo>
                <a:lnTo>
                  <a:pt x="38" y="47"/>
                </a:lnTo>
                <a:lnTo>
                  <a:pt x="50" y="58"/>
                </a:lnTo>
                <a:lnTo>
                  <a:pt x="65" y="19"/>
                </a:lnTo>
                <a:lnTo>
                  <a:pt x="66" y="16"/>
                </a:lnTo>
              </a:path>
            </a:pathLst>
          </a:custGeom>
          <a:solidFill>
            <a:srgbClr val="000000"/>
          </a:solidFill>
          <a:ln w="12700" cap="rnd" cmpd="sng">
            <a:solidFill>
              <a:srgbClr val="FFFFFF"/>
            </a:solidFill>
            <a:prstDash val="solid"/>
            <a:round/>
            <a:headEnd type="none" w="med" len="med"/>
            <a:tailEnd type="none" w="med" len="med"/>
          </a:ln>
          <a:effectLst/>
        </p:spPr>
        <p:txBody>
          <a:bodyPr/>
          <a:lstStyle/>
          <a:p>
            <a:endParaRPr lang="en-US"/>
          </a:p>
        </p:txBody>
      </p:sp>
      <p:sp>
        <p:nvSpPr>
          <p:cNvPr id="111790" name="Freeform 174"/>
          <p:cNvSpPr>
            <a:spLocks/>
          </p:cNvSpPr>
          <p:nvPr/>
        </p:nvSpPr>
        <p:spPr bwMode="auto">
          <a:xfrm>
            <a:off x="3886200" y="1905000"/>
            <a:ext cx="276225" cy="200025"/>
          </a:xfrm>
          <a:custGeom>
            <a:avLst/>
            <a:gdLst/>
            <a:ahLst/>
            <a:cxnLst>
              <a:cxn ang="0">
                <a:pos x="21" y="55"/>
              </a:cxn>
              <a:cxn ang="0">
                <a:pos x="28" y="61"/>
              </a:cxn>
              <a:cxn ang="0">
                <a:pos x="33" y="71"/>
              </a:cxn>
              <a:cxn ang="0">
                <a:pos x="35" y="78"/>
              </a:cxn>
              <a:cxn ang="0">
                <a:pos x="43" y="93"/>
              </a:cxn>
              <a:cxn ang="0">
                <a:pos x="48" y="102"/>
              </a:cxn>
              <a:cxn ang="0">
                <a:pos x="57" y="111"/>
              </a:cxn>
              <a:cxn ang="0">
                <a:pos x="72" y="119"/>
              </a:cxn>
              <a:cxn ang="0">
                <a:pos x="82" y="123"/>
              </a:cxn>
              <a:cxn ang="0">
                <a:pos x="89" y="125"/>
              </a:cxn>
              <a:cxn ang="0">
                <a:pos x="98" y="122"/>
              </a:cxn>
              <a:cxn ang="0">
                <a:pos x="108" y="117"/>
              </a:cxn>
              <a:cxn ang="0">
                <a:pos x="125" y="105"/>
              </a:cxn>
              <a:cxn ang="0">
                <a:pos x="136" y="93"/>
              </a:cxn>
              <a:cxn ang="0">
                <a:pos x="148" y="72"/>
              </a:cxn>
              <a:cxn ang="0">
                <a:pos x="136" y="94"/>
              </a:cxn>
              <a:cxn ang="0">
                <a:pos x="143" y="102"/>
              </a:cxn>
              <a:cxn ang="0">
                <a:pos x="148" y="109"/>
              </a:cxn>
              <a:cxn ang="0">
                <a:pos x="158" y="102"/>
              </a:cxn>
              <a:cxn ang="0">
                <a:pos x="165" y="93"/>
              </a:cxn>
              <a:cxn ang="0">
                <a:pos x="171" y="78"/>
              </a:cxn>
              <a:cxn ang="0">
                <a:pos x="173" y="62"/>
              </a:cxn>
              <a:cxn ang="0">
                <a:pos x="173" y="51"/>
              </a:cxn>
              <a:cxn ang="0">
                <a:pos x="173" y="40"/>
              </a:cxn>
              <a:cxn ang="0">
                <a:pos x="170" y="26"/>
              </a:cxn>
              <a:cxn ang="0">
                <a:pos x="169" y="26"/>
              </a:cxn>
              <a:cxn ang="0">
                <a:pos x="166" y="22"/>
              </a:cxn>
              <a:cxn ang="0">
                <a:pos x="163" y="20"/>
              </a:cxn>
              <a:cxn ang="0">
                <a:pos x="155" y="18"/>
              </a:cxn>
              <a:cxn ang="0">
                <a:pos x="142" y="17"/>
              </a:cxn>
              <a:cxn ang="0">
                <a:pos x="130" y="18"/>
              </a:cxn>
              <a:cxn ang="0">
                <a:pos x="116" y="26"/>
              </a:cxn>
              <a:cxn ang="0">
                <a:pos x="110" y="32"/>
              </a:cxn>
              <a:cxn ang="0">
                <a:pos x="106" y="38"/>
              </a:cxn>
              <a:cxn ang="0">
                <a:pos x="103" y="45"/>
              </a:cxn>
              <a:cxn ang="0">
                <a:pos x="103" y="56"/>
              </a:cxn>
              <a:cxn ang="0">
                <a:pos x="103" y="60"/>
              </a:cxn>
              <a:cxn ang="0">
                <a:pos x="93" y="67"/>
              </a:cxn>
              <a:cxn ang="0">
                <a:pos x="88" y="72"/>
              </a:cxn>
              <a:cxn ang="0">
                <a:pos x="81" y="62"/>
              </a:cxn>
              <a:cxn ang="0">
                <a:pos x="74" y="56"/>
              </a:cxn>
              <a:cxn ang="0">
                <a:pos x="64" y="50"/>
              </a:cxn>
              <a:cxn ang="0">
                <a:pos x="61" y="34"/>
              </a:cxn>
              <a:cxn ang="0">
                <a:pos x="58" y="24"/>
              </a:cxn>
              <a:cxn ang="0">
                <a:pos x="56" y="18"/>
              </a:cxn>
              <a:cxn ang="0">
                <a:pos x="54" y="15"/>
              </a:cxn>
              <a:cxn ang="0">
                <a:pos x="53" y="13"/>
              </a:cxn>
              <a:cxn ang="0">
                <a:pos x="51" y="11"/>
              </a:cxn>
              <a:cxn ang="0">
                <a:pos x="47" y="8"/>
              </a:cxn>
              <a:cxn ang="0">
                <a:pos x="39" y="3"/>
              </a:cxn>
              <a:cxn ang="0">
                <a:pos x="34" y="0"/>
              </a:cxn>
              <a:cxn ang="0">
                <a:pos x="29" y="0"/>
              </a:cxn>
              <a:cxn ang="0">
                <a:pos x="20" y="1"/>
              </a:cxn>
              <a:cxn ang="0">
                <a:pos x="11" y="4"/>
              </a:cxn>
              <a:cxn ang="0">
                <a:pos x="6" y="10"/>
              </a:cxn>
              <a:cxn ang="0">
                <a:pos x="1" y="18"/>
              </a:cxn>
              <a:cxn ang="0">
                <a:pos x="0" y="30"/>
              </a:cxn>
              <a:cxn ang="0">
                <a:pos x="4" y="39"/>
              </a:cxn>
              <a:cxn ang="0">
                <a:pos x="15" y="51"/>
              </a:cxn>
              <a:cxn ang="0">
                <a:pos x="21" y="55"/>
              </a:cxn>
              <a:cxn ang="0">
                <a:pos x="21" y="55"/>
              </a:cxn>
            </a:cxnLst>
            <a:rect l="0" t="0" r="r" b="b"/>
            <a:pathLst>
              <a:path w="174" h="126">
                <a:moveTo>
                  <a:pt x="21" y="55"/>
                </a:moveTo>
                <a:lnTo>
                  <a:pt x="28" y="61"/>
                </a:lnTo>
                <a:lnTo>
                  <a:pt x="33" y="71"/>
                </a:lnTo>
                <a:lnTo>
                  <a:pt x="35" y="78"/>
                </a:lnTo>
                <a:lnTo>
                  <a:pt x="43" y="93"/>
                </a:lnTo>
                <a:lnTo>
                  <a:pt x="48" y="102"/>
                </a:lnTo>
                <a:lnTo>
                  <a:pt x="57" y="111"/>
                </a:lnTo>
                <a:lnTo>
                  <a:pt x="72" y="119"/>
                </a:lnTo>
                <a:lnTo>
                  <a:pt x="82" y="123"/>
                </a:lnTo>
                <a:lnTo>
                  <a:pt x="89" y="125"/>
                </a:lnTo>
                <a:lnTo>
                  <a:pt x="98" y="122"/>
                </a:lnTo>
                <a:lnTo>
                  <a:pt x="108" y="117"/>
                </a:lnTo>
                <a:lnTo>
                  <a:pt x="125" y="105"/>
                </a:lnTo>
                <a:lnTo>
                  <a:pt x="136" y="93"/>
                </a:lnTo>
                <a:lnTo>
                  <a:pt x="148" y="72"/>
                </a:lnTo>
                <a:lnTo>
                  <a:pt x="136" y="94"/>
                </a:lnTo>
                <a:lnTo>
                  <a:pt x="143" y="102"/>
                </a:lnTo>
                <a:lnTo>
                  <a:pt x="148" y="109"/>
                </a:lnTo>
                <a:lnTo>
                  <a:pt x="158" y="102"/>
                </a:lnTo>
                <a:lnTo>
                  <a:pt x="165" y="93"/>
                </a:lnTo>
                <a:lnTo>
                  <a:pt x="171" y="78"/>
                </a:lnTo>
                <a:lnTo>
                  <a:pt x="173" y="62"/>
                </a:lnTo>
                <a:lnTo>
                  <a:pt x="173" y="51"/>
                </a:lnTo>
                <a:lnTo>
                  <a:pt x="173" y="40"/>
                </a:lnTo>
                <a:lnTo>
                  <a:pt x="170" y="26"/>
                </a:lnTo>
                <a:lnTo>
                  <a:pt x="169" y="26"/>
                </a:lnTo>
                <a:lnTo>
                  <a:pt x="166" y="22"/>
                </a:lnTo>
                <a:lnTo>
                  <a:pt x="163" y="20"/>
                </a:lnTo>
                <a:lnTo>
                  <a:pt x="155" y="18"/>
                </a:lnTo>
                <a:lnTo>
                  <a:pt x="142" y="17"/>
                </a:lnTo>
                <a:lnTo>
                  <a:pt x="130" y="18"/>
                </a:lnTo>
                <a:lnTo>
                  <a:pt x="116" y="26"/>
                </a:lnTo>
                <a:lnTo>
                  <a:pt x="110" y="32"/>
                </a:lnTo>
                <a:lnTo>
                  <a:pt x="106" y="38"/>
                </a:lnTo>
                <a:lnTo>
                  <a:pt x="103" y="45"/>
                </a:lnTo>
                <a:lnTo>
                  <a:pt x="103" y="56"/>
                </a:lnTo>
                <a:lnTo>
                  <a:pt x="103" y="60"/>
                </a:lnTo>
                <a:lnTo>
                  <a:pt x="93" y="67"/>
                </a:lnTo>
                <a:lnTo>
                  <a:pt x="88" y="72"/>
                </a:lnTo>
                <a:lnTo>
                  <a:pt x="81" y="62"/>
                </a:lnTo>
                <a:lnTo>
                  <a:pt x="74" y="56"/>
                </a:lnTo>
                <a:lnTo>
                  <a:pt x="64" y="50"/>
                </a:lnTo>
                <a:lnTo>
                  <a:pt x="61" y="34"/>
                </a:lnTo>
                <a:lnTo>
                  <a:pt x="58" y="24"/>
                </a:lnTo>
                <a:lnTo>
                  <a:pt x="56" y="18"/>
                </a:lnTo>
                <a:lnTo>
                  <a:pt x="54" y="15"/>
                </a:lnTo>
                <a:lnTo>
                  <a:pt x="53" y="13"/>
                </a:lnTo>
                <a:lnTo>
                  <a:pt x="51" y="11"/>
                </a:lnTo>
                <a:lnTo>
                  <a:pt x="47" y="8"/>
                </a:lnTo>
                <a:lnTo>
                  <a:pt x="39" y="3"/>
                </a:lnTo>
                <a:lnTo>
                  <a:pt x="34" y="0"/>
                </a:lnTo>
                <a:lnTo>
                  <a:pt x="29" y="0"/>
                </a:lnTo>
                <a:lnTo>
                  <a:pt x="20" y="1"/>
                </a:lnTo>
                <a:lnTo>
                  <a:pt x="11" y="4"/>
                </a:lnTo>
                <a:lnTo>
                  <a:pt x="6" y="10"/>
                </a:lnTo>
                <a:lnTo>
                  <a:pt x="1" y="18"/>
                </a:lnTo>
                <a:lnTo>
                  <a:pt x="0" y="30"/>
                </a:lnTo>
                <a:lnTo>
                  <a:pt x="4" y="39"/>
                </a:lnTo>
                <a:lnTo>
                  <a:pt x="15" y="51"/>
                </a:lnTo>
                <a:lnTo>
                  <a:pt x="21" y="55"/>
                </a:lnTo>
                <a:lnTo>
                  <a:pt x="21" y="55"/>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91" name="Freeform 175"/>
          <p:cNvSpPr>
            <a:spLocks/>
          </p:cNvSpPr>
          <p:nvPr/>
        </p:nvSpPr>
        <p:spPr bwMode="auto">
          <a:xfrm>
            <a:off x="3856038" y="1965325"/>
            <a:ext cx="280987" cy="284163"/>
          </a:xfrm>
          <a:custGeom>
            <a:avLst/>
            <a:gdLst/>
            <a:ahLst/>
            <a:cxnLst>
              <a:cxn ang="0">
                <a:pos x="102" y="178"/>
              </a:cxn>
              <a:cxn ang="0">
                <a:pos x="85" y="165"/>
              </a:cxn>
              <a:cxn ang="0">
                <a:pos x="65" y="152"/>
              </a:cxn>
              <a:cxn ang="0">
                <a:pos x="18" y="127"/>
              </a:cxn>
              <a:cxn ang="0">
                <a:pos x="7" y="120"/>
              </a:cxn>
              <a:cxn ang="0">
                <a:pos x="0" y="114"/>
              </a:cxn>
              <a:cxn ang="0">
                <a:pos x="4" y="103"/>
              </a:cxn>
              <a:cxn ang="0">
                <a:pos x="31" y="77"/>
              </a:cxn>
              <a:cxn ang="0">
                <a:pos x="43" y="70"/>
              </a:cxn>
              <a:cxn ang="0">
                <a:pos x="31" y="77"/>
              </a:cxn>
              <a:cxn ang="0">
                <a:pos x="31" y="50"/>
              </a:cxn>
              <a:cxn ang="0">
                <a:pos x="30" y="45"/>
              </a:cxn>
              <a:cxn ang="0">
                <a:pos x="27" y="42"/>
              </a:cxn>
              <a:cxn ang="0">
                <a:pos x="42" y="2"/>
              </a:cxn>
              <a:cxn ang="0">
                <a:pos x="43" y="1"/>
              </a:cxn>
              <a:cxn ang="0">
                <a:pos x="42" y="0"/>
              </a:cxn>
              <a:cxn ang="0">
                <a:pos x="48" y="6"/>
              </a:cxn>
              <a:cxn ang="0">
                <a:pos x="53" y="16"/>
              </a:cxn>
              <a:cxn ang="0">
                <a:pos x="55" y="22"/>
              </a:cxn>
              <a:cxn ang="0">
                <a:pos x="63" y="38"/>
              </a:cxn>
              <a:cxn ang="0">
                <a:pos x="77" y="56"/>
              </a:cxn>
              <a:cxn ang="0">
                <a:pos x="92" y="64"/>
              </a:cxn>
              <a:cxn ang="0">
                <a:pos x="102" y="68"/>
              </a:cxn>
              <a:cxn ang="0">
                <a:pos x="109" y="69"/>
              </a:cxn>
              <a:cxn ang="0">
                <a:pos x="118" y="67"/>
              </a:cxn>
              <a:cxn ang="0">
                <a:pos x="145" y="49"/>
              </a:cxn>
              <a:cxn ang="0">
                <a:pos x="156" y="38"/>
              </a:cxn>
              <a:cxn ang="0">
                <a:pos x="168" y="17"/>
              </a:cxn>
              <a:cxn ang="0">
                <a:pos x="156" y="39"/>
              </a:cxn>
              <a:cxn ang="0">
                <a:pos x="163" y="47"/>
              </a:cxn>
              <a:cxn ang="0">
                <a:pos x="168" y="54"/>
              </a:cxn>
              <a:cxn ang="0">
                <a:pos x="168" y="55"/>
              </a:cxn>
              <a:cxn ang="0">
                <a:pos x="173" y="75"/>
              </a:cxn>
              <a:cxn ang="0">
                <a:pos x="175" y="91"/>
              </a:cxn>
              <a:cxn ang="0">
                <a:pos x="174" y="108"/>
              </a:cxn>
              <a:cxn ang="0">
                <a:pos x="169" y="124"/>
              </a:cxn>
              <a:cxn ang="0">
                <a:pos x="162" y="140"/>
              </a:cxn>
              <a:cxn ang="0">
                <a:pos x="150" y="152"/>
              </a:cxn>
              <a:cxn ang="0">
                <a:pos x="141" y="156"/>
              </a:cxn>
              <a:cxn ang="0">
                <a:pos x="129" y="160"/>
              </a:cxn>
              <a:cxn ang="0">
                <a:pos x="123" y="162"/>
              </a:cxn>
              <a:cxn ang="0">
                <a:pos x="117" y="165"/>
              </a:cxn>
              <a:cxn ang="0">
                <a:pos x="103" y="178"/>
              </a:cxn>
              <a:cxn ang="0">
                <a:pos x="102" y="178"/>
              </a:cxn>
            </a:cxnLst>
            <a:rect l="0" t="0" r="r" b="b"/>
            <a:pathLst>
              <a:path w="176" h="179">
                <a:moveTo>
                  <a:pt x="102" y="178"/>
                </a:moveTo>
                <a:lnTo>
                  <a:pt x="85" y="165"/>
                </a:lnTo>
                <a:lnTo>
                  <a:pt x="65" y="152"/>
                </a:lnTo>
                <a:lnTo>
                  <a:pt x="18" y="127"/>
                </a:lnTo>
                <a:lnTo>
                  <a:pt x="7" y="120"/>
                </a:lnTo>
                <a:lnTo>
                  <a:pt x="0" y="114"/>
                </a:lnTo>
                <a:lnTo>
                  <a:pt x="4" y="103"/>
                </a:lnTo>
                <a:lnTo>
                  <a:pt x="31" y="77"/>
                </a:lnTo>
                <a:lnTo>
                  <a:pt x="43" y="70"/>
                </a:lnTo>
                <a:lnTo>
                  <a:pt x="31" y="77"/>
                </a:lnTo>
                <a:lnTo>
                  <a:pt x="31" y="50"/>
                </a:lnTo>
                <a:lnTo>
                  <a:pt x="30" y="45"/>
                </a:lnTo>
                <a:lnTo>
                  <a:pt x="27" y="42"/>
                </a:lnTo>
                <a:lnTo>
                  <a:pt x="42" y="2"/>
                </a:lnTo>
                <a:lnTo>
                  <a:pt x="43" y="1"/>
                </a:lnTo>
                <a:lnTo>
                  <a:pt x="42" y="0"/>
                </a:lnTo>
                <a:lnTo>
                  <a:pt x="48" y="6"/>
                </a:lnTo>
                <a:lnTo>
                  <a:pt x="53" y="16"/>
                </a:lnTo>
                <a:lnTo>
                  <a:pt x="55" y="22"/>
                </a:lnTo>
                <a:lnTo>
                  <a:pt x="63" y="38"/>
                </a:lnTo>
                <a:lnTo>
                  <a:pt x="77" y="56"/>
                </a:lnTo>
                <a:lnTo>
                  <a:pt x="92" y="64"/>
                </a:lnTo>
                <a:lnTo>
                  <a:pt x="102" y="68"/>
                </a:lnTo>
                <a:lnTo>
                  <a:pt x="109" y="69"/>
                </a:lnTo>
                <a:lnTo>
                  <a:pt x="118" y="67"/>
                </a:lnTo>
                <a:lnTo>
                  <a:pt x="145" y="49"/>
                </a:lnTo>
                <a:lnTo>
                  <a:pt x="156" y="38"/>
                </a:lnTo>
                <a:lnTo>
                  <a:pt x="168" y="17"/>
                </a:lnTo>
                <a:lnTo>
                  <a:pt x="156" y="39"/>
                </a:lnTo>
                <a:lnTo>
                  <a:pt x="163" y="47"/>
                </a:lnTo>
                <a:lnTo>
                  <a:pt x="168" y="54"/>
                </a:lnTo>
                <a:lnTo>
                  <a:pt x="168" y="55"/>
                </a:lnTo>
                <a:lnTo>
                  <a:pt x="173" y="75"/>
                </a:lnTo>
                <a:lnTo>
                  <a:pt x="175" y="91"/>
                </a:lnTo>
                <a:lnTo>
                  <a:pt x="174" y="108"/>
                </a:lnTo>
                <a:lnTo>
                  <a:pt x="169" y="124"/>
                </a:lnTo>
                <a:lnTo>
                  <a:pt x="162" y="140"/>
                </a:lnTo>
                <a:lnTo>
                  <a:pt x="150" y="152"/>
                </a:lnTo>
                <a:lnTo>
                  <a:pt x="141" y="156"/>
                </a:lnTo>
                <a:lnTo>
                  <a:pt x="129" y="160"/>
                </a:lnTo>
                <a:lnTo>
                  <a:pt x="123" y="162"/>
                </a:lnTo>
                <a:lnTo>
                  <a:pt x="117" y="165"/>
                </a:lnTo>
                <a:lnTo>
                  <a:pt x="103" y="178"/>
                </a:lnTo>
                <a:lnTo>
                  <a:pt x="102" y="178"/>
                </a:lnTo>
              </a:path>
            </a:pathLst>
          </a:custGeom>
          <a:solidFill>
            <a:srgbClr val="00FF00"/>
          </a:solidFill>
          <a:ln w="12700" cap="rnd" cmpd="sng">
            <a:solidFill>
              <a:srgbClr val="FFFFFF"/>
            </a:solidFill>
            <a:prstDash val="solid"/>
            <a:round/>
            <a:headEnd type="none" w="med" len="med"/>
            <a:tailEnd type="none" w="med" len="med"/>
          </a:ln>
          <a:effectLst/>
        </p:spPr>
        <p:txBody>
          <a:bodyPr/>
          <a:lstStyle/>
          <a:p>
            <a:endParaRPr lang="en-US"/>
          </a:p>
        </p:txBody>
      </p:sp>
      <p:sp>
        <p:nvSpPr>
          <p:cNvPr id="111792" name="Freeform 176"/>
          <p:cNvSpPr>
            <a:spLocks/>
          </p:cNvSpPr>
          <p:nvPr/>
        </p:nvSpPr>
        <p:spPr bwMode="auto">
          <a:xfrm>
            <a:off x="3948113" y="2208213"/>
            <a:ext cx="157162" cy="149225"/>
          </a:xfrm>
          <a:custGeom>
            <a:avLst/>
            <a:gdLst/>
            <a:ahLst/>
            <a:cxnLst>
              <a:cxn ang="0">
                <a:pos x="92" y="0"/>
              </a:cxn>
              <a:cxn ang="0">
                <a:pos x="83" y="4"/>
              </a:cxn>
              <a:cxn ang="0">
                <a:pos x="71" y="7"/>
              </a:cxn>
              <a:cxn ang="0">
                <a:pos x="65" y="9"/>
              </a:cxn>
              <a:cxn ang="0">
                <a:pos x="59" y="13"/>
              </a:cxn>
              <a:cxn ang="0">
                <a:pos x="45" y="25"/>
              </a:cxn>
              <a:cxn ang="0">
                <a:pos x="44" y="26"/>
              </a:cxn>
              <a:cxn ang="0">
                <a:pos x="44" y="25"/>
              </a:cxn>
              <a:cxn ang="0">
                <a:pos x="39" y="30"/>
              </a:cxn>
              <a:cxn ang="0">
                <a:pos x="28" y="40"/>
              </a:cxn>
              <a:cxn ang="0">
                <a:pos x="20" y="42"/>
              </a:cxn>
              <a:cxn ang="0">
                <a:pos x="3" y="42"/>
              </a:cxn>
              <a:cxn ang="0">
                <a:pos x="3" y="58"/>
              </a:cxn>
              <a:cxn ang="0">
                <a:pos x="2" y="74"/>
              </a:cxn>
              <a:cxn ang="0">
                <a:pos x="2" y="75"/>
              </a:cxn>
              <a:cxn ang="0">
                <a:pos x="0" y="92"/>
              </a:cxn>
              <a:cxn ang="0">
                <a:pos x="0" y="93"/>
              </a:cxn>
              <a:cxn ang="0">
                <a:pos x="26" y="89"/>
              </a:cxn>
              <a:cxn ang="0">
                <a:pos x="44" y="86"/>
              </a:cxn>
              <a:cxn ang="0">
                <a:pos x="55" y="83"/>
              </a:cxn>
              <a:cxn ang="0">
                <a:pos x="63" y="78"/>
              </a:cxn>
              <a:cxn ang="0">
                <a:pos x="68" y="73"/>
              </a:cxn>
              <a:cxn ang="0">
                <a:pos x="80" y="52"/>
              </a:cxn>
              <a:cxn ang="0">
                <a:pos x="86" y="34"/>
              </a:cxn>
              <a:cxn ang="0">
                <a:pos x="92" y="26"/>
              </a:cxn>
              <a:cxn ang="0">
                <a:pos x="97" y="13"/>
              </a:cxn>
              <a:cxn ang="0">
                <a:pos x="98" y="5"/>
              </a:cxn>
              <a:cxn ang="0">
                <a:pos x="97" y="0"/>
              </a:cxn>
              <a:cxn ang="0">
                <a:pos x="95" y="0"/>
              </a:cxn>
              <a:cxn ang="0">
                <a:pos x="92" y="0"/>
              </a:cxn>
            </a:cxnLst>
            <a:rect l="0" t="0" r="r" b="b"/>
            <a:pathLst>
              <a:path w="99" h="94">
                <a:moveTo>
                  <a:pt x="92" y="0"/>
                </a:moveTo>
                <a:lnTo>
                  <a:pt x="83" y="4"/>
                </a:lnTo>
                <a:lnTo>
                  <a:pt x="71" y="7"/>
                </a:lnTo>
                <a:lnTo>
                  <a:pt x="65" y="9"/>
                </a:lnTo>
                <a:lnTo>
                  <a:pt x="59" y="13"/>
                </a:lnTo>
                <a:lnTo>
                  <a:pt x="45" y="25"/>
                </a:lnTo>
                <a:lnTo>
                  <a:pt x="44" y="26"/>
                </a:lnTo>
                <a:lnTo>
                  <a:pt x="44" y="25"/>
                </a:lnTo>
                <a:lnTo>
                  <a:pt x="39" y="30"/>
                </a:lnTo>
                <a:lnTo>
                  <a:pt x="28" y="40"/>
                </a:lnTo>
                <a:lnTo>
                  <a:pt x="20" y="42"/>
                </a:lnTo>
                <a:lnTo>
                  <a:pt x="3" y="42"/>
                </a:lnTo>
                <a:lnTo>
                  <a:pt x="3" y="58"/>
                </a:lnTo>
                <a:lnTo>
                  <a:pt x="2" y="74"/>
                </a:lnTo>
                <a:lnTo>
                  <a:pt x="2" y="75"/>
                </a:lnTo>
                <a:lnTo>
                  <a:pt x="0" y="92"/>
                </a:lnTo>
                <a:lnTo>
                  <a:pt x="0" y="93"/>
                </a:lnTo>
                <a:lnTo>
                  <a:pt x="26" y="89"/>
                </a:lnTo>
                <a:lnTo>
                  <a:pt x="44" y="86"/>
                </a:lnTo>
                <a:lnTo>
                  <a:pt x="55" y="83"/>
                </a:lnTo>
                <a:lnTo>
                  <a:pt x="63" y="78"/>
                </a:lnTo>
                <a:lnTo>
                  <a:pt x="68" y="73"/>
                </a:lnTo>
                <a:lnTo>
                  <a:pt x="80" y="52"/>
                </a:lnTo>
                <a:lnTo>
                  <a:pt x="86" y="34"/>
                </a:lnTo>
                <a:lnTo>
                  <a:pt x="92" y="26"/>
                </a:lnTo>
                <a:lnTo>
                  <a:pt x="97" y="13"/>
                </a:lnTo>
                <a:lnTo>
                  <a:pt x="98" y="5"/>
                </a:lnTo>
                <a:lnTo>
                  <a:pt x="97" y="0"/>
                </a:lnTo>
                <a:lnTo>
                  <a:pt x="95" y="0"/>
                </a:lnTo>
                <a:lnTo>
                  <a:pt x="92"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111793" name="Rectangle 177"/>
          <p:cNvSpPr>
            <a:spLocks noChangeArrowheads="1"/>
          </p:cNvSpPr>
          <p:nvPr/>
        </p:nvSpPr>
        <p:spPr bwMode="auto">
          <a:xfrm>
            <a:off x="0" y="5021263"/>
            <a:ext cx="10287000" cy="1584325"/>
          </a:xfrm>
          <a:prstGeom prst="rect">
            <a:avLst/>
          </a:prstGeom>
          <a:noFill/>
          <a:ln w="12700">
            <a:noFill/>
            <a:miter lim="800000"/>
            <a:headEnd/>
            <a:tailEnd/>
          </a:ln>
          <a:effectLst/>
        </p:spPr>
        <p:txBody>
          <a:bodyPr lIns="90488" tIns="44450" rIns="90488" bIns="44450" anchor="b">
            <a:spAutoFit/>
          </a:bodyPr>
          <a:lstStyle/>
          <a:p>
            <a:pPr>
              <a:spcBef>
                <a:spcPct val="30000"/>
              </a:spcBef>
            </a:pPr>
            <a:r>
              <a:rPr lang="en-US" b="1">
                <a:latin typeface="Arial" pitchFamily="34" charset="0"/>
              </a:rPr>
              <a:t>enrolled   =  </a:t>
            </a:r>
            <a:r>
              <a:rPr lang="en-US" b="1">
                <a:solidFill>
                  <a:srgbClr val="00FF00"/>
                </a:solidFill>
                <a:latin typeface="Arial" pitchFamily="34" charset="0"/>
              </a:rPr>
              <a:t>108</a:t>
            </a:r>
            <a:r>
              <a:rPr lang="en-US" b="1">
                <a:latin typeface="Arial" pitchFamily="34" charset="0"/>
              </a:rPr>
              <a:t>    high risk         -   </a:t>
            </a:r>
            <a:r>
              <a:rPr lang="en-US" sz="1800" b="1" i="1">
                <a:latin typeface="Arial" pitchFamily="34" charset="0"/>
              </a:rPr>
              <a:t>DR3/3</a:t>
            </a:r>
            <a:r>
              <a:rPr lang="en-US" b="1">
                <a:latin typeface="Arial" pitchFamily="34" charset="0"/>
              </a:rPr>
              <a:t>               </a:t>
            </a:r>
            <a:r>
              <a:rPr lang="en-US" b="1">
                <a:solidFill>
                  <a:schemeClr val="tx2"/>
                </a:solidFill>
                <a:latin typeface="Arial" pitchFamily="34" charset="0"/>
              </a:rPr>
              <a:t>96 </a:t>
            </a:r>
            <a:r>
              <a:rPr lang="en-US" b="1">
                <a:latin typeface="Arial" pitchFamily="34" charset="0"/>
              </a:rPr>
              <a:t>                </a:t>
            </a:r>
            <a:r>
              <a:rPr lang="en-US" b="1">
                <a:solidFill>
                  <a:srgbClr val="00FFFF"/>
                </a:solidFill>
                <a:latin typeface="Arial" pitchFamily="34" charset="0"/>
              </a:rPr>
              <a:t>15</a:t>
            </a:r>
            <a:endParaRPr lang="en-US" b="1">
              <a:latin typeface="Arial" pitchFamily="34" charset="0"/>
            </a:endParaRPr>
          </a:p>
          <a:p>
            <a:pPr>
              <a:spcBef>
                <a:spcPct val="30000"/>
              </a:spcBef>
            </a:pPr>
            <a:r>
              <a:rPr lang="en-US" b="1">
                <a:latin typeface="Arial" pitchFamily="34" charset="0"/>
              </a:rPr>
              <a:t>                     </a:t>
            </a:r>
            <a:r>
              <a:rPr lang="en-US" b="1">
                <a:solidFill>
                  <a:srgbClr val="00FF00"/>
                </a:solidFill>
                <a:latin typeface="Arial" pitchFamily="34" charset="0"/>
              </a:rPr>
              <a:t>545</a:t>
            </a:r>
            <a:r>
              <a:rPr lang="en-US" b="1">
                <a:solidFill>
                  <a:srgbClr val="FF66CC"/>
                </a:solidFill>
                <a:latin typeface="Arial" pitchFamily="34" charset="0"/>
              </a:rPr>
              <a:t> </a:t>
            </a:r>
            <a:r>
              <a:rPr lang="en-US" b="1">
                <a:latin typeface="Arial" pitchFamily="34" charset="0"/>
              </a:rPr>
              <a:t>   moderate risk -  </a:t>
            </a:r>
            <a:r>
              <a:rPr lang="en-US" sz="1800" b="1" i="1">
                <a:latin typeface="Arial" pitchFamily="34" charset="0"/>
              </a:rPr>
              <a:t>DR3/x, 3/4</a:t>
            </a:r>
            <a:r>
              <a:rPr lang="en-US" b="1">
                <a:latin typeface="Arial" pitchFamily="34" charset="0"/>
              </a:rPr>
              <a:t>         </a:t>
            </a:r>
            <a:r>
              <a:rPr lang="en-US" b="1">
                <a:solidFill>
                  <a:schemeClr val="tx2"/>
                </a:solidFill>
                <a:latin typeface="Arial" pitchFamily="34" charset="0"/>
              </a:rPr>
              <a:t>607	       </a:t>
            </a:r>
            <a:r>
              <a:rPr lang="en-US" b="1">
                <a:solidFill>
                  <a:srgbClr val="00FFFF"/>
                </a:solidFill>
                <a:latin typeface="Arial" pitchFamily="34" charset="0"/>
              </a:rPr>
              <a:t> 	230</a:t>
            </a:r>
            <a:endParaRPr lang="en-US" b="1">
              <a:latin typeface="Arial" pitchFamily="34" charset="0"/>
            </a:endParaRPr>
          </a:p>
          <a:p>
            <a:pPr>
              <a:spcBef>
                <a:spcPct val="30000"/>
              </a:spcBef>
            </a:pPr>
            <a:r>
              <a:rPr lang="en-US" b="1">
                <a:latin typeface="Arial" pitchFamily="34" charset="0"/>
              </a:rPr>
              <a:t>                     </a:t>
            </a:r>
            <a:r>
              <a:rPr lang="en-US" b="1">
                <a:solidFill>
                  <a:srgbClr val="00FF00"/>
                </a:solidFill>
                <a:latin typeface="Arial" pitchFamily="34" charset="0"/>
              </a:rPr>
              <a:t>553</a:t>
            </a:r>
            <a:r>
              <a:rPr lang="en-US" b="1">
                <a:solidFill>
                  <a:srgbClr val="FF66CC"/>
                </a:solidFill>
                <a:latin typeface="Arial" pitchFamily="34" charset="0"/>
              </a:rPr>
              <a:t> </a:t>
            </a:r>
            <a:r>
              <a:rPr lang="en-US" b="1">
                <a:latin typeface="Arial" pitchFamily="34" charset="0"/>
              </a:rPr>
              <a:t>    low risk                                      </a:t>
            </a:r>
            <a:r>
              <a:rPr lang="en-US" b="1">
                <a:solidFill>
                  <a:schemeClr val="tx2"/>
                </a:solidFill>
                <a:latin typeface="Arial" pitchFamily="34" charset="0"/>
              </a:rPr>
              <a:t>650</a:t>
            </a:r>
            <a:r>
              <a:rPr lang="en-US" b="1">
                <a:latin typeface="Arial" pitchFamily="34" charset="0"/>
              </a:rPr>
              <a:t>               </a:t>
            </a:r>
            <a:r>
              <a:rPr lang="en-US" b="1">
                <a:solidFill>
                  <a:srgbClr val="00FFFF"/>
                </a:solidFill>
                <a:latin typeface="Arial" pitchFamily="34" charset="0"/>
              </a:rPr>
              <a:t>415</a:t>
            </a:r>
            <a:endParaRPr lang="en-US" b="1">
              <a:latin typeface="Arial" pitchFamily="34" charset="0"/>
            </a:endParaRPr>
          </a:p>
          <a:p>
            <a:pPr>
              <a:spcBef>
                <a:spcPct val="30000"/>
              </a:spcBef>
            </a:pPr>
            <a:r>
              <a:rPr lang="en-US" b="1">
                <a:solidFill>
                  <a:schemeClr val="hlink"/>
                </a:solidFill>
                <a:latin typeface="Arial" pitchFamily="34" charset="0"/>
              </a:rPr>
              <a:t>	      </a:t>
            </a:r>
            <a:r>
              <a:rPr lang="en-US" b="1">
                <a:solidFill>
                  <a:srgbClr val="00FF00"/>
                </a:solidFill>
                <a:latin typeface="Arial" pitchFamily="34" charset="0"/>
              </a:rPr>
              <a:t>1,206</a:t>
            </a:r>
            <a:r>
              <a:rPr lang="en-US" b="1">
                <a:latin typeface="Arial" pitchFamily="34" charset="0"/>
              </a:rPr>
              <a:t>    All				   </a:t>
            </a:r>
            <a:r>
              <a:rPr lang="en-US" b="1">
                <a:solidFill>
                  <a:srgbClr val="FFFF00"/>
                </a:solidFill>
                <a:latin typeface="Arial" pitchFamily="34" charset="0"/>
              </a:rPr>
              <a:t>1,353</a:t>
            </a:r>
            <a:r>
              <a:rPr lang="en-US" b="1">
                <a:solidFill>
                  <a:schemeClr val="tx2"/>
                </a:solidFill>
                <a:latin typeface="Arial" pitchFamily="34" charset="0"/>
              </a:rPr>
              <a:t>              </a:t>
            </a:r>
            <a:r>
              <a:rPr lang="en-US" b="1">
                <a:solidFill>
                  <a:srgbClr val="00FFFF"/>
                </a:solidFill>
                <a:latin typeface="Arial" pitchFamily="34" charset="0"/>
              </a:rPr>
              <a:t> 660</a:t>
            </a:r>
            <a:endParaRPr lang="en-US" b="1">
              <a:latin typeface="Arial" pitchFamily="34" charset="0"/>
            </a:endParaRPr>
          </a:p>
        </p:txBody>
      </p:sp>
      <p:sp>
        <p:nvSpPr>
          <p:cNvPr id="111794" name="Rectangle 178"/>
          <p:cNvSpPr>
            <a:spLocks noChangeArrowheads="1"/>
          </p:cNvSpPr>
          <p:nvPr/>
        </p:nvSpPr>
        <p:spPr bwMode="auto">
          <a:xfrm>
            <a:off x="0" y="4144963"/>
            <a:ext cx="10287000" cy="698500"/>
          </a:xfrm>
          <a:prstGeom prst="rect">
            <a:avLst/>
          </a:prstGeom>
          <a:noFill/>
          <a:ln w="12700">
            <a:noFill/>
            <a:miter lim="800000"/>
            <a:headEnd/>
            <a:tailEnd/>
          </a:ln>
          <a:effectLst/>
        </p:spPr>
        <p:txBody>
          <a:bodyPr lIns="90488" tIns="44450" rIns="90488" bIns="44450" anchor="b">
            <a:spAutoFit/>
          </a:bodyPr>
          <a:lstStyle/>
          <a:p>
            <a:pPr>
              <a:spcBef>
                <a:spcPct val="30000"/>
              </a:spcBef>
            </a:pPr>
            <a:r>
              <a:rPr lang="en-US" b="1">
                <a:latin typeface="Arial" pitchFamily="34" charset="0"/>
              </a:rPr>
              <a:t>screened = 21,000                                              </a:t>
            </a:r>
            <a:r>
              <a:rPr lang="en-US" b="1">
                <a:solidFill>
                  <a:schemeClr val="tx2"/>
                </a:solidFill>
                <a:latin typeface="Arial" pitchFamily="34" charset="0"/>
              </a:rPr>
              <a:t>Diabetic </a:t>
            </a:r>
            <a:r>
              <a:rPr lang="en-US" b="1">
                <a:latin typeface="Arial" pitchFamily="34" charset="0"/>
              </a:rPr>
              <a:t>  	</a:t>
            </a:r>
            <a:r>
              <a:rPr lang="en-US" b="1">
                <a:solidFill>
                  <a:srgbClr val="00FFFF"/>
                </a:solidFill>
                <a:latin typeface="Arial" pitchFamily="34" charset="0"/>
              </a:rPr>
              <a:t>Non-diabetic</a:t>
            </a:r>
            <a:r>
              <a:rPr lang="en-US" b="1">
                <a:latin typeface="Arial" pitchFamily="34" charset="0"/>
              </a:rPr>
              <a:t> 	                                                     	</a:t>
            </a:r>
            <a:r>
              <a:rPr lang="en-US" b="1">
                <a:solidFill>
                  <a:schemeClr val="tx2"/>
                </a:solidFill>
                <a:latin typeface="Arial" pitchFamily="34" charset="0"/>
              </a:rPr>
              <a:t>patients</a:t>
            </a:r>
            <a:r>
              <a:rPr lang="en-US" b="1">
                <a:latin typeface="Arial" pitchFamily="34" charset="0"/>
              </a:rPr>
              <a:t>       	</a:t>
            </a:r>
            <a:r>
              <a:rPr lang="en-US" b="1">
                <a:solidFill>
                  <a:srgbClr val="00FFFF"/>
                </a:solidFill>
                <a:latin typeface="Arial" pitchFamily="34" charset="0"/>
              </a:rPr>
              <a:t>infants</a:t>
            </a:r>
          </a:p>
        </p:txBody>
      </p:sp>
      <p:sp>
        <p:nvSpPr>
          <p:cNvPr id="111795" name="Text Box 179"/>
          <p:cNvSpPr txBox="1">
            <a:spLocks noChangeArrowheads="1"/>
          </p:cNvSpPr>
          <p:nvPr/>
        </p:nvSpPr>
        <p:spPr bwMode="auto">
          <a:xfrm>
            <a:off x="8229600" y="6324600"/>
            <a:ext cx="1752600" cy="396875"/>
          </a:xfrm>
          <a:prstGeom prst="rect">
            <a:avLst/>
          </a:prstGeom>
          <a:noFill/>
          <a:ln w="9525">
            <a:noFill/>
            <a:miter lim="800000"/>
            <a:headEnd/>
            <a:tailEnd/>
          </a:ln>
          <a:effectLst/>
        </p:spPr>
        <p:txBody>
          <a:bodyPr>
            <a:spAutoFit/>
          </a:bodyPr>
          <a:lstStyle/>
          <a:p>
            <a:pPr>
              <a:spcBef>
                <a:spcPct val="50000"/>
              </a:spcBef>
            </a:pPr>
            <a:r>
              <a:rPr lang="en-US"/>
              <a:t>Rewers et al</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914400" y="228600"/>
            <a:ext cx="8915400" cy="701675"/>
          </a:xfrm>
          <a:prstGeom prst="rect">
            <a:avLst/>
          </a:prstGeom>
          <a:noFill/>
          <a:ln w="9525">
            <a:noFill/>
            <a:miter lim="800000"/>
            <a:headEnd/>
            <a:tailEnd/>
          </a:ln>
          <a:effectLst/>
        </p:spPr>
        <p:txBody>
          <a:bodyPr>
            <a:spAutoFit/>
          </a:bodyPr>
          <a:lstStyle/>
          <a:p>
            <a:r>
              <a:rPr lang="en-US" sz="4000" b="1">
                <a:latin typeface="Helvetica" pitchFamily="34" charset="0"/>
              </a:rPr>
              <a:t>DAISY Interviews and Clinical</a:t>
            </a:r>
          </a:p>
        </p:txBody>
      </p:sp>
      <p:sp>
        <p:nvSpPr>
          <p:cNvPr id="113667" name="Text Box 3"/>
          <p:cNvSpPr txBox="1">
            <a:spLocks noChangeArrowheads="1"/>
          </p:cNvSpPr>
          <p:nvPr/>
        </p:nvSpPr>
        <p:spPr bwMode="auto">
          <a:xfrm>
            <a:off x="1714500" y="914400"/>
            <a:ext cx="6943725" cy="1766888"/>
          </a:xfrm>
          <a:prstGeom prst="rect">
            <a:avLst/>
          </a:prstGeom>
          <a:noFill/>
          <a:ln w="9525">
            <a:noFill/>
            <a:miter lim="800000"/>
            <a:headEnd/>
            <a:tailEnd/>
          </a:ln>
          <a:effectLst/>
        </p:spPr>
        <p:txBody>
          <a:bodyPr>
            <a:spAutoFit/>
          </a:bodyPr>
          <a:lstStyle/>
          <a:p>
            <a:r>
              <a:rPr lang="en-US" sz="2200" b="1">
                <a:latin typeface="Helvetica" pitchFamily="34" charset="0"/>
              </a:rPr>
              <a:t>Interviews:  	diet</a:t>
            </a:r>
          </a:p>
          <a:p>
            <a:r>
              <a:rPr lang="en-US" sz="2200" b="1">
                <a:latin typeface="Helvetica" pitchFamily="34" charset="0"/>
              </a:rPr>
              <a:t>		infections</a:t>
            </a:r>
          </a:p>
          <a:p>
            <a:r>
              <a:rPr lang="en-US" sz="2200" b="1">
                <a:latin typeface="Helvetica" pitchFamily="34" charset="0"/>
              </a:rPr>
              <a:t>		immunizations</a:t>
            </a:r>
          </a:p>
          <a:p>
            <a:r>
              <a:rPr lang="en-US" sz="2200" b="1">
                <a:latin typeface="Helvetica" pitchFamily="34" charset="0"/>
              </a:rPr>
              <a:t>		allergies</a:t>
            </a:r>
          </a:p>
          <a:p>
            <a:r>
              <a:rPr lang="en-US" sz="2200" b="1">
                <a:latin typeface="Helvetica" pitchFamily="34" charset="0"/>
              </a:rPr>
              <a:t>		stress</a:t>
            </a:r>
          </a:p>
        </p:txBody>
      </p:sp>
      <p:sp>
        <p:nvSpPr>
          <p:cNvPr id="113668" name="AutoShape 4"/>
          <p:cNvSpPr>
            <a:spLocks noChangeArrowheads="1"/>
          </p:cNvSpPr>
          <p:nvPr/>
        </p:nvSpPr>
        <p:spPr bwMode="auto">
          <a:xfrm>
            <a:off x="762000" y="3429000"/>
            <a:ext cx="9296400" cy="914400"/>
          </a:xfrm>
          <a:prstGeom prst="rightArrow">
            <a:avLst>
              <a:gd name="adj1" fmla="val 46176"/>
              <a:gd name="adj2" fmla="val 219431"/>
            </a:avLst>
          </a:prstGeom>
          <a:solidFill>
            <a:schemeClr val="tx1"/>
          </a:solidFill>
          <a:ln w="9525">
            <a:solidFill>
              <a:schemeClr val="bg1"/>
            </a:solidFill>
            <a:miter lim="800000"/>
            <a:headEnd/>
            <a:tailEnd/>
          </a:ln>
          <a:effectLst/>
        </p:spPr>
        <p:txBody>
          <a:bodyPr wrap="none" anchor="ctr"/>
          <a:lstStyle/>
          <a:p>
            <a:endParaRPr lang="en-US"/>
          </a:p>
        </p:txBody>
      </p:sp>
      <p:sp>
        <p:nvSpPr>
          <p:cNvPr id="113669" name="AutoShape 5"/>
          <p:cNvSpPr>
            <a:spLocks noChangeArrowheads="1"/>
          </p:cNvSpPr>
          <p:nvPr/>
        </p:nvSpPr>
        <p:spPr bwMode="auto">
          <a:xfrm>
            <a:off x="13716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0" name="AutoShape 6"/>
          <p:cNvSpPr>
            <a:spLocks noChangeArrowheads="1"/>
          </p:cNvSpPr>
          <p:nvPr/>
        </p:nvSpPr>
        <p:spPr bwMode="auto">
          <a:xfrm>
            <a:off x="20574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1" name="AutoShape 7"/>
          <p:cNvSpPr>
            <a:spLocks noChangeArrowheads="1"/>
          </p:cNvSpPr>
          <p:nvPr/>
        </p:nvSpPr>
        <p:spPr bwMode="auto">
          <a:xfrm>
            <a:off x="28194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2" name="AutoShape 8"/>
          <p:cNvSpPr>
            <a:spLocks noChangeArrowheads="1"/>
          </p:cNvSpPr>
          <p:nvPr/>
        </p:nvSpPr>
        <p:spPr bwMode="auto">
          <a:xfrm>
            <a:off x="35052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3" name="Text Box 9"/>
          <p:cNvSpPr txBox="1">
            <a:spLocks noChangeArrowheads="1"/>
          </p:cNvSpPr>
          <p:nvPr/>
        </p:nvSpPr>
        <p:spPr bwMode="auto">
          <a:xfrm>
            <a:off x="762000" y="3657600"/>
            <a:ext cx="7118350" cy="457200"/>
          </a:xfrm>
          <a:prstGeom prst="rect">
            <a:avLst/>
          </a:prstGeom>
          <a:noFill/>
          <a:ln w="9525">
            <a:noFill/>
            <a:miter lim="800000"/>
            <a:headEnd/>
            <a:tailEnd/>
          </a:ln>
          <a:effectLst/>
        </p:spPr>
        <p:txBody>
          <a:bodyPr wrap="none">
            <a:spAutoFit/>
          </a:bodyPr>
          <a:lstStyle/>
          <a:p>
            <a:r>
              <a:rPr lang="en-US" sz="2400" b="1">
                <a:solidFill>
                  <a:schemeClr val="bg1"/>
                </a:solidFill>
              </a:rPr>
              <a:t>B   3m    6m     9m     1y    15m               2y                3y </a:t>
            </a:r>
            <a:endParaRPr lang="en-US" sz="2400" b="1"/>
          </a:p>
        </p:txBody>
      </p:sp>
      <p:sp>
        <p:nvSpPr>
          <p:cNvPr id="113674" name="AutoShape 10"/>
          <p:cNvSpPr>
            <a:spLocks noChangeArrowheads="1"/>
          </p:cNvSpPr>
          <p:nvPr/>
        </p:nvSpPr>
        <p:spPr bwMode="auto">
          <a:xfrm>
            <a:off x="4267200" y="2743200"/>
            <a:ext cx="304800" cy="762000"/>
          </a:xfrm>
          <a:prstGeom prst="downArrow">
            <a:avLst>
              <a:gd name="adj1" fmla="val 50000"/>
              <a:gd name="adj2" fmla="val 62500"/>
            </a:avLst>
          </a:prstGeom>
          <a:noFill/>
          <a:ln w="9525">
            <a:solidFill>
              <a:schemeClr val="tx1"/>
            </a:solidFill>
            <a:miter lim="800000"/>
            <a:headEnd/>
            <a:tailEnd/>
          </a:ln>
          <a:effectLst/>
        </p:spPr>
        <p:txBody>
          <a:bodyPr wrap="none" anchor="ctr"/>
          <a:lstStyle/>
          <a:p>
            <a:endParaRPr lang="en-US"/>
          </a:p>
        </p:txBody>
      </p:sp>
      <p:sp>
        <p:nvSpPr>
          <p:cNvPr id="113675" name="AutoShape 11"/>
          <p:cNvSpPr>
            <a:spLocks noChangeArrowheads="1"/>
          </p:cNvSpPr>
          <p:nvPr/>
        </p:nvSpPr>
        <p:spPr bwMode="auto">
          <a:xfrm>
            <a:off x="57912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6" name="AutoShape 12"/>
          <p:cNvSpPr>
            <a:spLocks noChangeArrowheads="1"/>
          </p:cNvSpPr>
          <p:nvPr/>
        </p:nvSpPr>
        <p:spPr bwMode="auto">
          <a:xfrm>
            <a:off x="7391400" y="2743200"/>
            <a:ext cx="304800" cy="762000"/>
          </a:xfrm>
          <a:prstGeom prst="downArrow">
            <a:avLst>
              <a:gd name="adj1" fmla="val 50000"/>
              <a:gd name="adj2" fmla="val 62500"/>
            </a:avLst>
          </a:prstGeom>
          <a:solidFill>
            <a:schemeClr val="bg1"/>
          </a:solidFill>
          <a:ln w="9525">
            <a:solidFill>
              <a:schemeClr val="tx1"/>
            </a:solidFill>
            <a:miter lim="800000"/>
            <a:headEnd/>
            <a:tailEnd/>
          </a:ln>
          <a:effectLst/>
        </p:spPr>
        <p:txBody>
          <a:bodyPr wrap="none" anchor="ctr"/>
          <a:lstStyle/>
          <a:p>
            <a:endParaRPr lang="en-US"/>
          </a:p>
        </p:txBody>
      </p:sp>
      <p:sp>
        <p:nvSpPr>
          <p:cNvPr id="113677" name="AutoShape 13"/>
          <p:cNvSpPr>
            <a:spLocks noChangeArrowheads="1"/>
          </p:cNvSpPr>
          <p:nvPr/>
        </p:nvSpPr>
        <p:spPr bwMode="auto">
          <a:xfrm>
            <a:off x="2819400" y="4267200"/>
            <a:ext cx="304800" cy="762000"/>
          </a:xfrm>
          <a:prstGeom prst="upArrow">
            <a:avLst>
              <a:gd name="adj1" fmla="val 50000"/>
              <a:gd name="adj2" fmla="val 62500"/>
            </a:avLst>
          </a:prstGeom>
          <a:noFill/>
          <a:ln w="9525">
            <a:solidFill>
              <a:schemeClr val="tx2"/>
            </a:solidFill>
            <a:miter lim="800000"/>
            <a:headEnd/>
            <a:tailEnd/>
          </a:ln>
          <a:effectLst/>
        </p:spPr>
        <p:txBody>
          <a:bodyPr wrap="none" anchor="ctr"/>
          <a:lstStyle/>
          <a:p>
            <a:endParaRPr lang="en-US"/>
          </a:p>
        </p:txBody>
      </p:sp>
      <p:sp>
        <p:nvSpPr>
          <p:cNvPr id="113678" name="AutoShape 14"/>
          <p:cNvSpPr>
            <a:spLocks noChangeArrowheads="1"/>
          </p:cNvSpPr>
          <p:nvPr/>
        </p:nvSpPr>
        <p:spPr bwMode="auto">
          <a:xfrm>
            <a:off x="4267200" y="4267200"/>
            <a:ext cx="304800" cy="762000"/>
          </a:xfrm>
          <a:prstGeom prst="upArrow">
            <a:avLst>
              <a:gd name="adj1" fmla="val 50000"/>
              <a:gd name="adj2" fmla="val 62500"/>
            </a:avLst>
          </a:prstGeom>
          <a:noFill/>
          <a:ln w="9525">
            <a:solidFill>
              <a:schemeClr val="tx2"/>
            </a:solidFill>
            <a:miter lim="800000"/>
            <a:headEnd/>
            <a:tailEnd/>
          </a:ln>
          <a:effectLst/>
        </p:spPr>
        <p:txBody>
          <a:bodyPr wrap="none" anchor="ctr"/>
          <a:lstStyle/>
          <a:p>
            <a:endParaRPr lang="en-US"/>
          </a:p>
        </p:txBody>
      </p:sp>
      <p:sp>
        <p:nvSpPr>
          <p:cNvPr id="113679" name="AutoShape 15"/>
          <p:cNvSpPr>
            <a:spLocks noChangeArrowheads="1"/>
          </p:cNvSpPr>
          <p:nvPr/>
        </p:nvSpPr>
        <p:spPr bwMode="auto">
          <a:xfrm>
            <a:off x="5791200" y="4267200"/>
            <a:ext cx="304800" cy="762000"/>
          </a:xfrm>
          <a:prstGeom prst="upArrow">
            <a:avLst>
              <a:gd name="adj1" fmla="val 50000"/>
              <a:gd name="adj2" fmla="val 62500"/>
            </a:avLst>
          </a:prstGeom>
          <a:noFill/>
          <a:ln w="9525">
            <a:solidFill>
              <a:schemeClr val="tx2"/>
            </a:solidFill>
            <a:miter lim="800000"/>
            <a:headEnd/>
            <a:tailEnd/>
          </a:ln>
          <a:effectLst/>
        </p:spPr>
        <p:txBody>
          <a:bodyPr wrap="none" anchor="ctr"/>
          <a:lstStyle/>
          <a:p>
            <a:endParaRPr lang="en-US"/>
          </a:p>
        </p:txBody>
      </p:sp>
      <p:sp>
        <p:nvSpPr>
          <p:cNvPr id="113680" name="AutoShape 16"/>
          <p:cNvSpPr>
            <a:spLocks noChangeArrowheads="1"/>
          </p:cNvSpPr>
          <p:nvPr/>
        </p:nvSpPr>
        <p:spPr bwMode="auto">
          <a:xfrm>
            <a:off x="7391400" y="4267200"/>
            <a:ext cx="304800" cy="762000"/>
          </a:xfrm>
          <a:prstGeom prst="upArrow">
            <a:avLst>
              <a:gd name="adj1" fmla="val 50000"/>
              <a:gd name="adj2" fmla="val 62500"/>
            </a:avLst>
          </a:prstGeom>
          <a:noFill/>
          <a:ln w="9525">
            <a:solidFill>
              <a:schemeClr val="tx2"/>
            </a:solidFill>
            <a:miter lim="800000"/>
            <a:headEnd/>
            <a:tailEnd/>
          </a:ln>
          <a:effectLst/>
        </p:spPr>
        <p:txBody>
          <a:bodyPr wrap="none" anchor="ctr"/>
          <a:lstStyle/>
          <a:p>
            <a:endParaRPr lang="en-US"/>
          </a:p>
        </p:txBody>
      </p:sp>
      <p:sp>
        <p:nvSpPr>
          <p:cNvPr id="113681" name="Text Box 17"/>
          <p:cNvSpPr txBox="1">
            <a:spLocks noChangeArrowheads="1"/>
          </p:cNvSpPr>
          <p:nvPr/>
        </p:nvSpPr>
        <p:spPr bwMode="auto">
          <a:xfrm>
            <a:off x="746125" y="5257800"/>
            <a:ext cx="8239125" cy="1552575"/>
          </a:xfrm>
          <a:prstGeom prst="rect">
            <a:avLst/>
          </a:prstGeom>
          <a:noFill/>
          <a:ln w="9525">
            <a:noFill/>
            <a:miter lim="800000"/>
            <a:headEnd/>
            <a:tailEnd/>
          </a:ln>
          <a:effectLst/>
        </p:spPr>
        <p:txBody>
          <a:bodyPr wrap="none">
            <a:spAutoFit/>
          </a:bodyPr>
          <a:lstStyle/>
          <a:p>
            <a:r>
              <a:rPr lang="en-US" sz="2400" b="1">
                <a:latin typeface="Helvetica" pitchFamily="34" charset="0"/>
              </a:rPr>
              <a:t>Clinical Visits:  blood sample for GAA, IAA, ICA512, ICA</a:t>
            </a:r>
          </a:p>
          <a:p>
            <a:r>
              <a:rPr lang="en-US" sz="2400" b="1">
                <a:latin typeface="Helvetica" pitchFamily="34" charset="0"/>
              </a:rPr>
              <a:t>			                  DNA</a:t>
            </a:r>
          </a:p>
          <a:p>
            <a:r>
              <a:rPr lang="en-US" sz="2400" b="1">
                <a:latin typeface="Helvetica" pitchFamily="34" charset="0"/>
              </a:rPr>
              <a:t>		     throat and rectal swabs</a:t>
            </a:r>
          </a:p>
          <a:p>
            <a:r>
              <a:rPr lang="en-US" sz="2400" b="1">
                <a:latin typeface="Helvetica" pitchFamily="34" charset="0"/>
              </a:rPr>
              <a:t>		     saliva sample</a:t>
            </a:r>
          </a:p>
        </p:txBody>
      </p:sp>
      <p:sp>
        <p:nvSpPr>
          <p:cNvPr id="113682" name="Rectangle 18"/>
          <p:cNvSpPr>
            <a:spLocks noChangeArrowheads="1"/>
          </p:cNvSpPr>
          <p:nvPr/>
        </p:nvSpPr>
        <p:spPr bwMode="auto">
          <a:xfrm>
            <a:off x="771525" y="4343400"/>
            <a:ext cx="1731963" cy="701675"/>
          </a:xfrm>
          <a:prstGeom prst="rect">
            <a:avLst/>
          </a:prstGeom>
          <a:noFill/>
          <a:ln w="9525">
            <a:noFill/>
            <a:miter lim="800000"/>
            <a:headEnd/>
            <a:tailEnd/>
          </a:ln>
          <a:effectLst/>
        </p:spPr>
        <p:txBody>
          <a:bodyPr>
            <a:spAutoFit/>
          </a:bodyPr>
          <a:lstStyle/>
          <a:p>
            <a:r>
              <a:rPr lang="en-US" sz="4000" b="1">
                <a:latin typeface="Helvetica" pitchFamily="34" charset="0"/>
              </a:rPr>
              <a:t>Visits</a:t>
            </a:r>
          </a:p>
        </p:txBody>
      </p:sp>
      <p:sp>
        <p:nvSpPr>
          <p:cNvPr id="113683" name="Text Box 19"/>
          <p:cNvSpPr txBox="1">
            <a:spLocks noChangeArrowheads="1"/>
          </p:cNvSpPr>
          <p:nvPr/>
        </p:nvSpPr>
        <p:spPr bwMode="auto">
          <a:xfrm>
            <a:off x="7543800" y="6248400"/>
            <a:ext cx="2209800" cy="396875"/>
          </a:xfrm>
          <a:prstGeom prst="rect">
            <a:avLst/>
          </a:prstGeom>
          <a:noFill/>
          <a:ln w="9525">
            <a:noFill/>
            <a:miter lim="800000"/>
            <a:headEnd/>
            <a:tailEnd/>
          </a:ln>
          <a:effectLst/>
        </p:spPr>
        <p:txBody>
          <a:bodyPr>
            <a:spAutoFit/>
          </a:bodyPr>
          <a:lstStyle/>
          <a:p>
            <a:pPr>
              <a:spcBef>
                <a:spcPct val="50000"/>
              </a:spcBef>
            </a:pPr>
            <a:r>
              <a:rPr lang="en-US"/>
              <a:t>Rewers et al</a:t>
            </a:r>
          </a:p>
        </p:txBody>
      </p:sp>
      <p:sp>
        <p:nvSpPr>
          <p:cNvPr id="113684" name="Text Box 20"/>
          <p:cNvSpPr txBox="1">
            <a:spLocks noChangeArrowheads="1"/>
          </p:cNvSpPr>
          <p:nvPr/>
        </p:nvSpPr>
        <p:spPr bwMode="auto">
          <a:xfrm>
            <a:off x="9372600" y="64770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2571750" y="1714500"/>
            <a:ext cx="10287000" cy="0"/>
          </a:xfrm>
          <a:prstGeom prst="rect">
            <a:avLst/>
          </a:prstGeom>
          <a:noFill/>
          <a:ln w="9525">
            <a:noFill/>
            <a:miter lim="800000"/>
            <a:headEnd/>
            <a:tailEnd/>
          </a:ln>
          <a:effectLst/>
        </p:spPr>
        <p:txBody>
          <a:bodyPr>
            <a:spAutoFit/>
          </a:bodyPr>
          <a:lstStyle/>
          <a:p>
            <a:endParaRPr lang="en-US"/>
          </a:p>
        </p:txBody>
      </p:sp>
      <p:graphicFrame>
        <p:nvGraphicFramePr>
          <p:cNvPr id="136195" name="Object 3"/>
          <p:cNvGraphicFramePr>
            <a:graphicFrameLocks noChangeAspect="1"/>
          </p:cNvGraphicFramePr>
          <p:nvPr/>
        </p:nvGraphicFramePr>
        <p:xfrm>
          <a:off x="942975" y="1371600"/>
          <a:ext cx="8486775" cy="5105400"/>
        </p:xfrm>
        <a:graphic>
          <a:graphicData uri="http://schemas.openxmlformats.org/presentationml/2006/ole">
            <p:oleObj spid="_x0000_s136195" r:id="rId4" imgW="4572000" imgH="3429000" progId="PowerPoint.Slide.8">
              <p:embed/>
            </p:oleObj>
          </a:graphicData>
        </a:graphic>
      </p:graphicFrame>
      <p:sp>
        <p:nvSpPr>
          <p:cNvPr id="136196" name="Rectangle 4"/>
          <p:cNvSpPr>
            <a:spLocks noChangeArrowheads="1"/>
          </p:cNvSpPr>
          <p:nvPr/>
        </p:nvSpPr>
        <p:spPr bwMode="auto">
          <a:xfrm>
            <a:off x="342900" y="152400"/>
            <a:ext cx="9515475" cy="1143000"/>
          </a:xfrm>
          <a:prstGeom prst="rect">
            <a:avLst/>
          </a:prstGeom>
          <a:noFill/>
          <a:ln w="9525">
            <a:noFill/>
            <a:miter lim="800000"/>
            <a:headEnd/>
            <a:tailEnd/>
          </a:ln>
          <a:effectLst/>
        </p:spPr>
        <p:txBody>
          <a:bodyPr anchor="ctr"/>
          <a:lstStyle/>
          <a:p>
            <a:pPr algn="ctr" eaLnBrk="1" hangingPunct="1"/>
            <a:r>
              <a:rPr lang="en-US" sz="3200">
                <a:solidFill>
                  <a:schemeClr val="tx2"/>
                </a:solidFill>
                <a:latin typeface="Arial" pitchFamily="34" charset="0"/>
                <a:cs typeface="Arial" pitchFamily="34" charset="0"/>
              </a:rPr>
              <a:t>The Age at Autoantibody Conversion in DAISY AAb+ Siblings</a:t>
            </a:r>
          </a:p>
        </p:txBody>
      </p:sp>
      <p:sp>
        <p:nvSpPr>
          <p:cNvPr id="136197" name="Text Box 5"/>
          <p:cNvSpPr txBox="1">
            <a:spLocks noChangeArrowheads="1"/>
          </p:cNvSpPr>
          <p:nvPr/>
        </p:nvSpPr>
        <p:spPr bwMode="auto">
          <a:xfrm>
            <a:off x="7848600" y="5181600"/>
            <a:ext cx="1752600" cy="1158875"/>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Robles et al,</a:t>
            </a:r>
          </a:p>
          <a:p>
            <a:pPr>
              <a:spcBef>
                <a:spcPct val="50000"/>
              </a:spcBef>
            </a:pPr>
            <a:r>
              <a:rPr lang="en-US">
                <a:solidFill>
                  <a:schemeClr val="bg1"/>
                </a:solidFill>
              </a:rPr>
              <a:t>Clin Immunol</a:t>
            </a:r>
            <a:br>
              <a:rPr lang="en-US">
                <a:solidFill>
                  <a:schemeClr val="bg1"/>
                </a:solidFill>
              </a:rPr>
            </a:br>
            <a:r>
              <a:rPr lang="en-US">
                <a:solidFill>
                  <a:schemeClr val="bg1"/>
                </a:solidFill>
              </a:rPr>
              <a:t>102:217, 2002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128588" y="381000"/>
            <a:ext cx="10029825" cy="1143000"/>
          </a:xfrm>
        </p:spPr>
        <p:txBody>
          <a:bodyPr/>
          <a:lstStyle/>
          <a:p>
            <a:r>
              <a:rPr lang="en-US" sz="4000" b="1">
                <a:latin typeface="Arial Unicode MS" pitchFamily="34" charset="-128"/>
              </a:rPr>
              <a:t>Percent BabyDiab (Offspring) Autoantibody Positive at age 5 years</a:t>
            </a:r>
            <a:br>
              <a:rPr lang="en-US" sz="4000" b="1">
                <a:latin typeface="Arial Unicode MS" pitchFamily="34" charset="-128"/>
              </a:rPr>
            </a:br>
            <a:r>
              <a:rPr lang="en-US" b="1">
                <a:latin typeface="Arial Unicode MS" pitchFamily="34" charset="-128"/>
              </a:rPr>
              <a:t>HLA and </a:t>
            </a:r>
            <a:r>
              <a:rPr lang="en-US" b="1" u="sng">
                <a:latin typeface="Arial Unicode MS" pitchFamily="34" charset="-128"/>
              </a:rPr>
              <a:t>Ins</a:t>
            </a:r>
            <a:r>
              <a:rPr lang="en-US" b="1">
                <a:latin typeface="Arial Unicode MS" pitchFamily="34" charset="-128"/>
              </a:rPr>
              <a:t>ulin Gene VNTR</a:t>
            </a:r>
          </a:p>
        </p:txBody>
      </p:sp>
      <p:graphicFrame>
        <p:nvGraphicFramePr>
          <p:cNvPr id="147459" name="Object 1027"/>
          <p:cNvGraphicFramePr>
            <a:graphicFrameLocks noChangeAspect="1"/>
          </p:cNvGraphicFramePr>
          <p:nvPr>
            <p:ph type="chart" idx="1"/>
          </p:nvPr>
        </p:nvGraphicFramePr>
        <p:xfrm>
          <a:off x="771525" y="1981200"/>
          <a:ext cx="8743950" cy="4114800"/>
        </p:xfrm>
        <a:graphic>
          <a:graphicData uri="http://schemas.openxmlformats.org/presentationml/2006/ole">
            <p:oleObj spid="_x0000_s147459" name="Chart" r:id="rId3" imgW="9180000" imgH="4860000" progId="MSGraph.Chart.8">
              <p:embed followColorScheme="full"/>
            </p:oleObj>
          </a:graphicData>
        </a:graphic>
      </p:graphicFrame>
      <p:sp>
        <p:nvSpPr>
          <p:cNvPr id="147460" name="Text Box 1028"/>
          <p:cNvSpPr txBox="1">
            <a:spLocks noChangeArrowheads="1"/>
          </p:cNvSpPr>
          <p:nvPr/>
        </p:nvSpPr>
        <p:spPr bwMode="auto">
          <a:xfrm>
            <a:off x="1543050" y="6400800"/>
            <a:ext cx="7200900" cy="457200"/>
          </a:xfrm>
          <a:prstGeom prst="rect">
            <a:avLst/>
          </a:prstGeom>
          <a:noFill/>
          <a:ln w="9525">
            <a:noFill/>
            <a:miter lim="800000"/>
            <a:headEnd/>
            <a:tailEnd/>
          </a:ln>
          <a:effectLst/>
        </p:spPr>
        <p:txBody>
          <a:bodyPr>
            <a:spAutoFit/>
          </a:bodyPr>
          <a:lstStyle/>
          <a:p>
            <a:pPr eaLnBrk="1" hangingPunct="1">
              <a:spcBef>
                <a:spcPct val="50000"/>
              </a:spcBef>
            </a:pPr>
            <a:r>
              <a:rPr lang="en-US" sz="2400"/>
              <a:t>Walter et al, Diabetologia (2003) 46:712-720</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685800"/>
            <a:ext cx="9001125" cy="5562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114691" name="Object 3"/>
          <p:cNvGraphicFramePr>
            <a:graphicFrameLocks noChangeAspect="1"/>
          </p:cNvGraphicFramePr>
          <p:nvPr/>
        </p:nvGraphicFramePr>
        <p:xfrm>
          <a:off x="869950" y="1497013"/>
          <a:ext cx="8388350" cy="3379787"/>
        </p:xfrm>
        <a:graphic>
          <a:graphicData uri="http://schemas.openxmlformats.org/presentationml/2006/ole">
            <p:oleObj spid="_x0000_s114691" name="Chart" r:id="rId4" imgW="11678400" imgH="6134400" progId="MSGraph.Chart.8">
              <p:embed followColorScheme="full"/>
            </p:oleObj>
          </a:graphicData>
        </a:graphic>
      </p:graphicFrame>
      <p:sp>
        <p:nvSpPr>
          <p:cNvPr id="114692" name="Text Box 4"/>
          <p:cNvSpPr txBox="1">
            <a:spLocks noChangeArrowheads="1"/>
          </p:cNvSpPr>
          <p:nvPr/>
        </p:nvSpPr>
        <p:spPr bwMode="auto">
          <a:xfrm>
            <a:off x="1114425" y="625475"/>
            <a:ext cx="8370888" cy="822325"/>
          </a:xfrm>
          <a:prstGeom prst="rect">
            <a:avLst/>
          </a:prstGeom>
          <a:noFill/>
          <a:ln w="9525">
            <a:noFill/>
            <a:miter lim="800000"/>
            <a:headEnd/>
            <a:tailEnd/>
          </a:ln>
          <a:effectLst/>
        </p:spPr>
        <p:txBody>
          <a:bodyPr wrap="none">
            <a:spAutoFit/>
          </a:bodyPr>
          <a:lstStyle/>
          <a:p>
            <a:pPr algn="ctr"/>
            <a:r>
              <a:rPr lang="en-US" sz="2400">
                <a:latin typeface="Arial" pitchFamily="34" charset="0"/>
              </a:rPr>
              <a:t>Progression to Diabetes vs Number of Autoantibodies</a:t>
            </a:r>
          </a:p>
          <a:p>
            <a:pPr algn="ctr"/>
            <a:r>
              <a:rPr lang="en-US" sz="2400">
                <a:latin typeface="Arial" pitchFamily="34" charset="0"/>
              </a:rPr>
              <a:t>(GAD, ICA512, Insulin)</a:t>
            </a:r>
          </a:p>
        </p:txBody>
      </p:sp>
      <p:sp>
        <p:nvSpPr>
          <p:cNvPr id="114693" name="Text Box 5"/>
          <p:cNvSpPr txBox="1">
            <a:spLocks noChangeArrowheads="1"/>
          </p:cNvSpPr>
          <p:nvPr/>
        </p:nvSpPr>
        <p:spPr bwMode="auto">
          <a:xfrm>
            <a:off x="755650" y="1187450"/>
            <a:ext cx="2416175" cy="336550"/>
          </a:xfrm>
          <a:prstGeom prst="rect">
            <a:avLst/>
          </a:prstGeom>
          <a:noFill/>
          <a:ln w="9525">
            <a:noFill/>
            <a:miter lim="800000"/>
            <a:headEnd/>
            <a:tailEnd/>
          </a:ln>
          <a:effectLst/>
        </p:spPr>
        <p:txBody>
          <a:bodyPr wrap="none">
            <a:spAutoFit/>
          </a:bodyPr>
          <a:lstStyle/>
          <a:p>
            <a:r>
              <a:rPr lang="en-US" sz="1600" b="1">
                <a:latin typeface="Arial" pitchFamily="34" charset="0"/>
              </a:rPr>
              <a:t>Percent not Diabetic</a:t>
            </a:r>
            <a:endParaRPr lang="en-US" sz="2400"/>
          </a:p>
        </p:txBody>
      </p:sp>
      <p:sp>
        <p:nvSpPr>
          <p:cNvPr id="114694" name="Text Box 6"/>
          <p:cNvSpPr txBox="1">
            <a:spLocks noChangeArrowheads="1"/>
          </p:cNvSpPr>
          <p:nvPr/>
        </p:nvSpPr>
        <p:spPr bwMode="auto">
          <a:xfrm>
            <a:off x="3770313" y="4724400"/>
            <a:ext cx="2349500" cy="366713"/>
          </a:xfrm>
          <a:prstGeom prst="rect">
            <a:avLst/>
          </a:prstGeom>
          <a:noFill/>
          <a:ln w="9525">
            <a:noFill/>
            <a:miter lim="800000"/>
            <a:headEnd/>
            <a:tailEnd/>
          </a:ln>
          <a:effectLst/>
        </p:spPr>
        <p:txBody>
          <a:bodyPr wrap="none">
            <a:spAutoFit/>
          </a:bodyPr>
          <a:lstStyle/>
          <a:p>
            <a:r>
              <a:rPr lang="en-US" sz="1800">
                <a:latin typeface="Arial" pitchFamily="34" charset="0"/>
              </a:rPr>
              <a:t>Years of Follow-up</a:t>
            </a:r>
            <a:endParaRPr lang="en-US" sz="2400"/>
          </a:p>
        </p:txBody>
      </p:sp>
      <p:sp>
        <p:nvSpPr>
          <p:cNvPr id="114695" name="Text Box 7"/>
          <p:cNvSpPr txBox="1">
            <a:spLocks noChangeArrowheads="1"/>
          </p:cNvSpPr>
          <p:nvPr/>
        </p:nvSpPr>
        <p:spPr bwMode="auto">
          <a:xfrm>
            <a:off x="998538" y="5105400"/>
            <a:ext cx="8431212" cy="825500"/>
          </a:xfrm>
          <a:prstGeom prst="rect">
            <a:avLst/>
          </a:prstGeom>
          <a:noFill/>
          <a:ln w="9525">
            <a:noFill/>
            <a:miter lim="800000"/>
            <a:headEnd/>
            <a:tailEnd/>
          </a:ln>
          <a:effectLst/>
        </p:spPr>
        <p:txBody>
          <a:bodyPr>
            <a:spAutoFit/>
          </a:bodyPr>
          <a:lstStyle/>
          <a:p>
            <a:pPr>
              <a:tabLst>
                <a:tab pos="2062163" algn="l"/>
                <a:tab pos="3027363" algn="l"/>
                <a:tab pos="3940175" algn="l"/>
                <a:tab pos="4972050" algn="l"/>
                <a:tab pos="6002338" algn="l"/>
                <a:tab pos="7032625" algn="l"/>
              </a:tabLst>
            </a:pPr>
            <a:r>
              <a:rPr lang="en-US" sz="1600" b="1"/>
              <a:t>3 Ab     n =   41	17	  8	  1  	  	  	       </a:t>
            </a:r>
          </a:p>
          <a:p>
            <a:pPr>
              <a:tabLst>
                <a:tab pos="2062163" algn="l"/>
                <a:tab pos="3027363" algn="l"/>
                <a:tab pos="3940175" algn="l"/>
                <a:tab pos="4972050" algn="l"/>
                <a:tab pos="6002338" algn="l"/>
                <a:tab pos="7032625" algn="l"/>
              </a:tabLst>
            </a:pPr>
            <a:r>
              <a:rPr lang="en-US" sz="1600" b="1"/>
              <a:t>2 Abs   n =   44	27	15	  4	2	1	</a:t>
            </a:r>
          </a:p>
          <a:p>
            <a:pPr>
              <a:tabLst>
                <a:tab pos="2062163" algn="l"/>
                <a:tab pos="3027363" algn="l"/>
                <a:tab pos="3940175" algn="l"/>
                <a:tab pos="4972050" algn="l"/>
                <a:tab pos="6002338" algn="l"/>
                <a:tab pos="7032625" algn="l"/>
              </a:tabLst>
            </a:pPr>
            <a:r>
              <a:rPr lang="en-US" sz="1600" b="1"/>
              <a:t>1 Abs   n =   93	23	14	10	6 	4	</a:t>
            </a:r>
          </a:p>
        </p:txBody>
      </p:sp>
      <p:sp>
        <p:nvSpPr>
          <p:cNvPr id="114696" name="Text Box 8"/>
          <p:cNvSpPr txBox="1">
            <a:spLocks noChangeArrowheads="1"/>
          </p:cNvSpPr>
          <p:nvPr/>
        </p:nvSpPr>
        <p:spPr bwMode="auto">
          <a:xfrm>
            <a:off x="381000" y="6400800"/>
            <a:ext cx="6553200" cy="396875"/>
          </a:xfrm>
          <a:prstGeom prst="rect">
            <a:avLst/>
          </a:prstGeom>
          <a:noFill/>
          <a:ln w="9525">
            <a:noFill/>
            <a:miter lim="800000"/>
            <a:headEnd/>
            <a:tailEnd/>
          </a:ln>
          <a:effectLst/>
        </p:spPr>
        <p:txBody>
          <a:bodyPr>
            <a:spAutoFit/>
          </a:bodyPr>
          <a:lstStyle/>
          <a:p>
            <a:pPr>
              <a:spcBef>
                <a:spcPct val="50000"/>
              </a:spcBef>
            </a:pPr>
            <a:r>
              <a:rPr lang="en-US"/>
              <a:t>Verge et al, Diabetes 45:926-933, 1996</a:t>
            </a:r>
          </a:p>
        </p:txBody>
      </p:sp>
      <p:sp>
        <p:nvSpPr>
          <p:cNvPr id="114697" name="Text Box 9"/>
          <p:cNvSpPr txBox="1">
            <a:spLocks noChangeArrowheads="1"/>
          </p:cNvSpPr>
          <p:nvPr/>
        </p:nvSpPr>
        <p:spPr bwMode="auto">
          <a:xfrm>
            <a:off x="9372600" y="6477000"/>
            <a:ext cx="914400" cy="7016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z="3600" b="1"/>
              <a:t>Rituximab Selectively Suppresses Specific Islet Antibodies </a:t>
            </a:r>
            <a:br>
              <a:rPr lang="en-US" sz="3600" b="1"/>
            </a:br>
            <a:r>
              <a:rPr lang="en-US" sz="3600" b="1"/>
              <a:t>Trialnet-Yu et al Diabetes 2011</a:t>
            </a:r>
          </a:p>
        </p:txBody>
      </p:sp>
      <p:pic>
        <p:nvPicPr>
          <p:cNvPr id="229380" name="Picture 4"/>
          <p:cNvPicPr>
            <a:picLocks noChangeAspect="1" noChangeArrowheads="1"/>
          </p:cNvPicPr>
          <p:nvPr/>
        </p:nvPicPr>
        <p:blipFill>
          <a:blip r:embed="rId2" cstate="print"/>
          <a:srcRect l="19531" t="43265" r="42969" b="18759"/>
          <a:stretch>
            <a:fillRect/>
          </a:stretch>
        </p:blipFill>
        <p:spPr bwMode="auto">
          <a:xfrm>
            <a:off x="1714500" y="1611313"/>
            <a:ext cx="6477000" cy="5246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Lack of Progression to DM of ICA+ 0602+ Relatives</a:t>
            </a:r>
          </a:p>
        </p:txBody>
      </p:sp>
      <p:graphicFrame>
        <p:nvGraphicFramePr>
          <p:cNvPr id="254976" name="Object 0"/>
          <p:cNvGraphicFramePr>
            <a:graphicFrameLocks noChangeAspect="1"/>
          </p:cNvGraphicFramePr>
          <p:nvPr>
            <p:ph type="chart" idx="1"/>
          </p:nvPr>
        </p:nvGraphicFramePr>
        <p:xfrm>
          <a:off x="514350" y="2366963"/>
          <a:ext cx="9258300" cy="4356100"/>
        </p:xfrm>
        <a:graphic>
          <a:graphicData uri="http://schemas.openxmlformats.org/presentationml/2006/ole">
            <p:oleObj spid="_x0000_s254976" name="Chart" r:id="rId4" imgW="11750400" imgH="6220800" progId="MSGraph.Chart.8">
              <p:embed followColorScheme="full"/>
            </p:oleObj>
          </a:graphicData>
        </a:graphic>
      </p:graphicFrame>
      <p:sp>
        <p:nvSpPr>
          <p:cNvPr id="115716" name="Text Box 4"/>
          <p:cNvSpPr txBox="1">
            <a:spLocks noChangeArrowheads="1"/>
          </p:cNvSpPr>
          <p:nvPr/>
        </p:nvSpPr>
        <p:spPr bwMode="auto">
          <a:xfrm>
            <a:off x="228600" y="6248400"/>
            <a:ext cx="3352800" cy="396875"/>
          </a:xfrm>
          <a:prstGeom prst="rect">
            <a:avLst/>
          </a:prstGeom>
          <a:noFill/>
          <a:ln w="9525">
            <a:noFill/>
            <a:miter lim="800000"/>
            <a:headEnd/>
            <a:tailEnd/>
          </a:ln>
          <a:effectLst/>
        </p:spPr>
        <p:txBody>
          <a:bodyPr>
            <a:spAutoFit/>
          </a:bodyPr>
          <a:lstStyle/>
          <a:p>
            <a:pPr>
              <a:spcBef>
                <a:spcPct val="50000"/>
              </a:spcBef>
            </a:pPr>
            <a:r>
              <a:rPr lang="en-US"/>
              <a:t>Pugliese et a.</a:t>
            </a:r>
          </a:p>
        </p:txBody>
      </p:sp>
      <p:sp>
        <p:nvSpPr>
          <p:cNvPr id="115717" name="Text Box 5"/>
          <p:cNvSpPr txBox="1">
            <a:spLocks noChangeArrowheads="1"/>
          </p:cNvSpPr>
          <p:nvPr/>
        </p:nvSpPr>
        <p:spPr bwMode="auto">
          <a:xfrm>
            <a:off x="9372600" y="6400800"/>
            <a:ext cx="914400" cy="854075"/>
          </a:xfrm>
          <a:prstGeom prst="rect">
            <a:avLst/>
          </a:prstGeom>
          <a:noFill/>
          <a:ln w="9525">
            <a:noFill/>
            <a:miter lim="800000"/>
            <a:headEnd/>
            <a:tailEnd/>
          </a:ln>
          <a:effectLst/>
        </p:spPr>
        <p:txBody>
          <a:bodyPr>
            <a:spAutoFit/>
          </a:bodyPr>
          <a:lstStyle/>
          <a:p>
            <a:pPr>
              <a:spcBef>
                <a:spcPct val="50000"/>
              </a:spcBef>
            </a:pPr>
            <a:r>
              <a:rPr lang="en-US"/>
              <a:t>BDC</a:t>
            </a:r>
          </a:p>
          <a:p>
            <a:pPr>
              <a:spcBef>
                <a:spcPct val="50000"/>
              </a:spcBef>
            </a:pPr>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9504363" y="1319213"/>
            <a:ext cx="11112" cy="7937"/>
          </a:xfrm>
          <a:prstGeom prst="rect">
            <a:avLst/>
          </a:prstGeom>
          <a:solidFill>
            <a:srgbClr val="000000"/>
          </a:solidFill>
          <a:ln w="9525">
            <a:noFill/>
            <a:miter lim="800000"/>
            <a:headEnd/>
            <a:tailEnd/>
          </a:ln>
        </p:spPr>
        <p:txBody>
          <a:bodyPr/>
          <a:lstStyle/>
          <a:p>
            <a:endParaRPr lang="en-US"/>
          </a:p>
        </p:txBody>
      </p:sp>
      <p:sp>
        <p:nvSpPr>
          <p:cNvPr id="131075" name="Rectangle 3"/>
          <p:cNvSpPr>
            <a:spLocks noChangeArrowheads="1"/>
          </p:cNvSpPr>
          <p:nvPr/>
        </p:nvSpPr>
        <p:spPr bwMode="auto">
          <a:xfrm>
            <a:off x="9677400" y="1360488"/>
            <a:ext cx="12700" cy="6350"/>
          </a:xfrm>
          <a:prstGeom prst="rect">
            <a:avLst/>
          </a:prstGeom>
          <a:solidFill>
            <a:srgbClr val="000000"/>
          </a:solidFill>
          <a:ln w="9525">
            <a:noFill/>
            <a:miter lim="800000"/>
            <a:headEnd/>
            <a:tailEnd/>
          </a:ln>
        </p:spPr>
        <p:txBody>
          <a:bodyPr/>
          <a:lstStyle/>
          <a:p>
            <a:endParaRPr lang="en-US"/>
          </a:p>
        </p:txBody>
      </p:sp>
      <p:sp>
        <p:nvSpPr>
          <p:cNvPr id="131076" name="Rectangle 4"/>
          <p:cNvSpPr>
            <a:spLocks noChangeArrowheads="1"/>
          </p:cNvSpPr>
          <p:nvPr/>
        </p:nvSpPr>
        <p:spPr bwMode="auto">
          <a:xfrm>
            <a:off x="9752013" y="1374775"/>
            <a:ext cx="9525" cy="6350"/>
          </a:xfrm>
          <a:prstGeom prst="rect">
            <a:avLst/>
          </a:prstGeom>
          <a:solidFill>
            <a:srgbClr val="000000"/>
          </a:solidFill>
          <a:ln w="9525">
            <a:noFill/>
            <a:miter lim="800000"/>
            <a:headEnd/>
            <a:tailEnd/>
          </a:ln>
        </p:spPr>
        <p:txBody>
          <a:bodyPr/>
          <a:lstStyle/>
          <a:p>
            <a:endParaRPr lang="en-US"/>
          </a:p>
        </p:txBody>
      </p:sp>
      <p:sp>
        <p:nvSpPr>
          <p:cNvPr id="131077" name="Rectangle 5"/>
          <p:cNvSpPr>
            <a:spLocks noChangeArrowheads="1"/>
          </p:cNvSpPr>
          <p:nvPr/>
        </p:nvSpPr>
        <p:spPr bwMode="auto">
          <a:xfrm>
            <a:off x="9840913" y="1395413"/>
            <a:ext cx="12700" cy="6350"/>
          </a:xfrm>
          <a:prstGeom prst="rect">
            <a:avLst/>
          </a:prstGeom>
          <a:solidFill>
            <a:srgbClr val="000000"/>
          </a:solidFill>
          <a:ln w="9525">
            <a:noFill/>
            <a:miter lim="800000"/>
            <a:headEnd/>
            <a:tailEnd/>
          </a:ln>
        </p:spPr>
        <p:txBody>
          <a:bodyPr/>
          <a:lstStyle/>
          <a:p>
            <a:endParaRPr lang="en-US"/>
          </a:p>
        </p:txBody>
      </p:sp>
      <p:sp>
        <p:nvSpPr>
          <p:cNvPr id="131078" name="Rectangle 6"/>
          <p:cNvSpPr>
            <a:spLocks noChangeArrowheads="1"/>
          </p:cNvSpPr>
          <p:nvPr/>
        </p:nvSpPr>
        <p:spPr bwMode="auto">
          <a:xfrm>
            <a:off x="9875838" y="1395413"/>
            <a:ext cx="12700" cy="6350"/>
          </a:xfrm>
          <a:prstGeom prst="rect">
            <a:avLst/>
          </a:prstGeom>
          <a:solidFill>
            <a:srgbClr val="000000"/>
          </a:solidFill>
          <a:ln w="9525">
            <a:noFill/>
            <a:miter lim="800000"/>
            <a:headEnd/>
            <a:tailEnd/>
          </a:ln>
        </p:spPr>
        <p:txBody>
          <a:bodyPr/>
          <a:lstStyle/>
          <a:p>
            <a:endParaRPr lang="en-US"/>
          </a:p>
        </p:txBody>
      </p:sp>
      <p:sp>
        <p:nvSpPr>
          <p:cNvPr id="131079" name="Rectangle 7"/>
          <p:cNvSpPr>
            <a:spLocks noChangeArrowheads="1"/>
          </p:cNvSpPr>
          <p:nvPr/>
        </p:nvSpPr>
        <p:spPr bwMode="auto">
          <a:xfrm>
            <a:off x="6288088" y="1690688"/>
            <a:ext cx="6350" cy="14287"/>
          </a:xfrm>
          <a:prstGeom prst="rect">
            <a:avLst/>
          </a:prstGeom>
          <a:solidFill>
            <a:srgbClr val="000000"/>
          </a:solidFill>
          <a:ln w="9525">
            <a:noFill/>
            <a:miter lim="800000"/>
            <a:headEnd/>
            <a:tailEnd/>
          </a:ln>
        </p:spPr>
        <p:txBody>
          <a:bodyPr/>
          <a:lstStyle/>
          <a:p>
            <a:endParaRPr lang="en-US"/>
          </a:p>
        </p:txBody>
      </p:sp>
      <p:sp>
        <p:nvSpPr>
          <p:cNvPr id="131080" name="Rectangle 8"/>
          <p:cNvSpPr>
            <a:spLocks noChangeArrowheads="1"/>
          </p:cNvSpPr>
          <p:nvPr/>
        </p:nvSpPr>
        <p:spPr bwMode="auto">
          <a:xfrm>
            <a:off x="6288088" y="1649413"/>
            <a:ext cx="6350" cy="14287"/>
          </a:xfrm>
          <a:prstGeom prst="rect">
            <a:avLst/>
          </a:prstGeom>
          <a:solidFill>
            <a:srgbClr val="000000"/>
          </a:solidFill>
          <a:ln w="9525">
            <a:noFill/>
            <a:miter lim="800000"/>
            <a:headEnd/>
            <a:tailEnd/>
          </a:ln>
        </p:spPr>
        <p:txBody>
          <a:bodyPr/>
          <a:lstStyle/>
          <a:p>
            <a:endParaRPr lang="en-US"/>
          </a:p>
        </p:txBody>
      </p:sp>
      <p:sp>
        <p:nvSpPr>
          <p:cNvPr id="131081" name="Rectangle 9"/>
          <p:cNvSpPr>
            <a:spLocks noChangeArrowheads="1"/>
          </p:cNvSpPr>
          <p:nvPr/>
        </p:nvSpPr>
        <p:spPr bwMode="auto">
          <a:xfrm>
            <a:off x="6288088" y="1608138"/>
            <a:ext cx="6350" cy="14287"/>
          </a:xfrm>
          <a:prstGeom prst="rect">
            <a:avLst/>
          </a:prstGeom>
          <a:solidFill>
            <a:srgbClr val="000000"/>
          </a:solidFill>
          <a:ln w="9525">
            <a:noFill/>
            <a:miter lim="800000"/>
            <a:headEnd/>
            <a:tailEnd/>
          </a:ln>
        </p:spPr>
        <p:txBody>
          <a:bodyPr/>
          <a:lstStyle/>
          <a:p>
            <a:endParaRPr lang="en-US"/>
          </a:p>
        </p:txBody>
      </p:sp>
      <p:sp>
        <p:nvSpPr>
          <p:cNvPr id="131082" name="Rectangle 10"/>
          <p:cNvSpPr>
            <a:spLocks noChangeArrowheads="1"/>
          </p:cNvSpPr>
          <p:nvPr/>
        </p:nvSpPr>
        <p:spPr bwMode="auto">
          <a:xfrm>
            <a:off x="6288088" y="1568450"/>
            <a:ext cx="6350" cy="12700"/>
          </a:xfrm>
          <a:prstGeom prst="rect">
            <a:avLst/>
          </a:prstGeom>
          <a:solidFill>
            <a:srgbClr val="000000"/>
          </a:solidFill>
          <a:ln w="9525">
            <a:noFill/>
            <a:miter lim="800000"/>
            <a:headEnd/>
            <a:tailEnd/>
          </a:ln>
        </p:spPr>
        <p:txBody>
          <a:bodyPr/>
          <a:lstStyle/>
          <a:p>
            <a:endParaRPr lang="en-US"/>
          </a:p>
        </p:txBody>
      </p:sp>
      <p:sp>
        <p:nvSpPr>
          <p:cNvPr id="131083" name="Rectangle 11"/>
          <p:cNvSpPr>
            <a:spLocks noChangeArrowheads="1"/>
          </p:cNvSpPr>
          <p:nvPr/>
        </p:nvSpPr>
        <p:spPr bwMode="auto">
          <a:xfrm>
            <a:off x="6288088" y="1527175"/>
            <a:ext cx="6350" cy="12700"/>
          </a:xfrm>
          <a:prstGeom prst="rect">
            <a:avLst/>
          </a:prstGeom>
          <a:solidFill>
            <a:srgbClr val="000000"/>
          </a:solidFill>
          <a:ln w="9525">
            <a:noFill/>
            <a:miter lim="800000"/>
            <a:headEnd/>
            <a:tailEnd/>
          </a:ln>
        </p:spPr>
        <p:txBody>
          <a:bodyPr/>
          <a:lstStyle/>
          <a:p>
            <a:endParaRPr lang="en-US"/>
          </a:p>
        </p:txBody>
      </p:sp>
      <p:sp>
        <p:nvSpPr>
          <p:cNvPr id="131084" name="Rectangle 12"/>
          <p:cNvSpPr>
            <a:spLocks noChangeArrowheads="1"/>
          </p:cNvSpPr>
          <p:nvPr/>
        </p:nvSpPr>
        <p:spPr bwMode="auto">
          <a:xfrm>
            <a:off x="6288088" y="1485900"/>
            <a:ext cx="6350" cy="12700"/>
          </a:xfrm>
          <a:prstGeom prst="rect">
            <a:avLst/>
          </a:prstGeom>
          <a:solidFill>
            <a:srgbClr val="000000"/>
          </a:solidFill>
          <a:ln w="9525">
            <a:noFill/>
            <a:miter lim="800000"/>
            <a:headEnd/>
            <a:tailEnd/>
          </a:ln>
        </p:spPr>
        <p:txBody>
          <a:bodyPr/>
          <a:lstStyle/>
          <a:p>
            <a:endParaRPr lang="en-US"/>
          </a:p>
        </p:txBody>
      </p:sp>
      <p:sp>
        <p:nvSpPr>
          <p:cNvPr id="131085" name="Rectangle 13"/>
          <p:cNvSpPr>
            <a:spLocks noChangeArrowheads="1"/>
          </p:cNvSpPr>
          <p:nvPr/>
        </p:nvSpPr>
        <p:spPr bwMode="auto">
          <a:xfrm>
            <a:off x="6288088" y="1444625"/>
            <a:ext cx="6350" cy="14288"/>
          </a:xfrm>
          <a:prstGeom prst="rect">
            <a:avLst/>
          </a:prstGeom>
          <a:solidFill>
            <a:srgbClr val="000000"/>
          </a:solidFill>
          <a:ln w="9525">
            <a:noFill/>
            <a:miter lim="800000"/>
            <a:headEnd/>
            <a:tailEnd/>
          </a:ln>
        </p:spPr>
        <p:txBody>
          <a:bodyPr/>
          <a:lstStyle/>
          <a:p>
            <a:endParaRPr lang="en-US"/>
          </a:p>
        </p:txBody>
      </p:sp>
      <p:sp>
        <p:nvSpPr>
          <p:cNvPr id="131086" name="Rectangle 14"/>
          <p:cNvSpPr>
            <a:spLocks noChangeArrowheads="1"/>
          </p:cNvSpPr>
          <p:nvPr/>
        </p:nvSpPr>
        <p:spPr bwMode="auto">
          <a:xfrm>
            <a:off x="6342063" y="1274763"/>
            <a:ext cx="6350" cy="12700"/>
          </a:xfrm>
          <a:prstGeom prst="rect">
            <a:avLst/>
          </a:prstGeom>
          <a:solidFill>
            <a:srgbClr val="000000"/>
          </a:solidFill>
          <a:ln w="9525">
            <a:noFill/>
            <a:miter lim="800000"/>
            <a:headEnd/>
            <a:tailEnd/>
          </a:ln>
        </p:spPr>
        <p:txBody>
          <a:bodyPr/>
          <a:lstStyle/>
          <a:p>
            <a:endParaRPr lang="en-US"/>
          </a:p>
        </p:txBody>
      </p:sp>
      <p:sp>
        <p:nvSpPr>
          <p:cNvPr id="131087" name="Rectangle 15"/>
          <p:cNvSpPr>
            <a:spLocks noChangeArrowheads="1"/>
          </p:cNvSpPr>
          <p:nvPr/>
        </p:nvSpPr>
        <p:spPr bwMode="auto">
          <a:xfrm>
            <a:off x="6396038" y="1260475"/>
            <a:ext cx="12700" cy="6350"/>
          </a:xfrm>
          <a:prstGeom prst="rect">
            <a:avLst/>
          </a:prstGeom>
          <a:solidFill>
            <a:srgbClr val="000000"/>
          </a:solidFill>
          <a:ln w="9525">
            <a:noFill/>
            <a:miter lim="800000"/>
            <a:headEnd/>
            <a:tailEnd/>
          </a:ln>
        </p:spPr>
        <p:txBody>
          <a:bodyPr/>
          <a:lstStyle/>
          <a:p>
            <a:endParaRPr lang="en-US"/>
          </a:p>
        </p:txBody>
      </p:sp>
      <p:sp>
        <p:nvSpPr>
          <p:cNvPr id="131088" name="Rectangle 16"/>
          <p:cNvSpPr>
            <a:spLocks noChangeArrowheads="1"/>
          </p:cNvSpPr>
          <p:nvPr/>
        </p:nvSpPr>
        <p:spPr bwMode="auto">
          <a:xfrm>
            <a:off x="6557963" y="1293813"/>
            <a:ext cx="12700" cy="7937"/>
          </a:xfrm>
          <a:prstGeom prst="rect">
            <a:avLst/>
          </a:prstGeom>
          <a:solidFill>
            <a:srgbClr val="000000"/>
          </a:solidFill>
          <a:ln w="9525">
            <a:noFill/>
            <a:miter lim="800000"/>
            <a:headEnd/>
            <a:tailEnd/>
          </a:ln>
        </p:spPr>
        <p:txBody>
          <a:bodyPr/>
          <a:lstStyle/>
          <a:p>
            <a:endParaRPr lang="en-US"/>
          </a:p>
        </p:txBody>
      </p:sp>
      <p:sp>
        <p:nvSpPr>
          <p:cNvPr id="131089" name="Rectangle 17"/>
          <p:cNvSpPr>
            <a:spLocks noChangeArrowheads="1"/>
          </p:cNvSpPr>
          <p:nvPr/>
        </p:nvSpPr>
        <p:spPr bwMode="auto">
          <a:xfrm>
            <a:off x="6594475" y="1293813"/>
            <a:ext cx="11113" cy="7937"/>
          </a:xfrm>
          <a:prstGeom prst="rect">
            <a:avLst/>
          </a:prstGeom>
          <a:solidFill>
            <a:srgbClr val="000000"/>
          </a:solidFill>
          <a:ln w="9525">
            <a:noFill/>
            <a:miter lim="800000"/>
            <a:headEnd/>
            <a:tailEnd/>
          </a:ln>
        </p:spPr>
        <p:txBody>
          <a:bodyPr/>
          <a:lstStyle/>
          <a:p>
            <a:endParaRPr lang="en-US"/>
          </a:p>
        </p:txBody>
      </p:sp>
      <p:sp>
        <p:nvSpPr>
          <p:cNvPr id="131090" name="Rectangle 18"/>
          <p:cNvSpPr>
            <a:spLocks noChangeArrowheads="1"/>
          </p:cNvSpPr>
          <p:nvPr/>
        </p:nvSpPr>
        <p:spPr bwMode="auto">
          <a:xfrm>
            <a:off x="6629400" y="1293813"/>
            <a:ext cx="12700" cy="7937"/>
          </a:xfrm>
          <a:prstGeom prst="rect">
            <a:avLst/>
          </a:prstGeom>
          <a:solidFill>
            <a:srgbClr val="000000"/>
          </a:solidFill>
          <a:ln w="9525">
            <a:noFill/>
            <a:miter lim="800000"/>
            <a:headEnd/>
            <a:tailEnd/>
          </a:ln>
        </p:spPr>
        <p:txBody>
          <a:bodyPr/>
          <a:lstStyle/>
          <a:p>
            <a:endParaRPr lang="en-US"/>
          </a:p>
        </p:txBody>
      </p:sp>
      <p:sp>
        <p:nvSpPr>
          <p:cNvPr id="131091" name="Rectangle 19"/>
          <p:cNvSpPr>
            <a:spLocks noChangeArrowheads="1"/>
          </p:cNvSpPr>
          <p:nvPr/>
        </p:nvSpPr>
        <p:spPr bwMode="auto">
          <a:xfrm>
            <a:off x="6667500" y="1293813"/>
            <a:ext cx="9525" cy="7937"/>
          </a:xfrm>
          <a:prstGeom prst="rect">
            <a:avLst/>
          </a:prstGeom>
          <a:solidFill>
            <a:srgbClr val="000000"/>
          </a:solidFill>
          <a:ln w="9525">
            <a:noFill/>
            <a:miter lim="800000"/>
            <a:headEnd/>
            <a:tailEnd/>
          </a:ln>
        </p:spPr>
        <p:txBody>
          <a:bodyPr/>
          <a:lstStyle/>
          <a:p>
            <a:endParaRPr lang="en-US"/>
          </a:p>
        </p:txBody>
      </p:sp>
      <p:sp>
        <p:nvSpPr>
          <p:cNvPr id="131092" name="Rectangle 20"/>
          <p:cNvSpPr>
            <a:spLocks noChangeArrowheads="1"/>
          </p:cNvSpPr>
          <p:nvPr/>
        </p:nvSpPr>
        <p:spPr bwMode="auto">
          <a:xfrm>
            <a:off x="6702425" y="1293813"/>
            <a:ext cx="11113" cy="7937"/>
          </a:xfrm>
          <a:prstGeom prst="rect">
            <a:avLst/>
          </a:prstGeom>
          <a:solidFill>
            <a:srgbClr val="000000"/>
          </a:solidFill>
          <a:ln w="9525">
            <a:noFill/>
            <a:miter lim="800000"/>
            <a:headEnd/>
            <a:tailEnd/>
          </a:ln>
        </p:spPr>
        <p:txBody>
          <a:bodyPr/>
          <a:lstStyle/>
          <a:p>
            <a:endParaRPr lang="en-US"/>
          </a:p>
        </p:txBody>
      </p:sp>
      <p:sp>
        <p:nvSpPr>
          <p:cNvPr id="131093" name="Rectangle 21"/>
          <p:cNvSpPr>
            <a:spLocks noChangeArrowheads="1"/>
          </p:cNvSpPr>
          <p:nvPr/>
        </p:nvSpPr>
        <p:spPr bwMode="auto">
          <a:xfrm>
            <a:off x="7061200" y="1308100"/>
            <a:ext cx="12700" cy="6350"/>
          </a:xfrm>
          <a:prstGeom prst="rect">
            <a:avLst/>
          </a:prstGeom>
          <a:solidFill>
            <a:srgbClr val="000000"/>
          </a:solidFill>
          <a:ln w="9525">
            <a:noFill/>
            <a:miter lim="800000"/>
            <a:headEnd/>
            <a:tailEnd/>
          </a:ln>
        </p:spPr>
        <p:txBody>
          <a:bodyPr/>
          <a:lstStyle/>
          <a:p>
            <a:endParaRPr lang="en-US"/>
          </a:p>
        </p:txBody>
      </p:sp>
      <p:sp>
        <p:nvSpPr>
          <p:cNvPr id="131094" name="Rectangle 22"/>
          <p:cNvSpPr>
            <a:spLocks noChangeArrowheads="1"/>
          </p:cNvSpPr>
          <p:nvPr/>
        </p:nvSpPr>
        <p:spPr bwMode="auto">
          <a:xfrm>
            <a:off x="7097713" y="1308100"/>
            <a:ext cx="12700" cy="6350"/>
          </a:xfrm>
          <a:prstGeom prst="rect">
            <a:avLst/>
          </a:prstGeom>
          <a:solidFill>
            <a:srgbClr val="000000"/>
          </a:solidFill>
          <a:ln w="9525">
            <a:noFill/>
            <a:miter lim="800000"/>
            <a:headEnd/>
            <a:tailEnd/>
          </a:ln>
        </p:spPr>
        <p:txBody>
          <a:bodyPr/>
          <a:lstStyle/>
          <a:p>
            <a:endParaRPr lang="en-US"/>
          </a:p>
        </p:txBody>
      </p:sp>
      <p:sp>
        <p:nvSpPr>
          <p:cNvPr id="131095" name="Rectangle 23"/>
          <p:cNvSpPr>
            <a:spLocks noChangeArrowheads="1"/>
          </p:cNvSpPr>
          <p:nvPr/>
        </p:nvSpPr>
        <p:spPr bwMode="auto">
          <a:xfrm>
            <a:off x="7134225" y="1308100"/>
            <a:ext cx="11113" cy="6350"/>
          </a:xfrm>
          <a:prstGeom prst="rect">
            <a:avLst/>
          </a:prstGeom>
          <a:solidFill>
            <a:srgbClr val="000000"/>
          </a:solidFill>
          <a:ln w="9525">
            <a:noFill/>
            <a:miter lim="800000"/>
            <a:headEnd/>
            <a:tailEnd/>
          </a:ln>
        </p:spPr>
        <p:txBody>
          <a:bodyPr/>
          <a:lstStyle/>
          <a:p>
            <a:endParaRPr lang="en-US"/>
          </a:p>
        </p:txBody>
      </p:sp>
      <p:sp>
        <p:nvSpPr>
          <p:cNvPr id="131096" name="Rectangle 24"/>
          <p:cNvSpPr>
            <a:spLocks noChangeArrowheads="1"/>
          </p:cNvSpPr>
          <p:nvPr/>
        </p:nvSpPr>
        <p:spPr bwMode="auto">
          <a:xfrm>
            <a:off x="7170738" y="1308100"/>
            <a:ext cx="12700" cy="6350"/>
          </a:xfrm>
          <a:prstGeom prst="rect">
            <a:avLst/>
          </a:prstGeom>
          <a:solidFill>
            <a:srgbClr val="000000"/>
          </a:solidFill>
          <a:ln w="9525">
            <a:noFill/>
            <a:miter lim="800000"/>
            <a:headEnd/>
            <a:tailEnd/>
          </a:ln>
        </p:spPr>
        <p:txBody>
          <a:bodyPr/>
          <a:lstStyle/>
          <a:p>
            <a:endParaRPr lang="en-US"/>
          </a:p>
        </p:txBody>
      </p:sp>
      <p:sp>
        <p:nvSpPr>
          <p:cNvPr id="131097" name="Rectangle 25"/>
          <p:cNvSpPr>
            <a:spLocks noChangeArrowheads="1"/>
          </p:cNvSpPr>
          <p:nvPr/>
        </p:nvSpPr>
        <p:spPr bwMode="auto">
          <a:xfrm>
            <a:off x="7188200" y="1308100"/>
            <a:ext cx="12700" cy="6350"/>
          </a:xfrm>
          <a:prstGeom prst="rect">
            <a:avLst/>
          </a:prstGeom>
          <a:solidFill>
            <a:srgbClr val="000000"/>
          </a:solidFill>
          <a:ln w="9525">
            <a:noFill/>
            <a:miter lim="800000"/>
            <a:headEnd/>
            <a:tailEnd/>
          </a:ln>
        </p:spPr>
        <p:txBody>
          <a:bodyPr/>
          <a:lstStyle/>
          <a:p>
            <a:endParaRPr lang="en-US"/>
          </a:p>
        </p:txBody>
      </p:sp>
      <p:sp>
        <p:nvSpPr>
          <p:cNvPr id="131098" name="Rectangle 26"/>
          <p:cNvSpPr>
            <a:spLocks noChangeArrowheads="1"/>
          </p:cNvSpPr>
          <p:nvPr/>
        </p:nvSpPr>
        <p:spPr bwMode="auto">
          <a:xfrm>
            <a:off x="7224713" y="1308100"/>
            <a:ext cx="12700" cy="6350"/>
          </a:xfrm>
          <a:prstGeom prst="rect">
            <a:avLst/>
          </a:prstGeom>
          <a:solidFill>
            <a:srgbClr val="000000"/>
          </a:solidFill>
          <a:ln w="9525">
            <a:noFill/>
            <a:miter lim="800000"/>
            <a:headEnd/>
            <a:tailEnd/>
          </a:ln>
        </p:spPr>
        <p:txBody>
          <a:bodyPr/>
          <a:lstStyle/>
          <a:p>
            <a:endParaRPr lang="en-US"/>
          </a:p>
        </p:txBody>
      </p:sp>
      <p:sp>
        <p:nvSpPr>
          <p:cNvPr id="131099" name="Rectangle 27"/>
          <p:cNvSpPr>
            <a:spLocks noChangeArrowheads="1"/>
          </p:cNvSpPr>
          <p:nvPr/>
        </p:nvSpPr>
        <p:spPr bwMode="auto">
          <a:xfrm>
            <a:off x="7259638" y="1308100"/>
            <a:ext cx="12700" cy="6350"/>
          </a:xfrm>
          <a:prstGeom prst="rect">
            <a:avLst/>
          </a:prstGeom>
          <a:solidFill>
            <a:srgbClr val="000000"/>
          </a:solidFill>
          <a:ln w="9525">
            <a:noFill/>
            <a:miter lim="800000"/>
            <a:headEnd/>
            <a:tailEnd/>
          </a:ln>
        </p:spPr>
        <p:txBody>
          <a:bodyPr/>
          <a:lstStyle/>
          <a:p>
            <a:endParaRPr lang="en-US"/>
          </a:p>
        </p:txBody>
      </p:sp>
      <p:sp>
        <p:nvSpPr>
          <p:cNvPr id="131100" name="Rectangle 28"/>
          <p:cNvSpPr>
            <a:spLocks noChangeArrowheads="1"/>
          </p:cNvSpPr>
          <p:nvPr/>
        </p:nvSpPr>
        <p:spPr bwMode="auto">
          <a:xfrm>
            <a:off x="7296150" y="1308100"/>
            <a:ext cx="12700" cy="6350"/>
          </a:xfrm>
          <a:prstGeom prst="rect">
            <a:avLst/>
          </a:prstGeom>
          <a:solidFill>
            <a:srgbClr val="000000"/>
          </a:solidFill>
          <a:ln w="9525">
            <a:noFill/>
            <a:miter lim="800000"/>
            <a:headEnd/>
            <a:tailEnd/>
          </a:ln>
        </p:spPr>
        <p:txBody>
          <a:bodyPr/>
          <a:lstStyle/>
          <a:p>
            <a:endParaRPr lang="en-US"/>
          </a:p>
        </p:txBody>
      </p:sp>
      <p:sp>
        <p:nvSpPr>
          <p:cNvPr id="131101" name="Rectangle 29"/>
          <p:cNvSpPr>
            <a:spLocks noChangeArrowheads="1"/>
          </p:cNvSpPr>
          <p:nvPr/>
        </p:nvSpPr>
        <p:spPr bwMode="auto">
          <a:xfrm>
            <a:off x="7620000" y="1322388"/>
            <a:ext cx="11113" cy="6350"/>
          </a:xfrm>
          <a:prstGeom prst="rect">
            <a:avLst/>
          </a:prstGeom>
          <a:solidFill>
            <a:srgbClr val="000000"/>
          </a:solidFill>
          <a:ln w="9525">
            <a:noFill/>
            <a:miter lim="800000"/>
            <a:headEnd/>
            <a:tailEnd/>
          </a:ln>
        </p:spPr>
        <p:txBody>
          <a:bodyPr/>
          <a:lstStyle/>
          <a:p>
            <a:endParaRPr lang="en-US"/>
          </a:p>
        </p:txBody>
      </p:sp>
      <p:sp>
        <p:nvSpPr>
          <p:cNvPr id="131102" name="Rectangle 30"/>
          <p:cNvSpPr>
            <a:spLocks noChangeArrowheads="1"/>
          </p:cNvSpPr>
          <p:nvPr/>
        </p:nvSpPr>
        <p:spPr bwMode="auto">
          <a:xfrm>
            <a:off x="7656513" y="1322388"/>
            <a:ext cx="12700" cy="6350"/>
          </a:xfrm>
          <a:prstGeom prst="rect">
            <a:avLst/>
          </a:prstGeom>
          <a:solidFill>
            <a:srgbClr val="000000"/>
          </a:solidFill>
          <a:ln w="9525">
            <a:noFill/>
            <a:miter lim="800000"/>
            <a:headEnd/>
            <a:tailEnd/>
          </a:ln>
        </p:spPr>
        <p:txBody>
          <a:bodyPr/>
          <a:lstStyle/>
          <a:p>
            <a:endParaRPr lang="en-US"/>
          </a:p>
        </p:txBody>
      </p:sp>
      <p:sp>
        <p:nvSpPr>
          <p:cNvPr id="131103" name="Rectangle 31"/>
          <p:cNvSpPr>
            <a:spLocks noChangeArrowheads="1"/>
          </p:cNvSpPr>
          <p:nvPr/>
        </p:nvSpPr>
        <p:spPr bwMode="auto">
          <a:xfrm>
            <a:off x="7691438" y="1322388"/>
            <a:ext cx="12700" cy="6350"/>
          </a:xfrm>
          <a:prstGeom prst="rect">
            <a:avLst/>
          </a:prstGeom>
          <a:solidFill>
            <a:srgbClr val="000000"/>
          </a:solidFill>
          <a:ln w="9525">
            <a:noFill/>
            <a:miter lim="800000"/>
            <a:headEnd/>
            <a:tailEnd/>
          </a:ln>
        </p:spPr>
        <p:txBody>
          <a:bodyPr/>
          <a:lstStyle/>
          <a:p>
            <a:endParaRPr lang="en-US"/>
          </a:p>
        </p:txBody>
      </p:sp>
      <p:sp>
        <p:nvSpPr>
          <p:cNvPr id="131104" name="Rectangle 32"/>
          <p:cNvSpPr>
            <a:spLocks noChangeArrowheads="1"/>
          </p:cNvSpPr>
          <p:nvPr/>
        </p:nvSpPr>
        <p:spPr bwMode="auto">
          <a:xfrm>
            <a:off x="1587500" y="1746250"/>
            <a:ext cx="6350" cy="12700"/>
          </a:xfrm>
          <a:prstGeom prst="rect">
            <a:avLst/>
          </a:prstGeom>
          <a:solidFill>
            <a:srgbClr val="000000"/>
          </a:solidFill>
          <a:ln w="9525">
            <a:noFill/>
            <a:miter lim="800000"/>
            <a:headEnd/>
            <a:tailEnd/>
          </a:ln>
        </p:spPr>
        <p:txBody>
          <a:bodyPr/>
          <a:lstStyle/>
          <a:p>
            <a:endParaRPr lang="en-US"/>
          </a:p>
        </p:txBody>
      </p:sp>
      <p:sp>
        <p:nvSpPr>
          <p:cNvPr id="131105" name="Rectangle 33"/>
          <p:cNvSpPr>
            <a:spLocks noChangeArrowheads="1"/>
          </p:cNvSpPr>
          <p:nvPr/>
        </p:nvSpPr>
        <p:spPr bwMode="auto">
          <a:xfrm>
            <a:off x="1587500" y="1704975"/>
            <a:ext cx="6350" cy="12700"/>
          </a:xfrm>
          <a:prstGeom prst="rect">
            <a:avLst/>
          </a:prstGeom>
          <a:solidFill>
            <a:srgbClr val="000000"/>
          </a:solidFill>
          <a:ln w="9525">
            <a:noFill/>
            <a:miter lim="800000"/>
            <a:headEnd/>
            <a:tailEnd/>
          </a:ln>
        </p:spPr>
        <p:txBody>
          <a:bodyPr/>
          <a:lstStyle/>
          <a:p>
            <a:endParaRPr lang="en-US"/>
          </a:p>
        </p:txBody>
      </p:sp>
      <p:sp>
        <p:nvSpPr>
          <p:cNvPr id="131106" name="Rectangle 34"/>
          <p:cNvSpPr>
            <a:spLocks noChangeArrowheads="1"/>
          </p:cNvSpPr>
          <p:nvPr/>
        </p:nvSpPr>
        <p:spPr bwMode="auto">
          <a:xfrm>
            <a:off x="1598613" y="1541463"/>
            <a:ext cx="6350" cy="12700"/>
          </a:xfrm>
          <a:prstGeom prst="rect">
            <a:avLst/>
          </a:prstGeom>
          <a:solidFill>
            <a:srgbClr val="000000"/>
          </a:solidFill>
          <a:ln w="9525">
            <a:noFill/>
            <a:miter lim="800000"/>
            <a:headEnd/>
            <a:tailEnd/>
          </a:ln>
        </p:spPr>
        <p:txBody>
          <a:bodyPr/>
          <a:lstStyle/>
          <a:p>
            <a:endParaRPr lang="en-US"/>
          </a:p>
        </p:txBody>
      </p:sp>
      <p:sp>
        <p:nvSpPr>
          <p:cNvPr id="131107" name="Rectangle 35"/>
          <p:cNvSpPr>
            <a:spLocks noChangeArrowheads="1"/>
          </p:cNvSpPr>
          <p:nvPr/>
        </p:nvSpPr>
        <p:spPr bwMode="auto">
          <a:xfrm>
            <a:off x="1598613" y="1500188"/>
            <a:ext cx="6350" cy="12700"/>
          </a:xfrm>
          <a:prstGeom prst="rect">
            <a:avLst/>
          </a:prstGeom>
          <a:solidFill>
            <a:srgbClr val="000000"/>
          </a:solidFill>
          <a:ln w="9525">
            <a:noFill/>
            <a:miter lim="800000"/>
            <a:headEnd/>
            <a:tailEnd/>
          </a:ln>
        </p:spPr>
        <p:txBody>
          <a:bodyPr/>
          <a:lstStyle/>
          <a:p>
            <a:endParaRPr lang="en-US"/>
          </a:p>
        </p:txBody>
      </p:sp>
      <p:sp>
        <p:nvSpPr>
          <p:cNvPr id="131108" name="Rectangle 36"/>
          <p:cNvSpPr>
            <a:spLocks noChangeArrowheads="1"/>
          </p:cNvSpPr>
          <p:nvPr/>
        </p:nvSpPr>
        <p:spPr bwMode="auto">
          <a:xfrm>
            <a:off x="1598613" y="1458913"/>
            <a:ext cx="6350" cy="12700"/>
          </a:xfrm>
          <a:prstGeom prst="rect">
            <a:avLst/>
          </a:prstGeom>
          <a:solidFill>
            <a:srgbClr val="000000"/>
          </a:solidFill>
          <a:ln w="9525">
            <a:noFill/>
            <a:miter lim="800000"/>
            <a:headEnd/>
            <a:tailEnd/>
          </a:ln>
        </p:spPr>
        <p:txBody>
          <a:bodyPr/>
          <a:lstStyle/>
          <a:p>
            <a:endParaRPr lang="en-US"/>
          </a:p>
        </p:txBody>
      </p:sp>
      <p:sp>
        <p:nvSpPr>
          <p:cNvPr id="131109" name="Rectangle 37"/>
          <p:cNvSpPr>
            <a:spLocks noChangeArrowheads="1"/>
          </p:cNvSpPr>
          <p:nvPr/>
        </p:nvSpPr>
        <p:spPr bwMode="auto">
          <a:xfrm>
            <a:off x="1628775" y="1308100"/>
            <a:ext cx="4763" cy="14288"/>
          </a:xfrm>
          <a:prstGeom prst="rect">
            <a:avLst/>
          </a:prstGeom>
          <a:solidFill>
            <a:srgbClr val="000000"/>
          </a:solidFill>
          <a:ln w="9525">
            <a:noFill/>
            <a:miter lim="800000"/>
            <a:headEnd/>
            <a:tailEnd/>
          </a:ln>
        </p:spPr>
        <p:txBody>
          <a:bodyPr/>
          <a:lstStyle/>
          <a:p>
            <a:endParaRPr lang="en-US"/>
          </a:p>
        </p:txBody>
      </p:sp>
      <p:sp>
        <p:nvSpPr>
          <p:cNvPr id="131110" name="Rectangle 38"/>
          <p:cNvSpPr>
            <a:spLocks noChangeArrowheads="1"/>
          </p:cNvSpPr>
          <p:nvPr/>
        </p:nvSpPr>
        <p:spPr bwMode="auto">
          <a:xfrm>
            <a:off x="1725613" y="1349375"/>
            <a:ext cx="4762" cy="14288"/>
          </a:xfrm>
          <a:prstGeom prst="rect">
            <a:avLst/>
          </a:prstGeom>
          <a:solidFill>
            <a:srgbClr val="000000"/>
          </a:solidFill>
          <a:ln w="9525">
            <a:noFill/>
            <a:miter lim="800000"/>
            <a:headEnd/>
            <a:tailEnd/>
          </a:ln>
        </p:spPr>
        <p:txBody>
          <a:bodyPr/>
          <a:lstStyle/>
          <a:p>
            <a:endParaRPr lang="en-US"/>
          </a:p>
        </p:txBody>
      </p:sp>
      <p:sp>
        <p:nvSpPr>
          <p:cNvPr id="131111" name="Rectangle 39"/>
          <p:cNvSpPr>
            <a:spLocks noChangeArrowheads="1"/>
          </p:cNvSpPr>
          <p:nvPr/>
        </p:nvSpPr>
        <p:spPr bwMode="auto">
          <a:xfrm>
            <a:off x="1738313" y="1335088"/>
            <a:ext cx="4762" cy="14287"/>
          </a:xfrm>
          <a:prstGeom prst="rect">
            <a:avLst/>
          </a:prstGeom>
          <a:solidFill>
            <a:srgbClr val="000000"/>
          </a:solidFill>
          <a:ln w="9525">
            <a:noFill/>
            <a:miter lim="800000"/>
            <a:headEnd/>
            <a:tailEnd/>
          </a:ln>
        </p:spPr>
        <p:txBody>
          <a:bodyPr/>
          <a:lstStyle/>
          <a:p>
            <a:endParaRPr lang="en-US"/>
          </a:p>
        </p:txBody>
      </p:sp>
      <p:sp>
        <p:nvSpPr>
          <p:cNvPr id="131112" name="Rectangle 40"/>
          <p:cNvSpPr>
            <a:spLocks noChangeArrowheads="1"/>
          </p:cNvSpPr>
          <p:nvPr/>
        </p:nvSpPr>
        <p:spPr bwMode="auto">
          <a:xfrm>
            <a:off x="1747838" y="1171575"/>
            <a:ext cx="7937" cy="14288"/>
          </a:xfrm>
          <a:prstGeom prst="rect">
            <a:avLst/>
          </a:prstGeom>
          <a:solidFill>
            <a:srgbClr val="000000"/>
          </a:solidFill>
          <a:ln w="9525">
            <a:noFill/>
            <a:miter lim="800000"/>
            <a:headEnd/>
            <a:tailEnd/>
          </a:ln>
        </p:spPr>
        <p:txBody>
          <a:bodyPr/>
          <a:lstStyle/>
          <a:p>
            <a:endParaRPr lang="en-US"/>
          </a:p>
        </p:txBody>
      </p:sp>
      <p:sp>
        <p:nvSpPr>
          <p:cNvPr id="131113" name="Rectangle 41"/>
          <p:cNvSpPr>
            <a:spLocks noChangeArrowheads="1"/>
          </p:cNvSpPr>
          <p:nvPr/>
        </p:nvSpPr>
        <p:spPr bwMode="auto">
          <a:xfrm>
            <a:off x="1747838" y="1138238"/>
            <a:ext cx="7937" cy="6350"/>
          </a:xfrm>
          <a:prstGeom prst="rect">
            <a:avLst/>
          </a:prstGeom>
          <a:solidFill>
            <a:srgbClr val="000000"/>
          </a:solidFill>
          <a:ln w="9525">
            <a:noFill/>
            <a:miter lim="800000"/>
            <a:headEnd/>
            <a:tailEnd/>
          </a:ln>
        </p:spPr>
        <p:txBody>
          <a:bodyPr/>
          <a:lstStyle/>
          <a:p>
            <a:endParaRPr lang="en-US"/>
          </a:p>
        </p:txBody>
      </p:sp>
      <p:sp>
        <p:nvSpPr>
          <p:cNvPr id="131114" name="Rectangle 42"/>
          <p:cNvSpPr>
            <a:spLocks noChangeArrowheads="1"/>
          </p:cNvSpPr>
          <p:nvPr/>
        </p:nvSpPr>
        <p:spPr bwMode="auto">
          <a:xfrm>
            <a:off x="1747838" y="1138238"/>
            <a:ext cx="7937" cy="12700"/>
          </a:xfrm>
          <a:prstGeom prst="rect">
            <a:avLst/>
          </a:prstGeom>
          <a:solidFill>
            <a:srgbClr val="000000"/>
          </a:solidFill>
          <a:ln w="9525">
            <a:noFill/>
            <a:miter lim="800000"/>
            <a:headEnd/>
            <a:tailEnd/>
          </a:ln>
        </p:spPr>
        <p:txBody>
          <a:bodyPr/>
          <a:lstStyle/>
          <a:p>
            <a:endParaRPr lang="en-US"/>
          </a:p>
        </p:txBody>
      </p:sp>
      <p:sp>
        <p:nvSpPr>
          <p:cNvPr id="131115" name="Rectangle 43"/>
          <p:cNvSpPr>
            <a:spLocks noChangeArrowheads="1"/>
          </p:cNvSpPr>
          <p:nvPr/>
        </p:nvSpPr>
        <p:spPr bwMode="auto">
          <a:xfrm>
            <a:off x="1766888" y="1281113"/>
            <a:ext cx="6350" cy="14287"/>
          </a:xfrm>
          <a:prstGeom prst="rect">
            <a:avLst/>
          </a:prstGeom>
          <a:solidFill>
            <a:srgbClr val="000000"/>
          </a:solidFill>
          <a:ln w="9525">
            <a:noFill/>
            <a:miter lim="800000"/>
            <a:headEnd/>
            <a:tailEnd/>
          </a:ln>
        </p:spPr>
        <p:txBody>
          <a:bodyPr/>
          <a:lstStyle/>
          <a:p>
            <a:endParaRPr lang="en-US"/>
          </a:p>
        </p:txBody>
      </p:sp>
      <p:sp>
        <p:nvSpPr>
          <p:cNvPr id="131116" name="Rectangle 44"/>
          <p:cNvSpPr>
            <a:spLocks noChangeArrowheads="1"/>
          </p:cNvSpPr>
          <p:nvPr/>
        </p:nvSpPr>
        <p:spPr bwMode="auto">
          <a:xfrm>
            <a:off x="1790700" y="1403350"/>
            <a:ext cx="6350" cy="14288"/>
          </a:xfrm>
          <a:prstGeom prst="rect">
            <a:avLst/>
          </a:prstGeom>
          <a:solidFill>
            <a:srgbClr val="000000"/>
          </a:solidFill>
          <a:ln w="9525">
            <a:noFill/>
            <a:miter lim="800000"/>
            <a:headEnd/>
            <a:tailEnd/>
          </a:ln>
        </p:spPr>
        <p:txBody>
          <a:bodyPr/>
          <a:lstStyle/>
          <a:p>
            <a:endParaRPr lang="en-US"/>
          </a:p>
        </p:txBody>
      </p:sp>
      <p:sp>
        <p:nvSpPr>
          <p:cNvPr id="131117" name="Rectangle 45"/>
          <p:cNvSpPr>
            <a:spLocks noChangeArrowheads="1"/>
          </p:cNvSpPr>
          <p:nvPr/>
        </p:nvSpPr>
        <p:spPr bwMode="auto">
          <a:xfrm>
            <a:off x="1797050" y="1444625"/>
            <a:ext cx="6350" cy="7938"/>
          </a:xfrm>
          <a:prstGeom prst="rect">
            <a:avLst/>
          </a:prstGeom>
          <a:solidFill>
            <a:srgbClr val="000000"/>
          </a:solidFill>
          <a:ln w="9525">
            <a:noFill/>
            <a:miter lim="800000"/>
            <a:headEnd/>
            <a:tailEnd/>
          </a:ln>
        </p:spPr>
        <p:txBody>
          <a:bodyPr/>
          <a:lstStyle/>
          <a:p>
            <a:endParaRPr lang="en-US"/>
          </a:p>
        </p:txBody>
      </p:sp>
      <p:sp>
        <p:nvSpPr>
          <p:cNvPr id="131118" name="Rectangle 46"/>
          <p:cNvSpPr>
            <a:spLocks noChangeArrowheads="1"/>
          </p:cNvSpPr>
          <p:nvPr/>
        </p:nvSpPr>
        <p:spPr bwMode="auto">
          <a:xfrm>
            <a:off x="1809750" y="1314450"/>
            <a:ext cx="4763" cy="14288"/>
          </a:xfrm>
          <a:prstGeom prst="rect">
            <a:avLst/>
          </a:prstGeom>
          <a:solidFill>
            <a:srgbClr val="000000"/>
          </a:solidFill>
          <a:ln w="9525">
            <a:noFill/>
            <a:miter lim="800000"/>
            <a:headEnd/>
            <a:tailEnd/>
          </a:ln>
        </p:spPr>
        <p:txBody>
          <a:bodyPr/>
          <a:lstStyle/>
          <a:p>
            <a:endParaRPr lang="en-US"/>
          </a:p>
        </p:txBody>
      </p:sp>
      <p:sp>
        <p:nvSpPr>
          <p:cNvPr id="131119" name="Rectangle 47"/>
          <p:cNvSpPr>
            <a:spLocks noChangeArrowheads="1"/>
          </p:cNvSpPr>
          <p:nvPr/>
        </p:nvSpPr>
        <p:spPr bwMode="auto">
          <a:xfrm>
            <a:off x="1831975" y="1308100"/>
            <a:ext cx="12700" cy="6350"/>
          </a:xfrm>
          <a:prstGeom prst="rect">
            <a:avLst/>
          </a:prstGeom>
          <a:solidFill>
            <a:srgbClr val="000000"/>
          </a:solidFill>
          <a:ln w="9525">
            <a:noFill/>
            <a:miter lim="800000"/>
            <a:headEnd/>
            <a:tailEnd/>
          </a:ln>
        </p:spPr>
        <p:txBody>
          <a:bodyPr/>
          <a:lstStyle/>
          <a:p>
            <a:endParaRPr lang="en-US"/>
          </a:p>
        </p:txBody>
      </p:sp>
      <p:sp>
        <p:nvSpPr>
          <p:cNvPr id="131120" name="Rectangle 48"/>
          <p:cNvSpPr>
            <a:spLocks noChangeArrowheads="1"/>
          </p:cNvSpPr>
          <p:nvPr/>
        </p:nvSpPr>
        <p:spPr bwMode="auto">
          <a:xfrm>
            <a:off x="2084388" y="1281113"/>
            <a:ext cx="12700" cy="6350"/>
          </a:xfrm>
          <a:prstGeom prst="rect">
            <a:avLst/>
          </a:prstGeom>
          <a:solidFill>
            <a:srgbClr val="000000"/>
          </a:solidFill>
          <a:ln w="9525">
            <a:noFill/>
            <a:miter lim="800000"/>
            <a:headEnd/>
            <a:tailEnd/>
          </a:ln>
        </p:spPr>
        <p:txBody>
          <a:bodyPr/>
          <a:lstStyle/>
          <a:p>
            <a:endParaRPr lang="en-US"/>
          </a:p>
        </p:txBody>
      </p:sp>
      <p:sp>
        <p:nvSpPr>
          <p:cNvPr id="131121" name="Rectangle 49"/>
          <p:cNvSpPr>
            <a:spLocks noChangeArrowheads="1"/>
          </p:cNvSpPr>
          <p:nvPr/>
        </p:nvSpPr>
        <p:spPr bwMode="auto">
          <a:xfrm>
            <a:off x="2193925" y="1266825"/>
            <a:ext cx="11113" cy="7938"/>
          </a:xfrm>
          <a:prstGeom prst="rect">
            <a:avLst/>
          </a:prstGeom>
          <a:solidFill>
            <a:srgbClr val="000000"/>
          </a:solidFill>
          <a:ln w="9525">
            <a:noFill/>
            <a:miter lim="800000"/>
            <a:headEnd/>
            <a:tailEnd/>
          </a:ln>
        </p:spPr>
        <p:txBody>
          <a:bodyPr/>
          <a:lstStyle/>
          <a:p>
            <a:endParaRPr lang="en-US"/>
          </a:p>
        </p:txBody>
      </p:sp>
      <p:sp>
        <p:nvSpPr>
          <p:cNvPr id="131122" name="Rectangle 50"/>
          <p:cNvSpPr>
            <a:spLocks noChangeArrowheads="1"/>
          </p:cNvSpPr>
          <p:nvPr/>
        </p:nvSpPr>
        <p:spPr bwMode="auto">
          <a:xfrm>
            <a:off x="2317750" y="1281113"/>
            <a:ext cx="12700" cy="6350"/>
          </a:xfrm>
          <a:prstGeom prst="rect">
            <a:avLst/>
          </a:prstGeom>
          <a:solidFill>
            <a:srgbClr val="000000"/>
          </a:solidFill>
          <a:ln w="9525">
            <a:noFill/>
            <a:miter lim="800000"/>
            <a:headEnd/>
            <a:tailEnd/>
          </a:ln>
        </p:spPr>
        <p:txBody>
          <a:bodyPr/>
          <a:lstStyle/>
          <a:p>
            <a:endParaRPr lang="en-US"/>
          </a:p>
        </p:txBody>
      </p:sp>
      <p:sp>
        <p:nvSpPr>
          <p:cNvPr id="131123" name="Rectangle 51"/>
          <p:cNvSpPr>
            <a:spLocks noChangeArrowheads="1"/>
          </p:cNvSpPr>
          <p:nvPr/>
        </p:nvSpPr>
        <p:spPr bwMode="auto">
          <a:xfrm>
            <a:off x="2498725" y="1308100"/>
            <a:ext cx="12700" cy="6350"/>
          </a:xfrm>
          <a:prstGeom prst="rect">
            <a:avLst/>
          </a:prstGeom>
          <a:solidFill>
            <a:srgbClr val="000000"/>
          </a:solidFill>
          <a:ln w="9525">
            <a:noFill/>
            <a:miter lim="800000"/>
            <a:headEnd/>
            <a:tailEnd/>
          </a:ln>
        </p:spPr>
        <p:txBody>
          <a:bodyPr/>
          <a:lstStyle/>
          <a:p>
            <a:endParaRPr lang="en-US"/>
          </a:p>
        </p:txBody>
      </p:sp>
      <p:sp>
        <p:nvSpPr>
          <p:cNvPr id="131124" name="Rectangle 52"/>
          <p:cNvSpPr>
            <a:spLocks noChangeArrowheads="1"/>
          </p:cNvSpPr>
          <p:nvPr/>
        </p:nvSpPr>
        <p:spPr bwMode="auto">
          <a:xfrm>
            <a:off x="2516188" y="1301750"/>
            <a:ext cx="7937" cy="12700"/>
          </a:xfrm>
          <a:prstGeom prst="rect">
            <a:avLst/>
          </a:prstGeom>
          <a:solidFill>
            <a:srgbClr val="000000"/>
          </a:solidFill>
          <a:ln w="9525">
            <a:noFill/>
            <a:miter lim="800000"/>
            <a:headEnd/>
            <a:tailEnd/>
          </a:ln>
        </p:spPr>
        <p:txBody>
          <a:bodyPr/>
          <a:lstStyle/>
          <a:p>
            <a:endParaRPr lang="en-US"/>
          </a:p>
        </p:txBody>
      </p:sp>
      <p:sp>
        <p:nvSpPr>
          <p:cNvPr id="131125" name="Rectangle 53"/>
          <p:cNvSpPr>
            <a:spLocks noChangeArrowheads="1"/>
          </p:cNvSpPr>
          <p:nvPr/>
        </p:nvSpPr>
        <p:spPr bwMode="auto">
          <a:xfrm>
            <a:off x="2697163" y="1444625"/>
            <a:ext cx="12700" cy="7938"/>
          </a:xfrm>
          <a:prstGeom prst="rect">
            <a:avLst/>
          </a:prstGeom>
          <a:solidFill>
            <a:srgbClr val="000000"/>
          </a:solidFill>
          <a:ln w="9525">
            <a:noFill/>
            <a:miter lim="800000"/>
            <a:headEnd/>
            <a:tailEnd/>
          </a:ln>
        </p:spPr>
        <p:txBody>
          <a:bodyPr/>
          <a:lstStyle/>
          <a:p>
            <a:endParaRPr lang="en-US"/>
          </a:p>
        </p:txBody>
      </p:sp>
      <p:sp>
        <p:nvSpPr>
          <p:cNvPr id="131126" name="Rectangle 54"/>
          <p:cNvSpPr>
            <a:spLocks noChangeArrowheads="1"/>
          </p:cNvSpPr>
          <p:nvPr/>
        </p:nvSpPr>
        <p:spPr bwMode="auto">
          <a:xfrm>
            <a:off x="2805113" y="1417638"/>
            <a:ext cx="11112" cy="6350"/>
          </a:xfrm>
          <a:prstGeom prst="rect">
            <a:avLst/>
          </a:prstGeom>
          <a:solidFill>
            <a:srgbClr val="000000"/>
          </a:solidFill>
          <a:ln w="9525">
            <a:noFill/>
            <a:miter lim="800000"/>
            <a:headEnd/>
            <a:tailEnd/>
          </a:ln>
        </p:spPr>
        <p:txBody>
          <a:bodyPr/>
          <a:lstStyle/>
          <a:p>
            <a:endParaRPr lang="en-US"/>
          </a:p>
        </p:txBody>
      </p:sp>
      <p:sp>
        <p:nvSpPr>
          <p:cNvPr id="131127" name="Rectangle 55"/>
          <p:cNvSpPr>
            <a:spLocks noChangeArrowheads="1"/>
          </p:cNvSpPr>
          <p:nvPr/>
        </p:nvSpPr>
        <p:spPr bwMode="auto">
          <a:xfrm>
            <a:off x="3998913" y="1308100"/>
            <a:ext cx="12700" cy="6350"/>
          </a:xfrm>
          <a:prstGeom prst="rect">
            <a:avLst/>
          </a:prstGeom>
          <a:solidFill>
            <a:srgbClr val="000000"/>
          </a:solidFill>
          <a:ln w="9525">
            <a:noFill/>
            <a:miter lim="800000"/>
            <a:headEnd/>
            <a:tailEnd/>
          </a:ln>
        </p:spPr>
        <p:txBody>
          <a:bodyPr/>
          <a:lstStyle/>
          <a:p>
            <a:endParaRPr lang="en-US"/>
          </a:p>
        </p:txBody>
      </p:sp>
      <p:sp>
        <p:nvSpPr>
          <p:cNvPr id="131128" name="Rectangle 56"/>
          <p:cNvSpPr>
            <a:spLocks noChangeArrowheads="1"/>
          </p:cNvSpPr>
          <p:nvPr/>
        </p:nvSpPr>
        <p:spPr bwMode="auto">
          <a:xfrm>
            <a:off x="4029075" y="1287463"/>
            <a:ext cx="4763" cy="14287"/>
          </a:xfrm>
          <a:prstGeom prst="rect">
            <a:avLst/>
          </a:prstGeom>
          <a:solidFill>
            <a:srgbClr val="000000"/>
          </a:solidFill>
          <a:ln w="9525">
            <a:noFill/>
            <a:miter lim="800000"/>
            <a:headEnd/>
            <a:tailEnd/>
          </a:ln>
        </p:spPr>
        <p:txBody>
          <a:bodyPr/>
          <a:lstStyle/>
          <a:p>
            <a:endParaRPr lang="en-US"/>
          </a:p>
        </p:txBody>
      </p:sp>
      <p:sp>
        <p:nvSpPr>
          <p:cNvPr id="131129" name="Rectangle 57"/>
          <p:cNvSpPr>
            <a:spLocks noChangeArrowheads="1"/>
          </p:cNvSpPr>
          <p:nvPr/>
        </p:nvSpPr>
        <p:spPr bwMode="auto">
          <a:xfrm>
            <a:off x="4059238" y="1212850"/>
            <a:ext cx="6350" cy="12700"/>
          </a:xfrm>
          <a:prstGeom prst="rect">
            <a:avLst/>
          </a:prstGeom>
          <a:solidFill>
            <a:srgbClr val="000000"/>
          </a:solidFill>
          <a:ln w="9525">
            <a:noFill/>
            <a:miter lim="800000"/>
            <a:headEnd/>
            <a:tailEnd/>
          </a:ln>
        </p:spPr>
        <p:txBody>
          <a:bodyPr/>
          <a:lstStyle/>
          <a:p>
            <a:endParaRPr lang="en-US"/>
          </a:p>
        </p:txBody>
      </p:sp>
      <p:sp>
        <p:nvSpPr>
          <p:cNvPr id="131130" name="Rectangle 58"/>
          <p:cNvSpPr>
            <a:spLocks noChangeArrowheads="1"/>
          </p:cNvSpPr>
          <p:nvPr/>
        </p:nvSpPr>
        <p:spPr bwMode="auto">
          <a:xfrm>
            <a:off x="4125913" y="1260475"/>
            <a:ext cx="12700" cy="6350"/>
          </a:xfrm>
          <a:prstGeom prst="rect">
            <a:avLst/>
          </a:prstGeom>
          <a:solidFill>
            <a:srgbClr val="000000"/>
          </a:solidFill>
          <a:ln w="9525">
            <a:noFill/>
            <a:miter lim="800000"/>
            <a:headEnd/>
            <a:tailEnd/>
          </a:ln>
        </p:spPr>
        <p:txBody>
          <a:bodyPr/>
          <a:lstStyle/>
          <a:p>
            <a:endParaRPr lang="en-US"/>
          </a:p>
        </p:txBody>
      </p:sp>
      <p:sp>
        <p:nvSpPr>
          <p:cNvPr id="131131" name="Rectangle 59"/>
          <p:cNvSpPr>
            <a:spLocks noChangeArrowheads="1"/>
          </p:cNvSpPr>
          <p:nvPr/>
        </p:nvSpPr>
        <p:spPr bwMode="auto">
          <a:xfrm>
            <a:off x="4337050" y="1328738"/>
            <a:ext cx="9525" cy="6350"/>
          </a:xfrm>
          <a:prstGeom prst="rect">
            <a:avLst/>
          </a:prstGeom>
          <a:solidFill>
            <a:srgbClr val="000000"/>
          </a:solidFill>
          <a:ln w="9525">
            <a:noFill/>
            <a:miter lim="800000"/>
            <a:headEnd/>
            <a:tailEnd/>
          </a:ln>
        </p:spPr>
        <p:txBody>
          <a:bodyPr/>
          <a:lstStyle/>
          <a:p>
            <a:endParaRPr lang="en-US"/>
          </a:p>
        </p:txBody>
      </p:sp>
      <p:sp>
        <p:nvSpPr>
          <p:cNvPr id="131132" name="Rectangle 60"/>
          <p:cNvSpPr>
            <a:spLocks noChangeArrowheads="1"/>
          </p:cNvSpPr>
          <p:nvPr/>
        </p:nvSpPr>
        <p:spPr bwMode="auto">
          <a:xfrm>
            <a:off x="4432300" y="1328738"/>
            <a:ext cx="11113" cy="6350"/>
          </a:xfrm>
          <a:prstGeom prst="rect">
            <a:avLst/>
          </a:prstGeom>
          <a:solidFill>
            <a:srgbClr val="000000"/>
          </a:solidFill>
          <a:ln w="9525">
            <a:noFill/>
            <a:miter lim="800000"/>
            <a:headEnd/>
            <a:tailEnd/>
          </a:ln>
        </p:spPr>
        <p:txBody>
          <a:bodyPr/>
          <a:lstStyle/>
          <a:p>
            <a:endParaRPr lang="en-US"/>
          </a:p>
        </p:txBody>
      </p:sp>
      <p:sp>
        <p:nvSpPr>
          <p:cNvPr id="131133" name="Rectangle 61"/>
          <p:cNvSpPr>
            <a:spLocks noChangeArrowheads="1"/>
          </p:cNvSpPr>
          <p:nvPr/>
        </p:nvSpPr>
        <p:spPr bwMode="auto">
          <a:xfrm>
            <a:off x="4468813" y="1322388"/>
            <a:ext cx="12700" cy="6350"/>
          </a:xfrm>
          <a:prstGeom prst="rect">
            <a:avLst/>
          </a:prstGeom>
          <a:solidFill>
            <a:srgbClr val="000000"/>
          </a:solidFill>
          <a:ln w="9525">
            <a:noFill/>
            <a:miter lim="800000"/>
            <a:headEnd/>
            <a:tailEnd/>
          </a:ln>
        </p:spPr>
        <p:txBody>
          <a:bodyPr/>
          <a:lstStyle/>
          <a:p>
            <a:endParaRPr lang="en-US"/>
          </a:p>
        </p:txBody>
      </p:sp>
      <p:sp>
        <p:nvSpPr>
          <p:cNvPr id="131134" name="Rectangle 62"/>
          <p:cNvSpPr>
            <a:spLocks noChangeArrowheads="1"/>
          </p:cNvSpPr>
          <p:nvPr/>
        </p:nvSpPr>
        <p:spPr bwMode="auto">
          <a:xfrm>
            <a:off x="4575175" y="1308100"/>
            <a:ext cx="12700" cy="6350"/>
          </a:xfrm>
          <a:prstGeom prst="rect">
            <a:avLst/>
          </a:prstGeom>
          <a:solidFill>
            <a:srgbClr val="000000"/>
          </a:solidFill>
          <a:ln w="9525">
            <a:noFill/>
            <a:miter lim="800000"/>
            <a:headEnd/>
            <a:tailEnd/>
          </a:ln>
        </p:spPr>
        <p:txBody>
          <a:bodyPr/>
          <a:lstStyle/>
          <a:p>
            <a:endParaRPr lang="en-US"/>
          </a:p>
        </p:txBody>
      </p:sp>
      <p:sp>
        <p:nvSpPr>
          <p:cNvPr id="131135" name="Rectangle 63"/>
          <p:cNvSpPr>
            <a:spLocks noChangeArrowheads="1"/>
          </p:cNvSpPr>
          <p:nvPr/>
        </p:nvSpPr>
        <p:spPr bwMode="auto">
          <a:xfrm>
            <a:off x="4613275" y="1308100"/>
            <a:ext cx="11113" cy="6350"/>
          </a:xfrm>
          <a:prstGeom prst="rect">
            <a:avLst/>
          </a:prstGeom>
          <a:solidFill>
            <a:srgbClr val="000000"/>
          </a:solidFill>
          <a:ln w="9525">
            <a:noFill/>
            <a:miter lim="800000"/>
            <a:headEnd/>
            <a:tailEnd/>
          </a:ln>
        </p:spPr>
        <p:txBody>
          <a:bodyPr/>
          <a:lstStyle/>
          <a:p>
            <a:endParaRPr lang="en-US"/>
          </a:p>
        </p:txBody>
      </p:sp>
      <p:sp>
        <p:nvSpPr>
          <p:cNvPr id="131136" name="Rectangle 64"/>
          <p:cNvSpPr>
            <a:spLocks noChangeArrowheads="1"/>
          </p:cNvSpPr>
          <p:nvPr/>
        </p:nvSpPr>
        <p:spPr bwMode="auto">
          <a:xfrm>
            <a:off x="4829175" y="1281113"/>
            <a:ext cx="12700" cy="6350"/>
          </a:xfrm>
          <a:prstGeom prst="rect">
            <a:avLst/>
          </a:prstGeom>
          <a:solidFill>
            <a:srgbClr val="000000"/>
          </a:solidFill>
          <a:ln w="9525">
            <a:noFill/>
            <a:miter lim="800000"/>
            <a:headEnd/>
            <a:tailEnd/>
          </a:ln>
        </p:spPr>
        <p:txBody>
          <a:bodyPr/>
          <a:lstStyle/>
          <a:p>
            <a:endParaRPr lang="en-US"/>
          </a:p>
        </p:txBody>
      </p:sp>
      <p:sp>
        <p:nvSpPr>
          <p:cNvPr id="131137" name="Rectangle 65"/>
          <p:cNvSpPr>
            <a:spLocks noChangeArrowheads="1"/>
          </p:cNvSpPr>
          <p:nvPr/>
        </p:nvSpPr>
        <p:spPr bwMode="auto">
          <a:xfrm>
            <a:off x="5129213" y="1266825"/>
            <a:ext cx="12700" cy="7938"/>
          </a:xfrm>
          <a:prstGeom prst="rect">
            <a:avLst/>
          </a:prstGeom>
          <a:solidFill>
            <a:srgbClr val="000000"/>
          </a:solidFill>
          <a:ln w="9525">
            <a:noFill/>
            <a:miter lim="800000"/>
            <a:headEnd/>
            <a:tailEnd/>
          </a:ln>
        </p:spPr>
        <p:txBody>
          <a:bodyPr/>
          <a:lstStyle/>
          <a:p>
            <a:endParaRPr lang="en-US"/>
          </a:p>
        </p:txBody>
      </p:sp>
      <p:sp>
        <p:nvSpPr>
          <p:cNvPr id="131138" name="Rectangle 66"/>
          <p:cNvSpPr>
            <a:spLocks noChangeArrowheads="1"/>
          </p:cNvSpPr>
          <p:nvPr/>
        </p:nvSpPr>
        <p:spPr bwMode="auto">
          <a:xfrm>
            <a:off x="5202238" y="1281113"/>
            <a:ext cx="11112" cy="6350"/>
          </a:xfrm>
          <a:prstGeom prst="rect">
            <a:avLst/>
          </a:prstGeom>
          <a:solidFill>
            <a:srgbClr val="000000"/>
          </a:solidFill>
          <a:ln w="9525">
            <a:noFill/>
            <a:miter lim="800000"/>
            <a:headEnd/>
            <a:tailEnd/>
          </a:ln>
        </p:spPr>
        <p:txBody>
          <a:bodyPr/>
          <a:lstStyle/>
          <a:p>
            <a:endParaRPr lang="en-US"/>
          </a:p>
        </p:txBody>
      </p:sp>
      <p:sp>
        <p:nvSpPr>
          <p:cNvPr id="131139" name="Text Box 67"/>
          <p:cNvSpPr txBox="1">
            <a:spLocks noChangeArrowheads="1"/>
          </p:cNvSpPr>
          <p:nvPr/>
        </p:nvSpPr>
        <p:spPr bwMode="auto">
          <a:xfrm>
            <a:off x="2509838" y="989013"/>
            <a:ext cx="1249362" cy="366712"/>
          </a:xfrm>
          <a:prstGeom prst="rect">
            <a:avLst/>
          </a:prstGeom>
          <a:noFill/>
          <a:ln w="9525">
            <a:noFill/>
            <a:miter lim="800000"/>
            <a:headEnd/>
            <a:tailEnd/>
          </a:ln>
          <a:effectLst/>
        </p:spPr>
        <p:txBody>
          <a:bodyPr wrap="none">
            <a:spAutoFit/>
          </a:bodyPr>
          <a:lstStyle/>
          <a:p>
            <a:r>
              <a:rPr lang="it-IT" sz="1800">
                <a:latin typeface="Arial" pitchFamily="34" charset="0"/>
              </a:rPr>
              <a:t>Patient A</a:t>
            </a:r>
          </a:p>
        </p:txBody>
      </p:sp>
      <p:sp>
        <p:nvSpPr>
          <p:cNvPr id="131140" name="Text Box 68"/>
          <p:cNvSpPr txBox="1">
            <a:spLocks noChangeArrowheads="1"/>
          </p:cNvSpPr>
          <p:nvPr/>
        </p:nvSpPr>
        <p:spPr bwMode="auto">
          <a:xfrm>
            <a:off x="5783263" y="987425"/>
            <a:ext cx="1249362" cy="366713"/>
          </a:xfrm>
          <a:prstGeom prst="rect">
            <a:avLst/>
          </a:prstGeom>
          <a:noFill/>
          <a:ln w="9525">
            <a:noFill/>
            <a:miter lim="800000"/>
            <a:headEnd/>
            <a:tailEnd/>
          </a:ln>
          <a:effectLst/>
        </p:spPr>
        <p:txBody>
          <a:bodyPr wrap="none">
            <a:spAutoFit/>
          </a:bodyPr>
          <a:lstStyle/>
          <a:p>
            <a:r>
              <a:rPr lang="it-IT" sz="1800">
                <a:latin typeface="Arial" pitchFamily="34" charset="0"/>
              </a:rPr>
              <a:t>Patient B</a:t>
            </a:r>
          </a:p>
        </p:txBody>
      </p:sp>
      <p:sp>
        <p:nvSpPr>
          <p:cNvPr id="131141" name="Line 69"/>
          <p:cNvSpPr>
            <a:spLocks noChangeShapeType="1"/>
          </p:cNvSpPr>
          <p:nvPr/>
        </p:nvSpPr>
        <p:spPr bwMode="auto">
          <a:xfrm>
            <a:off x="1771650" y="1517650"/>
            <a:ext cx="3175" cy="1336675"/>
          </a:xfrm>
          <a:prstGeom prst="line">
            <a:avLst/>
          </a:prstGeom>
          <a:noFill/>
          <a:ln w="0">
            <a:solidFill>
              <a:srgbClr val="000000"/>
            </a:solidFill>
            <a:round/>
            <a:headEnd/>
            <a:tailEnd/>
          </a:ln>
        </p:spPr>
        <p:txBody>
          <a:bodyPr/>
          <a:lstStyle/>
          <a:p>
            <a:endParaRPr lang="en-US"/>
          </a:p>
        </p:txBody>
      </p:sp>
      <p:sp>
        <p:nvSpPr>
          <p:cNvPr id="131142" name="Line 70"/>
          <p:cNvSpPr>
            <a:spLocks noChangeShapeType="1"/>
          </p:cNvSpPr>
          <p:nvPr/>
        </p:nvSpPr>
        <p:spPr bwMode="auto">
          <a:xfrm>
            <a:off x="1746250" y="2854325"/>
            <a:ext cx="25400" cy="1588"/>
          </a:xfrm>
          <a:prstGeom prst="line">
            <a:avLst/>
          </a:prstGeom>
          <a:noFill/>
          <a:ln w="0">
            <a:solidFill>
              <a:srgbClr val="000000"/>
            </a:solidFill>
            <a:round/>
            <a:headEnd/>
            <a:tailEnd/>
          </a:ln>
        </p:spPr>
        <p:txBody>
          <a:bodyPr/>
          <a:lstStyle/>
          <a:p>
            <a:endParaRPr lang="en-US"/>
          </a:p>
        </p:txBody>
      </p:sp>
      <p:sp>
        <p:nvSpPr>
          <p:cNvPr id="131143" name="Line 71"/>
          <p:cNvSpPr>
            <a:spLocks noChangeShapeType="1"/>
          </p:cNvSpPr>
          <p:nvPr/>
        </p:nvSpPr>
        <p:spPr bwMode="auto">
          <a:xfrm>
            <a:off x="1746250" y="2408238"/>
            <a:ext cx="25400" cy="1587"/>
          </a:xfrm>
          <a:prstGeom prst="line">
            <a:avLst/>
          </a:prstGeom>
          <a:noFill/>
          <a:ln w="0">
            <a:solidFill>
              <a:srgbClr val="000000"/>
            </a:solidFill>
            <a:round/>
            <a:headEnd/>
            <a:tailEnd/>
          </a:ln>
        </p:spPr>
        <p:txBody>
          <a:bodyPr/>
          <a:lstStyle/>
          <a:p>
            <a:endParaRPr lang="en-US"/>
          </a:p>
        </p:txBody>
      </p:sp>
      <p:sp>
        <p:nvSpPr>
          <p:cNvPr id="131144" name="Line 72"/>
          <p:cNvSpPr>
            <a:spLocks noChangeShapeType="1"/>
          </p:cNvSpPr>
          <p:nvPr/>
        </p:nvSpPr>
        <p:spPr bwMode="auto">
          <a:xfrm>
            <a:off x="1746250" y="1962150"/>
            <a:ext cx="25400" cy="1588"/>
          </a:xfrm>
          <a:prstGeom prst="line">
            <a:avLst/>
          </a:prstGeom>
          <a:noFill/>
          <a:ln w="0">
            <a:solidFill>
              <a:srgbClr val="000000"/>
            </a:solidFill>
            <a:round/>
            <a:headEnd/>
            <a:tailEnd/>
          </a:ln>
        </p:spPr>
        <p:txBody>
          <a:bodyPr/>
          <a:lstStyle/>
          <a:p>
            <a:endParaRPr lang="en-US"/>
          </a:p>
        </p:txBody>
      </p:sp>
      <p:sp>
        <p:nvSpPr>
          <p:cNvPr id="131145" name="Line 73"/>
          <p:cNvSpPr>
            <a:spLocks noChangeShapeType="1"/>
          </p:cNvSpPr>
          <p:nvPr/>
        </p:nvSpPr>
        <p:spPr bwMode="auto">
          <a:xfrm>
            <a:off x="1746250" y="1517650"/>
            <a:ext cx="25400" cy="1588"/>
          </a:xfrm>
          <a:prstGeom prst="line">
            <a:avLst/>
          </a:prstGeom>
          <a:noFill/>
          <a:ln w="0">
            <a:solidFill>
              <a:srgbClr val="000000"/>
            </a:solidFill>
            <a:round/>
            <a:headEnd/>
            <a:tailEnd/>
          </a:ln>
        </p:spPr>
        <p:txBody>
          <a:bodyPr/>
          <a:lstStyle/>
          <a:p>
            <a:endParaRPr lang="en-US"/>
          </a:p>
        </p:txBody>
      </p:sp>
      <p:sp>
        <p:nvSpPr>
          <p:cNvPr id="131146" name="Line 74"/>
          <p:cNvSpPr>
            <a:spLocks noChangeShapeType="1"/>
          </p:cNvSpPr>
          <p:nvPr/>
        </p:nvSpPr>
        <p:spPr bwMode="auto">
          <a:xfrm>
            <a:off x="1771650" y="2854325"/>
            <a:ext cx="2593975" cy="1588"/>
          </a:xfrm>
          <a:prstGeom prst="line">
            <a:avLst/>
          </a:prstGeom>
          <a:noFill/>
          <a:ln w="0">
            <a:solidFill>
              <a:srgbClr val="000000"/>
            </a:solidFill>
            <a:round/>
            <a:headEnd/>
            <a:tailEnd/>
          </a:ln>
        </p:spPr>
        <p:txBody>
          <a:bodyPr/>
          <a:lstStyle/>
          <a:p>
            <a:endParaRPr lang="en-US"/>
          </a:p>
        </p:txBody>
      </p:sp>
      <p:sp>
        <p:nvSpPr>
          <p:cNvPr id="131147" name="Line 75"/>
          <p:cNvSpPr>
            <a:spLocks noChangeShapeType="1"/>
          </p:cNvSpPr>
          <p:nvPr/>
        </p:nvSpPr>
        <p:spPr bwMode="auto">
          <a:xfrm flipV="1">
            <a:off x="1771650" y="2854325"/>
            <a:ext cx="3175" cy="20638"/>
          </a:xfrm>
          <a:prstGeom prst="line">
            <a:avLst/>
          </a:prstGeom>
          <a:noFill/>
          <a:ln w="0">
            <a:solidFill>
              <a:srgbClr val="000000"/>
            </a:solidFill>
            <a:round/>
            <a:headEnd/>
            <a:tailEnd/>
          </a:ln>
        </p:spPr>
        <p:txBody>
          <a:bodyPr/>
          <a:lstStyle/>
          <a:p>
            <a:endParaRPr lang="en-US"/>
          </a:p>
        </p:txBody>
      </p:sp>
      <p:sp>
        <p:nvSpPr>
          <p:cNvPr id="131148" name="Line 76"/>
          <p:cNvSpPr>
            <a:spLocks noChangeShapeType="1"/>
          </p:cNvSpPr>
          <p:nvPr/>
        </p:nvSpPr>
        <p:spPr bwMode="auto">
          <a:xfrm flipV="1">
            <a:off x="2100263" y="2854325"/>
            <a:ext cx="1587" cy="20638"/>
          </a:xfrm>
          <a:prstGeom prst="line">
            <a:avLst/>
          </a:prstGeom>
          <a:noFill/>
          <a:ln w="0">
            <a:solidFill>
              <a:srgbClr val="000000"/>
            </a:solidFill>
            <a:round/>
            <a:headEnd/>
            <a:tailEnd/>
          </a:ln>
        </p:spPr>
        <p:txBody>
          <a:bodyPr/>
          <a:lstStyle/>
          <a:p>
            <a:endParaRPr lang="en-US"/>
          </a:p>
        </p:txBody>
      </p:sp>
      <p:sp>
        <p:nvSpPr>
          <p:cNvPr id="131149" name="Line 77"/>
          <p:cNvSpPr>
            <a:spLocks noChangeShapeType="1"/>
          </p:cNvSpPr>
          <p:nvPr/>
        </p:nvSpPr>
        <p:spPr bwMode="auto">
          <a:xfrm flipV="1">
            <a:off x="2416175" y="2854325"/>
            <a:ext cx="3175" cy="20638"/>
          </a:xfrm>
          <a:prstGeom prst="line">
            <a:avLst/>
          </a:prstGeom>
          <a:noFill/>
          <a:ln w="0">
            <a:solidFill>
              <a:srgbClr val="000000"/>
            </a:solidFill>
            <a:round/>
            <a:headEnd/>
            <a:tailEnd/>
          </a:ln>
        </p:spPr>
        <p:txBody>
          <a:bodyPr/>
          <a:lstStyle/>
          <a:p>
            <a:endParaRPr lang="en-US"/>
          </a:p>
        </p:txBody>
      </p:sp>
      <p:sp>
        <p:nvSpPr>
          <p:cNvPr id="131150" name="Line 78"/>
          <p:cNvSpPr>
            <a:spLocks noChangeShapeType="1"/>
          </p:cNvSpPr>
          <p:nvPr/>
        </p:nvSpPr>
        <p:spPr bwMode="auto">
          <a:xfrm flipV="1">
            <a:off x="2743200" y="2854325"/>
            <a:ext cx="3175" cy="20638"/>
          </a:xfrm>
          <a:prstGeom prst="line">
            <a:avLst/>
          </a:prstGeom>
          <a:noFill/>
          <a:ln w="0">
            <a:solidFill>
              <a:srgbClr val="000000"/>
            </a:solidFill>
            <a:round/>
            <a:headEnd/>
            <a:tailEnd/>
          </a:ln>
        </p:spPr>
        <p:txBody>
          <a:bodyPr/>
          <a:lstStyle/>
          <a:p>
            <a:endParaRPr lang="en-US"/>
          </a:p>
        </p:txBody>
      </p:sp>
      <p:sp>
        <p:nvSpPr>
          <p:cNvPr id="131151" name="Line 79"/>
          <p:cNvSpPr>
            <a:spLocks noChangeShapeType="1"/>
          </p:cNvSpPr>
          <p:nvPr/>
        </p:nvSpPr>
        <p:spPr bwMode="auto">
          <a:xfrm flipV="1">
            <a:off x="3070225" y="2854325"/>
            <a:ext cx="3175" cy="20638"/>
          </a:xfrm>
          <a:prstGeom prst="line">
            <a:avLst/>
          </a:prstGeom>
          <a:noFill/>
          <a:ln w="0">
            <a:solidFill>
              <a:srgbClr val="000000"/>
            </a:solidFill>
            <a:round/>
            <a:headEnd/>
            <a:tailEnd/>
          </a:ln>
        </p:spPr>
        <p:txBody>
          <a:bodyPr/>
          <a:lstStyle/>
          <a:p>
            <a:endParaRPr lang="en-US"/>
          </a:p>
        </p:txBody>
      </p:sp>
      <p:sp>
        <p:nvSpPr>
          <p:cNvPr id="131152" name="Line 80"/>
          <p:cNvSpPr>
            <a:spLocks noChangeShapeType="1"/>
          </p:cNvSpPr>
          <p:nvPr/>
        </p:nvSpPr>
        <p:spPr bwMode="auto">
          <a:xfrm flipV="1">
            <a:off x="3389313" y="2854325"/>
            <a:ext cx="4762" cy="20638"/>
          </a:xfrm>
          <a:prstGeom prst="line">
            <a:avLst/>
          </a:prstGeom>
          <a:noFill/>
          <a:ln w="0">
            <a:solidFill>
              <a:srgbClr val="000000"/>
            </a:solidFill>
            <a:round/>
            <a:headEnd/>
            <a:tailEnd/>
          </a:ln>
        </p:spPr>
        <p:txBody>
          <a:bodyPr/>
          <a:lstStyle/>
          <a:p>
            <a:endParaRPr lang="en-US"/>
          </a:p>
        </p:txBody>
      </p:sp>
      <p:sp>
        <p:nvSpPr>
          <p:cNvPr id="131153" name="Line 81"/>
          <p:cNvSpPr>
            <a:spLocks noChangeShapeType="1"/>
          </p:cNvSpPr>
          <p:nvPr/>
        </p:nvSpPr>
        <p:spPr bwMode="auto">
          <a:xfrm flipV="1">
            <a:off x="3716338" y="2854325"/>
            <a:ext cx="3175" cy="20638"/>
          </a:xfrm>
          <a:prstGeom prst="line">
            <a:avLst/>
          </a:prstGeom>
          <a:noFill/>
          <a:ln w="0">
            <a:solidFill>
              <a:srgbClr val="000000"/>
            </a:solidFill>
            <a:round/>
            <a:headEnd/>
            <a:tailEnd/>
          </a:ln>
        </p:spPr>
        <p:txBody>
          <a:bodyPr/>
          <a:lstStyle/>
          <a:p>
            <a:endParaRPr lang="en-US"/>
          </a:p>
        </p:txBody>
      </p:sp>
      <p:sp>
        <p:nvSpPr>
          <p:cNvPr id="131154" name="Line 82"/>
          <p:cNvSpPr>
            <a:spLocks noChangeShapeType="1"/>
          </p:cNvSpPr>
          <p:nvPr/>
        </p:nvSpPr>
        <p:spPr bwMode="auto">
          <a:xfrm flipV="1">
            <a:off x="4037013" y="2854325"/>
            <a:ext cx="3175" cy="20638"/>
          </a:xfrm>
          <a:prstGeom prst="line">
            <a:avLst/>
          </a:prstGeom>
          <a:noFill/>
          <a:ln w="0">
            <a:solidFill>
              <a:srgbClr val="000000"/>
            </a:solidFill>
            <a:round/>
            <a:headEnd/>
            <a:tailEnd/>
          </a:ln>
        </p:spPr>
        <p:txBody>
          <a:bodyPr/>
          <a:lstStyle/>
          <a:p>
            <a:endParaRPr lang="en-US"/>
          </a:p>
        </p:txBody>
      </p:sp>
      <p:sp>
        <p:nvSpPr>
          <p:cNvPr id="131155" name="Line 83"/>
          <p:cNvSpPr>
            <a:spLocks noChangeShapeType="1"/>
          </p:cNvSpPr>
          <p:nvPr/>
        </p:nvSpPr>
        <p:spPr bwMode="auto">
          <a:xfrm flipV="1">
            <a:off x="4365625" y="2854325"/>
            <a:ext cx="1588" cy="20638"/>
          </a:xfrm>
          <a:prstGeom prst="line">
            <a:avLst/>
          </a:prstGeom>
          <a:noFill/>
          <a:ln w="0">
            <a:solidFill>
              <a:srgbClr val="000000"/>
            </a:solidFill>
            <a:round/>
            <a:headEnd/>
            <a:tailEnd/>
          </a:ln>
        </p:spPr>
        <p:txBody>
          <a:bodyPr/>
          <a:lstStyle/>
          <a:p>
            <a:endParaRPr lang="en-US"/>
          </a:p>
        </p:txBody>
      </p:sp>
      <p:sp>
        <p:nvSpPr>
          <p:cNvPr id="131156" name="Line 84"/>
          <p:cNvSpPr>
            <a:spLocks noChangeShapeType="1"/>
          </p:cNvSpPr>
          <p:nvPr/>
        </p:nvSpPr>
        <p:spPr bwMode="auto">
          <a:xfrm>
            <a:off x="1771650" y="2497138"/>
            <a:ext cx="33338" cy="52387"/>
          </a:xfrm>
          <a:prstGeom prst="line">
            <a:avLst/>
          </a:prstGeom>
          <a:noFill/>
          <a:ln w="11113">
            <a:solidFill>
              <a:srgbClr val="000000"/>
            </a:solidFill>
            <a:round/>
            <a:headEnd/>
            <a:tailEnd/>
          </a:ln>
        </p:spPr>
        <p:txBody>
          <a:bodyPr/>
          <a:lstStyle/>
          <a:p>
            <a:endParaRPr lang="en-US"/>
          </a:p>
        </p:txBody>
      </p:sp>
      <p:sp>
        <p:nvSpPr>
          <p:cNvPr id="131157" name="Line 85"/>
          <p:cNvSpPr>
            <a:spLocks noChangeShapeType="1"/>
          </p:cNvSpPr>
          <p:nvPr/>
        </p:nvSpPr>
        <p:spPr bwMode="auto">
          <a:xfrm>
            <a:off x="1804988" y="2549525"/>
            <a:ext cx="17462" cy="31750"/>
          </a:xfrm>
          <a:prstGeom prst="line">
            <a:avLst/>
          </a:prstGeom>
          <a:noFill/>
          <a:ln w="11113">
            <a:solidFill>
              <a:srgbClr val="000000"/>
            </a:solidFill>
            <a:round/>
            <a:headEnd/>
            <a:tailEnd/>
          </a:ln>
        </p:spPr>
        <p:txBody>
          <a:bodyPr/>
          <a:lstStyle/>
          <a:p>
            <a:endParaRPr lang="en-US"/>
          </a:p>
        </p:txBody>
      </p:sp>
      <p:sp>
        <p:nvSpPr>
          <p:cNvPr id="131158" name="Line 86"/>
          <p:cNvSpPr>
            <a:spLocks noChangeShapeType="1"/>
          </p:cNvSpPr>
          <p:nvPr/>
        </p:nvSpPr>
        <p:spPr bwMode="auto">
          <a:xfrm flipV="1">
            <a:off x="1822450" y="2497138"/>
            <a:ext cx="15875" cy="84137"/>
          </a:xfrm>
          <a:prstGeom prst="line">
            <a:avLst/>
          </a:prstGeom>
          <a:noFill/>
          <a:ln w="11113">
            <a:solidFill>
              <a:srgbClr val="000000"/>
            </a:solidFill>
            <a:round/>
            <a:headEnd/>
            <a:tailEnd/>
          </a:ln>
        </p:spPr>
        <p:txBody>
          <a:bodyPr/>
          <a:lstStyle/>
          <a:p>
            <a:endParaRPr lang="en-US"/>
          </a:p>
        </p:txBody>
      </p:sp>
      <p:sp>
        <p:nvSpPr>
          <p:cNvPr id="131159" name="Line 87"/>
          <p:cNvSpPr>
            <a:spLocks noChangeShapeType="1"/>
          </p:cNvSpPr>
          <p:nvPr/>
        </p:nvSpPr>
        <p:spPr bwMode="auto">
          <a:xfrm flipV="1">
            <a:off x="1838325" y="1893888"/>
            <a:ext cx="107950" cy="603250"/>
          </a:xfrm>
          <a:prstGeom prst="line">
            <a:avLst/>
          </a:prstGeom>
          <a:noFill/>
          <a:ln w="11113">
            <a:solidFill>
              <a:srgbClr val="000000"/>
            </a:solidFill>
            <a:round/>
            <a:headEnd/>
            <a:tailEnd/>
          </a:ln>
        </p:spPr>
        <p:txBody>
          <a:bodyPr/>
          <a:lstStyle/>
          <a:p>
            <a:endParaRPr lang="en-US"/>
          </a:p>
        </p:txBody>
      </p:sp>
      <p:sp>
        <p:nvSpPr>
          <p:cNvPr id="131160" name="Line 88"/>
          <p:cNvSpPr>
            <a:spLocks noChangeShapeType="1"/>
          </p:cNvSpPr>
          <p:nvPr/>
        </p:nvSpPr>
        <p:spPr bwMode="auto">
          <a:xfrm flipV="1">
            <a:off x="1946275" y="1887538"/>
            <a:ext cx="19050" cy="6350"/>
          </a:xfrm>
          <a:prstGeom prst="line">
            <a:avLst/>
          </a:prstGeom>
          <a:noFill/>
          <a:ln w="11113">
            <a:solidFill>
              <a:srgbClr val="000000"/>
            </a:solidFill>
            <a:round/>
            <a:headEnd/>
            <a:tailEnd/>
          </a:ln>
        </p:spPr>
        <p:txBody>
          <a:bodyPr/>
          <a:lstStyle/>
          <a:p>
            <a:endParaRPr lang="en-US"/>
          </a:p>
        </p:txBody>
      </p:sp>
      <p:sp>
        <p:nvSpPr>
          <p:cNvPr id="131161" name="Line 89"/>
          <p:cNvSpPr>
            <a:spLocks noChangeShapeType="1"/>
          </p:cNvSpPr>
          <p:nvPr/>
        </p:nvSpPr>
        <p:spPr bwMode="auto">
          <a:xfrm>
            <a:off x="1997075" y="1917700"/>
            <a:ext cx="17463" cy="88900"/>
          </a:xfrm>
          <a:prstGeom prst="line">
            <a:avLst/>
          </a:prstGeom>
          <a:noFill/>
          <a:ln w="11113">
            <a:solidFill>
              <a:srgbClr val="000000"/>
            </a:solidFill>
            <a:round/>
            <a:headEnd/>
            <a:tailEnd/>
          </a:ln>
        </p:spPr>
        <p:txBody>
          <a:bodyPr/>
          <a:lstStyle/>
          <a:p>
            <a:endParaRPr lang="en-US"/>
          </a:p>
        </p:txBody>
      </p:sp>
      <p:sp>
        <p:nvSpPr>
          <p:cNvPr id="131162" name="Line 90"/>
          <p:cNvSpPr>
            <a:spLocks noChangeShapeType="1"/>
          </p:cNvSpPr>
          <p:nvPr/>
        </p:nvSpPr>
        <p:spPr bwMode="auto">
          <a:xfrm flipV="1">
            <a:off x="2014538" y="2000250"/>
            <a:ext cx="17462" cy="6350"/>
          </a:xfrm>
          <a:prstGeom prst="line">
            <a:avLst/>
          </a:prstGeom>
          <a:noFill/>
          <a:ln w="11113">
            <a:solidFill>
              <a:srgbClr val="000000"/>
            </a:solidFill>
            <a:round/>
            <a:headEnd/>
            <a:tailEnd/>
          </a:ln>
        </p:spPr>
        <p:txBody>
          <a:bodyPr/>
          <a:lstStyle/>
          <a:p>
            <a:endParaRPr lang="en-US"/>
          </a:p>
        </p:txBody>
      </p:sp>
      <p:sp>
        <p:nvSpPr>
          <p:cNvPr id="131163" name="Line 91"/>
          <p:cNvSpPr>
            <a:spLocks noChangeShapeType="1"/>
          </p:cNvSpPr>
          <p:nvPr/>
        </p:nvSpPr>
        <p:spPr bwMode="auto">
          <a:xfrm>
            <a:off x="2032000" y="2000250"/>
            <a:ext cx="14288" cy="1588"/>
          </a:xfrm>
          <a:prstGeom prst="line">
            <a:avLst/>
          </a:prstGeom>
          <a:noFill/>
          <a:ln w="11113">
            <a:solidFill>
              <a:srgbClr val="000000"/>
            </a:solidFill>
            <a:round/>
            <a:headEnd/>
            <a:tailEnd/>
          </a:ln>
        </p:spPr>
        <p:txBody>
          <a:bodyPr/>
          <a:lstStyle/>
          <a:p>
            <a:endParaRPr lang="en-US"/>
          </a:p>
        </p:txBody>
      </p:sp>
      <p:sp>
        <p:nvSpPr>
          <p:cNvPr id="131164" name="Line 92"/>
          <p:cNvSpPr>
            <a:spLocks noChangeShapeType="1"/>
          </p:cNvSpPr>
          <p:nvPr/>
        </p:nvSpPr>
        <p:spPr bwMode="auto">
          <a:xfrm flipV="1">
            <a:off x="2046288" y="1954213"/>
            <a:ext cx="19050" cy="46037"/>
          </a:xfrm>
          <a:prstGeom prst="line">
            <a:avLst/>
          </a:prstGeom>
          <a:noFill/>
          <a:ln w="11113">
            <a:solidFill>
              <a:srgbClr val="000000"/>
            </a:solidFill>
            <a:round/>
            <a:headEnd/>
            <a:tailEnd/>
          </a:ln>
        </p:spPr>
        <p:txBody>
          <a:bodyPr/>
          <a:lstStyle/>
          <a:p>
            <a:endParaRPr lang="en-US"/>
          </a:p>
        </p:txBody>
      </p:sp>
      <p:sp>
        <p:nvSpPr>
          <p:cNvPr id="131165" name="Line 93"/>
          <p:cNvSpPr>
            <a:spLocks noChangeShapeType="1"/>
          </p:cNvSpPr>
          <p:nvPr/>
        </p:nvSpPr>
        <p:spPr bwMode="auto">
          <a:xfrm>
            <a:off x="2065338" y="1954213"/>
            <a:ext cx="17462" cy="90487"/>
          </a:xfrm>
          <a:prstGeom prst="line">
            <a:avLst/>
          </a:prstGeom>
          <a:noFill/>
          <a:ln w="11113">
            <a:solidFill>
              <a:srgbClr val="000000"/>
            </a:solidFill>
            <a:round/>
            <a:headEnd/>
            <a:tailEnd/>
          </a:ln>
        </p:spPr>
        <p:txBody>
          <a:bodyPr/>
          <a:lstStyle/>
          <a:p>
            <a:endParaRPr lang="en-US"/>
          </a:p>
        </p:txBody>
      </p:sp>
      <p:sp>
        <p:nvSpPr>
          <p:cNvPr id="131166" name="Line 94"/>
          <p:cNvSpPr>
            <a:spLocks noChangeShapeType="1"/>
          </p:cNvSpPr>
          <p:nvPr/>
        </p:nvSpPr>
        <p:spPr bwMode="auto">
          <a:xfrm flipV="1">
            <a:off x="2082800" y="1962150"/>
            <a:ext cx="17463" cy="82550"/>
          </a:xfrm>
          <a:prstGeom prst="line">
            <a:avLst/>
          </a:prstGeom>
          <a:noFill/>
          <a:ln w="11113">
            <a:solidFill>
              <a:srgbClr val="000000"/>
            </a:solidFill>
            <a:round/>
            <a:headEnd/>
            <a:tailEnd/>
          </a:ln>
        </p:spPr>
        <p:txBody>
          <a:bodyPr/>
          <a:lstStyle/>
          <a:p>
            <a:endParaRPr lang="en-US"/>
          </a:p>
        </p:txBody>
      </p:sp>
      <p:sp>
        <p:nvSpPr>
          <p:cNvPr id="131167" name="Line 95"/>
          <p:cNvSpPr>
            <a:spLocks noChangeShapeType="1"/>
          </p:cNvSpPr>
          <p:nvPr/>
        </p:nvSpPr>
        <p:spPr bwMode="auto">
          <a:xfrm>
            <a:off x="2100263" y="1962150"/>
            <a:ext cx="14287" cy="1588"/>
          </a:xfrm>
          <a:prstGeom prst="line">
            <a:avLst/>
          </a:prstGeom>
          <a:noFill/>
          <a:ln w="11113">
            <a:solidFill>
              <a:srgbClr val="000000"/>
            </a:solidFill>
            <a:round/>
            <a:headEnd/>
            <a:tailEnd/>
          </a:ln>
        </p:spPr>
        <p:txBody>
          <a:bodyPr/>
          <a:lstStyle/>
          <a:p>
            <a:endParaRPr lang="en-US"/>
          </a:p>
        </p:txBody>
      </p:sp>
      <p:sp>
        <p:nvSpPr>
          <p:cNvPr id="131168" name="Line 96"/>
          <p:cNvSpPr>
            <a:spLocks noChangeShapeType="1"/>
          </p:cNvSpPr>
          <p:nvPr/>
        </p:nvSpPr>
        <p:spPr bwMode="auto">
          <a:xfrm>
            <a:off x="2114550" y="1962150"/>
            <a:ext cx="528638" cy="22225"/>
          </a:xfrm>
          <a:prstGeom prst="line">
            <a:avLst/>
          </a:prstGeom>
          <a:noFill/>
          <a:ln w="11113">
            <a:solidFill>
              <a:srgbClr val="000000"/>
            </a:solidFill>
            <a:round/>
            <a:headEnd/>
            <a:tailEnd/>
          </a:ln>
        </p:spPr>
        <p:txBody>
          <a:bodyPr/>
          <a:lstStyle/>
          <a:p>
            <a:endParaRPr lang="en-US"/>
          </a:p>
        </p:txBody>
      </p:sp>
      <p:sp>
        <p:nvSpPr>
          <p:cNvPr id="131169" name="Line 97"/>
          <p:cNvSpPr>
            <a:spLocks noChangeShapeType="1"/>
          </p:cNvSpPr>
          <p:nvPr/>
        </p:nvSpPr>
        <p:spPr bwMode="auto">
          <a:xfrm>
            <a:off x="2643188" y="1984375"/>
            <a:ext cx="427037" cy="106363"/>
          </a:xfrm>
          <a:prstGeom prst="line">
            <a:avLst/>
          </a:prstGeom>
          <a:noFill/>
          <a:ln w="11113">
            <a:solidFill>
              <a:srgbClr val="000000"/>
            </a:solidFill>
            <a:round/>
            <a:headEnd/>
            <a:tailEnd/>
          </a:ln>
        </p:spPr>
        <p:txBody>
          <a:bodyPr/>
          <a:lstStyle/>
          <a:p>
            <a:endParaRPr lang="en-US"/>
          </a:p>
        </p:txBody>
      </p:sp>
      <p:sp>
        <p:nvSpPr>
          <p:cNvPr id="131170" name="Line 98"/>
          <p:cNvSpPr>
            <a:spLocks noChangeShapeType="1"/>
          </p:cNvSpPr>
          <p:nvPr/>
        </p:nvSpPr>
        <p:spPr bwMode="auto">
          <a:xfrm>
            <a:off x="3070225" y="2090738"/>
            <a:ext cx="11113" cy="14287"/>
          </a:xfrm>
          <a:prstGeom prst="line">
            <a:avLst/>
          </a:prstGeom>
          <a:noFill/>
          <a:ln w="11113">
            <a:solidFill>
              <a:srgbClr val="000000"/>
            </a:solidFill>
            <a:round/>
            <a:headEnd/>
            <a:tailEnd/>
          </a:ln>
        </p:spPr>
        <p:txBody>
          <a:bodyPr/>
          <a:lstStyle/>
          <a:p>
            <a:endParaRPr lang="en-US"/>
          </a:p>
        </p:txBody>
      </p:sp>
      <p:sp>
        <p:nvSpPr>
          <p:cNvPr id="131171" name="Line 99"/>
          <p:cNvSpPr>
            <a:spLocks noChangeShapeType="1"/>
          </p:cNvSpPr>
          <p:nvPr/>
        </p:nvSpPr>
        <p:spPr bwMode="auto">
          <a:xfrm>
            <a:off x="3081338" y="2105025"/>
            <a:ext cx="223837" cy="158750"/>
          </a:xfrm>
          <a:prstGeom prst="line">
            <a:avLst/>
          </a:prstGeom>
          <a:noFill/>
          <a:ln w="11113">
            <a:solidFill>
              <a:srgbClr val="000000"/>
            </a:solidFill>
            <a:round/>
            <a:headEnd/>
            <a:tailEnd/>
          </a:ln>
        </p:spPr>
        <p:txBody>
          <a:bodyPr/>
          <a:lstStyle/>
          <a:p>
            <a:endParaRPr lang="en-US"/>
          </a:p>
        </p:txBody>
      </p:sp>
      <p:sp>
        <p:nvSpPr>
          <p:cNvPr id="131172" name="Line 100"/>
          <p:cNvSpPr>
            <a:spLocks noChangeShapeType="1"/>
          </p:cNvSpPr>
          <p:nvPr/>
        </p:nvSpPr>
        <p:spPr bwMode="auto">
          <a:xfrm>
            <a:off x="3305175" y="2263775"/>
            <a:ext cx="19050" cy="106363"/>
          </a:xfrm>
          <a:prstGeom prst="line">
            <a:avLst/>
          </a:prstGeom>
          <a:noFill/>
          <a:ln w="11113">
            <a:solidFill>
              <a:srgbClr val="000000"/>
            </a:solidFill>
            <a:round/>
            <a:headEnd/>
            <a:tailEnd/>
          </a:ln>
        </p:spPr>
        <p:txBody>
          <a:bodyPr/>
          <a:lstStyle/>
          <a:p>
            <a:endParaRPr lang="en-US"/>
          </a:p>
        </p:txBody>
      </p:sp>
      <p:sp>
        <p:nvSpPr>
          <p:cNvPr id="131173" name="Line 101"/>
          <p:cNvSpPr>
            <a:spLocks noChangeShapeType="1"/>
          </p:cNvSpPr>
          <p:nvPr/>
        </p:nvSpPr>
        <p:spPr bwMode="auto">
          <a:xfrm>
            <a:off x="3324225" y="2370138"/>
            <a:ext cx="376238" cy="52387"/>
          </a:xfrm>
          <a:prstGeom prst="line">
            <a:avLst/>
          </a:prstGeom>
          <a:noFill/>
          <a:ln w="11113">
            <a:solidFill>
              <a:srgbClr val="000000"/>
            </a:solidFill>
            <a:round/>
            <a:headEnd/>
            <a:tailEnd/>
          </a:ln>
        </p:spPr>
        <p:txBody>
          <a:bodyPr/>
          <a:lstStyle/>
          <a:p>
            <a:endParaRPr lang="en-US"/>
          </a:p>
        </p:txBody>
      </p:sp>
      <p:sp>
        <p:nvSpPr>
          <p:cNvPr id="131174" name="Line 102"/>
          <p:cNvSpPr>
            <a:spLocks noChangeShapeType="1"/>
          </p:cNvSpPr>
          <p:nvPr/>
        </p:nvSpPr>
        <p:spPr bwMode="auto">
          <a:xfrm flipV="1">
            <a:off x="3700463" y="2324100"/>
            <a:ext cx="369887" cy="98425"/>
          </a:xfrm>
          <a:prstGeom prst="line">
            <a:avLst/>
          </a:prstGeom>
          <a:noFill/>
          <a:ln w="11113">
            <a:solidFill>
              <a:srgbClr val="000000"/>
            </a:solidFill>
            <a:round/>
            <a:headEnd/>
            <a:tailEnd/>
          </a:ln>
        </p:spPr>
        <p:txBody>
          <a:bodyPr/>
          <a:lstStyle/>
          <a:p>
            <a:endParaRPr lang="en-US"/>
          </a:p>
        </p:txBody>
      </p:sp>
      <p:sp>
        <p:nvSpPr>
          <p:cNvPr id="131175" name="Line 103"/>
          <p:cNvSpPr>
            <a:spLocks noChangeShapeType="1"/>
          </p:cNvSpPr>
          <p:nvPr/>
        </p:nvSpPr>
        <p:spPr bwMode="auto">
          <a:xfrm flipV="1">
            <a:off x="4070350" y="2022475"/>
            <a:ext cx="33338" cy="301625"/>
          </a:xfrm>
          <a:prstGeom prst="line">
            <a:avLst/>
          </a:prstGeom>
          <a:noFill/>
          <a:ln w="11113">
            <a:solidFill>
              <a:srgbClr val="000000"/>
            </a:solidFill>
            <a:round/>
            <a:headEnd/>
            <a:tailEnd/>
          </a:ln>
        </p:spPr>
        <p:txBody>
          <a:bodyPr/>
          <a:lstStyle/>
          <a:p>
            <a:endParaRPr lang="en-US"/>
          </a:p>
        </p:txBody>
      </p:sp>
      <p:sp>
        <p:nvSpPr>
          <p:cNvPr id="131176" name="Line 104"/>
          <p:cNvSpPr>
            <a:spLocks noChangeShapeType="1"/>
          </p:cNvSpPr>
          <p:nvPr/>
        </p:nvSpPr>
        <p:spPr bwMode="auto">
          <a:xfrm>
            <a:off x="1771650" y="2838450"/>
            <a:ext cx="33338" cy="1588"/>
          </a:xfrm>
          <a:prstGeom prst="line">
            <a:avLst/>
          </a:prstGeom>
          <a:noFill/>
          <a:ln w="4763">
            <a:solidFill>
              <a:srgbClr val="000000"/>
            </a:solidFill>
            <a:round/>
            <a:headEnd/>
            <a:tailEnd/>
          </a:ln>
        </p:spPr>
        <p:txBody>
          <a:bodyPr/>
          <a:lstStyle/>
          <a:p>
            <a:endParaRPr lang="en-US"/>
          </a:p>
        </p:txBody>
      </p:sp>
      <p:sp>
        <p:nvSpPr>
          <p:cNvPr id="131177" name="Line 105"/>
          <p:cNvSpPr>
            <a:spLocks noChangeShapeType="1"/>
          </p:cNvSpPr>
          <p:nvPr/>
        </p:nvSpPr>
        <p:spPr bwMode="auto">
          <a:xfrm>
            <a:off x="1804988" y="2838450"/>
            <a:ext cx="17462" cy="1588"/>
          </a:xfrm>
          <a:prstGeom prst="line">
            <a:avLst/>
          </a:prstGeom>
          <a:noFill/>
          <a:ln w="4763">
            <a:solidFill>
              <a:srgbClr val="000000"/>
            </a:solidFill>
            <a:round/>
            <a:headEnd/>
            <a:tailEnd/>
          </a:ln>
        </p:spPr>
        <p:txBody>
          <a:bodyPr/>
          <a:lstStyle/>
          <a:p>
            <a:endParaRPr lang="en-US"/>
          </a:p>
        </p:txBody>
      </p:sp>
      <p:sp>
        <p:nvSpPr>
          <p:cNvPr id="131178" name="Line 106"/>
          <p:cNvSpPr>
            <a:spLocks noChangeShapeType="1"/>
          </p:cNvSpPr>
          <p:nvPr/>
        </p:nvSpPr>
        <p:spPr bwMode="auto">
          <a:xfrm>
            <a:off x="1822450" y="2838450"/>
            <a:ext cx="15875" cy="1588"/>
          </a:xfrm>
          <a:prstGeom prst="line">
            <a:avLst/>
          </a:prstGeom>
          <a:noFill/>
          <a:ln w="4763">
            <a:solidFill>
              <a:srgbClr val="000000"/>
            </a:solidFill>
            <a:round/>
            <a:headEnd/>
            <a:tailEnd/>
          </a:ln>
        </p:spPr>
        <p:txBody>
          <a:bodyPr/>
          <a:lstStyle/>
          <a:p>
            <a:endParaRPr lang="en-US"/>
          </a:p>
        </p:txBody>
      </p:sp>
      <p:sp>
        <p:nvSpPr>
          <p:cNvPr id="131179" name="Line 107"/>
          <p:cNvSpPr>
            <a:spLocks noChangeShapeType="1"/>
          </p:cNvSpPr>
          <p:nvPr/>
        </p:nvSpPr>
        <p:spPr bwMode="auto">
          <a:xfrm>
            <a:off x="1838325" y="2838450"/>
            <a:ext cx="107950" cy="1588"/>
          </a:xfrm>
          <a:prstGeom prst="line">
            <a:avLst/>
          </a:prstGeom>
          <a:noFill/>
          <a:ln w="4763">
            <a:solidFill>
              <a:srgbClr val="000000"/>
            </a:solidFill>
            <a:round/>
            <a:headEnd/>
            <a:tailEnd/>
          </a:ln>
        </p:spPr>
        <p:txBody>
          <a:bodyPr/>
          <a:lstStyle/>
          <a:p>
            <a:endParaRPr lang="en-US"/>
          </a:p>
        </p:txBody>
      </p:sp>
      <p:sp>
        <p:nvSpPr>
          <p:cNvPr id="131180" name="Line 108"/>
          <p:cNvSpPr>
            <a:spLocks noChangeShapeType="1"/>
          </p:cNvSpPr>
          <p:nvPr/>
        </p:nvSpPr>
        <p:spPr bwMode="auto">
          <a:xfrm>
            <a:off x="1946275" y="2838450"/>
            <a:ext cx="19050" cy="1588"/>
          </a:xfrm>
          <a:prstGeom prst="line">
            <a:avLst/>
          </a:prstGeom>
          <a:noFill/>
          <a:ln w="4763">
            <a:solidFill>
              <a:srgbClr val="000000"/>
            </a:solidFill>
            <a:round/>
            <a:headEnd/>
            <a:tailEnd/>
          </a:ln>
        </p:spPr>
        <p:txBody>
          <a:bodyPr/>
          <a:lstStyle/>
          <a:p>
            <a:endParaRPr lang="en-US"/>
          </a:p>
        </p:txBody>
      </p:sp>
      <p:sp>
        <p:nvSpPr>
          <p:cNvPr id="131181" name="Line 109"/>
          <p:cNvSpPr>
            <a:spLocks noChangeShapeType="1"/>
          </p:cNvSpPr>
          <p:nvPr/>
        </p:nvSpPr>
        <p:spPr bwMode="auto">
          <a:xfrm>
            <a:off x="1965325" y="2838450"/>
            <a:ext cx="17463" cy="1588"/>
          </a:xfrm>
          <a:prstGeom prst="line">
            <a:avLst/>
          </a:prstGeom>
          <a:noFill/>
          <a:ln w="4763">
            <a:solidFill>
              <a:srgbClr val="000000"/>
            </a:solidFill>
            <a:round/>
            <a:headEnd/>
            <a:tailEnd/>
          </a:ln>
        </p:spPr>
        <p:txBody>
          <a:bodyPr/>
          <a:lstStyle/>
          <a:p>
            <a:endParaRPr lang="en-US"/>
          </a:p>
        </p:txBody>
      </p:sp>
      <p:sp>
        <p:nvSpPr>
          <p:cNvPr id="131182" name="Line 110"/>
          <p:cNvSpPr>
            <a:spLocks noChangeShapeType="1"/>
          </p:cNvSpPr>
          <p:nvPr/>
        </p:nvSpPr>
        <p:spPr bwMode="auto">
          <a:xfrm>
            <a:off x="1982788" y="2838450"/>
            <a:ext cx="14287" cy="1588"/>
          </a:xfrm>
          <a:prstGeom prst="line">
            <a:avLst/>
          </a:prstGeom>
          <a:noFill/>
          <a:ln w="4763">
            <a:solidFill>
              <a:srgbClr val="000000"/>
            </a:solidFill>
            <a:round/>
            <a:headEnd/>
            <a:tailEnd/>
          </a:ln>
        </p:spPr>
        <p:txBody>
          <a:bodyPr/>
          <a:lstStyle/>
          <a:p>
            <a:endParaRPr lang="en-US"/>
          </a:p>
        </p:txBody>
      </p:sp>
      <p:sp>
        <p:nvSpPr>
          <p:cNvPr id="131183" name="Line 111"/>
          <p:cNvSpPr>
            <a:spLocks noChangeShapeType="1"/>
          </p:cNvSpPr>
          <p:nvPr/>
        </p:nvSpPr>
        <p:spPr bwMode="auto">
          <a:xfrm>
            <a:off x="1997075" y="2838450"/>
            <a:ext cx="17463" cy="1588"/>
          </a:xfrm>
          <a:prstGeom prst="line">
            <a:avLst/>
          </a:prstGeom>
          <a:noFill/>
          <a:ln w="4763">
            <a:solidFill>
              <a:srgbClr val="000000"/>
            </a:solidFill>
            <a:round/>
            <a:headEnd/>
            <a:tailEnd/>
          </a:ln>
        </p:spPr>
        <p:txBody>
          <a:bodyPr/>
          <a:lstStyle/>
          <a:p>
            <a:endParaRPr lang="en-US"/>
          </a:p>
        </p:txBody>
      </p:sp>
      <p:sp>
        <p:nvSpPr>
          <p:cNvPr id="131184" name="Line 112"/>
          <p:cNvSpPr>
            <a:spLocks noChangeShapeType="1"/>
          </p:cNvSpPr>
          <p:nvPr/>
        </p:nvSpPr>
        <p:spPr bwMode="auto">
          <a:xfrm>
            <a:off x="2014538" y="2838450"/>
            <a:ext cx="17462" cy="1588"/>
          </a:xfrm>
          <a:prstGeom prst="line">
            <a:avLst/>
          </a:prstGeom>
          <a:noFill/>
          <a:ln w="4763">
            <a:solidFill>
              <a:srgbClr val="000000"/>
            </a:solidFill>
            <a:round/>
            <a:headEnd/>
            <a:tailEnd/>
          </a:ln>
        </p:spPr>
        <p:txBody>
          <a:bodyPr/>
          <a:lstStyle/>
          <a:p>
            <a:endParaRPr lang="en-US"/>
          </a:p>
        </p:txBody>
      </p:sp>
      <p:sp>
        <p:nvSpPr>
          <p:cNvPr id="131185" name="Line 113"/>
          <p:cNvSpPr>
            <a:spLocks noChangeShapeType="1"/>
          </p:cNvSpPr>
          <p:nvPr/>
        </p:nvSpPr>
        <p:spPr bwMode="auto">
          <a:xfrm>
            <a:off x="2032000" y="2838450"/>
            <a:ext cx="14288" cy="1588"/>
          </a:xfrm>
          <a:prstGeom prst="line">
            <a:avLst/>
          </a:prstGeom>
          <a:noFill/>
          <a:ln w="4763">
            <a:solidFill>
              <a:srgbClr val="000000"/>
            </a:solidFill>
            <a:round/>
            <a:headEnd/>
            <a:tailEnd/>
          </a:ln>
        </p:spPr>
        <p:txBody>
          <a:bodyPr/>
          <a:lstStyle/>
          <a:p>
            <a:endParaRPr lang="en-US"/>
          </a:p>
        </p:txBody>
      </p:sp>
      <p:sp>
        <p:nvSpPr>
          <p:cNvPr id="131186" name="Line 114"/>
          <p:cNvSpPr>
            <a:spLocks noChangeShapeType="1"/>
          </p:cNvSpPr>
          <p:nvPr/>
        </p:nvSpPr>
        <p:spPr bwMode="auto">
          <a:xfrm>
            <a:off x="2046288" y="2838450"/>
            <a:ext cx="19050" cy="1588"/>
          </a:xfrm>
          <a:prstGeom prst="line">
            <a:avLst/>
          </a:prstGeom>
          <a:noFill/>
          <a:ln w="4763">
            <a:solidFill>
              <a:srgbClr val="000000"/>
            </a:solidFill>
            <a:round/>
            <a:headEnd/>
            <a:tailEnd/>
          </a:ln>
        </p:spPr>
        <p:txBody>
          <a:bodyPr/>
          <a:lstStyle/>
          <a:p>
            <a:endParaRPr lang="en-US"/>
          </a:p>
        </p:txBody>
      </p:sp>
      <p:sp>
        <p:nvSpPr>
          <p:cNvPr id="131187" name="Line 115"/>
          <p:cNvSpPr>
            <a:spLocks noChangeShapeType="1"/>
          </p:cNvSpPr>
          <p:nvPr/>
        </p:nvSpPr>
        <p:spPr bwMode="auto">
          <a:xfrm>
            <a:off x="2065338" y="2838450"/>
            <a:ext cx="17462" cy="1588"/>
          </a:xfrm>
          <a:prstGeom prst="line">
            <a:avLst/>
          </a:prstGeom>
          <a:noFill/>
          <a:ln w="4763">
            <a:solidFill>
              <a:srgbClr val="000000"/>
            </a:solidFill>
            <a:round/>
            <a:headEnd/>
            <a:tailEnd/>
          </a:ln>
        </p:spPr>
        <p:txBody>
          <a:bodyPr/>
          <a:lstStyle/>
          <a:p>
            <a:endParaRPr lang="en-US"/>
          </a:p>
        </p:txBody>
      </p:sp>
      <p:sp>
        <p:nvSpPr>
          <p:cNvPr id="131188" name="Line 116"/>
          <p:cNvSpPr>
            <a:spLocks noChangeShapeType="1"/>
          </p:cNvSpPr>
          <p:nvPr/>
        </p:nvSpPr>
        <p:spPr bwMode="auto">
          <a:xfrm>
            <a:off x="2082800" y="2838450"/>
            <a:ext cx="17463" cy="1588"/>
          </a:xfrm>
          <a:prstGeom prst="line">
            <a:avLst/>
          </a:prstGeom>
          <a:noFill/>
          <a:ln w="4763">
            <a:solidFill>
              <a:srgbClr val="000000"/>
            </a:solidFill>
            <a:round/>
            <a:headEnd/>
            <a:tailEnd/>
          </a:ln>
        </p:spPr>
        <p:txBody>
          <a:bodyPr/>
          <a:lstStyle/>
          <a:p>
            <a:endParaRPr lang="en-US"/>
          </a:p>
        </p:txBody>
      </p:sp>
      <p:sp>
        <p:nvSpPr>
          <p:cNvPr id="131189" name="Line 117"/>
          <p:cNvSpPr>
            <a:spLocks noChangeShapeType="1"/>
          </p:cNvSpPr>
          <p:nvPr/>
        </p:nvSpPr>
        <p:spPr bwMode="auto">
          <a:xfrm>
            <a:off x="2100263" y="2838450"/>
            <a:ext cx="14287" cy="1588"/>
          </a:xfrm>
          <a:prstGeom prst="line">
            <a:avLst/>
          </a:prstGeom>
          <a:noFill/>
          <a:ln w="4763">
            <a:solidFill>
              <a:srgbClr val="000000"/>
            </a:solidFill>
            <a:round/>
            <a:headEnd/>
            <a:tailEnd/>
          </a:ln>
        </p:spPr>
        <p:txBody>
          <a:bodyPr/>
          <a:lstStyle/>
          <a:p>
            <a:endParaRPr lang="en-US"/>
          </a:p>
        </p:txBody>
      </p:sp>
      <p:sp>
        <p:nvSpPr>
          <p:cNvPr id="131190" name="Line 118"/>
          <p:cNvSpPr>
            <a:spLocks noChangeShapeType="1"/>
          </p:cNvSpPr>
          <p:nvPr/>
        </p:nvSpPr>
        <p:spPr bwMode="auto">
          <a:xfrm>
            <a:off x="2114550" y="2838450"/>
            <a:ext cx="528638" cy="1588"/>
          </a:xfrm>
          <a:prstGeom prst="line">
            <a:avLst/>
          </a:prstGeom>
          <a:noFill/>
          <a:ln w="4763">
            <a:solidFill>
              <a:srgbClr val="000000"/>
            </a:solidFill>
            <a:round/>
            <a:headEnd/>
            <a:tailEnd/>
          </a:ln>
        </p:spPr>
        <p:txBody>
          <a:bodyPr/>
          <a:lstStyle/>
          <a:p>
            <a:endParaRPr lang="en-US"/>
          </a:p>
        </p:txBody>
      </p:sp>
      <p:sp>
        <p:nvSpPr>
          <p:cNvPr id="131191" name="Line 119"/>
          <p:cNvSpPr>
            <a:spLocks noChangeShapeType="1"/>
          </p:cNvSpPr>
          <p:nvPr/>
        </p:nvSpPr>
        <p:spPr bwMode="auto">
          <a:xfrm>
            <a:off x="2643188" y="2838450"/>
            <a:ext cx="427037" cy="1588"/>
          </a:xfrm>
          <a:prstGeom prst="line">
            <a:avLst/>
          </a:prstGeom>
          <a:noFill/>
          <a:ln w="4763">
            <a:solidFill>
              <a:srgbClr val="000000"/>
            </a:solidFill>
            <a:round/>
            <a:headEnd/>
            <a:tailEnd/>
          </a:ln>
        </p:spPr>
        <p:txBody>
          <a:bodyPr/>
          <a:lstStyle/>
          <a:p>
            <a:endParaRPr lang="en-US"/>
          </a:p>
        </p:txBody>
      </p:sp>
      <p:sp>
        <p:nvSpPr>
          <p:cNvPr id="131192" name="Line 120"/>
          <p:cNvSpPr>
            <a:spLocks noChangeShapeType="1"/>
          </p:cNvSpPr>
          <p:nvPr/>
        </p:nvSpPr>
        <p:spPr bwMode="auto">
          <a:xfrm>
            <a:off x="3070225" y="2838450"/>
            <a:ext cx="11113" cy="1588"/>
          </a:xfrm>
          <a:prstGeom prst="line">
            <a:avLst/>
          </a:prstGeom>
          <a:noFill/>
          <a:ln w="4763">
            <a:solidFill>
              <a:srgbClr val="000000"/>
            </a:solidFill>
            <a:round/>
            <a:headEnd/>
            <a:tailEnd/>
          </a:ln>
        </p:spPr>
        <p:txBody>
          <a:bodyPr/>
          <a:lstStyle/>
          <a:p>
            <a:endParaRPr lang="en-US"/>
          </a:p>
        </p:txBody>
      </p:sp>
      <p:sp>
        <p:nvSpPr>
          <p:cNvPr id="131193" name="Line 121"/>
          <p:cNvSpPr>
            <a:spLocks noChangeShapeType="1"/>
          </p:cNvSpPr>
          <p:nvPr/>
        </p:nvSpPr>
        <p:spPr bwMode="auto">
          <a:xfrm flipV="1">
            <a:off x="3081338" y="2513013"/>
            <a:ext cx="223837" cy="325437"/>
          </a:xfrm>
          <a:prstGeom prst="line">
            <a:avLst/>
          </a:prstGeom>
          <a:noFill/>
          <a:ln w="4763">
            <a:solidFill>
              <a:srgbClr val="000000"/>
            </a:solidFill>
            <a:round/>
            <a:headEnd/>
            <a:tailEnd/>
          </a:ln>
        </p:spPr>
        <p:txBody>
          <a:bodyPr/>
          <a:lstStyle/>
          <a:p>
            <a:endParaRPr lang="en-US"/>
          </a:p>
        </p:txBody>
      </p:sp>
      <p:sp>
        <p:nvSpPr>
          <p:cNvPr id="131194" name="Line 122"/>
          <p:cNvSpPr>
            <a:spLocks noChangeShapeType="1"/>
          </p:cNvSpPr>
          <p:nvPr/>
        </p:nvSpPr>
        <p:spPr bwMode="auto">
          <a:xfrm>
            <a:off x="3305175" y="2513013"/>
            <a:ext cx="19050" cy="180975"/>
          </a:xfrm>
          <a:prstGeom prst="line">
            <a:avLst/>
          </a:prstGeom>
          <a:noFill/>
          <a:ln w="4763">
            <a:solidFill>
              <a:srgbClr val="000000"/>
            </a:solidFill>
            <a:round/>
            <a:headEnd/>
            <a:tailEnd/>
          </a:ln>
        </p:spPr>
        <p:txBody>
          <a:bodyPr/>
          <a:lstStyle/>
          <a:p>
            <a:endParaRPr lang="en-US"/>
          </a:p>
        </p:txBody>
      </p:sp>
      <p:sp>
        <p:nvSpPr>
          <p:cNvPr id="131195" name="Line 123"/>
          <p:cNvSpPr>
            <a:spLocks noChangeShapeType="1"/>
          </p:cNvSpPr>
          <p:nvPr/>
        </p:nvSpPr>
        <p:spPr bwMode="auto">
          <a:xfrm flipV="1">
            <a:off x="3324225" y="2195513"/>
            <a:ext cx="376238" cy="498475"/>
          </a:xfrm>
          <a:prstGeom prst="line">
            <a:avLst/>
          </a:prstGeom>
          <a:noFill/>
          <a:ln w="4763">
            <a:solidFill>
              <a:srgbClr val="000000"/>
            </a:solidFill>
            <a:round/>
            <a:headEnd/>
            <a:tailEnd/>
          </a:ln>
        </p:spPr>
        <p:txBody>
          <a:bodyPr/>
          <a:lstStyle/>
          <a:p>
            <a:endParaRPr lang="en-US"/>
          </a:p>
        </p:txBody>
      </p:sp>
      <p:sp>
        <p:nvSpPr>
          <p:cNvPr id="131196" name="Line 124"/>
          <p:cNvSpPr>
            <a:spLocks noChangeShapeType="1"/>
          </p:cNvSpPr>
          <p:nvPr/>
        </p:nvSpPr>
        <p:spPr bwMode="auto">
          <a:xfrm flipV="1">
            <a:off x="3700463" y="1962150"/>
            <a:ext cx="369887" cy="233363"/>
          </a:xfrm>
          <a:prstGeom prst="line">
            <a:avLst/>
          </a:prstGeom>
          <a:noFill/>
          <a:ln w="4763">
            <a:solidFill>
              <a:srgbClr val="000000"/>
            </a:solidFill>
            <a:round/>
            <a:headEnd/>
            <a:tailEnd/>
          </a:ln>
        </p:spPr>
        <p:txBody>
          <a:bodyPr/>
          <a:lstStyle/>
          <a:p>
            <a:endParaRPr lang="en-US"/>
          </a:p>
        </p:txBody>
      </p:sp>
      <p:sp>
        <p:nvSpPr>
          <p:cNvPr id="131197" name="Line 125"/>
          <p:cNvSpPr>
            <a:spLocks noChangeShapeType="1"/>
          </p:cNvSpPr>
          <p:nvPr/>
        </p:nvSpPr>
        <p:spPr bwMode="auto">
          <a:xfrm flipV="1">
            <a:off x="4070350" y="1887538"/>
            <a:ext cx="33338" cy="74612"/>
          </a:xfrm>
          <a:prstGeom prst="line">
            <a:avLst/>
          </a:prstGeom>
          <a:noFill/>
          <a:ln w="4763">
            <a:solidFill>
              <a:srgbClr val="000000"/>
            </a:solidFill>
            <a:round/>
            <a:headEnd/>
            <a:tailEnd/>
          </a:ln>
        </p:spPr>
        <p:txBody>
          <a:bodyPr/>
          <a:lstStyle/>
          <a:p>
            <a:endParaRPr lang="en-US"/>
          </a:p>
        </p:txBody>
      </p:sp>
      <p:sp>
        <p:nvSpPr>
          <p:cNvPr id="131198" name="Rectangle 126"/>
          <p:cNvSpPr>
            <a:spLocks noChangeArrowheads="1"/>
          </p:cNvSpPr>
          <p:nvPr/>
        </p:nvSpPr>
        <p:spPr bwMode="auto">
          <a:xfrm>
            <a:off x="1797050" y="1924050"/>
            <a:ext cx="7938" cy="15875"/>
          </a:xfrm>
          <a:prstGeom prst="rect">
            <a:avLst/>
          </a:prstGeom>
          <a:solidFill>
            <a:srgbClr val="000000"/>
          </a:solidFill>
          <a:ln w="9525">
            <a:noFill/>
            <a:miter lim="800000"/>
            <a:headEnd/>
            <a:tailEnd/>
          </a:ln>
        </p:spPr>
        <p:txBody>
          <a:bodyPr/>
          <a:lstStyle/>
          <a:p>
            <a:endParaRPr lang="en-US"/>
          </a:p>
        </p:txBody>
      </p:sp>
      <p:sp>
        <p:nvSpPr>
          <p:cNvPr id="131199" name="Rectangle 127"/>
          <p:cNvSpPr>
            <a:spLocks noChangeArrowheads="1"/>
          </p:cNvSpPr>
          <p:nvPr/>
        </p:nvSpPr>
        <p:spPr bwMode="auto">
          <a:xfrm>
            <a:off x="1797050" y="1878013"/>
            <a:ext cx="7938" cy="15875"/>
          </a:xfrm>
          <a:prstGeom prst="rect">
            <a:avLst/>
          </a:prstGeom>
          <a:solidFill>
            <a:srgbClr val="000000"/>
          </a:solidFill>
          <a:ln w="9525">
            <a:noFill/>
            <a:miter lim="800000"/>
            <a:headEnd/>
            <a:tailEnd/>
          </a:ln>
        </p:spPr>
        <p:txBody>
          <a:bodyPr/>
          <a:lstStyle/>
          <a:p>
            <a:endParaRPr lang="en-US"/>
          </a:p>
        </p:txBody>
      </p:sp>
      <p:sp>
        <p:nvSpPr>
          <p:cNvPr id="131200" name="Rectangle 128"/>
          <p:cNvSpPr>
            <a:spLocks noChangeArrowheads="1"/>
          </p:cNvSpPr>
          <p:nvPr/>
        </p:nvSpPr>
        <p:spPr bwMode="auto">
          <a:xfrm>
            <a:off x="1797050" y="1833563"/>
            <a:ext cx="7938" cy="14287"/>
          </a:xfrm>
          <a:prstGeom prst="rect">
            <a:avLst/>
          </a:prstGeom>
          <a:solidFill>
            <a:srgbClr val="000000"/>
          </a:solidFill>
          <a:ln w="9525">
            <a:noFill/>
            <a:miter lim="800000"/>
            <a:headEnd/>
            <a:tailEnd/>
          </a:ln>
        </p:spPr>
        <p:txBody>
          <a:bodyPr/>
          <a:lstStyle/>
          <a:p>
            <a:endParaRPr lang="en-US"/>
          </a:p>
        </p:txBody>
      </p:sp>
      <p:sp>
        <p:nvSpPr>
          <p:cNvPr id="131201" name="Freeform 129"/>
          <p:cNvSpPr>
            <a:spLocks/>
          </p:cNvSpPr>
          <p:nvPr/>
        </p:nvSpPr>
        <p:spPr bwMode="auto">
          <a:xfrm>
            <a:off x="1797050" y="1757363"/>
            <a:ext cx="25400" cy="15875"/>
          </a:xfrm>
          <a:custGeom>
            <a:avLst/>
            <a:gdLst/>
            <a:ahLst/>
            <a:cxnLst>
              <a:cxn ang="0">
                <a:pos x="0" y="5"/>
              </a:cxn>
              <a:cxn ang="0">
                <a:pos x="6" y="9"/>
              </a:cxn>
              <a:cxn ang="0">
                <a:pos x="10" y="5"/>
              </a:cxn>
              <a:cxn ang="0">
                <a:pos x="3" y="0"/>
              </a:cxn>
              <a:cxn ang="0">
                <a:pos x="0" y="5"/>
              </a:cxn>
            </a:cxnLst>
            <a:rect l="0" t="0" r="r" b="b"/>
            <a:pathLst>
              <a:path w="10" h="9">
                <a:moveTo>
                  <a:pt x="0" y="5"/>
                </a:moveTo>
                <a:lnTo>
                  <a:pt x="6" y="9"/>
                </a:lnTo>
                <a:lnTo>
                  <a:pt x="10" y="5"/>
                </a:lnTo>
                <a:lnTo>
                  <a:pt x="3" y="0"/>
                </a:lnTo>
                <a:lnTo>
                  <a:pt x="0" y="5"/>
                </a:lnTo>
                <a:close/>
              </a:path>
            </a:pathLst>
          </a:custGeom>
          <a:solidFill>
            <a:srgbClr val="000000"/>
          </a:solidFill>
          <a:ln w="9525">
            <a:noFill/>
            <a:round/>
            <a:headEnd/>
            <a:tailEnd/>
          </a:ln>
        </p:spPr>
        <p:txBody>
          <a:bodyPr/>
          <a:lstStyle/>
          <a:p>
            <a:endParaRPr lang="en-US"/>
          </a:p>
        </p:txBody>
      </p:sp>
      <p:sp>
        <p:nvSpPr>
          <p:cNvPr id="131202" name="Rectangle 130"/>
          <p:cNvSpPr>
            <a:spLocks noChangeArrowheads="1"/>
          </p:cNvSpPr>
          <p:nvPr/>
        </p:nvSpPr>
        <p:spPr bwMode="auto">
          <a:xfrm>
            <a:off x="1838325" y="1833563"/>
            <a:ext cx="17463" cy="7937"/>
          </a:xfrm>
          <a:prstGeom prst="rect">
            <a:avLst/>
          </a:prstGeom>
          <a:solidFill>
            <a:srgbClr val="000000"/>
          </a:solidFill>
          <a:ln w="9525">
            <a:noFill/>
            <a:miter lim="800000"/>
            <a:headEnd/>
            <a:tailEnd/>
          </a:ln>
        </p:spPr>
        <p:txBody>
          <a:bodyPr/>
          <a:lstStyle/>
          <a:p>
            <a:endParaRPr lang="en-US"/>
          </a:p>
        </p:txBody>
      </p:sp>
      <p:sp>
        <p:nvSpPr>
          <p:cNvPr id="131203" name="Freeform 131"/>
          <p:cNvSpPr>
            <a:spLocks/>
          </p:cNvSpPr>
          <p:nvPr/>
        </p:nvSpPr>
        <p:spPr bwMode="auto">
          <a:xfrm>
            <a:off x="1881188" y="1819275"/>
            <a:ext cx="23812" cy="14288"/>
          </a:xfrm>
          <a:custGeom>
            <a:avLst/>
            <a:gdLst/>
            <a:ahLst/>
            <a:cxnLst>
              <a:cxn ang="0">
                <a:pos x="0" y="4"/>
              </a:cxn>
              <a:cxn ang="0">
                <a:pos x="7" y="0"/>
              </a:cxn>
              <a:cxn ang="0">
                <a:pos x="10" y="4"/>
              </a:cxn>
              <a:cxn ang="0">
                <a:pos x="4" y="8"/>
              </a:cxn>
              <a:cxn ang="0">
                <a:pos x="0" y="4"/>
              </a:cxn>
            </a:cxnLst>
            <a:rect l="0" t="0" r="r" b="b"/>
            <a:pathLst>
              <a:path w="10" h="8">
                <a:moveTo>
                  <a:pt x="0" y="4"/>
                </a:moveTo>
                <a:lnTo>
                  <a:pt x="7" y="0"/>
                </a:lnTo>
                <a:lnTo>
                  <a:pt x="10" y="4"/>
                </a:lnTo>
                <a:lnTo>
                  <a:pt x="4" y="8"/>
                </a:lnTo>
                <a:lnTo>
                  <a:pt x="0" y="4"/>
                </a:lnTo>
                <a:close/>
              </a:path>
            </a:pathLst>
          </a:custGeom>
          <a:solidFill>
            <a:srgbClr val="000000"/>
          </a:solidFill>
          <a:ln w="9525">
            <a:noFill/>
            <a:round/>
            <a:headEnd/>
            <a:tailEnd/>
          </a:ln>
        </p:spPr>
        <p:txBody>
          <a:bodyPr/>
          <a:lstStyle/>
          <a:p>
            <a:endParaRPr lang="en-US"/>
          </a:p>
        </p:txBody>
      </p:sp>
      <p:sp>
        <p:nvSpPr>
          <p:cNvPr id="131204" name="Freeform 132"/>
          <p:cNvSpPr>
            <a:spLocks/>
          </p:cNvSpPr>
          <p:nvPr/>
        </p:nvSpPr>
        <p:spPr bwMode="auto">
          <a:xfrm>
            <a:off x="1946275" y="1795463"/>
            <a:ext cx="19050" cy="23812"/>
          </a:xfrm>
          <a:custGeom>
            <a:avLst/>
            <a:gdLst/>
            <a:ahLst/>
            <a:cxnLst>
              <a:cxn ang="0">
                <a:pos x="0" y="0"/>
              </a:cxn>
              <a:cxn ang="0">
                <a:pos x="4" y="8"/>
              </a:cxn>
              <a:cxn ang="0">
                <a:pos x="7" y="13"/>
              </a:cxn>
              <a:cxn ang="0">
                <a:pos x="4" y="4"/>
              </a:cxn>
              <a:cxn ang="0">
                <a:pos x="0" y="0"/>
              </a:cxn>
            </a:cxnLst>
            <a:rect l="0" t="0" r="r" b="b"/>
            <a:pathLst>
              <a:path w="7" h="13">
                <a:moveTo>
                  <a:pt x="0" y="0"/>
                </a:moveTo>
                <a:lnTo>
                  <a:pt x="4" y="8"/>
                </a:lnTo>
                <a:lnTo>
                  <a:pt x="7" y="13"/>
                </a:lnTo>
                <a:lnTo>
                  <a:pt x="4" y="4"/>
                </a:lnTo>
                <a:lnTo>
                  <a:pt x="0" y="0"/>
                </a:lnTo>
                <a:close/>
              </a:path>
            </a:pathLst>
          </a:custGeom>
          <a:solidFill>
            <a:srgbClr val="000000"/>
          </a:solidFill>
          <a:ln w="9525">
            <a:noFill/>
            <a:round/>
            <a:headEnd/>
            <a:tailEnd/>
          </a:ln>
        </p:spPr>
        <p:txBody>
          <a:bodyPr/>
          <a:lstStyle/>
          <a:p>
            <a:endParaRPr lang="en-US"/>
          </a:p>
        </p:txBody>
      </p:sp>
      <p:sp>
        <p:nvSpPr>
          <p:cNvPr id="131205" name="Freeform 133"/>
          <p:cNvSpPr>
            <a:spLocks/>
          </p:cNvSpPr>
          <p:nvPr/>
        </p:nvSpPr>
        <p:spPr bwMode="auto">
          <a:xfrm>
            <a:off x="1965325" y="1841500"/>
            <a:ext cx="17463" cy="22225"/>
          </a:xfrm>
          <a:custGeom>
            <a:avLst/>
            <a:gdLst/>
            <a:ahLst/>
            <a:cxnLst>
              <a:cxn ang="0">
                <a:pos x="0" y="8"/>
              </a:cxn>
              <a:cxn ang="0">
                <a:pos x="3" y="0"/>
              </a:cxn>
              <a:cxn ang="0">
                <a:pos x="7" y="4"/>
              </a:cxn>
              <a:cxn ang="0">
                <a:pos x="3" y="13"/>
              </a:cxn>
              <a:cxn ang="0">
                <a:pos x="0" y="8"/>
              </a:cxn>
            </a:cxnLst>
            <a:rect l="0" t="0" r="r" b="b"/>
            <a:pathLst>
              <a:path w="7" h="13">
                <a:moveTo>
                  <a:pt x="0" y="8"/>
                </a:moveTo>
                <a:lnTo>
                  <a:pt x="3" y="0"/>
                </a:lnTo>
                <a:lnTo>
                  <a:pt x="7" y="4"/>
                </a:lnTo>
                <a:lnTo>
                  <a:pt x="3" y="13"/>
                </a:lnTo>
                <a:lnTo>
                  <a:pt x="0" y="8"/>
                </a:lnTo>
                <a:close/>
              </a:path>
            </a:pathLst>
          </a:custGeom>
          <a:solidFill>
            <a:srgbClr val="000000"/>
          </a:solidFill>
          <a:ln w="9525">
            <a:noFill/>
            <a:round/>
            <a:headEnd/>
            <a:tailEnd/>
          </a:ln>
        </p:spPr>
        <p:txBody>
          <a:bodyPr/>
          <a:lstStyle/>
          <a:p>
            <a:endParaRPr lang="en-US"/>
          </a:p>
        </p:txBody>
      </p:sp>
      <p:sp>
        <p:nvSpPr>
          <p:cNvPr id="131206" name="Freeform 134"/>
          <p:cNvSpPr>
            <a:spLocks/>
          </p:cNvSpPr>
          <p:nvPr/>
        </p:nvSpPr>
        <p:spPr bwMode="auto">
          <a:xfrm>
            <a:off x="1982788" y="1779588"/>
            <a:ext cx="14287" cy="23812"/>
          </a:xfrm>
          <a:custGeom>
            <a:avLst/>
            <a:gdLst/>
            <a:ahLst/>
            <a:cxnLst>
              <a:cxn ang="0">
                <a:pos x="0" y="9"/>
              </a:cxn>
              <a:cxn ang="0">
                <a:pos x="3" y="0"/>
              </a:cxn>
              <a:cxn ang="0">
                <a:pos x="6" y="5"/>
              </a:cxn>
              <a:cxn ang="0">
                <a:pos x="3" y="13"/>
              </a:cxn>
              <a:cxn ang="0">
                <a:pos x="0" y="9"/>
              </a:cxn>
            </a:cxnLst>
            <a:rect l="0" t="0" r="r" b="b"/>
            <a:pathLst>
              <a:path w="6" h="13">
                <a:moveTo>
                  <a:pt x="0" y="9"/>
                </a:moveTo>
                <a:lnTo>
                  <a:pt x="3" y="0"/>
                </a:lnTo>
                <a:lnTo>
                  <a:pt x="6" y="5"/>
                </a:lnTo>
                <a:lnTo>
                  <a:pt x="3" y="13"/>
                </a:lnTo>
                <a:lnTo>
                  <a:pt x="0" y="9"/>
                </a:lnTo>
                <a:close/>
              </a:path>
            </a:pathLst>
          </a:custGeom>
          <a:solidFill>
            <a:srgbClr val="000000"/>
          </a:solidFill>
          <a:ln w="9525">
            <a:noFill/>
            <a:round/>
            <a:headEnd/>
            <a:tailEnd/>
          </a:ln>
        </p:spPr>
        <p:txBody>
          <a:bodyPr/>
          <a:lstStyle/>
          <a:p>
            <a:endParaRPr lang="en-US"/>
          </a:p>
        </p:txBody>
      </p:sp>
      <p:sp>
        <p:nvSpPr>
          <p:cNvPr id="131207" name="Rectangle 135"/>
          <p:cNvSpPr>
            <a:spLocks noChangeArrowheads="1"/>
          </p:cNvSpPr>
          <p:nvPr/>
        </p:nvSpPr>
        <p:spPr bwMode="auto">
          <a:xfrm>
            <a:off x="2008188" y="1658938"/>
            <a:ext cx="6350" cy="15875"/>
          </a:xfrm>
          <a:prstGeom prst="rect">
            <a:avLst/>
          </a:prstGeom>
          <a:solidFill>
            <a:srgbClr val="000000"/>
          </a:solidFill>
          <a:ln w="9525">
            <a:noFill/>
            <a:miter lim="800000"/>
            <a:headEnd/>
            <a:tailEnd/>
          </a:ln>
        </p:spPr>
        <p:txBody>
          <a:bodyPr/>
          <a:lstStyle/>
          <a:p>
            <a:endParaRPr lang="en-US"/>
          </a:p>
        </p:txBody>
      </p:sp>
      <p:sp>
        <p:nvSpPr>
          <p:cNvPr id="131208" name="Freeform 136"/>
          <p:cNvSpPr>
            <a:spLocks/>
          </p:cNvSpPr>
          <p:nvPr/>
        </p:nvSpPr>
        <p:spPr bwMode="auto">
          <a:xfrm>
            <a:off x="2008188" y="1697038"/>
            <a:ext cx="14287" cy="23812"/>
          </a:xfrm>
          <a:custGeom>
            <a:avLst/>
            <a:gdLst/>
            <a:ahLst/>
            <a:cxnLst>
              <a:cxn ang="0">
                <a:pos x="0" y="0"/>
              </a:cxn>
              <a:cxn ang="0">
                <a:pos x="3" y="9"/>
              </a:cxn>
              <a:cxn ang="0">
                <a:pos x="6" y="13"/>
              </a:cxn>
              <a:cxn ang="0">
                <a:pos x="3" y="4"/>
              </a:cxn>
              <a:cxn ang="0">
                <a:pos x="0" y="0"/>
              </a:cxn>
            </a:cxnLst>
            <a:rect l="0" t="0" r="r" b="b"/>
            <a:pathLst>
              <a:path w="6" h="13">
                <a:moveTo>
                  <a:pt x="0" y="0"/>
                </a:moveTo>
                <a:lnTo>
                  <a:pt x="3" y="9"/>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209" name="Freeform 137"/>
          <p:cNvSpPr>
            <a:spLocks/>
          </p:cNvSpPr>
          <p:nvPr/>
        </p:nvSpPr>
        <p:spPr bwMode="auto">
          <a:xfrm>
            <a:off x="2032000" y="1819275"/>
            <a:ext cx="14288" cy="22225"/>
          </a:xfrm>
          <a:custGeom>
            <a:avLst/>
            <a:gdLst/>
            <a:ahLst/>
            <a:cxnLst>
              <a:cxn ang="0">
                <a:pos x="0" y="0"/>
              </a:cxn>
              <a:cxn ang="0">
                <a:pos x="3" y="8"/>
              </a:cxn>
              <a:cxn ang="0">
                <a:pos x="6" y="13"/>
              </a:cxn>
              <a:cxn ang="0">
                <a:pos x="3" y="4"/>
              </a:cxn>
              <a:cxn ang="0">
                <a:pos x="0" y="0"/>
              </a:cxn>
            </a:cxnLst>
            <a:rect l="0" t="0" r="r" b="b"/>
            <a:pathLst>
              <a:path w="6" h="13">
                <a:moveTo>
                  <a:pt x="0" y="0"/>
                </a:moveTo>
                <a:lnTo>
                  <a:pt x="3" y="8"/>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210" name="Rectangle 138"/>
          <p:cNvSpPr>
            <a:spLocks noChangeArrowheads="1"/>
          </p:cNvSpPr>
          <p:nvPr/>
        </p:nvSpPr>
        <p:spPr bwMode="auto">
          <a:xfrm>
            <a:off x="2065338" y="1946275"/>
            <a:ext cx="9525" cy="15875"/>
          </a:xfrm>
          <a:prstGeom prst="rect">
            <a:avLst/>
          </a:prstGeom>
          <a:solidFill>
            <a:srgbClr val="000000"/>
          </a:solidFill>
          <a:ln w="9525">
            <a:noFill/>
            <a:miter lim="800000"/>
            <a:headEnd/>
            <a:tailEnd/>
          </a:ln>
        </p:spPr>
        <p:txBody>
          <a:bodyPr/>
          <a:lstStyle/>
          <a:p>
            <a:endParaRPr lang="en-US"/>
          </a:p>
        </p:txBody>
      </p:sp>
      <p:sp>
        <p:nvSpPr>
          <p:cNvPr id="131211" name="Freeform 139"/>
          <p:cNvSpPr>
            <a:spLocks/>
          </p:cNvSpPr>
          <p:nvPr/>
        </p:nvSpPr>
        <p:spPr bwMode="auto">
          <a:xfrm>
            <a:off x="2082800" y="1789113"/>
            <a:ext cx="17463" cy="20637"/>
          </a:xfrm>
          <a:custGeom>
            <a:avLst/>
            <a:gdLst/>
            <a:ahLst/>
            <a:cxnLst>
              <a:cxn ang="0">
                <a:pos x="0" y="0"/>
              </a:cxn>
              <a:cxn ang="0">
                <a:pos x="3" y="8"/>
              </a:cxn>
              <a:cxn ang="0">
                <a:pos x="7" y="12"/>
              </a:cxn>
              <a:cxn ang="0">
                <a:pos x="3" y="4"/>
              </a:cxn>
              <a:cxn ang="0">
                <a:pos x="0" y="0"/>
              </a:cxn>
            </a:cxnLst>
            <a:rect l="0" t="0" r="r" b="b"/>
            <a:pathLst>
              <a:path w="7" h="12">
                <a:moveTo>
                  <a:pt x="0" y="0"/>
                </a:moveTo>
                <a:lnTo>
                  <a:pt x="3" y="8"/>
                </a:lnTo>
                <a:lnTo>
                  <a:pt x="7" y="12"/>
                </a:lnTo>
                <a:lnTo>
                  <a:pt x="3" y="4"/>
                </a:lnTo>
                <a:lnTo>
                  <a:pt x="0" y="0"/>
                </a:lnTo>
                <a:close/>
              </a:path>
            </a:pathLst>
          </a:custGeom>
          <a:solidFill>
            <a:srgbClr val="000000"/>
          </a:solidFill>
          <a:ln w="9525">
            <a:noFill/>
            <a:round/>
            <a:headEnd/>
            <a:tailEnd/>
          </a:ln>
        </p:spPr>
        <p:txBody>
          <a:bodyPr/>
          <a:lstStyle/>
          <a:p>
            <a:endParaRPr lang="en-US"/>
          </a:p>
        </p:txBody>
      </p:sp>
      <p:sp>
        <p:nvSpPr>
          <p:cNvPr id="131212" name="Freeform 140"/>
          <p:cNvSpPr>
            <a:spLocks/>
          </p:cNvSpPr>
          <p:nvPr/>
        </p:nvSpPr>
        <p:spPr bwMode="auto">
          <a:xfrm>
            <a:off x="2100263" y="1825625"/>
            <a:ext cx="14287" cy="22225"/>
          </a:xfrm>
          <a:custGeom>
            <a:avLst/>
            <a:gdLst/>
            <a:ahLst/>
            <a:cxnLst>
              <a:cxn ang="0">
                <a:pos x="0" y="9"/>
              </a:cxn>
              <a:cxn ang="0">
                <a:pos x="3" y="0"/>
              </a:cxn>
              <a:cxn ang="0">
                <a:pos x="6" y="4"/>
              </a:cxn>
              <a:cxn ang="0">
                <a:pos x="3" y="13"/>
              </a:cxn>
              <a:cxn ang="0">
                <a:pos x="0" y="9"/>
              </a:cxn>
            </a:cxnLst>
            <a:rect l="0" t="0" r="r" b="b"/>
            <a:pathLst>
              <a:path w="6" h="13">
                <a:moveTo>
                  <a:pt x="0" y="9"/>
                </a:moveTo>
                <a:lnTo>
                  <a:pt x="3" y="0"/>
                </a:lnTo>
                <a:lnTo>
                  <a:pt x="6" y="4"/>
                </a:lnTo>
                <a:lnTo>
                  <a:pt x="3" y="13"/>
                </a:lnTo>
                <a:lnTo>
                  <a:pt x="0" y="9"/>
                </a:lnTo>
                <a:close/>
              </a:path>
            </a:pathLst>
          </a:custGeom>
          <a:solidFill>
            <a:srgbClr val="000000"/>
          </a:solidFill>
          <a:ln w="9525">
            <a:noFill/>
            <a:round/>
            <a:headEnd/>
            <a:tailEnd/>
          </a:ln>
        </p:spPr>
        <p:txBody>
          <a:bodyPr/>
          <a:lstStyle/>
          <a:p>
            <a:endParaRPr lang="en-US"/>
          </a:p>
        </p:txBody>
      </p:sp>
      <p:sp>
        <p:nvSpPr>
          <p:cNvPr id="131213" name="Rectangle 141"/>
          <p:cNvSpPr>
            <a:spLocks noChangeArrowheads="1"/>
          </p:cNvSpPr>
          <p:nvPr/>
        </p:nvSpPr>
        <p:spPr bwMode="auto">
          <a:xfrm>
            <a:off x="2366963" y="1779588"/>
            <a:ext cx="17462" cy="9525"/>
          </a:xfrm>
          <a:prstGeom prst="rect">
            <a:avLst/>
          </a:prstGeom>
          <a:solidFill>
            <a:srgbClr val="000000"/>
          </a:solidFill>
          <a:ln w="9525">
            <a:noFill/>
            <a:miter lim="800000"/>
            <a:headEnd/>
            <a:tailEnd/>
          </a:ln>
        </p:spPr>
        <p:txBody>
          <a:bodyPr/>
          <a:lstStyle/>
          <a:p>
            <a:endParaRPr lang="en-US"/>
          </a:p>
        </p:txBody>
      </p:sp>
      <p:sp>
        <p:nvSpPr>
          <p:cNvPr id="131214" name="Freeform 142"/>
          <p:cNvSpPr>
            <a:spLocks/>
          </p:cNvSpPr>
          <p:nvPr/>
        </p:nvSpPr>
        <p:spPr bwMode="auto">
          <a:xfrm>
            <a:off x="2409825" y="1773238"/>
            <a:ext cx="23813" cy="15875"/>
          </a:xfrm>
          <a:custGeom>
            <a:avLst/>
            <a:gdLst/>
            <a:ahLst/>
            <a:cxnLst>
              <a:cxn ang="0">
                <a:pos x="0" y="4"/>
              </a:cxn>
              <a:cxn ang="0">
                <a:pos x="7" y="0"/>
              </a:cxn>
              <a:cxn ang="0">
                <a:pos x="10" y="4"/>
              </a:cxn>
              <a:cxn ang="0">
                <a:pos x="3" y="9"/>
              </a:cxn>
              <a:cxn ang="0">
                <a:pos x="0" y="4"/>
              </a:cxn>
            </a:cxnLst>
            <a:rect l="0" t="0" r="r" b="b"/>
            <a:pathLst>
              <a:path w="10" h="9">
                <a:moveTo>
                  <a:pt x="0" y="4"/>
                </a:moveTo>
                <a:lnTo>
                  <a:pt x="7" y="0"/>
                </a:lnTo>
                <a:lnTo>
                  <a:pt x="10" y="4"/>
                </a:lnTo>
                <a:lnTo>
                  <a:pt x="3" y="9"/>
                </a:lnTo>
                <a:lnTo>
                  <a:pt x="0" y="4"/>
                </a:lnTo>
                <a:close/>
              </a:path>
            </a:pathLst>
          </a:custGeom>
          <a:solidFill>
            <a:srgbClr val="000000"/>
          </a:solidFill>
          <a:ln w="9525">
            <a:noFill/>
            <a:round/>
            <a:headEnd/>
            <a:tailEnd/>
          </a:ln>
        </p:spPr>
        <p:txBody>
          <a:bodyPr/>
          <a:lstStyle/>
          <a:p>
            <a:endParaRPr lang="en-US"/>
          </a:p>
        </p:txBody>
      </p:sp>
      <p:sp>
        <p:nvSpPr>
          <p:cNvPr id="131215" name="Rectangle 143"/>
          <p:cNvSpPr>
            <a:spLocks noChangeArrowheads="1"/>
          </p:cNvSpPr>
          <p:nvPr/>
        </p:nvSpPr>
        <p:spPr bwMode="auto">
          <a:xfrm>
            <a:off x="2517775" y="1766888"/>
            <a:ext cx="15875" cy="6350"/>
          </a:xfrm>
          <a:prstGeom prst="rect">
            <a:avLst/>
          </a:prstGeom>
          <a:solidFill>
            <a:srgbClr val="000000"/>
          </a:solidFill>
          <a:ln w="9525">
            <a:noFill/>
            <a:miter lim="800000"/>
            <a:headEnd/>
            <a:tailEnd/>
          </a:ln>
        </p:spPr>
        <p:txBody>
          <a:bodyPr/>
          <a:lstStyle/>
          <a:p>
            <a:endParaRPr lang="en-US"/>
          </a:p>
        </p:txBody>
      </p:sp>
      <p:sp>
        <p:nvSpPr>
          <p:cNvPr id="131216" name="Rectangle 144"/>
          <p:cNvSpPr>
            <a:spLocks noChangeArrowheads="1"/>
          </p:cNvSpPr>
          <p:nvPr/>
        </p:nvSpPr>
        <p:spPr bwMode="auto">
          <a:xfrm>
            <a:off x="2568575" y="1766888"/>
            <a:ext cx="15875" cy="6350"/>
          </a:xfrm>
          <a:prstGeom prst="rect">
            <a:avLst/>
          </a:prstGeom>
          <a:solidFill>
            <a:srgbClr val="000000"/>
          </a:solidFill>
          <a:ln w="9525">
            <a:noFill/>
            <a:miter lim="800000"/>
            <a:headEnd/>
            <a:tailEnd/>
          </a:ln>
        </p:spPr>
        <p:txBody>
          <a:bodyPr/>
          <a:lstStyle/>
          <a:p>
            <a:endParaRPr lang="en-US"/>
          </a:p>
        </p:txBody>
      </p:sp>
      <p:sp>
        <p:nvSpPr>
          <p:cNvPr id="131217" name="Rectangle 145"/>
          <p:cNvSpPr>
            <a:spLocks noChangeArrowheads="1"/>
          </p:cNvSpPr>
          <p:nvPr/>
        </p:nvSpPr>
        <p:spPr bwMode="auto">
          <a:xfrm>
            <a:off x="2643188" y="1757363"/>
            <a:ext cx="17462" cy="9525"/>
          </a:xfrm>
          <a:prstGeom prst="rect">
            <a:avLst/>
          </a:prstGeom>
          <a:solidFill>
            <a:srgbClr val="000000"/>
          </a:solidFill>
          <a:ln w="9525">
            <a:noFill/>
            <a:miter lim="800000"/>
            <a:headEnd/>
            <a:tailEnd/>
          </a:ln>
        </p:spPr>
        <p:txBody>
          <a:bodyPr/>
          <a:lstStyle/>
          <a:p>
            <a:endParaRPr lang="en-US"/>
          </a:p>
        </p:txBody>
      </p:sp>
      <p:sp>
        <p:nvSpPr>
          <p:cNvPr id="131218" name="Rectangle 146"/>
          <p:cNvSpPr>
            <a:spLocks noChangeArrowheads="1"/>
          </p:cNvSpPr>
          <p:nvPr/>
        </p:nvSpPr>
        <p:spPr bwMode="auto">
          <a:xfrm>
            <a:off x="2693988" y="1766888"/>
            <a:ext cx="17462" cy="6350"/>
          </a:xfrm>
          <a:prstGeom prst="rect">
            <a:avLst/>
          </a:prstGeom>
          <a:solidFill>
            <a:srgbClr val="000000"/>
          </a:solidFill>
          <a:ln w="9525">
            <a:noFill/>
            <a:miter lim="800000"/>
            <a:headEnd/>
            <a:tailEnd/>
          </a:ln>
        </p:spPr>
        <p:txBody>
          <a:bodyPr/>
          <a:lstStyle/>
          <a:p>
            <a:endParaRPr lang="en-US"/>
          </a:p>
        </p:txBody>
      </p:sp>
      <p:sp>
        <p:nvSpPr>
          <p:cNvPr id="131219" name="Freeform 147"/>
          <p:cNvSpPr>
            <a:spLocks/>
          </p:cNvSpPr>
          <p:nvPr/>
        </p:nvSpPr>
        <p:spPr bwMode="auto">
          <a:xfrm>
            <a:off x="2736850" y="1766888"/>
            <a:ext cx="23813" cy="12700"/>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220" name="Rectangle 148"/>
          <p:cNvSpPr>
            <a:spLocks noChangeArrowheads="1"/>
          </p:cNvSpPr>
          <p:nvPr/>
        </p:nvSpPr>
        <p:spPr bwMode="auto">
          <a:xfrm>
            <a:off x="2846388" y="1779588"/>
            <a:ext cx="14287" cy="9525"/>
          </a:xfrm>
          <a:prstGeom prst="rect">
            <a:avLst/>
          </a:prstGeom>
          <a:solidFill>
            <a:srgbClr val="000000"/>
          </a:solidFill>
          <a:ln w="9525">
            <a:noFill/>
            <a:miter lim="800000"/>
            <a:headEnd/>
            <a:tailEnd/>
          </a:ln>
        </p:spPr>
        <p:txBody>
          <a:bodyPr/>
          <a:lstStyle/>
          <a:p>
            <a:endParaRPr lang="en-US"/>
          </a:p>
        </p:txBody>
      </p:sp>
      <p:sp>
        <p:nvSpPr>
          <p:cNvPr id="131221" name="Freeform 149"/>
          <p:cNvSpPr>
            <a:spLocks/>
          </p:cNvSpPr>
          <p:nvPr/>
        </p:nvSpPr>
        <p:spPr bwMode="auto">
          <a:xfrm>
            <a:off x="3070225" y="1863725"/>
            <a:ext cx="25400" cy="14288"/>
          </a:xfrm>
          <a:custGeom>
            <a:avLst/>
            <a:gdLst/>
            <a:ahLst/>
            <a:cxnLst>
              <a:cxn ang="0">
                <a:pos x="0" y="4"/>
              </a:cxn>
              <a:cxn ang="0">
                <a:pos x="7" y="0"/>
              </a:cxn>
              <a:cxn ang="0">
                <a:pos x="10" y="4"/>
              </a:cxn>
              <a:cxn ang="0">
                <a:pos x="4" y="8"/>
              </a:cxn>
              <a:cxn ang="0">
                <a:pos x="0" y="4"/>
              </a:cxn>
            </a:cxnLst>
            <a:rect l="0" t="0" r="r" b="b"/>
            <a:pathLst>
              <a:path w="10" h="8">
                <a:moveTo>
                  <a:pt x="0" y="4"/>
                </a:moveTo>
                <a:lnTo>
                  <a:pt x="7" y="0"/>
                </a:lnTo>
                <a:lnTo>
                  <a:pt x="10" y="4"/>
                </a:lnTo>
                <a:lnTo>
                  <a:pt x="4" y="8"/>
                </a:lnTo>
                <a:lnTo>
                  <a:pt x="0" y="4"/>
                </a:lnTo>
                <a:close/>
              </a:path>
            </a:pathLst>
          </a:custGeom>
          <a:solidFill>
            <a:srgbClr val="000000"/>
          </a:solidFill>
          <a:ln w="9525">
            <a:noFill/>
            <a:round/>
            <a:headEnd/>
            <a:tailEnd/>
          </a:ln>
        </p:spPr>
        <p:txBody>
          <a:bodyPr/>
          <a:lstStyle/>
          <a:p>
            <a:endParaRPr lang="en-US"/>
          </a:p>
        </p:txBody>
      </p:sp>
      <p:sp>
        <p:nvSpPr>
          <p:cNvPr id="131222" name="Freeform 150"/>
          <p:cNvSpPr>
            <a:spLocks/>
          </p:cNvSpPr>
          <p:nvPr/>
        </p:nvSpPr>
        <p:spPr bwMode="auto">
          <a:xfrm>
            <a:off x="3119438" y="1833563"/>
            <a:ext cx="28575" cy="14287"/>
          </a:xfrm>
          <a:custGeom>
            <a:avLst/>
            <a:gdLst/>
            <a:ahLst/>
            <a:cxnLst>
              <a:cxn ang="0">
                <a:pos x="0" y="5"/>
              </a:cxn>
              <a:cxn ang="0">
                <a:pos x="4" y="0"/>
              </a:cxn>
              <a:cxn ang="0">
                <a:pos x="11" y="5"/>
              </a:cxn>
              <a:cxn ang="0">
                <a:pos x="7" y="9"/>
              </a:cxn>
              <a:cxn ang="0">
                <a:pos x="0" y="5"/>
              </a:cxn>
            </a:cxnLst>
            <a:rect l="0" t="0" r="r" b="b"/>
            <a:pathLst>
              <a:path w="11" h="9">
                <a:moveTo>
                  <a:pt x="0" y="5"/>
                </a:moveTo>
                <a:lnTo>
                  <a:pt x="4" y="0"/>
                </a:lnTo>
                <a:lnTo>
                  <a:pt x="11" y="5"/>
                </a:lnTo>
                <a:lnTo>
                  <a:pt x="7" y="9"/>
                </a:lnTo>
                <a:lnTo>
                  <a:pt x="0" y="5"/>
                </a:lnTo>
                <a:close/>
              </a:path>
            </a:pathLst>
          </a:custGeom>
          <a:solidFill>
            <a:srgbClr val="000000"/>
          </a:solidFill>
          <a:ln w="9525">
            <a:noFill/>
            <a:round/>
            <a:headEnd/>
            <a:tailEnd/>
          </a:ln>
        </p:spPr>
        <p:txBody>
          <a:bodyPr/>
          <a:lstStyle/>
          <a:p>
            <a:endParaRPr lang="en-US"/>
          </a:p>
        </p:txBody>
      </p:sp>
      <p:sp>
        <p:nvSpPr>
          <p:cNvPr id="131223" name="Freeform 151"/>
          <p:cNvSpPr>
            <a:spLocks/>
          </p:cNvSpPr>
          <p:nvPr/>
        </p:nvSpPr>
        <p:spPr bwMode="auto">
          <a:xfrm>
            <a:off x="3162300" y="1825625"/>
            <a:ext cx="25400" cy="15875"/>
          </a:xfrm>
          <a:custGeom>
            <a:avLst/>
            <a:gdLst/>
            <a:ahLst/>
            <a:cxnLst>
              <a:cxn ang="0">
                <a:pos x="0" y="4"/>
              </a:cxn>
              <a:cxn ang="0">
                <a:pos x="7" y="0"/>
              </a:cxn>
              <a:cxn ang="0">
                <a:pos x="10" y="4"/>
              </a:cxn>
              <a:cxn ang="0">
                <a:pos x="4" y="9"/>
              </a:cxn>
              <a:cxn ang="0">
                <a:pos x="0" y="4"/>
              </a:cxn>
            </a:cxnLst>
            <a:rect l="0" t="0" r="r" b="b"/>
            <a:pathLst>
              <a:path w="10" h="9">
                <a:moveTo>
                  <a:pt x="0" y="4"/>
                </a:moveTo>
                <a:lnTo>
                  <a:pt x="7" y="0"/>
                </a:lnTo>
                <a:lnTo>
                  <a:pt x="10" y="4"/>
                </a:lnTo>
                <a:lnTo>
                  <a:pt x="4" y="9"/>
                </a:lnTo>
                <a:lnTo>
                  <a:pt x="0" y="4"/>
                </a:lnTo>
                <a:close/>
              </a:path>
            </a:pathLst>
          </a:custGeom>
          <a:solidFill>
            <a:srgbClr val="000000"/>
          </a:solidFill>
          <a:ln w="9525">
            <a:noFill/>
            <a:round/>
            <a:headEnd/>
            <a:tailEnd/>
          </a:ln>
        </p:spPr>
        <p:txBody>
          <a:bodyPr/>
          <a:lstStyle/>
          <a:p>
            <a:endParaRPr lang="en-US"/>
          </a:p>
        </p:txBody>
      </p:sp>
      <p:sp>
        <p:nvSpPr>
          <p:cNvPr id="131224" name="Freeform 152"/>
          <p:cNvSpPr>
            <a:spLocks/>
          </p:cNvSpPr>
          <p:nvPr/>
        </p:nvSpPr>
        <p:spPr bwMode="auto">
          <a:xfrm>
            <a:off x="3213100" y="1803400"/>
            <a:ext cx="26988" cy="15875"/>
          </a:xfrm>
          <a:custGeom>
            <a:avLst/>
            <a:gdLst/>
            <a:ahLst/>
            <a:cxnLst>
              <a:cxn ang="0">
                <a:pos x="0" y="4"/>
              </a:cxn>
              <a:cxn ang="0">
                <a:pos x="7" y="0"/>
              </a:cxn>
              <a:cxn ang="0">
                <a:pos x="11" y="4"/>
              </a:cxn>
              <a:cxn ang="0">
                <a:pos x="4" y="9"/>
              </a:cxn>
              <a:cxn ang="0">
                <a:pos x="0" y="4"/>
              </a:cxn>
            </a:cxnLst>
            <a:rect l="0" t="0" r="r" b="b"/>
            <a:pathLst>
              <a:path w="11" h="9">
                <a:moveTo>
                  <a:pt x="0" y="4"/>
                </a:moveTo>
                <a:lnTo>
                  <a:pt x="7" y="0"/>
                </a:lnTo>
                <a:lnTo>
                  <a:pt x="11" y="4"/>
                </a:lnTo>
                <a:lnTo>
                  <a:pt x="4" y="9"/>
                </a:lnTo>
                <a:lnTo>
                  <a:pt x="0" y="4"/>
                </a:lnTo>
                <a:close/>
              </a:path>
            </a:pathLst>
          </a:custGeom>
          <a:solidFill>
            <a:srgbClr val="000000"/>
          </a:solidFill>
          <a:ln w="9525">
            <a:noFill/>
            <a:round/>
            <a:headEnd/>
            <a:tailEnd/>
          </a:ln>
        </p:spPr>
        <p:txBody>
          <a:bodyPr/>
          <a:lstStyle/>
          <a:p>
            <a:endParaRPr lang="en-US"/>
          </a:p>
        </p:txBody>
      </p:sp>
      <p:sp>
        <p:nvSpPr>
          <p:cNvPr id="131225" name="Freeform 153"/>
          <p:cNvSpPr>
            <a:spLocks/>
          </p:cNvSpPr>
          <p:nvPr/>
        </p:nvSpPr>
        <p:spPr bwMode="auto">
          <a:xfrm>
            <a:off x="3255963" y="1779588"/>
            <a:ext cx="25400" cy="15875"/>
          </a:xfrm>
          <a:custGeom>
            <a:avLst/>
            <a:gdLst/>
            <a:ahLst/>
            <a:cxnLst>
              <a:cxn ang="0">
                <a:pos x="0" y="5"/>
              </a:cxn>
              <a:cxn ang="0">
                <a:pos x="7" y="0"/>
              </a:cxn>
              <a:cxn ang="0">
                <a:pos x="10" y="5"/>
              </a:cxn>
              <a:cxn ang="0">
                <a:pos x="4" y="9"/>
              </a:cxn>
              <a:cxn ang="0">
                <a:pos x="0" y="5"/>
              </a:cxn>
            </a:cxnLst>
            <a:rect l="0" t="0" r="r" b="b"/>
            <a:pathLst>
              <a:path w="10" h="9">
                <a:moveTo>
                  <a:pt x="0" y="5"/>
                </a:moveTo>
                <a:lnTo>
                  <a:pt x="7" y="0"/>
                </a:lnTo>
                <a:lnTo>
                  <a:pt x="10" y="5"/>
                </a:lnTo>
                <a:lnTo>
                  <a:pt x="4" y="9"/>
                </a:lnTo>
                <a:lnTo>
                  <a:pt x="0" y="5"/>
                </a:lnTo>
                <a:close/>
              </a:path>
            </a:pathLst>
          </a:custGeom>
          <a:solidFill>
            <a:srgbClr val="000000"/>
          </a:solidFill>
          <a:ln w="9525">
            <a:noFill/>
            <a:round/>
            <a:headEnd/>
            <a:tailEnd/>
          </a:ln>
        </p:spPr>
        <p:txBody>
          <a:bodyPr/>
          <a:lstStyle/>
          <a:p>
            <a:endParaRPr lang="en-US"/>
          </a:p>
        </p:txBody>
      </p:sp>
      <p:sp>
        <p:nvSpPr>
          <p:cNvPr id="131226" name="Freeform 154"/>
          <p:cNvSpPr>
            <a:spLocks/>
          </p:cNvSpPr>
          <p:nvPr/>
        </p:nvSpPr>
        <p:spPr bwMode="auto">
          <a:xfrm>
            <a:off x="3305175" y="1803400"/>
            <a:ext cx="19050" cy="22225"/>
          </a:xfrm>
          <a:custGeom>
            <a:avLst/>
            <a:gdLst/>
            <a:ahLst/>
            <a:cxnLst>
              <a:cxn ang="0">
                <a:pos x="0" y="0"/>
              </a:cxn>
              <a:cxn ang="0">
                <a:pos x="4" y="9"/>
              </a:cxn>
              <a:cxn ang="0">
                <a:pos x="7" y="13"/>
              </a:cxn>
              <a:cxn ang="0">
                <a:pos x="4" y="4"/>
              </a:cxn>
              <a:cxn ang="0">
                <a:pos x="0" y="0"/>
              </a:cxn>
            </a:cxnLst>
            <a:rect l="0" t="0" r="r" b="b"/>
            <a:pathLst>
              <a:path w="7" h="13">
                <a:moveTo>
                  <a:pt x="0" y="0"/>
                </a:moveTo>
                <a:lnTo>
                  <a:pt x="4" y="9"/>
                </a:lnTo>
                <a:lnTo>
                  <a:pt x="7" y="13"/>
                </a:lnTo>
                <a:lnTo>
                  <a:pt x="4" y="4"/>
                </a:lnTo>
                <a:lnTo>
                  <a:pt x="0" y="0"/>
                </a:lnTo>
                <a:close/>
              </a:path>
            </a:pathLst>
          </a:custGeom>
          <a:solidFill>
            <a:srgbClr val="000000"/>
          </a:solidFill>
          <a:ln w="9525">
            <a:noFill/>
            <a:round/>
            <a:headEnd/>
            <a:tailEnd/>
          </a:ln>
        </p:spPr>
        <p:txBody>
          <a:bodyPr/>
          <a:lstStyle/>
          <a:p>
            <a:endParaRPr lang="en-US"/>
          </a:p>
        </p:txBody>
      </p:sp>
      <p:sp>
        <p:nvSpPr>
          <p:cNvPr id="131227" name="Rectangle 155"/>
          <p:cNvSpPr>
            <a:spLocks noChangeArrowheads="1"/>
          </p:cNvSpPr>
          <p:nvPr/>
        </p:nvSpPr>
        <p:spPr bwMode="auto">
          <a:xfrm>
            <a:off x="3314700" y="1855788"/>
            <a:ext cx="9525" cy="15875"/>
          </a:xfrm>
          <a:prstGeom prst="rect">
            <a:avLst/>
          </a:prstGeom>
          <a:solidFill>
            <a:srgbClr val="000000"/>
          </a:solidFill>
          <a:ln w="9525">
            <a:noFill/>
            <a:miter lim="800000"/>
            <a:headEnd/>
            <a:tailEnd/>
          </a:ln>
        </p:spPr>
        <p:txBody>
          <a:bodyPr/>
          <a:lstStyle/>
          <a:p>
            <a:endParaRPr lang="en-US"/>
          </a:p>
        </p:txBody>
      </p:sp>
      <p:sp>
        <p:nvSpPr>
          <p:cNvPr id="131228" name="Freeform 156"/>
          <p:cNvSpPr>
            <a:spLocks/>
          </p:cNvSpPr>
          <p:nvPr/>
        </p:nvSpPr>
        <p:spPr bwMode="auto">
          <a:xfrm>
            <a:off x="3314700" y="1893888"/>
            <a:ext cx="15875" cy="23812"/>
          </a:xfrm>
          <a:custGeom>
            <a:avLst/>
            <a:gdLst/>
            <a:ahLst/>
            <a:cxnLst>
              <a:cxn ang="0">
                <a:pos x="0" y="0"/>
              </a:cxn>
              <a:cxn ang="0">
                <a:pos x="3" y="8"/>
              </a:cxn>
              <a:cxn ang="0">
                <a:pos x="6" y="13"/>
              </a:cxn>
              <a:cxn ang="0">
                <a:pos x="3" y="4"/>
              </a:cxn>
              <a:cxn ang="0">
                <a:pos x="0" y="0"/>
              </a:cxn>
            </a:cxnLst>
            <a:rect l="0" t="0" r="r" b="b"/>
            <a:pathLst>
              <a:path w="6" h="13">
                <a:moveTo>
                  <a:pt x="0" y="0"/>
                </a:moveTo>
                <a:lnTo>
                  <a:pt x="3" y="8"/>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229" name="Freeform 157"/>
          <p:cNvSpPr>
            <a:spLocks/>
          </p:cNvSpPr>
          <p:nvPr/>
        </p:nvSpPr>
        <p:spPr bwMode="auto">
          <a:xfrm>
            <a:off x="3365500" y="1939925"/>
            <a:ext cx="23813" cy="14288"/>
          </a:xfrm>
          <a:custGeom>
            <a:avLst/>
            <a:gdLst/>
            <a:ahLst/>
            <a:cxnLst>
              <a:cxn ang="0">
                <a:pos x="0" y="4"/>
              </a:cxn>
              <a:cxn ang="0">
                <a:pos x="7" y="0"/>
              </a:cxn>
              <a:cxn ang="0">
                <a:pos x="10" y="4"/>
              </a:cxn>
              <a:cxn ang="0">
                <a:pos x="3" y="8"/>
              </a:cxn>
              <a:cxn ang="0">
                <a:pos x="0" y="4"/>
              </a:cxn>
            </a:cxnLst>
            <a:rect l="0" t="0" r="r" b="b"/>
            <a:pathLst>
              <a:path w="10" h="8">
                <a:moveTo>
                  <a:pt x="0" y="4"/>
                </a:moveTo>
                <a:lnTo>
                  <a:pt x="7"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230" name="Freeform 158"/>
          <p:cNvSpPr>
            <a:spLocks/>
          </p:cNvSpPr>
          <p:nvPr/>
        </p:nvSpPr>
        <p:spPr bwMode="auto">
          <a:xfrm>
            <a:off x="3414713" y="1930400"/>
            <a:ext cx="25400" cy="15875"/>
          </a:xfrm>
          <a:custGeom>
            <a:avLst/>
            <a:gdLst/>
            <a:ahLst/>
            <a:cxnLst>
              <a:cxn ang="0">
                <a:pos x="0" y="5"/>
              </a:cxn>
              <a:cxn ang="0">
                <a:pos x="7" y="0"/>
              </a:cxn>
              <a:cxn ang="0">
                <a:pos x="10" y="5"/>
              </a:cxn>
              <a:cxn ang="0">
                <a:pos x="3" y="9"/>
              </a:cxn>
              <a:cxn ang="0">
                <a:pos x="0" y="5"/>
              </a:cxn>
            </a:cxnLst>
            <a:rect l="0" t="0" r="r" b="b"/>
            <a:pathLst>
              <a:path w="10" h="9">
                <a:moveTo>
                  <a:pt x="0" y="5"/>
                </a:moveTo>
                <a:lnTo>
                  <a:pt x="7" y="0"/>
                </a:lnTo>
                <a:lnTo>
                  <a:pt x="10" y="5"/>
                </a:lnTo>
                <a:lnTo>
                  <a:pt x="3" y="9"/>
                </a:lnTo>
                <a:lnTo>
                  <a:pt x="0" y="5"/>
                </a:lnTo>
                <a:close/>
              </a:path>
            </a:pathLst>
          </a:custGeom>
          <a:solidFill>
            <a:srgbClr val="000000"/>
          </a:solidFill>
          <a:ln w="9525">
            <a:noFill/>
            <a:round/>
            <a:headEnd/>
            <a:tailEnd/>
          </a:ln>
        </p:spPr>
        <p:txBody>
          <a:bodyPr/>
          <a:lstStyle/>
          <a:p>
            <a:endParaRPr lang="en-US"/>
          </a:p>
        </p:txBody>
      </p:sp>
      <p:sp>
        <p:nvSpPr>
          <p:cNvPr id="131231" name="Rectangle 159"/>
          <p:cNvSpPr>
            <a:spLocks noChangeArrowheads="1"/>
          </p:cNvSpPr>
          <p:nvPr/>
        </p:nvSpPr>
        <p:spPr bwMode="auto">
          <a:xfrm>
            <a:off x="3525838" y="1917700"/>
            <a:ext cx="14287" cy="6350"/>
          </a:xfrm>
          <a:prstGeom prst="rect">
            <a:avLst/>
          </a:prstGeom>
          <a:solidFill>
            <a:srgbClr val="000000"/>
          </a:solidFill>
          <a:ln w="9525">
            <a:noFill/>
            <a:miter lim="800000"/>
            <a:headEnd/>
            <a:tailEnd/>
          </a:ln>
        </p:spPr>
        <p:txBody>
          <a:bodyPr/>
          <a:lstStyle/>
          <a:p>
            <a:endParaRPr lang="en-US"/>
          </a:p>
        </p:txBody>
      </p:sp>
      <p:sp>
        <p:nvSpPr>
          <p:cNvPr id="131232" name="Rectangle 160"/>
          <p:cNvSpPr>
            <a:spLocks noChangeArrowheads="1"/>
          </p:cNvSpPr>
          <p:nvPr/>
        </p:nvSpPr>
        <p:spPr bwMode="auto">
          <a:xfrm>
            <a:off x="3575050" y="1908175"/>
            <a:ext cx="19050" cy="9525"/>
          </a:xfrm>
          <a:prstGeom prst="rect">
            <a:avLst/>
          </a:prstGeom>
          <a:solidFill>
            <a:srgbClr val="000000"/>
          </a:solidFill>
          <a:ln w="9525">
            <a:noFill/>
            <a:miter lim="800000"/>
            <a:headEnd/>
            <a:tailEnd/>
          </a:ln>
        </p:spPr>
        <p:txBody>
          <a:bodyPr/>
          <a:lstStyle/>
          <a:p>
            <a:endParaRPr lang="en-US"/>
          </a:p>
        </p:txBody>
      </p:sp>
      <p:sp>
        <p:nvSpPr>
          <p:cNvPr id="131233" name="Freeform 161"/>
          <p:cNvSpPr>
            <a:spLocks/>
          </p:cNvSpPr>
          <p:nvPr/>
        </p:nvSpPr>
        <p:spPr bwMode="auto">
          <a:xfrm>
            <a:off x="3617913" y="1893888"/>
            <a:ext cx="25400" cy="14287"/>
          </a:xfrm>
          <a:custGeom>
            <a:avLst/>
            <a:gdLst/>
            <a:ahLst/>
            <a:cxnLst>
              <a:cxn ang="0">
                <a:pos x="0" y="4"/>
              </a:cxn>
              <a:cxn ang="0">
                <a:pos x="6" y="0"/>
              </a:cxn>
              <a:cxn ang="0">
                <a:pos x="10" y="4"/>
              </a:cxn>
              <a:cxn ang="0">
                <a:pos x="3" y="8"/>
              </a:cxn>
              <a:cxn ang="0">
                <a:pos x="0" y="4"/>
              </a:cxn>
            </a:cxnLst>
            <a:rect l="0" t="0" r="r" b="b"/>
            <a:pathLst>
              <a:path w="10" h="8">
                <a:moveTo>
                  <a:pt x="0" y="4"/>
                </a:moveTo>
                <a:lnTo>
                  <a:pt x="6"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234" name="Freeform 162"/>
          <p:cNvSpPr>
            <a:spLocks/>
          </p:cNvSpPr>
          <p:nvPr/>
        </p:nvSpPr>
        <p:spPr bwMode="auto">
          <a:xfrm>
            <a:off x="3667125" y="1887538"/>
            <a:ext cx="23813" cy="14287"/>
          </a:xfrm>
          <a:custGeom>
            <a:avLst/>
            <a:gdLst/>
            <a:ahLst/>
            <a:cxnLst>
              <a:cxn ang="0">
                <a:pos x="0" y="4"/>
              </a:cxn>
              <a:cxn ang="0">
                <a:pos x="7" y="0"/>
              </a:cxn>
              <a:cxn ang="0">
                <a:pos x="10" y="4"/>
              </a:cxn>
              <a:cxn ang="0">
                <a:pos x="3" y="8"/>
              </a:cxn>
              <a:cxn ang="0">
                <a:pos x="0" y="4"/>
              </a:cxn>
            </a:cxnLst>
            <a:rect l="0" t="0" r="r" b="b"/>
            <a:pathLst>
              <a:path w="10" h="8">
                <a:moveTo>
                  <a:pt x="0" y="4"/>
                </a:moveTo>
                <a:lnTo>
                  <a:pt x="7"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235" name="Freeform 163"/>
          <p:cNvSpPr>
            <a:spLocks/>
          </p:cNvSpPr>
          <p:nvPr/>
        </p:nvSpPr>
        <p:spPr bwMode="auto">
          <a:xfrm>
            <a:off x="3684588" y="1887538"/>
            <a:ext cx="25400" cy="14287"/>
          </a:xfrm>
          <a:custGeom>
            <a:avLst/>
            <a:gdLst/>
            <a:ahLst/>
            <a:cxnLst>
              <a:cxn ang="0">
                <a:pos x="0" y="4"/>
              </a:cxn>
              <a:cxn ang="0">
                <a:pos x="6" y="8"/>
              </a:cxn>
              <a:cxn ang="0">
                <a:pos x="10" y="4"/>
              </a:cxn>
              <a:cxn ang="0">
                <a:pos x="3" y="0"/>
              </a:cxn>
              <a:cxn ang="0">
                <a:pos x="0" y="4"/>
              </a:cxn>
            </a:cxnLst>
            <a:rect l="0" t="0" r="r" b="b"/>
            <a:pathLst>
              <a:path w="10" h="8">
                <a:moveTo>
                  <a:pt x="0" y="4"/>
                </a:moveTo>
                <a:lnTo>
                  <a:pt x="6"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236" name="Freeform 164"/>
          <p:cNvSpPr>
            <a:spLocks/>
          </p:cNvSpPr>
          <p:nvPr/>
        </p:nvSpPr>
        <p:spPr bwMode="auto">
          <a:xfrm>
            <a:off x="3725863" y="1908175"/>
            <a:ext cx="25400" cy="15875"/>
          </a:xfrm>
          <a:custGeom>
            <a:avLst/>
            <a:gdLst/>
            <a:ahLst/>
            <a:cxnLst>
              <a:cxn ang="0">
                <a:pos x="0" y="0"/>
              </a:cxn>
              <a:cxn ang="0">
                <a:pos x="4" y="5"/>
              </a:cxn>
              <a:cxn ang="0">
                <a:pos x="10" y="9"/>
              </a:cxn>
              <a:cxn ang="0">
                <a:pos x="7" y="5"/>
              </a:cxn>
              <a:cxn ang="0">
                <a:pos x="0" y="0"/>
              </a:cxn>
            </a:cxnLst>
            <a:rect l="0" t="0" r="r" b="b"/>
            <a:pathLst>
              <a:path w="10" h="9">
                <a:moveTo>
                  <a:pt x="0" y="0"/>
                </a:moveTo>
                <a:lnTo>
                  <a:pt x="4" y="5"/>
                </a:lnTo>
                <a:lnTo>
                  <a:pt x="10" y="9"/>
                </a:lnTo>
                <a:lnTo>
                  <a:pt x="7" y="5"/>
                </a:lnTo>
                <a:lnTo>
                  <a:pt x="0" y="0"/>
                </a:lnTo>
                <a:close/>
              </a:path>
            </a:pathLst>
          </a:custGeom>
          <a:solidFill>
            <a:srgbClr val="000000"/>
          </a:solidFill>
          <a:ln w="9525">
            <a:noFill/>
            <a:round/>
            <a:headEnd/>
            <a:tailEnd/>
          </a:ln>
        </p:spPr>
        <p:txBody>
          <a:bodyPr/>
          <a:lstStyle/>
          <a:p>
            <a:endParaRPr lang="en-US"/>
          </a:p>
        </p:txBody>
      </p:sp>
      <p:sp>
        <p:nvSpPr>
          <p:cNvPr id="131237" name="Freeform 165"/>
          <p:cNvSpPr>
            <a:spLocks/>
          </p:cNvSpPr>
          <p:nvPr/>
        </p:nvSpPr>
        <p:spPr bwMode="auto">
          <a:xfrm>
            <a:off x="3759200" y="1946275"/>
            <a:ext cx="25400" cy="15875"/>
          </a:xfrm>
          <a:custGeom>
            <a:avLst/>
            <a:gdLst/>
            <a:ahLst/>
            <a:cxnLst>
              <a:cxn ang="0">
                <a:pos x="0" y="4"/>
              </a:cxn>
              <a:cxn ang="0">
                <a:pos x="7" y="9"/>
              </a:cxn>
              <a:cxn ang="0">
                <a:pos x="10" y="4"/>
              </a:cxn>
              <a:cxn ang="0">
                <a:pos x="3" y="0"/>
              </a:cxn>
              <a:cxn ang="0">
                <a:pos x="0" y="4"/>
              </a:cxn>
            </a:cxnLst>
            <a:rect l="0" t="0" r="r" b="b"/>
            <a:pathLst>
              <a:path w="10" h="9">
                <a:moveTo>
                  <a:pt x="0" y="4"/>
                </a:moveTo>
                <a:lnTo>
                  <a:pt x="7"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238" name="Freeform 166"/>
          <p:cNvSpPr>
            <a:spLocks/>
          </p:cNvSpPr>
          <p:nvPr/>
        </p:nvSpPr>
        <p:spPr bwMode="auto">
          <a:xfrm>
            <a:off x="3802063" y="1970088"/>
            <a:ext cx="25400" cy="14287"/>
          </a:xfrm>
          <a:custGeom>
            <a:avLst/>
            <a:gdLst/>
            <a:ahLst/>
            <a:cxnLst>
              <a:cxn ang="0">
                <a:pos x="0" y="0"/>
              </a:cxn>
              <a:cxn ang="0">
                <a:pos x="3" y="4"/>
              </a:cxn>
              <a:cxn ang="0">
                <a:pos x="10" y="8"/>
              </a:cxn>
              <a:cxn ang="0">
                <a:pos x="6" y="4"/>
              </a:cxn>
              <a:cxn ang="0">
                <a:pos x="0" y="0"/>
              </a:cxn>
            </a:cxnLst>
            <a:rect l="0" t="0" r="r" b="b"/>
            <a:pathLst>
              <a:path w="10" h="8">
                <a:moveTo>
                  <a:pt x="0" y="0"/>
                </a:moveTo>
                <a:lnTo>
                  <a:pt x="3" y="4"/>
                </a:lnTo>
                <a:lnTo>
                  <a:pt x="10" y="8"/>
                </a:lnTo>
                <a:lnTo>
                  <a:pt x="6" y="4"/>
                </a:lnTo>
                <a:lnTo>
                  <a:pt x="0" y="0"/>
                </a:lnTo>
                <a:close/>
              </a:path>
            </a:pathLst>
          </a:custGeom>
          <a:solidFill>
            <a:srgbClr val="000000"/>
          </a:solidFill>
          <a:ln w="9525">
            <a:noFill/>
            <a:round/>
            <a:headEnd/>
            <a:tailEnd/>
          </a:ln>
        </p:spPr>
        <p:txBody>
          <a:bodyPr/>
          <a:lstStyle/>
          <a:p>
            <a:endParaRPr lang="en-US"/>
          </a:p>
        </p:txBody>
      </p:sp>
      <p:sp>
        <p:nvSpPr>
          <p:cNvPr id="131239" name="Freeform 167"/>
          <p:cNvSpPr>
            <a:spLocks/>
          </p:cNvSpPr>
          <p:nvPr/>
        </p:nvSpPr>
        <p:spPr bwMode="auto">
          <a:xfrm>
            <a:off x="3833813" y="2006600"/>
            <a:ext cx="25400" cy="15875"/>
          </a:xfrm>
          <a:custGeom>
            <a:avLst/>
            <a:gdLst/>
            <a:ahLst/>
            <a:cxnLst>
              <a:cxn ang="0">
                <a:pos x="0" y="5"/>
              </a:cxn>
              <a:cxn ang="0">
                <a:pos x="7" y="9"/>
              </a:cxn>
              <a:cxn ang="0">
                <a:pos x="10" y="5"/>
              </a:cxn>
              <a:cxn ang="0">
                <a:pos x="3" y="0"/>
              </a:cxn>
              <a:cxn ang="0">
                <a:pos x="0" y="5"/>
              </a:cxn>
            </a:cxnLst>
            <a:rect l="0" t="0" r="r" b="b"/>
            <a:pathLst>
              <a:path w="10" h="9">
                <a:moveTo>
                  <a:pt x="0" y="5"/>
                </a:moveTo>
                <a:lnTo>
                  <a:pt x="7" y="9"/>
                </a:lnTo>
                <a:lnTo>
                  <a:pt x="10" y="5"/>
                </a:lnTo>
                <a:lnTo>
                  <a:pt x="3" y="0"/>
                </a:lnTo>
                <a:lnTo>
                  <a:pt x="0" y="5"/>
                </a:lnTo>
                <a:close/>
              </a:path>
            </a:pathLst>
          </a:custGeom>
          <a:solidFill>
            <a:srgbClr val="000000"/>
          </a:solidFill>
          <a:ln w="9525">
            <a:noFill/>
            <a:round/>
            <a:headEnd/>
            <a:tailEnd/>
          </a:ln>
        </p:spPr>
        <p:txBody>
          <a:bodyPr/>
          <a:lstStyle/>
          <a:p>
            <a:endParaRPr lang="en-US"/>
          </a:p>
        </p:txBody>
      </p:sp>
      <p:sp>
        <p:nvSpPr>
          <p:cNvPr id="131240" name="Freeform 168"/>
          <p:cNvSpPr>
            <a:spLocks/>
          </p:cNvSpPr>
          <p:nvPr/>
        </p:nvSpPr>
        <p:spPr bwMode="auto">
          <a:xfrm>
            <a:off x="3876675" y="2038350"/>
            <a:ext cx="25400" cy="14288"/>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241" name="Freeform 169"/>
          <p:cNvSpPr>
            <a:spLocks/>
          </p:cNvSpPr>
          <p:nvPr/>
        </p:nvSpPr>
        <p:spPr bwMode="auto">
          <a:xfrm>
            <a:off x="3919538" y="2060575"/>
            <a:ext cx="25400" cy="14288"/>
          </a:xfrm>
          <a:custGeom>
            <a:avLst/>
            <a:gdLst/>
            <a:ahLst/>
            <a:cxnLst>
              <a:cxn ang="0">
                <a:pos x="0" y="0"/>
              </a:cxn>
              <a:cxn ang="0">
                <a:pos x="3" y="4"/>
              </a:cxn>
              <a:cxn ang="0">
                <a:pos x="10" y="8"/>
              </a:cxn>
              <a:cxn ang="0">
                <a:pos x="6" y="4"/>
              </a:cxn>
              <a:cxn ang="0">
                <a:pos x="0" y="0"/>
              </a:cxn>
            </a:cxnLst>
            <a:rect l="0" t="0" r="r" b="b"/>
            <a:pathLst>
              <a:path w="10" h="8">
                <a:moveTo>
                  <a:pt x="0" y="0"/>
                </a:moveTo>
                <a:lnTo>
                  <a:pt x="3" y="4"/>
                </a:lnTo>
                <a:lnTo>
                  <a:pt x="10" y="8"/>
                </a:lnTo>
                <a:lnTo>
                  <a:pt x="6" y="4"/>
                </a:lnTo>
                <a:lnTo>
                  <a:pt x="0" y="0"/>
                </a:lnTo>
                <a:close/>
              </a:path>
            </a:pathLst>
          </a:custGeom>
          <a:solidFill>
            <a:srgbClr val="000000"/>
          </a:solidFill>
          <a:ln w="9525">
            <a:noFill/>
            <a:round/>
            <a:headEnd/>
            <a:tailEnd/>
          </a:ln>
        </p:spPr>
        <p:txBody>
          <a:bodyPr/>
          <a:lstStyle/>
          <a:p>
            <a:endParaRPr lang="en-US"/>
          </a:p>
        </p:txBody>
      </p:sp>
      <p:sp>
        <p:nvSpPr>
          <p:cNvPr id="131242" name="Freeform 170"/>
          <p:cNvSpPr>
            <a:spLocks/>
          </p:cNvSpPr>
          <p:nvPr/>
        </p:nvSpPr>
        <p:spPr bwMode="auto">
          <a:xfrm>
            <a:off x="3952875" y="2097088"/>
            <a:ext cx="23813" cy="15875"/>
          </a:xfrm>
          <a:custGeom>
            <a:avLst/>
            <a:gdLst/>
            <a:ahLst/>
            <a:cxnLst>
              <a:cxn ang="0">
                <a:pos x="0" y="4"/>
              </a:cxn>
              <a:cxn ang="0">
                <a:pos x="7" y="9"/>
              </a:cxn>
              <a:cxn ang="0">
                <a:pos x="10" y="4"/>
              </a:cxn>
              <a:cxn ang="0">
                <a:pos x="3" y="0"/>
              </a:cxn>
              <a:cxn ang="0">
                <a:pos x="0" y="4"/>
              </a:cxn>
            </a:cxnLst>
            <a:rect l="0" t="0" r="r" b="b"/>
            <a:pathLst>
              <a:path w="10" h="9">
                <a:moveTo>
                  <a:pt x="0" y="4"/>
                </a:moveTo>
                <a:lnTo>
                  <a:pt x="7"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243" name="Freeform 171"/>
          <p:cNvSpPr>
            <a:spLocks/>
          </p:cNvSpPr>
          <p:nvPr/>
        </p:nvSpPr>
        <p:spPr bwMode="auto">
          <a:xfrm>
            <a:off x="3995738" y="2120900"/>
            <a:ext cx="23812" cy="15875"/>
          </a:xfrm>
          <a:custGeom>
            <a:avLst/>
            <a:gdLst/>
            <a:ahLst/>
            <a:cxnLst>
              <a:cxn ang="0">
                <a:pos x="0" y="0"/>
              </a:cxn>
              <a:cxn ang="0">
                <a:pos x="3" y="4"/>
              </a:cxn>
              <a:cxn ang="0">
                <a:pos x="10" y="9"/>
              </a:cxn>
              <a:cxn ang="0">
                <a:pos x="7" y="4"/>
              </a:cxn>
              <a:cxn ang="0">
                <a:pos x="0" y="0"/>
              </a:cxn>
            </a:cxnLst>
            <a:rect l="0" t="0" r="r" b="b"/>
            <a:pathLst>
              <a:path w="10" h="9">
                <a:moveTo>
                  <a:pt x="0" y="0"/>
                </a:moveTo>
                <a:lnTo>
                  <a:pt x="3" y="4"/>
                </a:lnTo>
                <a:lnTo>
                  <a:pt x="10" y="9"/>
                </a:lnTo>
                <a:lnTo>
                  <a:pt x="7" y="4"/>
                </a:lnTo>
                <a:lnTo>
                  <a:pt x="0" y="0"/>
                </a:lnTo>
                <a:close/>
              </a:path>
            </a:pathLst>
          </a:custGeom>
          <a:solidFill>
            <a:srgbClr val="000000"/>
          </a:solidFill>
          <a:ln w="9525">
            <a:noFill/>
            <a:round/>
            <a:headEnd/>
            <a:tailEnd/>
          </a:ln>
        </p:spPr>
        <p:txBody>
          <a:bodyPr/>
          <a:lstStyle/>
          <a:p>
            <a:endParaRPr lang="en-US"/>
          </a:p>
        </p:txBody>
      </p:sp>
      <p:sp>
        <p:nvSpPr>
          <p:cNvPr id="131244" name="Freeform 172"/>
          <p:cNvSpPr>
            <a:spLocks/>
          </p:cNvSpPr>
          <p:nvPr/>
        </p:nvSpPr>
        <p:spPr bwMode="auto">
          <a:xfrm>
            <a:off x="4027488" y="2157413"/>
            <a:ext cx="25400" cy="15875"/>
          </a:xfrm>
          <a:custGeom>
            <a:avLst/>
            <a:gdLst/>
            <a:ahLst/>
            <a:cxnLst>
              <a:cxn ang="0">
                <a:pos x="0" y="5"/>
              </a:cxn>
              <a:cxn ang="0">
                <a:pos x="7" y="9"/>
              </a:cxn>
              <a:cxn ang="0">
                <a:pos x="10" y="5"/>
              </a:cxn>
              <a:cxn ang="0">
                <a:pos x="4" y="0"/>
              </a:cxn>
              <a:cxn ang="0">
                <a:pos x="0" y="5"/>
              </a:cxn>
            </a:cxnLst>
            <a:rect l="0" t="0" r="r" b="b"/>
            <a:pathLst>
              <a:path w="10" h="9">
                <a:moveTo>
                  <a:pt x="0" y="5"/>
                </a:moveTo>
                <a:lnTo>
                  <a:pt x="7" y="9"/>
                </a:lnTo>
                <a:lnTo>
                  <a:pt x="10" y="5"/>
                </a:lnTo>
                <a:lnTo>
                  <a:pt x="4" y="0"/>
                </a:lnTo>
                <a:lnTo>
                  <a:pt x="0" y="5"/>
                </a:lnTo>
                <a:close/>
              </a:path>
            </a:pathLst>
          </a:custGeom>
          <a:solidFill>
            <a:srgbClr val="000000"/>
          </a:solidFill>
          <a:ln w="9525">
            <a:noFill/>
            <a:round/>
            <a:headEnd/>
            <a:tailEnd/>
          </a:ln>
        </p:spPr>
        <p:txBody>
          <a:bodyPr/>
          <a:lstStyle/>
          <a:p>
            <a:endParaRPr lang="en-US"/>
          </a:p>
        </p:txBody>
      </p:sp>
      <p:sp>
        <p:nvSpPr>
          <p:cNvPr id="131245" name="Line 173"/>
          <p:cNvSpPr>
            <a:spLocks noChangeShapeType="1"/>
          </p:cNvSpPr>
          <p:nvPr/>
        </p:nvSpPr>
        <p:spPr bwMode="auto">
          <a:xfrm flipV="1">
            <a:off x="1804988" y="2097088"/>
            <a:ext cx="17462" cy="204787"/>
          </a:xfrm>
          <a:prstGeom prst="line">
            <a:avLst/>
          </a:prstGeom>
          <a:noFill/>
          <a:ln w="4763">
            <a:solidFill>
              <a:srgbClr val="000000"/>
            </a:solidFill>
            <a:round/>
            <a:headEnd/>
            <a:tailEnd/>
          </a:ln>
        </p:spPr>
        <p:txBody>
          <a:bodyPr/>
          <a:lstStyle/>
          <a:p>
            <a:endParaRPr lang="en-US"/>
          </a:p>
        </p:txBody>
      </p:sp>
      <p:sp>
        <p:nvSpPr>
          <p:cNvPr id="131246" name="Line 174"/>
          <p:cNvSpPr>
            <a:spLocks noChangeShapeType="1"/>
          </p:cNvSpPr>
          <p:nvPr/>
        </p:nvSpPr>
        <p:spPr bwMode="auto">
          <a:xfrm>
            <a:off x="1822450" y="2097088"/>
            <a:ext cx="15875" cy="7937"/>
          </a:xfrm>
          <a:prstGeom prst="line">
            <a:avLst/>
          </a:prstGeom>
          <a:noFill/>
          <a:ln w="4763">
            <a:solidFill>
              <a:srgbClr val="000000"/>
            </a:solidFill>
            <a:round/>
            <a:headEnd/>
            <a:tailEnd/>
          </a:ln>
        </p:spPr>
        <p:txBody>
          <a:bodyPr/>
          <a:lstStyle/>
          <a:p>
            <a:endParaRPr lang="en-US"/>
          </a:p>
        </p:txBody>
      </p:sp>
      <p:sp>
        <p:nvSpPr>
          <p:cNvPr id="131247" name="Line 175"/>
          <p:cNvSpPr>
            <a:spLocks noChangeShapeType="1"/>
          </p:cNvSpPr>
          <p:nvPr/>
        </p:nvSpPr>
        <p:spPr bwMode="auto">
          <a:xfrm flipV="1">
            <a:off x="1838325" y="2074863"/>
            <a:ext cx="107950" cy="30162"/>
          </a:xfrm>
          <a:prstGeom prst="line">
            <a:avLst/>
          </a:prstGeom>
          <a:noFill/>
          <a:ln w="4763">
            <a:solidFill>
              <a:srgbClr val="000000"/>
            </a:solidFill>
            <a:round/>
            <a:headEnd/>
            <a:tailEnd/>
          </a:ln>
        </p:spPr>
        <p:txBody>
          <a:bodyPr/>
          <a:lstStyle/>
          <a:p>
            <a:endParaRPr lang="en-US"/>
          </a:p>
        </p:txBody>
      </p:sp>
      <p:sp>
        <p:nvSpPr>
          <p:cNvPr id="131248" name="Line 176"/>
          <p:cNvSpPr>
            <a:spLocks noChangeShapeType="1"/>
          </p:cNvSpPr>
          <p:nvPr/>
        </p:nvSpPr>
        <p:spPr bwMode="auto">
          <a:xfrm>
            <a:off x="1946275" y="2074863"/>
            <a:ext cx="19050" cy="22225"/>
          </a:xfrm>
          <a:prstGeom prst="line">
            <a:avLst/>
          </a:prstGeom>
          <a:noFill/>
          <a:ln w="4763">
            <a:solidFill>
              <a:srgbClr val="000000"/>
            </a:solidFill>
            <a:round/>
            <a:headEnd/>
            <a:tailEnd/>
          </a:ln>
        </p:spPr>
        <p:txBody>
          <a:bodyPr/>
          <a:lstStyle/>
          <a:p>
            <a:endParaRPr lang="en-US"/>
          </a:p>
        </p:txBody>
      </p:sp>
      <p:sp>
        <p:nvSpPr>
          <p:cNvPr id="131249" name="Line 177"/>
          <p:cNvSpPr>
            <a:spLocks noChangeShapeType="1"/>
          </p:cNvSpPr>
          <p:nvPr/>
        </p:nvSpPr>
        <p:spPr bwMode="auto">
          <a:xfrm>
            <a:off x="1965325" y="2097088"/>
            <a:ext cx="17463" cy="15875"/>
          </a:xfrm>
          <a:prstGeom prst="line">
            <a:avLst/>
          </a:prstGeom>
          <a:noFill/>
          <a:ln w="4763">
            <a:solidFill>
              <a:srgbClr val="000000"/>
            </a:solidFill>
            <a:round/>
            <a:headEnd/>
            <a:tailEnd/>
          </a:ln>
        </p:spPr>
        <p:txBody>
          <a:bodyPr/>
          <a:lstStyle/>
          <a:p>
            <a:endParaRPr lang="en-US"/>
          </a:p>
        </p:txBody>
      </p:sp>
      <p:sp>
        <p:nvSpPr>
          <p:cNvPr id="131250" name="Line 178"/>
          <p:cNvSpPr>
            <a:spLocks noChangeShapeType="1"/>
          </p:cNvSpPr>
          <p:nvPr/>
        </p:nvSpPr>
        <p:spPr bwMode="auto">
          <a:xfrm>
            <a:off x="1982788" y="2112963"/>
            <a:ext cx="14287" cy="1587"/>
          </a:xfrm>
          <a:prstGeom prst="line">
            <a:avLst/>
          </a:prstGeom>
          <a:noFill/>
          <a:ln w="4763">
            <a:solidFill>
              <a:srgbClr val="000000"/>
            </a:solidFill>
            <a:round/>
            <a:headEnd/>
            <a:tailEnd/>
          </a:ln>
        </p:spPr>
        <p:txBody>
          <a:bodyPr/>
          <a:lstStyle/>
          <a:p>
            <a:endParaRPr lang="en-US"/>
          </a:p>
        </p:txBody>
      </p:sp>
      <p:sp>
        <p:nvSpPr>
          <p:cNvPr id="131251" name="Line 179"/>
          <p:cNvSpPr>
            <a:spLocks noChangeShapeType="1"/>
          </p:cNvSpPr>
          <p:nvPr/>
        </p:nvSpPr>
        <p:spPr bwMode="auto">
          <a:xfrm>
            <a:off x="1997075" y="2112963"/>
            <a:ext cx="17463" cy="1587"/>
          </a:xfrm>
          <a:prstGeom prst="line">
            <a:avLst/>
          </a:prstGeom>
          <a:noFill/>
          <a:ln w="4763">
            <a:solidFill>
              <a:srgbClr val="000000"/>
            </a:solidFill>
            <a:round/>
            <a:headEnd/>
            <a:tailEnd/>
          </a:ln>
        </p:spPr>
        <p:txBody>
          <a:bodyPr/>
          <a:lstStyle/>
          <a:p>
            <a:endParaRPr lang="en-US"/>
          </a:p>
        </p:txBody>
      </p:sp>
      <p:sp>
        <p:nvSpPr>
          <p:cNvPr id="131252" name="Line 180"/>
          <p:cNvSpPr>
            <a:spLocks noChangeShapeType="1"/>
          </p:cNvSpPr>
          <p:nvPr/>
        </p:nvSpPr>
        <p:spPr bwMode="auto">
          <a:xfrm flipV="1">
            <a:off x="2014538" y="2105025"/>
            <a:ext cx="17462" cy="7938"/>
          </a:xfrm>
          <a:prstGeom prst="line">
            <a:avLst/>
          </a:prstGeom>
          <a:noFill/>
          <a:ln w="4763">
            <a:solidFill>
              <a:srgbClr val="000000"/>
            </a:solidFill>
            <a:round/>
            <a:headEnd/>
            <a:tailEnd/>
          </a:ln>
        </p:spPr>
        <p:txBody>
          <a:bodyPr/>
          <a:lstStyle/>
          <a:p>
            <a:endParaRPr lang="en-US"/>
          </a:p>
        </p:txBody>
      </p:sp>
      <p:sp>
        <p:nvSpPr>
          <p:cNvPr id="131253" name="Line 181"/>
          <p:cNvSpPr>
            <a:spLocks noChangeShapeType="1"/>
          </p:cNvSpPr>
          <p:nvPr/>
        </p:nvSpPr>
        <p:spPr bwMode="auto">
          <a:xfrm flipV="1">
            <a:off x="2032000" y="2097088"/>
            <a:ext cx="14288" cy="7937"/>
          </a:xfrm>
          <a:prstGeom prst="line">
            <a:avLst/>
          </a:prstGeom>
          <a:noFill/>
          <a:ln w="4763">
            <a:solidFill>
              <a:srgbClr val="000000"/>
            </a:solidFill>
            <a:round/>
            <a:headEnd/>
            <a:tailEnd/>
          </a:ln>
        </p:spPr>
        <p:txBody>
          <a:bodyPr/>
          <a:lstStyle/>
          <a:p>
            <a:endParaRPr lang="en-US"/>
          </a:p>
        </p:txBody>
      </p:sp>
      <p:sp>
        <p:nvSpPr>
          <p:cNvPr id="131254" name="Line 182"/>
          <p:cNvSpPr>
            <a:spLocks noChangeShapeType="1"/>
          </p:cNvSpPr>
          <p:nvPr/>
        </p:nvSpPr>
        <p:spPr bwMode="auto">
          <a:xfrm flipV="1">
            <a:off x="2046288" y="2090738"/>
            <a:ext cx="19050" cy="6350"/>
          </a:xfrm>
          <a:prstGeom prst="line">
            <a:avLst/>
          </a:prstGeom>
          <a:noFill/>
          <a:ln w="4763">
            <a:solidFill>
              <a:srgbClr val="000000"/>
            </a:solidFill>
            <a:round/>
            <a:headEnd/>
            <a:tailEnd/>
          </a:ln>
        </p:spPr>
        <p:txBody>
          <a:bodyPr/>
          <a:lstStyle/>
          <a:p>
            <a:endParaRPr lang="en-US"/>
          </a:p>
        </p:txBody>
      </p:sp>
      <p:sp>
        <p:nvSpPr>
          <p:cNvPr id="131255" name="Line 183"/>
          <p:cNvSpPr>
            <a:spLocks noChangeShapeType="1"/>
          </p:cNvSpPr>
          <p:nvPr/>
        </p:nvSpPr>
        <p:spPr bwMode="auto">
          <a:xfrm flipV="1">
            <a:off x="2065338" y="2074863"/>
            <a:ext cx="17462" cy="15875"/>
          </a:xfrm>
          <a:prstGeom prst="line">
            <a:avLst/>
          </a:prstGeom>
          <a:noFill/>
          <a:ln w="4763">
            <a:solidFill>
              <a:srgbClr val="000000"/>
            </a:solidFill>
            <a:round/>
            <a:headEnd/>
            <a:tailEnd/>
          </a:ln>
        </p:spPr>
        <p:txBody>
          <a:bodyPr/>
          <a:lstStyle/>
          <a:p>
            <a:endParaRPr lang="en-US"/>
          </a:p>
        </p:txBody>
      </p:sp>
      <p:sp>
        <p:nvSpPr>
          <p:cNvPr id="131256" name="Line 184"/>
          <p:cNvSpPr>
            <a:spLocks noChangeShapeType="1"/>
          </p:cNvSpPr>
          <p:nvPr/>
        </p:nvSpPr>
        <p:spPr bwMode="auto">
          <a:xfrm flipV="1">
            <a:off x="2082800" y="2068513"/>
            <a:ext cx="17463" cy="6350"/>
          </a:xfrm>
          <a:prstGeom prst="line">
            <a:avLst/>
          </a:prstGeom>
          <a:noFill/>
          <a:ln w="4763">
            <a:solidFill>
              <a:srgbClr val="000000"/>
            </a:solidFill>
            <a:round/>
            <a:headEnd/>
            <a:tailEnd/>
          </a:ln>
        </p:spPr>
        <p:txBody>
          <a:bodyPr/>
          <a:lstStyle/>
          <a:p>
            <a:endParaRPr lang="en-US"/>
          </a:p>
        </p:txBody>
      </p:sp>
      <p:sp>
        <p:nvSpPr>
          <p:cNvPr id="131257" name="Line 185"/>
          <p:cNvSpPr>
            <a:spLocks noChangeShapeType="1"/>
          </p:cNvSpPr>
          <p:nvPr/>
        </p:nvSpPr>
        <p:spPr bwMode="auto">
          <a:xfrm>
            <a:off x="2100263" y="2068513"/>
            <a:ext cx="14287" cy="44450"/>
          </a:xfrm>
          <a:prstGeom prst="line">
            <a:avLst/>
          </a:prstGeom>
          <a:noFill/>
          <a:ln w="4763">
            <a:solidFill>
              <a:srgbClr val="000000"/>
            </a:solidFill>
            <a:round/>
            <a:headEnd/>
            <a:tailEnd/>
          </a:ln>
        </p:spPr>
        <p:txBody>
          <a:bodyPr/>
          <a:lstStyle/>
          <a:p>
            <a:endParaRPr lang="en-US"/>
          </a:p>
        </p:txBody>
      </p:sp>
      <p:sp>
        <p:nvSpPr>
          <p:cNvPr id="131258" name="Line 186"/>
          <p:cNvSpPr>
            <a:spLocks noChangeShapeType="1"/>
          </p:cNvSpPr>
          <p:nvPr/>
        </p:nvSpPr>
        <p:spPr bwMode="auto">
          <a:xfrm>
            <a:off x="2114550" y="2112963"/>
            <a:ext cx="528638" cy="82550"/>
          </a:xfrm>
          <a:prstGeom prst="line">
            <a:avLst/>
          </a:prstGeom>
          <a:noFill/>
          <a:ln w="4763">
            <a:solidFill>
              <a:srgbClr val="000000"/>
            </a:solidFill>
            <a:round/>
            <a:headEnd/>
            <a:tailEnd/>
          </a:ln>
        </p:spPr>
        <p:txBody>
          <a:bodyPr/>
          <a:lstStyle/>
          <a:p>
            <a:endParaRPr lang="en-US"/>
          </a:p>
        </p:txBody>
      </p:sp>
      <p:sp>
        <p:nvSpPr>
          <p:cNvPr id="131259" name="Line 187"/>
          <p:cNvSpPr>
            <a:spLocks noChangeShapeType="1"/>
          </p:cNvSpPr>
          <p:nvPr/>
        </p:nvSpPr>
        <p:spPr bwMode="auto">
          <a:xfrm flipV="1">
            <a:off x="2643188" y="2157413"/>
            <a:ext cx="427037" cy="38100"/>
          </a:xfrm>
          <a:prstGeom prst="line">
            <a:avLst/>
          </a:prstGeom>
          <a:noFill/>
          <a:ln w="4763">
            <a:solidFill>
              <a:srgbClr val="000000"/>
            </a:solidFill>
            <a:round/>
            <a:headEnd/>
            <a:tailEnd/>
          </a:ln>
        </p:spPr>
        <p:txBody>
          <a:bodyPr/>
          <a:lstStyle/>
          <a:p>
            <a:endParaRPr lang="en-US"/>
          </a:p>
        </p:txBody>
      </p:sp>
      <p:sp>
        <p:nvSpPr>
          <p:cNvPr id="131260" name="Line 188"/>
          <p:cNvSpPr>
            <a:spLocks noChangeShapeType="1"/>
          </p:cNvSpPr>
          <p:nvPr/>
        </p:nvSpPr>
        <p:spPr bwMode="auto">
          <a:xfrm>
            <a:off x="3070225" y="2157413"/>
            <a:ext cx="11113" cy="7937"/>
          </a:xfrm>
          <a:prstGeom prst="line">
            <a:avLst/>
          </a:prstGeom>
          <a:noFill/>
          <a:ln w="4763">
            <a:solidFill>
              <a:srgbClr val="000000"/>
            </a:solidFill>
            <a:round/>
            <a:headEnd/>
            <a:tailEnd/>
          </a:ln>
        </p:spPr>
        <p:txBody>
          <a:bodyPr/>
          <a:lstStyle/>
          <a:p>
            <a:endParaRPr lang="en-US"/>
          </a:p>
        </p:txBody>
      </p:sp>
      <p:sp>
        <p:nvSpPr>
          <p:cNvPr id="131261" name="Line 189"/>
          <p:cNvSpPr>
            <a:spLocks noChangeShapeType="1"/>
          </p:cNvSpPr>
          <p:nvPr/>
        </p:nvSpPr>
        <p:spPr bwMode="auto">
          <a:xfrm>
            <a:off x="3081338" y="2165350"/>
            <a:ext cx="223837" cy="7938"/>
          </a:xfrm>
          <a:prstGeom prst="line">
            <a:avLst/>
          </a:prstGeom>
          <a:noFill/>
          <a:ln w="4763">
            <a:solidFill>
              <a:srgbClr val="000000"/>
            </a:solidFill>
            <a:round/>
            <a:headEnd/>
            <a:tailEnd/>
          </a:ln>
        </p:spPr>
        <p:txBody>
          <a:bodyPr/>
          <a:lstStyle/>
          <a:p>
            <a:endParaRPr lang="en-US"/>
          </a:p>
        </p:txBody>
      </p:sp>
      <p:sp>
        <p:nvSpPr>
          <p:cNvPr id="131262" name="Line 190"/>
          <p:cNvSpPr>
            <a:spLocks noChangeShapeType="1"/>
          </p:cNvSpPr>
          <p:nvPr/>
        </p:nvSpPr>
        <p:spPr bwMode="auto">
          <a:xfrm>
            <a:off x="3305175" y="2173288"/>
            <a:ext cx="19050" cy="15875"/>
          </a:xfrm>
          <a:prstGeom prst="line">
            <a:avLst/>
          </a:prstGeom>
          <a:noFill/>
          <a:ln w="4763">
            <a:solidFill>
              <a:srgbClr val="000000"/>
            </a:solidFill>
            <a:round/>
            <a:headEnd/>
            <a:tailEnd/>
          </a:ln>
        </p:spPr>
        <p:txBody>
          <a:bodyPr/>
          <a:lstStyle/>
          <a:p>
            <a:endParaRPr lang="en-US"/>
          </a:p>
        </p:txBody>
      </p:sp>
      <p:sp>
        <p:nvSpPr>
          <p:cNvPr id="131263" name="Line 191"/>
          <p:cNvSpPr>
            <a:spLocks noChangeShapeType="1"/>
          </p:cNvSpPr>
          <p:nvPr/>
        </p:nvSpPr>
        <p:spPr bwMode="auto">
          <a:xfrm>
            <a:off x="3324225" y="2189163"/>
            <a:ext cx="376238" cy="142875"/>
          </a:xfrm>
          <a:prstGeom prst="line">
            <a:avLst/>
          </a:prstGeom>
          <a:noFill/>
          <a:ln w="4763">
            <a:solidFill>
              <a:srgbClr val="000000"/>
            </a:solidFill>
            <a:round/>
            <a:headEnd/>
            <a:tailEnd/>
          </a:ln>
        </p:spPr>
        <p:txBody>
          <a:bodyPr/>
          <a:lstStyle/>
          <a:p>
            <a:endParaRPr lang="en-US"/>
          </a:p>
        </p:txBody>
      </p:sp>
      <p:sp>
        <p:nvSpPr>
          <p:cNvPr id="131264" name="Line 192"/>
          <p:cNvSpPr>
            <a:spLocks noChangeShapeType="1"/>
          </p:cNvSpPr>
          <p:nvPr/>
        </p:nvSpPr>
        <p:spPr bwMode="auto">
          <a:xfrm flipV="1">
            <a:off x="3700463" y="2225675"/>
            <a:ext cx="369887" cy="106363"/>
          </a:xfrm>
          <a:prstGeom prst="line">
            <a:avLst/>
          </a:prstGeom>
          <a:noFill/>
          <a:ln w="4763">
            <a:solidFill>
              <a:srgbClr val="000000"/>
            </a:solidFill>
            <a:round/>
            <a:headEnd/>
            <a:tailEnd/>
          </a:ln>
        </p:spPr>
        <p:txBody>
          <a:bodyPr/>
          <a:lstStyle/>
          <a:p>
            <a:endParaRPr lang="en-US"/>
          </a:p>
        </p:txBody>
      </p:sp>
      <p:sp>
        <p:nvSpPr>
          <p:cNvPr id="131265" name="Line 193"/>
          <p:cNvSpPr>
            <a:spLocks noChangeShapeType="1"/>
          </p:cNvSpPr>
          <p:nvPr/>
        </p:nvSpPr>
        <p:spPr bwMode="auto">
          <a:xfrm flipV="1">
            <a:off x="4070350" y="2189163"/>
            <a:ext cx="33338" cy="36512"/>
          </a:xfrm>
          <a:prstGeom prst="line">
            <a:avLst/>
          </a:prstGeom>
          <a:noFill/>
          <a:ln w="4763">
            <a:solidFill>
              <a:srgbClr val="000000"/>
            </a:solidFill>
            <a:round/>
            <a:headEnd/>
            <a:tailEnd/>
          </a:ln>
        </p:spPr>
        <p:txBody>
          <a:bodyPr/>
          <a:lstStyle/>
          <a:p>
            <a:endParaRPr lang="en-US"/>
          </a:p>
        </p:txBody>
      </p:sp>
      <p:sp>
        <p:nvSpPr>
          <p:cNvPr id="131266" name="Oval 194"/>
          <p:cNvSpPr>
            <a:spLocks noChangeArrowheads="1"/>
          </p:cNvSpPr>
          <p:nvPr/>
        </p:nvSpPr>
        <p:spPr bwMode="auto">
          <a:xfrm>
            <a:off x="1712913" y="2444750"/>
            <a:ext cx="109537" cy="98425"/>
          </a:xfrm>
          <a:prstGeom prst="ellipse">
            <a:avLst/>
          </a:prstGeom>
          <a:solidFill>
            <a:srgbClr val="000000"/>
          </a:solidFill>
          <a:ln w="4763">
            <a:solidFill>
              <a:srgbClr val="000000"/>
            </a:solidFill>
            <a:round/>
            <a:headEnd/>
            <a:tailEnd/>
          </a:ln>
        </p:spPr>
        <p:txBody>
          <a:bodyPr/>
          <a:lstStyle/>
          <a:p>
            <a:endParaRPr lang="en-US"/>
          </a:p>
        </p:txBody>
      </p:sp>
      <p:sp>
        <p:nvSpPr>
          <p:cNvPr id="131267" name="Oval 195"/>
          <p:cNvSpPr>
            <a:spLocks noChangeArrowheads="1"/>
          </p:cNvSpPr>
          <p:nvPr/>
        </p:nvSpPr>
        <p:spPr bwMode="auto">
          <a:xfrm>
            <a:off x="1746250" y="2497138"/>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68" name="Oval 196"/>
          <p:cNvSpPr>
            <a:spLocks noChangeArrowheads="1"/>
          </p:cNvSpPr>
          <p:nvPr/>
        </p:nvSpPr>
        <p:spPr bwMode="auto">
          <a:xfrm>
            <a:off x="1762125" y="2527300"/>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69" name="Oval 197"/>
          <p:cNvSpPr>
            <a:spLocks noChangeArrowheads="1"/>
          </p:cNvSpPr>
          <p:nvPr/>
        </p:nvSpPr>
        <p:spPr bwMode="auto">
          <a:xfrm>
            <a:off x="1781175" y="2444750"/>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70" name="Oval 198"/>
          <p:cNvSpPr>
            <a:spLocks noChangeArrowheads="1"/>
          </p:cNvSpPr>
          <p:nvPr/>
        </p:nvSpPr>
        <p:spPr bwMode="auto">
          <a:xfrm>
            <a:off x="1889125" y="1841500"/>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71" name="Oval 199"/>
          <p:cNvSpPr>
            <a:spLocks noChangeArrowheads="1"/>
          </p:cNvSpPr>
          <p:nvPr/>
        </p:nvSpPr>
        <p:spPr bwMode="auto">
          <a:xfrm>
            <a:off x="1905000" y="1833563"/>
            <a:ext cx="109538" cy="96837"/>
          </a:xfrm>
          <a:prstGeom prst="ellipse">
            <a:avLst/>
          </a:prstGeom>
          <a:solidFill>
            <a:srgbClr val="000000"/>
          </a:solidFill>
          <a:ln w="4763">
            <a:solidFill>
              <a:srgbClr val="000000"/>
            </a:solidFill>
            <a:round/>
            <a:headEnd/>
            <a:tailEnd/>
          </a:ln>
        </p:spPr>
        <p:txBody>
          <a:bodyPr/>
          <a:lstStyle/>
          <a:p>
            <a:endParaRPr lang="en-US"/>
          </a:p>
        </p:txBody>
      </p:sp>
      <p:sp>
        <p:nvSpPr>
          <p:cNvPr id="131272" name="Oval 200"/>
          <p:cNvSpPr>
            <a:spLocks noChangeArrowheads="1"/>
          </p:cNvSpPr>
          <p:nvPr/>
        </p:nvSpPr>
        <p:spPr bwMode="auto">
          <a:xfrm>
            <a:off x="1939925" y="1863725"/>
            <a:ext cx="106363" cy="98425"/>
          </a:xfrm>
          <a:prstGeom prst="ellipse">
            <a:avLst/>
          </a:prstGeom>
          <a:solidFill>
            <a:srgbClr val="000000"/>
          </a:solidFill>
          <a:ln w="4763">
            <a:solidFill>
              <a:srgbClr val="000000"/>
            </a:solidFill>
            <a:round/>
            <a:headEnd/>
            <a:tailEnd/>
          </a:ln>
        </p:spPr>
        <p:txBody>
          <a:bodyPr/>
          <a:lstStyle/>
          <a:p>
            <a:endParaRPr lang="en-US"/>
          </a:p>
        </p:txBody>
      </p:sp>
      <p:sp>
        <p:nvSpPr>
          <p:cNvPr id="131273" name="Oval 201"/>
          <p:cNvSpPr>
            <a:spLocks noChangeArrowheads="1"/>
          </p:cNvSpPr>
          <p:nvPr/>
        </p:nvSpPr>
        <p:spPr bwMode="auto">
          <a:xfrm>
            <a:off x="1957388" y="1954213"/>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74" name="Oval 202"/>
          <p:cNvSpPr>
            <a:spLocks noChangeArrowheads="1"/>
          </p:cNvSpPr>
          <p:nvPr/>
        </p:nvSpPr>
        <p:spPr bwMode="auto">
          <a:xfrm>
            <a:off x="1971675" y="1946275"/>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275" name="Oval 203"/>
          <p:cNvSpPr>
            <a:spLocks noChangeArrowheads="1"/>
          </p:cNvSpPr>
          <p:nvPr/>
        </p:nvSpPr>
        <p:spPr bwMode="auto">
          <a:xfrm>
            <a:off x="1989138" y="1946275"/>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276" name="Oval 204"/>
          <p:cNvSpPr>
            <a:spLocks noChangeArrowheads="1"/>
          </p:cNvSpPr>
          <p:nvPr/>
        </p:nvSpPr>
        <p:spPr bwMode="auto">
          <a:xfrm>
            <a:off x="2008188" y="1901825"/>
            <a:ext cx="106362" cy="98425"/>
          </a:xfrm>
          <a:prstGeom prst="ellipse">
            <a:avLst/>
          </a:prstGeom>
          <a:solidFill>
            <a:srgbClr val="000000"/>
          </a:solidFill>
          <a:ln w="4763">
            <a:solidFill>
              <a:srgbClr val="000000"/>
            </a:solidFill>
            <a:round/>
            <a:headEnd/>
            <a:tailEnd/>
          </a:ln>
        </p:spPr>
        <p:txBody>
          <a:bodyPr/>
          <a:lstStyle/>
          <a:p>
            <a:endParaRPr lang="en-US"/>
          </a:p>
        </p:txBody>
      </p:sp>
      <p:sp>
        <p:nvSpPr>
          <p:cNvPr id="131277" name="Oval 205"/>
          <p:cNvSpPr>
            <a:spLocks noChangeArrowheads="1"/>
          </p:cNvSpPr>
          <p:nvPr/>
        </p:nvSpPr>
        <p:spPr bwMode="auto">
          <a:xfrm>
            <a:off x="2022475" y="1992313"/>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78" name="Oval 206"/>
          <p:cNvSpPr>
            <a:spLocks noChangeArrowheads="1"/>
          </p:cNvSpPr>
          <p:nvPr/>
        </p:nvSpPr>
        <p:spPr bwMode="auto">
          <a:xfrm>
            <a:off x="2039938" y="1908175"/>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279" name="Oval 207"/>
          <p:cNvSpPr>
            <a:spLocks noChangeArrowheads="1"/>
          </p:cNvSpPr>
          <p:nvPr/>
        </p:nvSpPr>
        <p:spPr bwMode="auto">
          <a:xfrm>
            <a:off x="2057400" y="1908175"/>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80" name="Oval 208"/>
          <p:cNvSpPr>
            <a:spLocks noChangeArrowheads="1"/>
          </p:cNvSpPr>
          <p:nvPr/>
        </p:nvSpPr>
        <p:spPr bwMode="auto">
          <a:xfrm>
            <a:off x="2584450" y="1930400"/>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81" name="Oval 209"/>
          <p:cNvSpPr>
            <a:spLocks noChangeArrowheads="1"/>
          </p:cNvSpPr>
          <p:nvPr/>
        </p:nvSpPr>
        <p:spPr bwMode="auto">
          <a:xfrm>
            <a:off x="3013075" y="2038350"/>
            <a:ext cx="106363" cy="98425"/>
          </a:xfrm>
          <a:prstGeom prst="ellipse">
            <a:avLst/>
          </a:prstGeom>
          <a:solidFill>
            <a:srgbClr val="000000"/>
          </a:solidFill>
          <a:ln w="4763">
            <a:solidFill>
              <a:srgbClr val="000000"/>
            </a:solidFill>
            <a:round/>
            <a:headEnd/>
            <a:tailEnd/>
          </a:ln>
        </p:spPr>
        <p:txBody>
          <a:bodyPr/>
          <a:lstStyle/>
          <a:p>
            <a:endParaRPr lang="en-US"/>
          </a:p>
        </p:txBody>
      </p:sp>
      <p:sp>
        <p:nvSpPr>
          <p:cNvPr id="131282" name="Oval 210"/>
          <p:cNvSpPr>
            <a:spLocks noChangeArrowheads="1"/>
          </p:cNvSpPr>
          <p:nvPr/>
        </p:nvSpPr>
        <p:spPr bwMode="auto">
          <a:xfrm>
            <a:off x="3019425" y="2052638"/>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283" name="Oval 211"/>
          <p:cNvSpPr>
            <a:spLocks noChangeArrowheads="1"/>
          </p:cNvSpPr>
          <p:nvPr/>
        </p:nvSpPr>
        <p:spPr bwMode="auto">
          <a:xfrm>
            <a:off x="3248025" y="2211388"/>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84" name="Oval 212"/>
          <p:cNvSpPr>
            <a:spLocks noChangeArrowheads="1"/>
          </p:cNvSpPr>
          <p:nvPr/>
        </p:nvSpPr>
        <p:spPr bwMode="auto">
          <a:xfrm>
            <a:off x="3265488" y="2316163"/>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85" name="Oval 213"/>
          <p:cNvSpPr>
            <a:spLocks noChangeArrowheads="1"/>
          </p:cNvSpPr>
          <p:nvPr/>
        </p:nvSpPr>
        <p:spPr bwMode="auto">
          <a:xfrm>
            <a:off x="3643313" y="2370138"/>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86" name="Oval 214"/>
          <p:cNvSpPr>
            <a:spLocks noChangeArrowheads="1"/>
          </p:cNvSpPr>
          <p:nvPr/>
        </p:nvSpPr>
        <p:spPr bwMode="auto">
          <a:xfrm>
            <a:off x="4011613" y="2271713"/>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287" name="Oval 215"/>
          <p:cNvSpPr>
            <a:spLocks noChangeArrowheads="1"/>
          </p:cNvSpPr>
          <p:nvPr/>
        </p:nvSpPr>
        <p:spPr bwMode="auto">
          <a:xfrm>
            <a:off x="4044950" y="1970088"/>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288" name="Freeform 216"/>
          <p:cNvSpPr>
            <a:spLocks/>
          </p:cNvSpPr>
          <p:nvPr/>
        </p:nvSpPr>
        <p:spPr bwMode="auto">
          <a:xfrm>
            <a:off x="1712913"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289" name="Freeform 217"/>
          <p:cNvSpPr>
            <a:spLocks/>
          </p:cNvSpPr>
          <p:nvPr/>
        </p:nvSpPr>
        <p:spPr bwMode="auto">
          <a:xfrm>
            <a:off x="1746250" y="2784475"/>
            <a:ext cx="119063"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0" name="Freeform 218"/>
          <p:cNvSpPr>
            <a:spLocks/>
          </p:cNvSpPr>
          <p:nvPr/>
        </p:nvSpPr>
        <p:spPr bwMode="auto">
          <a:xfrm>
            <a:off x="1762125" y="2784475"/>
            <a:ext cx="119063"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291" name="Freeform 219"/>
          <p:cNvSpPr>
            <a:spLocks/>
          </p:cNvSpPr>
          <p:nvPr/>
        </p:nvSpPr>
        <p:spPr bwMode="auto">
          <a:xfrm>
            <a:off x="1781175" y="2784475"/>
            <a:ext cx="115888"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2" name="Freeform 220"/>
          <p:cNvSpPr>
            <a:spLocks/>
          </p:cNvSpPr>
          <p:nvPr/>
        </p:nvSpPr>
        <p:spPr bwMode="auto">
          <a:xfrm>
            <a:off x="1889125" y="2784475"/>
            <a:ext cx="119063"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3" name="Freeform 221"/>
          <p:cNvSpPr>
            <a:spLocks/>
          </p:cNvSpPr>
          <p:nvPr/>
        </p:nvSpPr>
        <p:spPr bwMode="auto">
          <a:xfrm>
            <a:off x="1905000"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294" name="Freeform 222"/>
          <p:cNvSpPr>
            <a:spLocks/>
          </p:cNvSpPr>
          <p:nvPr/>
        </p:nvSpPr>
        <p:spPr bwMode="auto">
          <a:xfrm>
            <a:off x="1922463"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295" name="Freeform 223"/>
          <p:cNvSpPr>
            <a:spLocks/>
          </p:cNvSpPr>
          <p:nvPr/>
        </p:nvSpPr>
        <p:spPr bwMode="auto">
          <a:xfrm>
            <a:off x="1939925" y="2784475"/>
            <a:ext cx="117475"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6" name="Freeform 224"/>
          <p:cNvSpPr>
            <a:spLocks/>
          </p:cNvSpPr>
          <p:nvPr/>
        </p:nvSpPr>
        <p:spPr bwMode="auto">
          <a:xfrm>
            <a:off x="1957388" y="2784475"/>
            <a:ext cx="117475"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7" name="Freeform 225"/>
          <p:cNvSpPr>
            <a:spLocks/>
          </p:cNvSpPr>
          <p:nvPr/>
        </p:nvSpPr>
        <p:spPr bwMode="auto">
          <a:xfrm>
            <a:off x="1971675"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298" name="Freeform 226"/>
          <p:cNvSpPr>
            <a:spLocks/>
          </p:cNvSpPr>
          <p:nvPr/>
        </p:nvSpPr>
        <p:spPr bwMode="auto">
          <a:xfrm>
            <a:off x="1989138" y="2784475"/>
            <a:ext cx="119062"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299" name="Freeform 227"/>
          <p:cNvSpPr>
            <a:spLocks/>
          </p:cNvSpPr>
          <p:nvPr/>
        </p:nvSpPr>
        <p:spPr bwMode="auto">
          <a:xfrm>
            <a:off x="2008188" y="2784475"/>
            <a:ext cx="117475"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0" name="Freeform 228"/>
          <p:cNvSpPr>
            <a:spLocks/>
          </p:cNvSpPr>
          <p:nvPr/>
        </p:nvSpPr>
        <p:spPr bwMode="auto">
          <a:xfrm>
            <a:off x="2022475"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301" name="Freeform 229"/>
          <p:cNvSpPr>
            <a:spLocks/>
          </p:cNvSpPr>
          <p:nvPr/>
        </p:nvSpPr>
        <p:spPr bwMode="auto">
          <a:xfrm>
            <a:off x="2039938" y="2784475"/>
            <a:ext cx="117475"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302" name="Freeform 230"/>
          <p:cNvSpPr>
            <a:spLocks/>
          </p:cNvSpPr>
          <p:nvPr/>
        </p:nvSpPr>
        <p:spPr bwMode="auto">
          <a:xfrm>
            <a:off x="2057400" y="2784475"/>
            <a:ext cx="117475"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3" name="Freeform 231"/>
          <p:cNvSpPr>
            <a:spLocks/>
          </p:cNvSpPr>
          <p:nvPr/>
        </p:nvSpPr>
        <p:spPr bwMode="auto">
          <a:xfrm>
            <a:off x="2584450" y="2784475"/>
            <a:ext cx="119063" cy="106363"/>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304" name="Freeform 232"/>
          <p:cNvSpPr>
            <a:spLocks/>
          </p:cNvSpPr>
          <p:nvPr/>
        </p:nvSpPr>
        <p:spPr bwMode="auto">
          <a:xfrm>
            <a:off x="3013075" y="2784475"/>
            <a:ext cx="117475" cy="106363"/>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5" name="Freeform 233"/>
          <p:cNvSpPr>
            <a:spLocks/>
          </p:cNvSpPr>
          <p:nvPr/>
        </p:nvSpPr>
        <p:spPr bwMode="auto">
          <a:xfrm>
            <a:off x="3019425" y="2784475"/>
            <a:ext cx="119063" cy="106363"/>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306" name="Freeform 234"/>
          <p:cNvSpPr>
            <a:spLocks/>
          </p:cNvSpPr>
          <p:nvPr/>
        </p:nvSpPr>
        <p:spPr bwMode="auto">
          <a:xfrm>
            <a:off x="3248025" y="24606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7" name="Freeform 235"/>
          <p:cNvSpPr>
            <a:spLocks/>
          </p:cNvSpPr>
          <p:nvPr/>
        </p:nvSpPr>
        <p:spPr bwMode="auto">
          <a:xfrm>
            <a:off x="3265488" y="2641600"/>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8" name="Freeform 236"/>
          <p:cNvSpPr>
            <a:spLocks/>
          </p:cNvSpPr>
          <p:nvPr/>
        </p:nvSpPr>
        <p:spPr bwMode="auto">
          <a:xfrm>
            <a:off x="3643313" y="2143125"/>
            <a:ext cx="115887"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309" name="Freeform 237"/>
          <p:cNvSpPr>
            <a:spLocks/>
          </p:cNvSpPr>
          <p:nvPr/>
        </p:nvSpPr>
        <p:spPr bwMode="auto">
          <a:xfrm>
            <a:off x="4011613" y="1908175"/>
            <a:ext cx="117475" cy="106363"/>
          </a:xfrm>
          <a:custGeom>
            <a:avLst/>
            <a:gdLst/>
            <a:ahLst/>
            <a:cxnLst>
              <a:cxn ang="0">
                <a:pos x="23" y="0"/>
              </a:cxn>
              <a:cxn ang="0">
                <a:pos x="47" y="61"/>
              </a:cxn>
              <a:cxn ang="0">
                <a:pos x="0" y="61"/>
              </a:cxn>
              <a:cxn ang="0">
                <a:pos x="23" y="0"/>
              </a:cxn>
            </a:cxnLst>
            <a:rect l="0" t="0" r="r" b="b"/>
            <a:pathLst>
              <a:path w="47" h="61">
                <a:moveTo>
                  <a:pt x="23" y="0"/>
                </a:moveTo>
                <a:lnTo>
                  <a:pt x="47" y="61"/>
                </a:lnTo>
                <a:lnTo>
                  <a:pt x="0" y="61"/>
                </a:lnTo>
                <a:lnTo>
                  <a:pt x="23" y="0"/>
                </a:lnTo>
                <a:close/>
              </a:path>
            </a:pathLst>
          </a:custGeom>
          <a:noFill/>
          <a:ln w="4763">
            <a:solidFill>
              <a:srgbClr val="000000"/>
            </a:solidFill>
            <a:prstDash val="solid"/>
            <a:round/>
            <a:headEnd/>
            <a:tailEnd/>
          </a:ln>
        </p:spPr>
        <p:txBody>
          <a:bodyPr/>
          <a:lstStyle/>
          <a:p>
            <a:endParaRPr lang="en-US"/>
          </a:p>
        </p:txBody>
      </p:sp>
      <p:sp>
        <p:nvSpPr>
          <p:cNvPr id="131310" name="Freeform 238"/>
          <p:cNvSpPr>
            <a:spLocks/>
          </p:cNvSpPr>
          <p:nvPr/>
        </p:nvSpPr>
        <p:spPr bwMode="auto">
          <a:xfrm>
            <a:off x="4044950" y="1833563"/>
            <a:ext cx="115888" cy="106362"/>
          </a:xfrm>
          <a:custGeom>
            <a:avLst/>
            <a:gdLst/>
            <a:ahLst/>
            <a:cxnLst>
              <a:cxn ang="0">
                <a:pos x="24" y="0"/>
              </a:cxn>
              <a:cxn ang="0">
                <a:pos x="47" y="61"/>
              </a:cxn>
              <a:cxn ang="0">
                <a:pos x="0" y="61"/>
              </a:cxn>
              <a:cxn ang="0">
                <a:pos x="24" y="0"/>
              </a:cxn>
            </a:cxnLst>
            <a:rect l="0" t="0" r="r" b="b"/>
            <a:pathLst>
              <a:path w="47" h="61">
                <a:moveTo>
                  <a:pt x="24" y="0"/>
                </a:moveTo>
                <a:lnTo>
                  <a:pt x="47" y="61"/>
                </a:lnTo>
                <a:lnTo>
                  <a:pt x="0" y="61"/>
                </a:lnTo>
                <a:lnTo>
                  <a:pt x="24" y="0"/>
                </a:lnTo>
                <a:close/>
              </a:path>
            </a:pathLst>
          </a:custGeom>
          <a:noFill/>
          <a:ln w="4763">
            <a:solidFill>
              <a:srgbClr val="000000"/>
            </a:solidFill>
            <a:prstDash val="solid"/>
            <a:round/>
            <a:headEnd/>
            <a:tailEnd/>
          </a:ln>
        </p:spPr>
        <p:txBody>
          <a:bodyPr/>
          <a:lstStyle/>
          <a:p>
            <a:endParaRPr lang="en-US"/>
          </a:p>
        </p:txBody>
      </p:sp>
      <p:sp>
        <p:nvSpPr>
          <p:cNvPr id="131311" name="Rectangle 239"/>
          <p:cNvSpPr>
            <a:spLocks noChangeArrowheads="1"/>
          </p:cNvSpPr>
          <p:nvPr/>
        </p:nvSpPr>
        <p:spPr bwMode="auto">
          <a:xfrm>
            <a:off x="1704975" y="2235200"/>
            <a:ext cx="141288" cy="127000"/>
          </a:xfrm>
          <a:prstGeom prst="rect">
            <a:avLst/>
          </a:prstGeom>
          <a:noFill/>
          <a:ln w="9525">
            <a:noFill/>
            <a:miter lim="800000"/>
            <a:headEnd/>
            <a:tailEnd/>
          </a:ln>
        </p:spPr>
        <p:txBody>
          <a:bodyPr/>
          <a:lstStyle/>
          <a:p>
            <a:endParaRPr lang="en-US"/>
          </a:p>
        </p:txBody>
      </p:sp>
      <p:sp>
        <p:nvSpPr>
          <p:cNvPr id="131312" name="Line 240"/>
          <p:cNvSpPr>
            <a:spLocks noChangeShapeType="1"/>
          </p:cNvSpPr>
          <p:nvPr/>
        </p:nvSpPr>
        <p:spPr bwMode="auto">
          <a:xfrm flipH="1" flipV="1">
            <a:off x="1712913" y="2241550"/>
            <a:ext cx="58737" cy="52388"/>
          </a:xfrm>
          <a:prstGeom prst="line">
            <a:avLst/>
          </a:prstGeom>
          <a:noFill/>
          <a:ln w="4763">
            <a:solidFill>
              <a:srgbClr val="000000"/>
            </a:solidFill>
            <a:round/>
            <a:headEnd/>
            <a:tailEnd/>
          </a:ln>
        </p:spPr>
        <p:txBody>
          <a:bodyPr/>
          <a:lstStyle/>
          <a:p>
            <a:endParaRPr lang="en-US"/>
          </a:p>
        </p:txBody>
      </p:sp>
      <p:sp>
        <p:nvSpPr>
          <p:cNvPr id="131313" name="Line 241"/>
          <p:cNvSpPr>
            <a:spLocks noChangeShapeType="1"/>
          </p:cNvSpPr>
          <p:nvPr/>
        </p:nvSpPr>
        <p:spPr bwMode="auto">
          <a:xfrm>
            <a:off x="1771650" y="2293938"/>
            <a:ext cx="58738" cy="52387"/>
          </a:xfrm>
          <a:prstGeom prst="line">
            <a:avLst/>
          </a:prstGeom>
          <a:noFill/>
          <a:ln w="4763">
            <a:solidFill>
              <a:srgbClr val="000000"/>
            </a:solidFill>
            <a:round/>
            <a:headEnd/>
            <a:tailEnd/>
          </a:ln>
        </p:spPr>
        <p:txBody>
          <a:bodyPr/>
          <a:lstStyle/>
          <a:p>
            <a:endParaRPr lang="en-US"/>
          </a:p>
        </p:txBody>
      </p:sp>
      <p:sp>
        <p:nvSpPr>
          <p:cNvPr id="131314" name="Line 242"/>
          <p:cNvSpPr>
            <a:spLocks noChangeShapeType="1"/>
          </p:cNvSpPr>
          <p:nvPr/>
        </p:nvSpPr>
        <p:spPr bwMode="auto">
          <a:xfrm flipH="1">
            <a:off x="1712913" y="2293938"/>
            <a:ext cx="58737" cy="52387"/>
          </a:xfrm>
          <a:prstGeom prst="line">
            <a:avLst/>
          </a:prstGeom>
          <a:noFill/>
          <a:ln w="4763">
            <a:solidFill>
              <a:srgbClr val="000000"/>
            </a:solidFill>
            <a:round/>
            <a:headEnd/>
            <a:tailEnd/>
          </a:ln>
        </p:spPr>
        <p:txBody>
          <a:bodyPr/>
          <a:lstStyle/>
          <a:p>
            <a:endParaRPr lang="en-US"/>
          </a:p>
        </p:txBody>
      </p:sp>
      <p:sp>
        <p:nvSpPr>
          <p:cNvPr id="131315" name="Line 243"/>
          <p:cNvSpPr>
            <a:spLocks noChangeShapeType="1"/>
          </p:cNvSpPr>
          <p:nvPr/>
        </p:nvSpPr>
        <p:spPr bwMode="auto">
          <a:xfrm flipV="1">
            <a:off x="1771650" y="2241550"/>
            <a:ext cx="58738" cy="52388"/>
          </a:xfrm>
          <a:prstGeom prst="line">
            <a:avLst/>
          </a:prstGeom>
          <a:noFill/>
          <a:ln w="4763">
            <a:solidFill>
              <a:srgbClr val="000000"/>
            </a:solidFill>
            <a:round/>
            <a:headEnd/>
            <a:tailEnd/>
          </a:ln>
        </p:spPr>
        <p:txBody>
          <a:bodyPr/>
          <a:lstStyle/>
          <a:p>
            <a:endParaRPr lang="en-US"/>
          </a:p>
        </p:txBody>
      </p:sp>
      <p:sp>
        <p:nvSpPr>
          <p:cNvPr id="131316" name="Rectangle 244"/>
          <p:cNvSpPr>
            <a:spLocks noChangeArrowheads="1"/>
          </p:cNvSpPr>
          <p:nvPr/>
        </p:nvSpPr>
        <p:spPr bwMode="auto">
          <a:xfrm>
            <a:off x="1738313" y="1697038"/>
            <a:ext cx="142875" cy="128587"/>
          </a:xfrm>
          <a:prstGeom prst="rect">
            <a:avLst/>
          </a:prstGeom>
          <a:noFill/>
          <a:ln w="9525">
            <a:noFill/>
            <a:miter lim="800000"/>
            <a:headEnd/>
            <a:tailEnd/>
          </a:ln>
        </p:spPr>
        <p:txBody>
          <a:bodyPr/>
          <a:lstStyle/>
          <a:p>
            <a:endParaRPr lang="en-US"/>
          </a:p>
        </p:txBody>
      </p:sp>
      <p:sp>
        <p:nvSpPr>
          <p:cNvPr id="131317" name="Line 245"/>
          <p:cNvSpPr>
            <a:spLocks noChangeShapeType="1"/>
          </p:cNvSpPr>
          <p:nvPr/>
        </p:nvSpPr>
        <p:spPr bwMode="auto">
          <a:xfrm flipH="1" flipV="1">
            <a:off x="1746250" y="1704975"/>
            <a:ext cx="58738" cy="52388"/>
          </a:xfrm>
          <a:prstGeom prst="line">
            <a:avLst/>
          </a:prstGeom>
          <a:noFill/>
          <a:ln w="4763">
            <a:solidFill>
              <a:srgbClr val="000000"/>
            </a:solidFill>
            <a:round/>
            <a:headEnd/>
            <a:tailEnd/>
          </a:ln>
        </p:spPr>
        <p:txBody>
          <a:bodyPr/>
          <a:lstStyle/>
          <a:p>
            <a:endParaRPr lang="en-US"/>
          </a:p>
        </p:txBody>
      </p:sp>
      <p:sp>
        <p:nvSpPr>
          <p:cNvPr id="131318" name="Line 246"/>
          <p:cNvSpPr>
            <a:spLocks noChangeShapeType="1"/>
          </p:cNvSpPr>
          <p:nvPr/>
        </p:nvSpPr>
        <p:spPr bwMode="auto">
          <a:xfrm>
            <a:off x="1804988" y="1757363"/>
            <a:ext cx="60325" cy="52387"/>
          </a:xfrm>
          <a:prstGeom prst="line">
            <a:avLst/>
          </a:prstGeom>
          <a:noFill/>
          <a:ln w="4763">
            <a:solidFill>
              <a:srgbClr val="000000"/>
            </a:solidFill>
            <a:round/>
            <a:headEnd/>
            <a:tailEnd/>
          </a:ln>
        </p:spPr>
        <p:txBody>
          <a:bodyPr/>
          <a:lstStyle/>
          <a:p>
            <a:endParaRPr lang="en-US"/>
          </a:p>
        </p:txBody>
      </p:sp>
      <p:sp>
        <p:nvSpPr>
          <p:cNvPr id="131319" name="Line 247"/>
          <p:cNvSpPr>
            <a:spLocks noChangeShapeType="1"/>
          </p:cNvSpPr>
          <p:nvPr/>
        </p:nvSpPr>
        <p:spPr bwMode="auto">
          <a:xfrm flipH="1">
            <a:off x="1746250" y="1757363"/>
            <a:ext cx="58738" cy="52387"/>
          </a:xfrm>
          <a:prstGeom prst="line">
            <a:avLst/>
          </a:prstGeom>
          <a:noFill/>
          <a:ln w="4763">
            <a:solidFill>
              <a:srgbClr val="000000"/>
            </a:solidFill>
            <a:round/>
            <a:headEnd/>
            <a:tailEnd/>
          </a:ln>
        </p:spPr>
        <p:txBody>
          <a:bodyPr/>
          <a:lstStyle/>
          <a:p>
            <a:endParaRPr lang="en-US"/>
          </a:p>
        </p:txBody>
      </p:sp>
      <p:sp>
        <p:nvSpPr>
          <p:cNvPr id="131320" name="Line 248"/>
          <p:cNvSpPr>
            <a:spLocks noChangeShapeType="1"/>
          </p:cNvSpPr>
          <p:nvPr/>
        </p:nvSpPr>
        <p:spPr bwMode="auto">
          <a:xfrm flipV="1">
            <a:off x="1804988" y="1704975"/>
            <a:ext cx="60325" cy="52388"/>
          </a:xfrm>
          <a:prstGeom prst="line">
            <a:avLst/>
          </a:prstGeom>
          <a:noFill/>
          <a:ln w="4763">
            <a:solidFill>
              <a:srgbClr val="000000"/>
            </a:solidFill>
            <a:round/>
            <a:headEnd/>
            <a:tailEnd/>
          </a:ln>
        </p:spPr>
        <p:txBody>
          <a:bodyPr/>
          <a:lstStyle/>
          <a:p>
            <a:endParaRPr lang="en-US"/>
          </a:p>
        </p:txBody>
      </p:sp>
      <p:sp>
        <p:nvSpPr>
          <p:cNvPr id="131321" name="Rectangle 249"/>
          <p:cNvSpPr>
            <a:spLocks noChangeArrowheads="1"/>
          </p:cNvSpPr>
          <p:nvPr/>
        </p:nvSpPr>
        <p:spPr bwMode="auto">
          <a:xfrm>
            <a:off x="1755775" y="1704975"/>
            <a:ext cx="141288" cy="128588"/>
          </a:xfrm>
          <a:prstGeom prst="rect">
            <a:avLst/>
          </a:prstGeom>
          <a:noFill/>
          <a:ln w="9525">
            <a:noFill/>
            <a:miter lim="800000"/>
            <a:headEnd/>
            <a:tailEnd/>
          </a:ln>
        </p:spPr>
        <p:txBody>
          <a:bodyPr/>
          <a:lstStyle/>
          <a:p>
            <a:endParaRPr lang="en-US"/>
          </a:p>
        </p:txBody>
      </p:sp>
      <p:sp>
        <p:nvSpPr>
          <p:cNvPr id="131322" name="Line 250"/>
          <p:cNvSpPr>
            <a:spLocks noChangeShapeType="1"/>
          </p:cNvSpPr>
          <p:nvPr/>
        </p:nvSpPr>
        <p:spPr bwMode="auto">
          <a:xfrm flipH="1" flipV="1">
            <a:off x="1762125" y="1712913"/>
            <a:ext cx="60325" cy="53975"/>
          </a:xfrm>
          <a:prstGeom prst="line">
            <a:avLst/>
          </a:prstGeom>
          <a:noFill/>
          <a:ln w="4763">
            <a:solidFill>
              <a:srgbClr val="000000"/>
            </a:solidFill>
            <a:round/>
            <a:headEnd/>
            <a:tailEnd/>
          </a:ln>
        </p:spPr>
        <p:txBody>
          <a:bodyPr/>
          <a:lstStyle/>
          <a:p>
            <a:endParaRPr lang="en-US"/>
          </a:p>
        </p:txBody>
      </p:sp>
      <p:sp>
        <p:nvSpPr>
          <p:cNvPr id="131323" name="Line 251"/>
          <p:cNvSpPr>
            <a:spLocks noChangeShapeType="1"/>
          </p:cNvSpPr>
          <p:nvPr/>
        </p:nvSpPr>
        <p:spPr bwMode="auto">
          <a:xfrm>
            <a:off x="1822450" y="1766888"/>
            <a:ext cx="58738" cy="52387"/>
          </a:xfrm>
          <a:prstGeom prst="line">
            <a:avLst/>
          </a:prstGeom>
          <a:noFill/>
          <a:ln w="4763">
            <a:solidFill>
              <a:srgbClr val="000000"/>
            </a:solidFill>
            <a:round/>
            <a:headEnd/>
            <a:tailEnd/>
          </a:ln>
        </p:spPr>
        <p:txBody>
          <a:bodyPr/>
          <a:lstStyle/>
          <a:p>
            <a:endParaRPr lang="en-US"/>
          </a:p>
        </p:txBody>
      </p:sp>
      <p:sp>
        <p:nvSpPr>
          <p:cNvPr id="131324" name="Line 252"/>
          <p:cNvSpPr>
            <a:spLocks noChangeShapeType="1"/>
          </p:cNvSpPr>
          <p:nvPr/>
        </p:nvSpPr>
        <p:spPr bwMode="auto">
          <a:xfrm flipH="1">
            <a:off x="1762125" y="1766888"/>
            <a:ext cx="60325" cy="52387"/>
          </a:xfrm>
          <a:prstGeom prst="line">
            <a:avLst/>
          </a:prstGeom>
          <a:noFill/>
          <a:ln w="4763">
            <a:solidFill>
              <a:srgbClr val="000000"/>
            </a:solidFill>
            <a:round/>
            <a:headEnd/>
            <a:tailEnd/>
          </a:ln>
        </p:spPr>
        <p:txBody>
          <a:bodyPr/>
          <a:lstStyle/>
          <a:p>
            <a:endParaRPr lang="en-US"/>
          </a:p>
        </p:txBody>
      </p:sp>
      <p:sp>
        <p:nvSpPr>
          <p:cNvPr id="131325" name="Line 253"/>
          <p:cNvSpPr>
            <a:spLocks noChangeShapeType="1"/>
          </p:cNvSpPr>
          <p:nvPr/>
        </p:nvSpPr>
        <p:spPr bwMode="auto">
          <a:xfrm flipV="1">
            <a:off x="1822450" y="1712913"/>
            <a:ext cx="58738" cy="53975"/>
          </a:xfrm>
          <a:prstGeom prst="line">
            <a:avLst/>
          </a:prstGeom>
          <a:noFill/>
          <a:ln w="4763">
            <a:solidFill>
              <a:srgbClr val="000000"/>
            </a:solidFill>
            <a:round/>
            <a:headEnd/>
            <a:tailEnd/>
          </a:ln>
        </p:spPr>
        <p:txBody>
          <a:bodyPr/>
          <a:lstStyle/>
          <a:p>
            <a:endParaRPr lang="en-US"/>
          </a:p>
        </p:txBody>
      </p:sp>
      <p:sp>
        <p:nvSpPr>
          <p:cNvPr id="131326" name="Rectangle 254"/>
          <p:cNvSpPr>
            <a:spLocks noChangeArrowheads="1"/>
          </p:cNvSpPr>
          <p:nvPr/>
        </p:nvSpPr>
        <p:spPr bwMode="auto">
          <a:xfrm>
            <a:off x="1771650" y="1773238"/>
            <a:ext cx="142875" cy="128587"/>
          </a:xfrm>
          <a:prstGeom prst="rect">
            <a:avLst/>
          </a:prstGeom>
          <a:noFill/>
          <a:ln w="9525">
            <a:noFill/>
            <a:miter lim="800000"/>
            <a:headEnd/>
            <a:tailEnd/>
          </a:ln>
        </p:spPr>
        <p:txBody>
          <a:bodyPr/>
          <a:lstStyle/>
          <a:p>
            <a:endParaRPr lang="en-US"/>
          </a:p>
        </p:txBody>
      </p:sp>
      <p:sp>
        <p:nvSpPr>
          <p:cNvPr id="131327" name="Line 255"/>
          <p:cNvSpPr>
            <a:spLocks noChangeShapeType="1"/>
          </p:cNvSpPr>
          <p:nvPr/>
        </p:nvSpPr>
        <p:spPr bwMode="auto">
          <a:xfrm flipH="1" flipV="1">
            <a:off x="1781175" y="1779588"/>
            <a:ext cx="57150" cy="53975"/>
          </a:xfrm>
          <a:prstGeom prst="line">
            <a:avLst/>
          </a:prstGeom>
          <a:noFill/>
          <a:ln w="4763">
            <a:solidFill>
              <a:srgbClr val="000000"/>
            </a:solidFill>
            <a:round/>
            <a:headEnd/>
            <a:tailEnd/>
          </a:ln>
        </p:spPr>
        <p:txBody>
          <a:bodyPr/>
          <a:lstStyle/>
          <a:p>
            <a:endParaRPr lang="en-US"/>
          </a:p>
        </p:txBody>
      </p:sp>
      <p:sp>
        <p:nvSpPr>
          <p:cNvPr id="131328" name="Line 256"/>
          <p:cNvSpPr>
            <a:spLocks noChangeShapeType="1"/>
          </p:cNvSpPr>
          <p:nvPr/>
        </p:nvSpPr>
        <p:spPr bwMode="auto">
          <a:xfrm>
            <a:off x="1838325" y="1833563"/>
            <a:ext cx="58738" cy="53975"/>
          </a:xfrm>
          <a:prstGeom prst="line">
            <a:avLst/>
          </a:prstGeom>
          <a:noFill/>
          <a:ln w="4763">
            <a:solidFill>
              <a:srgbClr val="000000"/>
            </a:solidFill>
            <a:round/>
            <a:headEnd/>
            <a:tailEnd/>
          </a:ln>
        </p:spPr>
        <p:txBody>
          <a:bodyPr/>
          <a:lstStyle/>
          <a:p>
            <a:endParaRPr lang="en-US"/>
          </a:p>
        </p:txBody>
      </p:sp>
      <p:sp>
        <p:nvSpPr>
          <p:cNvPr id="131329" name="Line 257"/>
          <p:cNvSpPr>
            <a:spLocks noChangeShapeType="1"/>
          </p:cNvSpPr>
          <p:nvPr/>
        </p:nvSpPr>
        <p:spPr bwMode="auto">
          <a:xfrm flipH="1">
            <a:off x="1781175" y="1833563"/>
            <a:ext cx="57150" cy="53975"/>
          </a:xfrm>
          <a:prstGeom prst="line">
            <a:avLst/>
          </a:prstGeom>
          <a:noFill/>
          <a:ln w="4763">
            <a:solidFill>
              <a:srgbClr val="000000"/>
            </a:solidFill>
            <a:round/>
            <a:headEnd/>
            <a:tailEnd/>
          </a:ln>
        </p:spPr>
        <p:txBody>
          <a:bodyPr/>
          <a:lstStyle/>
          <a:p>
            <a:endParaRPr lang="en-US"/>
          </a:p>
        </p:txBody>
      </p:sp>
      <p:sp>
        <p:nvSpPr>
          <p:cNvPr id="131330" name="Line 258"/>
          <p:cNvSpPr>
            <a:spLocks noChangeShapeType="1"/>
          </p:cNvSpPr>
          <p:nvPr/>
        </p:nvSpPr>
        <p:spPr bwMode="auto">
          <a:xfrm flipV="1">
            <a:off x="1838325" y="1779588"/>
            <a:ext cx="58738" cy="53975"/>
          </a:xfrm>
          <a:prstGeom prst="line">
            <a:avLst/>
          </a:prstGeom>
          <a:noFill/>
          <a:ln w="4763">
            <a:solidFill>
              <a:srgbClr val="000000"/>
            </a:solidFill>
            <a:round/>
            <a:headEnd/>
            <a:tailEnd/>
          </a:ln>
        </p:spPr>
        <p:txBody>
          <a:bodyPr/>
          <a:lstStyle/>
          <a:p>
            <a:endParaRPr lang="en-US"/>
          </a:p>
        </p:txBody>
      </p:sp>
      <p:sp>
        <p:nvSpPr>
          <p:cNvPr id="131331" name="Rectangle 259"/>
          <p:cNvSpPr>
            <a:spLocks noChangeArrowheads="1"/>
          </p:cNvSpPr>
          <p:nvPr/>
        </p:nvSpPr>
        <p:spPr bwMode="auto">
          <a:xfrm>
            <a:off x="1881188" y="1751013"/>
            <a:ext cx="141287" cy="127000"/>
          </a:xfrm>
          <a:prstGeom prst="rect">
            <a:avLst/>
          </a:prstGeom>
          <a:noFill/>
          <a:ln w="9525">
            <a:noFill/>
            <a:miter lim="800000"/>
            <a:headEnd/>
            <a:tailEnd/>
          </a:ln>
        </p:spPr>
        <p:txBody>
          <a:bodyPr/>
          <a:lstStyle/>
          <a:p>
            <a:endParaRPr lang="en-US"/>
          </a:p>
        </p:txBody>
      </p:sp>
      <p:sp>
        <p:nvSpPr>
          <p:cNvPr id="131332" name="Line 260"/>
          <p:cNvSpPr>
            <a:spLocks noChangeShapeType="1"/>
          </p:cNvSpPr>
          <p:nvPr/>
        </p:nvSpPr>
        <p:spPr bwMode="auto">
          <a:xfrm flipH="1" flipV="1">
            <a:off x="1889125" y="1757363"/>
            <a:ext cx="57150" cy="52387"/>
          </a:xfrm>
          <a:prstGeom prst="line">
            <a:avLst/>
          </a:prstGeom>
          <a:noFill/>
          <a:ln w="4763">
            <a:solidFill>
              <a:srgbClr val="000000"/>
            </a:solidFill>
            <a:round/>
            <a:headEnd/>
            <a:tailEnd/>
          </a:ln>
        </p:spPr>
        <p:txBody>
          <a:bodyPr/>
          <a:lstStyle/>
          <a:p>
            <a:endParaRPr lang="en-US"/>
          </a:p>
        </p:txBody>
      </p:sp>
      <p:sp>
        <p:nvSpPr>
          <p:cNvPr id="131333" name="Line 261"/>
          <p:cNvSpPr>
            <a:spLocks noChangeShapeType="1"/>
          </p:cNvSpPr>
          <p:nvPr/>
        </p:nvSpPr>
        <p:spPr bwMode="auto">
          <a:xfrm>
            <a:off x="1946275" y="1809750"/>
            <a:ext cx="61913" cy="53975"/>
          </a:xfrm>
          <a:prstGeom prst="line">
            <a:avLst/>
          </a:prstGeom>
          <a:noFill/>
          <a:ln w="4763">
            <a:solidFill>
              <a:srgbClr val="000000"/>
            </a:solidFill>
            <a:round/>
            <a:headEnd/>
            <a:tailEnd/>
          </a:ln>
        </p:spPr>
        <p:txBody>
          <a:bodyPr/>
          <a:lstStyle/>
          <a:p>
            <a:endParaRPr lang="en-US"/>
          </a:p>
        </p:txBody>
      </p:sp>
      <p:sp>
        <p:nvSpPr>
          <p:cNvPr id="131334" name="Line 262"/>
          <p:cNvSpPr>
            <a:spLocks noChangeShapeType="1"/>
          </p:cNvSpPr>
          <p:nvPr/>
        </p:nvSpPr>
        <p:spPr bwMode="auto">
          <a:xfrm flipH="1">
            <a:off x="1889125" y="1809750"/>
            <a:ext cx="57150" cy="53975"/>
          </a:xfrm>
          <a:prstGeom prst="line">
            <a:avLst/>
          </a:prstGeom>
          <a:noFill/>
          <a:ln w="4763">
            <a:solidFill>
              <a:srgbClr val="000000"/>
            </a:solidFill>
            <a:round/>
            <a:headEnd/>
            <a:tailEnd/>
          </a:ln>
        </p:spPr>
        <p:txBody>
          <a:bodyPr/>
          <a:lstStyle/>
          <a:p>
            <a:endParaRPr lang="en-US"/>
          </a:p>
        </p:txBody>
      </p:sp>
      <p:sp>
        <p:nvSpPr>
          <p:cNvPr id="131335" name="Line 263"/>
          <p:cNvSpPr>
            <a:spLocks noChangeShapeType="1"/>
          </p:cNvSpPr>
          <p:nvPr/>
        </p:nvSpPr>
        <p:spPr bwMode="auto">
          <a:xfrm flipV="1">
            <a:off x="1946275" y="1757363"/>
            <a:ext cx="61913" cy="52387"/>
          </a:xfrm>
          <a:prstGeom prst="line">
            <a:avLst/>
          </a:prstGeom>
          <a:noFill/>
          <a:ln w="4763">
            <a:solidFill>
              <a:srgbClr val="000000"/>
            </a:solidFill>
            <a:round/>
            <a:headEnd/>
            <a:tailEnd/>
          </a:ln>
        </p:spPr>
        <p:txBody>
          <a:bodyPr/>
          <a:lstStyle/>
          <a:p>
            <a:endParaRPr lang="en-US"/>
          </a:p>
        </p:txBody>
      </p:sp>
      <p:sp>
        <p:nvSpPr>
          <p:cNvPr id="131336" name="Rectangle 264"/>
          <p:cNvSpPr>
            <a:spLocks noChangeArrowheads="1"/>
          </p:cNvSpPr>
          <p:nvPr/>
        </p:nvSpPr>
        <p:spPr bwMode="auto">
          <a:xfrm>
            <a:off x="1897063" y="1795463"/>
            <a:ext cx="142875" cy="128587"/>
          </a:xfrm>
          <a:prstGeom prst="rect">
            <a:avLst/>
          </a:prstGeom>
          <a:noFill/>
          <a:ln w="9525">
            <a:noFill/>
            <a:miter lim="800000"/>
            <a:headEnd/>
            <a:tailEnd/>
          </a:ln>
        </p:spPr>
        <p:txBody>
          <a:bodyPr/>
          <a:lstStyle/>
          <a:p>
            <a:endParaRPr lang="en-US"/>
          </a:p>
        </p:txBody>
      </p:sp>
      <p:sp>
        <p:nvSpPr>
          <p:cNvPr id="131337" name="Line 265"/>
          <p:cNvSpPr>
            <a:spLocks noChangeShapeType="1"/>
          </p:cNvSpPr>
          <p:nvPr/>
        </p:nvSpPr>
        <p:spPr bwMode="auto">
          <a:xfrm flipH="1" flipV="1">
            <a:off x="1905000" y="1803400"/>
            <a:ext cx="60325" cy="52388"/>
          </a:xfrm>
          <a:prstGeom prst="line">
            <a:avLst/>
          </a:prstGeom>
          <a:noFill/>
          <a:ln w="4763">
            <a:solidFill>
              <a:srgbClr val="000000"/>
            </a:solidFill>
            <a:round/>
            <a:headEnd/>
            <a:tailEnd/>
          </a:ln>
        </p:spPr>
        <p:txBody>
          <a:bodyPr/>
          <a:lstStyle/>
          <a:p>
            <a:endParaRPr lang="en-US"/>
          </a:p>
        </p:txBody>
      </p:sp>
      <p:sp>
        <p:nvSpPr>
          <p:cNvPr id="131338" name="Line 266"/>
          <p:cNvSpPr>
            <a:spLocks noChangeShapeType="1"/>
          </p:cNvSpPr>
          <p:nvPr/>
        </p:nvSpPr>
        <p:spPr bwMode="auto">
          <a:xfrm>
            <a:off x="1965325" y="1855788"/>
            <a:ext cx="57150" cy="52387"/>
          </a:xfrm>
          <a:prstGeom prst="line">
            <a:avLst/>
          </a:prstGeom>
          <a:noFill/>
          <a:ln w="4763">
            <a:solidFill>
              <a:srgbClr val="000000"/>
            </a:solidFill>
            <a:round/>
            <a:headEnd/>
            <a:tailEnd/>
          </a:ln>
        </p:spPr>
        <p:txBody>
          <a:bodyPr/>
          <a:lstStyle/>
          <a:p>
            <a:endParaRPr lang="en-US"/>
          </a:p>
        </p:txBody>
      </p:sp>
      <p:sp>
        <p:nvSpPr>
          <p:cNvPr id="131339" name="Line 267"/>
          <p:cNvSpPr>
            <a:spLocks noChangeShapeType="1"/>
          </p:cNvSpPr>
          <p:nvPr/>
        </p:nvSpPr>
        <p:spPr bwMode="auto">
          <a:xfrm flipH="1">
            <a:off x="1905000" y="1855788"/>
            <a:ext cx="60325" cy="52387"/>
          </a:xfrm>
          <a:prstGeom prst="line">
            <a:avLst/>
          </a:prstGeom>
          <a:noFill/>
          <a:ln w="4763">
            <a:solidFill>
              <a:srgbClr val="000000"/>
            </a:solidFill>
            <a:round/>
            <a:headEnd/>
            <a:tailEnd/>
          </a:ln>
        </p:spPr>
        <p:txBody>
          <a:bodyPr/>
          <a:lstStyle/>
          <a:p>
            <a:endParaRPr lang="en-US"/>
          </a:p>
        </p:txBody>
      </p:sp>
      <p:sp>
        <p:nvSpPr>
          <p:cNvPr id="131340" name="Line 268"/>
          <p:cNvSpPr>
            <a:spLocks noChangeShapeType="1"/>
          </p:cNvSpPr>
          <p:nvPr/>
        </p:nvSpPr>
        <p:spPr bwMode="auto">
          <a:xfrm flipV="1">
            <a:off x="1965325" y="1803400"/>
            <a:ext cx="57150" cy="52388"/>
          </a:xfrm>
          <a:prstGeom prst="line">
            <a:avLst/>
          </a:prstGeom>
          <a:noFill/>
          <a:ln w="4763">
            <a:solidFill>
              <a:srgbClr val="000000"/>
            </a:solidFill>
            <a:round/>
            <a:headEnd/>
            <a:tailEnd/>
          </a:ln>
        </p:spPr>
        <p:txBody>
          <a:bodyPr/>
          <a:lstStyle/>
          <a:p>
            <a:endParaRPr lang="en-US"/>
          </a:p>
        </p:txBody>
      </p:sp>
      <p:sp>
        <p:nvSpPr>
          <p:cNvPr id="131341" name="Rectangle 269"/>
          <p:cNvSpPr>
            <a:spLocks noChangeArrowheads="1"/>
          </p:cNvSpPr>
          <p:nvPr/>
        </p:nvSpPr>
        <p:spPr bwMode="auto">
          <a:xfrm>
            <a:off x="1914525" y="1779588"/>
            <a:ext cx="142875" cy="128587"/>
          </a:xfrm>
          <a:prstGeom prst="rect">
            <a:avLst/>
          </a:prstGeom>
          <a:noFill/>
          <a:ln w="9525">
            <a:noFill/>
            <a:miter lim="800000"/>
            <a:headEnd/>
            <a:tailEnd/>
          </a:ln>
        </p:spPr>
        <p:txBody>
          <a:bodyPr/>
          <a:lstStyle/>
          <a:p>
            <a:endParaRPr lang="en-US"/>
          </a:p>
        </p:txBody>
      </p:sp>
      <p:sp>
        <p:nvSpPr>
          <p:cNvPr id="131342" name="Line 270"/>
          <p:cNvSpPr>
            <a:spLocks noChangeShapeType="1"/>
          </p:cNvSpPr>
          <p:nvPr/>
        </p:nvSpPr>
        <p:spPr bwMode="auto">
          <a:xfrm flipH="1" flipV="1">
            <a:off x="1922463" y="1789113"/>
            <a:ext cx="60325" cy="52387"/>
          </a:xfrm>
          <a:prstGeom prst="line">
            <a:avLst/>
          </a:prstGeom>
          <a:noFill/>
          <a:ln w="4763">
            <a:solidFill>
              <a:srgbClr val="000000"/>
            </a:solidFill>
            <a:round/>
            <a:headEnd/>
            <a:tailEnd/>
          </a:ln>
        </p:spPr>
        <p:txBody>
          <a:bodyPr/>
          <a:lstStyle/>
          <a:p>
            <a:endParaRPr lang="en-US"/>
          </a:p>
        </p:txBody>
      </p:sp>
      <p:sp>
        <p:nvSpPr>
          <p:cNvPr id="131343" name="Line 271"/>
          <p:cNvSpPr>
            <a:spLocks noChangeShapeType="1"/>
          </p:cNvSpPr>
          <p:nvPr/>
        </p:nvSpPr>
        <p:spPr bwMode="auto">
          <a:xfrm>
            <a:off x="1982788" y="1841500"/>
            <a:ext cx="57150" cy="52388"/>
          </a:xfrm>
          <a:prstGeom prst="line">
            <a:avLst/>
          </a:prstGeom>
          <a:noFill/>
          <a:ln w="4763">
            <a:solidFill>
              <a:srgbClr val="000000"/>
            </a:solidFill>
            <a:round/>
            <a:headEnd/>
            <a:tailEnd/>
          </a:ln>
        </p:spPr>
        <p:txBody>
          <a:bodyPr/>
          <a:lstStyle/>
          <a:p>
            <a:endParaRPr lang="en-US"/>
          </a:p>
        </p:txBody>
      </p:sp>
      <p:sp>
        <p:nvSpPr>
          <p:cNvPr id="131344" name="Line 272"/>
          <p:cNvSpPr>
            <a:spLocks noChangeShapeType="1"/>
          </p:cNvSpPr>
          <p:nvPr/>
        </p:nvSpPr>
        <p:spPr bwMode="auto">
          <a:xfrm flipH="1">
            <a:off x="1922463" y="1841500"/>
            <a:ext cx="60325" cy="52388"/>
          </a:xfrm>
          <a:prstGeom prst="line">
            <a:avLst/>
          </a:prstGeom>
          <a:noFill/>
          <a:ln w="4763">
            <a:solidFill>
              <a:srgbClr val="000000"/>
            </a:solidFill>
            <a:round/>
            <a:headEnd/>
            <a:tailEnd/>
          </a:ln>
        </p:spPr>
        <p:txBody>
          <a:bodyPr/>
          <a:lstStyle/>
          <a:p>
            <a:endParaRPr lang="en-US"/>
          </a:p>
        </p:txBody>
      </p:sp>
      <p:sp>
        <p:nvSpPr>
          <p:cNvPr id="131345" name="Line 273"/>
          <p:cNvSpPr>
            <a:spLocks noChangeShapeType="1"/>
          </p:cNvSpPr>
          <p:nvPr/>
        </p:nvSpPr>
        <p:spPr bwMode="auto">
          <a:xfrm flipV="1">
            <a:off x="1982788" y="1789113"/>
            <a:ext cx="57150" cy="52387"/>
          </a:xfrm>
          <a:prstGeom prst="line">
            <a:avLst/>
          </a:prstGeom>
          <a:noFill/>
          <a:ln w="4763">
            <a:solidFill>
              <a:srgbClr val="000000"/>
            </a:solidFill>
            <a:round/>
            <a:headEnd/>
            <a:tailEnd/>
          </a:ln>
        </p:spPr>
        <p:txBody>
          <a:bodyPr/>
          <a:lstStyle/>
          <a:p>
            <a:endParaRPr lang="en-US"/>
          </a:p>
        </p:txBody>
      </p:sp>
      <p:sp>
        <p:nvSpPr>
          <p:cNvPr id="131346" name="Rectangle 274"/>
          <p:cNvSpPr>
            <a:spLocks noChangeArrowheads="1"/>
          </p:cNvSpPr>
          <p:nvPr/>
        </p:nvSpPr>
        <p:spPr bwMode="auto">
          <a:xfrm>
            <a:off x="1930400" y="1560513"/>
            <a:ext cx="144463" cy="130175"/>
          </a:xfrm>
          <a:prstGeom prst="rect">
            <a:avLst/>
          </a:prstGeom>
          <a:noFill/>
          <a:ln w="9525">
            <a:noFill/>
            <a:miter lim="800000"/>
            <a:headEnd/>
            <a:tailEnd/>
          </a:ln>
        </p:spPr>
        <p:txBody>
          <a:bodyPr/>
          <a:lstStyle/>
          <a:p>
            <a:endParaRPr lang="en-US"/>
          </a:p>
        </p:txBody>
      </p:sp>
      <p:sp>
        <p:nvSpPr>
          <p:cNvPr id="131347" name="Line 275"/>
          <p:cNvSpPr>
            <a:spLocks noChangeShapeType="1"/>
          </p:cNvSpPr>
          <p:nvPr/>
        </p:nvSpPr>
        <p:spPr bwMode="auto">
          <a:xfrm flipH="1" flipV="1">
            <a:off x="1939925" y="1570038"/>
            <a:ext cx="57150" cy="52387"/>
          </a:xfrm>
          <a:prstGeom prst="line">
            <a:avLst/>
          </a:prstGeom>
          <a:noFill/>
          <a:ln w="4763">
            <a:solidFill>
              <a:srgbClr val="000000"/>
            </a:solidFill>
            <a:round/>
            <a:headEnd/>
            <a:tailEnd/>
          </a:ln>
        </p:spPr>
        <p:txBody>
          <a:bodyPr/>
          <a:lstStyle/>
          <a:p>
            <a:endParaRPr lang="en-US"/>
          </a:p>
        </p:txBody>
      </p:sp>
      <p:sp>
        <p:nvSpPr>
          <p:cNvPr id="131348" name="Line 276"/>
          <p:cNvSpPr>
            <a:spLocks noChangeShapeType="1"/>
          </p:cNvSpPr>
          <p:nvPr/>
        </p:nvSpPr>
        <p:spPr bwMode="auto">
          <a:xfrm>
            <a:off x="1997075" y="1622425"/>
            <a:ext cx="60325" cy="52388"/>
          </a:xfrm>
          <a:prstGeom prst="line">
            <a:avLst/>
          </a:prstGeom>
          <a:noFill/>
          <a:ln w="4763">
            <a:solidFill>
              <a:srgbClr val="000000"/>
            </a:solidFill>
            <a:round/>
            <a:headEnd/>
            <a:tailEnd/>
          </a:ln>
        </p:spPr>
        <p:txBody>
          <a:bodyPr/>
          <a:lstStyle/>
          <a:p>
            <a:endParaRPr lang="en-US"/>
          </a:p>
        </p:txBody>
      </p:sp>
      <p:sp>
        <p:nvSpPr>
          <p:cNvPr id="131349" name="Line 277"/>
          <p:cNvSpPr>
            <a:spLocks noChangeShapeType="1"/>
          </p:cNvSpPr>
          <p:nvPr/>
        </p:nvSpPr>
        <p:spPr bwMode="auto">
          <a:xfrm flipH="1">
            <a:off x="1939925" y="1622425"/>
            <a:ext cx="57150" cy="52388"/>
          </a:xfrm>
          <a:prstGeom prst="line">
            <a:avLst/>
          </a:prstGeom>
          <a:noFill/>
          <a:ln w="4763">
            <a:solidFill>
              <a:srgbClr val="000000"/>
            </a:solidFill>
            <a:round/>
            <a:headEnd/>
            <a:tailEnd/>
          </a:ln>
        </p:spPr>
        <p:txBody>
          <a:bodyPr/>
          <a:lstStyle/>
          <a:p>
            <a:endParaRPr lang="en-US"/>
          </a:p>
        </p:txBody>
      </p:sp>
      <p:sp>
        <p:nvSpPr>
          <p:cNvPr id="131350" name="Line 278"/>
          <p:cNvSpPr>
            <a:spLocks noChangeShapeType="1"/>
          </p:cNvSpPr>
          <p:nvPr/>
        </p:nvSpPr>
        <p:spPr bwMode="auto">
          <a:xfrm flipV="1">
            <a:off x="1997075" y="1570038"/>
            <a:ext cx="60325" cy="52387"/>
          </a:xfrm>
          <a:prstGeom prst="line">
            <a:avLst/>
          </a:prstGeom>
          <a:noFill/>
          <a:ln w="4763">
            <a:solidFill>
              <a:srgbClr val="000000"/>
            </a:solidFill>
            <a:round/>
            <a:headEnd/>
            <a:tailEnd/>
          </a:ln>
        </p:spPr>
        <p:txBody>
          <a:bodyPr/>
          <a:lstStyle/>
          <a:p>
            <a:endParaRPr lang="en-US"/>
          </a:p>
        </p:txBody>
      </p:sp>
      <p:sp>
        <p:nvSpPr>
          <p:cNvPr id="131351" name="Rectangle 279"/>
          <p:cNvSpPr>
            <a:spLocks noChangeArrowheads="1"/>
          </p:cNvSpPr>
          <p:nvPr/>
        </p:nvSpPr>
        <p:spPr bwMode="auto">
          <a:xfrm>
            <a:off x="1946275" y="1674813"/>
            <a:ext cx="142875" cy="128587"/>
          </a:xfrm>
          <a:prstGeom prst="rect">
            <a:avLst/>
          </a:prstGeom>
          <a:noFill/>
          <a:ln w="9525">
            <a:noFill/>
            <a:miter lim="800000"/>
            <a:headEnd/>
            <a:tailEnd/>
          </a:ln>
        </p:spPr>
        <p:txBody>
          <a:bodyPr/>
          <a:lstStyle/>
          <a:p>
            <a:endParaRPr lang="en-US"/>
          </a:p>
        </p:txBody>
      </p:sp>
      <p:sp>
        <p:nvSpPr>
          <p:cNvPr id="131352" name="Line 280"/>
          <p:cNvSpPr>
            <a:spLocks noChangeShapeType="1"/>
          </p:cNvSpPr>
          <p:nvPr/>
        </p:nvSpPr>
        <p:spPr bwMode="auto">
          <a:xfrm flipH="1" flipV="1">
            <a:off x="1957388" y="1682750"/>
            <a:ext cx="57150" cy="52388"/>
          </a:xfrm>
          <a:prstGeom prst="line">
            <a:avLst/>
          </a:prstGeom>
          <a:noFill/>
          <a:ln w="4763">
            <a:solidFill>
              <a:srgbClr val="000000"/>
            </a:solidFill>
            <a:round/>
            <a:headEnd/>
            <a:tailEnd/>
          </a:ln>
        </p:spPr>
        <p:txBody>
          <a:bodyPr/>
          <a:lstStyle/>
          <a:p>
            <a:endParaRPr lang="en-US"/>
          </a:p>
        </p:txBody>
      </p:sp>
      <p:sp>
        <p:nvSpPr>
          <p:cNvPr id="131353" name="Line 281"/>
          <p:cNvSpPr>
            <a:spLocks noChangeShapeType="1"/>
          </p:cNvSpPr>
          <p:nvPr/>
        </p:nvSpPr>
        <p:spPr bwMode="auto">
          <a:xfrm>
            <a:off x="2014538" y="1735138"/>
            <a:ext cx="60325" cy="53975"/>
          </a:xfrm>
          <a:prstGeom prst="line">
            <a:avLst/>
          </a:prstGeom>
          <a:noFill/>
          <a:ln w="4763">
            <a:solidFill>
              <a:srgbClr val="000000"/>
            </a:solidFill>
            <a:round/>
            <a:headEnd/>
            <a:tailEnd/>
          </a:ln>
        </p:spPr>
        <p:txBody>
          <a:bodyPr/>
          <a:lstStyle/>
          <a:p>
            <a:endParaRPr lang="en-US"/>
          </a:p>
        </p:txBody>
      </p:sp>
      <p:sp>
        <p:nvSpPr>
          <p:cNvPr id="131354" name="Line 282"/>
          <p:cNvSpPr>
            <a:spLocks noChangeShapeType="1"/>
          </p:cNvSpPr>
          <p:nvPr/>
        </p:nvSpPr>
        <p:spPr bwMode="auto">
          <a:xfrm flipH="1">
            <a:off x="1957388" y="1735138"/>
            <a:ext cx="57150" cy="53975"/>
          </a:xfrm>
          <a:prstGeom prst="line">
            <a:avLst/>
          </a:prstGeom>
          <a:noFill/>
          <a:ln w="4763">
            <a:solidFill>
              <a:srgbClr val="000000"/>
            </a:solidFill>
            <a:round/>
            <a:headEnd/>
            <a:tailEnd/>
          </a:ln>
        </p:spPr>
        <p:txBody>
          <a:bodyPr/>
          <a:lstStyle/>
          <a:p>
            <a:endParaRPr lang="en-US"/>
          </a:p>
        </p:txBody>
      </p:sp>
      <p:sp>
        <p:nvSpPr>
          <p:cNvPr id="131355" name="Line 283"/>
          <p:cNvSpPr>
            <a:spLocks noChangeShapeType="1"/>
          </p:cNvSpPr>
          <p:nvPr/>
        </p:nvSpPr>
        <p:spPr bwMode="auto">
          <a:xfrm flipV="1">
            <a:off x="2014538" y="1682750"/>
            <a:ext cx="60325" cy="52388"/>
          </a:xfrm>
          <a:prstGeom prst="line">
            <a:avLst/>
          </a:prstGeom>
          <a:noFill/>
          <a:ln w="4763">
            <a:solidFill>
              <a:srgbClr val="000000"/>
            </a:solidFill>
            <a:round/>
            <a:headEnd/>
            <a:tailEnd/>
          </a:ln>
        </p:spPr>
        <p:txBody>
          <a:bodyPr/>
          <a:lstStyle/>
          <a:p>
            <a:endParaRPr lang="en-US"/>
          </a:p>
        </p:txBody>
      </p:sp>
      <p:sp>
        <p:nvSpPr>
          <p:cNvPr id="131356" name="Rectangle 284"/>
          <p:cNvSpPr>
            <a:spLocks noChangeArrowheads="1"/>
          </p:cNvSpPr>
          <p:nvPr/>
        </p:nvSpPr>
        <p:spPr bwMode="auto">
          <a:xfrm>
            <a:off x="1965325" y="1773238"/>
            <a:ext cx="142875" cy="128587"/>
          </a:xfrm>
          <a:prstGeom prst="rect">
            <a:avLst/>
          </a:prstGeom>
          <a:noFill/>
          <a:ln w="9525">
            <a:noFill/>
            <a:miter lim="800000"/>
            <a:headEnd/>
            <a:tailEnd/>
          </a:ln>
        </p:spPr>
        <p:txBody>
          <a:bodyPr/>
          <a:lstStyle/>
          <a:p>
            <a:endParaRPr lang="en-US"/>
          </a:p>
        </p:txBody>
      </p:sp>
      <p:sp>
        <p:nvSpPr>
          <p:cNvPr id="131357" name="Line 285"/>
          <p:cNvSpPr>
            <a:spLocks noChangeShapeType="1"/>
          </p:cNvSpPr>
          <p:nvPr/>
        </p:nvSpPr>
        <p:spPr bwMode="auto">
          <a:xfrm flipH="1" flipV="1">
            <a:off x="1971675" y="1779588"/>
            <a:ext cx="60325" cy="53975"/>
          </a:xfrm>
          <a:prstGeom prst="line">
            <a:avLst/>
          </a:prstGeom>
          <a:noFill/>
          <a:ln w="4763">
            <a:solidFill>
              <a:srgbClr val="000000"/>
            </a:solidFill>
            <a:round/>
            <a:headEnd/>
            <a:tailEnd/>
          </a:ln>
        </p:spPr>
        <p:txBody>
          <a:bodyPr/>
          <a:lstStyle/>
          <a:p>
            <a:endParaRPr lang="en-US"/>
          </a:p>
        </p:txBody>
      </p:sp>
      <p:sp>
        <p:nvSpPr>
          <p:cNvPr id="131358" name="Line 286"/>
          <p:cNvSpPr>
            <a:spLocks noChangeShapeType="1"/>
          </p:cNvSpPr>
          <p:nvPr/>
        </p:nvSpPr>
        <p:spPr bwMode="auto">
          <a:xfrm>
            <a:off x="2032000" y="1833563"/>
            <a:ext cx="57150" cy="53975"/>
          </a:xfrm>
          <a:prstGeom prst="line">
            <a:avLst/>
          </a:prstGeom>
          <a:noFill/>
          <a:ln w="4763">
            <a:solidFill>
              <a:srgbClr val="000000"/>
            </a:solidFill>
            <a:round/>
            <a:headEnd/>
            <a:tailEnd/>
          </a:ln>
        </p:spPr>
        <p:txBody>
          <a:bodyPr/>
          <a:lstStyle/>
          <a:p>
            <a:endParaRPr lang="en-US"/>
          </a:p>
        </p:txBody>
      </p:sp>
      <p:sp>
        <p:nvSpPr>
          <p:cNvPr id="131359" name="Line 287"/>
          <p:cNvSpPr>
            <a:spLocks noChangeShapeType="1"/>
          </p:cNvSpPr>
          <p:nvPr/>
        </p:nvSpPr>
        <p:spPr bwMode="auto">
          <a:xfrm flipH="1">
            <a:off x="1971675" y="1833563"/>
            <a:ext cx="60325" cy="53975"/>
          </a:xfrm>
          <a:prstGeom prst="line">
            <a:avLst/>
          </a:prstGeom>
          <a:noFill/>
          <a:ln w="4763">
            <a:solidFill>
              <a:srgbClr val="000000"/>
            </a:solidFill>
            <a:round/>
            <a:headEnd/>
            <a:tailEnd/>
          </a:ln>
        </p:spPr>
        <p:txBody>
          <a:bodyPr/>
          <a:lstStyle/>
          <a:p>
            <a:endParaRPr lang="en-US"/>
          </a:p>
        </p:txBody>
      </p:sp>
      <p:sp>
        <p:nvSpPr>
          <p:cNvPr id="131360" name="Line 288"/>
          <p:cNvSpPr>
            <a:spLocks noChangeShapeType="1"/>
          </p:cNvSpPr>
          <p:nvPr/>
        </p:nvSpPr>
        <p:spPr bwMode="auto">
          <a:xfrm flipV="1">
            <a:off x="2032000" y="1779588"/>
            <a:ext cx="57150" cy="53975"/>
          </a:xfrm>
          <a:prstGeom prst="line">
            <a:avLst/>
          </a:prstGeom>
          <a:noFill/>
          <a:ln w="4763">
            <a:solidFill>
              <a:srgbClr val="000000"/>
            </a:solidFill>
            <a:round/>
            <a:headEnd/>
            <a:tailEnd/>
          </a:ln>
        </p:spPr>
        <p:txBody>
          <a:bodyPr/>
          <a:lstStyle/>
          <a:p>
            <a:endParaRPr lang="en-US"/>
          </a:p>
        </p:txBody>
      </p:sp>
      <p:sp>
        <p:nvSpPr>
          <p:cNvPr id="131361" name="Rectangle 289"/>
          <p:cNvSpPr>
            <a:spLocks noChangeArrowheads="1"/>
          </p:cNvSpPr>
          <p:nvPr/>
        </p:nvSpPr>
        <p:spPr bwMode="auto">
          <a:xfrm>
            <a:off x="1982788" y="1809750"/>
            <a:ext cx="142875" cy="130175"/>
          </a:xfrm>
          <a:prstGeom prst="rect">
            <a:avLst/>
          </a:prstGeom>
          <a:noFill/>
          <a:ln w="9525">
            <a:noFill/>
            <a:miter lim="800000"/>
            <a:headEnd/>
            <a:tailEnd/>
          </a:ln>
        </p:spPr>
        <p:txBody>
          <a:bodyPr/>
          <a:lstStyle/>
          <a:p>
            <a:endParaRPr lang="en-US"/>
          </a:p>
        </p:txBody>
      </p:sp>
      <p:sp>
        <p:nvSpPr>
          <p:cNvPr id="131362" name="Line 290"/>
          <p:cNvSpPr>
            <a:spLocks noChangeShapeType="1"/>
          </p:cNvSpPr>
          <p:nvPr/>
        </p:nvSpPr>
        <p:spPr bwMode="auto">
          <a:xfrm flipH="1" flipV="1">
            <a:off x="1989138" y="1819275"/>
            <a:ext cx="57150" cy="52388"/>
          </a:xfrm>
          <a:prstGeom prst="line">
            <a:avLst/>
          </a:prstGeom>
          <a:noFill/>
          <a:ln w="4763">
            <a:solidFill>
              <a:srgbClr val="000000"/>
            </a:solidFill>
            <a:round/>
            <a:headEnd/>
            <a:tailEnd/>
          </a:ln>
        </p:spPr>
        <p:txBody>
          <a:bodyPr/>
          <a:lstStyle/>
          <a:p>
            <a:endParaRPr lang="en-US"/>
          </a:p>
        </p:txBody>
      </p:sp>
      <p:sp>
        <p:nvSpPr>
          <p:cNvPr id="131363" name="Line 291"/>
          <p:cNvSpPr>
            <a:spLocks noChangeShapeType="1"/>
          </p:cNvSpPr>
          <p:nvPr/>
        </p:nvSpPr>
        <p:spPr bwMode="auto">
          <a:xfrm>
            <a:off x="2046288" y="1871663"/>
            <a:ext cx="61912" cy="52387"/>
          </a:xfrm>
          <a:prstGeom prst="line">
            <a:avLst/>
          </a:prstGeom>
          <a:noFill/>
          <a:ln w="4763">
            <a:solidFill>
              <a:srgbClr val="000000"/>
            </a:solidFill>
            <a:round/>
            <a:headEnd/>
            <a:tailEnd/>
          </a:ln>
        </p:spPr>
        <p:txBody>
          <a:bodyPr/>
          <a:lstStyle/>
          <a:p>
            <a:endParaRPr lang="en-US"/>
          </a:p>
        </p:txBody>
      </p:sp>
      <p:sp>
        <p:nvSpPr>
          <p:cNvPr id="131364" name="Line 292"/>
          <p:cNvSpPr>
            <a:spLocks noChangeShapeType="1"/>
          </p:cNvSpPr>
          <p:nvPr/>
        </p:nvSpPr>
        <p:spPr bwMode="auto">
          <a:xfrm flipH="1">
            <a:off x="1989138" y="1871663"/>
            <a:ext cx="57150" cy="52387"/>
          </a:xfrm>
          <a:prstGeom prst="line">
            <a:avLst/>
          </a:prstGeom>
          <a:noFill/>
          <a:ln w="4763">
            <a:solidFill>
              <a:srgbClr val="000000"/>
            </a:solidFill>
            <a:round/>
            <a:headEnd/>
            <a:tailEnd/>
          </a:ln>
        </p:spPr>
        <p:txBody>
          <a:bodyPr/>
          <a:lstStyle/>
          <a:p>
            <a:endParaRPr lang="en-US"/>
          </a:p>
        </p:txBody>
      </p:sp>
      <p:sp>
        <p:nvSpPr>
          <p:cNvPr id="131365" name="Line 293"/>
          <p:cNvSpPr>
            <a:spLocks noChangeShapeType="1"/>
          </p:cNvSpPr>
          <p:nvPr/>
        </p:nvSpPr>
        <p:spPr bwMode="auto">
          <a:xfrm flipV="1">
            <a:off x="2046288" y="1819275"/>
            <a:ext cx="61912" cy="52388"/>
          </a:xfrm>
          <a:prstGeom prst="line">
            <a:avLst/>
          </a:prstGeom>
          <a:noFill/>
          <a:ln w="4763">
            <a:solidFill>
              <a:srgbClr val="000000"/>
            </a:solidFill>
            <a:round/>
            <a:headEnd/>
            <a:tailEnd/>
          </a:ln>
        </p:spPr>
        <p:txBody>
          <a:bodyPr/>
          <a:lstStyle/>
          <a:p>
            <a:endParaRPr lang="en-US"/>
          </a:p>
        </p:txBody>
      </p:sp>
      <p:sp>
        <p:nvSpPr>
          <p:cNvPr id="131366" name="Rectangle 294"/>
          <p:cNvSpPr>
            <a:spLocks noChangeArrowheads="1"/>
          </p:cNvSpPr>
          <p:nvPr/>
        </p:nvSpPr>
        <p:spPr bwMode="auto">
          <a:xfrm>
            <a:off x="1997075" y="1893888"/>
            <a:ext cx="142875" cy="128587"/>
          </a:xfrm>
          <a:prstGeom prst="rect">
            <a:avLst/>
          </a:prstGeom>
          <a:noFill/>
          <a:ln w="9525">
            <a:noFill/>
            <a:miter lim="800000"/>
            <a:headEnd/>
            <a:tailEnd/>
          </a:ln>
        </p:spPr>
        <p:txBody>
          <a:bodyPr/>
          <a:lstStyle/>
          <a:p>
            <a:endParaRPr lang="en-US"/>
          </a:p>
        </p:txBody>
      </p:sp>
      <p:sp>
        <p:nvSpPr>
          <p:cNvPr id="131367" name="Line 295"/>
          <p:cNvSpPr>
            <a:spLocks noChangeShapeType="1"/>
          </p:cNvSpPr>
          <p:nvPr/>
        </p:nvSpPr>
        <p:spPr bwMode="auto">
          <a:xfrm flipH="1" flipV="1">
            <a:off x="2008188" y="1901825"/>
            <a:ext cx="57150" cy="52388"/>
          </a:xfrm>
          <a:prstGeom prst="line">
            <a:avLst/>
          </a:prstGeom>
          <a:noFill/>
          <a:ln w="4763">
            <a:solidFill>
              <a:srgbClr val="000000"/>
            </a:solidFill>
            <a:round/>
            <a:headEnd/>
            <a:tailEnd/>
          </a:ln>
        </p:spPr>
        <p:txBody>
          <a:bodyPr/>
          <a:lstStyle/>
          <a:p>
            <a:endParaRPr lang="en-US"/>
          </a:p>
        </p:txBody>
      </p:sp>
      <p:sp>
        <p:nvSpPr>
          <p:cNvPr id="131368" name="Line 296"/>
          <p:cNvSpPr>
            <a:spLocks noChangeShapeType="1"/>
          </p:cNvSpPr>
          <p:nvPr/>
        </p:nvSpPr>
        <p:spPr bwMode="auto">
          <a:xfrm>
            <a:off x="2065338" y="1954213"/>
            <a:ext cx="60325" cy="52387"/>
          </a:xfrm>
          <a:prstGeom prst="line">
            <a:avLst/>
          </a:prstGeom>
          <a:noFill/>
          <a:ln w="4763">
            <a:solidFill>
              <a:srgbClr val="000000"/>
            </a:solidFill>
            <a:round/>
            <a:headEnd/>
            <a:tailEnd/>
          </a:ln>
        </p:spPr>
        <p:txBody>
          <a:bodyPr/>
          <a:lstStyle/>
          <a:p>
            <a:endParaRPr lang="en-US"/>
          </a:p>
        </p:txBody>
      </p:sp>
      <p:sp>
        <p:nvSpPr>
          <p:cNvPr id="131369" name="Line 297"/>
          <p:cNvSpPr>
            <a:spLocks noChangeShapeType="1"/>
          </p:cNvSpPr>
          <p:nvPr/>
        </p:nvSpPr>
        <p:spPr bwMode="auto">
          <a:xfrm flipH="1">
            <a:off x="2008188" y="1954213"/>
            <a:ext cx="57150" cy="52387"/>
          </a:xfrm>
          <a:prstGeom prst="line">
            <a:avLst/>
          </a:prstGeom>
          <a:noFill/>
          <a:ln w="4763">
            <a:solidFill>
              <a:srgbClr val="000000"/>
            </a:solidFill>
            <a:round/>
            <a:headEnd/>
            <a:tailEnd/>
          </a:ln>
        </p:spPr>
        <p:txBody>
          <a:bodyPr/>
          <a:lstStyle/>
          <a:p>
            <a:endParaRPr lang="en-US"/>
          </a:p>
        </p:txBody>
      </p:sp>
      <p:sp>
        <p:nvSpPr>
          <p:cNvPr id="131370" name="Line 298"/>
          <p:cNvSpPr>
            <a:spLocks noChangeShapeType="1"/>
          </p:cNvSpPr>
          <p:nvPr/>
        </p:nvSpPr>
        <p:spPr bwMode="auto">
          <a:xfrm flipV="1">
            <a:off x="2065338" y="1901825"/>
            <a:ext cx="60325" cy="52388"/>
          </a:xfrm>
          <a:prstGeom prst="line">
            <a:avLst/>
          </a:prstGeom>
          <a:noFill/>
          <a:ln w="4763">
            <a:solidFill>
              <a:srgbClr val="000000"/>
            </a:solidFill>
            <a:round/>
            <a:headEnd/>
            <a:tailEnd/>
          </a:ln>
        </p:spPr>
        <p:txBody>
          <a:bodyPr/>
          <a:lstStyle/>
          <a:p>
            <a:endParaRPr lang="en-US"/>
          </a:p>
        </p:txBody>
      </p:sp>
      <p:sp>
        <p:nvSpPr>
          <p:cNvPr id="131371" name="Rectangle 299"/>
          <p:cNvSpPr>
            <a:spLocks noChangeArrowheads="1"/>
          </p:cNvSpPr>
          <p:nvPr/>
        </p:nvSpPr>
        <p:spPr bwMode="auto">
          <a:xfrm>
            <a:off x="2014538" y="1743075"/>
            <a:ext cx="142875" cy="128588"/>
          </a:xfrm>
          <a:prstGeom prst="rect">
            <a:avLst/>
          </a:prstGeom>
          <a:noFill/>
          <a:ln w="9525">
            <a:noFill/>
            <a:miter lim="800000"/>
            <a:headEnd/>
            <a:tailEnd/>
          </a:ln>
        </p:spPr>
        <p:txBody>
          <a:bodyPr/>
          <a:lstStyle/>
          <a:p>
            <a:endParaRPr lang="en-US"/>
          </a:p>
        </p:txBody>
      </p:sp>
      <p:sp>
        <p:nvSpPr>
          <p:cNvPr id="131372" name="Line 300"/>
          <p:cNvSpPr>
            <a:spLocks noChangeShapeType="1"/>
          </p:cNvSpPr>
          <p:nvPr/>
        </p:nvSpPr>
        <p:spPr bwMode="auto">
          <a:xfrm flipH="1" flipV="1">
            <a:off x="2022475" y="1751013"/>
            <a:ext cx="60325" cy="52387"/>
          </a:xfrm>
          <a:prstGeom prst="line">
            <a:avLst/>
          </a:prstGeom>
          <a:noFill/>
          <a:ln w="4763">
            <a:solidFill>
              <a:srgbClr val="000000"/>
            </a:solidFill>
            <a:round/>
            <a:headEnd/>
            <a:tailEnd/>
          </a:ln>
        </p:spPr>
        <p:txBody>
          <a:bodyPr/>
          <a:lstStyle/>
          <a:p>
            <a:endParaRPr lang="en-US"/>
          </a:p>
        </p:txBody>
      </p:sp>
      <p:sp>
        <p:nvSpPr>
          <p:cNvPr id="131373" name="Line 301"/>
          <p:cNvSpPr>
            <a:spLocks noChangeShapeType="1"/>
          </p:cNvSpPr>
          <p:nvPr/>
        </p:nvSpPr>
        <p:spPr bwMode="auto">
          <a:xfrm>
            <a:off x="2082800" y="1803400"/>
            <a:ext cx="57150" cy="52388"/>
          </a:xfrm>
          <a:prstGeom prst="line">
            <a:avLst/>
          </a:prstGeom>
          <a:noFill/>
          <a:ln w="4763">
            <a:solidFill>
              <a:srgbClr val="000000"/>
            </a:solidFill>
            <a:round/>
            <a:headEnd/>
            <a:tailEnd/>
          </a:ln>
        </p:spPr>
        <p:txBody>
          <a:bodyPr/>
          <a:lstStyle/>
          <a:p>
            <a:endParaRPr lang="en-US"/>
          </a:p>
        </p:txBody>
      </p:sp>
      <p:sp>
        <p:nvSpPr>
          <p:cNvPr id="131374" name="Line 302"/>
          <p:cNvSpPr>
            <a:spLocks noChangeShapeType="1"/>
          </p:cNvSpPr>
          <p:nvPr/>
        </p:nvSpPr>
        <p:spPr bwMode="auto">
          <a:xfrm flipH="1">
            <a:off x="2022475" y="1803400"/>
            <a:ext cx="60325" cy="52388"/>
          </a:xfrm>
          <a:prstGeom prst="line">
            <a:avLst/>
          </a:prstGeom>
          <a:noFill/>
          <a:ln w="4763">
            <a:solidFill>
              <a:srgbClr val="000000"/>
            </a:solidFill>
            <a:round/>
            <a:headEnd/>
            <a:tailEnd/>
          </a:ln>
        </p:spPr>
        <p:txBody>
          <a:bodyPr/>
          <a:lstStyle/>
          <a:p>
            <a:endParaRPr lang="en-US"/>
          </a:p>
        </p:txBody>
      </p:sp>
      <p:sp>
        <p:nvSpPr>
          <p:cNvPr id="131375" name="Line 303"/>
          <p:cNvSpPr>
            <a:spLocks noChangeShapeType="1"/>
          </p:cNvSpPr>
          <p:nvPr/>
        </p:nvSpPr>
        <p:spPr bwMode="auto">
          <a:xfrm flipV="1">
            <a:off x="2082800" y="1751013"/>
            <a:ext cx="57150" cy="52387"/>
          </a:xfrm>
          <a:prstGeom prst="line">
            <a:avLst/>
          </a:prstGeom>
          <a:noFill/>
          <a:ln w="4763">
            <a:solidFill>
              <a:srgbClr val="000000"/>
            </a:solidFill>
            <a:round/>
            <a:headEnd/>
            <a:tailEnd/>
          </a:ln>
        </p:spPr>
        <p:txBody>
          <a:bodyPr/>
          <a:lstStyle/>
          <a:p>
            <a:endParaRPr lang="en-US"/>
          </a:p>
        </p:txBody>
      </p:sp>
      <p:sp>
        <p:nvSpPr>
          <p:cNvPr id="131376" name="Rectangle 304"/>
          <p:cNvSpPr>
            <a:spLocks noChangeArrowheads="1"/>
          </p:cNvSpPr>
          <p:nvPr/>
        </p:nvSpPr>
        <p:spPr bwMode="auto">
          <a:xfrm>
            <a:off x="2032000" y="1779588"/>
            <a:ext cx="142875" cy="128587"/>
          </a:xfrm>
          <a:prstGeom prst="rect">
            <a:avLst/>
          </a:prstGeom>
          <a:noFill/>
          <a:ln w="9525">
            <a:noFill/>
            <a:miter lim="800000"/>
            <a:headEnd/>
            <a:tailEnd/>
          </a:ln>
        </p:spPr>
        <p:txBody>
          <a:bodyPr/>
          <a:lstStyle/>
          <a:p>
            <a:endParaRPr lang="en-US"/>
          </a:p>
        </p:txBody>
      </p:sp>
      <p:sp>
        <p:nvSpPr>
          <p:cNvPr id="131377" name="Line 305"/>
          <p:cNvSpPr>
            <a:spLocks noChangeShapeType="1"/>
          </p:cNvSpPr>
          <p:nvPr/>
        </p:nvSpPr>
        <p:spPr bwMode="auto">
          <a:xfrm flipH="1" flipV="1">
            <a:off x="2039938" y="1789113"/>
            <a:ext cx="60325" cy="52387"/>
          </a:xfrm>
          <a:prstGeom prst="line">
            <a:avLst/>
          </a:prstGeom>
          <a:noFill/>
          <a:ln w="4763">
            <a:solidFill>
              <a:srgbClr val="000000"/>
            </a:solidFill>
            <a:round/>
            <a:headEnd/>
            <a:tailEnd/>
          </a:ln>
        </p:spPr>
        <p:txBody>
          <a:bodyPr/>
          <a:lstStyle/>
          <a:p>
            <a:endParaRPr lang="en-US"/>
          </a:p>
        </p:txBody>
      </p:sp>
      <p:sp>
        <p:nvSpPr>
          <p:cNvPr id="131378" name="Line 306"/>
          <p:cNvSpPr>
            <a:spLocks noChangeShapeType="1"/>
          </p:cNvSpPr>
          <p:nvPr/>
        </p:nvSpPr>
        <p:spPr bwMode="auto">
          <a:xfrm>
            <a:off x="2100263" y="1841500"/>
            <a:ext cx="57150" cy="52388"/>
          </a:xfrm>
          <a:prstGeom prst="line">
            <a:avLst/>
          </a:prstGeom>
          <a:noFill/>
          <a:ln w="4763">
            <a:solidFill>
              <a:srgbClr val="000000"/>
            </a:solidFill>
            <a:round/>
            <a:headEnd/>
            <a:tailEnd/>
          </a:ln>
        </p:spPr>
        <p:txBody>
          <a:bodyPr/>
          <a:lstStyle/>
          <a:p>
            <a:endParaRPr lang="en-US"/>
          </a:p>
        </p:txBody>
      </p:sp>
      <p:sp>
        <p:nvSpPr>
          <p:cNvPr id="131379" name="Line 307"/>
          <p:cNvSpPr>
            <a:spLocks noChangeShapeType="1"/>
          </p:cNvSpPr>
          <p:nvPr/>
        </p:nvSpPr>
        <p:spPr bwMode="auto">
          <a:xfrm flipH="1">
            <a:off x="2039938" y="1841500"/>
            <a:ext cx="60325" cy="52388"/>
          </a:xfrm>
          <a:prstGeom prst="line">
            <a:avLst/>
          </a:prstGeom>
          <a:noFill/>
          <a:ln w="4763">
            <a:solidFill>
              <a:srgbClr val="000000"/>
            </a:solidFill>
            <a:round/>
            <a:headEnd/>
            <a:tailEnd/>
          </a:ln>
        </p:spPr>
        <p:txBody>
          <a:bodyPr/>
          <a:lstStyle/>
          <a:p>
            <a:endParaRPr lang="en-US"/>
          </a:p>
        </p:txBody>
      </p:sp>
      <p:sp>
        <p:nvSpPr>
          <p:cNvPr id="131380" name="Line 308"/>
          <p:cNvSpPr>
            <a:spLocks noChangeShapeType="1"/>
          </p:cNvSpPr>
          <p:nvPr/>
        </p:nvSpPr>
        <p:spPr bwMode="auto">
          <a:xfrm flipV="1">
            <a:off x="2100263" y="1789113"/>
            <a:ext cx="57150" cy="52387"/>
          </a:xfrm>
          <a:prstGeom prst="line">
            <a:avLst/>
          </a:prstGeom>
          <a:noFill/>
          <a:ln w="4763">
            <a:solidFill>
              <a:srgbClr val="000000"/>
            </a:solidFill>
            <a:round/>
            <a:headEnd/>
            <a:tailEnd/>
          </a:ln>
        </p:spPr>
        <p:txBody>
          <a:bodyPr/>
          <a:lstStyle/>
          <a:p>
            <a:endParaRPr lang="en-US"/>
          </a:p>
        </p:txBody>
      </p:sp>
      <p:sp>
        <p:nvSpPr>
          <p:cNvPr id="131381" name="Rectangle 309"/>
          <p:cNvSpPr>
            <a:spLocks noChangeArrowheads="1"/>
          </p:cNvSpPr>
          <p:nvPr/>
        </p:nvSpPr>
        <p:spPr bwMode="auto">
          <a:xfrm>
            <a:off x="2046288" y="1743075"/>
            <a:ext cx="144462" cy="128588"/>
          </a:xfrm>
          <a:prstGeom prst="rect">
            <a:avLst/>
          </a:prstGeom>
          <a:noFill/>
          <a:ln w="9525">
            <a:noFill/>
            <a:miter lim="800000"/>
            <a:headEnd/>
            <a:tailEnd/>
          </a:ln>
        </p:spPr>
        <p:txBody>
          <a:bodyPr/>
          <a:lstStyle/>
          <a:p>
            <a:endParaRPr lang="en-US"/>
          </a:p>
        </p:txBody>
      </p:sp>
      <p:sp>
        <p:nvSpPr>
          <p:cNvPr id="131382" name="Line 310"/>
          <p:cNvSpPr>
            <a:spLocks noChangeShapeType="1"/>
          </p:cNvSpPr>
          <p:nvPr/>
        </p:nvSpPr>
        <p:spPr bwMode="auto">
          <a:xfrm flipH="1" flipV="1">
            <a:off x="2057400" y="1751013"/>
            <a:ext cx="57150" cy="52387"/>
          </a:xfrm>
          <a:prstGeom prst="line">
            <a:avLst/>
          </a:prstGeom>
          <a:noFill/>
          <a:ln w="4763">
            <a:solidFill>
              <a:srgbClr val="000000"/>
            </a:solidFill>
            <a:round/>
            <a:headEnd/>
            <a:tailEnd/>
          </a:ln>
        </p:spPr>
        <p:txBody>
          <a:bodyPr/>
          <a:lstStyle/>
          <a:p>
            <a:endParaRPr lang="en-US"/>
          </a:p>
        </p:txBody>
      </p:sp>
      <p:sp>
        <p:nvSpPr>
          <p:cNvPr id="131383" name="Line 311"/>
          <p:cNvSpPr>
            <a:spLocks noChangeShapeType="1"/>
          </p:cNvSpPr>
          <p:nvPr/>
        </p:nvSpPr>
        <p:spPr bwMode="auto">
          <a:xfrm>
            <a:off x="2114550" y="1803400"/>
            <a:ext cx="60325" cy="52388"/>
          </a:xfrm>
          <a:prstGeom prst="line">
            <a:avLst/>
          </a:prstGeom>
          <a:noFill/>
          <a:ln w="4763">
            <a:solidFill>
              <a:srgbClr val="000000"/>
            </a:solidFill>
            <a:round/>
            <a:headEnd/>
            <a:tailEnd/>
          </a:ln>
        </p:spPr>
        <p:txBody>
          <a:bodyPr/>
          <a:lstStyle/>
          <a:p>
            <a:endParaRPr lang="en-US"/>
          </a:p>
        </p:txBody>
      </p:sp>
      <p:sp>
        <p:nvSpPr>
          <p:cNvPr id="131384" name="Line 312"/>
          <p:cNvSpPr>
            <a:spLocks noChangeShapeType="1"/>
          </p:cNvSpPr>
          <p:nvPr/>
        </p:nvSpPr>
        <p:spPr bwMode="auto">
          <a:xfrm flipH="1">
            <a:off x="2057400" y="1803400"/>
            <a:ext cx="57150" cy="52388"/>
          </a:xfrm>
          <a:prstGeom prst="line">
            <a:avLst/>
          </a:prstGeom>
          <a:noFill/>
          <a:ln w="4763">
            <a:solidFill>
              <a:srgbClr val="000000"/>
            </a:solidFill>
            <a:round/>
            <a:headEnd/>
            <a:tailEnd/>
          </a:ln>
        </p:spPr>
        <p:txBody>
          <a:bodyPr/>
          <a:lstStyle/>
          <a:p>
            <a:endParaRPr lang="en-US"/>
          </a:p>
        </p:txBody>
      </p:sp>
      <p:sp>
        <p:nvSpPr>
          <p:cNvPr id="131385" name="Line 313"/>
          <p:cNvSpPr>
            <a:spLocks noChangeShapeType="1"/>
          </p:cNvSpPr>
          <p:nvPr/>
        </p:nvSpPr>
        <p:spPr bwMode="auto">
          <a:xfrm flipV="1">
            <a:off x="2114550" y="1751013"/>
            <a:ext cx="60325" cy="52387"/>
          </a:xfrm>
          <a:prstGeom prst="line">
            <a:avLst/>
          </a:prstGeom>
          <a:noFill/>
          <a:ln w="4763">
            <a:solidFill>
              <a:srgbClr val="000000"/>
            </a:solidFill>
            <a:round/>
            <a:headEnd/>
            <a:tailEnd/>
          </a:ln>
        </p:spPr>
        <p:txBody>
          <a:bodyPr/>
          <a:lstStyle/>
          <a:p>
            <a:endParaRPr lang="en-US"/>
          </a:p>
        </p:txBody>
      </p:sp>
      <p:sp>
        <p:nvSpPr>
          <p:cNvPr id="131386" name="Rectangle 314"/>
          <p:cNvSpPr>
            <a:spLocks noChangeArrowheads="1"/>
          </p:cNvSpPr>
          <p:nvPr/>
        </p:nvSpPr>
        <p:spPr bwMode="auto">
          <a:xfrm>
            <a:off x="2576513" y="1697038"/>
            <a:ext cx="141287" cy="128587"/>
          </a:xfrm>
          <a:prstGeom prst="rect">
            <a:avLst/>
          </a:prstGeom>
          <a:noFill/>
          <a:ln w="9525">
            <a:noFill/>
            <a:miter lim="800000"/>
            <a:headEnd/>
            <a:tailEnd/>
          </a:ln>
        </p:spPr>
        <p:txBody>
          <a:bodyPr/>
          <a:lstStyle/>
          <a:p>
            <a:endParaRPr lang="en-US"/>
          </a:p>
        </p:txBody>
      </p:sp>
      <p:sp>
        <p:nvSpPr>
          <p:cNvPr id="131387" name="Line 315"/>
          <p:cNvSpPr>
            <a:spLocks noChangeShapeType="1"/>
          </p:cNvSpPr>
          <p:nvPr/>
        </p:nvSpPr>
        <p:spPr bwMode="auto">
          <a:xfrm flipH="1" flipV="1">
            <a:off x="2584450" y="1704975"/>
            <a:ext cx="58738" cy="52388"/>
          </a:xfrm>
          <a:prstGeom prst="line">
            <a:avLst/>
          </a:prstGeom>
          <a:noFill/>
          <a:ln w="4763">
            <a:solidFill>
              <a:srgbClr val="000000"/>
            </a:solidFill>
            <a:round/>
            <a:headEnd/>
            <a:tailEnd/>
          </a:ln>
        </p:spPr>
        <p:txBody>
          <a:bodyPr/>
          <a:lstStyle/>
          <a:p>
            <a:endParaRPr lang="en-US"/>
          </a:p>
        </p:txBody>
      </p:sp>
      <p:sp>
        <p:nvSpPr>
          <p:cNvPr id="131388" name="Line 316"/>
          <p:cNvSpPr>
            <a:spLocks noChangeShapeType="1"/>
          </p:cNvSpPr>
          <p:nvPr/>
        </p:nvSpPr>
        <p:spPr bwMode="auto">
          <a:xfrm>
            <a:off x="2643188" y="1757363"/>
            <a:ext cx="60325" cy="52387"/>
          </a:xfrm>
          <a:prstGeom prst="line">
            <a:avLst/>
          </a:prstGeom>
          <a:noFill/>
          <a:ln w="4763">
            <a:solidFill>
              <a:srgbClr val="000000"/>
            </a:solidFill>
            <a:round/>
            <a:headEnd/>
            <a:tailEnd/>
          </a:ln>
        </p:spPr>
        <p:txBody>
          <a:bodyPr/>
          <a:lstStyle/>
          <a:p>
            <a:endParaRPr lang="en-US"/>
          </a:p>
        </p:txBody>
      </p:sp>
      <p:sp>
        <p:nvSpPr>
          <p:cNvPr id="131389" name="Line 317"/>
          <p:cNvSpPr>
            <a:spLocks noChangeShapeType="1"/>
          </p:cNvSpPr>
          <p:nvPr/>
        </p:nvSpPr>
        <p:spPr bwMode="auto">
          <a:xfrm flipH="1">
            <a:off x="2584450" y="1757363"/>
            <a:ext cx="58738" cy="52387"/>
          </a:xfrm>
          <a:prstGeom prst="line">
            <a:avLst/>
          </a:prstGeom>
          <a:noFill/>
          <a:ln w="4763">
            <a:solidFill>
              <a:srgbClr val="000000"/>
            </a:solidFill>
            <a:round/>
            <a:headEnd/>
            <a:tailEnd/>
          </a:ln>
        </p:spPr>
        <p:txBody>
          <a:bodyPr/>
          <a:lstStyle/>
          <a:p>
            <a:endParaRPr lang="en-US"/>
          </a:p>
        </p:txBody>
      </p:sp>
      <p:sp>
        <p:nvSpPr>
          <p:cNvPr id="131390" name="Line 318"/>
          <p:cNvSpPr>
            <a:spLocks noChangeShapeType="1"/>
          </p:cNvSpPr>
          <p:nvPr/>
        </p:nvSpPr>
        <p:spPr bwMode="auto">
          <a:xfrm flipV="1">
            <a:off x="2643188" y="1704975"/>
            <a:ext cx="60325" cy="52388"/>
          </a:xfrm>
          <a:prstGeom prst="line">
            <a:avLst/>
          </a:prstGeom>
          <a:noFill/>
          <a:ln w="4763">
            <a:solidFill>
              <a:srgbClr val="000000"/>
            </a:solidFill>
            <a:round/>
            <a:headEnd/>
            <a:tailEnd/>
          </a:ln>
        </p:spPr>
        <p:txBody>
          <a:bodyPr/>
          <a:lstStyle/>
          <a:p>
            <a:endParaRPr lang="en-US"/>
          </a:p>
        </p:txBody>
      </p:sp>
      <p:sp>
        <p:nvSpPr>
          <p:cNvPr id="131391" name="Rectangle 319"/>
          <p:cNvSpPr>
            <a:spLocks noChangeArrowheads="1"/>
          </p:cNvSpPr>
          <p:nvPr/>
        </p:nvSpPr>
        <p:spPr bwMode="auto">
          <a:xfrm>
            <a:off x="3003550" y="1743075"/>
            <a:ext cx="144463" cy="128588"/>
          </a:xfrm>
          <a:prstGeom prst="rect">
            <a:avLst/>
          </a:prstGeom>
          <a:noFill/>
          <a:ln w="9525">
            <a:noFill/>
            <a:miter lim="800000"/>
            <a:headEnd/>
            <a:tailEnd/>
          </a:ln>
        </p:spPr>
        <p:txBody>
          <a:bodyPr/>
          <a:lstStyle/>
          <a:p>
            <a:endParaRPr lang="en-US"/>
          </a:p>
        </p:txBody>
      </p:sp>
      <p:sp>
        <p:nvSpPr>
          <p:cNvPr id="131392" name="Line 320"/>
          <p:cNvSpPr>
            <a:spLocks noChangeShapeType="1"/>
          </p:cNvSpPr>
          <p:nvPr/>
        </p:nvSpPr>
        <p:spPr bwMode="auto">
          <a:xfrm flipH="1" flipV="1">
            <a:off x="3013075" y="1751013"/>
            <a:ext cx="57150" cy="52387"/>
          </a:xfrm>
          <a:prstGeom prst="line">
            <a:avLst/>
          </a:prstGeom>
          <a:noFill/>
          <a:ln w="4763">
            <a:solidFill>
              <a:srgbClr val="000000"/>
            </a:solidFill>
            <a:round/>
            <a:headEnd/>
            <a:tailEnd/>
          </a:ln>
        </p:spPr>
        <p:txBody>
          <a:bodyPr/>
          <a:lstStyle/>
          <a:p>
            <a:endParaRPr lang="en-US"/>
          </a:p>
        </p:txBody>
      </p:sp>
      <p:sp>
        <p:nvSpPr>
          <p:cNvPr id="131393" name="Line 321"/>
          <p:cNvSpPr>
            <a:spLocks noChangeShapeType="1"/>
          </p:cNvSpPr>
          <p:nvPr/>
        </p:nvSpPr>
        <p:spPr bwMode="auto">
          <a:xfrm>
            <a:off x="3070225" y="1803400"/>
            <a:ext cx="60325" cy="52388"/>
          </a:xfrm>
          <a:prstGeom prst="line">
            <a:avLst/>
          </a:prstGeom>
          <a:noFill/>
          <a:ln w="4763">
            <a:solidFill>
              <a:srgbClr val="000000"/>
            </a:solidFill>
            <a:round/>
            <a:headEnd/>
            <a:tailEnd/>
          </a:ln>
        </p:spPr>
        <p:txBody>
          <a:bodyPr/>
          <a:lstStyle/>
          <a:p>
            <a:endParaRPr lang="en-US"/>
          </a:p>
        </p:txBody>
      </p:sp>
      <p:sp>
        <p:nvSpPr>
          <p:cNvPr id="131394" name="Line 322"/>
          <p:cNvSpPr>
            <a:spLocks noChangeShapeType="1"/>
          </p:cNvSpPr>
          <p:nvPr/>
        </p:nvSpPr>
        <p:spPr bwMode="auto">
          <a:xfrm flipH="1">
            <a:off x="3013075" y="1803400"/>
            <a:ext cx="57150" cy="52388"/>
          </a:xfrm>
          <a:prstGeom prst="line">
            <a:avLst/>
          </a:prstGeom>
          <a:noFill/>
          <a:ln w="4763">
            <a:solidFill>
              <a:srgbClr val="000000"/>
            </a:solidFill>
            <a:round/>
            <a:headEnd/>
            <a:tailEnd/>
          </a:ln>
        </p:spPr>
        <p:txBody>
          <a:bodyPr/>
          <a:lstStyle/>
          <a:p>
            <a:endParaRPr lang="en-US"/>
          </a:p>
        </p:txBody>
      </p:sp>
      <p:sp>
        <p:nvSpPr>
          <p:cNvPr id="131395" name="Line 323"/>
          <p:cNvSpPr>
            <a:spLocks noChangeShapeType="1"/>
          </p:cNvSpPr>
          <p:nvPr/>
        </p:nvSpPr>
        <p:spPr bwMode="auto">
          <a:xfrm flipV="1">
            <a:off x="3070225" y="1751013"/>
            <a:ext cx="60325" cy="52387"/>
          </a:xfrm>
          <a:prstGeom prst="line">
            <a:avLst/>
          </a:prstGeom>
          <a:noFill/>
          <a:ln w="4763">
            <a:solidFill>
              <a:srgbClr val="000000"/>
            </a:solidFill>
            <a:round/>
            <a:headEnd/>
            <a:tailEnd/>
          </a:ln>
        </p:spPr>
        <p:txBody>
          <a:bodyPr/>
          <a:lstStyle/>
          <a:p>
            <a:endParaRPr lang="en-US"/>
          </a:p>
        </p:txBody>
      </p:sp>
      <p:sp>
        <p:nvSpPr>
          <p:cNvPr id="131396" name="Rectangle 324"/>
          <p:cNvSpPr>
            <a:spLocks noChangeArrowheads="1"/>
          </p:cNvSpPr>
          <p:nvPr/>
        </p:nvSpPr>
        <p:spPr bwMode="auto">
          <a:xfrm>
            <a:off x="3013075" y="1809750"/>
            <a:ext cx="142875" cy="130175"/>
          </a:xfrm>
          <a:prstGeom prst="rect">
            <a:avLst/>
          </a:prstGeom>
          <a:noFill/>
          <a:ln w="9525">
            <a:noFill/>
            <a:miter lim="800000"/>
            <a:headEnd/>
            <a:tailEnd/>
          </a:ln>
        </p:spPr>
        <p:txBody>
          <a:bodyPr/>
          <a:lstStyle/>
          <a:p>
            <a:endParaRPr lang="en-US"/>
          </a:p>
        </p:txBody>
      </p:sp>
      <p:sp>
        <p:nvSpPr>
          <p:cNvPr id="131397" name="Line 325"/>
          <p:cNvSpPr>
            <a:spLocks noChangeShapeType="1"/>
          </p:cNvSpPr>
          <p:nvPr/>
        </p:nvSpPr>
        <p:spPr bwMode="auto">
          <a:xfrm flipH="1" flipV="1">
            <a:off x="3019425" y="1819275"/>
            <a:ext cx="61913" cy="52388"/>
          </a:xfrm>
          <a:prstGeom prst="line">
            <a:avLst/>
          </a:prstGeom>
          <a:noFill/>
          <a:ln w="4763">
            <a:solidFill>
              <a:srgbClr val="000000"/>
            </a:solidFill>
            <a:round/>
            <a:headEnd/>
            <a:tailEnd/>
          </a:ln>
        </p:spPr>
        <p:txBody>
          <a:bodyPr/>
          <a:lstStyle/>
          <a:p>
            <a:endParaRPr lang="en-US"/>
          </a:p>
        </p:txBody>
      </p:sp>
      <p:sp>
        <p:nvSpPr>
          <p:cNvPr id="131398" name="Line 326"/>
          <p:cNvSpPr>
            <a:spLocks noChangeShapeType="1"/>
          </p:cNvSpPr>
          <p:nvPr/>
        </p:nvSpPr>
        <p:spPr bwMode="auto">
          <a:xfrm>
            <a:off x="3081338" y="1871663"/>
            <a:ext cx="57150" cy="52387"/>
          </a:xfrm>
          <a:prstGeom prst="line">
            <a:avLst/>
          </a:prstGeom>
          <a:noFill/>
          <a:ln w="4763">
            <a:solidFill>
              <a:srgbClr val="000000"/>
            </a:solidFill>
            <a:round/>
            <a:headEnd/>
            <a:tailEnd/>
          </a:ln>
        </p:spPr>
        <p:txBody>
          <a:bodyPr/>
          <a:lstStyle/>
          <a:p>
            <a:endParaRPr lang="en-US"/>
          </a:p>
        </p:txBody>
      </p:sp>
      <p:sp>
        <p:nvSpPr>
          <p:cNvPr id="131399" name="Line 327"/>
          <p:cNvSpPr>
            <a:spLocks noChangeShapeType="1"/>
          </p:cNvSpPr>
          <p:nvPr/>
        </p:nvSpPr>
        <p:spPr bwMode="auto">
          <a:xfrm flipH="1">
            <a:off x="3019425" y="1871663"/>
            <a:ext cx="61913" cy="52387"/>
          </a:xfrm>
          <a:prstGeom prst="line">
            <a:avLst/>
          </a:prstGeom>
          <a:noFill/>
          <a:ln w="4763">
            <a:solidFill>
              <a:srgbClr val="000000"/>
            </a:solidFill>
            <a:round/>
            <a:headEnd/>
            <a:tailEnd/>
          </a:ln>
        </p:spPr>
        <p:txBody>
          <a:bodyPr/>
          <a:lstStyle/>
          <a:p>
            <a:endParaRPr lang="en-US"/>
          </a:p>
        </p:txBody>
      </p:sp>
      <p:sp>
        <p:nvSpPr>
          <p:cNvPr id="131400" name="Line 328"/>
          <p:cNvSpPr>
            <a:spLocks noChangeShapeType="1"/>
          </p:cNvSpPr>
          <p:nvPr/>
        </p:nvSpPr>
        <p:spPr bwMode="auto">
          <a:xfrm flipV="1">
            <a:off x="3081338" y="1819275"/>
            <a:ext cx="57150" cy="52388"/>
          </a:xfrm>
          <a:prstGeom prst="line">
            <a:avLst/>
          </a:prstGeom>
          <a:noFill/>
          <a:ln w="4763">
            <a:solidFill>
              <a:srgbClr val="000000"/>
            </a:solidFill>
            <a:round/>
            <a:headEnd/>
            <a:tailEnd/>
          </a:ln>
        </p:spPr>
        <p:txBody>
          <a:bodyPr/>
          <a:lstStyle/>
          <a:p>
            <a:endParaRPr lang="en-US"/>
          </a:p>
        </p:txBody>
      </p:sp>
      <p:sp>
        <p:nvSpPr>
          <p:cNvPr id="131401" name="Rectangle 329"/>
          <p:cNvSpPr>
            <a:spLocks noChangeArrowheads="1"/>
          </p:cNvSpPr>
          <p:nvPr/>
        </p:nvSpPr>
        <p:spPr bwMode="auto">
          <a:xfrm>
            <a:off x="3240088" y="1712913"/>
            <a:ext cx="142875" cy="128587"/>
          </a:xfrm>
          <a:prstGeom prst="rect">
            <a:avLst/>
          </a:prstGeom>
          <a:noFill/>
          <a:ln w="9525">
            <a:noFill/>
            <a:miter lim="800000"/>
            <a:headEnd/>
            <a:tailEnd/>
          </a:ln>
        </p:spPr>
        <p:txBody>
          <a:bodyPr/>
          <a:lstStyle/>
          <a:p>
            <a:endParaRPr lang="en-US"/>
          </a:p>
        </p:txBody>
      </p:sp>
      <p:sp>
        <p:nvSpPr>
          <p:cNvPr id="131402" name="Line 330"/>
          <p:cNvSpPr>
            <a:spLocks noChangeShapeType="1"/>
          </p:cNvSpPr>
          <p:nvPr/>
        </p:nvSpPr>
        <p:spPr bwMode="auto">
          <a:xfrm flipH="1" flipV="1">
            <a:off x="3248025" y="1720850"/>
            <a:ext cx="57150" cy="52388"/>
          </a:xfrm>
          <a:prstGeom prst="line">
            <a:avLst/>
          </a:prstGeom>
          <a:noFill/>
          <a:ln w="4763">
            <a:solidFill>
              <a:srgbClr val="000000"/>
            </a:solidFill>
            <a:round/>
            <a:headEnd/>
            <a:tailEnd/>
          </a:ln>
        </p:spPr>
        <p:txBody>
          <a:bodyPr/>
          <a:lstStyle/>
          <a:p>
            <a:endParaRPr lang="en-US"/>
          </a:p>
        </p:txBody>
      </p:sp>
      <p:sp>
        <p:nvSpPr>
          <p:cNvPr id="131403" name="Line 331"/>
          <p:cNvSpPr>
            <a:spLocks noChangeShapeType="1"/>
          </p:cNvSpPr>
          <p:nvPr/>
        </p:nvSpPr>
        <p:spPr bwMode="auto">
          <a:xfrm>
            <a:off x="3305175" y="1773238"/>
            <a:ext cx="60325" cy="52387"/>
          </a:xfrm>
          <a:prstGeom prst="line">
            <a:avLst/>
          </a:prstGeom>
          <a:noFill/>
          <a:ln w="4763">
            <a:solidFill>
              <a:srgbClr val="000000"/>
            </a:solidFill>
            <a:round/>
            <a:headEnd/>
            <a:tailEnd/>
          </a:ln>
        </p:spPr>
        <p:txBody>
          <a:bodyPr/>
          <a:lstStyle/>
          <a:p>
            <a:endParaRPr lang="en-US"/>
          </a:p>
        </p:txBody>
      </p:sp>
      <p:sp>
        <p:nvSpPr>
          <p:cNvPr id="131404" name="Line 332"/>
          <p:cNvSpPr>
            <a:spLocks noChangeShapeType="1"/>
          </p:cNvSpPr>
          <p:nvPr/>
        </p:nvSpPr>
        <p:spPr bwMode="auto">
          <a:xfrm flipH="1">
            <a:off x="3248025" y="1773238"/>
            <a:ext cx="57150" cy="52387"/>
          </a:xfrm>
          <a:prstGeom prst="line">
            <a:avLst/>
          </a:prstGeom>
          <a:noFill/>
          <a:ln w="4763">
            <a:solidFill>
              <a:srgbClr val="000000"/>
            </a:solidFill>
            <a:round/>
            <a:headEnd/>
            <a:tailEnd/>
          </a:ln>
        </p:spPr>
        <p:txBody>
          <a:bodyPr/>
          <a:lstStyle/>
          <a:p>
            <a:endParaRPr lang="en-US"/>
          </a:p>
        </p:txBody>
      </p:sp>
      <p:sp>
        <p:nvSpPr>
          <p:cNvPr id="131405" name="Line 333"/>
          <p:cNvSpPr>
            <a:spLocks noChangeShapeType="1"/>
          </p:cNvSpPr>
          <p:nvPr/>
        </p:nvSpPr>
        <p:spPr bwMode="auto">
          <a:xfrm flipV="1">
            <a:off x="3305175" y="1720850"/>
            <a:ext cx="60325" cy="52388"/>
          </a:xfrm>
          <a:prstGeom prst="line">
            <a:avLst/>
          </a:prstGeom>
          <a:noFill/>
          <a:ln w="4763">
            <a:solidFill>
              <a:srgbClr val="000000"/>
            </a:solidFill>
            <a:round/>
            <a:headEnd/>
            <a:tailEnd/>
          </a:ln>
        </p:spPr>
        <p:txBody>
          <a:bodyPr/>
          <a:lstStyle/>
          <a:p>
            <a:endParaRPr lang="en-US"/>
          </a:p>
        </p:txBody>
      </p:sp>
      <p:sp>
        <p:nvSpPr>
          <p:cNvPr id="131406" name="Rectangle 334"/>
          <p:cNvSpPr>
            <a:spLocks noChangeArrowheads="1"/>
          </p:cNvSpPr>
          <p:nvPr/>
        </p:nvSpPr>
        <p:spPr bwMode="auto">
          <a:xfrm>
            <a:off x="3255963" y="1893888"/>
            <a:ext cx="142875" cy="128587"/>
          </a:xfrm>
          <a:prstGeom prst="rect">
            <a:avLst/>
          </a:prstGeom>
          <a:noFill/>
          <a:ln w="9525">
            <a:noFill/>
            <a:miter lim="800000"/>
            <a:headEnd/>
            <a:tailEnd/>
          </a:ln>
        </p:spPr>
        <p:txBody>
          <a:bodyPr/>
          <a:lstStyle/>
          <a:p>
            <a:endParaRPr lang="en-US"/>
          </a:p>
        </p:txBody>
      </p:sp>
      <p:sp>
        <p:nvSpPr>
          <p:cNvPr id="131407" name="Line 335"/>
          <p:cNvSpPr>
            <a:spLocks noChangeShapeType="1"/>
          </p:cNvSpPr>
          <p:nvPr/>
        </p:nvSpPr>
        <p:spPr bwMode="auto">
          <a:xfrm flipH="1" flipV="1">
            <a:off x="3265488" y="1901825"/>
            <a:ext cx="58737" cy="52388"/>
          </a:xfrm>
          <a:prstGeom prst="line">
            <a:avLst/>
          </a:prstGeom>
          <a:noFill/>
          <a:ln w="4763">
            <a:solidFill>
              <a:srgbClr val="000000"/>
            </a:solidFill>
            <a:round/>
            <a:headEnd/>
            <a:tailEnd/>
          </a:ln>
        </p:spPr>
        <p:txBody>
          <a:bodyPr/>
          <a:lstStyle/>
          <a:p>
            <a:endParaRPr lang="en-US"/>
          </a:p>
        </p:txBody>
      </p:sp>
      <p:sp>
        <p:nvSpPr>
          <p:cNvPr id="131408" name="Line 336"/>
          <p:cNvSpPr>
            <a:spLocks noChangeShapeType="1"/>
          </p:cNvSpPr>
          <p:nvPr/>
        </p:nvSpPr>
        <p:spPr bwMode="auto">
          <a:xfrm>
            <a:off x="3324225" y="1954213"/>
            <a:ext cx="58738" cy="52387"/>
          </a:xfrm>
          <a:prstGeom prst="line">
            <a:avLst/>
          </a:prstGeom>
          <a:noFill/>
          <a:ln w="4763">
            <a:solidFill>
              <a:srgbClr val="000000"/>
            </a:solidFill>
            <a:round/>
            <a:headEnd/>
            <a:tailEnd/>
          </a:ln>
        </p:spPr>
        <p:txBody>
          <a:bodyPr/>
          <a:lstStyle/>
          <a:p>
            <a:endParaRPr lang="en-US"/>
          </a:p>
        </p:txBody>
      </p:sp>
      <p:sp>
        <p:nvSpPr>
          <p:cNvPr id="131409" name="Line 337"/>
          <p:cNvSpPr>
            <a:spLocks noChangeShapeType="1"/>
          </p:cNvSpPr>
          <p:nvPr/>
        </p:nvSpPr>
        <p:spPr bwMode="auto">
          <a:xfrm flipH="1">
            <a:off x="3265488" y="1954213"/>
            <a:ext cx="58737" cy="52387"/>
          </a:xfrm>
          <a:prstGeom prst="line">
            <a:avLst/>
          </a:prstGeom>
          <a:noFill/>
          <a:ln w="4763">
            <a:solidFill>
              <a:srgbClr val="000000"/>
            </a:solidFill>
            <a:round/>
            <a:headEnd/>
            <a:tailEnd/>
          </a:ln>
        </p:spPr>
        <p:txBody>
          <a:bodyPr/>
          <a:lstStyle/>
          <a:p>
            <a:endParaRPr lang="en-US"/>
          </a:p>
        </p:txBody>
      </p:sp>
      <p:sp>
        <p:nvSpPr>
          <p:cNvPr id="131410" name="Line 338"/>
          <p:cNvSpPr>
            <a:spLocks noChangeShapeType="1"/>
          </p:cNvSpPr>
          <p:nvPr/>
        </p:nvSpPr>
        <p:spPr bwMode="auto">
          <a:xfrm flipV="1">
            <a:off x="3324225" y="1901825"/>
            <a:ext cx="58738" cy="52388"/>
          </a:xfrm>
          <a:prstGeom prst="line">
            <a:avLst/>
          </a:prstGeom>
          <a:noFill/>
          <a:ln w="4763">
            <a:solidFill>
              <a:srgbClr val="000000"/>
            </a:solidFill>
            <a:round/>
            <a:headEnd/>
            <a:tailEnd/>
          </a:ln>
        </p:spPr>
        <p:txBody>
          <a:bodyPr/>
          <a:lstStyle/>
          <a:p>
            <a:endParaRPr lang="en-US"/>
          </a:p>
        </p:txBody>
      </p:sp>
      <p:sp>
        <p:nvSpPr>
          <p:cNvPr id="131411" name="Rectangle 339"/>
          <p:cNvSpPr>
            <a:spLocks noChangeArrowheads="1"/>
          </p:cNvSpPr>
          <p:nvPr/>
        </p:nvSpPr>
        <p:spPr bwMode="auto">
          <a:xfrm>
            <a:off x="3632200" y="1825625"/>
            <a:ext cx="144463" cy="128588"/>
          </a:xfrm>
          <a:prstGeom prst="rect">
            <a:avLst/>
          </a:prstGeom>
          <a:noFill/>
          <a:ln w="9525">
            <a:noFill/>
            <a:miter lim="800000"/>
            <a:headEnd/>
            <a:tailEnd/>
          </a:ln>
        </p:spPr>
        <p:txBody>
          <a:bodyPr/>
          <a:lstStyle/>
          <a:p>
            <a:endParaRPr lang="en-US"/>
          </a:p>
        </p:txBody>
      </p:sp>
      <p:sp>
        <p:nvSpPr>
          <p:cNvPr id="131412" name="Line 340"/>
          <p:cNvSpPr>
            <a:spLocks noChangeShapeType="1"/>
          </p:cNvSpPr>
          <p:nvPr/>
        </p:nvSpPr>
        <p:spPr bwMode="auto">
          <a:xfrm flipH="1" flipV="1">
            <a:off x="3643313" y="1833563"/>
            <a:ext cx="57150" cy="53975"/>
          </a:xfrm>
          <a:prstGeom prst="line">
            <a:avLst/>
          </a:prstGeom>
          <a:noFill/>
          <a:ln w="4763">
            <a:solidFill>
              <a:srgbClr val="000000"/>
            </a:solidFill>
            <a:round/>
            <a:headEnd/>
            <a:tailEnd/>
          </a:ln>
        </p:spPr>
        <p:txBody>
          <a:bodyPr/>
          <a:lstStyle/>
          <a:p>
            <a:endParaRPr lang="en-US"/>
          </a:p>
        </p:txBody>
      </p:sp>
      <p:sp>
        <p:nvSpPr>
          <p:cNvPr id="131413" name="Line 341"/>
          <p:cNvSpPr>
            <a:spLocks noChangeShapeType="1"/>
          </p:cNvSpPr>
          <p:nvPr/>
        </p:nvSpPr>
        <p:spPr bwMode="auto">
          <a:xfrm>
            <a:off x="3700463" y="1887538"/>
            <a:ext cx="58737" cy="52387"/>
          </a:xfrm>
          <a:prstGeom prst="line">
            <a:avLst/>
          </a:prstGeom>
          <a:noFill/>
          <a:ln w="4763">
            <a:solidFill>
              <a:srgbClr val="000000"/>
            </a:solidFill>
            <a:round/>
            <a:headEnd/>
            <a:tailEnd/>
          </a:ln>
        </p:spPr>
        <p:txBody>
          <a:bodyPr/>
          <a:lstStyle/>
          <a:p>
            <a:endParaRPr lang="en-US"/>
          </a:p>
        </p:txBody>
      </p:sp>
      <p:sp>
        <p:nvSpPr>
          <p:cNvPr id="131414" name="Line 342"/>
          <p:cNvSpPr>
            <a:spLocks noChangeShapeType="1"/>
          </p:cNvSpPr>
          <p:nvPr/>
        </p:nvSpPr>
        <p:spPr bwMode="auto">
          <a:xfrm flipH="1">
            <a:off x="3643313" y="1887538"/>
            <a:ext cx="57150" cy="52387"/>
          </a:xfrm>
          <a:prstGeom prst="line">
            <a:avLst/>
          </a:prstGeom>
          <a:noFill/>
          <a:ln w="4763">
            <a:solidFill>
              <a:srgbClr val="000000"/>
            </a:solidFill>
            <a:round/>
            <a:headEnd/>
            <a:tailEnd/>
          </a:ln>
        </p:spPr>
        <p:txBody>
          <a:bodyPr/>
          <a:lstStyle/>
          <a:p>
            <a:endParaRPr lang="en-US"/>
          </a:p>
        </p:txBody>
      </p:sp>
      <p:sp>
        <p:nvSpPr>
          <p:cNvPr id="131415" name="Line 343"/>
          <p:cNvSpPr>
            <a:spLocks noChangeShapeType="1"/>
          </p:cNvSpPr>
          <p:nvPr/>
        </p:nvSpPr>
        <p:spPr bwMode="auto">
          <a:xfrm flipV="1">
            <a:off x="3700463" y="1833563"/>
            <a:ext cx="58737" cy="53975"/>
          </a:xfrm>
          <a:prstGeom prst="line">
            <a:avLst/>
          </a:prstGeom>
          <a:noFill/>
          <a:ln w="4763">
            <a:solidFill>
              <a:srgbClr val="000000"/>
            </a:solidFill>
            <a:round/>
            <a:headEnd/>
            <a:tailEnd/>
          </a:ln>
        </p:spPr>
        <p:txBody>
          <a:bodyPr/>
          <a:lstStyle/>
          <a:p>
            <a:endParaRPr lang="en-US"/>
          </a:p>
        </p:txBody>
      </p:sp>
      <p:sp>
        <p:nvSpPr>
          <p:cNvPr id="131416" name="Rectangle 344"/>
          <p:cNvSpPr>
            <a:spLocks noChangeArrowheads="1"/>
          </p:cNvSpPr>
          <p:nvPr/>
        </p:nvSpPr>
        <p:spPr bwMode="auto">
          <a:xfrm>
            <a:off x="4002088" y="2127250"/>
            <a:ext cx="142875" cy="128588"/>
          </a:xfrm>
          <a:prstGeom prst="rect">
            <a:avLst/>
          </a:prstGeom>
          <a:noFill/>
          <a:ln w="9525">
            <a:noFill/>
            <a:miter lim="800000"/>
            <a:headEnd/>
            <a:tailEnd/>
          </a:ln>
        </p:spPr>
        <p:txBody>
          <a:bodyPr/>
          <a:lstStyle/>
          <a:p>
            <a:endParaRPr lang="en-US"/>
          </a:p>
        </p:txBody>
      </p:sp>
      <p:sp>
        <p:nvSpPr>
          <p:cNvPr id="131417" name="Line 345"/>
          <p:cNvSpPr>
            <a:spLocks noChangeShapeType="1"/>
          </p:cNvSpPr>
          <p:nvPr/>
        </p:nvSpPr>
        <p:spPr bwMode="auto">
          <a:xfrm flipH="1" flipV="1">
            <a:off x="4011613" y="2136775"/>
            <a:ext cx="58737" cy="52388"/>
          </a:xfrm>
          <a:prstGeom prst="line">
            <a:avLst/>
          </a:prstGeom>
          <a:noFill/>
          <a:ln w="4763">
            <a:solidFill>
              <a:srgbClr val="000000"/>
            </a:solidFill>
            <a:round/>
            <a:headEnd/>
            <a:tailEnd/>
          </a:ln>
        </p:spPr>
        <p:txBody>
          <a:bodyPr/>
          <a:lstStyle/>
          <a:p>
            <a:endParaRPr lang="en-US"/>
          </a:p>
        </p:txBody>
      </p:sp>
      <p:sp>
        <p:nvSpPr>
          <p:cNvPr id="131418" name="Line 346"/>
          <p:cNvSpPr>
            <a:spLocks noChangeShapeType="1"/>
          </p:cNvSpPr>
          <p:nvPr/>
        </p:nvSpPr>
        <p:spPr bwMode="auto">
          <a:xfrm>
            <a:off x="4070350" y="2189163"/>
            <a:ext cx="58738" cy="52387"/>
          </a:xfrm>
          <a:prstGeom prst="line">
            <a:avLst/>
          </a:prstGeom>
          <a:noFill/>
          <a:ln w="4763">
            <a:solidFill>
              <a:srgbClr val="000000"/>
            </a:solidFill>
            <a:round/>
            <a:headEnd/>
            <a:tailEnd/>
          </a:ln>
        </p:spPr>
        <p:txBody>
          <a:bodyPr/>
          <a:lstStyle/>
          <a:p>
            <a:endParaRPr lang="en-US"/>
          </a:p>
        </p:txBody>
      </p:sp>
      <p:sp>
        <p:nvSpPr>
          <p:cNvPr id="131419" name="Line 347"/>
          <p:cNvSpPr>
            <a:spLocks noChangeShapeType="1"/>
          </p:cNvSpPr>
          <p:nvPr/>
        </p:nvSpPr>
        <p:spPr bwMode="auto">
          <a:xfrm flipH="1">
            <a:off x="4011613" y="2189163"/>
            <a:ext cx="58737" cy="52387"/>
          </a:xfrm>
          <a:prstGeom prst="line">
            <a:avLst/>
          </a:prstGeom>
          <a:noFill/>
          <a:ln w="4763">
            <a:solidFill>
              <a:srgbClr val="000000"/>
            </a:solidFill>
            <a:round/>
            <a:headEnd/>
            <a:tailEnd/>
          </a:ln>
        </p:spPr>
        <p:txBody>
          <a:bodyPr/>
          <a:lstStyle/>
          <a:p>
            <a:endParaRPr lang="en-US"/>
          </a:p>
        </p:txBody>
      </p:sp>
      <p:sp>
        <p:nvSpPr>
          <p:cNvPr id="131420" name="Line 348"/>
          <p:cNvSpPr>
            <a:spLocks noChangeShapeType="1"/>
          </p:cNvSpPr>
          <p:nvPr/>
        </p:nvSpPr>
        <p:spPr bwMode="auto">
          <a:xfrm flipV="1">
            <a:off x="4070350" y="2136775"/>
            <a:ext cx="58738" cy="52388"/>
          </a:xfrm>
          <a:prstGeom prst="line">
            <a:avLst/>
          </a:prstGeom>
          <a:noFill/>
          <a:ln w="4763">
            <a:solidFill>
              <a:srgbClr val="000000"/>
            </a:solidFill>
            <a:round/>
            <a:headEnd/>
            <a:tailEnd/>
          </a:ln>
        </p:spPr>
        <p:txBody>
          <a:bodyPr/>
          <a:lstStyle/>
          <a:p>
            <a:endParaRPr lang="en-US"/>
          </a:p>
        </p:txBody>
      </p:sp>
      <p:sp>
        <p:nvSpPr>
          <p:cNvPr id="131421" name="Rectangle 349"/>
          <p:cNvSpPr>
            <a:spLocks noChangeArrowheads="1"/>
          </p:cNvSpPr>
          <p:nvPr/>
        </p:nvSpPr>
        <p:spPr bwMode="auto">
          <a:xfrm>
            <a:off x="4037013" y="2127250"/>
            <a:ext cx="142875" cy="128588"/>
          </a:xfrm>
          <a:prstGeom prst="rect">
            <a:avLst/>
          </a:prstGeom>
          <a:noFill/>
          <a:ln w="9525">
            <a:noFill/>
            <a:miter lim="800000"/>
            <a:headEnd/>
            <a:tailEnd/>
          </a:ln>
        </p:spPr>
        <p:txBody>
          <a:bodyPr/>
          <a:lstStyle/>
          <a:p>
            <a:endParaRPr lang="en-US"/>
          </a:p>
        </p:txBody>
      </p:sp>
      <p:sp>
        <p:nvSpPr>
          <p:cNvPr id="131422" name="Line 350"/>
          <p:cNvSpPr>
            <a:spLocks noChangeShapeType="1"/>
          </p:cNvSpPr>
          <p:nvPr/>
        </p:nvSpPr>
        <p:spPr bwMode="auto">
          <a:xfrm flipH="1" flipV="1">
            <a:off x="4044950" y="2136775"/>
            <a:ext cx="58738" cy="52388"/>
          </a:xfrm>
          <a:prstGeom prst="line">
            <a:avLst/>
          </a:prstGeom>
          <a:noFill/>
          <a:ln w="4763">
            <a:solidFill>
              <a:srgbClr val="000000"/>
            </a:solidFill>
            <a:round/>
            <a:headEnd/>
            <a:tailEnd/>
          </a:ln>
        </p:spPr>
        <p:txBody>
          <a:bodyPr/>
          <a:lstStyle/>
          <a:p>
            <a:endParaRPr lang="en-US"/>
          </a:p>
        </p:txBody>
      </p:sp>
      <p:sp>
        <p:nvSpPr>
          <p:cNvPr id="131423" name="Line 351"/>
          <p:cNvSpPr>
            <a:spLocks noChangeShapeType="1"/>
          </p:cNvSpPr>
          <p:nvPr/>
        </p:nvSpPr>
        <p:spPr bwMode="auto">
          <a:xfrm>
            <a:off x="4103688" y="2189163"/>
            <a:ext cx="57150" cy="52387"/>
          </a:xfrm>
          <a:prstGeom prst="line">
            <a:avLst/>
          </a:prstGeom>
          <a:noFill/>
          <a:ln w="4763">
            <a:solidFill>
              <a:srgbClr val="000000"/>
            </a:solidFill>
            <a:round/>
            <a:headEnd/>
            <a:tailEnd/>
          </a:ln>
        </p:spPr>
        <p:txBody>
          <a:bodyPr/>
          <a:lstStyle/>
          <a:p>
            <a:endParaRPr lang="en-US"/>
          </a:p>
        </p:txBody>
      </p:sp>
      <p:sp>
        <p:nvSpPr>
          <p:cNvPr id="131424" name="Line 352"/>
          <p:cNvSpPr>
            <a:spLocks noChangeShapeType="1"/>
          </p:cNvSpPr>
          <p:nvPr/>
        </p:nvSpPr>
        <p:spPr bwMode="auto">
          <a:xfrm flipH="1">
            <a:off x="4044950" y="2189163"/>
            <a:ext cx="58738" cy="52387"/>
          </a:xfrm>
          <a:prstGeom prst="line">
            <a:avLst/>
          </a:prstGeom>
          <a:noFill/>
          <a:ln w="4763">
            <a:solidFill>
              <a:srgbClr val="000000"/>
            </a:solidFill>
            <a:round/>
            <a:headEnd/>
            <a:tailEnd/>
          </a:ln>
        </p:spPr>
        <p:txBody>
          <a:bodyPr/>
          <a:lstStyle/>
          <a:p>
            <a:endParaRPr lang="en-US"/>
          </a:p>
        </p:txBody>
      </p:sp>
      <p:sp>
        <p:nvSpPr>
          <p:cNvPr id="131425" name="Line 353"/>
          <p:cNvSpPr>
            <a:spLocks noChangeShapeType="1"/>
          </p:cNvSpPr>
          <p:nvPr/>
        </p:nvSpPr>
        <p:spPr bwMode="auto">
          <a:xfrm flipV="1">
            <a:off x="4103688" y="2136775"/>
            <a:ext cx="57150" cy="52388"/>
          </a:xfrm>
          <a:prstGeom prst="line">
            <a:avLst/>
          </a:prstGeom>
          <a:noFill/>
          <a:ln w="4763">
            <a:solidFill>
              <a:srgbClr val="000000"/>
            </a:solidFill>
            <a:round/>
            <a:headEnd/>
            <a:tailEnd/>
          </a:ln>
        </p:spPr>
        <p:txBody>
          <a:bodyPr/>
          <a:lstStyle/>
          <a:p>
            <a:endParaRPr lang="en-US"/>
          </a:p>
        </p:txBody>
      </p:sp>
      <p:sp>
        <p:nvSpPr>
          <p:cNvPr id="131426" name="Oval 354"/>
          <p:cNvSpPr>
            <a:spLocks noChangeArrowheads="1"/>
          </p:cNvSpPr>
          <p:nvPr/>
        </p:nvSpPr>
        <p:spPr bwMode="auto">
          <a:xfrm>
            <a:off x="1746250" y="2247900"/>
            <a:ext cx="109538" cy="98425"/>
          </a:xfrm>
          <a:prstGeom prst="ellipse">
            <a:avLst/>
          </a:prstGeom>
          <a:noFill/>
          <a:ln w="4763">
            <a:solidFill>
              <a:srgbClr val="000000"/>
            </a:solidFill>
            <a:round/>
            <a:headEnd/>
            <a:tailEnd/>
          </a:ln>
        </p:spPr>
        <p:txBody>
          <a:bodyPr/>
          <a:lstStyle/>
          <a:p>
            <a:endParaRPr lang="en-US"/>
          </a:p>
        </p:txBody>
      </p:sp>
      <p:sp>
        <p:nvSpPr>
          <p:cNvPr id="131427" name="Oval 355"/>
          <p:cNvSpPr>
            <a:spLocks noChangeArrowheads="1"/>
          </p:cNvSpPr>
          <p:nvPr/>
        </p:nvSpPr>
        <p:spPr bwMode="auto">
          <a:xfrm>
            <a:off x="1762125" y="2044700"/>
            <a:ext cx="109538" cy="98425"/>
          </a:xfrm>
          <a:prstGeom prst="ellipse">
            <a:avLst/>
          </a:prstGeom>
          <a:noFill/>
          <a:ln w="4763">
            <a:solidFill>
              <a:srgbClr val="000000"/>
            </a:solidFill>
            <a:round/>
            <a:headEnd/>
            <a:tailEnd/>
          </a:ln>
        </p:spPr>
        <p:txBody>
          <a:bodyPr/>
          <a:lstStyle/>
          <a:p>
            <a:endParaRPr lang="en-US"/>
          </a:p>
        </p:txBody>
      </p:sp>
      <p:sp>
        <p:nvSpPr>
          <p:cNvPr id="131428" name="Oval 356"/>
          <p:cNvSpPr>
            <a:spLocks noChangeArrowheads="1"/>
          </p:cNvSpPr>
          <p:nvPr/>
        </p:nvSpPr>
        <p:spPr bwMode="auto">
          <a:xfrm>
            <a:off x="1781175" y="2052638"/>
            <a:ext cx="107950" cy="98425"/>
          </a:xfrm>
          <a:prstGeom prst="ellipse">
            <a:avLst/>
          </a:prstGeom>
          <a:noFill/>
          <a:ln w="4763">
            <a:solidFill>
              <a:srgbClr val="000000"/>
            </a:solidFill>
            <a:round/>
            <a:headEnd/>
            <a:tailEnd/>
          </a:ln>
        </p:spPr>
        <p:txBody>
          <a:bodyPr/>
          <a:lstStyle/>
          <a:p>
            <a:endParaRPr lang="en-US"/>
          </a:p>
        </p:txBody>
      </p:sp>
      <p:sp>
        <p:nvSpPr>
          <p:cNvPr id="131429" name="Oval 357"/>
          <p:cNvSpPr>
            <a:spLocks noChangeArrowheads="1"/>
          </p:cNvSpPr>
          <p:nvPr/>
        </p:nvSpPr>
        <p:spPr bwMode="auto">
          <a:xfrm>
            <a:off x="1889125" y="2022475"/>
            <a:ext cx="107950" cy="98425"/>
          </a:xfrm>
          <a:prstGeom prst="ellipse">
            <a:avLst/>
          </a:prstGeom>
          <a:noFill/>
          <a:ln w="4763">
            <a:solidFill>
              <a:srgbClr val="000000"/>
            </a:solidFill>
            <a:round/>
            <a:headEnd/>
            <a:tailEnd/>
          </a:ln>
        </p:spPr>
        <p:txBody>
          <a:bodyPr/>
          <a:lstStyle/>
          <a:p>
            <a:endParaRPr lang="en-US"/>
          </a:p>
        </p:txBody>
      </p:sp>
      <p:sp>
        <p:nvSpPr>
          <p:cNvPr id="131430" name="Oval 358"/>
          <p:cNvSpPr>
            <a:spLocks noChangeArrowheads="1"/>
          </p:cNvSpPr>
          <p:nvPr/>
        </p:nvSpPr>
        <p:spPr bwMode="auto">
          <a:xfrm>
            <a:off x="1905000" y="2044700"/>
            <a:ext cx="109538" cy="98425"/>
          </a:xfrm>
          <a:prstGeom prst="ellipse">
            <a:avLst/>
          </a:prstGeom>
          <a:noFill/>
          <a:ln w="4763">
            <a:solidFill>
              <a:srgbClr val="000000"/>
            </a:solidFill>
            <a:round/>
            <a:headEnd/>
            <a:tailEnd/>
          </a:ln>
        </p:spPr>
        <p:txBody>
          <a:bodyPr/>
          <a:lstStyle/>
          <a:p>
            <a:endParaRPr lang="en-US"/>
          </a:p>
        </p:txBody>
      </p:sp>
      <p:sp>
        <p:nvSpPr>
          <p:cNvPr id="131431" name="Oval 359"/>
          <p:cNvSpPr>
            <a:spLocks noChangeArrowheads="1"/>
          </p:cNvSpPr>
          <p:nvPr/>
        </p:nvSpPr>
        <p:spPr bwMode="auto">
          <a:xfrm>
            <a:off x="1922463" y="2060575"/>
            <a:ext cx="109537" cy="96838"/>
          </a:xfrm>
          <a:prstGeom prst="ellipse">
            <a:avLst/>
          </a:prstGeom>
          <a:noFill/>
          <a:ln w="4763">
            <a:solidFill>
              <a:srgbClr val="000000"/>
            </a:solidFill>
            <a:round/>
            <a:headEnd/>
            <a:tailEnd/>
          </a:ln>
        </p:spPr>
        <p:txBody>
          <a:bodyPr/>
          <a:lstStyle/>
          <a:p>
            <a:endParaRPr lang="en-US"/>
          </a:p>
        </p:txBody>
      </p:sp>
      <p:sp>
        <p:nvSpPr>
          <p:cNvPr id="131432" name="Oval 360"/>
          <p:cNvSpPr>
            <a:spLocks noChangeArrowheads="1"/>
          </p:cNvSpPr>
          <p:nvPr/>
        </p:nvSpPr>
        <p:spPr bwMode="auto">
          <a:xfrm>
            <a:off x="1939925" y="2060575"/>
            <a:ext cx="106363" cy="96838"/>
          </a:xfrm>
          <a:prstGeom prst="ellipse">
            <a:avLst/>
          </a:prstGeom>
          <a:noFill/>
          <a:ln w="4763">
            <a:solidFill>
              <a:srgbClr val="000000"/>
            </a:solidFill>
            <a:round/>
            <a:headEnd/>
            <a:tailEnd/>
          </a:ln>
        </p:spPr>
        <p:txBody>
          <a:bodyPr/>
          <a:lstStyle/>
          <a:p>
            <a:endParaRPr lang="en-US"/>
          </a:p>
        </p:txBody>
      </p:sp>
      <p:sp>
        <p:nvSpPr>
          <p:cNvPr id="131433" name="Oval 361"/>
          <p:cNvSpPr>
            <a:spLocks noChangeArrowheads="1"/>
          </p:cNvSpPr>
          <p:nvPr/>
        </p:nvSpPr>
        <p:spPr bwMode="auto">
          <a:xfrm>
            <a:off x="1957388" y="2060575"/>
            <a:ext cx="107950" cy="96838"/>
          </a:xfrm>
          <a:prstGeom prst="ellipse">
            <a:avLst/>
          </a:prstGeom>
          <a:noFill/>
          <a:ln w="4763">
            <a:solidFill>
              <a:srgbClr val="000000"/>
            </a:solidFill>
            <a:round/>
            <a:headEnd/>
            <a:tailEnd/>
          </a:ln>
        </p:spPr>
        <p:txBody>
          <a:bodyPr/>
          <a:lstStyle/>
          <a:p>
            <a:endParaRPr lang="en-US"/>
          </a:p>
        </p:txBody>
      </p:sp>
      <p:sp>
        <p:nvSpPr>
          <p:cNvPr id="131434" name="Oval 362"/>
          <p:cNvSpPr>
            <a:spLocks noChangeArrowheads="1"/>
          </p:cNvSpPr>
          <p:nvPr/>
        </p:nvSpPr>
        <p:spPr bwMode="auto">
          <a:xfrm>
            <a:off x="1971675" y="2052638"/>
            <a:ext cx="111125" cy="98425"/>
          </a:xfrm>
          <a:prstGeom prst="ellipse">
            <a:avLst/>
          </a:prstGeom>
          <a:noFill/>
          <a:ln w="4763">
            <a:solidFill>
              <a:srgbClr val="000000"/>
            </a:solidFill>
            <a:round/>
            <a:headEnd/>
            <a:tailEnd/>
          </a:ln>
        </p:spPr>
        <p:txBody>
          <a:bodyPr/>
          <a:lstStyle/>
          <a:p>
            <a:endParaRPr lang="en-US"/>
          </a:p>
        </p:txBody>
      </p:sp>
      <p:sp>
        <p:nvSpPr>
          <p:cNvPr id="131435" name="Oval 363"/>
          <p:cNvSpPr>
            <a:spLocks noChangeArrowheads="1"/>
          </p:cNvSpPr>
          <p:nvPr/>
        </p:nvSpPr>
        <p:spPr bwMode="auto">
          <a:xfrm>
            <a:off x="1989138" y="2044700"/>
            <a:ext cx="111125" cy="98425"/>
          </a:xfrm>
          <a:prstGeom prst="ellipse">
            <a:avLst/>
          </a:prstGeom>
          <a:noFill/>
          <a:ln w="4763">
            <a:solidFill>
              <a:srgbClr val="000000"/>
            </a:solidFill>
            <a:round/>
            <a:headEnd/>
            <a:tailEnd/>
          </a:ln>
        </p:spPr>
        <p:txBody>
          <a:bodyPr/>
          <a:lstStyle/>
          <a:p>
            <a:endParaRPr lang="en-US"/>
          </a:p>
        </p:txBody>
      </p:sp>
      <p:sp>
        <p:nvSpPr>
          <p:cNvPr id="131436" name="Oval 364"/>
          <p:cNvSpPr>
            <a:spLocks noChangeArrowheads="1"/>
          </p:cNvSpPr>
          <p:nvPr/>
        </p:nvSpPr>
        <p:spPr bwMode="auto">
          <a:xfrm>
            <a:off x="2008188" y="2038350"/>
            <a:ext cx="106362" cy="98425"/>
          </a:xfrm>
          <a:prstGeom prst="ellipse">
            <a:avLst/>
          </a:prstGeom>
          <a:noFill/>
          <a:ln w="4763">
            <a:solidFill>
              <a:srgbClr val="000000"/>
            </a:solidFill>
            <a:round/>
            <a:headEnd/>
            <a:tailEnd/>
          </a:ln>
        </p:spPr>
        <p:txBody>
          <a:bodyPr/>
          <a:lstStyle/>
          <a:p>
            <a:endParaRPr lang="en-US"/>
          </a:p>
        </p:txBody>
      </p:sp>
      <p:sp>
        <p:nvSpPr>
          <p:cNvPr id="131437" name="Oval 365"/>
          <p:cNvSpPr>
            <a:spLocks noChangeArrowheads="1"/>
          </p:cNvSpPr>
          <p:nvPr/>
        </p:nvSpPr>
        <p:spPr bwMode="auto">
          <a:xfrm>
            <a:off x="2022475" y="2022475"/>
            <a:ext cx="109538" cy="98425"/>
          </a:xfrm>
          <a:prstGeom prst="ellipse">
            <a:avLst/>
          </a:prstGeom>
          <a:noFill/>
          <a:ln w="4763">
            <a:solidFill>
              <a:srgbClr val="000000"/>
            </a:solidFill>
            <a:round/>
            <a:headEnd/>
            <a:tailEnd/>
          </a:ln>
        </p:spPr>
        <p:txBody>
          <a:bodyPr/>
          <a:lstStyle/>
          <a:p>
            <a:endParaRPr lang="en-US"/>
          </a:p>
        </p:txBody>
      </p:sp>
      <p:sp>
        <p:nvSpPr>
          <p:cNvPr id="131438" name="Oval 366"/>
          <p:cNvSpPr>
            <a:spLocks noChangeArrowheads="1"/>
          </p:cNvSpPr>
          <p:nvPr/>
        </p:nvSpPr>
        <p:spPr bwMode="auto">
          <a:xfrm>
            <a:off x="2039938" y="2014538"/>
            <a:ext cx="111125" cy="98425"/>
          </a:xfrm>
          <a:prstGeom prst="ellipse">
            <a:avLst/>
          </a:prstGeom>
          <a:noFill/>
          <a:ln w="4763">
            <a:solidFill>
              <a:srgbClr val="000000"/>
            </a:solidFill>
            <a:round/>
            <a:headEnd/>
            <a:tailEnd/>
          </a:ln>
        </p:spPr>
        <p:txBody>
          <a:bodyPr/>
          <a:lstStyle/>
          <a:p>
            <a:endParaRPr lang="en-US"/>
          </a:p>
        </p:txBody>
      </p:sp>
      <p:sp>
        <p:nvSpPr>
          <p:cNvPr id="131439" name="Oval 367"/>
          <p:cNvSpPr>
            <a:spLocks noChangeArrowheads="1"/>
          </p:cNvSpPr>
          <p:nvPr/>
        </p:nvSpPr>
        <p:spPr bwMode="auto">
          <a:xfrm>
            <a:off x="2057400" y="2060575"/>
            <a:ext cx="109538" cy="96838"/>
          </a:xfrm>
          <a:prstGeom prst="ellipse">
            <a:avLst/>
          </a:prstGeom>
          <a:noFill/>
          <a:ln w="4763">
            <a:solidFill>
              <a:srgbClr val="000000"/>
            </a:solidFill>
            <a:round/>
            <a:headEnd/>
            <a:tailEnd/>
          </a:ln>
        </p:spPr>
        <p:txBody>
          <a:bodyPr/>
          <a:lstStyle/>
          <a:p>
            <a:endParaRPr lang="en-US"/>
          </a:p>
        </p:txBody>
      </p:sp>
      <p:sp>
        <p:nvSpPr>
          <p:cNvPr id="131440" name="Oval 368"/>
          <p:cNvSpPr>
            <a:spLocks noChangeArrowheads="1"/>
          </p:cNvSpPr>
          <p:nvPr/>
        </p:nvSpPr>
        <p:spPr bwMode="auto">
          <a:xfrm>
            <a:off x="2584450" y="2143125"/>
            <a:ext cx="109538" cy="98425"/>
          </a:xfrm>
          <a:prstGeom prst="ellipse">
            <a:avLst/>
          </a:prstGeom>
          <a:noFill/>
          <a:ln w="4763">
            <a:solidFill>
              <a:srgbClr val="000000"/>
            </a:solidFill>
            <a:round/>
            <a:headEnd/>
            <a:tailEnd/>
          </a:ln>
        </p:spPr>
        <p:txBody>
          <a:bodyPr/>
          <a:lstStyle/>
          <a:p>
            <a:endParaRPr lang="en-US"/>
          </a:p>
        </p:txBody>
      </p:sp>
      <p:sp>
        <p:nvSpPr>
          <p:cNvPr id="131441" name="Oval 369"/>
          <p:cNvSpPr>
            <a:spLocks noChangeArrowheads="1"/>
          </p:cNvSpPr>
          <p:nvPr/>
        </p:nvSpPr>
        <p:spPr bwMode="auto">
          <a:xfrm>
            <a:off x="3013075" y="2105025"/>
            <a:ext cx="106363" cy="98425"/>
          </a:xfrm>
          <a:prstGeom prst="ellipse">
            <a:avLst/>
          </a:prstGeom>
          <a:noFill/>
          <a:ln w="4763">
            <a:solidFill>
              <a:srgbClr val="000000"/>
            </a:solidFill>
            <a:round/>
            <a:headEnd/>
            <a:tailEnd/>
          </a:ln>
        </p:spPr>
        <p:txBody>
          <a:bodyPr/>
          <a:lstStyle/>
          <a:p>
            <a:endParaRPr lang="en-US"/>
          </a:p>
        </p:txBody>
      </p:sp>
      <p:sp>
        <p:nvSpPr>
          <p:cNvPr id="131442" name="Oval 370"/>
          <p:cNvSpPr>
            <a:spLocks noChangeArrowheads="1"/>
          </p:cNvSpPr>
          <p:nvPr/>
        </p:nvSpPr>
        <p:spPr bwMode="auto">
          <a:xfrm>
            <a:off x="3019425" y="2112963"/>
            <a:ext cx="111125" cy="98425"/>
          </a:xfrm>
          <a:prstGeom prst="ellipse">
            <a:avLst/>
          </a:prstGeom>
          <a:noFill/>
          <a:ln w="4763">
            <a:solidFill>
              <a:srgbClr val="000000"/>
            </a:solidFill>
            <a:round/>
            <a:headEnd/>
            <a:tailEnd/>
          </a:ln>
        </p:spPr>
        <p:txBody>
          <a:bodyPr/>
          <a:lstStyle/>
          <a:p>
            <a:endParaRPr lang="en-US"/>
          </a:p>
        </p:txBody>
      </p:sp>
      <p:sp>
        <p:nvSpPr>
          <p:cNvPr id="131443" name="Oval 371"/>
          <p:cNvSpPr>
            <a:spLocks noChangeArrowheads="1"/>
          </p:cNvSpPr>
          <p:nvPr/>
        </p:nvSpPr>
        <p:spPr bwMode="auto">
          <a:xfrm>
            <a:off x="3248025" y="2120900"/>
            <a:ext cx="109538" cy="98425"/>
          </a:xfrm>
          <a:prstGeom prst="ellipse">
            <a:avLst/>
          </a:prstGeom>
          <a:noFill/>
          <a:ln w="4763">
            <a:solidFill>
              <a:srgbClr val="000000"/>
            </a:solidFill>
            <a:round/>
            <a:headEnd/>
            <a:tailEnd/>
          </a:ln>
        </p:spPr>
        <p:txBody>
          <a:bodyPr/>
          <a:lstStyle/>
          <a:p>
            <a:endParaRPr lang="en-US"/>
          </a:p>
        </p:txBody>
      </p:sp>
      <p:sp>
        <p:nvSpPr>
          <p:cNvPr id="131444" name="Oval 372"/>
          <p:cNvSpPr>
            <a:spLocks noChangeArrowheads="1"/>
          </p:cNvSpPr>
          <p:nvPr/>
        </p:nvSpPr>
        <p:spPr bwMode="auto">
          <a:xfrm>
            <a:off x="3265488" y="2136775"/>
            <a:ext cx="107950" cy="98425"/>
          </a:xfrm>
          <a:prstGeom prst="ellipse">
            <a:avLst/>
          </a:prstGeom>
          <a:noFill/>
          <a:ln w="4763">
            <a:solidFill>
              <a:srgbClr val="000000"/>
            </a:solidFill>
            <a:round/>
            <a:headEnd/>
            <a:tailEnd/>
          </a:ln>
        </p:spPr>
        <p:txBody>
          <a:bodyPr/>
          <a:lstStyle/>
          <a:p>
            <a:endParaRPr lang="en-US"/>
          </a:p>
        </p:txBody>
      </p:sp>
      <p:sp>
        <p:nvSpPr>
          <p:cNvPr id="131445" name="Oval 373"/>
          <p:cNvSpPr>
            <a:spLocks noChangeArrowheads="1"/>
          </p:cNvSpPr>
          <p:nvPr/>
        </p:nvSpPr>
        <p:spPr bwMode="auto">
          <a:xfrm>
            <a:off x="3643313" y="2278063"/>
            <a:ext cx="107950" cy="98425"/>
          </a:xfrm>
          <a:prstGeom prst="ellipse">
            <a:avLst/>
          </a:prstGeom>
          <a:noFill/>
          <a:ln w="4763">
            <a:solidFill>
              <a:srgbClr val="000000"/>
            </a:solidFill>
            <a:round/>
            <a:headEnd/>
            <a:tailEnd/>
          </a:ln>
        </p:spPr>
        <p:txBody>
          <a:bodyPr/>
          <a:lstStyle/>
          <a:p>
            <a:endParaRPr lang="en-US"/>
          </a:p>
        </p:txBody>
      </p:sp>
      <p:sp>
        <p:nvSpPr>
          <p:cNvPr id="131446" name="Oval 374"/>
          <p:cNvSpPr>
            <a:spLocks noChangeArrowheads="1"/>
          </p:cNvSpPr>
          <p:nvPr/>
        </p:nvSpPr>
        <p:spPr bwMode="auto">
          <a:xfrm>
            <a:off x="4011613" y="2173288"/>
            <a:ext cx="107950" cy="98425"/>
          </a:xfrm>
          <a:prstGeom prst="ellipse">
            <a:avLst/>
          </a:prstGeom>
          <a:noFill/>
          <a:ln w="4763">
            <a:solidFill>
              <a:srgbClr val="000000"/>
            </a:solidFill>
            <a:round/>
            <a:headEnd/>
            <a:tailEnd/>
          </a:ln>
        </p:spPr>
        <p:txBody>
          <a:bodyPr/>
          <a:lstStyle/>
          <a:p>
            <a:endParaRPr lang="en-US"/>
          </a:p>
        </p:txBody>
      </p:sp>
      <p:sp>
        <p:nvSpPr>
          <p:cNvPr id="131447" name="Oval 375"/>
          <p:cNvSpPr>
            <a:spLocks noChangeArrowheads="1"/>
          </p:cNvSpPr>
          <p:nvPr/>
        </p:nvSpPr>
        <p:spPr bwMode="auto">
          <a:xfrm>
            <a:off x="4044950" y="2136775"/>
            <a:ext cx="109538" cy="98425"/>
          </a:xfrm>
          <a:prstGeom prst="ellipse">
            <a:avLst/>
          </a:prstGeom>
          <a:noFill/>
          <a:ln w="4763">
            <a:solidFill>
              <a:srgbClr val="000000"/>
            </a:solidFill>
            <a:round/>
            <a:headEnd/>
            <a:tailEnd/>
          </a:ln>
        </p:spPr>
        <p:txBody>
          <a:bodyPr/>
          <a:lstStyle/>
          <a:p>
            <a:endParaRPr lang="en-US"/>
          </a:p>
        </p:txBody>
      </p:sp>
      <p:sp>
        <p:nvSpPr>
          <p:cNvPr id="131448" name="Rectangle 376"/>
          <p:cNvSpPr>
            <a:spLocks noChangeArrowheads="1"/>
          </p:cNvSpPr>
          <p:nvPr/>
        </p:nvSpPr>
        <p:spPr bwMode="auto">
          <a:xfrm>
            <a:off x="1624013" y="2797175"/>
            <a:ext cx="77787"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449" name="Rectangle 377"/>
          <p:cNvSpPr>
            <a:spLocks noChangeArrowheads="1"/>
          </p:cNvSpPr>
          <p:nvPr/>
        </p:nvSpPr>
        <p:spPr bwMode="auto">
          <a:xfrm>
            <a:off x="1547813" y="2352675"/>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450" name="Rectangle 378"/>
          <p:cNvSpPr>
            <a:spLocks noChangeArrowheads="1"/>
          </p:cNvSpPr>
          <p:nvPr/>
        </p:nvSpPr>
        <p:spPr bwMode="auto">
          <a:xfrm>
            <a:off x="1470025" y="1906588"/>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a:t>
            </a:r>
            <a:endParaRPr lang="it-IT" sz="1000"/>
          </a:p>
        </p:txBody>
      </p:sp>
      <p:sp>
        <p:nvSpPr>
          <p:cNvPr id="131451" name="Rectangle 379"/>
          <p:cNvSpPr>
            <a:spLocks noChangeArrowheads="1"/>
          </p:cNvSpPr>
          <p:nvPr/>
        </p:nvSpPr>
        <p:spPr bwMode="auto">
          <a:xfrm>
            <a:off x="1390650" y="1460500"/>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1000</a:t>
            </a:r>
            <a:endParaRPr lang="it-IT" sz="1000"/>
          </a:p>
        </p:txBody>
      </p:sp>
      <p:sp>
        <p:nvSpPr>
          <p:cNvPr id="131452" name="Rectangle 380"/>
          <p:cNvSpPr>
            <a:spLocks noChangeArrowheads="1"/>
          </p:cNvSpPr>
          <p:nvPr/>
        </p:nvSpPr>
        <p:spPr bwMode="auto">
          <a:xfrm>
            <a:off x="1746250" y="2921000"/>
            <a:ext cx="7937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a:t>
            </a:r>
            <a:endParaRPr lang="it-IT" sz="1000"/>
          </a:p>
        </p:txBody>
      </p:sp>
      <p:sp>
        <p:nvSpPr>
          <p:cNvPr id="131453" name="Rectangle 381"/>
          <p:cNvSpPr>
            <a:spLocks noChangeArrowheads="1"/>
          </p:cNvSpPr>
          <p:nvPr/>
        </p:nvSpPr>
        <p:spPr bwMode="auto">
          <a:xfrm>
            <a:off x="2046288" y="29210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20</a:t>
            </a:r>
            <a:endParaRPr lang="it-IT" sz="1000"/>
          </a:p>
        </p:txBody>
      </p:sp>
      <p:sp>
        <p:nvSpPr>
          <p:cNvPr id="131454" name="Rectangle 382"/>
          <p:cNvSpPr>
            <a:spLocks noChangeArrowheads="1"/>
          </p:cNvSpPr>
          <p:nvPr/>
        </p:nvSpPr>
        <p:spPr bwMode="auto">
          <a:xfrm>
            <a:off x="2365375" y="2921000"/>
            <a:ext cx="157163"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40</a:t>
            </a:r>
            <a:endParaRPr lang="it-IT" sz="1000"/>
          </a:p>
        </p:txBody>
      </p:sp>
      <p:sp>
        <p:nvSpPr>
          <p:cNvPr id="131455" name="Rectangle 383"/>
          <p:cNvSpPr>
            <a:spLocks noChangeArrowheads="1"/>
          </p:cNvSpPr>
          <p:nvPr/>
        </p:nvSpPr>
        <p:spPr bwMode="auto">
          <a:xfrm>
            <a:off x="2690813" y="29210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a:t>
            </a:r>
            <a:endParaRPr lang="it-IT" sz="1000"/>
          </a:p>
        </p:txBody>
      </p:sp>
      <p:sp>
        <p:nvSpPr>
          <p:cNvPr id="131456" name="Rectangle 384"/>
          <p:cNvSpPr>
            <a:spLocks noChangeArrowheads="1"/>
          </p:cNvSpPr>
          <p:nvPr/>
        </p:nvSpPr>
        <p:spPr bwMode="auto">
          <a:xfrm>
            <a:off x="3017838" y="29210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80</a:t>
            </a:r>
            <a:endParaRPr lang="it-IT" sz="1000"/>
          </a:p>
        </p:txBody>
      </p:sp>
      <p:grpSp>
        <p:nvGrpSpPr>
          <p:cNvPr id="131457" name="Group 385"/>
          <p:cNvGrpSpPr>
            <a:grpSpLocks/>
          </p:cNvGrpSpPr>
          <p:nvPr/>
        </p:nvGrpSpPr>
        <p:grpSpPr bwMode="auto">
          <a:xfrm>
            <a:off x="4341813" y="1465263"/>
            <a:ext cx="269875" cy="1042987"/>
            <a:chOff x="1428" y="407"/>
            <a:chExt cx="108" cy="595"/>
          </a:xfrm>
        </p:grpSpPr>
        <p:sp>
          <p:nvSpPr>
            <p:cNvPr id="131458" name="Rectangle 386"/>
            <p:cNvSpPr>
              <a:spLocks noChangeArrowheads="1"/>
            </p:cNvSpPr>
            <p:nvPr/>
          </p:nvSpPr>
          <p:spPr bwMode="auto">
            <a:xfrm>
              <a:off x="1457" y="915"/>
              <a:ext cx="79"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0.1</a:t>
              </a:r>
              <a:endParaRPr lang="it-IT" sz="1000"/>
            </a:p>
          </p:txBody>
        </p:sp>
        <p:sp>
          <p:nvSpPr>
            <p:cNvPr id="131459" name="Rectangle 387"/>
            <p:cNvSpPr>
              <a:spLocks noChangeArrowheads="1"/>
            </p:cNvSpPr>
            <p:nvPr/>
          </p:nvSpPr>
          <p:spPr bwMode="auto">
            <a:xfrm>
              <a:off x="1457" y="661"/>
              <a:ext cx="32"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460" name="Rectangle 388"/>
            <p:cNvSpPr>
              <a:spLocks noChangeArrowheads="1"/>
            </p:cNvSpPr>
            <p:nvPr/>
          </p:nvSpPr>
          <p:spPr bwMode="auto">
            <a:xfrm>
              <a:off x="1457" y="407"/>
              <a:ext cx="63"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461" name="Line 389"/>
            <p:cNvSpPr>
              <a:spLocks noChangeShapeType="1"/>
            </p:cNvSpPr>
            <p:nvPr/>
          </p:nvSpPr>
          <p:spPr bwMode="auto">
            <a:xfrm>
              <a:off x="1435" y="444"/>
              <a:ext cx="10" cy="1"/>
            </a:xfrm>
            <a:prstGeom prst="line">
              <a:avLst/>
            </a:prstGeom>
            <a:noFill/>
            <a:ln w="0">
              <a:solidFill>
                <a:srgbClr val="000000"/>
              </a:solidFill>
              <a:round/>
              <a:headEnd/>
              <a:tailEnd/>
            </a:ln>
          </p:spPr>
          <p:txBody>
            <a:bodyPr/>
            <a:lstStyle/>
            <a:p>
              <a:endParaRPr lang="en-US"/>
            </a:p>
          </p:txBody>
        </p:sp>
        <p:sp>
          <p:nvSpPr>
            <p:cNvPr id="131462" name="Line 390"/>
            <p:cNvSpPr>
              <a:spLocks noChangeShapeType="1"/>
            </p:cNvSpPr>
            <p:nvPr/>
          </p:nvSpPr>
          <p:spPr bwMode="auto">
            <a:xfrm>
              <a:off x="1435" y="683"/>
              <a:ext cx="10" cy="1"/>
            </a:xfrm>
            <a:prstGeom prst="line">
              <a:avLst/>
            </a:prstGeom>
            <a:noFill/>
            <a:ln w="0">
              <a:solidFill>
                <a:srgbClr val="000000"/>
              </a:solidFill>
              <a:round/>
              <a:headEnd/>
              <a:tailEnd/>
            </a:ln>
          </p:spPr>
          <p:txBody>
            <a:bodyPr/>
            <a:lstStyle/>
            <a:p>
              <a:endParaRPr lang="en-US"/>
            </a:p>
          </p:txBody>
        </p:sp>
        <p:sp>
          <p:nvSpPr>
            <p:cNvPr id="131463" name="Line 391"/>
            <p:cNvSpPr>
              <a:spLocks noChangeShapeType="1"/>
            </p:cNvSpPr>
            <p:nvPr/>
          </p:nvSpPr>
          <p:spPr bwMode="auto">
            <a:xfrm>
              <a:off x="1435" y="947"/>
              <a:ext cx="10" cy="1"/>
            </a:xfrm>
            <a:prstGeom prst="line">
              <a:avLst/>
            </a:prstGeom>
            <a:noFill/>
            <a:ln w="0">
              <a:solidFill>
                <a:srgbClr val="000000"/>
              </a:solidFill>
              <a:round/>
              <a:headEnd/>
              <a:tailEnd/>
            </a:ln>
          </p:spPr>
          <p:txBody>
            <a:bodyPr/>
            <a:lstStyle/>
            <a:p>
              <a:endParaRPr lang="en-US"/>
            </a:p>
          </p:txBody>
        </p:sp>
        <p:sp>
          <p:nvSpPr>
            <p:cNvPr id="131464" name="Line 392"/>
            <p:cNvSpPr>
              <a:spLocks noChangeShapeType="1"/>
            </p:cNvSpPr>
            <p:nvPr/>
          </p:nvSpPr>
          <p:spPr bwMode="auto">
            <a:xfrm>
              <a:off x="1428" y="432"/>
              <a:ext cx="0" cy="528"/>
            </a:xfrm>
            <a:prstGeom prst="line">
              <a:avLst/>
            </a:prstGeom>
            <a:noFill/>
            <a:ln w="9525">
              <a:solidFill>
                <a:schemeClr val="tx1"/>
              </a:solidFill>
              <a:round/>
              <a:headEnd/>
              <a:tailEnd/>
            </a:ln>
            <a:effectLst/>
          </p:spPr>
          <p:txBody>
            <a:bodyPr wrap="none" anchor="ctr"/>
            <a:lstStyle/>
            <a:p>
              <a:endParaRPr lang="en-US"/>
            </a:p>
          </p:txBody>
        </p:sp>
      </p:grpSp>
      <p:sp>
        <p:nvSpPr>
          <p:cNvPr id="131465" name="Rectangle 393"/>
          <p:cNvSpPr>
            <a:spLocks noChangeArrowheads="1"/>
          </p:cNvSpPr>
          <p:nvPr/>
        </p:nvSpPr>
        <p:spPr bwMode="auto">
          <a:xfrm rot="-5400000">
            <a:off x="749300" y="1820863"/>
            <a:ext cx="954087" cy="204788"/>
          </a:xfrm>
          <a:prstGeom prst="rect">
            <a:avLst/>
          </a:prstGeom>
          <a:noFill/>
          <a:ln w="9525">
            <a:noFill/>
            <a:miter lim="800000"/>
            <a:headEnd/>
            <a:tailEnd/>
          </a:ln>
        </p:spPr>
        <p:txBody>
          <a:bodyPr wrap="none" lIns="0" tIns="0" rIns="0" bIns="0">
            <a:spAutoFit/>
          </a:bodyPr>
          <a:lstStyle/>
          <a:p>
            <a:r>
              <a:rPr lang="it-IT" sz="1200">
                <a:solidFill>
                  <a:srgbClr val="000000"/>
                </a:solidFill>
                <a:latin typeface="Arial" pitchFamily="34" charset="0"/>
              </a:rPr>
              <a:t>Antibody units</a:t>
            </a:r>
            <a:endParaRPr lang="it-IT" sz="1200"/>
          </a:p>
        </p:txBody>
      </p:sp>
      <p:sp>
        <p:nvSpPr>
          <p:cNvPr id="131466" name="Line 394"/>
          <p:cNvSpPr>
            <a:spLocks noChangeShapeType="1"/>
          </p:cNvSpPr>
          <p:nvPr/>
        </p:nvSpPr>
        <p:spPr bwMode="auto">
          <a:xfrm>
            <a:off x="5094288" y="1517650"/>
            <a:ext cx="1587" cy="1365250"/>
          </a:xfrm>
          <a:prstGeom prst="line">
            <a:avLst/>
          </a:prstGeom>
          <a:noFill/>
          <a:ln w="0">
            <a:solidFill>
              <a:srgbClr val="000000"/>
            </a:solidFill>
            <a:round/>
            <a:headEnd/>
            <a:tailEnd/>
          </a:ln>
        </p:spPr>
        <p:txBody>
          <a:bodyPr/>
          <a:lstStyle/>
          <a:p>
            <a:endParaRPr lang="en-US"/>
          </a:p>
        </p:txBody>
      </p:sp>
      <p:sp>
        <p:nvSpPr>
          <p:cNvPr id="131467" name="Line 395"/>
          <p:cNvSpPr>
            <a:spLocks noChangeShapeType="1"/>
          </p:cNvSpPr>
          <p:nvPr/>
        </p:nvSpPr>
        <p:spPr bwMode="auto">
          <a:xfrm>
            <a:off x="5068888" y="2882900"/>
            <a:ext cx="25400" cy="1588"/>
          </a:xfrm>
          <a:prstGeom prst="line">
            <a:avLst/>
          </a:prstGeom>
          <a:noFill/>
          <a:ln w="0">
            <a:solidFill>
              <a:srgbClr val="000000"/>
            </a:solidFill>
            <a:round/>
            <a:headEnd/>
            <a:tailEnd/>
          </a:ln>
        </p:spPr>
        <p:txBody>
          <a:bodyPr/>
          <a:lstStyle/>
          <a:p>
            <a:endParaRPr lang="en-US"/>
          </a:p>
        </p:txBody>
      </p:sp>
      <p:sp>
        <p:nvSpPr>
          <p:cNvPr id="131468" name="Line 396"/>
          <p:cNvSpPr>
            <a:spLocks noChangeShapeType="1"/>
          </p:cNvSpPr>
          <p:nvPr/>
        </p:nvSpPr>
        <p:spPr bwMode="auto">
          <a:xfrm>
            <a:off x="5068888" y="2428875"/>
            <a:ext cx="25400" cy="1588"/>
          </a:xfrm>
          <a:prstGeom prst="line">
            <a:avLst/>
          </a:prstGeom>
          <a:noFill/>
          <a:ln w="0">
            <a:solidFill>
              <a:srgbClr val="000000"/>
            </a:solidFill>
            <a:round/>
            <a:headEnd/>
            <a:tailEnd/>
          </a:ln>
        </p:spPr>
        <p:txBody>
          <a:bodyPr/>
          <a:lstStyle/>
          <a:p>
            <a:endParaRPr lang="en-US"/>
          </a:p>
        </p:txBody>
      </p:sp>
      <p:sp>
        <p:nvSpPr>
          <p:cNvPr id="131469" name="Line 397"/>
          <p:cNvSpPr>
            <a:spLocks noChangeShapeType="1"/>
          </p:cNvSpPr>
          <p:nvPr/>
        </p:nvSpPr>
        <p:spPr bwMode="auto">
          <a:xfrm>
            <a:off x="5068888" y="1970088"/>
            <a:ext cx="25400" cy="1587"/>
          </a:xfrm>
          <a:prstGeom prst="line">
            <a:avLst/>
          </a:prstGeom>
          <a:noFill/>
          <a:ln w="0">
            <a:solidFill>
              <a:srgbClr val="000000"/>
            </a:solidFill>
            <a:round/>
            <a:headEnd/>
            <a:tailEnd/>
          </a:ln>
        </p:spPr>
        <p:txBody>
          <a:bodyPr/>
          <a:lstStyle/>
          <a:p>
            <a:endParaRPr lang="en-US"/>
          </a:p>
        </p:txBody>
      </p:sp>
      <p:sp>
        <p:nvSpPr>
          <p:cNvPr id="131470" name="Line 398"/>
          <p:cNvSpPr>
            <a:spLocks noChangeShapeType="1"/>
          </p:cNvSpPr>
          <p:nvPr/>
        </p:nvSpPr>
        <p:spPr bwMode="auto">
          <a:xfrm>
            <a:off x="5068888" y="1517650"/>
            <a:ext cx="25400" cy="1588"/>
          </a:xfrm>
          <a:prstGeom prst="line">
            <a:avLst/>
          </a:prstGeom>
          <a:noFill/>
          <a:ln w="0">
            <a:solidFill>
              <a:srgbClr val="000000"/>
            </a:solidFill>
            <a:round/>
            <a:headEnd/>
            <a:tailEnd/>
          </a:ln>
        </p:spPr>
        <p:txBody>
          <a:bodyPr/>
          <a:lstStyle/>
          <a:p>
            <a:endParaRPr lang="en-US"/>
          </a:p>
        </p:txBody>
      </p:sp>
      <p:sp>
        <p:nvSpPr>
          <p:cNvPr id="131471" name="Line 399"/>
          <p:cNvSpPr>
            <a:spLocks noChangeShapeType="1"/>
          </p:cNvSpPr>
          <p:nvPr/>
        </p:nvSpPr>
        <p:spPr bwMode="auto">
          <a:xfrm>
            <a:off x="5094288" y="2882900"/>
            <a:ext cx="2605087" cy="1588"/>
          </a:xfrm>
          <a:prstGeom prst="line">
            <a:avLst/>
          </a:prstGeom>
          <a:noFill/>
          <a:ln w="0">
            <a:solidFill>
              <a:srgbClr val="000000"/>
            </a:solidFill>
            <a:round/>
            <a:headEnd/>
            <a:tailEnd/>
          </a:ln>
        </p:spPr>
        <p:txBody>
          <a:bodyPr/>
          <a:lstStyle/>
          <a:p>
            <a:endParaRPr lang="en-US"/>
          </a:p>
        </p:txBody>
      </p:sp>
      <p:sp>
        <p:nvSpPr>
          <p:cNvPr id="131472" name="Line 400"/>
          <p:cNvSpPr>
            <a:spLocks noChangeShapeType="1"/>
          </p:cNvSpPr>
          <p:nvPr/>
        </p:nvSpPr>
        <p:spPr bwMode="auto">
          <a:xfrm flipV="1">
            <a:off x="5094288" y="2882900"/>
            <a:ext cx="1587" cy="22225"/>
          </a:xfrm>
          <a:prstGeom prst="line">
            <a:avLst/>
          </a:prstGeom>
          <a:noFill/>
          <a:ln w="0">
            <a:solidFill>
              <a:srgbClr val="000000"/>
            </a:solidFill>
            <a:round/>
            <a:headEnd/>
            <a:tailEnd/>
          </a:ln>
        </p:spPr>
        <p:txBody>
          <a:bodyPr/>
          <a:lstStyle/>
          <a:p>
            <a:endParaRPr lang="en-US"/>
          </a:p>
        </p:txBody>
      </p:sp>
      <p:sp>
        <p:nvSpPr>
          <p:cNvPr id="131473" name="Line 401"/>
          <p:cNvSpPr>
            <a:spLocks noChangeShapeType="1"/>
          </p:cNvSpPr>
          <p:nvPr/>
        </p:nvSpPr>
        <p:spPr bwMode="auto">
          <a:xfrm flipV="1">
            <a:off x="5419725" y="2882900"/>
            <a:ext cx="3175" cy="22225"/>
          </a:xfrm>
          <a:prstGeom prst="line">
            <a:avLst/>
          </a:prstGeom>
          <a:noFill/>
          <a:ln w="0">
            <a:solidFill>
              <a:srgbClr val="000000"/>
            </a:solidFill>
            <a:round/>
            <a:headEnd/>
            <a:tailEnd/>
          </a:ln>
        </p:spPr>
        <p:txBody>
          <a:bodyPr/>
          <a:lstStyle/>
          <a:p>
            <a:endParaRPr lang="en-US"/>
          </a:p>
        </p:txBody>
      </p:sp>
      <p:sp>
        <p:nvSpPr>
          <p:cNvPr id="131474" name="Line 402"/>
          <p:cNvSpPr>
            <a:spLocks noChangeShapeType="1"/>
          </p:cNvSpPr>
          <p:nvPr/>
        </p:nvSpPr>
        <p:spPr bwMode="auto">
          <a:xfrm flipV="1">
            <a:off x="5748338" y="2882900"/>
            <a:ext cx="4762" cy="22225"/>
          </a:xfrm>
          <a:prstGeom prst="line">
            <a:avLst/>
          </a:prstGeom>
          <a:noFill/>
          <a:ln w="0">
            <a:solidFill>
              <a:srgbClr val="000000"/>
            </a:solidFill>
            <a:round/>
            <a:headEnd/>
            <a:tailEnd/>
          </a:ln>
        </p:spPr>
        <p:txBody>
          <a:bodyPr/>
          <a:lstStyle/>
          <a:p>
            <a:endParaRPr lang="en-US"/>
          </a:p>
        </p:txBody>
      </p:sp>
      <p:sp>
        <p:nvSpPr>
          <p:cNvPr id="131475" name="Line 403"/>
          <p:cNvSpPr>
            <a:spLocks noChangeShapeType="1"/>
          </p:cNvSpPr>
          <p:nvPr/>
        </p:nvSpPr>
        <p:spPr bwMode="auto">
          <a:xfrm flipV="1">
            <a:off x="6069013" y="2882900"/>
            <a:ext cx="3175" cy="22225"/>
          </a:xfrm>
          <a:prstGeom prst="line">
            <a:avLst/>
          </a:prstGeom>
          <a:noFill/>
          <a:ln w="0">
            <a:solidFill>
              <a:srgbClr val="000000"/>
            </a:solidFill>
            <a:round/>
            <a:headEnd/>
            <a:tailEnd/>
          </a:ln>
        </p:spPr>
        <p:txBody>
          <a:bodyPr/>
          <a:lstStyle/>
          <a:p>
            <a:endParaRPr lang="en-US"/>
          </a:p>
        </p:txBody>
      </p:sp>
      <p:sp>
        <p:nvSpPr>
          <p:cNvPr id="131476" name="Line 404"/>
          <p:cNvSpPr>
            <a:spLocks noChangeShapeType="1"/>
          </p:cNvSpPr>
          <p:nvPr/>
        </p:nvSpPr>
        <p:spPr bwMode="auto">
          <a:xfrm flipV="1">
            <a:off x="6396038" y="2882900"/>
            <a:ext cx="3175" cy="22225"/>
          </a:xfrm>
          <a:prstGeom prst="line">
            <a:avLst/>
          </a:prstGeom>
          <a:noFill/>
          <a:ln w="0">
            <a:solidFill>
              <a:srgbClr val="000000"/>
            </a:solidFill>
            <a:round/>
            <a:headEnd/>
            <a:tailEnd/>
          </a:ln>
        </p:spPr>
        <p:txBody>
          <a:bodyPr/>
          <a:lstStyle/>
          <a:p>
            <a:endParaRPr lang="en-US"/>
          </a:p>
        </p:txBody>
      </p:sp>
      <p:sp>
        <p:nvSpPr>
          <p:cNvPr id="131477" name="Line 405"/>
          <p:cNvSpPr>
            <a:spLocks noChangeShapeType="1"/>
          </p:cNvSpPr>
          <p:nvPr/>
        </p:nvSpPr>
        <p:spPr bwMode="auto">
          <a:xfrm flipV="1">
            <a:off x="6724650" y="2882900"/>
            <a:ext cx="1588" cy="22225"/>
          </a:xfrm>
          <a:prstGeom prst="line">
            <a:avLst/>
          </a:prstGeom>
          <a:noFill/>
          <a:ln w="0">
            <a:solidFill>
              <a:srgbClr val="000000"/>
            </a:solidFill>
            <a:round/>
            <a:headEnd/>
            <a:tailEnd/>
          </a:ln>
        </p:spPr>
        <p:txBody>
          <a:bodyPr/>
          <a:lstStyle/>
          <a:p>
            <a:endParaRPr lang="en-US"/>
          </a:p>
        </p:txBody>
      </p:sp>
      <p:sp>
        <p:nvSpPr>
          <p:cNvPr id="131478" name="Line 406"/>
          <p:cNvSpPr>
            <a:spLocks noChangeShapeType="1"/>
          </p:cNvSpPr>
          <p:nvPr/>
        </p:nvSpPr>
        <p:spPr bwMode="auto">
          <a:xfrm flipV="1">
            <a:off x="7053263" y="2882900"/>
            <a:ext cx="3175" cy="22225"/>
          </a:xfrm>
          <a:prstGeom prst="line">
            <a:avLst/>
          </a:prstGeom>
          <a:noFill/>
          <a:ln w="0">
            <a:solidFill>
              <a:srgbClr val="000000"/>
            </a:solidFill>
            <a:round/>
            <a:headEnd/>
            <a:tailEnd/>
          </a:ln>
        </p:spPr>
        <p:txBody>
          <a:bodyPr/>
          <a:lstStyle/>
          <a:p>
            <a:endParaRPr lang="en-US"/>
          </a:p>
        </p:txBody>
      </p:sp>
      <p:sp>
        <p:nvSpPr>
          <p:cNvPr id="131479" name="Line 407"/>
          <p:cNvSpPr>
            <a:spLocks noChangeShapeType="1"/>
          </p:cNvSpPr>
          <p:nvPr/>
        </p:nvSpPr>
        <p:spPr bwMode="auto">
          <a:xfrm flipV="1">
            <a:off x="7372350" y="2882900"/>
            <a:ext cx="1588" cy="22225"/>
          </a:xfrm>
          <a:prstGeom prst="line">
            <a:avLst/>
          </a:prstGeom>
          <a:noFill/>
          <a:ln w="0">
            <a:solidFill>
              <a:srgbClr val="000000"/>
            </a:solidFill>
            <a:round/>
            <a:headEnd/>
            <a:tailEnd/>
          </a:ln>
        </p:spPr>
        <p:txBody>
          <a:bodyPr/>
          <a:lstStyle/>
          <a:p>
            <a:endParaRPr lang="en-US"/>
          </a:p>
        </p:txBody>
      </p:sp>
      <p:sp>
        <p:nvSpPr>
          <p:cNvPr id="131480" name="Line 408"/>
          <p:cNvSpPr>
            <a:spLocks noChangeShapeType="1"/>
          </p:cNvSpPr>
          <p:nvPr/>
        </p:nvSpPr>
        <p:spPr bwMode="auto">
          <a:xfrm flipV="1">
            <a:off x="7699375" y="2882900"/>
            <a:ext cx="3175" cy="22225"/>
          </a:xfrm>
          <a:prstGeom prst="line">
            <a:avLst/>
          </a:prstGeom>
          <a:noFill/>
          <a:ln w="0">
            <a:solidFill>
              <a:srgbClr val="000000"/>
            </a:solidFill>
            <a:round/>
            <a:headEnd/>
            <a:tailEnd/>
          </a:ln>
        </p:spPr>
        <p:txBody>
          <a:bodyPr/>
          <a:lstStyle/>
          <a:p>
            <a:endParaRPr lang="en-US"/>
          </a:p>
        </p:txBody>
      </p:sp>
      <p:sp>
        <p:nvSpPr>
          <p:cNvPr id="131481" name="Line 409"/>
          <p:cNvSpPr>
            <a:spLocks noChangeShapeType="1"/>
          </p:cNvSpPr>
          <p:nvPr/>
        </p:nvSpPr>
        <p:spPr bwMode="auto">
          <a:xfrm>
            <a:off x="5094288" y="2693988"/>
            <a:ext cx="17462" cy="22225"/>
          </a:xfrm>
          <a:prstGeom prst="line">
            <a:avLst/>
          </a:prstGeom>
          <a:noFill/>
          <a:ln w="11113">
            <a:solidFill>
              <a:srgbClr val="000000"/>
            </a:solidFill>
            <a:round/>
            <a:headEnd/>
            <a:tailEnd/>
          </a:ln>
        </p:spPr>
        <p:txBody>
          <a:bodyPr/>
          <a:lstStyle/>
          <a:p>
            <a:endParaRPr lang="en-US"/>
          </a:p>
        </p:txBody>
      </p:sp>
      <p:sp>
        <p:nvSpPr>
          <p:cNvPr id="131482" name="Line 410"/>
          <p:cNvSpPr>
            <a:spLocks noChangeShapeType="1"/>
          </p:cNvSpPr>
          <p:nvPr/>
        </p:nvSpPr>
        <p:spPr bwMode="auto">
          <a:xfrm>
            <a:off x="5111750" y="2716213"/>
            <a:ext cx="31750" cy="76200"/>
          </a:xfrm>
          <a:prstGeom prst="line">
            <a:avLst/>
          </a:prstGeom>
          <a:noFill/>
          <a:ln w="11113">
            <a:solidFill>
              <a:srgbClr val="000000"/>
            </a:solidFill>
            <a:round/>
            <a:headEnd/>
            <a:tailEnd/>
          </a:ln>
        </p:spPr>
        <p:txBody>
          <a:bodyPr/>
          <a:lstStyle/>
          <a:p>
            <a:endParaRPr lang="en-US"/>
          </a:p>
        </p:txBody>
      </p:sp>
      <p:sp>
        <p:nvSpPr>
          <p:cNvPr id="131483" name="Line 411"/>
          <p:cNvSpPr>
            <a:spLocks noChangeShapeType="1"/>
          </p:cNvSpPr>
          <p:nvPr/>
        </p:nvSpPr>
        <p:spPr bwMode="auto">
          <a:xfrm flipV="1">
            <a:off x="5143500" y="2687638"/>
            <a:ext cx="15875" cy="104775"/>
          </a:xfrm>
          <a:prstGeom prst="line">
            <a:avLst/>
          </a:prstGeom>
          <a:noFill/>
          <a:ln w="11113">
            <a:solidFill>
              <a:srgbClr val="000000"/>
            </a:solidFill>
            <a:round/>
            <a:headEnd/>
            <a:tailEnd/>
          </a:ln>
        </p:spPr>
        <p:txBody>
          <a:bodyPr/>
          <a:lstStyle/>
          <a:p>
            <a:endParaRPr lang="en-US"/>
          </a:p>
        </p:txBody>
      </p:sp>
      <p:sp>
        <p:nvSpPr>
          <p:cNvPr id="131484" name="Line 412"/>
          <p:cNvSpPr>
            <a:spLocks noChangeShapeType="1"/>
          </p:cNvSpPr>
          <p:nvPr/>
        </p:nvSpPr>
        <p:spPr bwMode="auto">
          <a:xfrm flipV="1">
            <a:off x="5159375" y="2428875"/>
            <a:ext cx="17463" cy="258763"/>
          </a:xfrm>
          <a:prstGeom prst="line">
            <a:avLst/>
          </a:prstGeom>
          <a:noFill/>
          <a:ln w="11113">
            <a:solidFill>
              <a:srgbClr val="000000"/>
            </a:solidFill>
            <a:round/>
            <a:headEnd/>
            <a:tailEnd/>
          </a:ln>
        </p:spPr>
        <p:txBody>
          <a:bodyPr/>
          <a:lstStyle/>
          <a:p>
            <a:endParaRPr lang="en-US"/>
          </a:p>
        </p:txBody>
      </p:sp>
      <p:sp>
        <p:nvSpPr>
          <p:cNvPr id="131485" name="Line 413"/>
          <p:cNvSpPr>
            <a:spLocks noChangeShapeType="1"/>
          </p:cNvSpPr>
          <p:nvPr/>
        </p:nvSpPr>
        <p:spPr bwMode="auto">
          <a:xfrm flipV="1">
            <a:off x="5176838" y="2241550"/>
            <a:ext cx="17462" cy="187325"/>
          </a:xfrm>
          <a:prstGeom prst="line">
            <a:avLst/>
          </a:prstGeom>
          <a:noFill/>
          <a:ln w="11113">
            <a:solidFill>
              <a:srgbClr val="000000"/>
            </a:solidFill>
            <a:round/>
            <a:headEnd/>
            <a:tailEnd/>
          </a:ln>
        </p:spPr>
        <p:txBody>
          <a:bodyPr/>
          <a:lstStyle/>
          <a:p>
            <a:endParaRPr lang="en-US"/>
          </a:p>
        </p:txBody>
      </p:sp>
      <p:sp>
        <p:nvSpPr>
          <p:cNvPr id="131486" name="Line 414"/>
          <p:cNvSpPr>
            <a:spLocks noChangeShapeType="1"/>
          </p:cNvSpPr>
          <p:nvPr/>
        </p:nvSpPr>
        <p:spPr bwMode="auto">
          <a:xfrm flipV="1">
            <a:off x="5194300" y="2052638"/>
            <a:ext cx="15875" cy="188912"/>
          </a:xfrm>
          <a:prstGeom prst="line">
            <a:avLst/>
          </a:prstGeom>
          <a:noFill/>
          <a:ln w="11113">
            <a:solidFill>
              <a:srgbClr val="000000"/>
            </a:solidFill>
            <a:round/>
            <a:headEnd/>
            <a:tailEnd/>
          </a:ln>
        </p:spPr>
        <p:txBody>
          <a:bodyPr/>
          <a:lstStyle/>
          <a:p>
            <a:endParaRPr lang="en-US"/>
          </a:p>
        </p:txBody>
      </p:sp>
      <p:sp>
        <p:nvSpPr>
          <p:cNvPr id="131487" name="Line 415"/>
          <p:cNvSpPr>
            <a:spLocks noChangeShapeType="1"/>
          </p:cNvSpPr>
          <p:nvPr/>
        </p:nvSpPr>
        <p:spPr bwMode="auto">
          <a:xfrm flipV="1">
            <a:off x="5210175" y="1954213"/>
            <a:ext cx="17463" cy="98425"/>
          </a:xfrm>
          <a:prstGeom prst="line">
            <a:avLst/>
          </a:prstGeom>
          <a:noFill/>
          <a:ln w="11113">
            <a:solidFill>
              <a:srgbClr val="000000"/>
            </a:solidFill>
            <a:round/>
            <a:headEnd/>
            <a:tailEnd/>
          </a:ln>
        </p:spPr>
        <p:txBody>
          <a:bodyPr/>
          <a:lstStyle/>
          <a:p>
            <a:endParaRPr lang="en-US"/>
          </a:p>
        </p:txBody>
      </p:sp>
      <p:sp>
        <p:nvSpPr>
          <p:cNvPr id="131488" name="Line 416"/>
          <p:cNvSpPr>
            <a:spLocks noChangeShapeType="1"/>
          </p:cNvSpPr>
          <p:nvPr/>
        </p:nvSpPr>
        <p:spPr bwMode="auto">
          <a:xfrm>
            <a:off x="5227638" y="1954213"/>
            <a:ext cx="6350" cy="38100"/>
          </a:xfrm>
          <a:prstGeom prst="line">
            <a:avLst/>
          </a:prstGeom>
          <a:noFill/>
          <a:ln w="11113">
            <a:solidFill>
              <a:srgbClr val="000000"/>
            </a:solidFill>
            <a:round/>
            <a:headEnd/>
            <a:tailEnd/>
          </a:ln>
        </p:spPr>
        <p:txBody>
          <a:bodyPr/>
          <a:lstStyle/>
          <a:p>
            <a:endParaRPr lang="en-US"/>
          </a:p>
        </p:txBody>
      </p:sp>
      <p:sp>
        <p:nvSpPr>
          <p:cNvPr id="131489" name="Line 417"/>
          <p:cNvSpPr>
            <a:spLocks noChangeShapeType="1"/>
          </p:cNvSpPr>
          <p:nvPr/>
        </p:nvSpPr>
        <p:spPr bwMode="auto">
          <a:xfrm flipV="1">
            <a:off x="5233988" y="1976438"/>
            <a:ext cx="36512" cy="15875"/>
          </a:xfrm>
          <a:prstGeom prst="line">
            <a:avLst/>
          </a:prstGeom>
          <a:noFill/>
          <a:ln w="11113">
            <a:solidFill>
              <a:srgbClr val="000000"/>
            </a:solidFill>
            <a:round/>
            <a:headEnd/>
            <a:tailEnd/>
          </a:ln>
        </p:spPr>
        <p:txBody>
          <a:bodyPr/>
          <a:lstStyle/>
          <a:p>
            <a:endParaRPr lang="en-US"/>
          </a:p>
        </p:txBody>
      </p:sp>
      <p:sp>
        <p:nvSpPr>
          <p:cNvPr id="131490" name="Line 418"/>
          <p:cNvSpPr>
            <a:spLocks noChangeShapeType="1"/>
          </p:cNvSpPr>
          <p:nvPr/>
        </p:nvSpPr>
        <p:spPr bwMode="auto">
          <a:xfrm>
            <a:off x="5270500" y="1976438"/>
            <a:ext cx="376238" cy="136525"/>
          </a:xfrm>
          <a:prstGeom prst="line">
            <a:avLst/>
          </a:prstGeom>
          <a:noFill/>
          <a:ln w="11113">
            <a:solidFill>
              <a:srgbClr val="000000"/>
            </a:solidFill>
            <a:round/>
            <a:headEnd/>
            <a:tailEnd/>
          </a:ln>
        </p:spPr>
        <p:txBody>
          <a:bodyPr/>
          <a:lstStyle/>
          <a:p>
            <a:endParaRPr lang="en-US"/>
          </a:p>
        </p:txBody>
      </p:sp>
      <p:sp>
        <p:nvSpPr>
          <p:cNvPr id="131491" name="Line 419"/>
          <p:cNvSpPr>
            <a:spLocks noChangeShapeType="1"/>
          </p:cNvSpPr>
          <p:nvPr/>
        </p:nvSpPr>
        <p:spPr bwMode="auto">
          <a:xfrm>
            <a:off x="5646738" y="2112963"/>
            <a:ext cx="835025" cy="106362"/>
          </a:xfrm>
          <a:prstGeom prst="line">
            <a:avLst/>
          </a:prstGeom>
          <a:noFill/>
          <a:ln w="11113">
            <a:solidFill>
              <a:srgbClr val="000000"/>
            </a:solidFill>
            <a:round/>
            <a:headEnd/>
            <a:tailEnd/>
          </a:ln>
        </p:spPr>
        <p:txBody>
          <a:bodyPr/>
          <a:lstStyle/>
          <a:p>
            <a:endParaRPr lang="en-US"/>
          </a:p>
        </p:txBody>
      </p:sp>
      <p:sp>
        <p:nvSpPr>
          <p:cNvPr id="131492" name="Line 420"/>
          <p:cNvSpPr>
            <a:spLocks noChangeShapeType="1"/>
          </p:cNvSpPr>
          <p:nvPr/>
        </p:nvSpPr>
        <p:spPr bwMode="auto">
          <a:xfrm>
            <a:off x="6481763" y="2219325"/>
            <a:ext cx="242887" cy="127000"/>
          </a:xfrm>
          <a:prstGeom prst="line">
            <a:avLst/>
          </a:prstGeom>
          <a:noFill/>
          <a:ln w="11113">
            <a:solidFill>
              <a:srgbClr val="000000"/>
            </a:solidFill>
            <a:round/>
            <a:headEnd/>
            <a:tailEnd/>
          </a:ln>
        </p:spPr>
        <p:txBody>
          <a:bodyPr/>
          <a:lstStyle/>
          <a:p>
            <a:endParaRPr lang="en-US"/>
          </a:p>
        </p:txBody>
      </p:sp>
      <p:sp>
        <p:nvSpPr>
          <p:cNvPr id="131493" name="Line 421"/>
          <p:cNvSpPr>
            <a:spLocks noChangeShapeType="1"/>
          </p:cNvSpPr>
          <p:nvPr/>
        </p:nvSpPr>
        <p:spPr bwMode="auto">
          <a:xfrm>
            <a:off x="6724650" y="2346325"/>
            <a:ext cx="452438" cy="114300"/>
          </a:xfrm>
          <a:prstGeom prst="line">
            <a:avLst/>
          </a:prstGeom>
          <a:noFill/>
          <a:ln w="11113">
            <a:solidFill>
              <a:srgbClr val="000000"/>
            </a:solidFill>
            <a:round/>
            <a:headEnd/>
            <a:tailEnd/>
          </a:ln>
        </p:spPr>
        <p:txBody>
          <a:bodyPr/>
          <a:lstStyle/>
          <a:p>
            <a:endParaRPr lang="en-US"/>
          </a:p>
        </p:txBody>
      </p:sp>
      <p:sp>
        <p:nvSpPr>
          <p:cNvPr id="131494" name="Line 422"/>
          <p:cNvSpPr>
            <a:spLocks noChangeShapeType="1"/>
          </p:cNvSpPr>
          <p:nvPr/>
        </p:nvSpPr>
        <p:spPr bwMode="auto">
          <a:xfrm flipV="1">
            <a:off x="7177088" y="2386013"/>
            <a:ext cx="50800" cy="74612"/>
          </a:xfrm>
          <a:prstGeom prst="line">
            <a:avLst/>
          </a:prstGeom>
          <a:noFill/>
          <a:ln w="11113">
            <a:solidFill>
              <a:srgbClr val="000000"/>
            </a:solidFill>
            <a:round/>
            <a:headEnd/>
            <a:tailEnd/>
          </a:ln>
        </p:spPr>
        <p:txBody>
          <a:bodyPr/>
          <a:lstStyle/>
          <a:p>
            <a:endParaRPr lang="en-US"/>
          </a:p>
        </p:txBody>
      </p:sp>
      <p:sp>
        <p:nvSpPr>
          <p:cNvPr id="131495" name="Line 423"/>
          <p:cNvSpPr>
            <a:spLocks noChangeShapeType="1"/>
          </p:cNvSpPr>
          <p:nvPr/>
        </p:nvSpPr>
        <p:spPr bwMode="auto">
          <a:xfrm>
            <a:off x="5094288" y="2867025"/>
            <a:ext cx="17462" cy="3175"/>
          </a:xfrm>
          <a:prstGeom prst="line">
            <a:avLst/>
          </a:prstGeom>
          <a:noFill/>
          <a:ln w="4763">
            <a:solidFill>
              <a:srgbClr val="000000"/>
            </a:solidFill>
            <a:round/>
            <a:headEnd/>
            <a:tailEnd/>
          </a:ln>
        </p:spPr>
        <p:txBody>
          <a:bodyPr/>
          <a:lstStyle/>
          <a:p>
            <a:endParaRPr lang="en-US"/>
          </a:p>
        </p:txBody>
      </p:sp>
      <p:sp>
        <p:nvSpPr>
          <p:cNvPr id="131496" name="Line 424"/>
          <p:cNvSpPr>
            <a:spLocks noChangeShapeType="1"/>
          </p:cNvSpPr>
          <p:nvPr/>
        </p:nvSpPr>
        <p:spPr bwMode="auto">
          <a:xfrm>
            <a:off x="5111750" y="2867025"/>
            <a:ext cx="31750" cy="3175"/>
          </a:xfrm>
          <a:prstGeom prst="line">
            <a:avLst/>
          </a:prstGeom>
          <a:noFill/>
          <a:ln w="4763">
            <a:solidFill>
              <a:srgbClr val="000000"/>
            </a:solidFill>
            <a:round/>
            <a:headEnd/>
            <a:tailEnd/>
          </a:ln>
        </p:spPr>
        <p:txBody>
          <a:bodyPr/>
          <a:lstStyle/>
          <a:p>
            <a:endParaRPr lang="en-US"/>
          </a:p>
        </p:txBody>
      </p:sp>
      <p:sp>
        <p:nvSpPr>
          <p:cNvPr id="131497" name="Line 425"/>
          <p:cNvSpPr>
            <a:spLocks noChangeShapeType="1"/>
          </p:cNvSpPr>
          <p:nvPr/>
        </p:nvSpPr>
        <p:spPr bwMode="auto">
          <a:xfrm>
            <a:off x="5143500" y="2867025"/>
            <a:ext cx="15875" cy="3175"/>
          </a:xfrm>
          <a:prstGeom prst="line">
            <a:avLst/>
          </a:prstGeom>
          <a:noFill/>
          <a:ln w="4763">
            <a:solidFill>
              <a:srgbClr val="000000"/>
            </a:solidFill>
            <a:round/>
            <a:headEnd/>
            <a:tailEnd/>
          </a:ln>
        </p:spPr>
        <p:txBody>
          <a:bodyPr/>
          <a:lstStyle/>
          <a:p>
            <a:endParaRPr lang="en-US"/>
          </a:p>
        </p:txBody>
      </p:sp>
      <p:sp>
        <p:nvSpPr>
          <p:cNvPr id="131498" name="Line 426"/>
          <p:cNvSpPr>
            <a:spLocks noChangeShapeType="1"/>
          </p:cNvSpPr>
          <p:nvPr/>
        </p:nvSpPr>
        <p:spPr bwMode="auto">
          <a:xfrm>
            <a:off x="5159375" y="2867025"/>
            <a:ext cx="17463" cy="3175"/>
          </a:xfrm>
          <a:prstGeom prst="line">
            <a:avLst/>
          </a:prstGeom>
          <a:noFill/>
          <a:ln w="4763">
            <a:solidFill>
              <a:srgbClr val="000000"/>
            </a:solidFill>
            <a:round/>
            <a:headEnd/>
            <a:tailEnd/>
          </a:ln>
        </p:spPr>
        <p:txBody>
          <a:bodyPr/>
          <a:lstStyle/>
          <a:p>
            <a:endParaRPr lang="en-US"/>
          </a:p>
        </p:txBody>
      </p:sp>
      <p:sp>
        <p:nvSpPr>
          <p:cNvPr id="131499" name="Line 427"/>
          <p:cNvSpPr>
            <a:spLocks noChangeShapeType="1"/>
          </p:cNvSpPr>
          <p:nvPr/>
        </p:nvSpPr>
        <p:spPr bwMode="auto">
          <a:xfrm>
            <a:off x="5176838" y="2867025"/>
            <a:ext cx="17462" cy="3175"/>
          </a:xfrm>
          <a:prstGeom prst="line">
            <a:avLst/>
          </a:prstGeom>
          <a:noFill/>
          <a:ln w="4763">
            <a:solidFill>
              <a:srgbClr val="000000"/>
            </a:solidFill>
            <a:round/>
            <a:headEnd/>
            <a:tailEnd/>
          </a:ln>
        </p:spPr>
        <p:txBody>
          <a:bodyPr/>
          <a:lstStyle/>
          <a:p>
            <a:endParaRPr lang="en-US"/>
          </a:p>
        </p:txBody>
      </p:sp>
      <p:sp>
        <p:nvSpPr>
          <p:cNvPr id="131500" name="Line 428"/>
          <p:cNvSpPr>
            <a:spLocks noChangeShapeType="1"/>
          </p:cNvSpPr>
          <p:nvPr/>
        </p:nvSpPr>
        <p:spPr bwMode="auto">
          <a:xfrm>
            <a:off x="5194300" y="2867025"/>
            <a:ext cx="15875" cy="3175"/>
          </a:xfrm>
          <a:prstGeom prst="line">
            <a:avLst/>
          </a:prstGeom>
          <a:noFill/>
          <a:ln w="4763">
            <a:solidFill>
              <a:srgbClr val="000000"/>
            </a:solidFill>
            <a:round/>
            <a:headEnd/>
            <a:tailEnd/>
          </a:ln>
        </p:spPr>
        <p:txBody>
          <a:bodyPr/>
          <a:lstStyle/>
          <a:p>
            <a:endParaRPr lang="en-US"/>
          </a:p>
        </p:txBody>
      </p:sp>
      <p:sp>
        <p:nvSpPr>
          <p:cNvPr id="131501" name="Line 429"/>
          <p:cNvSpPr>
            <a:spLocks noChangeShapeType="1"/>
          </p:cNvSpPr>
          <p:nvPr/>
        </p:nvSpPr>
        <p:spPr bwMode="auto">
          <a:xfrm>
            <a:off x="5210175" y="2867025"/>
            <a:ext cx="17463" cy="3175"/>
          </a:xfrm>
          <a:prstGeom prst="line">
            <a:avLst/>
          </a:prstGeom>
          <a:noFill/>
          <a:ln w="4763">
            <a:solidFill>
              <a:srgbClr val="000000"/>
            </a:solidFill>
            <a:round/>
            <a:headEnd/>
            <a:tailEnd/>
          </a:ln>
        </p:spPr>
        <p:txBody>
          <a:bodyPr/>
          <a:lstStyle/>
          <a:p>
            <a:endParaRPr lang="en-US"/>
          </a:p>
        </p:txBody>
      </p:sp>
      <p:sp>
        <p:nvSpPr>
          <p:cNvPr id="131502" name="Line 430"/>
          <p:cNvSpPr>
            <a:spLocks noChangeShapeType="1"/>
          </p:cNvSpPr>
          <p:nvPr/>
        </p:nvSpPr>
        <p:spPr bwMode="auto">
          <a:xfrm>
            <a:off x="5227638" y="2867025"/>
            <a:ext cx="6350" cy="3175"/>
          </a:xfrm>
          <a:prstGeom prst="line">
            <a:avLst/>
          </a:prstGeom>
          <a:noFill/>
          <a:ln w="4763">
            <a:solidFill>
              <a:srgbClr val="000000"/>
            </a:solidFill>
            <a:round/>
            <a:headEnd/>
            <a:tailEnd/>
          </a:ln>
        </p:spPr>
        <p:txBody>
          <a:bodyPr/>
          <a:lstStyle/>
          <a:p>
            <a:endParaRPr lang="en-US"/>
          </a:p>
        </p:txBody>
      </p:sp>
      <p:sp>
        <p:nvSpPr>
          <p:cNvPr id="131503" name="Line 431"/>
          <p:cNvSpPr>
            <a:spLocks noChangeShapeType="1"/>
          </p:cNvSpPr>
          <p:nvPr/>
        </p:nvSpPr>
        <p:spPr bwMode="auto">
          <a:xfrm>
            <a:off x="5233988" y="2867025"/>
            <a:ext cx="36512" cy="3175"/>
          </a:xfrm>
          <a:prstGeom prst="line">
            <a:avLst/>
          </a:prstGeom>
          <a:noFill/>
          <a:ln w="4763">
            <a:solidFill>
              <a:srgbClr val="000000"/>
            </a:solidFill>
            <a:round/>
            <a:headEnd/>
            <a:tailEnd/>
          </a:ln>
        </p:spPr>
        <p:txBody>
          <a:bodyPr/>
          <a:lstStyle/>
          <a:p>
            <a:endParaRPr lang="en-US"/>
          </a:p>
        </p:txBody>
      </p:sp>
      <p:sp>
        <p:nvSpPr>
          <p:cNvPr id="131504" name="Line 432"/>
          <p:cNvSpPr>
            <a:spLocks noChangeShapeType="1"/>
          </p:cNvSpPr>
          <p:nvPr/>
        </p:nvSpPr>
        <p:spPr bwMode="auto">
          <a:xfrm flipV="1">
            <a:off x="5270500" y="2798763"/>
            <a:ext cx="376238" cy="68262"/>
          </a:xfrm>
          <a:prstGeom prst="line">
            <a:avLst/>
          </a:prstGeom>
          <a:noFill/>
          <a:ln w="4763">
            <a:solidFill>
              <a:srgbClr val="000000"/>
            </a:solidFill>
            <a:round/>
            <a:headEnd/>
            <a:tailEnd/>
          </a:ln>
        </p:spPr>
        <p:txBody>
          <a:bodyPr/>
          <a:lstStyle/>
          <a:p>
            <a:endParaRPr lang="en-US"/>
          </a:p>
        </p:txBody>
      </p:sp>
      <p:sp>
        <p:nvSpPr>
          <p:cNvPr id="131505" name="Line 433"/>
          <p:cNvSpPr>
            <a:spLocks noChangeShapeType="1"/>
          </p:cNvSpPr>
          <p:nvPr/>
        </p:nvSpPr>
        <p:spPr bwMode="auto">
          <a:xfrm>
            <a:off x="5646738" y="2798763"/>
            <a:ext cx="835025" cy="46037"/>
          </a:xfrm>
          <a:prstGeom prst="line">
            <a:avLst/>
          </a:prstGeom>
          <a:noFill/>
          <a:ln w="4763">
            <a:solidFill>
              <a:srgbClr val="000000"/>
            </a:solidFill>
            <a:round/>
            <a:headEnd/>
            <a:tailEnd/>
          </a:ln>
        </p:spPr>
        <p:txBody>
          <a:bodyPr/>
          <a:lstStyle/>
          <a:p>
            <a:endParaRPr lang="en-US"/>
          </a:p>
        </p:txBody>
      </p:sp>
      <p:sp>
        <p:nvSpPr>
          <p:cNvPr id="131506" name="Line 434"/>
          <p:cNvSpPr>
            <a:spLocks noChangeShapeType="1"/>
          </p:cNvSpPr>
          <p:nvPr/>
        </p:nvSpPr>
        <p:spPr bwMode="auto">
          <a:xfrm>
            <a:off x="6481763" y="2844800"/>
            <a:ext cx="242887" cy="22225"/>
          </a:xfrm>
          <a:prstGeom prst="line">
            <a:avLst/>
          </a:prstGeom>
          <a:noFill/>
          <a:ln w="4763">
            <a:solidFill>
              <a:srgbClr val="000000"/>
            </a:solidFill>
            <a:round/>
            <a:headEnd/>
            <a:tailEnd/>
          </a:ln>
        </p:spPr>
        <p:txBody>
          <a:bodyPr/>
          <a:lstStyle/>
          <a:p>
            <a:endParaRPr lang="en-US"/>
          </a:p>
        </p:txBody>
      </p:sp>
      <p:sp>
        <p:nvSpPr>
          <p:cNvPr id="131507" name="Line 435"/>
          <p:cNvSpPr>
            <a:spLocks noChangeShapeType="1"/>
          </p:cNvSpPr>
          <p:nvPr/>
        </p:nvSpPr>
        <p:spPr bwMode="auto">
          <a:xfrm>
            <a:off x="6724650" y="2867025"/>
            <a:ext cx="452438" cy="3175"/>
          </a:xfrm>
          <a:prstGeom prst="line">
            <a:avLst/>
          </a:prstGeom>
          <a:noFill/>
          <a:ln w="4763">
            <a:solidFill>
              <a:srgbClr val="000000"/>
            </a:solidFill>
            <a:round/>
            <a:headEnd/>
            <a:tailEnd/>
          </a:ln>
        </p:spPr>
        <p:txBody>
          <a:bodyPr/>
          <a:lstStyle/>
          <a:p>
            <a:endParaRPr lang="en-US"/>
          </a:p>
        </p:txBody>
      </p:sp>
      <p:sp>
        <p:nvSpPr>
          <p:cNvPr id="131508" name="Line 436"/>
          <p:cNvSpPr>
            <a:spLocks noChangeShapeType="1"/>
          </p:cNvSpPr>
          <p:nvPr/>
        </p:nvSpPr>
        <p:spPr bwMode="auto">
          <a:xfrm>
            <a:off x="7177088" y="2867025"/>
            <a:ext cx="50800" cy="3175"/>
          </a:xfrm>
          <a:prstGeom prst="line">
            <a:avLst/>
          </a:prstGeom>
          <a:noFill/>
          <a:ln w="4763">
            <a:solidFill>
              <a:srgbClr val="000000"/>
            </a:solidFill>
            <a:round/>
            <a:headEnd/>
            <a:tailEnd/>
          </a:ln>
        </p:spPr>
        <p:txBody>
          <a:bodyPr/>
          <a:lstStyle/>
          <a:p>
            <a:endParaRPr lang="en-US"/>
          </a:p>
        </p:txBody>
      </p:sp>
      <p:sp>
        <p:nvSpPr>
          <p:cNvPr id="131509" name="Freeform 437"/>
          <p:cNvSpPr>
            <a:spLocks/>
          </p:cNvSpPr>
          <p:nvPr/>
        </p:nvSpPr>
        <p:spPr bwMode="auto">
          <a:xfrm>
            <a:off x="5111750" y="1704975"/>
            <a:ext cx="14288" cy="22225"/>
          </a:xfrm>
          <a:custGeom>
            <a:avLst/>
            <a:gdLst/>
            <a:ahLst/>
            <a:cxnLst>
              <a:cxn ang="0">
                <a:pos x="0" y="0"/>
              </a:cxn>
              <a:cxn ang="0">
                <a:pos x="3" y="9"/>
              </a:cxn>
              <a:cxn ang="0">
                <a:pos x="6" y="13"/>
              </a:cxn>
              <a:cxn ang="0">
                <a:pos x="3" y="4"/>
              </a:cxn>
              <a:cxn ang="0">
                <a:pos x="0" y="0"/>
              </a:cxn>
            </a:cxnLst>
            <a:rect l="0" t="0" r="r" b="b"/>
            <a:pathLst>
              <a:path w="6" h="13">
                <a:moveTo>
                  <a:pt x="0" y="0"/>
                </a:moveTo>
                <a:lnTo>
                  <a:pt x="3" y="9"/>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510" name="Rectangle 438"/>
          <p:cNvSpPr>
            <a:spLocks noChangeArrowheads="1"/>
          </p:cNvSpPr>
          <p:nvPr/>
        </p:nvSpPr>
        <p:spPr bwMode="auto">
          <a:xfrm>
            <a:off x="5126038" y="1757363"/>
            <a:ext cx="7937" cy="15875"/>
          </a:xfrm>
          <a:prstGeom prst="rect">
            <a:avLst/>
          </a:prstGeom>
          <a:solidFill>
            <a:srgbClr val="000000"/>
          </a:solidFill>
          <a:ln w="9525">
            <a:noFill/>
            <a:miter lim="800000"/>
            <a:headEnd/>
            <a:tailEnd/>
          </a:ln>
        </p:spPr>
        <p:txBody>
          <a:bodyPr/>
          <a:lstStyle/>
          <a:p>
            <a:endParaRPr lang="en-US"/>
          </a:p>
        </p:txBody>
      </p:sp>
      <p:sp>
        <p:nvSpPr>
          <p:cNvPr id="131511" name="Freeform 439"/>
          <p:cNvSpPr>
            <a:spLocks/>
          </p:cNvSpPr>
          <p:nvPr/>
        </p:nvSpPr>
        <p:spPr bwMode="auto">
          <a:xfrm>
            <a:off x="5159375" y="1789113"/>
            <a:ext cx="17463" cy="20637"/>
          </a:xfrm>
          <a:custGeom>
            <a:avLst/>
            <a:gdLst/>
            <a:ahLst/>
            <a:cxnLst>
              <a:cxn ang="0">
                <a:pos x="0" y="0"/>
              </a:cxn>
              <a:cxn ang="0">
                <a:pos x="3" y="8"/>
              </a:cxn>
              <a:cxn ang="0">
                <a:pos x="7" y="12"/>
              </a:cxn>
              <a:cxn ang="0">
                <a:pos x="3" y="4"/>
              </a:cxn>
              <a:cxn ang="0">
                <a:pos x="0" y="0"/>
              </a:cxn>
            </a:cxnLst>
            <a:rect l="0" t="0" r="r" b="b"/>
            <a:pathLst>
              <a:path w="7" h="12">
                <a:moveTo>
                  <a:pt x="0" y="0"/>
                </a:moveTo>
                <a:lnTo>
                  <a:pt x="3" y="8"/>
                </a:lnTo>
                <a:lnTo>
                  <a:pt x="7" y="12"/>
                </a:lnTo>
                <a:lnTo>
                  <a:pt x="3" y="4"/>
                </a:lnTo>
                <a:lnTo>
                  <a:pt x="0" y="0"/>
                </a:lnTo>
                <a:close/>
              </a:path>
            </a:pathLst>
          </a:custGeom>
          <a:solidFill>
            <a:srgbClr val="000000"/>
          </a:solidFill>
          <a:ln w="9525">
            <a:noFill/>
            <a:round/>
            <a:headEnd/>
            <a:tailEnd/>
          </a:ln>
        </p:spPr>
        <p:txBody>
          <a:bodyPr/>
          <a:lstStyle/>
          <a:p>
            <a:endParaRPr lang="en-US"/>
          </a:p>
        </p:txBody>
      </p:sp>
      <p:sp>
        <p:nvSpPr>
          <p:cNvPr id="131512" name="Freeform 440"/>
          <p:cNvSpPr>
            <a:spLocks/>
          </p:cNvSpPr>
          <p:nvPr/>
        </p:nvSpPr>
        <p:spPr bwMode="auto">
          <a:xfrm>
            <a:off x="5194300" y="1735138"/>
            <a:ext cx="15875" cy="22225"/>
          </a:xfrm>
          <a:custGeom>
            <a:avLst/>
            <a:gdLst/>
            <a:ahLst/>
            <a:cxnLst>
              <a:cxn ang="0">
                <a:pos x="0" y="9"/>
              </a:cxn>
              <a:cxn ang="0">
                <a:pos x="4" y="0"/>
              </a:cxn>
              <a:cxn ang="0">
                <a:pos x="7" y="5"/>
              </a:cxn>
              <a:cxn ang="0">
                <a:pos x="4" y="13"/>
              </a:cxn>
              <a:cxn ang="0">
                <a:pos x="0" y="9"/>
              </a:cxn>
            </a:cxnLst>
            <a:rect l="0" t="0" r="r" b="b"/>
            <a:pathLst>
              <a:path w="7" h="13">
                <a:moveTo>
                  <a:pt x="0" y="9"/>
                </a:moveTo>
                <a:lnTo>
                  <a:pt x="4" y="0"/>
                </a:lnTo>
                <a:lnTo>
                  <a:pt x="7" y="5"/>
                </a:lnTo>
                <a:lnTo>
                  <a:pt x="4" y="13"/>
                </a:lnTo>
                <a:lnTo>
                  <a:pt x="0" y="9"/>
                </a:lnTo>
                <a:close/>
              </a:path>
            </a:pathLst>
          </a:custGeom>
          <a:solidFill>
            <a:srgbClr val="000000"/>
          </a:solidFill>
          <a:ln w="9525">
            <a:noFill/>
            <a:round/>
            <a:headEnd/>
            <a:tailEnd/>
          </a:ln>
        </p:spPr>
        <p:txBody>
          <a:bodyPr/>
          <a:lstStyle/>
          <a:p>
            <a:endParaRPr lang="en-US"/>
          </a:p>
        </p:txBody>
      </p:sp>
      <p:sp>
        <p:nvSpPr>
          <p:cNvPr id="131513" name="Freeform 441"/>
          <p:cNvSpPr>
            <a:spLocks/>
          </p:cNvSpPr>
          <p:nvPr/>
        </p:nvSpPr>
        <p:spPr bwMode="auto">
          <a:xfrm>
            <a:off x="5210175" y="1720850"/>
            <a:ext cx="17463" cy="22225"/>
          </a:xfrm>
          <a:custGeom>
            <a:avLst/>
            <a:gdLst/>
            <a:ahLst/>
            <a:cxnLst>
              <a:cxn ang="0">
                <a:pos x="0" y="8"/>
              </a:cxn>
              <a:cxn ang="0">
                <a:pos x="4" y="0"/>
              </a:cxn>
              <a:cxn ang="0">
                <a:pos x="7" y="4"/>
              </a:cxn>
              <a:cxn ang="0">
                <a:pos x="4" y="13"/>
              </a:cxn>
              <a:cxn ang="0">
                <a:pos x="0" y="8"/>
              </a:cxn>
            </a:cxnLst>
            <a:rect l="0" t="0" r="r" b="b"/>
            <a:pathLst>
              <a:path w="7" h="13">
                <a:moveTo>
                  <a:pt x="0" y="8"/>
                </a:moveTo>
                <a:lnTo>
                  <a:pt x="4" y="0"/>
                </a:lnTo>
                <a:lnTo>
                  <a:pt x="7" y="4"/>
                </a:lnTo>
                <a:lnTo>
                  <a:pt x="4" y="13"/>
                </a:lnTo>
                <a:lnTo>
                  <a:pt x="0" y="8"/>
                </a:lnTo>
                <a:close/>
              </a:path>
            </a:pathLst>
          </a:custGeom>
          <a:solidFill>
            <a:srgbClr val="000000"/>
          </a:solidFill>
          <a:ln w="9525">
            <a:noFill/>
            <a:round/>
            <a:headEnd/>
            <a:tailEnd/>
          </a:ln>
        </p:spPr>
        <p:txBody>
          <a:bodyPr/>
          <a:lstStyle/>
          <a:p>
            <a:endParaRPr lang="en-US"/>
          </a:p>
        </p:txBody>
      </p:sp>
      <p:sp>
        <p:nvSpPr>
          <p:cNvPr id="131514" name="Rectangle 442"/>
          <p:cNvSpPr>
            <a:spLocks noChangeArrowheads="1"/>
          </p:cNvSpPr>
          <p:nvPr/>
        </p:nvSpPr>
        <p:spPr bwMode="auto">
          <a:xfrm>
            <a:off x="5233988" y="1743075"/>
            <a:ext cx="11112" cy="14288"/>
          </a:xfrm>
          <a:prstGeom prst="rect">
            <a:avLst/>
          </a:prstGeom>
          <a:solidFill>
            <a:srgbClr val="000000"/>
          </a:solidFill>
          <a:ln w="9525">
            <a:noFill/>
            <a:miter lim="800000"/>
            <a:headEnd/>
            <a:tailEnd/>
          </a:ln>
        </p:spPr>
        <p:txBody>
          <a:bodyPr/>
          <a:lstStyle/>
          <a:p>
            <a:endParaRPr lang="en-US"/>
          </a:p>
        </p:txBody>
      </p:sp>
      <p:sp>
        <p:nvSpPr>
          <p:cNvPr id="131515" name="Freeform 443"/>
          <p:cNvSpPr>
            <a:spLocks/>
          </p:cNvSpPr>
          <p:nvPr/>
        </p:nvSpPr>
        <p:spPr bwMode="auto">
          <a:xfrm>
            <a:off x="5219700" y="1751013"/>
            <a:ext cx="25400" cy="15875"/>
          </a:xfrm>
          <a:custGeom>
            <a:avLst/>
            <a:gdLst/>
            <a:ahLst/>
            <a:cxnLst>
              <a:cxn ang="0">
                <a:pos x="0" y="4"/>
              </a:cxn>
              <a:cxn ang="0">
                <a:pos x="6" y="0"/>
              </a:cxn>
              <a:cxn ang="0">
                <a:pos x="10" y="4"/>
              </a:cxn>
              <a:cxn ang="0">
                <a:pos x="3" y="9"/>
              </a:cxn>
              <a:cxn ang="0">
                <a:pos x="0" y="4"/>
              </a:cxn>
            </a:cxnLst>
            <a:rect l="0" t="0" r="r" b="b"/>
            <a:pathLst>
              <a:path w="10" h="9">
                <a:moveTo>
                  <a:pt x="0" y="4"/>
                </a:moveTo>
                <a:lnTo>
                  <a:pt x="6" y="0"/>
                </a:lnTo>
                <a:lnTo>
                  <a:pt x="10" y="4"/>
                </a:lnTo>
                <a:lnTo>
                  <a:pt x="3" y="9"/>
                </a:lnTo>
                <a:lnTo>
                  <a:pt x="0" y="4"/>
                </a:lnTo>
                <a:close/>
              </a:path>
            </a:pathLst>
          </a:custGeom>
          <a:solidFill>
            <a:srgbClr val="000000"/>
          </a:solidFill>
          <a:ln w="9525">
            <a:noFill/>
            <a:round/>
            <a:headEnd/>
            <a:tailEnd/>
          </a:ln>
        </p:spPr>
        <p:txBody>
          <a:bodyPr/>
          <a:lstStyle/>
          <a:p>
            <a:endParaRPr lang="en-US"/>
          </a:p>
        </p:txBody>
      </p:sp>
      <p:sp>
        <p:nvSpPr>
          <p:cNvPr id="131516" name="Freeform 444"/>
          <p:cNvSpPr>
            <a:spLocks/>
          </p:cNvSpPr>
          <p:nvPr/>
        </p:nvSpPr>
        <p:spPr bwMode="auto">
          <a:xfrm>
            <a:off x="5259388" y="1735138"/>
            <a:ext cx="25400" cy="15875"/>
          </a:xfrm>
          <a:custGeom>
            <a:avLst/>
            <a:gdLst/>
            <a:ahLst/>
            <a:cxnLst>
              <a:cxn ang="0">
                <a:pos x="0" y="5"/>
              </a:cxn>
              <a:cxn ang="0">
                <a:pos x="7" y="9"/>
              </a:cxn>
              <a:cxn ang="0">
                <a:pos x="10" y="5"/>
              </a:cxn>
              <a:cxn ang="0">
                <a:pos x="4" y="0"/>
              </a:cxn>
              <a:cxn ang="0">
                <a:pos x="0" y="5"/>
              </a:cxn>
            </a:cxnLst>
            <a:rect l="0" t="0" r="r" b="b"/>
            <a:pathLst>
              <a:path w="10" h="9">
                <a:moveTo>
                  <a:pt x="0" y="5"/>
                </a:moveTo>
                <a:lnTo>
                  <a:pt x="7" y="9"/>
                </a:lnTo>
                <a:lnTo>
                  <a:pt x="10" y="5"/>
                </a:lnTo>
                <a:lnTo>
                  <a:pt x="4" y="0"/>
                </a:lnTo>
                <a:lnTo>
                  <a:pt x="0" y="5"/>
                </a:lnTo>
                <a:close/>
              </a:path>
            </a:pathLst>
          </a:custGeom>
          <a:solidFill>
            <a:srgbClr val="000000"/>
          </a:solidFill>
          <a:ln w="9525">
            <a:noFill/>
            <a:round/>
            <a:headEnd/>
            <a:tailEnd/>
          </a:ln>
        </p:spPr>
        <p:txBody>
          <a:bodyPr/>
          <a:lstStyle/>
          <a:p>
            <a:endParaRPr lang="en-US"/>
          </a:p>
        </p:txBody>
      </p:sp>
      <p:sp>
        <p:nvSpPr>
          <p:cNvPr id="131517" name="Freeform 445"/>
          <p:cNvSpPr>
            <a:spLocks/>
          </p:cNvSpPr>
          <p:nvPr/>
        </p:nvSpPr>
        <p:spPr bwMode="auto">
          <a:xfrm>
            <a:off x="5362575" y="1757363"/>
            <a:ext cx="25400" cy="15875"/>
          </a:xfrm>
          <a:custGeom>
            <a:avLst/>
            <a:gdLst/>
            <a:ahLst/>
            <a:cxnLst>
              <a:cxn ang="0">
                <a:pos x="0" y="5"/>
              </a:cxn>
              <a:cxn ang="0">
                <a:pos x="6" y="9"/>
              </a:cxn>
              <a:cxn ang="0">
                <a:pos x="10" y="5"/>
              </a:cxn>
              <a:cxn ang="0">
                <a:pos x="3" y="0"/>
              </a:cxn>
              <a:cxn ang="0">
                <a:pos x="0" y="5"/>
              </a:cxn>
            </a:cxnLst>
            <a:rect l="0" t="0" r="r" b="b"/>
            <a:pathLst>
              <a:path w="10" h="9">
                <a:moveTo>
                  <a:pt x="0" y="5"/>
                </a:moveTo>
                <a:lnTo>
                  <a:pt x="6" y="9"/>
                </a:lnTo>
                <a:lnTo>
                  <a:pt x="10" y="5"/>
                </a:lnTo>
                <a:lnTo>
                  <a:pt x="3" y="0"/>
                </a:lnTo>
                <a:lnTo>
                  <a:pt x="0" y="5"/>
                </a:lnTo>
                <a:close/>
              </a:path>
            </a:pathLst>
          </a:custGeom>
          <a:solidFill>
            <a:srgbClr val="000000"/>
          </a:solidFill>
          <a:ln w="9525">
            <a:noFill/>
            <a:round/>
            <a:headEnd/>
            <a:tailEnd/>
          </a:ln>
        </p:spPr>
        <p:txBody>
          <a:bodyPr/>
          <a:lstStyle/>
          <a:p>
            <a:endParaRPr lang="en-US"/>
          </a:p>
        </p:txBody>
      </p:sp>
      <p:sp>
        <p:nvSpPr>
          <p:cNvPr id="131518" name="Freeform 446"/>
          <p:cNvSpPr>
            <a:spLocks/>
          </p:cNvSpPr>
          <p:nvPr/>
        </p:nvSpPr>
        <p:spPr bwMode="auto">
          <a:xfrm>
            <a:off x="5413375" y="1773238"/>
            <a:ext cx="25400" cy="15875"/>
          </a:xfrm>
          <a:custGeom>
            <a:avLst/>
            <a:gdLst/>
            <a:ahLst/>
            <a:cxnLst>
              <a:cxn ang="0">
                <a:pos x="0" y="4"/>
              </a:cxn>
              <a:cxn ang="0">
                <a:pos x="7" y="9"/>
              </a:cxn>
              <a:cxn ang="0">
                <a:pos x="10" y="4"/>
              </a:cxn>
              <a:cxn ang="0">
                <a:pos x="3" y="0"/>
              </a:cxn>
              <a:cxn ang="0">
                <a:pos x="0" y="4"/>
              </a:cxn>
            </a:cxnLst>
            <a:rect l="0" t="0" r="r" b="b"/>
            <a:pathLst>
              <a:path w="10" h="9">
                <a:moveTo>
                  <a:pt x="0" y="4"/>
                </a:moveTo>
                <a:lnTo>
                  <a:pt x="7"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519" name="Freeform 447"/>
          <p:cNvSpPr>
            <a:spLocks/>
          </p:cNvSpPr>
          <p:nvPr/>
        </p:nvSpPr>
        <p:spPr bwMode="auto">
          <a:xfrm>
            <a:off x="5503863" y="1795463"/>
            <a:ext cx="25400" cy="14287"/>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520" name="Freeform 448"/>
          <p:cNvSpPr>
            <a:spLocks/>
          </p:cNvSpPr>
          <p:nvPr/>
        </p:nvSpPr>
        <p:spPr bwMode="auto">
          <a:xfrm>
            <a:off x="5554663" y="1809750"/>
            <a:ext cx="25400" cy="15875"/>
          </a:xfrm>
          <a:custGeom>
            <a:avLst/>
            <a:gdLst/>
            <a:ahLst/>
            <a:cxnLst>
              <a:cxn ang="0">
                <a:pos x="0" y="5"/>
              </a:cxn>
              <a:cxn ang="0">
                <a:pos x="7" y="9"/>
              </a:cxn>
              <a:cxn ang="0">
                <a:pos x="10" y="5"/>
              </a:cxn>
              <a:cxn ang="0">
                <a:pos x="4" y="0"/>
              </a:cxn>
              <a:cxn ang="0">
                <a:pos x="0" y="5"/>
              </a:cxn>
            </a:cxnLst>
            <a:rect l="0" t="0" r="r" b="b"/>
            <a:pathLst>
              <a:path w="10" h="9">
                <a:moveTo>
                  <a:pt x="0" y="5"/>
                </a:moveTo>
                <a:lnTo>
                  <a:pt x="7" y="9"/>
                </a:lnTo>
                <a:lnTo>
                  <a:pt x="10" y="5"/>
                </a:lnTo>
                <a:lnTo>
                  <a:pt x="4" y="0"/>
                </a:lnTo>
                <a:lnTo>
                  <a:pt x="0" y="5"/>
                </a:lnTo>
                <a:close/>
              </a:path>
            </a:pathLst>
          </a:custGeom>
          <a:solidFill>
            <a:srgbClr val="000000"/>
          </a:solidFill>
          <a:ln w="9525">
            <a:noFill/>
            <a:round/>
            <a:headEnd/>
            <a:tailEnd/>
          </a:ln>
        </p:spPr>
        <p:txBody>
          <a:bodyPr/>
          <a:lstStyle/>
          <a:p>
            <a:endParaRPr lang="en-US"/>
          </a:p>
        </p:txBody>
      </p:sp>
      <p:sp>
        <p:nvSpPr>
          <p:cNvPr id="131521" name="Rectangle 449"/>
          <p:cNvSpPr>
            <a:spLocks noChangeArrowheads="1"/>
          </p:cNvSpPr>
          <p:nvPr/>
        </p:nvSpPr>
        <p:spPr bwMode="auto">
          <a:xfrm>
            <a:off x="5646738" y="1833563"/>
            <a:ext cx="19050" cy="7937"/>
          </a:xfrm>
          <a:prstGeom prst="rect">
            <a:avLst/>
          </a:prstGeom>
          <a:solidFill>
            <a:srgbClr val="000000"/>
          </a:solidFill>
          <a:ln w="9525">
            <a:noFill/>
            <a:miter lim="800000"/>
            <a:headEnd/>
            <a:tailEnd/>
          </a:ln>
        </p:spPr>
        <p:txBody>
          <a:bodyPr/>
          <a:lstStyle/>
          <a:p>
            <a:endParaRPr lang="en-US"/>
          </a:p>
        </p:txBody>
      </p:sp>
      <p:sp>
        <p:nvSpPr>
          <p:cNvPr id="131522" name="Rectangle 450"/>
          <p:cNvSpPr>
            <a:spLocks noChangeArrowheads="1"/>
          </p:cNvSpPr>
          <p:nvPr/>
        </p:nvSpPr>
        <p:spPr bwMode="auto">
          <a:xfrm>
            <a:off x="5697538" y="1825625"/>
            <a:ext cx="17462" cy="7938"/>
          </a:xfrm>
          <a:prstGeom prst="rect">
            <a:avLst/>
          </a:prstGeom>
          <a:solidFill>
            <a:srgbClr val="000000"/>
          </a:solidFill>
          <a:ln w="9525">
            <a:noFill/>
            <a:miter lim="800000"/>
            <a:headEnd/>
            <a:tailEnd/>
          </a:ln>
        </p:spPr>
        <p:txBody>
          <a:bodyPr/>
          <a:lstStyle/>
          <a:p>
            <a:endParaRPr lang="en-US"/>
          </a:p>
        </p:txBody>
      </p:sp>
      <p:sp>
        <p:nvSpPr>
          <p:cNvPr id="131523" name="Freeform 451"/>
          <p:cNvSpPr>
            <a:spLocks/>
          </p:cNvSpPr>
          <p:nvPr/>
        </p:nvSpPr>
        <p:spPr bwMode="auto">
          <a:xfrm>
            <a:off x="5842000" y="1809750"/>
            <a:ext cx="25400" cy="15875"/>
          </a:xfrm>
          <a:custGeom>
            <a:avLst/>
            <a:gdLst/>
            <a:ahLst/>
            <a:cxnLst>
              <a:cxn ang="0">
                <a:pos x="0" y="5"/>
              </a:cxn>
              <a:cxn ang="0">
                <a:pos x="6" y="0"/>
              </a:cxn>
              <a:cxn ang="0">
                <a:pos x="10" y="5"/>
              </a:cxn>
              <a:cxn ang="0">
                <a:pos x="3" y="9"/>
              </a:cxn>
              <a:cxn ang="0">
                <a:pos x="0" y="5"/>
              </a:cxn>
            </a:cxnLst>
            <a:rect l="0" t="0" r="r" b="b"/>
            <a:pathLst>
              <a:path w="10" h="9">
                <a:moveTo>
                  <a:pt x="0" y="5"/>
                </a:moveTo>
                <a:lnTo>
                  <a:pt x="6" y="0"/>
                </a:lnTo>
                <a:lnTo>
                  <a:pt x="10" y="5"/>
                </a:lnTo>
                <a:lnTo>
                  <a:pt x="3" y="9"/>
                </a:lnTo>
                <a:lnTo>
                  <a:pt x="0" y="5"/>
                </a:lnTo>
                <a:close/>
              </a:path>
            </a:pathLst>
          </a:custGeom>
          <a:solidFill>
            <a:srgbClr val="000000"/>
          </a:solidFill>
          <a:ln w="9525">
            <a:noFill/>
            <a:round/>
            <a:headEnd/>
            <a:tailEnd/>
          </a:ln>
        </p:spPr>
        <p:txBody>
          <a:bodyPr/>
          <a:lstStyle/>
          <a:p>
            <a:endParaRPr lang="en-US"/>
          </a:p>
        </p:txBody>
      </p:sp>
      <p:sp>
        <p:nvSpPr>
          <p:cNvPr id="131524" name="Rectangle 452"/>
          <p:cNvSpPr>
            <a:spLocks noChangeArrowheads="1"/>
          </p:cNvSpPr>
          <p:nvPr/>
        </p:nvSpPr>
        <p:spPr bwMode="auto">
          <a:xfrm>
            <a:off x="5899150" y="1809750"/>
            <a:ext cx="17463" cy="9525"/>
          </a:xfrm>
          <a:prstGeom prst="rect">
            <a:avLst/>
          </a:prstGeom>
          <a:solidFill>
            <a:srgbClr val="000000"/>
          </a:solidFill>
          <a:ln w="9525">
            <a:noFill/>
            <a:miter lim="800000"/>
            <a:headEnd/>
            <a:tailEnd/>
          </a:ln>
        </p:spPr>
        <p:txBody>
          <a:bodyPr/>
          <a:lstStyle/>
          <a:p>
            <a:endParaRPr lang="en-US"/>
          </a:p>
        </p:txBody>
      </p:sp>
      <p:sp>
        <p:nvSpPr>
          <p:cNvPr id="131525" name="Freeform 453"/>
          <p:cNvSpPr>
            <a:spLocks/>
          </p:cNvSpPr>
          <p:nvPr/>
        </p:nvSpPr>
        <p:spPr bwMode="auto">
          <a:xfrm>
            <a:off x="6094413" y="1789113"/>
            <a:ext cx="23812" cy="14287"/>
          </a:xfrm>
          <a:custGeom>
            <a:avLst/>
            <a:gdLst/>
            <a:ahLst/>
            <a:cxnLst>
              <a:cxn ang="0">
                <a:pos x="0" y="4"/>
              </a:cxn>
              <a:cxn ang="0">
                <a:pos x="6" y="0"/>
              </a:cxn>
              <a:cxn ang="0">
                <a:pos x="10" y="4"/>
              </a:cxn>
              <a:cxn ang="0">
                <a:pos x="3" y="8"/>
              </a:cxn>
              <a:cxn ang="0">
                <a:pos x="0" y="4"/>
              </a:cxn>
            </a:cxnLst>
            <a:rect l="0" t="0" r="r" b="b"/>
            <a:pathLst>
              <a:path w="10" h="8">
                <a:moveTo>
                  <a:pt x="0" y="4"/>
                </a:moveTo>
                <a:lnTo>
                  <a:pt x="6"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526" name="Rectangle 454"/>
          <p:cNvSpPr>
            <a:spLocks noChangeArrowheads="1"/>
          </p:cNvSpPr>
          <p:nvPr/>
        </p:nvSpPr>
        <p:spPr bwMode="auto">
          <a:xfrm>
            <a:off x="6200775" y="1779588"/>
            <a:ext cx="17463" cy="9525"/>
          </a:xfrm>
          <a:prstGeom prst="rect">
            <a:avLst/>
          </a:prstGeom>
          <a:solidFill>
            <a:srgbClr val="000000"/>
          </a:solidFill>
          <a:ln w="9525">
            <a:noFill/>
            <a:miter lim="800000"/>
            <a:headEnd/>
            <a:tailEnd/>
          </a:ln>
        </p:spPr>
        <p:txBody>
          <a:bodyPr/>
          <a:lstStyle/>
          <a:p>
            <a:endParaRPr lang="en-US"/>
          </a:p>
        </p:txBody>
      </p:sp>
      <p:sp>
        <p:nvSpPr>
          <p:cNvPr id="131527" name="Rectangle 455"/>
          <p:cNvSpPr>
            <a:spLocks noChangeArrowheads="1"/>
          </p:cNvSpPr>
          <p:nvPr/>
        </p:nvSpPr>
        <p:spPr bwMode="auto">
          <a:xfrm>
            <a:off x="6254750" y="1779588"/>
            <a:ext cx="14288" cy="9525"/>
          </a:xfrm>
          <a:prstGeom prst="rect">
            <a:avLst/>
          </a:prstGeom>
          <a:solidFill>
            <a:srgbClr val="000000"/>
          </a:solidFill>
          <a:ln w="9525">
            <a:noFill/>
            <a:miter lim="800000"/>
            <a:headEnd/>
            <a:tailEnd/>
          </a:ln>
        </p:spPr>
        <p:txBody>
          <a:bodyPr/>
          <a:lstStyle/>
          <a:p>
            <a:endParaRPr lang="en-US"/>
          </a:p>
        </p:txBody>
      </p:sp>
      <p:sp>
        <p:nvSpPr>
          <p:cNvPr id="131528" name="Freeform 456"/>
          <p:cNvSpPr>
            <a:spLocks/>
          </p:cNvSpPr>
          <p:nvPr/>
        </p:nvSpPr>
        <p:spPr bwMode="auto">
          <a:xfrm>
            <a:off x="6345238" y="1766888"/>
            <a:ext cx="25400" cy="12700"/>
          </a:xfrm>
          <a:custGeom>
            <a:avLst/>
            <a:gdLst/>
            <a:ahLst/>
            <a:cxnLst>
              <a:cxn ang="0">
                <a:pos x="0" y="4"/>
              </a:cxn>
              <a:cxn ang="0">
                <a:pos x="6" y="0"/>
              </a:cxn>
              <a:cxn ang="0">
                <a:pos x="10" y="4"/>
              </a:cxn>
              <a:cxn ang="0">
                <a:pos x="3" y="8"/>
              </a:cxn>
              <a:cxn ang="0">
                <a:pos x="0" y="4"/>
              </a:cxn>
            </a:cxnLst>
            <a:rect l="0" t="0" r="r" b="b"/>
            <a:pathLst>
              <a:path w="10" h="8">
                <a:moveTo>
                  <a:pt x="0" y="4"/>
                </a:moveTo>
                <a:lnTo>
                  <a:pt x="6"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529" name="Rectangle 457"/>
          <p:cNvSpPr>
            <a:spLocks noChangeArrowheads="1"/>
          </p:cNvSpPr>
          <p:nvPr/>
        </p:nvSpPr>
        <p:spPr bwMode="auto">
          <a:xfrm>
            <a:off x="6403975" y="1766888"/>
            <a:ext cx="15875" cy="6350"/>
          </a:xfrm>
          <a:prstGeom prst="rect">
            <a:avLst/>
          </a:prstGeom>
          <a:solidFill>
            <a:srgbClr val="000000"/>
          </a:solidFill>
          <a:ln w="9525">
            <a:noFill/>
            <a:miter lim="800000"/>
            <a:headEnd/>
            <a:tailEnd/>
          </a:ln>
        </p:spPr>
        <p:txBody>
          <a:bodyPr/>
          <a:lstStyle/>
          <a:p>
            <a:endParaRPr lang="en-US"/>
          </a:p>
        </p:txBody>
      </p:sp>
      <p:sp>
        <p:nvSpPr>
          <p:cNvPr id="131530" name="Rectangle 458"/>
          <p:cNvSpPr>
            <a:spLocks noChangeArrowheads="1"/>
          </p:cNvSpPr>
          <p:nvPr/>
        </p:nvSpPr>
        <p:spPr bwMode="auto">
          <a:xfrm>
            <a:off x="6454775" y="1757363"/>
            <a:ext cx="15875" cy="9525"/>
          </a:xfrm>
          <a:prstGeom prst="rect">
            <a:avLst/>
          </a:prstGeom>
          <a:solidFill>
            <a:srgbClr val="000000"/>
          </a:solidFill>
          <a:ln w="9525">
            <a:noFill/>
            <a:miter lim="800000"/>
            <a:headEnd/>
            <a:tailEnd/>
          </a:ln>
        </p:spPr>
        <p:txBody>
          <a:bodyPr/>
          <a:lstStyle/>
          <a:p>
            <a:endParaRPr lang="en-US"/>
          </a:p>
        </p:txBody>
      </p:sp>
      <p:sp>
        <p:nvSpPr>
          <p:cNvPr id="131531" name="Rectangle 459"/>
          <p:cNvSpPr>
            <a:spLocks noChangeArrowheads="1"/>
          </p:cNvSpPr>
          <p:nvPr/>
        </p:nvSpPr>
        <p:spPr bwMode="auto">
          <a:xfrm>
            <a:off x="6481763" y="1757363"/>
            <a:ext cx="14287" cy="9525"/>
          </a:xfrm>
          <a:prstGeom prst="rect">
            <a:avLst/>
          </a:prstGeom>
          <a:solidFill>
            <a:srgbClr val="000000"/>
          </a:solidFill>
          <a:ln w="9525">
            <a:noFill/>
            <a:miter lim="800000"/>
            <a:headEnd/>
            <a:tailEnd/>
          </a:ln>
        </p:spPr>
        <p:txBody>
          <a:bodyPr/>
          <a:lstStyle/>
          <a:p>
            <a:endParaRPr lang="en-US"/>
          </a:p>
        </p:txBody>
      </p:sp>
      <p:sp>
        <p:nvSpPr>
          <p:cNvPr id="131532" name="Rectangle 460"/>
          <p:cNvSpPr>
            <a:spLocks noChangeArrowheads="1"/>
          </p:cNvSpPr>
          <p:nvPr/>
        </p:nvSpPr>
        <p:spPr bwMode="auto">
          <a:xfrm>
            <a:off x="6530975" y="1757363"/>
            <a:ext cx="17463" cy="9525"/>
          </a:xfrm>
          <a:prstGeom prst="rect">
            <a:avLst/>
          </a:prstGeom>
          <a:solidFill>
            <a:srgbClr val="000000"/>
          </a:solidFill>
          <a:ln w="9525">
            <a:noFill/>
            <a:miter lim="800000"/>
            <a:headEnd/>
            <a:tailEnd/>
          </a:ln>
        </p:spPr>
        <p:txBody>
          <a:bodyPr/>
          <a:lstStyle/>
          <a:p>
            <a:endParaRPr lang="en-US"/>
          </a:p>
        </p:txBody>
      </p:sp>
      <p:sp>
        <p:nvSpPr>
          <p:cNvPr id="131533" name="Rectangle 461"/>
          <p:cNvSpPr>
            <a:spLocks noChangeArrowheads="1"/>
          </p:cNvSpPr>
          <p:nvPr/>
        </p:nvSpPr>
        <p:spPr bwMode="auto">
          <a:xfrm>
            <a:off x="6581775" y="1757363"/>
            <a:ext cx="17463" cy="9525"/>
          </a:xfrm>
          <a:prstGeom prst="rect">
            <a:avLst/>
          </a:prstGeom>
          <a:solidFill>
            <a:srgbClr val="000000"/>
          </a:solidFill>
          <a:ln w="9525">
            <a:noFill/>
            <a:miter lim="800000"/>
            <a:headEnd/>
            <a:tailEnd/>
          </a:ln>
        </p:spPr>
        <p:txBody>
          <a:bodyPr/>
          <a:lstStyle/>
          <a:p>
            <a:endParaRPr lang="en-US"/>
          </a:p>
        </p:txBody>
      </p:sp>
      <p:sp>
        <p:nvSpPr>
          <p:cNvPr id="131534" name="Rectangle 462"/>
          <p:cNvSpPr>
            <a:spLocks noChangeArrowheads="1"/>
          </p:cNvSpPr>
          <p:nvPr/>
        </p:nvSpPr>
        <p:spPr bwMode="auto">
          <a:xfrm>
            <a:off x="6630988" y="1757363"/>
            <a:ext cx="17462" cy="9525"/>
          </a:xfrm>
          <a:prstGeom prst="rect">
            <a:avLst/>
          </a:prstGeom>
          <a:solidFill>
            <a:srgbClr val="000000"/>
          </a:solidFill>
          <a:ln w="9525">
            <a:noFill/>
            <a:miter lim="800000"/>
            <a:headEnd/>
            <a:tailEnd/>
          </a:ln>
        </p:spPr>
        <p:txBody>
          <a:bodyPr/>
          <a:lstStyle/>
          <a:p>
            <a:endParaRPr lang="en-US"/>
          </a:p>
        </p:txBody>
      </p:sp>
      <p:sp>
        <p:nvSpPr>
          <p:cNvPr id="131535" name="Rectangle 463"/>
          <p:cNvSpPr>
            <a:spLocks noChangeArrowheads="1"/>
          </p:cNvSpPr>
          <p:nvPr/>
        </p:nvSpPr>
        <p:spPr bwMode="auto">
          <a:xfrm>
            <a:off x="6681788" y="1757363"/>
            <a:ext cx="17462" cy="9525"/>
          </a:xfrm>
          <a:prstGeom prst="rect">
            <a:avLst/>
          </a:prstGeom>
          <a:solidFill>
            <a:srgbClr val="000000"/>
          </a:solidFill>
          <a:ln w="9525">
            <a:noFill/>
            <a:miter lim="800000"/>
            <a:headEnd/>
            <a:tailEnd/>
          </a:ln>
        </p:spPr>
        <p:txBody>
          <a:bodyPr/>
          <a:lstStyle/>
          <a:p>
            <a:endParaRPr lang="en-US"/>
          </a:p>
        </p:txBody>
      </p:sp>
      <p:sp>
        <p:nvSpPr>
          <p:cNvPr id="131536" name="Rectangle 464"/>
          <p:cNvSpPr>
            <a:spLocks noChangeArrowheads="1"/>
          </p:cNvSpPr>
          <p:nvPr/>
        </p:nvSpPr>
        <p:spPr bwMode="auto">
          <a:xfrm>
            <a:off x="6773863" y="1766888"/>
            <a:ext cx="15875" cy="6350"/>
          </a:xfrm>
          <a:prstGeom prst="rect">
            <a:avLst/>
          </a:prstGeom>
          <a:solidFill>
            <a:srgbClr val="000000"/>
          </a:solidFill>
          <a:ln w="9525">
            <a:noFill/>
            <a:miter lim="800000"/>
            <a:headEnd/>
            <a:tailEnd/>
          </a:ln>
        </p:spPr>
        <p:txBody>
          <a:bodyPr/>
          <a:lstStyle/>
          <a:p>
            <a:endParaRPr lang="en-US"/>
          </a:p>
        </p:txBody>
      </p:sp>
      <p:sp>
        <p:nvSpPr>
          <p:cNvPr id="131537" name="Rectangle 465"/>
          <p:cNvSpPr>
            <a:spLocks noChangeArrowheads="1"/>
          </p:cNvSpPr>
          <p:nvPr/>
        </p:nvSpPr>
        <p:spPr bwMode="auto">
          <a:xfrm>
            <a:off x="6875463" y="1779588"/>
            <a:ext cx="19050" cy="9525"/>
          </a:xfrm>
          <a:prstGeom prst="rect">
            <a:avLst/>
          </a:prstGeom>
          <a:solidFill>
            <a:srgbClr val="000000"/>
          </a:solidFill>
          <a:ln w="9525">
            <a:noFill/>
            <a:miter lim="800000"/>
            <a:headEnd/>
            <a:tailEnd/>
          </a:ln>
        </p:spPr>
        <p:txBody>
          <a:bodyPr/>
          <a:lstStyle/>
          <a:p>
            <a:endParaRPr lang="en-US"/>
          </a:p>
        </p:txBody>
      </p:sp>
      <p:sp>
        <p:nvSpPr>
          <p:cNvPr id="131538" name="Freeform 466"/>
          <p:cNvSpPr>
            <a:spLocks/>
          </p:cNvSpPr>
          <p:nvPr/>
        </p:nvSpPr>
        <p:spPr bwMode="auto">
          <a:xfrm>
            <a:off x="6969125" y="1789113"/>
            <a:ext cx="25400" cy="14287"/>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539" name="Freeform 467"/>
          <p:cNvSpPr>
            <a:spLocks/>
          </p:cNvSpPr>
          <p:nvPr/>
        </p:nvSpPr>
        <p:spPr bwMode="auto">
          <a:xfrm>
            <a:off x="7018338" y="1795463"/>
            <a:ext cx="25400" cy="14287"/>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540" name="Freeform 468"/>
          <p:cNvSpPr>
            <a:spLocks/>
          </p:cNvSpPr>
          <p:nvPr/>
        </p:nvSpPr>
        <p:spPr bwMode="auto">
          <a:xfrm>
            <a:off x="7067550" y="1803400"/>
            <a:ext cx="23813" cy="15875"/>
          </a:xfrm>
          <a:custGeom>
            <a:avLst/>
            <a:gdLst/>
            <a:ahLst/>
            <a:cxnLst>
              <a:cxn ang="0">
                <a:pos x="0" y="4"/>
              </a:cxn>
              <a:cxn ang="0">
                <a:pos x="7" y="9"/>
              </a:cxn>
              <a:cxn ang="0">
                <a:pos x="10" y="4"/>
              </a:cxn>
              <a:cxn ang="0">
                <a:pos x="4" y="0"/>
              </a:cxn>
              <a:cxn ang="0">
                <a:pos x="0" y="4"/>
              </a:cxn>
            </a:cxnLst>
            <a:rect l="0" t="0" r="r" b="b"/>
            <a:pathLst>
              <a:path w="10" h="9">
                <a:moveTo>
                  <a:pt x="0" y="4"/>
                </a:moveTo>
                <a:lnTo>
                  <a:pt x="7" y="9"/>
                </a:lnTo>
                <a:lnTo>
                  <a:pt x="10" y="4"/>
                </a:lnTo>
                <a:lnTo>
                  <a:pt x="4" y="0"/>
                </a:lnTo>
                <a:lnTo>
                  <a:pt x="0" y="4"/>
                </a:lnTo>
                <a:close/>
              </a:path>
            </a:pathLst>
          </a:custGeom>
          <a:solidFill>
            <a:srgbClr val="000000"/>
          </a:solidFill>
          <a:ln w="9525">
            <a:noFill/>
            <a:round/>
            <a:headEnd/>
            <a:tailEnd/>
          </a:ln>
        </p:spPr>
        <p:txBody>
          <a:bodyPr/>
          <a:lstStyle/>
          <a:p>
            <a:endParaRPr lang="en-US"/>
          </a:p>
        </p:txBody>
      </p:sp>
      <p:sp>
        <p:nvSpPr>
          <p:cNvPr id="131541" name="Rectangle 469"/>
          <p:cNvSpPr>
            <a:spLocks noChangeArrowheads="1"/>
          </p:cNvSpPr>
          <p:nvPr/>
        </p:nvSpPr>
        <p:spPr bwMode="auto">
          <a:xfrm>
            <a:off x="7127875" y="1809750"/>
            <a:ext cx="17463" cy="9525"/>
          </a:xfrm>
          <a:prstGeom prst="rect">
            <a:avLst/>
          </a:prstGeom>
          <a:solidFill>
            <a:srgbClr val="000000"/>
          </a:solidFill>
          <a:ln w="9525">
            <a:noFill/>
            <a:miter lim="800000"/>
            <a:headEnd/>
            <a:tailEnd/>
          </a:ln>
        </p:spPr>
        <p:txBody>
          <a:bodyPr/>
          <a:lstStyle/>
          <a:p>
            <a:endParaRPr lang="en-US"/>
          </a:p>
        </p:txBody>
      </p:sp>
      <p:sp>
        <p:nvSpPr>
          <p:cNvPr id="131542" name="Line 470"/>
          <p:cNvSpPr>
            <a:spLocks noChangeShapeType="1"/>
          </p:cNvSpPr>
          <p:nvPr/>
        </p:nvSpPr>
        <p:spPr bwMode="auto">
          <a:xfrm>
            <a:off x="5094288" y="2882900"/>
            <a:ext cx="17462" cy="1588"/>
          </a:xfrm>
          <a:prstGeom prst="line">
            <a:avLst/>
          </a:prstGeom>
          <a:noFill/>
          <a:ln w="4763">
            <a:solidFill>
              <a:srgbClr val="000000"/>
            </a:solidFill>
            <a:round/>
            <a:headEnd/>
            <a:tailEnd/>
          </a:ln>
        </p:spPr>
        <p:txBody>
          <a:bodyPr/>
          <a:lstStyle/>
          <a:p>
            <a:endParaRPr lang="en-US"/>
          </a:p>
        </p:txBody>
      </p:sp>
      <p:sp>
        <p:nvSpPr>
          <p:cNvPr id="131543" name="Line 471"/>
          <p:cNvSpPr>
            <a:spLocks noChangeShapeType="1"/>
          </p:cNvSpPr>
          <p:nvPr/>
        </p:nvSpPr>
        <p:spPr bwMode="auto">
          <a:xfrm>
            <a:off x="5111750" y="2882900"/>
            <a:ext cx="31750" cy="1588"/>
          </a:xfrm>
          <a:prstGeom prst="line">
            <a:avLst/>
          </a:prstGeom>
          <a:noFill/>
          <a:ln w="4763">
            <a:solidFill>
              <a:srgbClr val="000000"/>
            </a:solidFill>
            <a:round/>
            <a:headEnd/>
            <a:tailEnd/>
          </a:ln>
        </p:spPr>
        <p:txBody>
          <a:bodyPr/>
          <a:lstStyle/>
          <a:p>
            <a:endParaRPr lang="en-US"/>
          </a:p>
        </p:txBody>
      </p:sp>
      <p:sp>
        <p:nvSpPr>
          <p:cNvPr id="131544" name="Line 472"/>
          <p:cNvSpPr>
            <a:spLocks noChangeShapeType="1"/>
          </p:cNvSpPr>
          <p:nvPr/>
        </p:nvSpPr>
        <p:spPr bwMode="auto">
          <a:xfrm>
            <a:off x="5143500" y="2882900"/>
            <a:ext cx="15875" cy="1588"/>
          </a:xfrm>
          <a:prstGeom prst="line">
            <a:avLst/>
          </a:prstGeom>
          <a:noFill/>
          <a:ln w="4763">
            <a:solidFill>
              <a:srgbClr val="000000"/>
            </a:solidFill>
            <a:round/>
            <a:headEnd/>
            <a:tailEnd/>
          </a:ln>
        </p:spPr>
        <p:txBody>
          <a:bodyPr/>
          <a:lstStyle/>
          <a:p>
            <a:endParaRPr lang="en-US"/>
          </a:p>
        </p:txBody>
      </p:sp>
      <p:sp>
        <p:nvSpPr>
          <p:cNvPr id="131545" name="Line 473"/>
          <p:cNvSpPr>
            <a:spLocks noChangeShapeType="1"/>
          </p:cNvSpPr>
          <p:nvPr/>
        </p:nvSpPr>
        <p:spPr bwMode="auto">
          <a:xfrm>
            <a:off x="5159375" y="2882900"/>
            <a:ext cx="17463" cy="1588"/>
          </a:xfrm>
          <a:prstGeom prst="line">
            <a:avLst/>
          </a:prstGeom>
          <a:noFill/>
          <a:ln w="4763">
            <a:solidFill>
              <a:srgbClr val="000000"/>
            </a:solidFill>
            <a:round/>
            <a:headEnd/>
            <a:tailEnd/>
          </a:ln>
        </p:spPr>
        <p:txBody>
          <a:bodyPr/>
          <a:lstStyle/>
          <a:p>
            <a:endParaRPr lang="en-US"/>
          </a:p>
        </p:txBody>
      </p:sp>
      <p:sp>
        <p:nvSpPr>
          <p:cNvPr id="131546" name="Line 474"/>
          <p:cNvSpPr>
            <a:spLocks noChangeShapeType="1"/>
          </p:cNvSpPr>
          <p:nvPr/>
        </p:nvSpPr>
        <p:spPr bwMode="auto">
          <a:xfrm>
            <a:off x="5176838" y="2882900"/>
            <a:ext cx="17462" cy="1588"/>
          </a:xfrm>
          <a:prstGeom prst="line">
            <a:avLst/>
          </a:prstGeom>
          <a:noFill/>
          <a:ln w="4763">
            <a:solidFill>
              <a:srgbClr val="000000"/>
            </a:solidFill>
            <a:round/>
            <a:headEnd/>
            <a:tailEnd/>
          </a:ln>
        </p:spPr>
        <p:txBody>
          <a:bodyPr/>
          <a:lstStyle/>
          <a:p>
            <a:endParaRPr lang="en-US"/>
          </a:p>
        </p:txBody>
      </p:sp>
      <p:sp>
        <p:nvSpPr>
          <p:cNvPr id="131547" name="Line 475"/>
          <p:cNvSpPr>
            <a:spLocks noChangeShapeType="1"/>
          </p:cNvSpPr>
          <p:nvPr/>
        </p:nvSpPr>
        <p:spPr bwMode="auto">
          <a:xfrm>
            <a:off x="5194300" y="2882900"/>
            <a:ext cx="15875" cy="1588"/>
          </a:xfrm>
          <a:prstGeom prst="line">
            <a:avLst/>
          </a:prstGeom>
          <a:noFill/>
          <a:ln w="4763">
            <a:solidFill>
              <a:srgbClr val="000000"/>
            </a:solidFill>
            <a:round/>
            <a:headEnd/>
            <a:tailEnd/>
          </a:ln>
        </p:spPr>
        <p:txBody>
          <a:bodyPr/>
          <a:lstStyle/>
          <a:p>
            <a:endParaRPr lang="en-US"/>
          </a:p>
        </p:txBody>
      </p:sp>
      <p:sp>
        <p:nvSpPr>
          <p:cNvPr id="131548" name="Line 476"/>
          <p:cNvSpPr>
            <a:spLocks noChangeShapeType="1"/>
          </p:cNvSpPr>
          <p:nvPr/>
        </p:nvSpPr>
        <p:spPr bwMode="auto">
          <a:xfrm>
            <a:off x="5210175" y="2882900"/>
            <a:ext cx="17463" cy="1588"/>
          </a:xfrm>
          <a:prstGeom prst="line">
            <a:avLst/>
          </a:prstGeom>
          <a:noFill/>
          <a:ln w="4763">
            <a:solidFill>
              <a:srgbClr val="000000"/>
            </a:solidFill>
            <a:round/>
            <a:headEnd/>
            <a:tailEnd/>
          </a:ln>
        </p:spPr>
        <p:txBody>
          <a:bodyPr/>
          <a:lstStyle/>
          <a:p>
            <a:endParaRPr lang="en-US"/>
          </a:p>
        </p:txBody>
      </p:sp>
      <p:sp>
        <p:nvSpPr>
          <p:cNvPr id="131549" name="Line 477"/>
          <p:cNvSpPr>
            <a:spLocks noChangeShapeType="1"/>
          </p:cNvSpPr>
          <p:nvPr/>
        </p:nvSpPr>
        <p:spPr bwMode="auto">
          <a:xfrm>
            <a:off x="5227638" y="2882900"/>
            <a:ext cx="6350" cy="1588"/>
          </a:xfrm>
          <a:prstGeom prst="line">
            <a:avLst/>
          </a:prstGeom>
          <a:noFill/>
          <a:ln w="4763">
            <a:solidFill>
              <a:srgbClr val="000000"/>
            </a:solidFill>
            <a:round/>
            <a:headEnd/>
            <a:tailEnd/>
          </a:ln>
        </p:spPr>
        <p:txBody>
          <a:bodyPr/>
          <a:lstStyle/>
          <a:p>
            <a:endParaRPr lang="en-US"/>
          </a:p>
        </p:txBody>
      </p:sp>
      <p:sp>
        <p:nvSpPr>
          <p:cNvPr id="131550" name="Line 478"/>
          <p:cNvSpPr>
            <a:spLocks noChangeShapeType="1"/>
          </p:cNvSpPr>
          <p:nvPr/>
        </p:nvSpPr>
        <p:spPr bwMode="auto">
          <a:xfrm>
            <a:off x="5233988" y="2882900"/>
            <a:ext cx="36512" cy="1588"/>
          </a:xfrm>
          <a:prstGeom prst="line">
            <a:avLst/>
          </a:prstGeom>
          <a:noFill/>
          <a:ln w="4763">
            <a:solidFill>
              <a:srgbClr val="000000"/>
            </a:solidFill>
            <a:round/>
            <a:headEnd/>
            <a:tailEnd/>
          </a:ln>
        </p:spPr>
        <p:txBody>
          <a:bodyPr/>
          <a:lstStyle/>
          <a:p>
            <a:endParaRPr lang="en-US"/>
          </a:p>
        </p:txBody>
      </p:sp>
      <p:sp>
        <p:nvSpPr>
          <p:cNvPr id="131551" name="Line 479"/>
          <p:cNvSpPr>
            <a:spLocks noChangeShapeType="1"/>
          </p:cNvSpPr>
          <p:nvPr/>
        </p:nvSpPr>
        <p:spPr bwMode="auto">
          <a:xfrm>
            <a:off x="5270500" y="2882900"/>
            <a:ext cx="376238" cy="1588"/>
          </a:xfrm>
          <a:prstGeom prst="line">
            <a:avLst/>
          </a:prstGeom>
          <a:noFill/>
          <a:ln w="4763">
            <a:solidFill>
              <a:srgbClr val="000000"/>
            </a:solidFill>
            <a:round/>
            <a:headEnd/>
            <a:tailEnd/>
          </a:ln>
        </p:spPr>
        <p:txBody>
          <a:bodyPr/>
          <a:lstStyle/>
          <a:p>
            <a:endParaRPr lang="en-US"/>
          </a:p>
        </p:txBody>
      </p:sp>
      <p:sp>
        <p:nvSpPr>
          <p:cNvPr id="131552" name="Line 480"/>
          <p:cNvSpPr>
            <a:spLocks noChangeShapeType="1"/>
          </p:cNvSpPr>
          <p:nvPr/>
        </p:nvSpPr>
        <p:spPr bwMode="auto">
          <a:xfrm>
            <a:off x="5646738" y="2882900"/>
            <a:ext cx="835025" cy="1588"/>
          </a:xfrm>
          <a:prstGeom prst="line">
            <a:avLst/>
          </a:prstGeom>
          <a:noFill/>
          <a:ln w="4763">
            <a:solidFill>
              <a:srgbClr val="000000"/>
            </a:solidFill>
            <a:round/>
            <a:headEnd/>
            <a:tailEnd/>
          </a:ln>
        </p:spPr>
        <p:txBody>
          <a:bodyPr/>
          <a:lstStyle/>
          <a:p>
            <a:endParaRPr lang="en-US"/>
          </a:p>
        </p:txBody>
      </p:sp>
      <p:sp>
        <p:nvSpPr>
          <p:cNvPr id="131553" name="Line 481"/>
          <p:cNvSpPr>
            <a:spLocks noChangeShapeType="1"/>
          </p:cNvSpPr>
          <p:nvPr/>
        </p:nvSpPr>
        <p:spPr bwMode="auto">
          <a:xfrm>
            <a:off x="6481763" y="2882900"/>
            <a:ext cx="242887" cy="1588"/>
          </a:xfrm>
          <a:prstGeom prst="line">
            <a:avLst/>
          </a:prstGeom>
          <a:noFill/>
          <a:ln w="4763">
            <a:solidFill>
              <a:srgbClr val="000000"/>
            </a:solidFill>
            <a:round/>
            <a:headEnd/>
            <a:tailEnd/>
          </a:ln>
        </p:spPr>
        <p:txBody>
          <a:bodyPr/>
          <a:lstStyle/>
          <a:p>
            <a:endParaRPr lang="en-US"/>
          </a:p>
        </p:txBody>
      </p:sp>
      <p:sp>
        <p:nvSpPr>
          <p:cNvPr id="131554" name="Line 482"/>
          <p:cNvSpPr>
            <a:spLocks noChangeShapeType="1"/>
          </p:cNvSpPr>
          <p:nvPr/>
        </p:nvSpPr>
        <p:spPr bwMode="auto">
          <a:xfrm>
            <a:off x="6724650" y="2882900"/>
            <a:ext cx="452438" cy="1588"/>
          </a:xfrm>
          <a:prstGeom prst="line">
            <a:avLst/>
          </a:prstGeom>
          <a:noFill/>
          <a:ln w="4763">
            <a:solidFill>
              <a:srgbClr val="000000"/>
            </a:solidFill>
            <a:round/>
            <a:headEnd/>
            <a:tailEnd/>
          </a:ln>
        </p:spPr>
        <p:txBody>
          <a:bodyPr/>
          <a:lstStyle/>
          <a:p>
            <a:endParaRPr lang="en-US"/>
          </a:p>
        </p:txBody>
      </p:sp>
      <p:sp>
        <p:nvSpPr>
          <p:cNvPr id="131555" name="Line 483"/>
          <p:cNvSpPr>
            <a:spLocks noChangeShapeType="1"/>
          </p:cNvSpPr>
          <p:nvPr/>
        </p:nvSpPr>
        <p:spPr bwMode="auto">
          <a:xfrm>
            <a:off x="7177088" y="2882900"/>
            <a:ext cx="50800" cy="1588"/>
          </a:xfrm>
          <a:prstGeom prst="line">
            <a:avLst/>
          </a:prstGeom>
          <a:noFill/>
          <a:ln w="4763">
            <a:solidFill>
              <a:srgbClr val="000000"/>
            </a:solidFill>
            <a:round/>
            <a:headEnd/>
            <a:tailEnd/>
          </a:ln>
        </p:spPr>
        <p:txBody>
          <a:bodyPr/>
          <a:lstStyle/>
          <a:p>
            <a:endParaRPr lang="en-US"/>
          </a:p>
        </p:txBody>
      </p:sp>
      <p:sp>
        <p:nvSpPr>
          <p:cNvPr id="131556" name="Line 484"/>
          <p:cNvSpPr>
            <a:spLocks noChangeShapeType="1"/>
          </p:cNvSpPr>
          <p:nvPr/>
        </p:nvSpPr>
        <p:spPr bwMode="auto">
          <a:xfrm>
            <a:off x="7227888" y="2882900"/>
            <a:ext cx="144462" cy="1588"/>
          </a:xfrm>
          <a:prstGeom prst="line">
            <a:avLst/>
          </a:prstGeom>
          <a:noFill/>
          <a:ln w="4763">
            <a:solidFill>
              <a:srgbClr val="000000"/>
            </a:solidFill>
            <a:round/>
            <a:headEnd/>
            <a:tailEnd/>
          </a:ln>
        </p:spPr>
        <p:txBody>
          <a:bodyPr/>
          <a:lstStyle/>
          <a:p>
            <a:endParaRPr lang="en-US"/>
          </a:p>
        </p:txBody>
      </p:sp>
      <p:sp>
        <p:nvSpPr>
          <p:cNvPr id="131557" name="Oval 485"/>
          <p:cNvSpPr>
            <a:spLocks noChangeArrowheads="1"/>
          </p:cNvSpPr>
          <p:nvPr/>
        </p:nvSpPr>
        <p:spPr bwMode="auto">
          <a:xfrm>
            <a:off x="5032375" y="2641600"/>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558" name="Oval 486"/>
          <p:cNvSpPr>
            <a:spLocks noChangeArrowheads="1"/>
          </p:cNvSpPr>
          <p:nvPr/>
        </p:nvSpPr>
        <p:spPr bwMode="auto">
          <a:xfrm>
            <a:off x="5051425" y="2663825"/>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59" name="Oval 487"/>
          <p:cNvSpPr>
            <a:spLocks noChangeArrowheads="1"/>
          </p:cNvSpPr>
          <p:nvPr/>
        </p:nvSpPr>
        <p:spPr bwMode="auto">
          <a:xfrm>
            <a:off x="5086350" y="2740025"/>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60" name="Oval 488"/>
          <p:cNvSpPr>
            <a:spLocks noChangeArrowheads="1"/>
          </p:cNvSpPr>
          <p:nvPr/>
        </p:nvSpPr>
        <p:spPr bwMode="auto">
          <a:xfrm>
            <a:off x="5100638" y="2633663"/>
            <a:ext cx="109537" cy="96837"/>
          </a:xfrm>
          <a:prstGeom prst="ellipse">
            <a:avLst/>
          </a:prstGeom>
          <a:solidFill>
            <a:srgbClr val="000000"/>
          </a:solidFill>
          <a:ln w="4763">
            <a:solidFill>
              <a:srgbClr val="000000"/>
            </a:solidFill>
            <a:round/>
            <a:headEnd/>
            <a:tailEnd/>
          </a:ln>
        </p:spPr>
        <p:txBody>
          <a:bodyPr/>
          <a:lstStyle/>
          <a:p>
            <a:endParaRPr lang="en-US"/>
          </a:p>
        </p:txBody>
      </p:sp>
      <p:sp>
        <p:nvSpPr>
          <p:cNvPr id="131561" name="Oval 489"/>
          <p:cNvSpPr>
            <a:spLocks noChangeArrowheads="1"/>
          </p:cNvSpPr>
          <p:nvPr/>
        </p:nvSpPr>
        <p:spPr bwMode="auto">
          <a:xfrm>
            <a:off x="5118100" y="2376488"/>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562" name="Oval 490"/>
          <p:cNvSpPr>
            <a:spLocks noChangeArrowheads="1"/>
          </p:cNvSpPr>
          <p:nvPr/>
        </p:nvSpPr>
        <p:spPr bwMode="auto">
          <a:xfrm>
            <a:off x="5133975" y="2189163"/>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563" name="Oval 491"/>
          <p:cNvSpPr>
            <a:spLocks noChangeArrowheads="1"/>
          </p:cNvSpPr>
          <p:nvPr/>
        </p:nvSpPr>
        <p:spPr bwMode="auto">
          <a:xfrm>
            <a:off x="5153025" y="2000250"/>
            <a:ext cx="106363" cy="96838"/>
          </a:xfrm>
          <a:prstGeom prst="ellipse">
            <a:avLst/>
          </a:prstGeom>
          <a:solidFill>
            <a:srgbClr val="000000"/>
          </a:solidFill>
          <a:ln w="4763">
            <a:solidFill>
              <a:srgbClr val="000000"/>
            </a:solidFill>
            <a:round/>
            <a:headEnd/>
            <a:tailEnd/>
          </a:ln>
        </p:spPr>
        <p:txBody>
          <a:bodyPr/>
          <a:lstStyle/>
          <a:p>
            <a:endParaRPr lang="en-US"/>
          </a:p>
        </p:txBody>
      </p:sp>
      <p:sp>
        <p:nvSpPr>
          <p:cNvPr id="131564" name="Oval 492"/>
          <p:cNvSpPr>
            <a:spLocks noChangeArrowheads="1"/>
          </p:cNvSpPr>
          <p:nvPr/>
        </p:nvSpPr>
        <p:spPr bwMode="auto">
          <a:xfrm>
            <a:off x="5168900" y="1901825"/>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65" name="Oval 493"/>
          <p:cNvSpPr>
            <a:spLocks noChangeArrowheads="1"/>
          </p:cNvSpPr>
          <p:nvPr/>
        </p:nvSpPr>
        <p:spPr bwMode="auto">
          <a:xfrm>
            <a:off x="5176838" y="1939925"/>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66" name="Oval 494"/>
          <p:cNvSpPr>
            <a:spLocks noChangeArrowheads="1"/>
          </p:cNvSpPr>
          <p:nvPr/>
        </p:nvSpPr>
        <p:spPr bwMode="auto">
          <a:xfrm>
            <a:off x="5210175" y="1924050"/>
            <a:ext cx="109538" cy="98425"/>
          </a:xfrm>
          <a:prstGeom prst="ellipse">
            <a:avLst/>
          </a:prstGeom>
          <a:solidFill>
            <a:srgbClr val="000000"/>
          </a:solidFill>
          <a:ln w="4763">
            <a:solidFill>
              <a:srgbClr val="000000"/>
            </a:solidFill>
            <a:round/>
            <a:headEnd/>
            <a:tailEnd/>
          </a:ln>
        </p:spPr>
        <p:txBody>
          <a:bodyPr/>
          <a:lstStyle/>
          <a:p>
            <a:endParaRPr lang="en-US"/>
          </a:p>
        </p:txBody>
      </p:sp>
      <p:sp>
        <p:nvSpPr>
          <p:cNvPr id="131567" name="Oval 495"/>
          <p:cNvSpPr>
            <a:spLocks noChangeArrowheads="1"/>
          </p:cNvSpPr>
          <p:nvPr/>
        </p:nvSpPr>
        <p:spPr bwMode="auto">
          <a:xfrm>
            <a:off x="5589588" y="2058988"/>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68" name="Oval 496"/>
          <p:cNvSpPr>
            <a:spLocks noChangeArrowheads="1"/>
          </p:cNvSpPr>
          <p:nvPr/>
        </p:nvSpPr>
        <p:spPr bwMode="auto">
          <a:xfrm>
            <a:off x="6419850" y="2165350"/>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569" name="Oval 497"/>
          <p:cNvSpPr>
            <a:spLocks noChangeArrowheads="1"/>
          </p:cNvSpPr>
          <p:nvPr/>
        </p:nvSpPr>
        <p:spPr bwMode="auto">
          <a:xfrm>
            <a:off x="6665913" y="2293938"/>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570" name="Oval 498"/>
          <p:cNvSpPr>
            <a:spLocks noChangeArrowheads="1"/>
          </p:cNvSpPr>
          <p:nvPr/>
        </p:nvSpPr>
        <p:spPr bwMode="auto">
          <a:xfrm>
            <a:off x="7116763" y="2406650"/>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571" name="Oval 499"/>
          <p:cNvSpPr>
            <a:spLocks noChangeArrowheads="1"/>
          </p:cNvSpPr>
          <p:nvPr/>
        </p:nvSpPr>
        <p:spPr bwMode="auto">
          <a:xfrm>
            <a:off x="7170738" y="2330450"/>
            <a:ext cx="106362" cy="98425"/>
          </a:xfrm>
          <a:prstGeom prst="ellipse">
            <a:avLst/>
          </a:prstGeom>
          <a:solidFill>
            <a:srgbClr val="000000"/>
          </a:solidFill>
          <a:ln w="4763">
            <a:solidFill>
              <a:srgbClr val="000000"/>
            </a:solidFill>
            <a:round/>
            <a:headEnd/>
            <a:tailEnd/>
          </a:ln>
        </p:spPr>
        <p:txBody>
          <a:bodyPr/>
          <a:lstStyle/>
          <a:p>
            <a:endParaRPr lang="en-US"/>
          </a:p>
        </p:txBody>
      </p:sp>
      <p:sp>
        <p:nvSpPr>
          <p:cNvPr id="131572" name="Freeform 500"/>
          <p:cNvSpPr>
            <a:spLocks/>
          </p:cNvSpPr>
          <p:nvPr/>
        </p:nvSpPr>
        <p:spPr bwMode="auto">
          <a:xfrm>
            <a:off x="5032375" y="2814638"/>
            <a:ext cx="120650" cy="106362"/>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73" name="Freeform 501"/>
          <p:cNvSpPr>
            <a:spLocks/>
          </p:cNvSpPr>
          <p:nvPr/>
        </p:nvSpPr>
        <p:spPr bwMode="auto">
          <a:xfrm>
            <a:off x="5051425" y="2814638"/>
            <a:ext cx="117475" cy="106362"/>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74" name="Freeform 502"/>
          <p:cNvSpPr>
            <a:spLocks/>
          </p:cNvSpPr>
          <p:nvPr/>
        </p:nvSpPr>
        <p:spPr bwMode="auto">
          <a:xfrm>
            <a:off x="5086350" y="2814638"/>
            <a:ext cx="115888"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75" name="Freeform 503"/>
          <p:cNvSpPr>
            <a:spLocks/>
          </p:cNvSpPr>
          <p:nvPr/>
        </p:nvSpPr>
        <p:spPr bwMode="auto">
          <a:xfrm>
            <a:off x="5100638" y="2814638"/>
            <a:ext cx="119062" cy="106362"/>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76" name="Freeform 504"/>
          <p:cNvSpPr>
            <a:spLocks/>
          </p:cNvSpPr>
          <p:nvPr/>
        </p:nvSpPr>
        <p:spPr bwMode="auto">
          <a:xfrm>
            <a:off x="5118100" y="2814638"/>
            <a:ext cx="115888" cy="106362"/>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77" name="Freeform 505"/>
          <p:cNvSpPr>
            <a:spLocks/>
          </p:cNvSpPr>
          <p:nvPr/>
        </p:nvSpPr>
        <p:spPr bwMode="auto">
          <a:xfrm>
            <a:off x="5133975" y="2814638"/>
            <a:ext cx="119063"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78" name="Freeform 506"/>
          <p:cNvSpPr>
            <a:spLocks/>
          </p:cNvSpPr>
          <p:nvPr/>
        </p:nvSpPr>
        <p:spPr bwMode="auto">
          <a:xfrm>
            <a:off x="5153025" y="2814638"/>
            <a:ext cx="117475"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79" name="Freeform 507"/>
          <p:cNvSpPr>
            <a:spLocks/>
          </p:cNvSpPr>
          <p:nvPr/>
        </p:nvSpPr>
        <p:spPr bwMode="auto">
          <a:xfrm>
            <a:off x="5168900" y="2814638"/>
            <a:ext cx="115888" cy="106362"/>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80" name="Freeform 508"/>
          <p:cNvSpPr>
            <a:spLocks/>
          </p:cNvSpPr>
          <p:nvPr/>
        </p:nvSpPr>
        <p:spPr bwMode="auto">
          <a:xfrm>
            <a:off x="5176838" y="2814638"/>
            <a:ext cx="119062"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81" name="Freeform 509"/>
          <p:cNvSpPr>
            <a:spLocks/>
          </p:cNvSpPr>
          <p:nvPr/>
        </p:nvSpPr>
        <p:spPr bwMode="auto">
          <a:xfrm>
            <a:off x="5210175" y="2814638"/>
            <a:ext cx="117475" cy="106362"/>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82" name="Freeform 510"/>
          <p:cNvSpPr>
            <a:spLocks/>
          </p:cNvSpPr>
          <p:nvPr/>
        </p:nvSpPr>
        <p:spPr bwMode="auto">
          <a:xfrm>
            <a:off x="5589588" y="2746375"/>
            <a:ext cx="119062"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83" name="Freeform 511"/>
          <p:cNvSpPr>
            <a:spLocks/>
          </p:cNvSpPr>
          <p:nvPr/>
        </p:nvSpPr>
        <p:spPr bwMode="auto">
          <a:xfrm>
            <a:off x="6419850" y="2792413"/>
            <a:ext cx="119063"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84" name="Freeform 512"/>
          <p:cNvSpPr>
            <a:spLocks/>
          </p:cNvSpPr>
          <p:nvPr/>
        </p:nvSpPr>
        <p:spPr bwMode="auto">
          <a:xfrm>
            <a:off x="6665913" y="2814638"/>
            <a:ext cx="117475"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85" name="Freeform 513"/>
          <p:cNvSpPr>
            <a:spLocks/>
          </p:cNvSpPr>
          <p:nvPr/>
        </p:nvSpPr>
        <p:spPr bwMode="auto">
          <a:xfrm>
            <a:off x="7116763" y="2814638"/>
            <a:ext cx="122237" cy="106362"/>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586" name="Freeform 514"/>
          <p:cNvSpPr>
            <a:spLocks/>
          </p:cNvSpPr>
          <p:nvPr/>
        </p:nvSpPr>
        <p:spPr bwMode="auto">
          <a:xfrm>
            <a:off x="7170738" y="2814638"/>
            <a:ext cx="117475"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587" name="Rectangle 515"/>
          <p:cNvSpPr>
            <a:spLocks noChangeArrowheads="1"/>
          </p:cNvSpPr>
          <p:nvPr/>
        </p:nvSpPr>
        <p:spPr bwMode="auto">
          <a:xfrm>
            <a:off x="5043488" y="1658938"/>
            <a:ext cx="141287" cy="130175"/>
          </a:xfrm>
          <a:prstGeom prst="rect">
            <a:avLst/>
          </a:prstGeom>
          <a:noFill/>
          <a:ln w="9525">
            <a:noFill/>
            <a:miter lim="800000"/>
            <a:headEnd/>
            <a:tailEnd/>
          </a:ln>
        </p:spPr>
        <p:txBody>
          <a:bodyPr/>
          <a:lstStyle/>
          <a:p>
            <a:endParaRPr lang="en-US"/>
          </a:p>
        </p:txBody>
      </p:sp>
      <p:sp>
        <p:nvSpPr>
          <p:cNvPr id="131588" name="Line 516"/>
          <p:cNvSpPr>
            <a:spLocks noChangeShapeType="1"/>
          </p:cNvSpPr>
          <p:nvPr/>
        </p:nvSpPr>
        <p:spPr bwMode="auto">
          <a:xfrm flipH="1" flipV="1">
            <a:off x="5051425" y="1668463"/>
            <a:ext cx="60325" cy="52387"/>
          </a:xfrm>
          <a:prstGeom prst="line">
            <a:avLst/>
          </a:prstGeom>
          <a:noFill/>
          <a:ln w="4763">
            <a:solidFill>
              <a:srgbClr val="000000"/>
            </a:solidFill>
            <a:round/>
            <a:headEnd/>
            <a:tailEnd/>
          </a:ln>
        </p:spPr>
        <p:txBody>
          <a:bodyPr/>
          <a:lstStyle/>
          <a:p>
            <a:endParaRPr lang="en-US"/>
          </a:p>
        </p:txBody>
      </p:sp>
      <p:sp>
        <p:nvSpPr>
          <p:cNvPr id="131589" name="Line 517"/>
          <p:cNvSpPr>
            <a:spLocks noChangeShapeType="1"/>
          </p:cNvSpPr>
          <p:nvPr/>
        </p:nvSpPr>
        <p:spPr bwMode="auto">
          <a:xfrm>
            <a:off x="5111750" y="1720850"/>
            <a:ext cx="57150" cy="52388"/>
          </a:xfrm>
          <a:prstGeom prst="line">
            <a:avLst/>
          </a:prstGeom>
          <a:noFill/>
          <a:ln w="4763">
            <a:solidFill>
              <a:srgbClr val="000000"/>
            </a:solidFill>
            <a:round/>
            <a:headEnd/>
            <a:tailEnd/>
          </a:ln>
        </p:spPr>
        <p:txBody>
          <a:bodyPr/>
          <a:lstStyle/>
          <a:p>
            <a:endParaRPr lang="en-US"/>
          </a:p>
        </p:txBody>
      </p:sp>
      <p:sp>
        <p:nvSpPr>
          <p:cNvPr id="131590" name="Line 518"/>
          <p:cNvSpPr>
            <a:spLocks noChangeShapeType="1"/>
          </p:cNvSpPr>
          <p:nvPr/>
        </p:nvSpPr>
        <p:spPr bwMode="auto">
          <a:xfrm flipH="1">
            <a:off x="5051425" y="1720850"/>
            <a:ext cx="60325" cy="52388"/>
          </a:xfrm>
          <a:prstGeom prst="line">
            <a:avLst/>
          </a:prstGeom>
          <a:noFill/>
          <a:ln w="4763">
            <a:solidFill>
              <a:srgbClr val="000000"/>
            </a:solidFill>
            <a:round/>
            <a:headEnd/>
            <a:tailEnd/>
          </a:ln>
        </p:spPr>
        <p:txBody>
          <a:bodyPr/>
          <a:lstStyle/>
          <a:p>
            <a:endParaRPr lang="en-US"/>
          </a:p>
        </p:txBody>
      </p:sp>
      <p:sp>
        <p:nvSpPr>
          <p:cNvPr id="131591" name="Line 519"/>
          <p:cNvSpPr>
            <a:spLocks noChangeShapeType="1"/>
          </p:cNvSpPr>
          <p:nvPr/>
        </p:nvSpPr>
        <p:spPr bwMode="auto">
          <a:xfrm flipV="1">
            <a:off x="5111750" y="1668463"/>
            <a:ext cx="57150" cy="52387"/>
          </a:xfrm>
          <a:prstGeom prst="line">
            <a:avLst/>
          </a:prstGeom>
          <a:noFill/>
          <a:ln w="4763">
            <a:solidFill>
              <a:srgbClr val="000000"/>
            </a:solidFill>
            <a:round/>
            <a:headEnd/>
            <a:tailEnd/>
          </a:ln>
        </p:spPr>
        <p:txBody>
          <a:bodyPr/>
          <a:lstStyle/>
          <a:p>
            <a:endParaRPr lang="en-US"/>
          </a:p>
        </p:txBody>
      </p:sp>
      <p:sp>
        <p:nvSpPr>
          <p:cNvPr id="131592" name="Rectangle 520"/>
          <p:cNvSpPr>
            <a:spLocks noChangeArrowheads="1"/>
          </p:cNvSpPr>
          <p:nvPr/>
        </p:nvSpPr>
        <p:spPr bwMode="auto">
          <a:xfrm>
            <a:off x="5075238" y="1743075"/>
            <a:ext cx="144462" cy="128588"/>
          </a:xfrm>
          <a:prstGeom prst="rect">
            <a:avLst/>
          </a:prstGeom>
          <a:noFill/>
          <a:ln w="9525">
            <a:noFill/>
            <a:miter lim="800000"/>
            <a:headEnd/>
            <a:tailEnd/>
          </a:ln>
        </p:spPr>
        <p:txBody>
          <a:bodyPr/>
          <a:lstStyle/>
          <a:p>
            <a:endParaRPr lang="en-US"/>
          </a:p>
        </p:txBody>
      </p:sp>
      <p:sp>
        <p:nvSpPr>
          <p:cNvPr id="131593" name="Line 521"/>
          <p:cNvSpPr>
            <a:spLocks noChangeShapeType="1"/>
          </p:cNvSpPr>
          <p:nvPr/>
        </p:nvSpPr>
        <p:spPr bwMode="auto">
          <a:xfrm flipH="1" flipV="1">
            <a:off x="5086350" y="1751013"/>
            <a:ext cx="57150" cy="52387"/>
          </a:xfrm>
          <a:prstGeom prst="line">
            <a:avLst/>
          </a:prstGeom>
          <a:noFill/>
          <a:ln w="4763">
            <a:solidFill>
              <a:srgbClr val="000000"/>
            </a:solidFill>
            <a:round/>
            <a:headEnd/>
            <a:tailEnd/>
          </a:ln>
        </p:spPr>
        <p:txBody>
          <a:bodyPr/>
          <a:lstStyle/>
          <a:p>
            <a:endParaRPr lang="en-US"/>
          </a:p>
        </p:txBody>
      </p:sp>
      <p:sp>
        <p:nvSpPr>
          <p:cNvPr id="131594" name="Line 522"/>
          <p:cNvSpPr>
            <a:spLocks noChangeShapeType="1"/>
          </p:cNvSpPr>
          <p:nvPr/>
        </p:nvSpPr>
        <p:spPr bwMode="auto">
          <a:xfrm>
            <a:off x="5143500" y="1803400"/>
            <a:ext cx="58738" cy="52388"/>
          </a:xfrm>
          <a:prstGeom prst="line">
            <a:avLst/>
          </a:prstGeom>
          <a:noFill/>
          <a:ln w="4763">
            <a:solidFill>
              <a:srgbClr val="000000"/>
            </a:solidFill>
            <a:round/>
            <a:headEnd/>
            <a:tailEnd/>
          </a:ln>
        </p:spPr>
        <p:txBody>
          <a:bodyPr/>
          <a:lstStyle/>
          <a:p>
            <a:endParaRPr lang="en-US"/>
          </a:p>
        </p:txBody>
      </p:sp>
      <p:sp>
        <p:nvSpPr>
          <p:cNvPr id="131595" name="Line 523"/>
          <p:cNvSpPr>
            <a:spLocks noChangeShapeType="1"/>
          </p:cNvSpPr>
          <p:nvPr/>
        </p:nvSpPr>
        <p:spPr bwMode="auto">
          <a:xfrm flipH="1">
            <a:off x="5086350" y="1803400"/>
            <a:ext cx="57150" cy="52388"/>
          </a:xfrm>
          <a:prstGeom prst="line">
            <a:avLst/>
          </a:prstGeom>
          <a:noFill/>
          <a:ln w="4763">
            <a:solidFill>
              <a:srgbClr val="000000"/>
            </a:solidFill>
            <a:round/>
            <a:headEnd/>
            <a:tailEnd/>
          </a:ln>
        </p:spPr>
        <p:txBody>
          <a:bodyPr/>
          <a:lstStyle/>
          <a:p>
            <a:endParaRPr lang="en-US"/>
          </a:p>
        </p:txBody>
      </p:sp>
      <p:sp>
        <p:nvSpPr>
          <p:cNvPr id="131596" name="Line 524"/>
          <p:cNvSpPr>
            <a:spLocks noChangeShapeType="1"/>
          </p:cNvSpPr>
          <p:nvPr/>
        </p:nvSpPr>
        <p:spPr bwMode="auto">
          <a:xfrm flipV="1">
            <a:off x="5143500" y="1751013"/>
            <a:ext cx="58738" cy="52387"/>
          </a:xfrm>
          <a:prstGeom prst="line">
            <a:avLst/>
          </a:prstGeom>
          <a:noFill/>
          <a:ln w="4763">
            <a:solidFill>
              <a:srgbClr val="000000"/>
            </a:solidFill>
            <a:round/>
            <a:headEnd/>
            <a:tailEnd/>
          </a:ln>
        </p:spPr>
        <p:txBody>
          <a:bodyPr/>
          <a:lstStyle/>
          <a:p>
            <a:endParaRPr lang="en-US"/>
          </a:p>
        </p:txBody>
      </p:sp>
      <p:sp>
        <p:nvSpPr>
          <p:cNvPr id="131597" name="Rectangle 525"/>
          <p:cNvSpPr>
            <a:spLocks noChangeArrowheads="1"/>
          </p:cNvSpPr>
          <p:nvPr/>
        </p:nvSpPr>
        <p:spPr bwMode="auto">
          <a:xfrm>
            <a:off x="5094288" y="1743075"/>
            <a:ext cx="139700" cy="128588"/>
          </a:xfrm>
          <a:prstGeom prst="rect">
            <a:avLst/>
          </a:prstGeom>
          <a:noFill/>
          <a:ln w="9525">
            <a:noFill/>
            <a:miter lim="800000"/>
            <a:headEnd/>
            <a:tailEnd/>
          </a:ln>
        </p:spPr>
        <p:txBody>
          <a:bodyPr/>
          <a:lstStyle/>
          <a:p>
            <a:endParaRPr lang="en-US"/>
          </a:p>
        </p:txBody>
      </p:sp>
      <p:sp>
        <p:nvSpPr>
          <p:cNvPr id="131598" name="Line 526"/>
          <p:cNvSpPr>
            <a:spLocks noChangeShapeType="1"/>
          </p:cNvSpPr>
          <p:nvPr/>
        </p:nvSpPr>
        <p:spPr bwMode="auto">
          <a:xfrm flipH="1" flipV="1">
            <a:off x="5100638" y="1751013"/>
            <a:ext cx="58737" cy="52387"/>
          </a:xfrm>
          <a:prstGeom prst="line">
            <a:avLst/>
          </a:prstGeom>
          <a:noFill/>
          <a:ln w="4763">
            <a:solidFill>
              <a:srgbClr val="000000"/>
            </a:solidFill>
            <a:round/>
            <a:headEnd/>
            <a:tailEnd/>
          </a:ln>
        </p:spPr>
        <p:txBody>
          <a:bodyPr/>
          <a:lstStyle/>
          <a:p>
            <a:endParaRPr lang="en-US"/>
          </a:p>
        </p:txBody>
      </p:sp>
      <p:sp>
        <p:nvSpPr>
          <p:cNvPr id="131599" name="Line 527"/>
          <p:cNvSpPr>
            <a:spLocks noChangeShapeType="1"/>
          </p:cNvSpPr>
          <p:nvPr/>
        </p:nvSpPr>
        <p:spPr bwMode="auto">
          <a:xfrm>
            <a:off x="5159375" y="1803400"/>
            <a:ext cx="60325" cy="52388"/>
          </a:xfrm>
          <a:prstGeom prst="line">
            <a:avLst/>
          </a:prstGeom>
          <a:noFill/>
          <a:ln w="4763">
            <a:solidFill>
              <a:srgbClr val="000000"/>
            </a:solidFill>
            <a:round/>
            <a:headEnd/>
            <a:tailEnd/>
          </a:ln>
        </p:spPr>
        <p:txBody>
          <a:bodyPr/>
          <a:lstStyle/>
          <a:p>
            <a:endParaRPr lang="en-US"/>
          </a:p>
        </p:txBody>
      </p:sp>
      <p:sp>
        <p:nvSpPr>
          <p:cNvPr id="131600" name="Line 528"/>
          <p:cNvSpPr>
            <a:spLocks noChangeShapeType="1"/>
          </p:cNvSpPr>
          <p:nvPr/>
        </p:nvSpPr>
        <p:spPr bwMode="auto">
          <a:xfrm flipH="1">
            <a:off x="5100638" y="1803400"/>
            <a:ext cx="58737" cy="52388"/>
          </a:xfrm>
          <a:prstGeom prst="line">
            <a:avLst/>
          </a:prstGeom>
          <a:noFill/>
          <a:ln w="4763">
            <a:solidFill>
              <a:srgbClr val="000000"/>
            </a:solidFill>
            <a:round/>
            <a:headEnd/>
            <a:tailEnd/>
          </a:ln>
        </p:spPr>
        <p:txBody>
          <a:bodyPr/>
          <a:lstStyle/>
          <a:p>
            <a:endParaRPr lang="en-US"/>
          </a:p>
        </p:txBody>
      </p:sp>
      <p:sp>
        <p:nvSpPr>
          <p:cNvPr id="131601" name="Line 529"/>
          <p:cNvSpPr>
            <a:spLocks noChangeShapeType="1"/>
          </p:cNvSpPr>
          <p:nvPr/>
        </p:nvSpPr>
        <p:spPr bwMode="auto">
          <a:xfrm flipV="1">
            <a:off x="5159375" y="1751013"/>
            <a:ext cx="60325" cy="52387"/>
          </a:xfrm>
          <a:prstGeom prst="line">
            <a:avLst/>
          </a:prstGeom>
          <a:noFill/>
          <a:ln w="4763">
            <a:solidFill>
              <a:srgbClr val="000000"/>
            </a:solidFill>
            <a:round/>
            <a:headEnd/>
            <a:tailEnd/>
          </a:ln>
        </p:spPr>
        <p:txBody>
          <a:bodyPr/>
          <a:lstStyle/>
          <a:p>
            <a:endParaRPr lang="en-US"/>
          </a:p>
        </p:txBody>
      </p:sp>
      <p:sp>
        <p:nvSpPr>
          <p:cNvPr id="131602" name="Rectangle 530"/>
          <p:cNvSpPr>
            <a:spLocks noChangeArrowheads="1"/>
          </p:cNvSpPr>
          <p:nvPr/>
        </p:nvSpPr>
        <p:spPr bwMode="auto">
          <a:xfrm>
            <a:off x="5111750" y="1773238"/>
            <a:ext cx="141288" cy="128587"/>
          </a:xfrm>
          <a:prstGeom prst="rect">
            <a:avLst/>
          </a:prstGeom>
          <a:noFill/>
          <a:ln w="9525">
            <a:noFill/>
            <a:miter lim="800000"/>
            <a:headEnd/>
            <a:tailEnd/>
          </a:ln>
        </p:spPr>
        <p:txBody>
          <a:bodyPr/>
          <a:lstStyle/>
          <a:p>
            <a:endParaRPr lang="en-US"/>
          </a:p>
        </p:txBody>
      </p:sp>
      <p:sp>
        <p:nvSpPr>
          <p:cNvPr id="131603" name="Line 531"/>
          <p:cNvSpPr>
            <a:spLocks noChangeShapeType="1"/>
          </p:cNvSpPr>
          <p:nvPr/>
        </p:nvSpPr>
        <p:spPr bwMode="auto">
          <a:xfrm flipH="1" flipV="1">
            <a:off x="5118100" y="1779588"/>
            <a:ext cx="58738" cy="53975"/>
          </a:xfrm>
          <a:prstGeom prst="line">
            <a:avLst/>
          </a:prstGeom>
          <a:noFill/>
          <a:ln w="4763">
            <a:solidFill>
              <a:srgbClr val="000000"/>
            </a:solidFill>
            <a:round/>
            <a:headEnd/>
            <a:tailEnd/>
          </a:ln>
        </p:spPr>
        <p:txBody>
          <a:bodyPr/>
          <a:lstStyle/>
          <a:p>
            <a:endParaRPr lang="en-US"/>
          </a:p>
        </p:txBody>
      </p:sp>
      <p:sp>
        <p:nvSpPr>
          <p:cNvPr id="131604" name="Line 532"/>
          <p:cNvSpPr>
            <a:spLocks noChangeShapeType="1"/>
          </p:cNvSpPr>
          <p:nvPr/>
        </p:nvSpPr>
        <p:spPr bwMode="auto">
          <a:xfrm>
            <a:off x="5176838" y="1833563"/>
            <a:ext cx="57150" cy="52387"/>
          </a:xfrm>
          <a:prstGeom prst="line">
            <a:avLst/>
          </a:prstGeom>
          <a:noFill/>
          <a:ln w="4763">
            <a:solidFill>
              <a:srgbClr val="000000"/>
            </a:solidFill>
            <a:round/>
            <a:headEnd/>
            <a:tailEnd/>
          </a:ln>
        </p:spPr>
        <p:txBody>
          <a:bodyPr/>
          <a:lstStyle/>
          <a:p>
            <a:endParaRPr lang="en-US"/>
          </a:p>
        </p:txBody>
      </p:sp>
      <p:sp>
        <p:nvSpPr>
          <p:cNvPr id="131605" name="Line 533"/>
          <p:cNvSpPr>
            <a:spLocks noChangeShapeType="1"/>
          </p:cNvSpPr>
          <p:nvPr/>
        </p:nvSpPr>
        <p:spPr bwMode="auto">
          <a:xfrm flipH="1">
            <a:off x="5118100" y="1833563"/>
            <a:ext cx="58738" cy="52387"/>
          </a:xfrm>
          <a:prstGeom prst="line">
            <a:avLst/>
          </a:prstGeom>
          <a:noFill/>
          <a:ln w="4763">
            <a:solidFill>
              <a:srgbClr val="000000"/>
            </a:solidFill>
            <a:round/>
            <a:headEnd/>
            <a:tailEnd/>
          </a:ln>
        </p:spPr>
        <p:txBody>
          <a:bodyPr/>
          <a:lstStyle/>
          <a:p>
            <a:endParaRPr lang="en-US"/>
          </a:p>
        </p:txBody>
      </p:sp>
      <p:sp>
        <p:nvSpPr>
          <p:cNvPr id="131606" name="Line 534"/>
          <p:cNvSpPr>
            <a:spLocks noChangeShapeType="1"/>
          </p:cNvSpPr>
          <p:nvPr/>
        </p:nvSpPr>
        <p:spPr bwMode="auto">
          <a:xfrm flipV="1">
            <a:off x="5176838" y="1779588"/>
            <a:ext cx="57150" cy="53975"/>
          </a:xfrm>
          <a:prstGeom prst="line">
            <a:avLst/>
          </a:prstGeom>
          <a:noFill/>
          <a:ln w="4763">
            <a:solidFill>
              <a:srgbClr val="000000"/>
            </a:solidFill>
            <a:round/>
            <a:headEnd/>
            <a:tailEnd/>
          </a:ln>
        </p:spPr>
        <p:txBody>
          <a:bodyPr/>
          <a:lstStyle/>
          <a:p>
            <a:endParaRPr lang="en-US"/>
          </a:p>
        </p:txBody>
      </p:sp>
      <p:sp>
        <p:nvSpPr>
          <p:cNvPr id="131607" name="Rectangle 535"/>
          <p:cNvSpPr>
            <a:spLocks noChangeArrowheads="1"/>
          </p:cNvSpPr>
          <p:nvPr/>
        </p:nvSpPr>
        <p:spPr bwMode="auto">
          <a:xfrm>
            <a:off x="5126038" y="1690688"/>
            <a:ext cx="144462" cy="128587"/>
          </a:xfrm>
          <a:prstGeom prst="rect">
            <a:avLst/>
          </a:prstGeom>
          <a:noFill/>
          <a:ln w="9525">
            <a:noFill/>
            <a:miter lim="800000"/>
            <a:headEnd/>
            <a:tailEnd/>
          </a:ln>
        </p:spPr>
        <p:txBody>
          <a:bodyPr/>
          <a:lstStyle/>
          <a:p>
            <a:endParaRPr lang="en-US"/>
          </a:p>
        </p:txBody>
      </p:sp>
      <p:sp>
        <p:nvSpPr>
          <p:cNvPr id="131608" name="Line 536"/>
          <p:cNvSpPr>
            <a:spLocks noChangeShapeType="1"/>
          </p:cNvSpPr>
          <p:nvPr/>
        </p:nvSpPr>
        <p:spPr bwMode="auto">
          <a:xfrm flipH="1" flipV="1">
            <a:off x="5133975" y="1697038"/>
            <a:ext cx="60325" cy="53975"/>
          </a:xfrm>
          <a:prstGeom prst="line">
            <a:avLst/>
          </a:prstGeom>
          <a:noFill/>
          <a:ln w="4763">
            <a:solidFill>
              <a:srgbClr val="000000"/>
            </a:solidFill>
            <a:round/>
            <a:headEnd/>
            <a:tailEnd/>
          </a:ln>
        </p:spPr>
        <p:txBody>
          <a:bodyPr/>
          <a:lstStyle/>
          <a:p>
            <a:endParaRPr lang="en-US"/>
          </a:p>
        </p:txBody>
      </p:sp>
      <p:sp>
        <p:nvSpPr>
          <p:cNvPr id="131609" name="Line 537"/>
          <p:cNvSpPr>
            <a:spLocks noChangeShapeType="1"/>
          </p:cNvSpPr>
          <p:nvPr/>
        </p:nvSpPr>
        <p:spPr bwMode="auto">
          <a:xfrm>
            <a:off x="5194300" y="1751013"/>
            <a:ext cx="58738" cy="52387"/>
          </a:xfrm>
          <a:prstGeom prst="line">
            <a:avLst/>
          </a:prstGeom>
          <a:noFill/>
          <a:ln w="4763">
            <a:solidFill>
              <a:srgbClr val="000000"/>
            </a:solidFill>
            <a:round/>
            <a:headEnd/>
            <a:tailEnd/>
          </a:ln>
        </p:spPr>
        <p:txBody>
          <a:bodyPr/>
          <a:lstStyle/>
          <a:p>
            <a:endParaRPr lang="en-US"/>
          </a:p>
        </p:txBody>
      </p:sp>
      <p:sp>
        <p:nvSpPr>
          <p:cNvPr id="131610" name="Line 538"/>
          <p:cNvSpPr>
            <a:spLocks noChangeShapeType="1"/>
          </p:cNvSpPr>
          <p:nvPr/>
        </p:nvSpPr>
        <p:spPr bwMode="auto">
          <a:xfrm flipH="1">
            <a:off x="5133975" y="1751013"/>
            <a:ext cx="60325" cy="52387"/>
          </a:xfrm>
          <a:prstGeom prst="line">
            <a:avLst/>
          </a:prstGeom>
          <a:noFill/>
          <a:ln w="4763">
            <a:solidFill>
              <a:srgbClr val="000000"/>
            </a:solidFill>
            <a:round/>
            <a:headEnd/>
            <a:tailEnd/>
          </a:ln>
        </p:spPr>
        <p:txBody>
          <a:bodyPr/>
          <a:lstStyle/>
          <a:p>
            <a:endParaRPr lang="en-US"/>
          </a:p>
        </p:txBody>
      </p:sp>
      <p:sp>
        <p:nvSpPr>
          <p:cNvPr id="131611" name="Line 539"/>
          <p:cNvSpPr>
            <a:spLocks noChangeShapeType="1"/>
          </p:cNvSpPr>
          <p:nvPr/>
        </p:nvSpPr>
        <p:spPr bwMode="auto">
          <a:xfrm flipV="1">
            <a:off x="5194300" y="1697038"/>
            <a:ext cx="58738" cy="53975"/>
          </a:xfrm>
          <a:prstGeom prst="line">
            <a:avLst/>
          </a:prstGeom>
          <a:noFill/>
          <a:ln w="4763">
            <a:solidFill>
              <a:srgbClr val="000000"/>
            </a:solidFill>
            <a:round/>
            <a:headEnd/>
            <a:tailEnd/>
          </a:ln>
        </p:spPr>
        <p:txBody>
          <a:bodyPr/>
          <a:lstStyle/>
          <a:p>
            <a:endParaRPr lang="en-US"/>
          </a:p>
        </p:txBody>
      </p:sp>
      <p:sp>
        <p:nvSpPr>
          <p:cNvPr id="131612" name="Rectangle 540"/>
          <p:cNvSpPr>
            <a:spLocks noChangeArrowheads="1"/>
          </p:cNvSpPr>
          <p:nvPr/>
        </p:nvSpPr>
        <p:spPr bwMode="auto">
          <a:xfrm>
            <a:off x="5143500" y="1674813"/>
            <a:ext cx="141288" cy="128587"/>
          </a:xfrm>
          <a:prstGeom prst="rect">
            <a:avLst/>
          </a:prstGeom>
          <a:noFill/>
          <a:ln w="9525">
            <a:noFill/>
            <a:miter lim="800000"/>
            <a:headEnd/>
            <a:tailEnd/>
          </a:ln>
        </p:spPr>
        <p:txBody>
          <a:bodyPr/>
          <a:lstStyle/>
          <a:p>
            <a:endParaRPr lang="en-US"/>
          </a:p>
        </p:txBody>
      </p:sp>
      <p:sp>
        <p:nvSpPr>
          <p:cNvPr id="131613" name="Line 541"/>
          <p:cNvSpPr>
            <a:spLocks noChangeShapeType="1"/>
          </p:cNvSpPr>
          <p:nvPr/>
        </p:nvSpPr>
        <p:spPr bwMode="auto">
          <a:xfrm flipH="1" flipV="1">
            <a:off x="5153025" y="1682750"/>
            <a:ext cx="57150" cy="52388"/>
          </a:xfrm>
          <a:prstGeom prst="line">
            <a:avLst/>
          </a:prstGeom>
          <a:noFill/>
          <a:ln w="4763">
            <a:solidFill>
              <a:srgbClr val="000000"/>
            </a:solidFill>
            <a:round/>
            <a:headEnd/>
            <a:tailEnd/>
          </a:ln>
        </p:spPr>
        <p:txBody>
          <a:bodyPr/>
          <a:lstStyle/>
          <a:p>
            <a:endParaRPr lang="en-US"/>
          </a:p>
        </p:txBody>
      </p:sp>
      <p:sp>
        <p:nvSpPr>
          <p:cNvPr id="131614" name="Line 542"/>
          <p:cNvSpPr>
            <a:spLocks noChangeShapeType="1"/>
          </p:cNvSpPr>
          <p:nvPr/>
        </p:nvSpPr>
        <p:spPr bwMode="auto">
          <a:xfrm>
            <a:off x="5210175" y="1735138"/>
            <a:ext cx="60325" cy="53975"/>
          </a:xfrm>
          <a:prstGeom prst="line">
            <a:avLst/>
          </a:prstGeom>
          <a:noFill/>
          <a:ln w="4763">
            <a:solidFill>
              <a:srgbClr val="000000"/>
            </a:solidFill>
            <a:round/>
            <a:headEnd/>
            <a:tailEnd/>
          </a:ln>
        </p:spPr>
        <p:txBody>
          <a:bodyPr/>
          <a:lstStyle/>
          <a:p>
            <a:endParaRPr lang="en-US"/>
          </a:p>
        </p:txBody>
      </p:sp>
      <p:sp>
        <p:nvSpPr>
          <p:cNvPr id="131615" name="Line 543"/>
          <p:cNvSpPr>
            <a:spLocks noChangeShapeType="1"/>
          </p:cNvSpPr>
          <p:nvPr/>
        </p:nvSpPr>
        <p:spPr bwMode="auto">
          <a:xfrm flipH="1">
            <a:off x="5153025" y="1735138"/>
            <a:ext cx="57150" cy="53975"/>
          </a:xfrm>
          <a:prstGeom prst="line">
            <a:avLst/>
          </a:prstGeom>
          <a:noFill/>
          <a:ln w="4763">
            <a:solidFill>
              <a:srgbClr val="000000"/>
            </a:solidFill>
            <a:round/>
            <a:headEnd/>
            <a:tailEnd/>
          </a:ln>
        </p:spPr>
        <p:txBody>
          <a:bodyPr/>
          <a:lstStyle/>
          <a:p>
            <a:endParaRPr lang="en-US"/>
          </a:p>
        </p:txBody>
      </p:sp>
      <p:sp>
        <p:nvSpPr>
          <p:cNvPr id="131616" name="Line 544"/>
          <p:cNvSpPr>
            <a:spLocks noChangeShapeType="1"/>
          </p:cNvSpPr>
          <p:nvPr/>
        </p:nvSpPr>
        <p:spPr bwMode="auto">
          <a:xfrm flipV="1">
            <a:off x="5210175" y="1682750"/>
            <a:ext cx="60325" cy="52388"/>
          </a:xfrm>
          <a:prstGeom prst="line">
            <a:avLst/>
          </a:prstGeom>
          <a:noFill/>
          <a:ln w="4763">
            <a:solidFill>
              <a:srgbClr val="000000"/>
            </a:solidFill>
            <a:round/>
            <a:headEnd/>
            <a:tailEnd/>
          </a:ln>
        </p:spPr>
        <p:txBody>
          <a:bodyPr/>
          <a:lstStyle/>
          <a:p>
            <a:endParaRPr lang="en-US"/>
          </a:p>
        </p:txBody>
      </p:sp>
      <p:sp>
        <p:nvSpPr>
          <p:cNvPr id="131617" name="Rectangle 545"/>
          <p:cNvSpPr>
            <a:spLocks noChangeArrowheads="1"/>
          </p:cNvSpPr>
          <p:nvPr/>
        </p:nvSpPr>
        <p:spPr bwMode="auto">
          <a:xfrm>
            <a:off x="5159375" y="1644650"/>
            <a:ext cx="142875" cy="128588"/>
          </a:xfrm>
          <a:prstGeom prst="rect">
            <a:avLst/>
          </a:prstGeom>
          <a:noFill/>
          <a:ln w="9525">
            <a:noFill/>
            <a:miter lim="800000"/>
            <a:headEnd/>
            <a:tailEnd/>
          </a:ln>
        </p:spPr>
        <p:txBody>
          <a:bodyPr/>
          <a:lstStyle/>
          <a:p>
            <a:endParaRPr lang="en-US"/>
          </a:p>
        </p:txBody>
      </p:sp>
      <p:sp>
        <p:nvSpPr>
          <p:cNvPr id="131618" name="Line 546"/>
          <p:cNvSpPr>
            <a:spLocks noChangeShapeType="1"/>
          </p:cNvSpPr>
          <p:nvPr/>
        </p:nvSpPr>
        <p:spPr bwMode="auto">
          <a:xfrm flipH="1" flipV="1">
            <a:off x="5168900" y="1652588"/>
            <a:ext cx="58738" cy="52387"/>
          </a:xfrm>
          <a:prstGeom prst="line">
            <a:avLst/>
          </a:prstGeom>
          <a:noFill/>
          <a:ln w="4763">
            <a:solidFill>
              <a:srgbClr val="000000"/>
            </a:solidFill>
            <a:round/>
            <a:headEnd/>
            <a:tailEnd/>
          </a:ln>
        </p:spPr>
        <p:txBody>
          <a:bodyPr/>
          <a:lstStyle/>
          <a:p>
            <a:endParaRPr lang="en-US"/>
          </a:p>
        </p:txBody>
      </p:sp>
      <p:sp>
        <p:nvSpPr>
          <p:cNvPr id="131619" name="Line 547"/>
          <p:cNvSpPr>
            <a:spLocks noChangeShapeType="1"/>
          </p:cNvSpPr>
          <p:nvPr/>
        </p:nvSpPr>
        <p:spPr bwMode="auto">
          <a:xfrm>
            <a:off x="5227638" y="1704975"/>
            <a:ext cx="57150" cy="52388"/>
          </a:xfrm>
          <a:prstGeom prst="line">
            <a:avLst/>
          </a:prstGeom>
          <a:noFill/>
          <a:ln w="4763">
            <a:solidFill>
              <a:srgbClr val="000000"/>
            </a:solidFill>
            <a:round/>
            <a:headEnd/>
            <a:tailEnd/>
          </a:ln>
        </p:spPr>
        <p:txBody>
          <a:bodyPr/>
          <a:lstStyle/>
          <a:p>
            <a:endParaRPr lang="en-US"/>
          </a:p>
        </p:txBody>
      </p:sp>
      <p:sp>
        <p:nvSpPr>
          <p:cNvPr id="131620" name="Line 548"/>
          <p:cNvSpPr>
            <a:spLocks noChangeShapeType="1"/>
          </p:cNvSpPr>
          <p:nvPr/>
        </p:nvSpPr>
        <p:spPr bwMode="auto">
          <a:xfrm flipH="1">
            <a:off x="5168900" y="1704975"/>
            <a:ext cx="58738" cy="52388"/>
          </a:xfrm>
          <a:prstGeom prst="line">
            <a:avLst/>
          </a:prstGeom>
          <a:noFill/>
          <a:ln w="4763">
            <a:solidFill>
              <a:srgbClr val="000000"/>
            </a:solidFill>
            <a:round/>
            <a:headEnd/>
            <a:tailEnd/>
          </a:ln>
        </p:spPr>
        <p:txBody>
          <a:bodyPr/>
          <a:lstStyle/>
          <a:p>
            <a:endParaRPr lang="en-US"/>
          </a:p>
        </p:txBody>
      </p:sp>
      <p:sp>
        <p:nvSpPr>
          <p:cNvPr id="131621" name="Line 549"/>
          <p:cNvSpPr>
            <a:spLocks noChangeShapeType="1"/>
          </p:cNvSpPr>
          <p:nvPr/>
        </p:nvSpPr>
        <p:spPr bwMode="auto">
          <a:xfrm flipV="1">
            <a:off x="5227638" y="1652588"/>
            <a:ext cx="57150" cy="52387"/>
          </a:xfrm>
          <a:prstGeom prst="line">
            <a:avLst/>
          </a:prstGeom>
          <a:noFill/>
          <a:ln w="4763">
            <a:solidFill>
              <a:srgbClr val="000000"/>
            </a:solidFill>
            <a:round/>
            <a:headEnd/>
            <a:tailEnd/>
          </a:ln>
        </p:spPr>
        <p:txBody>
          <a:bodyPr/>
          <a:lstStyle/>
          <a:p>
            <a:endParaRPr lang="en-US"/>
          </a:p>
        </p:txBody>
      </p:sp>
      <p:sp>
        <p:nvSpPr>
          <p:cNvPr id="131622" name="Rectangle 550"/>
          <p:cNvSpPr>
            <a:spLocks noChangeArrowheads="1"/>
          </p:cNvSpPr>
          <p:nvPr/>
        </p:nvSpPr>
        <p:spPr bwMode="auto">
          <a:xfrm>
            <a:off x="5168900" y="1697038"/>
            <a:ext cx="144463" cy="128587"/>
          </a:xfrm>
          <a:prstGeom prst="rect">
            <a:avLst/>
          </a:prstGeom>
          <a:noFill/>
          <a:ln w="9525">
            <a:noFill/>
            <a:miter lim="800000"/>
            <a:headEnd/>
            <a:tailEnd/>
          </a:ln>
        </p:spPr>
        <p:txBody>
          <a:bodyPr/>
          <a:lstStyle/>
          <a:p>
            <a:endParaRPr lang="en-US"/>
          </a:p>
        </p:txBody>
      </p:sp>
      <p:sp>
        <p:nvSpPr>
          <p:cNvPr id="131623" name="Line 551"/>
          <p:cNvSpPr>
            <a:spLocks noChangeShapeType="1"/>
          </p:cNvSpPr>
          <p:nvPr/>
        </p:nvSpPr>
        <p:spPr bwMode="auto">
          <a:xfrm flipH="1" flipV="1">
            <a:off x="5176838" y="1704975"/>
            <a:ext cx="57150" cy="52388"/>
          </a:xfrm>
          <a:prstGeom prst="line">
            <a:avLst/>
          </a:prstGeom>
          <a:noFill/>
          <a:ln w="4763">
            <a:solidFill>
              <a:srgbClr val="000000"/>
            </a:solidFill>
            <a:round/>
            <a:headEnd/>
            <a:tailEnd/>
          </a:ln>
        </p:spPr>
        <p:txBody>
          <a:bodyPr/>
          <a:lstStyle/>
          <a:p>
            <a:endParaRPr lang="en-US"/>
          </a:p>
        </p:txBody>
      </p:sp>
      <p:sp>
        <p:nvSpPr>
          <p:cNvPr id="131624" name="Line 552"/>
          <p:cNvSpPr>
            <a:spLocks noChangeShapeType="1"/>
          </p:cNvSpPr>
          <p:nvPr/>
        </p:nvSpPr>
        <p:spPr bwMode="auto">
          <a:xfrm>
            <a:off x="5233988" y="1757363"/>
            <a:ext cx="61912" cy="52387"/>
          </a:xfrm>
          <a:prstGeom prst="line">
            <a:avLst/>
          </a:prstGeom>
          <a:noFill/>
          <a:ln w="4763">
            <a:solidFill>
              <a:srgbClr val="000000"/>
            </a:solidFill>
            <a:round/>
            <a:headEnd/>
            <a:tailEnd/>
          </a:ln>
        </p:spPr>
        <p:txBody>
          <a:bodyPr/>
          <a:lstStyle/>
          <a:p>
            <a:endParaRPr lang="en-US"/>
          </a:p>
        </p:txBody>
      </p:sp>
      <p:sp>
        <p:nvSpPr>
          <p:cNvPr id="131625" name="Line 553"/>
          <p:cNvSpPr>
            <a:spLocks noChangeShapeType="1"/>
          </p:cNvSpPr>
          <p:nvPr/>
        </p:nvSpPr>
        <p:spPr bwMode="auto">
          <a:xfrm flipH="1">
            <a:off x="5176838" y="1757363"/>
            <a:ext cx="57150" cy="52387"/>
          </a:xfrm>
          <a:prstGeom prst="line">
            <a:avLst/>
          </a:prstGeom>
          <a:noFill/>
          <a:ln w="4763">
            <a:solidFill>
              <a:srgbClr val="000000"/>
            </a:solidFill>
            <a:round/>
            <a:headEnd/>
            <a:tailEnd/>
          </a:ln>
        </p:spPr>
        <p:txBody>
          <a:bodyPr/>
          <a:lstStyle/>
          <a:p>
            <a:endParaRPr lang="en-US"/>
          </a:p>
        </p:txBody>
      </p:sp>
      <p:sp>
        <p:nvSpPr>
          <p:cNvPr id="131626" name="Line 554"/>
          <p:cNvSpPr>
            <a:spLocks noChangeShapeType="1"/>
          </p:cNvSpPr>
          <p:nvPr/>
        </p:nvSpPr>
        <p:spPr bwMode="auto">
          <a:xfrm flipV="1">
            <a:off x="5233988" y="1704975"/>
            <a:ext cx="61912" cy="52388"/>
          </a:xfrm>
          <a:prstGeom prst="line">
            <a:avLst/>
          </a:prstGeom>
          <a:noFill/>
          <a:ln w="4763">
            <a:solidFill>
              <a:srgbClr val="000000"/>
            </a:solidFill>
            <a:round/>
            <a:headEnd/>
            <a:tailEnd/>
          </a:ln>
        </p:spPr>
        <p:txBody>
          <a:bodyPr/>
          <a:lstStyle/>
          <a:p>
            <a:endParaRPr lang="en-US"/>
          </a:p>
        </p:txBody>
      </p:sp>
      <p:sp>
        <p:nvSpPr>
          <p:cNvPr id="131627" name="Rectangle 555"/>
          <p:cNvSpPr>
            <a:spLocks noChangeArrowheads="1"/>
          </p:cNvSpPr>
          <p:nvPr/>
        </p:nvSpPr>
        <p:spPr bwMode="auto">
          <a:xfrm>
            <a:off x="5202238" y="1674813"/>
            <a:ext cx="142875" cy="128587"/>
          </a:xfrm>
          <a:prstGeom prst="rect">
            <a:avLst/>
          </a:prstGeom>
          <a:noFill/>
          <a:ln w="9525">
            <a:noFill/>
            <a:miter lim="800000"/>
            <a:headEnd/>
            <a:tailEnd/>
          </a:ln>
        </p:spPr>
        <p:txBody>
          <a:bodyPr/>
          <a:lstStyle/>
          <a:p>
            <a:endParaRPr lang="en-US"/>
          </a:p>
        </p:txBody>
      </p:sp>
      <p:sp>
        <p:nvSpPr>
          <p:cNvPr id="131628" name="Line 556"/>
          <p:cNvSpPr>
            <a:spLocks noChangeShapeType="1"/>
          </p:cNvSpPr>
          <p:nvPr/>
        </p:nvSpPr>
        <p:spPr bwMode="auto">
          <a:xfrm flipH="1" flipV="1">
            <a:off x="5210175" y="1682750"/>
            <a:ext cx="60325" cy="52388"/>
          </a:xfrm>
          <a:prstGeom prst="line">
            <a:avLst/>
          </a:prstGeom>
          <a:noFill/>
          <a:ln w="4763">
            <a:solidFill>
              <a:srgbClr val="000000"/>
            </a:solidFill>
            <a:round/>
            <a:headEnd/>
            <a:tailEnd/>
          </a:ln>
        </p:spPr>
        <p:txBody>
          <a:bodyPr/>
          <a:lstStyle/>
          <a:p>
            <a:endParaRPr lang="en-US"/>
          </a:p>
        </p:txBody>
      </p:sp>
      <p:sp>
        <p:nvSpPr>
          <p:cNvPr id="131629" name="Line 557"/>
          <p:cNvSpPr>
            <a:spLocks noChangeShapeType="1"/>
          </p:cNvSpPr>
          <p:nvPr/>
        </p:nvSpPr>
        <p:spPr bwMode="auto">
          <a:xfrm>
            <a:off x="5270500" y="1735138"/>
            <a:ext cx="57150" cy="53975"/>
          </a:xfrm>
          <a:prstGeom prst="line">
            <a:avLst/>
          </a:prstGeom>
          <a:noFill/>
          <a:ln w="4763">
            <a:solidFill>
              <a:srgbClr val="000000"/>
            </a:solidFill>
            <a:round/>
            <a:headEnd/>
            <a:tailEnd/>
          </a:ln>
        </p:spPr>
        <p:txBody>
          <a:bodyPr/>
          <a:lstStyle/>
          <a:p>
            <a:endParaRPr lang="en-US"/>
          </a:p>
        </p:txBody>
      </p:sp>
      <p:sp>
        <p:nvSpPr>
          <p:cNvPr id="131630" name="Line 558"/>
          <p:cNvSpPr>
            <a:spLocks noChangeShapeType="1"/>
          </p:cNvSpPr>
          <p:nvPr/>
        </p:nvSpPr>
        <p:spPr bwMode="auto">
          <a:xfrm flipH="1">
            <a:off x="5210175" y="1735138"/>
            <a:ext cx="60325" cy="53975"/>
          </a:xfrm>
          <a:prstGeom prst="line">
            <a:avLst/>
          </a:prstGeom>
          <a:noFill/>
          <a:ln w="4763">
            <a:solidFill>
              <a:srgbClr val="000000"/>
            </a:solidFill>
            <a:round/>
            <a:headEnd/>
            <a:tailEnd/>
          </a:ln>
        </p:spPr>
        <p:txBody>
          <a:bodyPr/>
          <a:lstStyle/>
          <a:p>
            <a:endParaRPr lang="en-US"/>
          </a:p>
        </p:txBody>
      </p:sp>
      <p:sp>
        <p:nvSpPr>
          <p:cNvPr id="131631" name="Line 559"/>
          <p:cNvSpPr>
            <a:spLocks noChangeShapeType="1"/>
          </p:cNvSpPr>
          <p:nvPr/>
        </p:nvSpPr>
        <p:spPr bwMode="auto">
          <a:xfrm flipV="1">
            <a:off x="5270500" y="1682750"/>
            <a:ext cx="57150" cy="52388"/>
          </a:xfrm>
          <a:prstGeom prst="line">
            <a:avLst/>
          </a:prstGeom>
          <a:noFill/>
          <a:ln w="4763">
            <a:solidFill>
              <a:srgbClr val="000000"/>
            </a:solidFill>
            <a:round/>
            <a:headEnd/>
            <a:tailEnd/>
          </a:ln>
        </p:spPr>
        <p:txBody>
          <a:bodyPr/>
          <a:lstStyle/>
          <a:p>
            <a:endParaRPr lang="en-US"/>
          </a:p>
        </p:txBody>
      </p:sp>
      <p:sp>
        <p:nvSpPr>
          <p:cNvPr id="131632" name="Rectangle 560"/>
          <p:cNvSpPr>
            <a:spLocks noChangeArrowheads="1"/>
          </p:cNvSpPr>
          <p:nvPr/>
        </p:nvSpPr>
        <p:spPr bwMode="auto">
          <a:xfrm>
            <a:off x="5580063" y="1773238"/>
            <a:ext cx="144462" cy="128587"/>
          </a:xfrm>
          <a:prstGeom prst="rect">
            <a:avLst/>
          </a:prstGeom>
          <a:noFill/>
          <a:ln w="9525">
            <a:noFill/>
            <a:miter lim="800000"/>
            <a:headEnd/>
            <a:tailEnd/>
          </a:ln>
        </p:spPr>
        <p:txBody>
          <a:bodyPr/>
          <a:lstStyle/>
          <a:p>
            <a:endParaRPr lang="en-US"/>
          </a:p>
        </p:txBody>
      </p:sp>
      <p:sp>
        <p:nvSpPr>
          <p:cNvPr id="131633" name="Line 561"/>
          <p:cNvSpPr>
            <a:spLocks noChangeShapeType="1"/>
          </p:cNvSpPr>
          <p:nvPr/>
        </p:nvSpPr>
        <p:spPr bwMode="auto">
          <a:xfrm flipH="1" flipV="1">
            <a:off x="5589588" y="1779588"/>
            <a:ext cx="57150" cy="53975"/>
          </a:xfrm>
          <a:prstGeom prst="line">
            <a:avLst/>
          </a:prstGeom>
          <a:noFill/>
          <a:ln w="4763">
            <a:solidFill>
              <a:srgbClr val="000000"/>
            </a:solidFill>
            <a:round/>
            <a:headEnd/>
            <a:tailEnd/>
          </a:ln>
        </p:spPr>
        <p:txBody>
          <a:bodyPr/>
          <a:lstStyle/>
          <a:p>
            <a:endParaRPr lang="en-US"/>
          </a:p>
        </p:txBody>
      </p:sp>
      <p:sp>
        <p:nvSpPr>
          <p:cNvPr id="131634" name="Line 562"/>
          <p:cNvSpPr>
            <a:spLocks noChangeShapeType="1"/>
          </p:cNvSpPr>
          <p:nvPr/>
        </p:nvSpPr>
        <p:spPr bwMode="auto">
          <a:xfrm>
            <a:off x="5646738" y="1833563"/>
            <a:ext cx="61912" cy="52387"/>
          </a:xfrm>
          <a:prstGeom prst="line">
            <a:avLst/>
          </a:prstGeom>
          <a:noFill/>
          <a:ln w="4763">
            <a:solidFill>
              <a:srgbClr val="000000"/>
            </a:solidFill>
            <a:round/>
            <a:headEnd/>
            <a:tailEnd/>
          </a:ln>
        </p:spPr>
        <p:txBody>
          <a:bodyPr/>
          <a:lstStyle/>
          <a:p>
            <a:endParaRPr lang="en-US"/>
          </a:p>
        </p:txBody>
      </p:sp>
      <p:sp>
        <p:nvSpPr>
          <p:cNvPr id="131635" name="Line 563"/>
          <p:cNvSpPr>
            <a:spLocks noChangeShapeType="1"/>
          </p:cNvSpPr>
          <p:nvPr/>
        </p:nvSpPr>
        <p:spPr bwMode="auto">
          <a:xfrm flipH="1">
            <a:off x="5589588" y="1833563"/>
            <a:ext cx="57150" cy="52387"/>
          </a:xfrm>
          <a:prstGeom prst="line">
            <a:avLst/>
          </a:prstGeom>
          <a:noFill/>
          <a:ln w="4763">
            <a:solidFill>
              <a:srgbClr val="000000"/>
            </a:solidFill>
            <a:round/>
            <a:headEnd/>
            <a:tailEnd/>
          </a:ln>
        </p:spPr>
        <p:txBody>
          <a:bodyPr/>
          <a:lstStyle/>
          <a:p>
            <a:endParaRPr lang="en-US"/>
          </a:p>
        </p:txBody>
      </p:sp>
      <p:sp>
        <p:nvSpPr>
          <p:cNvPr id="131636" name="Line 564"/>
          <p:cNvSpPr>
            <a:spLocks noChangeShapeType="1"/>
          </p:cNvSpPr>
          <p:nvPr/>
        </p:nvSpPr>
        <p:spPr bwMode="auto">
          <a:xfrm flipV="1">
            <a:off x="5646738" y="1779588"/>
            <a:ext cx="61912" cy="53975"/>
          </a:xfrm>
          <a:prstGeom prst="line">
            <a:avLst/>
          </a:prstGeom>
          <a:noFill/>
          <a:ln w="4763">
            <a:solidFill>
              <a:srgbClr val="000000"/>
            </a:solidFill>
            <a:round/>
            <a:headEnd/>
            <a:tailEnd/>
          </a:ln>
        </p:spPr>
        <p:txBody>
          <a:bodyPr/>
          <a:lstStyle/>
          <a:p>
            <a:endParaRPr lang="en-US"/>
          </a:p>
        </p:txBody>
      </p:sp>
      <p:sp>
        <p:nvSpPr>
          <p:cNvPr id="131637" name="Rectangle 565"/>
          <p:cNvSpPr>
            <a:spLocks noChangeArrowheads="1"/>
          </p:cNvSpPr>
          <p:nvPr/>
        </p:nvSpPr>
        <p:spPr bwMode="auto">
          <a:xfrm>
            <a:off x="6413500" y="1697038"/>
            <a:ext cx="142875" cy="128587"/>
          </a:xfrm>
          <a:prstGeom prst="rect">
            <a:avLst/>
          </a:prstGeom>
          <a:noFill/>
          <a:ln w="9525">
            <a:noFill/>
            <a:miter lim="800000"/>
            <a:headEnd/>
            <a:tailEnd/>
          </a:ln>
        </p:spPr>
        <p:txBody>
          <a:bodyPr/>
          <a:lstStyle/>
          <a:p>
            <a:endParaRPr lang="en-US"/>
          </a:p>
        </p:txBody>
      </p:sp>
      <p:sp>
        <p:nvSpPr>
          <p:cNvPr id="131638" name="Line 566"/>
          <p:cNvSpPr>
            <a:spLocks noChangeShapeType="1"/>
          </p:cNvSpPr>
          <p:nvPr/>
        </p:nvSpPr>
        <p:spPr bwMode="auto">
          <a:xfrm flipH="1" flipV="1">
            <a:off x="6419850" y="1704975"/>
            <a:ext cx="61913" cy="52388"/>
          </a:xfrm>
          <a:prstGeom prst="line">
            <a:avLst/>
          </a:prstGeom>
          <a:noFill/>
          <a:ln w="4763">
            <a:solidFill>
              <a:srgbClr val="000000"/>
            </a:solidFill>
            <a:round/>
            <a:headEnd/>
            <a:tailEnd/>
          </a:ln>
        </p:spPr>
        <p:txBody>
          <a:bodyPr/>
          <a:lstStyle/>
          <a:p>
            <a:endParaRPr lang="en-US"/>
          </a:p>
        </p:txBody>
      </p:sp>
      <p:sp>
        <p:nvSpPr>
          <p:cNvPr id="131639" name="Line 567"/>
          <p:cNvSpPr>
            <a:spLocks noChangeShapeType="1"/>
          </p:cNvSpPr>
          <p:nvPr/>
        </p:nvSpPr>
        <p:spPr bwMode="auto">
          <a:xfrm>
            <a:off x="6481763" y="1757363"/>
            <a:ext cx="57150" cy="52387"/>
          </a:xfrm>
          <a:prstGeom prst="line">
            <a:avLst/>
          </a:prstGeom>
          <a:noFill/>
          <a:ln w="4763">
            <a:solidFill>
              <a:srgbClr val="000000"/>
            </a:solidFill>
            <a:round/>
            <a:headEnd/>
            <a:tailEnd/>
          </a:ln>
        </p:spPr>
        <p:txBody>
          <a:bodyPr/>
          <a:lstStyle/>
          <a:p>
            <a:endParaRPr lang="en-US"/>
          </a:p>
        </p:txBody>
      </p:sp>
      <p:sp>
        <p:nvSpPr>
          <p:cNvPr id="131640" name="Line 568"/>
          <p:cNvSpPr>
            <a:spLocks noChangeShapeType="1"/>
          </p:cNvSpPr>
          <p:nvPr/>
        </p:nvSpPr>
        <p:spPr bwMode="auto">
          <a:xfrm flipH="1">
            <a:off x="6419850" y="1757363"/>
            <a:ext cx="61913" cy="52387"/>
          </a:xfrm>
          <a:prstGeom prst="line">
            <a:avLst/>
          </a:prstGeom>
          <a:noFill/>
          <a:ln w="4763">
            <a:solidFill>
              <a:srgbClr val="000000"/>
            </a:solidFill>
            <a:round/>
            <a:headEnd/>
            <a:tailEnd/>
          </a:ln>
        </p:spPr>
        <p:txBody>
          <a:bodyPr/>
          <a:lstStyle/>
          <a:p>
            <a:endParaRPr lang="en-US"/>
          </a:p>
        </p:txBody>
      </p:sp>
      <p:sp>
        <p:nvSpPr>
          <p:cNvPr id="131641" name="Line 569"/>
          <p:cNvSpPr>
            <a:spLocks noChangeShapeType="1"/>
          </p:cNvSpPr>
          <p:nvPr/>
        </p:nvSpPr>
        <p:spPr bwMode="auto">
          <a:xfrm flipV="1">
            <a:off x="6481763" y="1704975"/>
            <a:ext cx="57150" cy="52388"/>
          </a:xfrm>
          <a:prstGeom prst="line">
            <a:avLst/>
          </a:prstGeom>
          <a:noFill/>
          <a:ln w="4763">
            <a:solidFill>
              <a:srgbClr val="000000"/>
            </a:solidFill>
            <a:round/>
            <a:headEnd/>
            <a:tailEnd/>
          </a:ln>
        </p:spPr>
        <p:txBody>
          <a:bodyPr/>
          <a:lstStyle/>
          <a:p>
            <a:endParaRPr lang="en-US"/>
          </a:p>
        </p:txBody>
      </p:sp>
      <p:sp>
        <p:nvSpPr>
          <p:cNvPr id="131642" name="Rectangle 570"/>
          <p:cNvSpPr>
            <a:spLocks noChangeArrowheads="1"/>
          </p:cNvSpPr>
          <p:nvPr/>
        </p:nvSpPr>
        <p:spPr bwMode="auto">
          <a:xfrm>
            <a:off x="6656388" y="1697038"/>
            <a:ext cx="144462" cy="128587"/>
          </a:xfrm>
          <a:prstGeom prst="rect">
            <a:avLst/>
          </a:prstGeom>
          <a:noFill/>
          <a:ln w="9525">
            <a:noFill/>
            <a:miter lim="800000"/>
            <a:headEnd/>
            <a:tailEnd/>
          </a:ln>
        </p:spPr>
        <p:txBody>
          <a:bodyPr/>
          <a:lstStyle/>
          <a:p>
            <a:endParaRPr lang="en-US"/>
          </a:p>
        </p:txBody>
      </p:sp>
      <p:sp>
        <p:nvSpPr>
          <p:cNvPr id="131643" name="Line 571"/>
          <p:cNvSpPr>
            <a:spLocks noChangeShapeType="1"/>
          </p:cNvSpPr>
          <p:nvPr/>
        </p:nvSpPr>
        <p:spPr bwMode="auto">
          <a:xfrm flipH="1" flipV="1">
            <a:off x="6665913" y="1704975"/>
            <a:ext cx="58737" cy="52388"/>
          </a:xfrm>
          <a:prstGeom prst="line">
            <a:avLst/>
          </a:prstGeom>
          <a:noFill/>
          <a:ln w="4763">
            <a:solidFill>
              <a:srgbClr val="000000"/>
            </a:solidFill>
            <a:round/>
            <a:headEnd/>
            <a:tailEnd/>
          </a:ln>
        </p:spPr>
        <p:txBody>
          <a:bodyPr/>
          <a:lstStyle/>
          <a:p>
            <a:endParaRPr lang="en-US"/>
          </a:p>
        </p:txBody>
      </p:sp>
      <p:sp>
        <p:nvSpPr>
          <p:cNvPr id="131644" name="Line 572"/>
          <p:cNvSpPr>
            <a:spLocks noChangeShapeType="1"/>
          </p:cNvSpPr>
          <p:nvPr/>
        </p:nvSpPr>
        <p:spPr bwMode="auto">
          <a:xfrm>
            <a:off x="6724650" y="1757363"/>
            <a:ext cx="58738" cy="52387"/>
          </a:xfrm>
          <a:prstGeom prst="line">
            <a:avLst/>
          </a:prstGeom>
          <a:noFill/>
          <a:ln w="4763">
            <a:solidFill>
              <a:srgbClr val="000000"/>
            </a:solidFill>
            <a:round/>
            <a:headEnd/>
            <a:tailEnd/>
          </a:ln>
        </p:spPr>
        <p:txBody>
          <a:bodyPr/>
          <a:lstStyle/>
          <a:p>
            <a:endParaRPr lang="en-US"/>
          </a:p>
        </p:txBody>
      </p:sp>
      <p:sp>
        <p:nvSpPr>
          <p:cNvPr id="131645" name="Line 573"/>
          <p:cNvSpPr>
            <a:spLocks noChangeShapeType="1"/>
          </p:cNvSpPr>
          <p:nvPr/>
        </p:nvSpPr>
        <p:spPr bwMode="auto">
          <a:xfrm flipH="1">
            <a:off x="6665913" y="1757363"/>
            <a:ext cx="58737" cy="52387"/>
          </a:xfrm>
          <a:prstGeom prst="line">
            <a:avLst/>
          </a:prstGeom>
          <a:noFill/>
          <a:ln w="4763">
            <a:solidFill>
              <a:srgbClr val="000000"/>
            </a:solidFill>
            <a:round/>
            <a:headEnd/>
            <a:tailEnd/>
          </a:ln>
        </p:spPr>
        <p:txBody>
          <a:bodyPr/>
          <a:lstStyle/>
          <a:p>
            <a:endParaRPr lang="en-US"/>
          </a:p>
        </p:txBody>
      </p:sp>
      <p:sp>
        <p:nvSpPr>
          <p:cNvPr id="131646" name="Line 574"/>
          <p:cNvSpPr>
            <a:spLocks noChangeShapeType="1"/>
          </p:cNvSpPr>
          <p:nvPr/>
        </p:nvSpPr>
        <p:spPr bwMode="auto">
          <a:xfrm flipV="1">
            <a:off x="6724650" y="1704975"/>
            <a:ext cx="58738" cy="52388"/>
          </a:xfrm>
          <a:prstGeom prst="line">
            <a:avLst/>
          </a:prstGeom>
          <a:noFill/>
          <a:ln w="4763">
            <a:solidFill>
              <a:srgbClr val="000000"/>
            </a:solidFill>
            <a:round/>
            <a:headEnd/>
            <a:tailEnd/>
          </a:ln>
        </p:spPr>
        <p:txBody>
          <a:bodyPr/>
          <a:lstStyle/>
          <a:p>
            <a:endParaRPr lang="en-US"/>
          </a:p>
        </p:txBody>
      </p:sp>
      <p:sp>
        <p:nvSpPr>
          <p:cNvPr id="131647" name="Rectangle 575"/>
          <p:cNvSpPr>
            <a:spLocks noChangeArrowheads="1"/>
          </p:cNvSpPr>
          <p:nvPr/>
        </p:nvSpPr>
        <p:spPr bwMode="auto">
          <a:xfrm>
            <a:off x="7110413" y="1757363"/>
            <a:ext cx="142875" cy="128587"/>
          </a:xfrm>
          <a:prstGeom prst="rect">
            <a:avLst/>
          </a:prstGeom>
          <a:noFill/>
          <a:ln w="9525">
            <a:noFill/>
            <a:miter lim="800000"/>
            <a:headEnd/>
            <a:tailEnd/>
          </a:ln>
        </p:spPr>
        <p:txBody>
          <a:bodyPr/>
          <a:lstStyle/>
          <a:p>
            <a:endParaRPr lang="en-US"/>
          </a:p>
        </p:txBody>
      </p:sp>
      <p:sp>
        <p:nvSpPr>
          <p:cNvPr id="131648" name="Line 576"/>
          <p:cNvSpPr>
            <a:spLocks noChangeShapeType="1"/>
          </p:cNvSpPr>
          <p:nvPr/>
        </p:nvSpPr>
        <p:spPr bwMode="auto">
          <a:xfrm flipH="1" flipV="1">
            <a:off x="7116763" y="1766888"/>
            <a:ext cx="60325" cy="52387"/>
          </a:xfrm>
          <a:prstGeom prst="line">
            <a:avLst/>
          </a:prstGeom>
          <a:noFill/>
          <a:ln w="4763">
            <a:solidFill>
              <a:srgbClr val="000000"/>
            </a:solidFill>
            <a:round/>
            <a:headEnd/>
            <a:tailEnd/>
          </a:ln>
        </p:spPr>
        <p:txBody>
          <a:bodyPr/>
          <a:lstStyle/>
          <a:p>
            <a:endParaRPr lang="en-US"/>
          </a:p>
        </p:txBody>
      </p:sp>
      <p:sp>
        <p:nvSpPr>
          <p:cNvPr id="131649" name="Line 577"/>
          <p:cNvSpPr>
            <a:spLocks noChangeShapeType="1"/>
          </p:cNvSpPr>
          <p:nvPr/>
        </p:nvSpPr>
        <p:spPr bwMode="auto">
          <a:xfrm>
            <a:off x="7177088" y="1819275"/>
            <a:ext cx="61912" cy="52388"/>
          </a:xfrm>
          <a:prstGeom prst="line">
            <a:avLst/>
          </a:prstGeom>
          <a:noFill/>
          <a:ln w="4763">
            <a:solidFill>
              <a:srgbClr val="000000"/>
            </a:solidFill>
            <a:round/>
            <a:headEnd/>
            <a:tailEnd/>
          </a:ln>
        </p:spPr>
        <p:txBody>
          <a:bodyPr/>
          <a:lstStyle/>
          <a:p>
            <a:endParaRPr lang="en-US"/>
          </a:p>
        </p:txBody>
      </p:sp>
      <p:sp>
        <p:nvSpPr>
          <p:cNvPr id="131650" name="Line 578"/>
          <p:cNvSpPr>
            <a:spLocks noChangeShapeType="1"/>
          </p:cNvSpPr>
          <p:nvPr/>
        </p:nvSpPr>
        <p:spPr bwMode="auto">
          <a:xfrm flipH="1">
            <a:off x="7116763" y="1819275"/>
            <a:ext cx="60325" cy="52388"/>
          </a:xfrm>
          <a:prstGeom prst="line">
            <a:avLst/>
          </a:prstGeom>
          <a:noFill/>
          <a:ln w="4763">
            <a:solidFill>
              <a:srgbClr val="000000"/>
            </a:solidFill>
            <a:round/>
            <a:headEnd/>
            <a:tailEnd/>
          </a:ln>
        </p:spPr>
        <p:txBody>
          <a:bodyPr/>
          <a:lstStyle/>
          <a:p>
            <a:endParaRPr lang="en-US"/>
          </a:p>
        </p:txBody>
      </p:sp>
      <p:sp>
        <p:nvSpPr>
          <p:cNvPr id="131651" name="Line 579"/>
          <p:cNvSpPr>
            <a:spLocks noChangeShapeType="1"/>
          </p:cNvSpPr>
          <p:nvPr/>
        </p:nvSpPr>
        <p:spPr bwMode="auto">
          <a:xfrm flipV="1">
            <a:off x="7177088" y="1766888"/>
            <a:ext cx="61912" cy="52387"/>
          </a:xfrm>
          <a:prstGeom prst="line">
            <a:avLst/>
          </a:prstGeom>
          <a:noFill/>
          <a:ln w="4763">
            <a:solidFill>
              <a:srgbClr val="000000"/>
            </a:solidFill>
            <a:round/>
            <a:headEnd/>
            <a:tailEnd/>
          </a:ln>
        </p:spPr>
        <p:txBody>
          <a:bodyPr/>
          <a:lstStyle/>
          <a:p>
            <a:endParaRPr lang="en-US"/>
          </a:p>
        </p:txBody>
      </p:sp>
      <p:sp>
        <p:nvSpPr>
          <p:cNvPr id="131652" name="Rectangle 580"/>
          <p:cNvSpPr>
            <a:spLocks noChangeArrowheads="1"/>
          </p:cNvSpPr>
          <p:nvPr/>
        </p:nvSpPr>
        <p:spPr bwMode="auto">
          <a:xfrm>
            <a:off x="5032375" y="2828925"/>
            <a:ext cx="111125" cy="98425"/>
          </a:xfrm>
          <a:prstGeom prst="rect">
            <a:avLst/>
          </a:prstGeom>
          <a:noFill/>
          <a:ln w="4763">
            <a:solidFill>
              <a:srgbClr val="000000"/>
            </a:solidFill>
            <a:miter lim="800000"/>
            <a:headEnd/>
            <a:tailEnd/>
          </a:ln>
        </p:spPr>
        <p:txBody>
          <a:bodyPr/>
          <a:lstStyle/>
          <a:p>
            <a:endParaRPr lang="en-US"/>
          </a:p>
        </p:txBody>
      </p:sp>
      <p:sp>
        <p:nvSpPr>
          <p:cNvPr id="131653" name="Rectangle 581"/>
          <p:cNvSpPr>
            <a:spLocks noChangeArrowheads="1"/>
          </p:cNvSpPr>
          <p:nvPr/>
        </p:nvSpPr>
        <p:spPr bwMode="auto">
          <a:xfrm>
            <a:off x="5051425" y="2828925"/>
            <a:ext cx="107950" cy="98425"/>
          </a:xfrm>
          <a:prstGeom prst="rect">
            <a:avLst/>
          </a:prstGeom>
          <a:noFill/>
          <a:ln w="4763">
            <a:solidFill>
              <a:srgbClr val="000000"/>
            </a:solidFill>
            <a:miter lim="800000"/>
            <a:headEnd/>
            <a:tailEnd/>
          </a:ln>
        </p:spPr>
        <p:txBody>
          <a:bodyPr/>
          <a:lstStyle/>
          <a:p>
            <a:endParaRPr lang="en-US"/>
          </a:p>
        </p:txBody>
      </p:sp>
      <p:sp>
        <p:nvSpPr>
          <p:cNvPr id="131654" name="Rectangle 582"/>
          <p:cNvSpPr>
            <a:spLocks noChangeArrowheads="1"/>
          </p:cNvSpPr>
          <p:nvPr/>
        </p:nvSpPr>
        <p:spPr bwMode="auto">
          <a:xfrm>
            <a:off x="5086350" y="2828925"/>
            <a:ext cx="107950" cy="98425"/>
          </a:xfrm>
          <a:prstGeom prst="rect">
            <a:avLst/>
          </a:prstGeom>
          <a:noFill/>
          <a:ln w="4763">
            <a:solidFill>
              <a:srgbClr val="000000"/>
            </a:solidFill>
            <a:miter lim="800000"/>
            <a:headEnd/>
            <a:tailEnd/>
          </a:ln>
        </p:spPr>
        <p:txBody>
          <a:bodyPr/>
          <a:lstStyle/>
          <a:p>
            <a:endParaRPr lang="en-US"/>
          </a:p>
        </p:txBody>
      </p:sp>
      <p:sp>
        <p:nvSpPr>
          <p:cNvPr id="131655" name="Rectangle 583"/>
          <p:cNvSpPr>
            <a:spLocks noChangeArrowheads="1"/>
          </p:cNvSpPr>
          <p:nvPr/>
        </p:nvSpPr>
        <p:spPr bwMode="auto">
          <a:xfrm>
            <a:off x="5100638" y="2828925"/>
            <a:ext cx="109537" cy="98425"/>
          </a:xfrm>
          <a:prstGeom prst="rect">
            <a:avLst/>
          </a:prstGeom>
          <a:noFill/>
          <a:ln w="4763">
            <a:solidFill>
              <a:srgbClr val="000000"/>
            </a:solidFill>
            <a:miter lim="800000"/>
            <a:headEnd/>
            <a:tailEnd/>
          </a:ln>
        </p:spPr>
        <p:txBody>
          <a:bodyPr/>
          <a:lstStyle/>
          <a:p>
            <a:endParaRPr lang="en-US"/>
          </a:p>
        </p:txBody>
      </p:sp>
      <p:sp>
        <p:nvSpPr>
          <p:cNvPr id="131656" name="Rectangle 584"/>
          <p:cNvSpPr>
            <a:spLocks noChangeArrowheads="1"/>
          </p:cNvSpPr>
          <p:nvPr/>
        </p:nvSpPr>
        <p:spPr bwMode="auto">
          <a:xfrm>
            <a:off x="5118100" y="2828925"/>
            <a:ext cx="109538" cy="98425"/>
          </a:xfrm>
          <a:prstGeom prst="rect">
            <a:avLst/>
          </a:prstGeom>
          <a:noFill/>
          <a:ln w="4763">
            <a:solidFill>
              <a:srgbClr val="000000"/>
            </a:solidFill>
            <a:miter lim="800000"/>
            <a:headEnd/>
            <a:tailEnd/>
          </a:ln>
        </p:spPr>
        <p:txBody>
          <a:bodyPr/>
          <a:lstStyle/>
          <a:p>
            <a:endParaRPr lang="en-US"/>
          </a:p>
        </p:txBody>
      </p:sp>
      <p:sp>
        <p:nvSpPr>
          <p:cNvPr id="131657" name="Rectangle 585"/>
          <p:cNvSpPr>
            <a:spLocks noChangeArrowheads="1"/>
          </p:cNvSpPr>
          <p:nvPr/>
        </p:nvSpPr>
        <p:spPr bwMode="auto">
          <a:xfrm>
            <a:off x="5133975" y="2828925"/>
            <a:ext cx="111125" cy="98425"/>
          </a:xfrm>
          <a:prstGeom prst="rect">
            <a:avLst/>
          </a:prstGeom>
          <a:noFill/>
          <a:ln w="4763">
            <a:solidFill>
              <a:srgbClr val="000000"/>
            </a:solidFill>
            <a:miter lim="800000"/>
            <a:headEnd/>
            <a:tailEnd/>
          </a:ln>
        </p:spPr>
        <p:txBody>
          <a:bodyPr/>
          <a:lstStyle/>
          <a:p>
            <a:endParaRPr lang="en-US"/>
          </a:p>
        </p:txBody>
      </p:sp>
      <p:sp>
        <p:nvSpPr>
          <p:cNvPr id="131658" name="Rectangle 586"/>
          <p:cNvSpPr>
            <a:spLocks noChangeArrowheads="1"/>
          </p:cNvSpPr>
          <p:nvPr/>
        </p:nvSpPr>
        <p:spPr bwMode="auto">
          <a:xfrm>
            <a:off x="5153025" y="2828925"/>
            <a:ext cx="106363" cy="98425"/>
          </a:xfrm>
          <a:prstGeom prst="rect">
            <a:avLst/>
          </a:prstGeom>
          <a:noFill/>
          <a:ln w="4763">
            <a:solidFill>
              <a:srgbClr val="000000"/>
            </a:solidFill>
            <a:miter lim="800000"/>
            <a:headEnd/>
            <a:tailEnd/>
          </a:ln>
        </p:spPr>
        <p:txBody>
          <a:bodyPr/>
          <a:lstStyle/>
          <a:p>
            <a:endParaRPr lang="en-US"/>
          </a:p>
        </p:txBody>
      </p:sp>
      <p:sp>
        <p:nvSpPr>
          <p:cNvPr id="131659" name="Rectangle 587"/>
          <p:cNvSpPr>
            <a:spLocks noChangeArrowheads="1"/>
          </p:cNvSpPr>
          <p:nvPr/>
        </p:nvSpPr>
        <p:spPr bwMode="auto">
          <a:xfrm>
            <a:off x="5168900" y="2828925"/>
            <a:ext cx="107950" cy="98425"/>
          </a:xfrm>
          <a:prstGeom prst="rect">
            <a:avLst/>
          </a:prstGeom>
          <a:noFill/>
          <a:ln w="4763">
            <a:solidFill>
              <a:srgbClr val="000000"/>
            </a:solidFill>
            <a:miter lim="800000"/>
            <a:headEnd/>
            <a:tailEnd/>
          </a:ln>
        </p:spPr>
        <p:txBody>
          <a:bodyPr/>
          <a:lstStyle/>
          <a:p>
            <a:endParaRPr lang="en-US"/>
          </a:p>
        </p:txBody>
      </p:sp>
      <p:sp>
        <p:nvSpPr>
          <p:cNvPr id="131660" name="Rectangle 588"/>
          <p:cNvSpPr>
            <a:spLocks noChangeArrowheads="1"/>
          </p:cNvSpPr>
          <p:nvPr/>
        </p:nvSpPr>
        <p:spPr bwMode="auto">
          <a:xfrm>
            <a:off x="5176838" y="2828925"/>
            <a:ext cx="107950" cy="98425"/>
          </a:xfrm>
          <a:prstGeom prst="rect">
            <a:avLst/>
          </a:prstGeom>
          <a:noFill/>
          <a:ln w="4763">
            <a:solidFill>
              <a:srgbClr val="000000"/>
            </a:solidFill>
            <a:miter lim="800000"/>
            <a:headEnd/>
            <a:tailEnd/>
          </a:ln>
        </p:spPr>
        <p:txBody>
          <a:bodyPr/>
          <a:lstStyle/>
          <a:p>
            <a:endParaRPr lang="en-US"/>
          </a:p>
        </p:txBody>
      </p:sp>
      <p:sp>
        <p:nvSpPr>
          <p:cNvPr id="131661" name="Rectangle 589"/>
          <p:cNvSpPr>
            <a:spLocks noChangeArrowheads="1"/>
          </p:cNvSpPr>
          <p:nvPr/>
        </p:nvSpPr>
        <p:spPr bwMode="auto">
          <a:xfrm>
            <a:off x="5210175" y="2828925"/>
            <a:ext cx="109538" cy="98425"/>
          </a:xfrm>
          <a:prstGeom prst="rect">
            <a:avLst/>
          </a:prstGeom>
          <a:noFill/>
          <a:ln w="4763">
            <a:solidFill>
              <a:srgbClr val="000000"/>
            </a:solidFill>
            <a:miter lim="800000"/>
            <a:headEnd/>
            <a:tailEnd/>
          </a:ln>
        </p:spPr>
        <p:txBody>
          <a:bodyPr/>
          <a:lstStyle/>
          <a:p>
            <a:endParaRPr lang="en-US"/>
          </a:p>
        </p:txBody>
      </p:sp>
      <p:sp>
        <p:nvSpPr>
          <p:cNvPr id="131662" name="Rectangle 590"/>
          <p:cNvSpPr>
            <a:spLocks noChangeArrowheads="1"/>
          </p:cNvSpPr>
          <p:nvPr/>
        </p:nvSpPr>
        <p:spPr bwMode="auto">
          <a:xfrm>
            <a:off x="4973638" y="2827338"/>
            <a:ext cx="7937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663" name="Rectangle 591"/>
          <p:cNvSpPr>
            <a:spLocks noChangeArrowheads="1"/>
          </p:cNvSpPr>
          <p:nvPr/>
        </p:nvSpPr>
        <p:spPr bwMode="auto">
          <a:xfrm>
            <a:off x="4856163" y="23749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664" name="Rectangle 592"/>
          <p:cNvSpPr>
            <a:spLocks noChangeArrowheads="1"/>
          </p:cNvSpPr>
          <p:nvPr/>
        </p:nvSpPr>
        <p:spPr bwMode="auto">
          <a:xfrm>
            <a:off x="4779963" y="1914525"/>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a:t>
            </a:r>
            <a:endParaRPr lang="it-IT" sz="1000"/>
          </a:p>
        </p:txBody>
      </p:sp>
      <p:sp>
        <p:nvSpPr>
          <p:cNvPr id="131665" name="Rectangle 593"/>
          <p:cNvSpPr>
            <a:spLocks noChangeArrowheads="1"/>
          </p:cNvSpPr>
          <p:nvPr/>
        </p:nvSpPr>
        <p:spPr bwMode="auto">
          <a:xfrm>
            <a:off x="4703763" y="1460500"/>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1000</a:t>
            </a:r>
            <a:endParaRPr lang="it-IT" sz="1000"/>
          </a:p>
        </p:txBody>
      </p:sp>
      <p:sp>
        <p:nvSpPr>
          <p:cNvPr id="131666" name="Rectangle 594"/>
          <p:cNvSpPr>
            <a:spLocks noChangeArrowheads="1"/>
          </p:cNvSpPr>
          <p:nvPr/>
        </p:nvSpPr>
        <p:spPr bwMode="auto">
          <a:xfrm>
            <a:off x="5068888" y="2947988"/>
            <a:ext cx="77787"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a:t>
            </a:r>
            <a:endParaRPr lang="it-IT" sz="1000"/>
          </a:p>
        </p:txBody>
      </p:sp>
      <p:sp>
        <p:nvSpPr>
          <p:cNvPr id="131667" name="Rectangle 595"/>
          <p:cNvSpPr>
            <a:spLocks noChangeArrowheads="1"/>
          </p:cNvSpPr>
          <p:nvPr/>
        </p:nvSpPr>
        <p:spPr bwMode="auto">
          <a:xfrm>
            <a:off x="5370513" y="2947988"/>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20</a:t>
            </a:r>
            <a:endParaRPr lang="it-IT" sz="1000"/>
          </a:p>
        </p:txBody>
      </p:sp>
      <p:sp>
        <p:nvSpPr>
          <p:cNvPr id="131668" name="Rectangle 596"/>
          <p:cNvSpPr>
            <a:spLocks noChangeArrowheads="1"/>
          </p:cNvSpPr>
          <p:nvPr/>
        </p:nvSpPr>
        <p:spPr bwMode="auto">
          <a:xfrm>
            <a:off x="5697538" y="2947988"/>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40</a:t>
            </a:r>
            <a:endParaRPr lang="it-IT" sz="1000"/>
          </a:p>
        </p:txBody>
      </p:sp>
      <p:sp>
        <p:nvSpPr>
          <p:cNvPr id="131669" name="Rectangle 597"/>
          <p:cNvSpPr>
            <a:spLocks noChangeArrowheads="1"/>
          </p:cNvSpPr>
          <p:nvPr/>
        </p:nvSpPr>
        <p:spPr bwMode="auto">
          <a:xfrm>
            <a:off x="6016625" y="2947988"/>
            <a:ext cx="157163"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a:t>
            </a:r>
            <a:endParaRPr lang="it-IT" sz="1000"/>
          </a:p>
        </p:txBody>
      </p:sp>
      <p:sp>
        <p:nvSpPr>
          <p:cNvPr id="131670" name="Rectangle 598"/>
          <p:cNvSpPr>
            <a:spLocks noChangeArrowheads="1"/>
          </p:cNvSpPr>
          <p:nvPr/>
        </p:nvSpPr>
        <p:spPr bwMode="auto">
          <a:xfrm>
            <a:off x="6343650" y="2947988"/>
            <a:ext cx="157163"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80</a:t>
            </a:r>
            <a:endParaRPr lang="it-IT" sz="1000"/>
          </a:p>
        </p:txBody>
      </p:sp>
      <p:grpSp>
        <p:nvGrpSpPr>
          <p:cNvPr id="131671" name="Group 599"/>
          <p:cNvGrpSpPr>
            <a:grpSpLocks/>
          </p:cNvGrpSpPr>
          <p:nvPr/>
        </p:nvGrpSpPr>
        <p:grpSpPr bwMode="auto">
          <a:xfrm>
            <a:off x="7586663" y="1465263"/>
            <a:ext cx="269875" cy="1042987"/>
            <a:chOff x="1428" y="407"/>
            <a:chExt cx="108" cy="595"/>
          </a:xfrm>
        </p:grpSpPr>
        <p:sp>
          <p:nvSpPr>
            <p:cNvPr id="131672" name="Rectangle 600"/>
            <p:cNvSpPr>
              <a:spLocks noChangeArrowheads="1"/>
            </p:cNvSpPr>
            <p:nvPr/>
          </p:nvSpPr>
          <p:spPr bwMode="auto">
            <a:xfrm>
              <a:off x="1457" y="915"/>
              <a:ext cx="79"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0.1</a:t>
              </a:r>
              <a:endParaRPr lang="it-IT" sz="1000"/>
            </a:p>
          </p:txBody>
        </p:sp>
        <p:sp>
          <p:nvSpPr>
            <p:cNvPr id="131673" name="Rectangle 601"/>
            <p:cNvSpPr>
              <a:spLocks noChangeArrowheads="1"/>
            </p:cNvSpPr>
            <p:nvPr/>
          </p:nvSpPr>
          <p:spPr bwMode="auto">
            <a:xfrm>
              <a:off x="1457" y="661"/>
              <a:ext cx="32"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674" name="Rectangle 602"/>
            <p:cNvSpPr>
              <a:spLocks noChangeArrowheads="1"/>
            </p:cNvSpPr>
            <p:nvPr/>
          </p:nvSpPr>
          <p:spPr bwMode="auto">
            <a:xfrm>
              <a:off x="1457" y="407"/>
              <a:ext cx="63"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675" name="Line 603"/>
            <p:cNvSpPr>
              <a:spLocks noChangeShapeType="1"/>
            </p:cNvSpPr>
            <p:nvPr/>
          </p:nvSpPr>
          <p:spPr bwMode="auto">
            <a:xfrm>
              <a:off x="1435" y="444"/>
              <a:ext cx="10" cy="1"/>
            </a:xfrm>
            <a:prstGeom prst="line">
              <a:avLst/>
            </a:prstGeom>
            <a:noFill/>
            <a:ln w="0">
              <a:solidFill>
                <a:srgbClr val="000000"/>
              </a:solidFill>
              <a:round/>
              <a:headEnd/>
              <a:tailEnd/>
            </a:ln>
          </p:spPr>
          <p:txBody>
            <a:bodyPr/>
            <a:lstStyle/>
            <a:p>
              <a:endParaRPr lang="en-US"/>
            </a:p>
          </p:txBody>
        </p:sp>
        <p:sp>
          <p:nvSpPr>
            <p:cNvPr id="131676" name="Line 604"/>
            <p:cNvSpPr>
              <a:spLocks noChangeShapeType="1"/>
            </p:cNvSpPr>
            <p:nvPr/>
          </p:nvSpPr>
          <p:spPr bwMode="auto">
            <a:xfrm>
              <a:off x="1435" y="683"/>
              <a:ext cx="10" cy="1"/>
            </a:xfrm>
            <a:prstGeom prst="line">
              <a:avLst/>
            </a:prstGeom>
            <a:noFill/>
            <a:ln w="0">
              <a:solidFill>
                <a:srgbClr val="000000"/>
              </a:solidFill>
              <a:round/>
              <a:headEnd/>
              <a:tailEnd/>
            </a:ln>
          </p:spPr>
          <p:txBody>
            <a:bodyPr/>
            <a:lstStyle/>
            <a:p>
              <a:endParaRPr lang="en-US"/>
            </a:p>
          </p:txBody>
        </p:sp>
        <p:sp>
          <p:nvSpPr>
            <p:cNvPr id="131677" name="Line 605"/>
            <p:cNvSpPr>
              <a:spLocks noChangeShapeType="1"/>
            </p:cNvSpPr>
            <p:nvPr/>
          </p:nvSpPr>
          <p:spPr bwMode="auto">
            <a:xfrm>
              <a:off x="1435" y="947"/>
              <a:ext cx="10" cy="1"/>
            </a:xfrm>
            <a:prstGeom prst="line">
              <a:avLst/>
            </a:prstGeom>
            <a:noFill/>
            <a:ln w="0">
              <a:solidFill>
                <a:srgbClr val="000000"/>
              </a:solidFill>
              <a:round/>
              <a:headEnd/>
              <a:tailEnd/>
            </a:ln>
          </p:spPr>
          <p:txBody>
            <a:bodyPr/>
            <a:lstStyle/>
            <a:p>
              <a:endParaRPr lang="en-US"/>
            </a:p>
          </p:txBody>
        </p:sp>
        <p:sp>
          <p:nvSpPr>
            <p:cNvPr id="131678" name="Line 606"/>
            <p:cNvSpPr>
              <a:spLocks noChangeShapeType="1"/>
            </p:cNvSpPr>
            <p:nvPr/>
          </p:nvSpPr>
          <p:spPr bwMode="auto">
            <a:xfrm>
              <a:off x="1428" y="432"/>
              <a:ext cx="0" cy="528"/>
            </a:xfrm>
            <a:prstGeom prst="line">
              <a:avLst/>
            </a:prstGeom>
            <a:noFill/>
            <a:ln w="9525">
              <a:solidFill>
                <a:schemeClr val="tx1"/>
              </a:solidFill>
              <a:round/>
              <a:headEnd/>
              <a:tailEnd/>
            </a:ln>
            <a:effectLst/>
          </p:spPr>
          <p:txBody>
            <a:bodyPr wrap="none" anchor="ctr"/>
            <a:lstStyle/>
            <a:p>
              <a:endParaRPr lang="en-US"/>
            </a:p>
          </p:txBody>
        </p:sp>
      </p:grpSp>
      <p:sp>
        <p:nvSpPr>
          <p:cNvPr id="131679" name="Rectangle 607"/>
          <p:cNvSpPr>
            <a:spLocks noChangeArrowheads="1"/>
          </p:cNvSpPr>
          <p:nvPr/>
        </p:nvSpPr>
        <p:spPr bwMode="auto">
          <a:xfrm>
            <a:off x="3332163" y="2922588"/>
            <a:ext cx="236537"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200</a:t>
            </a:r>
            <a:endParaRPr lang="it-IT" sz="1000"/>
          </a:p>
        </p:txBody>
      </p:sp>
      <p:sp>
        <p:nvSpPr>
          <p:cNvPr id="131680" name="Rectangle 608"/>
          <p:cNvSpPr>
            <a:spLocks noChangeArrowheads="1"/>
          </p:cNvSpPr>
          <p:nvPr/>
        </p:nvSpPr>
        <p:spPr bwMode="auto">
          <a:xfrm>
            <a:off x="3656013" y="2922588"/>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400</a:t>
            </a:r>
            <a:endParaRPr lang="it-IT" sz="1000"/>
          </a:p>
        </p:txBody>
      </p:sp>
      <p:sp>
        <p:nvSpPr>
          <p:cNvPr id="131681" name="Rectangle 609"/>
          <p:cNvSpPr>
            <a:spLocks noChangeArrowheads="1"/>
          </p:cNvSpPr>
          <p:nvPr/>
        </p:nvSpPr>
        <p:spPr bwMode="auto">
          <a:xfrm>
            <a:off x="3979863" y="2922588"/>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600</a:t>
            </a:r>
            <a:endParaRPr lang="it-IT" sz="1000"/>
          </a:p>
        </p:txBody>
      </p:sp>
      <p:sp>
        <p:nvSpPr>
          <p:cNvPr id="131682" name="Rectangle 610"/>
          <p:cNvSpPr>
            <a:spLocks noChangeArrowheads="1"/>
          </p:cNvSpPr>
          <p:nvPr/>
        </p:nvSpPr>
        <p:spPr bwMode="auto">
          <a:xfrm>
            <a:off x="4302125" y="2922588"/>
            <a:ext cx="236538"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800</a:t>
            </a:r>
            <a:endParaRPr lang="it-IT" sz="1000"/>
          </a:p>
        </p:txBody>
      </p:sp>
      <p:grpSp>
        <p:nvGrpSpPr>
          <p:cNvPr id="131683" name="Group 611"/>
          <p:cNvGrpSpPr>
            <a:grpSpLocks noChangeAspect="1"/>
          </p:cNvGrpSpPr>
          <p:nvPr/>
        </p:nvGrpSpPr>
        <p:grpSpPr bwMode="auto">
          <a:xfrm>
            <a:off x="3205163" y="2767013"/>
            <a:ext cx="260350" cy="174625"/>
            <a:chOff x="3552" y="3504"/>
            <a:chExt cx="151" cy="144"/>
          </a:xfrm>
        </p:grpSpPr>
        <p:sp>
          <p:nvSpPr>
            <p:cNvPr id="131684" name="Rectangle 612"/>
            <p:cNvSpPr>
              <a:spLocks noChangeAspect="1" noChangeArrowheads="1"/>
            </p:cNvSpPr>
            <p:nvPr/>
          </p:nvSpPr>
          <p:spPr bwMode="auto">
            <a:xfrm rot="2075914">
              <a:off x="3600" y="3531"/>
              <a:ext cx="48" cy="96"/>
            </a:xfrm>
            <a:prstGeom prst="rect">
              <a:avLst/>
            </a:prstGeom>
            <a:solidFill>
              <a:schemeClr val="bg1"/>
            </a:solidFill>
            <a:ln w="9525">
              <a:noFill/>
              <a:miter lim="800000"/>
              <a:headEnd/>
              <a:tailEnd/>
            </a:ln>
            <a:effectLst/>
          </p:spPr>
          <p:txBody>
            <a:bodyPr wrap="none" anchor="ctr"/>
            <a:lstStyle/>
            <a:p>
              <a:endParaRPr lang="en-US"/>
            </a:p>
          </p:txBody>
        </p:sp>
        <p:sp>
          <p:nvSpPr>
            <p:cNvPr id="131685" name="Line 613"/>
            <p:cNvSpPr>
              <a:spLocks noChangeAspect="1" noChangeShapeType="1"/>
            </p:cNvSpPr>
            <p:nvPr/>
          </p:nvSpPr>
          <p:spPr bwMode="auto">
            <a:xfrm flipV="1">
              <a:off x="3552" y="3504"/>
              <a:ext cx="96" cy="144"/>
            </a:xfrm>
            <a:prstGeom prst="line">
              <a:avLst/>
            </a:prstGeom>
            <a:noFill/>
            <a:ln w="9525">
              <a:solidFill>
                <a:schemeClr val="tx1"/>
              </a:solidFill>
              <a:round/>
              <a:headEnd/>
              <a:tailEnd/>
            </a:ln>
            <a:effectLst/>
          </p:spPr>
          <p:txBody>
            <a:bodyPr wrap="none" anchor="ctr"/>
            <a:lstStyle/>
            <a:p>
              <a:endParaRPr lang="en-US"/>
            </a:p>
          </p:txBody>
        </p:sp>
        <p:sp>
          <p:nvSpPr>
            <p:cNvPr id="131686" name="Line 614"/>
            <p:cNvSpPr>
              <a:spLocks noChangeAspect="1" noChangeShapeType="1"/>
            </p:cNvSpPr>
            <p:nvPr/>
          </p:nvSpPr>
          <p:spPr bwMode="auto">
            <a:xfrm flipV="1">
              <a:off x="3607" y="3504"/>
              <a:ext cx="96" cy="144"/>
            </a:xfrm>
            <a:prstGeom prst="line">
              <a:avLst/>
            </a:prstGeom>
            <a:noFill/>
            <a:ln w="9525">
              <a:solidFill>
                <a:schemeClr val="tx1"/>
              </a:solidFill>
              <a:round/>
              <a:headEnd/>
              <a:tailEnd/>
            </a:ln>
            <a:effectLst/>
          </p:spPr>
          <p:txBody>
            <a:bodyPr wrap="none" anchor="ctr"/>
            <a:lstStyle/>
            <a:p>
              <a:endParaRPr lang="en-US"/>
            </a:p>
          </p:txBody>
        </p:sp>
      </p:grpSp>
      <p:sp>
        <p:nvSpPr>
          <p:cNvPr id="131687" name="Rectangle 615"/>
          <p:cNvSpPr>
            <a:spLocks noChangeArrowheads="1"/>
          </p:cNvSpPr>
          <p:nvPr/>
        </p:nvSpPr>
        <p:spPr bwMode="auto">
          <a:xfrm>
            <a:off x="6640513" y="2944813"/>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200</a:t>
            </a:r>
            <a:endParaRPr lang="it-IT" sz="1000"/>
          </a:p>
        </p:txBody>
      </p:sp>
      <p:sp>
        <p:nvSpPr>
          <p:cNvPr id="131688" name="Rectangle 616"/>
          <p:cNvSpPr>
            <a:spLocks noChangeArrowheads="1"/>
          </p:cNvSpPr>
          <p:nvPr/>
        </p:nvSpPr>
        <p:spPr bwMode="auto">
          <a:xfrm>
            <a:off x="6969125" y="2944813"/>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400</a:t>
            </a:r>
            <a:endParaRPr lang="it-IT" sz="1000"/>
          </a:p>
        </p:txBody>
      </p:sp>
      <p:sp>
        <p:nvSpPr>
          <p:cNvPr id="131689" name="Rectangle 617"/>
          <p:cNvSpPr>
            <a:spLocks noChangeArrowheads="1"/>
          </p:cNvSpPr>
          <p:nvPr/>
        </p:nvSpPr>
        <p:spPr bwMode="auto">
          <a:xfrm>
            <a:off x="7291388" y="2944813"/>
            <a:ext cx="236537"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600</a:t>
            </a:r>
            <a:endParaRPr lang="it-IT" sz="1000"/>
          </a:p>
        </p:txBody>
      </p:sp>
      <p:sp>
        <p:nvSpPr>
          <p:cNvPr id="131690" name="Rectangle 618"/>
          <p:cNvSpPr>
            <a:spLocks noChangeArrowheads="1"/>
          </p:cNvSpPr>
          <p:nvPr/>
        </p:nvSpPr>
        <p:spPr bwMode="auto">
          <a:xfrm>
            <a:off x="7616825" y="2944813"/>
            <a:ext cx="236538"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800</a:t>
            </a:r>
            <a:endParaRPr lang="it-IT" sz="1000"/>
          </a:p>
        </p:txBody>
      </p:sp>
      <p:grpSp>
        <p:nvGrpSpPr>
          <p:cNvPr id="131691" name="Group 619"/>
          <p:cNvGrpSpPr>
            <a:grpSpLocks noChangeAspect="1"/>
          </p:cNvGrpSpPr>
          <p:nvPr/>
        </p:nvGrpSpPr>
        <p:grpSpPr bwMode="auto">
          <a:xfrm>
            <a:off x="6483350" y="2781300"/>
            <a:ext cx="260350" cy="174625"/>
            <a:chOff x="3552" y="3504"/>
            <a:chExt cx="151" cy="144"/>
          </a:xfrm>
        </p:grpSpPr>
        <p:sp>
          <p:nvSpPr>
            <p:cNvPr id="131692" name="Rectangle 620"/>
            <p:cNvSpPr>
              <a:spLocks noChangeAspect="1" noChangeArrowheads="1"/>
            </p:cNvSpPr>
            <p:nvPr/>
          </p:nvSpPr>
          <p:spPr bwMode="auto">
            <a:xfrm rot="2075914">
              <a:off x="3600" y="3531"/>
              <a:ext cx="48" cy="96"/>
            </a:xfrm>
            <a:prstGeom prst="rect">
              <a:avLst/>
            </a:prstGeom>
            <a:solidFill>
              <a:schemeClr val="bg1"/>
            </a:solidFill>
            <a:ln w="9525">
              <a:noFill/>
              <a:miter lim="800000"/>
              <a:headEnd/>
              <a:tailEnd/>
            </a:ln>
            <a:effectLst/>
          </p:spPr>
          <p:txBody>
            <a:bodyPr wrap="none" anchor="ctr"/>
            <a:lstStyle/>
            <a:p>
              <a:endParaRPr lang="en-US"/>
            </a:p>
          </p:txBody>
        </p:sp>
        <p:sp>
          <p:nvSpPr>
            <p:cNvPr id="131693" name="Line 621"/>
            <p:cNvSpPr>
              <a:spLocks noChangeAspect="1" noChangeShapeType="1"/>
            </p:cNvSpPr>
            <p:nvPr/>
          </p:nvSpPr>
          <p:spPr bwMode="auto">
            <a:xfrm flipV="1">
              <a:off x="3552" y="3504"/>
              <a:ext cx="96" cy="144"/>
            </a:xfrm>
            <a:prstGeom prst="line">
              <a:avLst/>
            </a:prstGeom>
            <a:noFill/>
            <a:ln w="9525">
              <a:solidFill>
                <a:schemeClr val="tx1"/>
              </a:solidFill>
              <a:round/>
              <a:headEnd/>
              <a:tailEnd/>
            </a:ln>
            <a:effectLst/>
          </p:spPr>
          <p:txBody>
            <a:bodyPr wrap="none" anchor="ctr"/>
            <a:lstStyle/>
            <a:p>
              <a:endParaRPr lang="en-US"/>
            </a:p>
          </p:txBody>
        </p:sp>
        <p:sp>
          <p:nvSpPr>
            <p:cNvPr id="131694" name="Line 622"/>
            <p:cNvSpPr>
              <a:spLocks noChangeAspect="1" noChangeShapeType="1"/>
            </p:cNvSpPr>
            <p:nvPr/>
          </p:nvSpPr>
          <p:spPr bwMode="auto">
            <a:xfrm flipV="1">
              <a:off x="3607" y="3504"/>
              <a:ext cx="96" cy="144"/>
            </a:xfrm>
            <a:prstGeom prst="line">
              <a:avLst/>
            </a:prstGeom>
            <a:noFill/>
            <a:ln w="9525">
              <a:solidFill>
                <a:schemeClr val="tx1"/>
              </a:solidFill>
              <a:round/>
              <a:headEnd/>
              <a:tailEnd/>
            </a:ln>
            <a:effectLst/>
          </p:spPr>
          <p:txBody>
            <a:bodyPr wrap="none" anchor="ctr"/>
            <a:lstStyle/>
            <a:p>
              <a:endParaRPr lang="en-US"/>
            </a:p>
          </p:txBody>
        </p:sp>
      </p:grpSp>
      <p:sp>
        <p:nvSpPr>
          <p:cNvPr id="131695" name="Oval 623"/>
          <p:cNvSpPr>
            <a:spLocks noChangeArrowheads="1"/>
          </p:cNvSpPr>
          <p:nvPr/>
        </p:nvSpPr>
        <p:spPr bwMode="auto">
          <a:xfrm>
            <a:off x="5597525" y="2816225"/>
            <a:ext cx="111125" cy="98425"/>
          </a:xfrm>
          <a:prstGeom prst="ellipse">
            <a:avLst/>
          </a:prstGeom>
          <a:noFill/>
          <a:ln w="4763">
            <a:solidFill>
              <a:srgbClr val="000000"/>
            </a:solidFill>
            <a:round/>
            <a:headEnd/>
            <a:tailEnd/>
          </a:ln>
        </p:spPr>
        <p:txBody>
          <a:bodyPr/>
          <a:lstStyle/>
          <a:p>
            <a:endParaRPr lang="en-US"/>
          </a:p>
        </p:txBody>
      </p:sp>
      <p:sp>
        <p:nvSpPr>
          <p:cNvPr id="131696" name="Oval 624"/>
          <p:cNvSpPr>
            <a:spLocks noChangeArrowheads="1"/>
          </p:cNvSpPr>
          <p:nvPr/>
        </p:nvSpPr>
        <p:spPr bwMode="auto">
          <a:xfrm>
            <a:off x="6418263" y="2809875"/>
            <a:ext cx="111125" cy="98425"/>
          </a:xfrm>
          <a:prstGeom prst="ellipse">
            <a:avLst/>
          </a:prstGeom>
          <a:noFill/>
          <a:ln w="4763">
            <a:solidFill>
              <a:srgbClr val="000000"/>
            </a:solidFill>
            <a:round/>
            <a:headEnd/>
            <a:tailEnd/>
          </a:ln>
        </p:spPr>
        <p:txBody>
          <a:bodyPr/>
          <a:lstStyle/>
          <a:p>
            <a:endParaRPr lang="en-US"/>
          </a:p>
        </p:txBody>
      </p:sp>
      <p:sp>
        <p:nvSpPr>
          <p:cNvPr id="131697" name="Oval 625"/>
          <p:cNvSpPr>
            <a:spLocks noChangeArrowheads="1"/>
          </p:cNvSpPr>
          <p:nvPr/>
        </p:nvSpPr>
        <p:spPr bwMode="auto">
          <a:xfrm>
            <a:off x="7324725" y="2830513"/>
            <a:ext cx="109538" cy="98425"/>
          </a:xfrm>
          <a:prstGeom prst="ellipse">
            <a:avLst/>
          </a:prstGeom>
          <a:noFill/>
          <a:ln w="4763">
            <a:solidFill>
              <a:srgbClr val="000000"/>
            </a:solidFill>
            <a:round/>
            <a:headEnd/>
            <a:tailEnd/>
          </a:ln>
        </p:spPr>
        <p:txBody>
          <a:bodyPr/>
          <a:lstStyle/>
          <a:p>
            <a:endParaRPr lang="en-US"/>
          </a:p>
        </p:txBody>
      </p:sp>
      <p:sp>
        <p:nvSpPr>
          <p:cNvPr id="131698" name="Oval 626"/>
          <p:cNvSpPr>
            <a:spLocks noChangeArrowheads="1"/>
          </p:cNvSpPr>
          <p:nvPr/>
        </p:nvSpPr>
        <p:spPr bwMode="auto">
          <a:xfrm>
            <a:off x="6673850" y="2825750"/>
            <a:ext cx="109538" cy="98425"/>
          </a:xfrm>
          <a:prstGeom prst="ellipse">
            <a:avLst/>
          </a:prstGeom>
          <a:noFill/>
          <a:ln w="4763">
            <a:solidFill>
              <a:srgbClr val="000000"/>
            </a:solidFill>
            <a:round/>
            <a:headEnd/>
            <a:tailEnd/>
          </a:ln>
        </p:spPr>
        <p:txBody>
          <a:bodyPr/>
          <a:lstStyle/>
          <a:p>
            <a:endParaRPr lang="en-US"/>
          </a:p>
        </p:txBody>
      </p:sp>
      <p:sp>
        <p:nvSpPr>
          <p:cNvPr id="131699" name="Oval 627"/>
          <p:cNvSpPr>
            <a:spLocks noChangeArrowheads="1"/>
          </p:cNvSpPr>
          <p:nvPr/>
        </p:nvSpPr>
        <p:spPr bwMode="auto">
          <a:xfrm>
            <a:off x="7102475" y="2825750"/>
            <a:ext cx="111125" cy="98425"/>
          </a:xfrm>
          <a:prstGeom prst="ellipse">
            <a:avLst/>
          </a:prstGeom>
          <a:noFill/>
          <a:ln w="4763">
            <a:solidFill>
              <a:srgbClr val="000000"/>
            </a:solidFill>
            <a:round/>
            <a:headEnd/>
            <a:tailEnd/>
          </a:ln>
        </p:spPr>
        <p:txBody>
          <a:bodyPr/>
          <a:lstStyle/>
          <a:p>
            <a:endParaRPr lang="en-US"/>
          </a:p>
        </p:txBody>
      </p:sp>
      <p:sp>
        <p:nvSpPr>
          <p:cNvPr id="131700" name="Oval 628"/>
          <p:cNvSpPr>
            <a:spLocks noChangeArrowheads="1"/>
          </p:cNvSpPr>
          <p:nvPr/>
        </p:nvSpPr>
        <p:spPr bwMode="auto">
          <a:xfrm>
            <a:off x="7170738" y="2825750"/>
            <a:ext cx="109537" cy="98425"/>
          </a:xfrm>
          <a:prstGeom prst="ellipse">
            <a:avLst/>
          </a:prstGeom>
          <a:noFill/>
          <a:ln w="4763">
            <a:solidFill>
              <a:srgbClr val="000000"/>
            </a:solidFill>
            <a:round/>
            <a:headEnd/>
            <a:tailEnd/>
          </a:ln>
        </p:spPr>
        <p:txBody>
          <a:bodyPr/>
          <a:lstStyle/>
          <a:p>
            <a:endParaRPr lang="en-US"/>
          </a:p>
        </p:txBody>
      </p:sp>
      <p:sp>
        <p:nvSpPr>
          <p:cNvPr id="131701" name="Text Box 629"/>
          <p:cNvSpPr txBox="1">
            <a:spLocks noChangeArrowheads="1"/>
          </p:cNvSpPr>
          <p:nvPr/>
        </p:nvSpPr>
        <p:spPr bwMode="auto">
          <a:xfrm>
            <a:off x="2473325" y="3810000"/>
            <a:ext cx="1265238" cy="366713"/>
          </a:xfrm>
          <a:prstGeom prst="rect">
            <a:avLst/>
          </a:prstGeom>
          <a:noFill/>
          <a:ln w="9525">
            <a:noFill/>
            <a:miter lim="800000"/>
            <a:headEnd/>
            <a:tailEnd/>
          </a:ln>
          <a:effectLst/>
        </p:spPr>
        <p:txBody>
          <a:bodyPr wrap="none">
            <a:spAutoFit/>
          </a:bodyPr>
          <a:lstStyle/>
          <a:p>
            <a:r>
              <a:rPr lang="it-IT" sz="1800">
                <a:latin typeface="Arial" pitchFamily="34" charset="0"/>
              </a:rPr>
              <a:t>Patient C</a:t>
            </a:r>
          </a:p>
        </p:txBody>
      </p:sp>
      <p:sp>
        <p:nvSpPr>
          <p:cNvPr id="131702" name="Line 630"/>
          <p:cNvSpPr>
            <a:spLocks noChangeShapeType="1"/>
          </p:cNvSpPr>
          <p:nvPr/>
        </p:nvSpPr>
        <p:spPr bwMode="auto">
          <a:xfrm>
            <a:off x="5119688" y="4337050"/>
            <a:ext cx="4762" cy="1352550"/>
          </a:xfrm>
          <a:prstGeom prst="line">
            <a:avLst/>
          </a:prstGeom>
          <a:noFill/>
          <a:ln w="0">
            <a:solidFill>
              <a:srgbClr val="000000"/>
            </a:solidFill>
            <a:round/>
            <a:headEnd/>
            <a:tailEnd/>
          </a:ln>
        </p:spPr>
        <p:txBody>
          <a:bodyPr/>
          <a:lstStyle/>
          <a:p>
            <a:endParaRPr lang="en-US"/>
          </a:p>
        </p:txBody>
      </p:sp>
      <p:sp>
        <p:nvSpPr>
          <p:cNvPr id="131703" name="Line 631"/>
          <p:cNvSpPr>
            <a:spLocks noChangeShapeType="1"/>
          </p:cNvSpPr>
          <p:nvPr/>
        </p:nvSpPr>
        <p:spPr bwMode="auto">
          <a:xfrm>
            <a:off x="5095875" y="5689600"/>
            <a:ext cx="23813" cy="1588"/>
          </a:xfrm>
          <a:prstGeom prst="line">
            <a:avLst/>
          </a:prstGeom>
          <a:noFill/>
          <a:ln w="0">
            <a:solidFill>
              <a:srgbClr val="000000"/>
            </a:solidFill>
            <a:round/>
            <a:headEnd/>
            <a:tailEnd/>
          </a:ln>
        </p:spPr>
        <p:txBody>
          <a:bodyPr/>
          <a:lstStyle/>
          <a:p>
            <a:endParaRPr lang="en-US"/>
          </a:p>
        </p:txBody>
      </p:sp>
      <p:sp>
        <p:nvSpPr>
          <p:cNvPr id="131704" name="Line 632"/>
          <p:cNvSpPr>
            <a:spLocks noChangeShapeType="1"/>
          </p:cNvSpPr>
          <p:nvPr/>
        </p:nvSpPr>
        <p:spPr bwMode="auto">
          <a:xfrm>
            <a:off x="5095875" y="5238750"/>
            <a:ext cx="23813" cy="1588"/>
          </a:xfrm>
          <a:prstGeom prst="line">
            <a:avLst/>
          </a:prstGeom>
          <a:noFill/>
          <a:ln w="0">
            <a:solidFill>
              <a:srgbClr val="000000"/>
            </a:solidFill>
            <a:round/>
            <a:headEnd/>
            <a:tailEnd/>
          </a:ln>
        </p:spPr>
        <p:txBody>
          <a:bodyPr/>
          <a:lstStyle/>
          <a:p>
            <a:endParaRPr lang="en-US"/>
          </a:p>
        </p:txBody>
      </p:sp>
      <p:sp>
        <p:nvSpPr>
          <p:cNvPr id="131705" name="Line 633"/>
          <p:cNvSpPr>
            <a:spLocks noChangeShapeType="1"/>
          </p:cNvSpPr>
          <p:nvPr/>
        </p:nvSpPr>
        <p:spPr bwMode="auto">
          <a:xfrm>
            <a:off x="5095875" y="4787900"/>
            <a:ext cx="23813" cy="1588"/>
          </a:xfrm>
          <a:prstGeom prst="line">
            <a:avLst/>
          </a:prstGeom>
          <a:noFill/>
          <a:ln w="0">
            <a:solidFill>
              <a:srgbClr val="000000"/>
            </a:solidFill>
            <a:round/>
            <a:headEnd/>
            <a:tailEnd/>
          </a:ln>
        </p:spPr>
        <p:txBody>
          <a:bodyPr/>
          <a:lstStyle/>
          <a:p>
            <a:endParaRPr lang="en-US"/>
          </a:p>
        </p:txBody>
      </p:sp>
      <p:sp>
        <p:nvSpPr>
          <p:cNvPr id="131706" name="Line 634"/>
          <p:cNvSpPr>
            <a:spLocks noChangeShapeType="1"/>
          </p:cNvSpPr>
          <p:nvPr/>
        </p:nvSpPr>
        <p:spPr bwMode="auto">
          <a:xfrm>
            <a:off x="5095875" y="4337050"/>
            <a:ext cx="23813" cy="1588"/>
          </a:xfrm>
          <a:prstGeom prst="line">
            <a:avLst/>
          </a:prstGeom>
          <a:noFill/>
          <a:ln w="0">
            <a:solidFill>
              <a:srgbClr val="000000"/>
            </a:solidFill>
            <a:round/>
            <a:headEnd/>
            <a:tailEnd/>
          </a:ln>
        </p:spPr>
        <p:txBody>
          <a:bodyPr/>
          <a:lstStyle/>
          <a:p>
            <a:endParaRPr lang="en-US"/>
          </a:p>
        </p:txBody>
      </p:sp>
      <p:sp>
        <p:nvSpPr>
          <p:cNvPr id="131707" name="Line 635"/>
          <p:cNvSpPr>
            <a:spLocks noChangeShapeType="1"/>
          </p:cNvSpPr>
          <p:nvPr/>
        </p:nvSpPr>
        <p:spPr bwMode="auto">
          <a:xfrm>
            <a:off x="5119688" y="5689600"/>
            <a:ext cx="2582862" cy="1588"/>
          </a:xfrm>
          <a:prstGeom prst="line">
            <a:avLst/>
          </a:prstGeom>
          <a:noFill/>
          <a:ln w="0">
            <a:solidFill>
              <a:srgbClr val="000000"/>
            </a:solidFill>
            <a:round/>
            <a:headEnd/>
            <a:tailEnd/>
          </a:ln>
        </p:spPr>
        <p:txBody>
          <a:bodyPr/>
          <a:lstStyle/>
          <a:p>
            <a:endParaRPr lang="en-US"/>
          </a:p>
        </p:txBody>
      </p:sp>
      <p:sp>
        <p:nvSpPr>
          <p:cNvPr id="131708" name="Line 636"/>
          <p:cNvSpPr>
            <a:spLocks noChangeShapeType="1"/>
          </p:cNvSpPr>
          <p:nvPr/>
        </p:nvSpPr>
        <p:spPr bwMode="auto">
          <a:xfrm flipV="1">
            <a:off x="5119688" y="5689600"/>
            <a:ext cx="4762" cy="22225"/>
          </a:xfrm>
          <a:prstGeom prst="line">
            <a:avLst/>
          </a:prstGeom>
          <a:noFill/>
          <a:ln w="0">
            <a:solidFill>
              <a:srgbClr val="000000"/>
            </a:solidFill>
            <a:round/>
            <a:headEnd/>
            <a:tailEnd/>
          </a:ln>
        </p:spPr>
        <p:txBody>
          <a:bodyPr/>
          <a:lstStyle/>
          <a:p>
            <a:endParaRPr lang="en-US"/>
          </a:p>
        </p:txBody>
      </p:sp>
      <p:sp>
        <p:nvSpPr>
          <p:cNvPr id="131709" name="Line 637"/>
          <p:cNvSpPr>
            <a:spLocks noChangeShapeType="1"/>
          </p:cNvSpPr>
          <p:nvPr/>
        </p:nvSpPr>
        <p:spPr bwMode="auto">
          <a:xfrm flipV="1">
            <a:off x="5440363" y="5689600"/>
            <a:ext cx="3175" cy="22225"/>
          </a:xfrm>
          <a:prstGeom prst="line">
            <a:avLst/>
          </a:prstGeom>
          <a:noFill/>
          <a:ln w="0">
            <a:solidFill>
              <a:srgbClr val="000000"/>
            </a:solidFill>
            <a:round/>
            <a:headEnd/>
            <a:tailEnd/>
          </a:ln>
        </p:spPr>
        <p:txBody>
          <a:bodyPr/>
          <a:lstStyle/>
          <a:p>
            <a:endParaRPr lang="en-US"/>
          </a:p>
        </p:txBody>
      </p:sp>
      <p:sp>
        <p:nvSpPr>
          <p:cNvPr id="131710" name="Line 638"/>
          <p:cNvSpPr>
            <a:spLocks noChangeShapeType="1"/>
          </p:cNvSpPr>
          <p:nvPr/>
        </p:nvSpPr>
        <p:spPr bwMode="auto">
          <a:xfrm flipV="1">
            <a:off x="5768975" y="5689600"/>
            <a:ext cx="1588" cy="22225"/>
          </a:xfrm>
          <a:prstGeom prst="line">
            <a:avLst/>
          </a:prstGeom>
          <a:noFill/>
          <a:ln w="0">
            <a:solidFill>
              <a:srgbClr val="000000"/>
            </a:solidFill>
            <a:round/>
            <a:headEnd/>
            <a:tailEnd/>
          </a:ln>
        </p:spPr>
        <p:txBody>
          <a:bodyPr/>
          <a:lstStyle/>
          <a:p>
            <a:endParaRPr lang="en-US"/>
          </a:p>
        </p:txBody>
      </p:sp>
      <p:sp>
        <p:nvSpPr>
          <p:cNvPr id="131711" name="Line 639"/>
          <p:cNvSpPr>
            <a:spLocks noChangeShapeType="1"/>
          </p:cNvSpPr>
          <p:nvPr/>
        </p:nvSpPr>
        <p:spPr bwMode="auto">
          <a:xfrm flipV="1">
            <a:off x="6086475" y="5689600"/>
            <a:ext cx="3175" cy="22225"/>
          </a:xfrm>
          <a:prstGeom prst="line">
            <a:avLst/>
          </a:prstGeom>
          <a:noFill/>
          <a:ln w="0">
            <a:solidFill>
              <a:srgbClr val="000000"/>
            </a:solidFill>
            <a:round/>
            <a:headEnd/>
            <a:tailEnd/>
          </a:ln>
        </p:spPr>
        <p:txBody>
          <a:bodyPr/>
          <a:lstStyle/>
          <a:p>
            <a:endParaRPr lang="en-US"/>
          </a:p>
        </p:txBody>
      </p:sp>
      <p:sp>
        <p:nvSpPr>
          <p:cNvPr id="131712" name="Line 640"/>
          <p:cNvSpPr>
            <a:spLocks noChangeShapeType="1"/>
          </p:cNvSpPr>
          <p:nvPr/>
        </p:nvSpPr>
        <p:spPr bwMode="auto">
          <a:xfrm flipV="1">
            <a:off x="6416675" y="5689600"/>
            <a:ext cx="1588" cy="22225"/>
          </a:xfrm>
          <a:prstGeom prst="line">
            <a:avLst/>
          </a:prstGeom>
          <a:noFill/>
          <a:ln w="0">
            <a:solidFill>
              <a:srgbClr val="000000"/>
            </a:solidFill>
            <a:round/>
            <a:headEnd/>
            <a:tailEnd/>
          </a:ln>
        </p:spPr>
        <p:txBody>
          <a:bodyPr/>
          <a:lstStyle/>
          <a:p>
            <a:endParaRPr lang="en-US"/>
          </a:p>
        </p:txBody>
      </p:sp>
      <p:sp>
        <p:nvSpPr>
          <p:cNvPr id="131713" name="Line 641"/>
          <p:cNvSpPr>
            <a:spLocks noChangeShapeType="1"/>
          </p:cNvSpPr>
          <p:nvPr/>
        </p:nvSpPr>
        <p:spPr bwMode="auto">
          <a:xfrm flipV="1">
            <a:off x="6734175" y="5689600"/>
            <a:ext cx="3175" cy="22225"/>
          </a:xfrm>
          <a:prstGeom prst="line">
            <a:avLst/>
          </a:prstGeom>
          <a:noFill/>
          <a:ln w="0">
            <a:solidFill>
              <a:srgbClr val="000000"/>
            </a:solidFill>
            <a:round/>
            <a:headEnd/>
            <a:tailEnd/>
          </a:ln>
        </p:spPr>
        <p:txBody>
          <a:bodyPr/>
          <a:lstStyle/>
          <a:p>
            <a:endParaRPr lang="en-US"/>
          </a:p>
        </p:txBody>
      </p:sp>
      <p:sp>
        <p:nvSpPr>
          <p:cNvPr id="131714" name="Line 642"/>
          <p:cNvSpPr>
            <a:spLocks noChangeShapeType="1"/>
          </p:cNvSpPr>
          <p:nvPr/>
        </p:nvSpPr>
        <p:spPr bwMode="auto">
          <a:xfrm flipV="1">
            <a:off x="7054850" y="5689600"/>
            <a:ext cx="1588" cy="22225"/>
          </a:xfrm>
          <a:prstGeom prst="line">
            <a:avLst/>
          </a:prstGeom>
          <a:noFill/>
          <a:ln w="0">
            <a:solidFill>
              <a:srgbClr val="000000"/>
            </a:solidFill>
            <a:round/>
            <a:headEnd/>
            <a:tailEnd/>
          </a:ln>
        </p:spPr>
        <p:txBody>
          <a:bodyPr/>
          <a:lstStyle/>
          <a:p>
            <a:endParaRPr lang="en-US"/>
          </a:p>
        </p:txBody>
      </p:sp>
      <p:sp>
        <p:nvSpPr>
          <p:cNvPr id="131715" name="Line 643"/>
          <p:cNvSpPr>
            <a:spLocks noChangeShapeType="1"/>
          </p:cNvSpPr>
          <p:nvPr/>
        </p:nvSpPr>
        <p:spPr bwMode="auto">
          <a:xfrm flipV="1">
            <a:off x="7383463" y="5689600"/>
            <a:ext cx="3175" cy="22225"/>
          </a:xfrm>
          <a:prstGeom prst="line">
            <a:avLst/>
          </a:prstGeom>
          <a:noFill/>
          <a:ln w="0">
            <a:solidFill>
              <a:srgbClr val="000000"/>
            </a:solidFill>
            <a:round/>
            <a:headEnd/>
            <a:tailEnd/>
          </a:ln>
        </p:spPr>
        <p:txBody>
          <a:bodyPr/>
          <a:lstStyle/>
          <a:p>
            <a:endParaRPr lang="en-US"/>
          </a:p>
        </p:txBody>
      </p:sp>
      <p:sp>
        <p:nvSpPr>
          <p:cNvPr id="131716" name="Line 644"/>
          <p:cNvSpPr>
            <a:spLocks noChangeShapeType="1"/>
          </p:cNvSpPr>
          <p:nvPr/>
        </p:nvSpPr>
        <p:spPr bwMode="auto">
          <a:xfrm flipV="1">
            <a:off x="7702550" y="5689600"/>
            <a:ext cx="3175" cy="22225"/>
          </a:xfrm>
          <a:prstGeom prst="line">
            <a:avLst/>
          </a:prstGeom>
          <a:noFill/>
          <a:ln w="0">
            <a:solidFill>
              <a:srgbClr val="000000"/>
            </a:solidFill>
            <a:round/>
            <a:headEnd/>
            <a:tailEnd/>
          </a:ln>
        </p:spPr>
        <p:txBody>
          <a:bodyPr/>
          <a:lstStyle/>
          <a:p>
            <a:endParaRPr lang="en-US"/>
          </a:p>
        </p:txBody>
      </p:sp>
      <p:sp>
        <p:nvSpPr>
          <p:cNvPr id="131717" name="Line 645"/>
          <p:cNvSpPr>
            <a:spLocks noChangeShapeType="1"/>
          </p:cNvSpPr>
          <p:nvPr/>
        </p:nvSpPr>
        <p:spPr bwMode="auto">
          <a:xfrm>
            <a:off x="5119688" y="5689600"/>
            <a:ext cx="128587" cy="1588"/>
          </a:xfrm>
          <a:prstGeom prst="line">
            <a:avLst/>
          </a:prstGeom>
          <a:noFill/>
          <a:ln w="11113">
            <a:solidFill>
              <a:srgbClr val="000000"/>
            </a:solidFill>
            <a:round/>
            <a:headEnd/>
            <a:tailEnd/>
          </a:ln>
        </p:spPr>
        <p:txBody>
          <a:bodyPr/>
          <a:lstStyle/>
          <a:p>
            <a:endParaRPr lang="en-US"/>
          </a:p>
        </p:txBody>
      </p:sp>
      <p:sp>
        <p:nvSpPr>
          <p:cNvPr id="131718" name="Line 646"/>
          <p:cNvSpPr>
            <a:spLocks noChangeShapeType="1"/>
          </p:cNvSpPr>
          <p:nvPr/>
        </p:nvSpPr>
        <p:spPr bwMode="auto">
          <a:xfrm>
            <a:off x="5248275" y="5689600"/>
            <a:ext cx="82550" cy="1588"/>
          </a:xfrm>
          <a:prstGeom prst="line">
            <a:avLst/>
          </a:prstGeom>
          <a:noFill/>
          <a:ln w="11113">
            <a:solidFill>
              <a:srgbClr val="000000"/>
            </a:solidFill>
            <a:round/>
            <a:headEnd/>
            <a:tailEnd/>
          </a:ln>
        </p:spPr>
        <p:txBody>
          <a:bodyPr/>
          <a:lstStyle/>
          <a:p>
            <a:endParaRPr lang="en-US"/>
          </a:p>
        </p:txBody>
      </p:sp>
      <p:sp>
        <p:nvSpPr>
          <p:cNvPr id="131719" name="Line 647"/>
          <p:cNvSpPr>
            <a:spLocks noChangeShapeType="1"/>
          </p:cNvSpPr>
          <p:nvPr/>
        </p:nvSpPr>
        <p:spPr bwMode="auto">
          <a:xfrm>
            <a:off x="5330825" y="5689600"/>
            <a:ext cx="514350" cy="1588"/>
          </a:xfrm>
          <a:prstGeom prst="line">
            <a:avLst/>
          </a:prstGeom>
          <a:noFill/>
          <a:ln w="11113">
            <a:solidFill>
              <a:srgbClr val="000000"/>
            </a:solidFill>
            <a:round/>
            <a:headEnd/>
            <a:tailEnd/>
          </a:ln>
        </p:spPr>
        <p:txBody>
          <a:bodyPr/>
          <a:lstStyle/>
          <a:p>
            <a:endParaRPr lang="en-US"/>
          </a:p>
        </p:txBody>
      </p:sp>
      <p:sp>
        <p:nvSpPr>
          <p:cNvPr id="131720" name="Line 648"/>
          <p:cNvSpPr>
            <a:spLocks noChangeShapeType="1"/>
          </p:cNvSpPr>
          <p:nvPr/>
        </p:nvSpPr>
        <p:spPr bwMode="auto">
          <a:xfrm flipV="1">
            <a:off x="5845175" y="5043488"/>
            <a:ext cx="528638" cy="646112"/>
          </a:xfrm>
          <a:prstGeom prst="line">
            <a:avLst/>
          </a:prstGeom>
          <a:noFill/>
          <a:ln w="11113">
            <a:solidFill>
              <a:srgbClr val="000000"/>
            </a:solidFill>
            <a:round/>
            <a:headEnd/>
            <a:tailEnd/>
          </a:ln>
        </p:spPr>
        <p:txBody>
          <a:bodyPr/>
          <a:lstStyle/>
          <a:p>
            <a:endParaRPr lang="en-US"/>
          </a:p>
        </p:txBody>
      </p:sp>
      <p:sp>
        <p:nvSpPr>
          <p:cNvPr id="131721" name="Line 649"/>
          <p:cNvSpPr>
            <a:spLocks noChangeShapeType="1"/>
          </p:cNvSpPr>
          <p:nvPr/>
        </p:nvSpPr>
        <p:spPr bwMode="auto">
          <a:xfrm>
            <a:off x="6373813" y="5043488"/>
            <a:ext cx="469900" cy="128587"/>
          </a:xfrm>
          <a:prstGeom prst="line">
            <a:avLst/>
          </a:prstGeom>
          <a:noFill/>
          <a:ln w="11113">
            <a:solidFill>
              <a:srgbClr val="000000"/>
            </a:solidFill>
            <a:round/>
            <a:headEnd/>
            <a:tailEnd/>
          </a:ln>
        </p:spPr>
        <p:txBody>
          <a:bodyPr/>
          <a:lstStyle/>
          <a:p>
            <a:endParaRPr lang="en-US"/>
          </a:p>
        </p:txBody>
      </p:sp>
      <p:sp>
        <p:nvSpPr>
          <p:cNvPr id="131722" name="Line 650"/>
          <p:cNvSpPr>
            <a:spLocks noChangeShapeType="1"/>
          </p:cNvSpPr>
          <p:nvPr/>
        </p:nvSpPr>
        <p:spPr bwMode="auto">
          <a:xfrm>
            <a:off x="6843713" y="5172075"/>
            <a:ext cx="227012" cy="141288"/>
          </a:xfrm>
          <a:prstGeom prst="line">
            <a:avLst/>
          </a:prstGeom>
          <a:noFill/>
          <a:ln w="11113">
            <a:solidFill>
              <a:srgbClr val="000000"/>
            </a:solidFill>
            <a:round/>
            <a:headEnd/>
            <a:tailEnd/>
          </a:ln>
        </p:spPr>
        <p:txBody>
          <a:bodyPr/>
          <a:lstStyle/>
          <a:p>
            <a:endParaRPr lang="en-US"/>
          </a:p>
        </p:txBody>
      </p:sp>
      <p:sp>
        <p:nvSpPr>
          <p:cNvPr id="131723" name="Line 651"/>
          <p:cNvSpPr>
            <a:spLocks noChangeShapeType="1"/>
          </p:cNvSpPr>
          <p:nvPr/>
        </p:nvSpPr>
        <p:spPr bwMode="auto">
          <a:xfrm>
            <a:off x="7070725" y="5313363"/>
            <a:ext cx="203200" cy="76200"/>
          </a:xfrm>
          <a:prstGeom prst="line">
            <a:avLst/>
          </a:prstGeom>
          <a:noFill/>
          <a:ln w="11113">
            <a:solidFill>
              <a:srgbClr val="000000"/>
            </a:solidFill>
            <a:round/>
            <a:headEnd/>
            <a:tailEnd/>
          </a:ln>
        </p:spPr>
        <p:txBody>
          <a:bodyPr/>
          <a:lstStyle/>
          <a:p>
            <a:endParaRPr lang="en-US"/>
          </a:p>
        </p:txBody>
      </p:sp>
      <p:sp>
        <p:nvSpPr>
          <p:cNvPr id="131724" name="Line 652"/>
          <p:cNvSpPr>
            <a:spLocks noChangeShapeType="1"/>
          </p:cNvSpPr>
          <p:nvPr/>
        </p:nvSpPr>
        <p:spPr bwMode="auto">
          <a:xfrm>
            <a:off x="7273925" y="5389563"/>
            <a:ext cx="166688" cy="1587"/>
          </a:xfrm>
          <a:prstGeom prst="line">
            <a:avLst/>
          </a:prstGeom>
          <a:noFill/>
          <a:ln w="11113">
            <a:solidFill>
              <a:srgbClr val="000000"/>
            </a:solidFill>
            <a:round/>
            <a:headEnd/>
            <a:tailEnd/>
          </a:ln>
        </p:spPr>
        <p:txBody>
          <a:bodyPr/>
          <a:lstStyle/>
          <a:p>
            <a:endParaRPr lang="en-US"/>
          </a:p>
        </p:txBody>
      </p:sp>
      <p:sp>
        <p:nvSpPr>
          <p:cNvPr id="131725" name="Line 653"/>
          <p:cNvSpPr>
            <a:spLocks noChangeShapeType="1"/>
          </p:cNvSpPr>
          <p:nvPr/>
        </p:nvSpPr>
        <p:spPr bwMode="auto">
          <a:xfrm>
            <a:off x="7440613" y="5389563"/>
            <a:ext cx="177800" cy="104775"/>
          </a:xfrm>
          <a:prstGeom prst="line">
            <a:avLst/>
          </a:prstGeom>
          <a:noFill/>
          <a:ln w="11113">
            <a:solidFill>
              <a:srgbClr val="000000"/>
            </a:solidFill>
            <a:round/>
            <a:headEnd/>
            <a:tailEnd/>
          </a:ln>
        </p:spPr>
        <p:txBody>
          <a:bodyPr/>
          <a:lstStyle/>
          <a:p>
            <a:endParaRPr lang="en-US"/>
          </a:p>
        </p:txBody>
      </p:sp>
      <p:sp>
        <p:nvSpPr>
          <p:cNvPr id="131726" name="Line 654"/>
          <p:cNvSpPr>
            <a:spLocks noChangeShapeType="1"/>
          </p:cNvSpPr>
          <p:nvPr/>
        </p:nvSpPr>
        <p:spPr bwMode="auto">
          <a:xfrm>
            <a:off x="5119688" y="5675313"/>
            <a:ext cx="128587" cy="1587"/>
          </a:xfrm>
          <a:prstGeom prst="line">
            <a:avLst/>
          </a:prstGeom>
          <a:noFill/>
          <a:ln w="4763">
            <a:solidFill>
              <a:srgbClr val="000000"/>
            </a:solidFill>
            <a:round/>
            <a:headEnd/>
            <a:tailEnd/>
          </a:ln>
        </p:spPr>
        <p:txBody>
          <a:bodyPr/>
          <a:lstStyle/>
          <a:p>
            <a:endParaRPr lang="en-US"/>
          </a:p>
        </p:txBody>
      </p:sp>
      <p:sp>
        <p:nvSpPr>
          <p:cNvPr id="131727" name="Line 655"/>
          <p:cNvSpPr>
            <a:spLocks noChangeShapeType="1"/>
          </p:cNvSpPr>
          <p:nvPr/>
        </p:nvSpPr>
        <p:spPr bwMode="auto">
          <a:xfrm>
            <a:off x="5248275" y="5675313"/>
            <a:ext cx="82550" cy="1587"/>
          </a:xfrm>
          <a:prstGeom prst="line">
            <a:avLst/>
          </a:prstGeom>
          <a:noFill/>
          <a:ln w="4763">
            <a:solidFill>
              <a:srgbClr val="000000"/>
            </a:solidFill>
            <a:round/>
            <a:headEnd/>
            <a:tailEnd/>
          </a:ln>
        </p:spPr>
        <p:txBody>
          <a:bodyPr/>
          <a:lstStyle/>
          <a:p>
            <a:endParaRPr lang="en-US"/>
          </a:p>
        </p:txBody>
      </p:sp>
      <p:sp>
        <p:nvSpPr>
          <p:cNvPr id="131728" name="Line 656"/>
          <p:cNvSpPr>
            <a:spLocks noChangeShapeType="1"/>
          </p:cNvSpPr>
          <p:nvPr/>
        </p:nvSpPr>
        <p:spPr bwMode="auto">
          <a:xfrm>
            <a:off x="5330825" y="5675313"/>
            <a:ext cx="514350" cy="1587"/>
          </a:xfrm>
          <a:prstGeom prst="line">
            <a:avLst/>
          </a:prstGeom>
          <a:noFill/>
          <a:ln w="4763">
            <a:solidFill>
              <a:srgbClr val="000000"/>
            </a:solidFill>
            <a:round/>
            <a:headEnd/>
            <a:tailEnd/>
          </a:ln>
        </p:spPr>
        <p:txBody>
          <a:bodyPr/>
          <a:lstStyle/>
          <a:p>
            <a:endParaRPr lang="en-US"/>
          </a:p>
        </p:txBody>
      </p:sp>
      <p:sp>
        <p:nvSpPr>
          <p:cNvPr id="131729" name="Line 657"/>
          <p:cNvSpPr>
            <a:spLocks noChangeShapeType="1"/>
          </p:cNvSpPr>
          <p:nvPr/>
        </p:nvSpPr>
        <p:spPr bwMode="auto">
          <a:xfrm>
            <a:off x="5845175" y="5675313"/>
            <a:ext cx="528638" cy="1587"/>
          </a:xfrm>
          <a:prstGeom prst="line">
            <a:avLst/>
          </a:prstGeom>
          <a:noFill/>
          <a:ln w="4763">
            <a:solidFill>
              <a:srgbClr val="000000"/>
            </a:solidFill>
            <a:round/>
            <a:headEnd/>
            <a:tailEnd/>
          </a:ln>
        </p:spPr>
        <p:txBody>
          <a:bodyPr/>
          <a:lstStyle/>
          <a:p>
            <a:endParaRPr lang="en-US"/>
          </a:p>
        </p:txBody>
      </p:sp>
      <p:sp>
        <p:nvSpPr>
          <p:cNvPr id="131730" name="Line 658"/>
          <p:cNvSpPr>
            <a:spLocks noChangeShapeType="1"/>
          </p:cNvSpPr>
          <p:nvPr/>
        </p:nvSpPr>
        <p:spPr bwMode="auto">
          <a:xfrm>
            <a:off x="6373813" y="5675313"/>
            <a:ext cx="469900" cy="1587"/>
          </a:xfrm>
          <a:prstGeom prst="line">
            <a:avLst/>
          </a:prstGeom>
          <a:noFill/>
          <a:ln w="4763">
            <a:solidFill>
              <a:srgbClr val="000000"/>
            </a:solidFill>
            <a:round/>
            <a:headEnd/>
            <a:tailEnd/>
          </a:ln>
        </p:spPr>
        <p:txBody>
          <a:bodyPr/>
          <a:lstStyle/>
          <a:p>
            <a:endParaRPr lang="en-US"/>
          </a:p>
        </p:txBody>
      </p:sp>
      <p:sp>
        <p:nvSpPr>
          <p:cNvPr id="131731" name="Line 659"/>
          <p:cNvSpPr>
            <a:spLocks noChangeShapeType="1"/>
          </p:cNvSpPr>
          <p:nvPr/>
        </p:nvSpPr>
        <p:spPr bwMode="auto">
          <a:xfrm>
            <a:off x="6843713" y="5675313"/>
            <a:ext cx="227012" cy="1587"/>
          </a:xfrm>
          <a:prstGeom prst="line">
            <a:avLst/>
          </a:prstGeom>
          <a:noFill/>
          <a:ln w="4763">
            <a:solidFill>
              <a:srgbClr val="000000"/>
            </a:solidFill>
            <a:round/>
            <a:headEnd/>
            <a:tailEnd/>
          </a:ln>
        </p:spPr>
        <p:txBody>
          <a:bodyPr/>
          <a:lstStyle/>
          <a:p>
            <a:endParaRPr lang="en-US"/>
          </a:p>
        </p:txBody>
      </p:sp>
      <p:sp>
        <p:nvSpPr>
          <p:cNvPr id="131732" name="Line 660"/>
          <p:cNvSpPr>
            <a:spLocks noChangeShapeType="1"/>
          </p:cNvSpPr>
          <p:nvPr/>
        </p:nvSpPr>
        <p:spPr bwMode="auto">
          <a:xfrm>
            <a:off x="7070725" y="5675313"/>
            <a:ext cx="203200" cy="1587"/>
          </a:xfrm>
          <a:prstGeom prst="line">
            <a:avLst/>
          </a:prstGeom>
          <a:noFill/>
          <a:ln w="4763">
            <a:solidFill>
              <a:srgbClr val="000000"/>
            </a:solidFill>
            <a:round/>
            <a:headEnd/>
            <a:tailEnd/>
          </a:ln>
        </p:spPr>
        <p:txBody>
          <a:bodyPr/>
          <a:lstStyle/>
          <a:p>
            <a:endParaRPr lang="en-US"/>
          </a:p>
        </p:txBody>
      </p:sp>
      <p:sp>
        <p:nvSpPr>
          <p:cNvPr id="131733" name="Line 661"/>
          <p:cNvSpPr>
            <a:spLocks noChangeShapeType="1"/>
          </p:cNvSpPr>
          <p:nvPr/>
        </p:nvSpPr>
        <p:spPr bwMode="auto">
          <a:xfrm>
            <a:off x="7273925" y="5675313"/>
            <a:ext cx="166688" cy="1587"/>
          </a:xfrm>
          <a:prstGeom prst="line">
            <a:avLst/>
          </a:prstGeom>
          <a:noFill/>
          <a:ln w="4763">
            <a:solidFill>
              <a:srgbClr val="000000"/>
            </a:solidFill>
            <a:round/>
            <a:headEnd/>
            <a:tailEnd/>
          </a:ln>
        </p:spPr>
        <p:txBody>
          <a:bodyPr/>
          <a:lstStyle/>
          <a:p>
            <a:endParaRPr lang="en-US"/>
          </a:p>
        </p:txBody>
      </p:sp>
      <p:sp>
        <p:nvSpPr>
          <p:cNvPr id="131734" name="Line 662"/>
          <p:cNvSpPr>
            <a:spLocks noChangeShapeType="1"/>
          </p:cNvSpPr>
          <p:nvPr/>
        </p:nvSpPr>
        <p:spPr bwMode="auto">
          <a:xfrm>
            <a:off x="7440613" y="5675313"/>
            <a:ext cx="177800" cy="1587"/>
          </a:xfrm>
          <a:prstGeom prst="line">
            <a:avLst/>
          </a:prstGeom>
          <a:noFill/>
          <a:ln w="4763">
            <a:solidFill>
              <a:srgbClr val="000000"/>
            </a:solidFill>
            <a:round/>
            <a:headEnd/>
            <a:tailEnd/>
          </a:ln>
        </p:spPr>
        <p:txBody>
          <a:bodyPr/>
          <a:lstStyle/>
          <a:p>
            <a:endParaRPr lang="en-US"/>
          </a:p>
        </p:txBody>
      </p:sp>
      <p:sp>
        <p:nvSpPr>
          <p:cNvPr id="131735" name="Line 663"/>
          <p:cNvSpPr>
            <a:spLocks noChangeShapeType="1"/>
          </p:cNvSpPr>
          <p:nvPr/>
        </p:nvSpPr>
        <p:spPr bwMode="auto">
          <a:xfrm flipH="1">
            <a:off x="5129213" y="5675313"/>
            <a:ext cx="2489200" cy="1587"/>
          </a:xfrm>
          <a:prstGeom prst="line">
            <a:avLst/>
          </a:prstGeom>
          <a:noFill/>
          <a:ln w="4763">
            <a:solidFill>
              <a:srgbClr val="000000"/>
            </a:solidFill>
            <a:round/>
            <a:headEnd/>
            <a:tailEnd/>
          </a:ln>
        </p:spPr>
        <p:txBody>
          <a:bodyPr/>
          <a:lstStyle/>
          <a:p>
            <a:endParaRPr lang="en-US"/>
          </a:p>
        </p:txBody>
      </p:sp>
      <p:sp>
        <p:nvSpPr>
          <p:cNvPr id="131736" name="Freeform 664"/>
          <p:cNvSpPr>
            <a:spLocks/>
          </p:cNvSpPr>
          <p:nvPr/>
        </p:nvSpPr>
        <p:spPr bwMode="auto">
          <a:xfrm>
            <a:off x="6416675" y="4645025"/>
            <a:ext cx="25400" cy="14288"/>
          </a:xfrm>
          <a:custGeom>
            <a:avLst/>
            <a:gdLst/>
            <a:ahLst/>
            <a:cxnLst>
              <a:cxn ang="0">
                <a:pos x="0" y="4"/>
              </a:cxn>
              <a:cxn ang="0">
                <a:pos x="6" y="8"/>
              </a:cxn>
              <a:cxn ang="0">
                <a:pos x="10" y="4"/>
              </a:cxn>
              <a:cxn ang="0">
                <a:pos x="3" y="0"/>
              </a:cxn>
              <a:cxn ang="0">
                <a:pos x="0" y="4"/>
              </a:cxn>
            </a:cxnLst>
            <a:rect l="0" t="0" r="r" b="b"/>
            <a:pathLst>
              <a:path w="10" h="8">
                <a:moveTo>
                  <a:pt x="0" y="4"/>
                </a:moveTo>
                <a:lnTo>
                  <a:pt x="6"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37" name="Freeform 665"/>
          <p:cNvSpPr>
            <a:spLocks/>
          </p:cNvSpPr>
          <p:nvPr/>
        </p:nvSpPr>
        <p:spPr bwMode="auto">
          <a:xfrm>
            <a:off x="6467475" y="4652963"/>
            <a:ext cx="23813" cy="14287"/>
          </a:xfrm>
          <a:custGeom>
            <a:avLst/>
            <a:gdLst/>
            <a:ahLst/>
            <a:cxnLst>
              <a:cxn ang="0">
                <a:pos x="0" y="4"/>
              </a:cxn>
              <a:cxn ang="0">
                <a:pos x="6" y="9"/>
              </a:cxn>
              <a:cxn ang="0">
                <a:pos x="10" y="4"/>
              </a:cxn>
              <a:cxn ang="0">
                <a:pos x="3" y="0"/>
              </a:cxn>
              <a:cxn ang="0">
                <a:pos x="0" y="4"/>
              </a:cxn>
            </a:cxnLst>
            <a:rect l="0" t="0" r="r" b="b"/>
            <a:pathLst>
              <a:path w="10" h="9">
                <a:moveTo>
                  <a:pt x="0" y="4"/>
                </a:moveTo>
                <a:lnTo>
                  <a:pt x="6"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38" name="Freeform 666"/>
          <p:cNvSpPr>
            <a:spLocks/>
          </p:cNvSpPr>
          <p:nvPr/>
        </p:nvSpPr>
        <p:spPr bwMode="auto">
          <a:xfrm>
            <a:off x="6516688" y="4659313"/>
            <a:ext cx="25400" cy="15875"/>
          </a:xfrm>
          <a:custGeom>
            <a:avLst/>
            <a:gdLst/>
            <a:ahLst/>
            <a:cxnLst>
              <a:cxn ang="0">
                <a:pos x="0" y="5"/>
              </a:cxn>
              <a:cxn ang="0">
                <a:pos x="7" y="9"/>
              </a:cxn>
              <a:cxn ang="0">
                <a:pos x="10" y="5"/>
              </a:cxn>
              <a:cxn ang="0">
                <a:pos x="3" y="0"/>
              </a:cxn>
              <a:cxn ang="0">
                <a:pos x="0" y="5"/>
              </a:cxn>
            </a:cxnLst>
            <a:rect l="0" t="0" r="r" b="b"/>
            <a:pathLst>
              <a:path w="10" h="9">
                <a:moveTo>
                  <a:pt x="0" y="5"/>
                </a:moveTo>
                <a:lnTo>
                  <a:pt x="7" y="9"/>
                </a:lnTo>
                <a:lnTo>
                  <a:pt x="10" y="5"/>
                </a:lnTo>
                <a:lnTo>
                  <a:pt x="3" y="0"/>
                </a:lnTo>
                <a:lnTo>
                  <a:pt x="0" y="5"/>
                </a:lnTo>
                <a:close/>
              </a:path>
            </a:pathLst>
          </a:custGeom>
          <a:solidFill>
            <a:srgbClr val="000000"/>
          </a:solidFill>
          <a:ln w="9525">
            <a:noFill/>
            <a:round/>
            <a:headEnd/>
            <a:tailEnd/>
          </a:ln>
        </p:spPr>
        <p:txBody>
          <a:bodyPr/>
          <a:lstStyle/>
          <a:p>
            <a:endParaRPr lang="en-US"/>
          </a:p>
        </p:txBody>
      </p:sp>
      <p:sp>
        <p:nvSpPr>
          <p:cNvPr id="131739" name="Rectangle 667"/>
          <p:cNvSpPr>
            <a:spLocks noChangeArrowheads="1"/>
          </p:cNvSpPr>
          <p:nvPr/>
        </p:nvSpPr>
        <p:spPr bwMode="auto">
          <a:xfrm>
            <a:off x="6577013" y="4675188"/>
            <a:ext cx="14287" cy="6350"/>
          </a:xfrm>
          <a:prstGeom prst="rect">
            <a:avLst/>
          </a:prstGeom>
          <a:solidFill>
            <a:srgbClr val="000000"/>
          </a:solidFill>
          <a:ln w="9525">
            <a:noFill/>
            <a:miter lim="800000"/>
            <a:headEnd/>
            <a:tailEnd/>
          </a:ln>
        </p:spPr>
        <p:txBody>
          <a:bodyPr/>
          <a:lstStyle/>
          <a:p>
            <a:endParaRPr lang="en-US"/>
          </a:p>
        </p:txBody>
      </p:sp>
      <p:sp>
        <p:nvSpPr>
          <p:cNvPr id="131740" name="Rectangle 668"/>
          <p:cNvSpPr>
            <a:spLocks noChangeArrowheads="1"/>
          </p:cNvSpPr>
          <p:nvPr/>
        </p:nvSpPr>
        <p:spPr bwMode="auto">
          <a:xfrm>
            <a:off x="6669088" y="4689475"/>
            <a:ext cx="15875" cy="7938"/>
          </a:xfrm>
          <a:prstGeom prst="rect">
            <a:avLst/>
          </a:prstGeom>
          <a:solidFill>
            <a:srgbClr val="000000"/>
          </a:solidFill>
          <a:ln w="9525">
            <a:noFill/>
            <a:miter lim="800000"/>
            <a:headEnd/>
            <a:tailEnd/>
          </a:ln>
        </p:spPr>
        <p:txBody>
          <a:bodyPr/>
          <a:lstStyle/>
          <a:p>
            <a:endParaRPr lang="en-US"/>
          </a:p>
        </p:txBody>
      </p:sp>
      <p:sp>
        <p:nvSpPr>
          <p:cNvPr id="131741" name="Freeform 669"/>
          <p:cNvSpPr>
            <a:spLocks/>
          </p:cNvSpPr>
          <p:nvPr/>
        </p:nvSpPr>
        <p:spPr bwMode="auto">
          <a:xfrm>
            <a:off x="6761163" y="4705350"/>
            <a:ext cx="25400" cy="15875"/>
          </a:xfrm>
          <a:custGeom>
            <a:avLst/>
            <a:gdLst/>
            <a:ahLst/>
            <a:cxnLst>
              <a:cxn ang="0">
                <a:pos x="0" y="4"/>
              </a:cxn>
              <a:cxn ang="0">
                <a:pos x="6" y="9"/>
              </a:cxn>
              <a:cxn ang="0">
                <a:pos x="10" y="4"/>
              </a:cxn>
              <a:cxn ang="0">
                <a:pos x="3" y="0"/>
              </a:cxn>
              <a:cxn ang="0">
                <a:pos x="0" y="4"/>
              </a:cxn>
            </a:cxnLst>
            <a:rect l="0" t="0" r="r" b="b"/>
            <a:pathLst>
              <a:path w="10" h="9">
                <a:moveTo>
                  <a:pt x="0" y="4"/>
                </a:moveTo>
                <a:lnTo>
                  <a:pt x="6"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42" name="Freeform 670"/>
          <p:cNvSpPr>
            <a:spLocks/>
          </p:cNvSpPr>
          <p:nvPr/>
        </p:nvSpPr>
        <p:spPr bwMode="auto">
          <a:xfrm>
            <a:off x="6811963" y="4711700"/>
            <a:ext cx="25400" cy="15875"/>
          </a:xfrm>
          <a:custGeom>
            <a:avLst/>
            <a:gdLst/>
            <a:ahLst/>
            <a:cxnLst>
              <a:cxn ang="0">
                <a:pos x="0" y="5"/>
              </a:cxn>
              <a:cxn ang="0">
                <a:pos x="7" y="9"/>
              </a:cxn>
              <a:cxn ang="0">
                <a:pos x="10" y="5"/>
              </a:cxn>
              <a:cxn ang="0">
                <a:pos x="3" y="0"/>
              </a:cxn>
              <a:cxn ang="0">
                <a:pos x="0" y="5"/>
              </a:cxn>
            </a:cxnLst>
            <a:rect l="0" t="0" r="r" b="b"/>
            <a:pathLst>
              <a:path w="10" h="9">
                <a:moveTo>
                  <a:pt x="0" y="5"/>
                </a:moveTo>
                <a:lnTo>
                  <a:pt x="7" y="9"/>
                </a:lnTo>
                <a:lnTo>
                  <a:pt x="10" y="5"/>
                </a:lnTo>
                <a:lnTo>
                  <a:pt x="3" y="0"/>
                </a:lnTo>
                <a:lnTo>
                  <a:pt x="0" y="5"/>
                </a:lnTo>
                <a:close/>
              </a:path>
            </a:pathLst>
          </a:custGeom>
          <a:solidFill>
            <a:srgbClr val="000000"/>
          </a:solidFill>
          <a:ln w="9525">
            <a:noFill/>
            <a:round/>
            <a:headEnd/>
            <a:tailEnd/>
          </a:ln>
        </p:spPr>
        <p:txBody>
          <a:bodyPr/>
          <a:lstStyle/>
          <a:p>
            <a:endParaRPr lang="en-US"/>
          </a:p>
        </p:txBody>
      </p:sp>
      <p:sp>
        <p:nvSpPr>
          <p:cNvPr id="131743" name="Freeform 671"/>
          <p:cNvSpPr>
            <a:spLocks/>
          </p:cNvSpPr>
          <p:nvPr/>
        </p:nvSpPr>
        <p:spPr bwMode="auto">
          <a:xfrm>
            <a:off x="6937375" y="4721225"/>
            <a:ext cx="23813" cy="12700"/>
          </a:xfrm>
          <a:custGeom>
            <a:avLst/>
            <a:gdLst/>
            <a:ahLst/>
            <a:cxnLst>
              <a:cxn ang="0">
                <a:pos x="0" y="4"/>
              </a:cxn>
              <a:cxn ang="0">
                <a:pos x="7" y="8"/>
              </a:cxn>
              <a:cxn ang="0">
                <a:pos x="10" y="4"/>
              </a:cxn>
              <a:cxn ang="0">
                <a:pos x="4" y="0"/>
              </a:cxn>
              <a:cxn ang="0">
                <a:pos x="0" y="4"/>
              </a:cxn>
            </a:cxnLst>
            <a:rect l="0" t="0" r="r" b="b"/>
            <a:pathLst>
              <a:path w="10" h="8">
                <a:moveTo>
                  <a:pt x="0" y="4"/>
                </a:moveTo>
                <a:lnTo>
                  <a:pt x="7" y="8"/>
                </a:lnTo>
                <a:lnTo>
                  <a:pt x="10" y="4"/>
                </a:lnTo>
                <a:lnTo>
                  <a:pt x="4" y="0"/>
                </a:lnTo>
                <a:lnTo>
                  <a:pt x="0" y="4"/>
                </a:lnTo>
                <a:close/>
              </a:path>
            </a:pathLst>
          </a:custGeom>
          <a:solidFill>
            <a:srgbClr val="000000"/>
          </a:solidFill>
          <a:ln w="9525">
            <a:noFill/>
            <a:round/>
            <a:headEnd/>
            <a:tailEnd/>
          </a:ln>
        </p:spPr>
        <p:txBody>
          <a:bodyPr/>
          <a:lstStyle/>
          <a:p>
            <a:endParaRPr lang="en-US"/>
          </a:p>
        </p:txBody>
      </p:sp>
      <p:sp>
        <p:nvSpPr>
          <p:cNvPr id="131744" name="Rectangle 672"/>
          <p:cNvSpPr>
            <a:spLocks noChangeArrowheads="1"/>
          </p:cNvSpPr>
          <p:nvPr/>
        </p:nvSpPr>
        <p:spPr bwMode="auto">
          <a:xfrm>
            <a:off x="6996113" y="4727575"/>
            <a:ext cx="17462" cy="6350"/>
          </a:xfrm>
          <a:prstGeom prst="rect">
            <a:avLst/>
          </a:prstGeom>
          <a:solidFill>
            <a:srgbClr val="000000"/>
          </a:solidFill>
          <a:ln w="9525">
            <a:noFill/>
            <a:miter lim="800000"/>
            <a:headEnd/>
            <a:tailEnd/>
          </a:ln>
        </p:spPr>
        <p:txBody>
          <a:bodyPr/>
          <a:lstStyle/>
          <a:p>
            <a:endParaRPr lang="en-US"/>
          </a:p>
        </p:txBody>
      </p:sp>
      <p:sp>
        <p:nvSpPr>
          <p:cNvPr id="131745" name="Rectangle 673"/>
          <p:cNvSpPr>
            <a:spLocks noChangeArrowheads="1"/>
          </p:cNvSpPr>
          <p:nvPr/>
        </p:nvSpPr>
        <p:spPr bwMode="auto">
          <a:xfrm>
            <a:off x="7045325" y="4727575"/>
            <a:ext cx="17463" cy="6350"/>
          </a:xfrm>
          <a:prstGeom prst="rect">
            <a:avLst/>
          </a:prstGeom>
          <a:solidFill>
            <a:srgbClr val="000000"/>
          </a:solidFill>
          <a:ln w="9525">
            <a:noFill/>
            <a:miter lim="800000"/>
            <a:headEnd/>
            <a:tailEnd/>
          </a:ln>
        </p:spPr>
        <p:txBody>
          <a:bodyPr/>
          <a:lstStyle/>
          <a:p>
            <a:endParaRPr lang="en-US"/>
          </a:p>
        </p:txBody>
      </p:sp>
      <p:sp>
        <p:nvSpPr>
          <p:cNvPr id="131746" name="Freeform 674"/>
          <p:cNvSpPr>
            <a:spLocks/>
          </p:cNvSpPr>
          <p:nvPr/>
        </p:nvSpPr>
        <p:spPr bwMode="auto">
          <a:xfrm>
            <a:off x="7054850" y="4727575"/>
            <a:ext cx="26988" cy="14288"/>
          </a:xfrm>
          <a:custGeom>
            <a:avLst/>
            <a:gdLst/>
            <a:ahLst/>
            <a:cxnLst>
              <a:cxn ang="0">
                <a:pos x="0" y="4"/>
              </a:cxn>
              <a:cxn ang="0">
                <a:pos x="7" y="8"/>
              </a:cxn>
              <a:cxn ang="0">
                <a:pos x="11" y="4"/>
              </a:cxn>
              <a:cxn ang="0">
                <a:pos x="4" y="0"/>
              </a:cxn>
              <a:cxn ang="0">
                <a:pos x="0" y="4"/>
              </a:cxn>
            </a:cxnLst>
            <a:rect l="0" t="0" r="r" b="b"/>
            <a:pathLst>
              <a:path w="11" h="8">
                <a:moveTo>
                  <a:pt x="0" y="4"/>
                </a:moveTo>
                <a:lnTo>
                  <a:pt x="7" y="8"/>
                </a:lnTo>
                <a:lnTo>
                  <a:pt x="11" y="4"/>
                </a:lnTo>
                <a:lnTo>
                  <a:pt x="4" y="0"/>
                </a:lnTo>
                <a:lnTo>
                  <a:pt x="0" y="4"/>
                </a:lnTo>
                <a:close/>
              </a:path>
            </a:pathLst>
          </a:custGeom>
          <a:solidFill>
            <a:srgbClr val="000000"/>
          </a:solidFill>
          <a:ln w="9525">
            <a:noFill/>
            <a:round/>
            <a:headEnd/>
            <a:tailEnd/>
          </a:ln>
        </p:spPr>
        <p:txBody>
          <a:bodyPr/>
          <a:lstStyle/>
          <a:p>
            <a:endParaRPr lang="en-US"/>
          </a:p>
        </p:txBody>
      </p:sp>
      <p:sp>
        <p:nvSpPr>
          <p:cNvPr id="131747" name="Freeform 675"/>
          <p:cNvSpPr>
            <a:spLocks/>
          </p:cNvSpPr>
          <p:nvPr/>
        </p:nvSpPr>
        <p:spPr bwMode="auto">
          <a:xfrm>
            <a:off x="7096125" y="4741863"/>
            <a:ext cx="34925" cy="22225"/>
          </a:xfrm>
          <a:custGeom>
            <a:avLst/>
            <a:gdLst/>
            <a:ahLst/>
            <a:cxnLst>
              <a:cxn ang="0">
                <a:pos x="0" y="0"/>
              </a:cxn>
              <a:cxn ang="0">
                <a:pos x="7" y="9"/>
              </a:cxn>
              <a:cxn ang="0">
                <a:pos x="14" y="13"/>
              </a:cxn>
              <a:cxn ang="0">
                <a:pos x="7" y="5"/>
              </a:cxn>
              <a:cxn ang="0">
                <a:pos x="0" y="0"/>
              </a:cxn>
            </a:cxnLst>
            <a:rect l="0" t="0" r="r" b="b"/>
            <a:pathLst>
              <a:path w="14" h="13">
                <a:moveTo>
                  <a:pt x="0" y="0"/>
                </a:moveTo>
                <a:lnTo>
                  <a:pt x="7" y="9"/>
                </a:lnTo>
                <a:lnTo>
                  <a:pt x="14" y="13"/>
                </a:lnTo>
                <a:lnTo>
                  <a:pt x="7" y="5"/>
                </a:lnTo>
                <a:lnTo>
                  <a:pt x="0" y="0"/>
                </a:lnTo>
                <a:close/>
              </a:path>
            </a:pathLst>
          </a:custGeom>
          <a:solidFill>
            <a:srgbClr val="000000"/>
          </a:solidFill>
          <a:ln w="9525">
            <a:noFill/>
            <a:round/>
            <a:headEnd/>
            <a:tailEnd/>
          </a:ln>
        </p:spPr>
        <p:txBody>
          <a:bodyPr/>
          <a:lstStyle/>
          <a:p>
            <a:endParaRPr lang="en-US"/>
          </a:p>
        </p:txBody>
      </p:sp>
      <p:sp>
        <p:nvSpPr>
          <p:cNvPr id="131748" name="Freeform 676"/>
          <p:cNvSpPr>
            <a:spLocks/>
          </p:cNvSpPr>
          <p:nvPr/>
        </p:nvSpPr>
        <p:spPr bwMode="auto">
          <a:xfrm>
            <a:off x="7138988" y="4779963"/>
            <a:ext cx="23812" cy="14287"/>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49" name="Freeform 677"/>
          <p:cNvSpPr>
            <a:spLocks/>
          </p:cNvSpPr>
          <p:nvPr/>
        </p:nvSpPr>
        <p:spPr bwMode="auto">
          <a:xfrm>
            <a:off x="7181850" y="4794250"/>
            <a:ext cx="31750" cy="22225"/>
          </a:xfrm>
          <a:custGeom>
            <a:avLst/>
            <a:gdLst/>
            <a:ahLst/>
            <a:cxnLst>
              <a:cxn ang="0">
                <a:pos x="0" y="0"/>
              </a:cxn>
              <a:cxn ang="0">
                <a:pos x="7" y="9"/>
              </a:cxn>
              <a:cxn ang="0">
                <a:pos x="13" y="13"/>
              </a:cxn>
              <a:cxn ang="0">
                <a:pos x="7" y="5"/>
              </a:cxn>
              <a:cxn ang="0">
                <a:pos x="0" y="0"/>
              </a:cxn>
            </a:cxnLst>
            <a:rect l="0" t="0" r="r" b="b"/>
            <a:pathLst>
              <a:path w="13" h="13">
                <a:moveTo>
                  <a:pt x="0" y="0"/>
                </a:moveTo>
                <a:lnTo>
                  <a:pt x="7" y="9"/>
                </a:lnTo>
                <a:lnTo>
                  <a:pt x="13" y="13"/>
                </a:lnTo>
                <a:lnTo>
                  <a:pt x="7" y="5"/>
                </a:lnTo>
                <a:lnTo>
                  <a:pt x="0" y="0"/>
                </a:lnTo>
                <a:close/>
              </a:path>
            </a:pathLst>
          </a:custGeom>
          <a:solidFill>
            <a:srgbClr val="000000"/>
          </a:solidFill>
          <a:ln w="9525">
            <a:noFill/>
            <a:round/>
            <a:headEnd/>
            <a:tailEnd/>
          </a:ln>
        </p:spPr>
        <p:txBody>
          <a:bodyPr/>
          <a:lstStyle/>
          <a:p>
            <a:endParaRPr lang="en-US"/>
          </a:p>
        </p:txBody>
      </p:sp>
      <p:sp>
        <p:nvSpPr>
          <p:cNvPr id="131750" name="Freeform 678"/>
          <p:cNvSpPr>
            <a:spLocks/>
          </p:cNvSpPr>
          <p:nvPr/>
        </p:nvSpPr>
        <p:spPr bwMode="auto">
          <a:xfrm>
            <a:off x="7224713" y="4832350"/>
            <a:ext cx="23812" cy="14288"/>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51" name="Freeform 679"/>
          <p:cNvSpPr>
            <a:spLocks/>
          </p:cNvSpPr>
          <p:nvPr/>
        </p:nvSpPr>
        <p:spPr bwMode="auto">
          <a:xfrm>
            <a:off x="7265988" y="4846638"/>
            <a:ext cx="23812" cy="15875"/>
          </a:xfrm>
          <a:custGeom>
            <a:avLst/>
            <a:gdLst/>
            <a:ahLst/>
            <a:cxnLst>
              <a:cxn ang="0">
                <a:pos x="0" y="0"/>
              </a:cxn>
              <a:cxn ang="0">
                <a:pos x="3" y="5"/>
              </a:cxn>
              <a:cxn ang="0">
                <a:pos x="10" y="9"/>
              </a:cxn>
              <a:cxn ang="0">
                <a:pos x="6" y="5"/>
              </a:cxn>
              <a:cxn ang="0">
                <a:pos x="0" y="0"/>
              </a:cxn>
            </a:cxnLst>
            <a:rect l="0" t="0" r="r" b="b"/>
            <a:pathLst>
              <a:path w="10" h="9">
                <a:moveTo>
                  <a:pt x="0" y="0"/>
                </a:moveTo>
                <a:lnTo>
                  <a:pt x="3" y="5"/>
                </a:lnTo>
                <a:lnTo>
                  <a:pt x="10" y="9"/>
                </a:lnTo>
                <a:lnTo>
                  <a:pt x="6" y="5"/>
                </a:lnTo>
                <a:lnTo>
                  <a:pt x="0" y="0"/>
                </a:lnTo>
                <a:close/>
              </a:path>
            </a:pathLst>
          </a:custGeom>
          <a:solidFill>
            <a:srgbClr val="000000"/>
          </a:solidFill>
          <a:ln w="9525">
            <a:noFill/>
            <a:round/>
            <a:headEnd/>
            <a:tailEnd/>
          </a:ln>
        </p:spPr>
        <p:txBody>
          <a:bodyPr/>
          <a:lstStyle/>
          <a:p>
            <a:endParaRPr lang="en-US"/>
          </a:p>
        </p:txBody>
      </p:sp>
      <p:sp>
        <p:nvSpPr>
          <p:cNvPr id="131752" name="Freeform 680"/>
          <p:cNvSpPr>
            <a:spLocks/>
          </p:cNvSpPr>
          <p:nvPr/>
        </p:nvSpPr>
        <p:spPr bwMode="auto">
          <a:xfrm>
            <a:off x="7256463" y="4862513"/>
            <a:ext cx="25400" cy="14287"/>
          </a:xfrm>
          <a:custGeom>
            <a:avLst/>
            <a:gdLst/>
            <a:ahLst/>
            <a:cxnLst>
              <a:cxn ang="0">
                <a:pos x="0" y="4"/>
              </a:cxn>
              <a:cxn ang="0">
                <a:pos x="7" y="8"/>
              </a:cxn>
              <a:cxn ang="0">
                <a:pos x="10" y="4"/>
              </a:cxn>
              <a:cxn ang="0">
                <a:pos x="4" y="0"/>
              </a:cxn>
              <a:cxn ang="0">
                <a:pos x="0" y="4"/>
              </a:cxn>
            </a:cxnLst>
            <a:rect l="0" t="0" r="r" b="b"/>
            <a:pathLst>
              <a:path w="10" h="8">
                <a:moveTo>
                  <a:pt x="0" y="4"/>
                </a:moveTo>
                <a:lnTo>
                  <a:pt x="7" y="8"/>
                </a:lnTo>
                <a:lnTo>
                  <a:pt x="10" y="4"/>
                </a:lnTo>
                <a:lnTo>
                  <a:pt x="4" y="0"/>
                </a:lnTo>
                <a:lnTo>
                  <a:pt x="0" y="4"/>
                </a:lnTo>
                <a:close/>
              </a:path>
            </a:pathLst>
          </a:custGeom>
          <a:solidFill>
            <a:srgbClr val="000000"/>
          </a:solidFill>
          <a:ln w="9525">
            <a:noFill/>
            <a:round/>
            <a:headEnd/>
            <a:tailEnd/>
          </a:ln>
        </p:spPr>
        <p:txBody>
          <a:bodyPr/>
          <a:lstStyle/>
          <a:p>
            <a:endParaRPr lang="en-US"/>
          </a:p>
        </p:txBody>
      </p:sp>
      <p:sp>
        <p:nvSpPr>
          <p:cNvPr id="131753" name="Freeform 681"/>
          <p:cNvSpPr>
            <a:spLocks/>
          </p:cNvSpPr>
          <p:nvPr/>
        </p:nvSpPr>
        <p:spPr bwMode="auto">
          <a:xfrm>
            <a:off x="7299325" y="4886325"/>
            <a:ext cx="25400" cy="12700"/>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54" name="Freeform 682"/>
          <p:cNvSpPr>
            <a:spLocks/>
          </p:cNvSpPr>
          <p:nvPr/>
        </p:nvSpPr>
        <p:spPr bwMode="auto">
          <a:xfrm>
            <a:off x="7340600" y="4899025"/>
            <a:ext cx="33338" cy="23813"/>
          </a:xfrm>
          <a:custGeom>
            <a:avLst/>
            <a:gdLst/>
            <a:ahLst/>
            <a:cxnLst>
              <a:cxn ang="0">
                <a:pos x="0" y="0"/>
              </a:cxn>
              <a:cxn ang="0">
                <a:pos x="7" y="9"/>
              </a:cxn>
              <a:cxn ang="0">
                <a:pos x="13" y="13"/>
              </a:cxn>
              <a:cxn ang="0">
                <a:pos x="7" y="5"/>
              </a:cxn>
              <a:cxn ang="0">
                <a:pos x="0" y="0"/>
              </a:cxn>
            </a:cxnLst>
            <a:rect l="0" t="0" r="r" b="b"/>
            <a:pathLst>
              <a:path w="13" h="13">
                <a:moveTo>
                  <a:pt x="0" y="0"/>
                </a:moveTo>
                <a:lnTo>
                  <a:pt x="7" y="9"/>
                </a:lnTo>
                <a:lnTo>
                  <a:pt x="13" y="13"/>
                </a:lnTo>
                <a:lnTo>
                  <a:pt x="7" y="5"/>
                </a:lnTo>
                <a:lnTo>
                  <a:pt x="0" y="0"/>
                </a:lnTo>
                <a:close/>
              </a:path>
            </a:pathLst>
          </a:custGeom>
          <a:solidFill>
            <a:srgbClr val="000000"/>
          </a:solidFill>
          <a:ln w="9525">
            <a:noFill/>
            <a:round/>
            <a:headEnd/>
            <a:tailEnd/>
          </a:ln>
        </p:spPr>
        <p:txBody>
          <a:bodyPr/>
          <a:lstStyle/>
          <a:p>
            <a:endParaRPr lang="en-US"/>
          </a:p>
        </p:txBody>
      </p:sp>
      <p:sp>
        <p:nvSpPr>
          <p:cNvPr id="131755" name="Freeform 683"/>
          <p:cNvSpPr>
            <a:spLocks/>
          </p:cNvSpPr>
          <p:nvPr/>
        </p:nvSpPr>
        <p:spPr bwMode="auto">
          <a:xfrm>
            <a:off x="7383463" y="4938713"/>
            <a:ext cx="25400" cy="14287"/>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56" name="Freeform 684"/>
          <p:cNvSpPr>
            <a:spLocks/>
          </p:cNvSpPr>
          <p:nvPr/>
        </p:nvSpPr>
        <p:spPr bwMode="auto">
          <a:xfrm>
            <a:off x="7426325" y="4960938"/>
            <a:ext cx="25400" cy="14287"/>
          </a:xfrm>
          <a:custGeom>
            <a:avLst/>
            <a:gdLst/>
            <a:ahLst/>
            <a:cxnLst>
              <a:cxn ang="0">
                <a:pos x="0" y="4"/>
              </a:cxn>
              <a:cxn ang="0">
                <a:pos x="6" y="8"/>
              </a:cxn>
              <a:cxn ang="0">
                <a:pos x="10" y="4"/>
              </a:cxn>
              <a:cxn ang="0">
                <a:pos x="3" y="0"/>
              </a:cxn>
              <a:cxn ang="0">
                <a:pos x="0" y="4"/>
              </a:cxn>
            </a:cxnLst>
            <a:rect l="0" t="0" r="r" b="b"/>
            <a:pathLst>
              <a:path w="10" h="8">
                <a:moveTo>
                  <a:pt x="0" y="4"/>
                </a:moveTo>
                <a:lnTo>
                  <a:pt x="6"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757" name="Oval 685"/>
          <p:cNvSpPr>
            <a:spLocks noChangeArrowheads="1"/>
          </p:cNvSpPr>
          <p:nvPr/>
        </p:nvSpPr>
        <p:spPr bwMode="auto">
          <a:xfrm>
            <a:off x="5060950" y="5637213"/>
            <a:ext cx="109538" cy="96837"/>
          </a:xfrm>
          <a:prstGeom prst="ellipse">
            <a:avLst/>
          </a:prstGeom>
          <a:solidFill>
            <a:srgbClr val="000000"/>
          </a:solidFill>
          <a:ln w="4763">
            <a:solidFill>
              <a:srgbClr val="000000"/>
            </a:solidFill>
            <a:round/>
            <a:headEnd/>
            <a:tailEnd/>
          </a:ln>
        </p:spPr>
        <p:txBody>
          <a:bodyPr/>
          <a:lstStyle/>
          <a:p>
            <a:endParaRPr lang="en-US"/>
          </a:p>
        </p:txBody>
      </p:sp>
      <p:sp>
        <p:nvSpPr>
          <p:cNvPr id="131758" name="Oval 686"/>
          <p:cNvSpPr>
            <a:spLocks noChangeArrowheads="1"/>
          </p:cNvSpPr>
          <p:nvPr/>
        </p:nvSpPr>
        <p:spPr bwMode="auto">
          <a:xfrm>
            <a:off x="5187950" y="5637213"/>
            <a:ext cx="111125" cy="96837"/>
          </a:xfrm>
          <a:prstGeom prst="ellipse">
            <a:avLst/>
          </a:prstGeom>
          <a:solidFill>
            <a:srgbClr val="000000"/>
          </a:solidFill>
          <a:ln w="4763">
            <a:solidFill>
              <a:srgbClr val="000000"/>
            </a:solidFill>
            <a:round/>
            <a:headEnd/>
            <a:tailEnd/>
          </a:ln>
        </p:spPr>
        <p:txBody>
          <a:bodyPr/>
          <a:lstStyle/>
          <a:p>
            <a:endParaRPr lang="en-US"/>
          </a:p>
        </p:txBody>
      </p:sp>
      <p:sp>
        <p:nvSpPr>
          <p:cNvPr id="131759" name="Oval 687"/>
          <p:cNvSpPr>
            <a:spLocks noChangeArrowheads="1"/>
          </p:cNvSpPr>
          <p:nvPr/>
        </p:nvSpPr>
        <p:spPr bwMode="auto">
          <a:xfrm>
            <a:off x="5273675" y="5637213"/>
            <a:ext cx="107950" cy="96837"/>
          </a:xfrm>
          <a:prstGeom prst="ellipse">
            <a:avLst/>
          </a:prstGeom>
          <a:solidFill>
            <a:srgbClr val="000000"/>
          </a:solidFill>
          <a:ln w="4763">
            <a:solidFill>
              <a:srgbClr val="000000"/>
            </a:solidFill>
            <a:round/>
            <a:headEnd/>
            <a:tailEnd/>
          </a:ln>
        </p:spPr>
        <p:txBody>
          <a:bodyPr/>
          <a:lstStyle/>
          <a:p>
            <a:endParaRPr lang="en-US"/>
          </a:p>
        </p:txBody>
      </p:sp>
      <p:sp>
        <p:nvSpPr>
          <p:cNvPr id="131760" name="Oval 688"/>
          <p:cNvSpPr>
            <a:spLocks noChangeArrowheads="1"/>
          </p:cNvSpPr>
          <p:nvPr/>
        </p:nvSpPr>
        <p:spPr bwMode="auto">
          <a:xfrm>
            <a:off x="5784850" y="5637213"/>
            <a:ext cx="111125" cy="96837"/>
          </a:xfrm>
          <a:prstGeom prst="ellipse">
            <a:avLst/>
          </a:prstGeom>
          <a:solidFill>
            <a:srgbClr val="000000"/>
          </a:solidFill>
          <a:ln w="4763">
            <a:solidFill>
              <a:srgbClr val="000000"/>
            </a:solidFill>
            <a:round/>
            <a:headEnd/>
            <a:tailEnd/>
          </a:ln>
        </p:spPr>
        <p:txBody>
          <a:bodyPr/>
          <a:lstStyle/>
          <a:p>
            <a:endParaRPr lang="en-US"/>
          </a:p>
        </p:txBody>
      </p:sp>
      <p:sp>
        <p:nvSpPr>
          <p:cNvPr id="131761" name="Oval 689"/>
          <p:cNvSpPr>
            <a:spLocks noChangeArrowheads="1"/>
          </p:cNvSpPr>
          <p:nvPr/>
        </p:nvSpPr>
        <p:spPr bwMode="auto">
          <a:xfrm>
            <a:off x="6315075" y="4991100"/>
            <a:ext cx="109538" cy="96838"/>
          </a:xfrm>
          <a:prstGeom prst="ellipse">
            <a:avLst/>
          </a:prstGeom>
          <a:solidFill>
            <a:srgbClr val="000000"/>
          </a:solidFill>
          <a:ln w="4763">
            <a:solidFill>
              <a:srgbClr val="000000"/>
            </a:solidFill>
            <a:round/>
            <a:headEnd/>
            <a:tailEnd/>
          </a:ln>
        </p:spPr>
        <p:txBody>
          <a:bodyPr/>
          <a:lstStyle/>
          <a:p>
            <a:endParaRPr lang="en-US"/>
          </a:p>
        </p:txBody>
      </p:sp>
      <p:sp>
        <p:nvSpPr>
          <p:cNvPr id="131762" name="Oval 690"/>
          <p:cNvSpPr>
            <a:spLocks noChangeArrowheads="1"/>
          </p:cNvSpPr>
          <p:nvPr/>
        </p:nvSpPr>
        <p:spPr bwMode="auto">
          <a:xfrm>
            <a:off x="6786563" y="5119688"/>
            <a:ext cx="107950" cy="95250"/>
          </a:xfrm>
          <a:prstGeom prst="ellipse">
            <a:avLst/>
          </a:prstGeom>
          <a:solidFill>
            <a:srgbClr val="000000"/>
          </a:solidFill>
          <a:ln w="4763">
            <a:solidFill>
              <a:srgbClr val="000000"/>
            </a:solidFill>
            <a:round/>
            <a:headEnd/>
            <a:tailEnd/>
          </a:ln>
        </p:spPr>
        <p:txBody>
          <a:bodyPr/>
          <a:lstStyle/>
          <a:p>
            <a:endParaRPr lang="en-US"/>
          </a:p>
        </p:txBody>
      </p:sp>
      <p:sp>
        <p:nvSpPr>
          <p:cNvPr id="131763" name="Oval 691"/>
          <p:cNvSpPr>
            <a:spLocks noChangeArrowheads="1"/>
          </p:cNvSpPr>
          <p:nvPr/>
        </p:nvSpPr>
        <p:spPr bwMode="auto">
          <a:xfrm>
            <a:off x="7013575" y="5260975"/>
            <a:ext cx="106363" cy="98425"/>
          </a:xfrm>
          <a:prstGeom prst="ellipse">
            <a:avLst/>
          </a:prstGeom>
          <a:solidFill>
            <a:srgbClr val="000000"/>
          </a:solidFill>
          <a:ln w="4763">
            <a:solidFill>
              <a:srgbClr val="000000"/>
            </a:solidFill>
            <a:round/>
            <a:headEnd/>
            <a:tailEnd/>
          </a:ln>
        </p:spPr>
        <p:txBody>
          <a:bodyPr/>
          <a:lstStyle/>
          <a:p>
            <a:endParaRPr lang="en-US"/>
          </a:p>
        </p:txBody>
      </p:sp>
      <p:sp>
        <p:nvSpPr>
          <p:cNvPr id="131764" name="Oval 692"/>
          <p:cNvSpPr>
            <a:spLocks noChangeArrowheads="1"/>
          </p:cNvSpPr>
          <p:nvPr/>
        </p:nvSpPr>
        <p:spPr bwMode="auto">
          <a:xfrm>
            <a:off x="7213600" y="5337175"/>
            <a:ext cx="111125" cy="95250"/>
          </a:xfrm>
          <a:prstGeom prst="ellipse">
            <a:avLst/>
          </a:prstGeom>
          <a:solidFill>
            <a:srgbClr val="000000"/>
          </a:solidFill>
          <a:ln w="4763">
            <a:solidFill>
              <a:srgbClr val="000000"/>
            </a:solidFill>
            <a:round/>
            <a:headEnd/>
            <a:tailEnd/>
          </a:ln>
        </p:spPr>
        <p:txBody>
          <a:bodyPr/>
          <a:lstStyle/>
          <a:p>
            <a:endParaRPr lang="en-US"/>
          </a:p>
        </p:txBody>
      </p:sp>
      <p:sp>
        <p:nvSpPr>
          <p:cNvPr id="131765" name="Oval 693"/>
          <p:cNvSpPr>
            <a:spLocks noChangeArrowheads="1"/>
          </p:cNvSpPr>
          <p:nvPr/>
        </p:nvSpPr>
        <p:spPr bwMode="auto">
          <a:xfrm>
            <a:off x="7383463" y="5337175"/>
            <a:ext cx="111125" cy="95250"/>
          </a:xfrm>
          <a:prstGeom prst="ellipse">
            <a:avLst/>
          </a:prstGeom>
          <a:solidFill>
            <a:srgbClr val="000000"/>
          </a:solidFill>
          <a:ln w="4763">
            <a:solidFill>
              <a:srgbClr val="000000"/>
            </a:solidFill>
            <a:round/>
            <a:headEnd/>
            <a:tailEnd/>
          </a:ln>
        </p:spPr>
        <p:txBody>
          <a:bodyPr/>
          <a:lstStyle/>
          <a:p>
            <a:endParaRPr lang="en-US"/>
          </a:p>
        </p:txBody>
      </p:sp>
      <p:sp>
        <p:nvSpPr>
          <p:cNvPr id="131766" name="Oval 694"/>
          <p:cNvSpPr>
            <a:spLocks noChangeArrowheads="1"/>
          </p:cNvSpPr>
          <p:nvPr/>
        </p:nvSpPr>
        <p:spPr bwMode="auto">
          <a:xfrm>
            <a:off x="7558088" y="5441950"/>
            <a:ext cx="111125" cy="96838"/>
          </a:xfrm>
          <a:prstGeom prst="ellipse">
            <a:avLst/>
          </a:prstGeom>
          <a:solidFill>
            <a:srgbClr val="000000"/>
          </a:solidFill>
          <a:ln w="4763">
            <a:solidFill>
              <a:srgbClr val="000000"/>
            </a:solidFill>
            <a:round/>
            <a:headEnd/>
            <a:tailEnd/>
          </a:ln>
        </p:spPr>
        <p:txBody>
          <a:bodyPr/>
          <a:lstStyle/>
          <a:p>
            <a:endParaRPr lang="en-US"/>
          </a:p>
        </p:txBody>
      </p:sp>
      <p:sp>
        <p:nvSpPr>
          <p:cNvPr id="131767" name="Freeform 695"/>
          <p:cNvSpPr>
            <a:spLocks/>
          </p:cNvSpPr>
          <p:nvPr/>
        </p:nvSpPr>
        <p:spPr bwMode="auto">
          <a:xfrm>
            <a:off x="5060950" y="5622925"/>
            <a:ext cx="120650" cy="104775"/>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68" name="Freeform 696"/>
          <p:cNvSpPr>
            <a:spLocks/>
          </p:cNvSpPr>
          <p:nvPr/>
        </p:nvSpPr>
        <p:spPr bwMode="auto">
          <a:xfrm>
            <a:off x="5187950" y="5622925"/>
            <a:ext cx="117475"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69" name="Freeform 697"/>
          <p:cNvSpPr>
            <a:spLocks/>
          </p:cNvSpPr>
          <p:nvPr/>
        </p:nvSpPr>
        <p:spPr bwMode="auto">
          <a:xfrm>
            <a:off x="5273675" y="5622925"/>
            <a:ext cx="115888"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770" name="Freeform 698"/>
          <p:cNvSpPr>
            <a:spLocks/>
          </p:cNvSpPr>
          <p:nvPr/>
        </p:nvSpPr>
        <p:spPr bwMode="auto">
          <a:xfrm>
            <a:off x="5784850" y="5622925"/>
            <a:ext cx="117475"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71" name="Freeform 699"/>
          <p:cNvSpPr>
            <a:spLocks/>
          </p:cNvSpPr>
          <p:nvPr/>
        </p:nvSpPr>
        <p:spPr bwMode="auto">
          <a:xfrm>
            <a:off x="6315075" y="5622925"/>
            <a:ext cx="115888"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72" name="Freeform 700"/>
          <p:cNvSpPr>
            <a:spLocks/>
          </p:cNvSpPr>
          <p:nvPr/>
        </p:nvSpPr>
        <p:spPr bwMode="auto">
          <a:xfrm>
            <a:off x="6786563" y="56229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773" name="Freeform 701"/>
          <p:cNvSpPr>
            <a:spLocks/>
          </p:cNvSpPr>
          <p:nvPr/>
        </p:nvSpPr>
        <p:spPr bwMode="auto">
          <a:xfrm>
            <a:off x="7013575" y="56229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774" name="Freeform 702"/>
          <p:cNvSpPr>
            <a:spLocks/>
          </p:cNvSpPr>
          <p:nvPr/>
        </p:nvSpPr>
        <p:spPr bwMode="auto">
          <a:xfrm>
            <a:off x="7213600" y="5622925"/>
            <a:ext cx="119063" cy="104775"/>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75" name="Freeform 703"/>
          <p:cNvSpPr>
            <a:spLocks/>
          </p:cNvSpPr>
          <p:nvPr/>
        </p:nvSpPr>
        <p:spPr bwMode="auto">
          <a:xfrm>
            <a:off x="7383463" y="56229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776" name="Freeform 704"/>
          <p:cNvSpPr>
            <a:spLocks/>
          </p:cNvSpPr>
          <p:nvPr/>
        </p:nvSpPr>
        <p:spPr bwMode="auto">
          <a:xfrm>
            <a:off x="7558088" y="5622925"/>
            <a:ext cx="119062" cy="104775"/>
          </a:xfrm>
          <a:custGeom>
            <a:avLst/>
            <a:gdLst/>
            <a:ahLst/>
            <a:cxnLst>
              <a:cxn ang="0">
                <a:pos x="24" y="0"/>
              </a:cxn>
              <a:cxn ang="0">
                <a:pos x="48" y="60"/>
              </a:cxn>
              <a:cxn ang="0">
                <a:pos x="0" y="60"/>
              </a:cxn>
              <a:cxn ang="0">
                <a:pos x="24" y="0"/>
              </a:cxn>
            </a:cxnLst>
            <a:rect l="0" t="0" r="r" b="b"/>
            <a:pathLst>
              <a:path w="48" h="60">
                <a:moveTo>
                  <a:pt x="24" y="0"/>
                </a:moveTo>
                <a:lnTo>
                  <a:pt x="48"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777" name="Freeform 705"/>
          <p:cNvSpPr>
            <a:spLocks/>
          </p:cNvSpPr>
          <p:nvPr/>
        </p:nvSpPr>
        <p:spPr bwMode="auto">
          <a:xfrm>
            <a:off x="5070475" y="56229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778" name="Rectangle 706"/>
          <p:cNvSpPr>
            <a:spLocks noChangeArrowheads="1"/>
          </p:cNvSpPr>
          <p:nvPr/>
        </p:nvSpPr>
        <p:spPr bwMode="auto">
          <a:xfrm>
            <a:off x="6308725" y="4576763"/>
            <a:ext cx="139700" cy="128587"/>
          </a:xfrm>
          <a:prstGeom prst="rect">
            <a:avLst/>
          </a:prstGeom>
          <a:noFill/>
          <a:ln w="9525">
            <a:noFill/>
            <a:miter lim="800000"/>
            <a:headEnd/>
            <a:tailEnd/>
          </a:ln>
        </p:spPr>
        <p:txBody>
          <a:bodyPr/>
          <a:lstStyle/>
          <a:p>
            <a:endParaRPr lang="en-US"/>
          </a:p>
        </p:txBody>
      </p:sp>
      <p:sp>
        <p:nvSpPr>
          <p:cNvPr id="131779" name="Line 707"/>
          <p:cNvSpPr>
            <a:spLocks noChangeShapeType="1"/>
          </p:cNvSpPr>
          <p:nvPr/>
        </p:nvSpPr>
        <p:spPr bwMode="auto">
          <a:xfrm flipH="1" flipV="1">
            <a:off x="6315075" y="4583113"/>
            <a:ext cx="58738" cy="53975"/>
          </a:xfrm>
          <a:prstGeom prst="line">
            <a:avLst/>
          </a:prstGeom>
          <a:noFill/>
          <a:ln w="4763">
            <a:solidFill>
              <a:srgbClr val="000000"/>
            </a:solidFill>
            <a:round/>
            <a:headEnd/>
            <a:tailEnd/>
          </a:ln>
        </p:spPr>
        <p:txBody>
          <a:bodyPr/>
          <a:lstStyle/>
          <a:p>
            <a:endParaRPr lang="en-US"/>
          </a:p>
        </p:txBody>
      </p:sp>
      <p:sp>
        <p:nvSpPr>
          <p:cNvPr id="131780" name="Line 708"/>
          <p:cNvSpPr>
            <a:spLocks noChangeShapeType="1"/>
          </p:cNvSpPr>
          <p:nvPr/>
        </p:nvSpPr>
        <p:spPr bwMode="auto">
          <a:xfrm>
            <a:off x="6373813" y="4637088"/>
            <a:ext cx="57150" cy="52387"/>
          </a:xfrm>
          <a:prstGeom prst="line">
            <a:avLst/>
          </a:prstGeom>
          <a:noFill/>
          <a:ln w="4763">
            <a:solidFill>
              <a:srgbClr val="000000"/>
            </a:solidFill>
            <a:round/>
            <a:headEnd/>
            <a:tailEnd/>
          </a:ln>
        </p:spPr>
        <p:txBody>
          <a:bodyPr/>
          <a:lstStyle/>
          <a:p>
            <a:endParaRPr lang="en-US"/>
          </a:p>
        </p:txBody>
      </p:sp>
      <p:sp>
        <p:nvSpPr>
          <p:cNvPr id="131781" name="Line 709"/>
          <p:cNvSpPr>
            <a:spLocks noChangeShapeType="1"/>
          </p:cNvSpPr>
          <p:nvPr/>
        </p:nvSpPr>
        <p:spPr bwMode="auto">
          <a:xfrm flipH="1">
            <a:off x="6315075" y="4637088"/>
            <a:ext cx="58738" cy="52387"/>
          </a:xfrm>
          <a:prstGeom prst="line">
            <a:avLst/>
          </a:prstGeom>
          <a:noFill/>
          <a:ln w="4763">
            <a:solidFill>
              <a:srgbClr val="000000"/>
            </a:solidFill>
            <a:round/>
            <a:headEnd/>
            <a:tailEnd/>
          </a:ln>
        </p:spPr>
        <p:txBody>
          <a:bodyPr/>
          <a:lstStyle/>
          <a:p>
            <a:endParaRPr lang="en-US"/>
          </a:p>
        </p:txBody>
      </p:sp>
      <p:sp>
        <p:nvSpPr>
          <p:cNvPr id="131782" name="Line 710"/>
          <p:cNvSpPr>
            <a:spLocks noChangeShapeType="1"/>
          </p:cNvSpPr>
          <p:nvPr/>
        </p:nvSpPr>
        <p:spPr bwMode="auto">
          <a:xfrm flipV="1">
            <a:off x="6373813" y="4583113"/>
            <a:ext cx="57150" cy="53975"/>
          </a:xfrm>
          <a:prstGeom prst="line">
            <a:avLst/>
          </a:prstGeom>
          <a:noFill/>
          <a:ln w="4763">
            <a:solidFill>
              <a:srgbClr val="000000"/>
            </a:solidFill>
            <a:round/>
            <a:headEnd/>
            <a:tailEnd/>
          </a:ln>
        </p:spPr>
        <p:txBody>
          <a:bodyPr/>
          <a:lstStyle/>
          <a:p>
            <a:endParaRPr lang="en-US"/>
          </a:p>
        </p:txBody>
      </p:sp>
      <p:sp>
        <p:nvSpPr>
          <p:cNvPr id="131783" name="Rectangle 711"/>
          <p:cNvSpPr>
            <a:spLocks noChangeArrowheads="1"/>
          </p:cNvSpPr>
          <p:nvPr/>
        </p:nvSpPr>
        <p:spPr bwMode="auto">
          <a:xfrm>
            <a:off x="6775450" y="4659313"/>
            <a:ext cx="144463" cy="128587"/>
          </a:xfrm>
          <a:prstGeom prst="rect">
            <a:avLst/>
          </a:prstGeom>
          <a:noFill/>
          <a:ln w="9525">
            <a:noFill/>
            <a:miter lim="800000"/>
            <a:headEnd/>
            <a:tailEnd/>
          </a:ln>
        </p:spPr>
        <p:txBody>
          <a:bodyPr/>
          <a:lstStyle/>
          <a:p>
            <a:endParaRPr lang="en-US"/>
          </a:p>
        </p:txBody>
      </p:sp>
      <p:sp>
        <p:nvSpPr>
          <p:cNvPr id="131784" name="Line 712"/>
          <p:cNvSpPr>
            <a:spLocks noChangeShapeType="1"/>
          </p:cNvSpPr>
          <p:nvPr/>
        </p:nvSpPr>
        <p:spPr bwMode="auto">
          <a:xfrm flipH="1" flipV="1">
            <a:off x="6786563" y="4667250"/>
            <a:ext cx="57150" cy="53975"/>
          </a:xfrm>
          <a:prstGeom prst="line">
            <a:avLst/>
          </a:prstGeom>
          <a:noFill/>
          <a:ln w="4763">
            <a:solidFill>
              <a:srgbClr val="000000"/>
            </a:solidFill>
            <a:round/>
            <a:headEnd/>
            <a:tailEnd/>
          </a:ln>
        </p:spPr>
        <p:txBody>
          <a:bodyPr/>
          <a:lstStyle/>
          <a:p>
            <a:endParaRPr lang="en-US"/>
          </a:p>
        </p:txBody>
      </p:sp>
      <p:sp>
        <p:nvSpPr>
          <p:cNvPr id="131785" name="Line 713"/>
          <p:cNvSpPr>
            <a:spLocks noChangeShapeType="1"/>
          </p:cNvSpPr>
          <p:nvPr/>
        </p:nvSpPr>
        <p:spPr bwMode="auto">
          <a:xfrm>
            <a:off x="6843713" y="4721225"/>
            <a:ext cx="60325" cy="52388"/>
          </a:xfrm>
          <a:prstGeom prst="line">
            <a:avLst/>
          </a:prstGeom>
          <a:noFill/>
          <a:ln w="4763">
            <a:solidFill>
              <a:srgbClr val="000000"/>
            </a:solidFill>
            <a:round/>
            <a:headEnd/>
            <a:tailEnd/>
          </a:ln>
        </p:spPr>
        <p:txBody>
          <a:bodyPr/>
          <a:lstStyle/>
          <a:p>
            <a:endParaRPr lang="en-US"/>
          </a:p>
        </p:txBody>
      </p:sp>
      <p:sp>
        <p:nvSpPr>
          <p:cNvPr id="131786" name="Line 714"/>
          <p:cNvSpPr>
            <a:spLocks noChangeShapeType="1"/>
          </p:cNvSpPr>
          <p:nvPr/>
        </p:nvSpPr>
        <p:spPr bwMode="auto">
          <a:xfrm flipH="1">
            <a:off x="6786563" y="4721225"/>
            <a:ext cx="57150" cy="52388"/>
          </a:xfrm>
          <a:prstGeom prst="line">
            <a:avLst/>
          </a:prstGeom>
          <a:noFill/>
          <a:ln w="4763">
            <a:solidFill>
              <a:srgbClr val="000000"/>
            </a:solidFill>
            <a:round/>
            <a:headEnd/>
            <a:tailEnd/>
          </a:ln>
        </p:spPr>
        <p:txBody>
          <a:bodyPr/>
          <a:lstStyle/>
          <a:p>
            <a:endParaRPr lang="en-US"/>
          </a:p>
        </p:txBody>
      </p:sp>
      <p:sp>
        <p:nvSpPr>
          <p:cNvPr id="131787" name="Line 715"/>
          <p:cNvSpPr>
            <a:spLocks noChangeShapeType="1"/>
          </p:cNvSpPr>
          <p:nvPr/>
        </p:nvSpPr>
        <p:spPr bwMode="auto">
          <a:xfrm flipV="1">
            <a:off x="6843713" y="4667250"/>
            <a:ext cx="60325" cy="53975"/>
          </a:xfrm>
          <a:prstGeom prst="line">
            <a:avLst/>
          </a:prstGeom>
          <a:noFill/>
          <a:ln w="4763">
            <a:solidFill>
              <a:srgbClr val="000000"/>
            </a:solidFill>
            <a:round/>
            <a:headEnd/>
            <a:tailEnd/>
          </a:ln>
        </p:spPr>
        <p:txBody>
          <a:bodyPr/>
          <a:lstStyle/>
          <a:p>
            <a:endParaRPr lang="en-US"/>
          </a:p>
        </p:txBody>
      </p:sp>
      <p:sp>
        <p:nvSpPr>
          <p:cNvPr id="131788" name="Rectangle 716"/>
          <p:cNvSpPr>
            <a:spLocks noChangeArrowheads="1"/>
          </p:cNvSpPr>
          <p:nvPr/>
        </p:nvSpPr>
        <p:spPr bwMode="auto">
          <a:xfrm>
            <a:off x="7004050" y="4667250"/>
            <a:ext cx="141288" cy="127000"/>
          </a:xfrm>
          <a:prstGeom prst="rect">
            <a:avLst/>
          </a:prstGeom>
          <a:noFill/>
          <a:ln w="9525">
            <a:noFill/>
            <a:miter lim="800000"/>
            <a:headEnd/>
            <a:tailEnd/>
          </a:ln>
        </p:spPr>
        <p:txBody>
          <a:bodyPr/>
          <a:lstStyle/>
          <a:p>
            <a:endParaRPr lang="en-US"/>
          </a:p>
        </p:txBody>
      </p:sp>
      <p:sp>
        <p:nvSpPr>
          <p:cNvPr id="131789" name="Line 717"/>
          <p:cNvSpPr>
            <a:spLocks noChangeShapeType="1"/>
          </p:cNvSpPr>
          <p:nvPr/>
        </p:nvSpPr>
        <p:spPr bwMode="auto">
          <a:xfrm flipH="1" flipV="1">
            <a:off x="7013575" y="4675188"/>
            <a:ext cx="57150" cy="52387"/>
          </a:xfrm>
          <a:prstGeom prst="line">
            <a:avLst/>
          </a:prstGeom>
          <a:noFill/>
          <a:ln w="4763">
            <a:solidFill>
              <a:srgbClr val="000000"/>
            </a:solidFill>
            <a:round/>
            <a:headEnd/>
            <a:tailEnd/>
          </a:ln>
        </p:spPr>
        <p:txBody>
          <a:bodyPr/>
          <a:lstStyle/>
          <a:p>
            <a:endParaRPr lang="en-US"/>
          </a:p>
        </p:txBody>
      </p:sp>
      <p:sp>
        <p:nvSpPr>
          <p:cNvPr id="131790" name="Line 718"/>
          <p:cNvSpPr>
            <a:spLocks noChangeShapeType="1"/>
          </p:cNvSpPr>
          <p:nvPr/>
        </p:nvSpPr>
        <p:spPr bwMode="auto">
          <a:xfrm>
            <a:off x="7070725" y="4727575"/>
            <a:ext cx="60325" cy="52388"/>
          </a:xfrm>
          <a:prstGeom prst="line">
            <a:avLst/>
          </a:prstGeom>
          <a:noFill/>
          <a:ln w="4763">
            <a:solidFill>
              <a:srgbClr val="000000"/>
            </a:solidFill>
            <a:round/>
            <a:headEnd/>
            <a:tailEnd/>
          </a:ln>
        </p:spPr>
        <p:txBody>
          <a:bodyPr/>
          <a:lstStyle/>
          <a:p>
            <a:endParaRPr lang="en-US"/>
          </a:p>
        </p:txBody>
      </p:sp>
      <p:sp>
        <p:nvSpPr>
          <p:cNvPr id="131791" name="Line 719"/>
          <p:cNvSpPr>
            <a:spLocks noChangeShapeType="1"/>
          </p:cNvSpPr>
          <p:nvPr/>
        </p:nvSpPr>
        <p:spPr bwMode="auto">
          <a:xfrm flipH="1">
            <a:off x="7013575" y="4727575"/>
            <a:ext cx="57150" cy="52388"/>
          </a:xfrm>
          <a:prstGeom prst="line">
            <a:avLst/>
          </a:prstGeom>
          <a:noFill/>
          <a:ln w="4763">
            <a:solidFill>
              <a:srgbClr val="000000"/>
            </a:solidFill>
            <a:round/>
            <a:headEnd/>
            <a:tailEnd/>
          </a:ln>
        </p:spPr>
        <p:txBody>
          <a:bodyPr/>
          <a:lstStyle/>
          <a:p>
            <a:endParaRPr lang="en-US"/>
          </a:p>
        </p:txBody>
      </p:sp>
      <p:sp>
        <p:nvSpPr>
          <p:cNvPr id="131792" name="Line 720"/>
          <p:cNvSpPr>
            <a:spLocks noChangeShapeType="1"/>
          </p:cNvSpPr>
          <p:nvPr/>
        </p:nvSpPr>
        <p:spPr bwMode="auto">
          <a:xfrm flipV="1">
            <a:off x="7070725" y="4675188"/>
            <a:ext cx="60325" cy="52387"/>
          </a:xfrm>
          <a:prstGeom prst="line">
            <a:avLst/>
          </a:prstGeom>
          <a:noFill/>
          <a:ln w="4763">
            <a:solidFill>
              <a:srgbClr val="000000"/>
            </a:solidFill>
            <a:round/>
            <a:headEnd/>
            <a:tailEnd/>
          </a:ln>
        </p:spPr>
        <p:txBody>
          <a:bodyPr/>
          <a:lstStyle/>
          <a:p>
            <a:endParaRPr lang="en-US"/>
          </a:p>
        </p:txBody>
      </p:sp>
      <p:sp>
        <p:nvSpPr>
          <p:cNvPr id="131793" name="Rectangle 721"/>
          <p:cNvSpPr>
            <a:spLocks noChangeArrowheads="1"/>
          </p:cNvSpPr>
          <p:nvPr/>
        </p:nvSpPr>
        <p:spPr bwMode="auto">
          <a:xfrm>
            <a:off x="7205663" y="4803775"/>
            <a:ext cx="142875" cy="125413"/>
          </a:xfrm>
          <a:prstGeom prst="rect">
            <a:avLst/>
          </a:prstGeom>
          <a:noFill/>
          <a:ln w="9525">
            <a:noFill/>
            <a:miter lim="800000"/>
            <a:headEnd/>
            <a:tailEnd/>
          </a:ln>
        </p:spPr>
        <p:txBody>
          <a:bodyPr/>
          <a:lstStyle/>
          <a:p>
            <a:endParaRPr lang="en-US"/>
          </a:p>
        </p:txBody>
      </p:sp>
      <p:sp>
        <p:nvSpPr>
          <p:cNvPr id="131794" name="Line 722"/>
          <p:cNvSpPr>
            <a:spLocks noChangeShapeType="1"/>
          </p:cNvSpPr>
          <p:nvPr/>
        </p:nvSpPr>
        <p:spPr bwMode="auto">
          <a:xfrm flipH="1" flipV="1">
            <a:off x="7213600" y="4810125"/>
            <a:ext cx="60325" cy="52388"/>
          </a:xfrm>
          <a:prstGeom prst="line">
            <a:avLst/>
          </a:prstGeom>
          <a:noFill/>
          <a:ln w="4763">
            <a:solidFill>
              <a:srgbClr val="000000"/>
            </a:solidFill>
            <a:round/>
            <a:headEnd/>
            <a:tailEnd/>
          </a:ln>
        </p:spPr>
        <p:txBody>
          <a:bodyPr/>
          <a:lstStyle/>
          <a:p>
            <a:endParaRPr lang="en-US"/>
          </a:p>
        </p:txBody>
      </p:sp>
      <p:sp>
        <p:nvSpPr>
          <p:cNvPr id="131795" name="Line 723"/>
          <p:cNvSpPr>
            <a:spLocks noChangeShapeType="1"/>
          </p:cNvSpPr>
          <p:nvPr/>
        </p:nvSpPr>
        <p:spPr bwMode="auto">
          <a:xfrm>
            <a:off x="7273925" y="4862513"/>
            <a:ext cx="58738" cy="52387"/>
          </a:xfrm>
          <a:prstGeom prst="line">
            <a:avLst/>
          </a:prstGeom>
          <a:noFill/>
          <a:ln w="4763">
            <a:solidFill>
              <a:srgbClr val="000000"/>
            </a:solidFill>
            <a:round/>
            <a:headEnd/>
            <a:tailEnd/>
          </a:ln>
        </p:spPr>
        <p:txBody>
          <a:bodyPr/>
          <a:lstStyle/>
          <a:p>
            <a:endParaRPr lang="en-US"/>
          </a:p>
        </p:txBody>
      </p:sp>
      <p:sp>
        <p:nvSpPr>
          <p:cNvPr id="131796" name="Line 724"/>
          <p:cNvSpPr>
            <a:spLocks noChangeShapeType="1"/>
          </p:cNvSpPr>
          <p:nvPr/>
        </p:nvSpPr>
        <p:spPr bwMode="auto">
          <a:xfrm flipH="1">
            <a:off x="7213600" y="4862513"/>
            <a:ext cx="60325" cy="52387"/>
          </a:xfrm>
          <a:prstGeom prst="line">
            <a:avLst/>
          </a:prstGeom>
          <a:noFill/>
          <a:ln w="4763">
            <a:solidFill>
              <a:srgbClr val="000000"/>
            </a:solidFill>
            <a:round/>
            <a:headEnd/>
            <a:tailEnd/>
          </a:ln>
        </p:spPr>
        <p:txBody>
          <a:bodyPr/>
          <a:lstStyle/>
          <a:p>
            <a:endParaRPr lang="en-US"/>
          </a:p>
        </p:txBody>
      </p:sp>
      <p:sp>
        <p:nvSpPr>
          <p:cNvPr id="131797" name="Line 725"/>
          <p:cNvSpPr>
            <a:spLocks noChangeShapeType="1"/>
          </p:cNvSpPr>
          <p:nvPr/>
        </p:nvSpPr>
        <p:spPr bwMode="auto">
          <a:xfrm flipV="1">
            <a:off x="7273925" y="4810125"/>
            <a:ext cx="58738" cy="52388"/>
          </a:xfrm>
          <a:prstGeom prst="line">
            <a:avLst/>
          </a:prstGeom>
          <a:noFill/>
          <a:ln w="4763">
            <a:solidFill>
              <a:srgbClr val="000000"/>
            </a:solidFill>
            <a:round/>
            <a:headEnd/>
            <a:tailEnd/>
          </a:ln>
        </p:spPr>
        <p:txBody>
          <a:bodyPr/>
          <a:lstStyle/>
          <a:p>
            <a:endParaRPr lang="en-US"/>
          </a:p>
        </p:txBody>
      </p:sp>
      <p:sp>
        <p:nvSpPr>
          <p:cNvPr id="131798" name="Rectangle 726"/>
          <p:cNvSpPr>
            <a:spLocks noChangeArrowheads="1"/>
          </p:cNvSpPr>
          <p:nvPr/>
        </p:nvSpPr>
        <p:spPr bwMode="auto">
          <a:xfrm>
            <a:off x="7373938" y="4908550"/>
            <a:ext cx="144462" cy="125413"/>
          </a:xfrm>
          <a:prstGeom prst="rect">
            <a:avLst/>
          </a:prstGeom>
          <a:noFill/>
          <a:ln w="9525">
            <a:noFill/>
            <a:miter lim="800000"/>
            <a:headEnd/>
            <a:tailEnd/>
          </a:ln>
        </p:spPr>
        <p:txBody>
          <a:bodyPr/>
          <a:lstStyle/>
          <a:p>
            <a:endParaRPr lang="en-US"/>
          </a:p>
        </p:txBody>
      </p:sp>
      <p:sp>
        <p:nvSpPr>
          <p:cNvPr id="131799" name="Line 727"/>
          <p:cNvSpPr>
            <a:spLocks noChangeShapeType="1"/>
          </p:cNvSpPr>
          <p:nvPr/>
        </p:nvSpPr>
        <p:spPr bwMode="auto">
          <a:xfrm flipH="1" flipV="1">
            <a:off x="7383463" y="4914900"/>
            <a:ext cx="57150" cy="52388"/>
          </a:xfrm>
          <a:prstGeom prst="line">
            <a:avLst/>
          </a:prstGeom>
          <a:noFill/>
          <a:ln w="4763">
            <a:solidFill>
              <a:srgbClr val="000000"/>
            </a:solidFill>
            <a:round/>
            <a:headEnd/>
            <a:tailEnd/>
          </a:ln>
        </p:spPr>
        <p:txBody>
          <a:bodyPr/>
          <a:lstStyle/>
          <a:p>
            <a:endParaRPr lang="en-US"/>
          </a:p>
        </p:txBody>
      </p:sp>
      <p:sp>
        <p:nvSpPr>
          <p:cNvPr id="131800" name="Line 728"/>
          <p:cNvSpPr>
            <a:spLocks noChangeShapeType="1"/>
          </p:cNvSpPr>
          <p:nvPr/>
        </p:nvSpPr>
        <p:spPr bwMode="auto">
          <a:xfrm>
            <a:off x="7440613" y="4967288"/>
            <a:ext cx="60325" cy="53975"/>
          </a:xfrm>
          <a:prstGeom prst="line">
            <a:avLst/>
          </a:prstGeom>
          <a:noFill/>
          <a:ln w="4763">
            <a:solidFill>
              <a:srgbClr val="000000"/>
            </a:solidFill>
            <a:round/>
            <a:headEnd/>
            <a:tailEnd/>
          </a:ln>
        </p:spPr>
        <p:txBody>
          <a:bodyPr/>
          <a:lstStyle/>
          <a:p>
            <a:endParaRPr lang="en-US"/>
          </a:p>
        </p:txBody>
      </p:sp>
      <p:sp>
        <p:nvSpPr>
          <p:cNvPr id="131801" name="Line 729"/>
          <p:cNvSpPr>
            <a:spLocks noChangeShapeType="1"/>
          </p:cNvSpPr>
          <p:nvPr/>
        </p:nvSpPr>
        <p:spPr bwMode="auto">
          <a:xfrm flipH="1">
            <a:off x="7383463" y="4967288"/>
            <a:ext cx="57150" cy="53975"/>
          </a:xfrm>
          <a:prstGeom prst="line">
            <a:avLst/>
          </a:prstGeom>
          <a:noFill/>
          <a:ln w="4763">
            <a:solidFill>
              <a:srgbClr val="000000"/>
            </a:solidFill>
            <a:round/>
            <a:headEnd/>
            <a:tailEnd/>
          </a:ln>
        </p:spPr>
        <p:txBody>
          <a:bodyPr/>
          <a:lstStyle/>
          <a:p>
            <a:endParaRPr lang="en-US"/>
          </a:p>
        </p:txBody>
      </p:sp>
      <p:sp>
        <p:nvSpPr>
          <p:cNvPr id="131802" name="Line 730"/>
          <p:cNvSpPr>
            <a:spLocks noChangeShapeType="1"/>
          </p:cNvSpPr>
          <p:nvPr/>
        </p:nvSpPr>
        <p:spPr bwMode="auto">
          <a:xfrm flipV="1">
            <a:off x="7440613" y="4914900"/>
            <a:ext cx="60325" cy="52388"/>
          </a:xfrm>
          <a:prstGeom prst="line">
            <a:avLst/>
          </a:prstGeom>
          <a:noFill/>
          <a:ln w="4763">
            <a:solidFill>
              <a:srgbClr val="000000"/>
            </a:solidFill>
            <a:round/>
            <a:headEnd/>
            <a:tailEnd/>
          </a:ln>
        </p:spPr>
        <p:txBody>
          <a:bodyPr/>
          <a:lstStyle/>
          <a:p>
            <a:endParaRPr lang="en-US"/>
          </a:p>
        </p:txBody>
      </p:sp>
      <p:sp>
        <p:nvSpPr>
          <p:cNvPr id="131803" name="Rectangle 731"/>
          <p:cNvSpPr>
            <a:spLocks noChangeArrowheads="1"/>
          </p:cNvSpPr>
          <p:nvPr/>
        </p:nvSpPr>
        <p:spPr bwMode="auto">
          <a:xfrm>
            <a:off x="4954588" y="5637213"/>
            <a:ext cx="77787"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804" name="Rectangle 732"/>
          <p:cNvSpPr>
            <a:spLocks noChangeArrowheads="1"/>
          </p:cNvSpPr>
          <p:nvPr/>
        </p:nvSpPr>
        <p:spPr bwMode="auto">
          <a:xfrm>
            <a:off x="4875213" y="51816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805" name="Rectangle 733"/>
          <p:cNvSpPr>
            <a:spLocks noChangeArrowheads="1"/>
          </p:cNvSpPr>
          <p:nvPr/>
        </p:nvSpPr>
        <p:spPr bwMode="auto">
          <a:xfrm>
            <a:off x="4797425" y="4730750"/>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a:t>
            </a:r>
            <a:endParaRPr lang="it-IT" sz="1000"/>
          </a:p>
        </p:txBody>
      </p:sp>
      <p:sp>
        <p:nvSpPr>
          <p:cNvPr id="131806" name="Rectangle 734"/>
          <p:cNvSpPr>
            <a:spLocks noChangeArrowheads="1"/>
          </p:cNvSpPr>
          <p:nvPr/>
        </p:nvSpPr>
        <p:spPr bwMode="auto">
          <a:xfrm>
            <a:off x="4724400" y="4278313"/>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1000</a:t>
            </a:r>
            <a:endParaRPr lang="it-IT" sz="1000"/>
          </a:p>
        </p:txBody>
      </p:sp>
      <p:sp>
        <p:nvSpPr>
          <p:cNvPr id="131807" name="Rectangle 735"/>
          <p:cNvSpPr>
            <a:spLocks noChangeArrowheads="1"/>
          </p:cNvSpPr>
          <p:nvPr/>
        </p:nvSpPr>
        <p:spPr bwMode="auto">
          <a:xfrm>
            <a:off x="5095875" y="5757863"/>
            <a:ext cx="77788"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a:t>
            </a:r>
            <a:endParaRPr lang="it-IT" sz="1000"/>
          </a:p>
        </p:txBody>
      </p:sp>
      <p:sp>
        <p:nvSpPr>
          <p:cNvPr id="131808" name="Rectangle 736"/>
          <p:cNvSpPr>
            <a:spLocks noChangeArrowheads="1"/>
          </p:cNvSpPr>
          <p:nvPr/>
        </p:nvSpPr>
        <p:spPr bwMode="auto">
          <a:xfrm>
            <a:off x="5365750" y="5757863"/>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300</a:t>
            </a:r>
            <a:endParaRPr lang="it-IT" sz="1000"/>
          </a:p>
        </p:txBody>
      </p:sp>
      <p:sp>
        <p:nvSpPr>
          <p:cNvPr id="131809" name="Rectangle 737"/>
          <p:cNvSpPr>
            <a:spLocks noChangeArrowheads="1"/>
          </p:cNvSpPr>
          <p:nvPr/>
        </p:nvSpPr>
        <p:spPr bwMode="auto">
          <a:xfrm>
            <a:off x="5694363" y="5757863"/>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600</a:t>
            </a:r>
            <a:endParaRPr lang="it-IT" sz="1000"/>
          </a:p>
        </p:txBody>
      </p:sp>
      <p:sp>
        <p:nvSpPr>
          <p:cNvPr id="131810" name="Rectangle 738"/>
          <p:cNvSpPr>
            <a:spLocks noChangeArrowheads="1"/>
          </p:cNvSpPr>
          <p:nvPr/>
        </p:nvSpPr>
        <p:spPr bwMode="auto">
          <a:xfrm>
            <a:off x="6003925" y="5757863"/>
            <a:ext cx="236538"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900</a:t>
            </a:r>
            <a:endParaRPr lang="it-IT" sz="1000"/>
          </a:p>
        </p:txBody>
      </p:sp>
      <p:sp>
        <p:nvSpPr>
          <p:cNvPr id="131811" name="Rectangle 739"/>
          <p:cNvSpPr>
            <a:spLocks noChangeArrowheads="1"/>
          </p:cNvSpPr>
          <p:nvPr/>
        </p:nvSpPr>
        <p:spPr bwMode="auto">
          <a:xfrm>
            <a:off x="6308725" y="5757863"/>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1200</a:t>
            </a:r>
            <a:endParaRPr lang="it-IT" sz="1000"/>
          </a:p>
        </p:txBody>
      </p:sp>
      <p:sp>
        <p:nvSpPr>
          <p:cNvPr id="131812" name="Rectangle 740"/>
          <p:cNvSpPr>
            <a:spLocks noChangeArrowheads="1"/>
          </p:cNvSpPr>
          <p:nvPr/>
        </p:nvSpPr>
        <p:spPr bwMode="auto">
          <a:xfrm>
            <a:off x="6948488" y="5757863"/>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1800</a:t>
            </a:r>
            <a:endParaRPr lang="it-IT" sz="1000"/>
          </a:p>
        </p:txBody>
      </p:sp>
      <p:sp>
        <p:nvSpPr>
          <p:cNvPr id="131813" name="Rectangle 741"/>
          <p:cNvSpPr>
            <a:spLocks noChangeArrowheads="1"/>
          </p:cNvSpPr>
          <p:nvPr/>
        </p:nvSpPr>
        <p:spPr bwMode="auto">
          <a:xfrm>
            <a:off x="7596188" y="5757863"/>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2400</a:t>
            </a:r>
            <a:endParaRPr lang="it-IT" sz="1000"/>
          </a:p>
        </p:txBody>
      </p:sp>
      <p:sp>
        <p:nvSpPr>
          <p:cNvPr id="131814" name="Line 742"/>
          <p:cNvSpPr>
            <a:spLocks noChangeShapeType="1"/>
          </p:cNvSpPr>
          <p:nvPr/>
        </p:nvSpPr>
        <p:spPr bwMode="auto">
          <a:xfrm>
            <a:off x="1870075" y="4338638"/>
            <a:ext cx="1588" cy="1350962"/>
          </a:xfrm>
          <a:prstGeom prst="line">
            <a:avLst/>
          </a:prstGeom>
          <a:noFill/>
          <a:ln w="0">
            <a:solidFill>
              <a:srgbClr val="000000"/>
            </a:solidFill>
            <a:round/>
            <a:headEnd/>
            <a:tailEnd/>
          </a:ln>
        </p:spPr>
        <p:txBody>
          <a:bodyPr/>
          <a:lstStyle/>
          <a:p>
            <a:endParaRPr lang="en-US"/>
          </a:p>
        </p:txBody>
      </p:sp>
      <p:sp>
        <p:nvSpPr>
          <p:cNvPr id="131815" name="Line 743"/>
          <p:cNvSpPr>
            <a:spLocks noChangeShapeType="1"/>
          </p:cNvSpPr>
          <p:nvPr/>
        </p:nvSpPr>
        <p:spPr bwMode="auto">
          <a:xfrm>
            <a:off x="1844675" y="5689600"/>
            <a:ext cx="25400" cy="1588"/>
          </a:xfrm>
          <a:prstGeom prst="line">
            <a:avLst/>
          </a:prstGeom>
          <a:noFill/>
          <a:ln w="0">
            <a:solidFill>
              <a:srgbClr val="000000"/>
            </a:solidFill>
            <a:round/>
            <a:headEnd/>
            <a:tailEnd/>
          </a:ln>
        </p:spPr>
        <p:txBody>
          <a:bodyPr/>
          <a:lstStyle/>
          <a:p>
            <a:endParaRPr lang="en-US"/>
          </a:p>
        </p:txBody>
      </p:sp>
      <p:sp>
        <p:nvSpPr>
          <p:cNvPr id="131816" name="Line 744"/>
          <p:cNvSpPr>
            <a:spLocks noChangeShapeType="1"/>
          </p:cNvSpPr>
          <p:nvPr/>
        </p:nvSpPr>
        <p:spPr bwMode="auto">
          <a:xfrm>
            <a:off x="1844675" y="5233988"/>
            <a:ext cx="25400" cy="3175"/>
          </a:xfrm>
          <a:prstGeom prst="line">
            <a:avLst/>
          </a:prstGeom>
          <a:noFill/>
          <a:ln w="0">
            <a:solidFill>
              <a:srgbClr val="000000"/>
            </a:solidFill>
            <a:round/>
            <a:headEnd/>
            <a:tailEnd/>
          </a:ln>
        </p:spPr>
        <p:txBody>
          <a:bodyPr/>
          <a:lstStyle/>
          <a:p>
            <a:endParaRPr lang="en-US"/>
          </a:p>
        </p:txBody>
      </p:sp>
      <p:sp>
        <p:nvSpPr>
          <p:cNvPr id="131817" name="Line 745"/>
          <p:cNvSpPr>
            <a:spLocks noChangeShapeType="1"/>
          </p:cNvSpPr>
          <p:nvPr/>
        </p:nvSpPr>
        <p:spPr bwMode="auto">
          <a:xfrm>
            <a:off x="1844675" y="4791075"/>
            <a:ext cx="25400" cy="1588"/>
          </a:xfrm>
          <a:prstGeom prst="line">
            <a:avLst/>
          </a:prstGeom>
          <a:noFill/>
          <a:ln w="0">
            <a:solidFill>
              <a:srgbClr val="000000"/>
            </a:solidFill>
            <a:round/>
            <a:headEnd/>
            <a:tailEnd/>
          </a:ln>
        </p:spPr>
        <p:txBody>
          <a:bodyPr/>
          <a:lstStyle/>
          <a:p>
            <a:endParaRPr lang="en-US"/>
          </a:p>
        </p:txBody>
      </p:sp>
      <p:sp>
        <p:nvSpPr>
          <p:cNvPr id="131818" name="Line 746"/>
          <p:cNvSpPr>
            <a:spLocks noChangeShapeType="1"/>
          </p:cNvSpPr>
          <p:nvPr/>
        </p:nvSpPr>
        <p:spPr bwMode="auto">
          <a:xfrm>
            <a:off x="1844675" y="4338638"/>
            <a:ext cx="25400" cy="1587"/>
          </a:xfrm>
          <a:prstGeom prst="line">
            <a:avLst/>
          </a:prstGeom>
          <a:noFill/>
          <a:ln w="0">
            <a:solidFill>
              <a:srgbClr val="000000"/>
            </a:solidFill>
            <a:round/>
            <a:headEnd/>
            <a:tailEnd/>
          </a:ln>
        </p:spPr>
        <p:txBody>
          <a:bodyPr/>
          <a:lstStyle/>
          <a:p>
            <a:endParaRPr lang="en-US"/>
          </a:p>
        </p:txBody>
      </p:sp>
      <p:sp>
        <p:nvSpPr>
          <p:cNvPr id="131819" name="Line 747"/>
          <p:cNvSpPr>
            <a:spLocks noChangeShapeType="1"/>
          </p:cNvSpPr>
          <p:nvPr/>
        </p:nvSpPr>
        <p:spPr bwMode="auto">
          <a:xfrm>
            <a:off x="1870075" y="5689600"/>
            <a:ext cx="2590800" cy="1588"/>
          </a:xfrm>
          <a:prstGeom prst="line">
            <a:avLst/>
          </a:prstGeom>
          <a:noFill/>
          <a:ln w="0">
            <a:solidFill>
              <a:srgbClr val="000000"/>
            </a:solidFill>
            <a:round/>
            <a:headEnd/>
            <a:tailEnd/>
          </a:ln>
        </p:spPr>
        <p:txBody>
          <a:bodyPr/>
          <a:lstStyle/>
          <a:p>
            <a:endParaRPr lang="en-US"/>
          </a:p>
        </p:txBody>
      </p:sp>
      <p:sp>
        <p:nvSpPr>
          <p:cNvPr id="131820" name="Line 748"/>
          <p:cNvSpPr>
            <a:spLocks noChangeShapeType="1"/>
          </p:cNvSpPr>
          <p:nvPr/>
        </p:nvSpPr>
        <p:spPr bwMode="auto">
          <a:xfrm flipV="1">
            <a:off x="1870075" y="5689600"/>
            <a:ext cx="1588" cy="22225"/>
          </a:xfrm>
          <a:prstGeom prst="line">
            <a:avLst/>
          </a:prstGeom>
          <a:noFill/>
          <a:ln w="0">
            <a:solidFill>
              <a:srgbClr val="000000"/>
            </a:solidFill>
            <a:round/>
            <a:headEnd/>
            <a:tailEnd/>
          </a:ln>
        </p:spPr>
        <p:txBody>
          <a:bodyPr/>
          <a:lstStyle/>
          <a:p>
            <a:endParaRPr lang="en-US"/>
          </a:p>
        </p:txBody>
      </p:sp>
      <p:sp>
        <p:nvSpPr>
          <p:cNvPr id="131821" name="Line 749"/>
          <p:cNvSpPr>
            <a:spLocks noChangeShapeType="1"/>
          </p:cNvSpPr>
          <p:nvPr/>
        </p:nvSpPr>
        <p:spPr bwMode="auto">
          <a:xfrm flipV="1">
            <a:off x="2197100" y="5689600"/>
            <a:ext cx="1588" cy="22225"/>
          </a:xfrm>
          <a:prstGeom prst="line">
            <a:avLst/>
          </a:prstGeom>
          <a:noFill/>
          <a:ln w="0">
            <a:solidFill>
              <a:srgbClr val="000000"/>
            </a:solidFill>
            <a:round/>
            <a:headEnd/>
            <a:tailEnd/>
          </a:ln>
        </p:spPr>
        <p:txBody>
          <a:bodyPr/>
          <a:lstStyle/>
          <a:p>
            <a:endParaRPr lang="en-US"/>
          </a:p>
        </p:txBody>
      </p:sp>
      <p:sp>
        <p:nvSpPr>
          <p:cNvPr id="131822" name="Line 750"/>
          <p:cNvSpPr>
            <a:spLocks noChangeShapeType="1"/>
          </p:cNvSpPr>
          <p:nvPr/>
        </p:nvSpPr>
        <p:spPr bwMode="auto">
          <a:xfrm flipV="1">
            <a:off x="2514600" y="5689600"/>
            <a:ext cx="1588" cy="22225"/>
          </a:xfrm>
          <a:prstGeom prst="line">
            <a:avLst/>
          </a:prstGeom>
          <a:noFill/>
          <a:ln w="0">
            <a:solidFill>
              <a:srgbClr val="000000"/>
            </a:solidFill>
            <a:round/>
            <a:headEnd/>
            <a:tailEnd/>
          </a:ln>
        </p:spPr>
        <p:txBody>
          <a:bodyPr/>
          <a:lstStyle/>
          <a:p>
            <a:endParaRPr lang="en-US"/>
          </a:p>
        </p:txBody>
      </p:sp>
      <p:sp>
        <p:nvSpPr>
          <p:cNvPr id="131823" name="Line 751"/>
          <p:cNvSpPr>
            <a:spLocks noChangeShapeType="1"/>
          </p:cNvSpPr>
          <p:nvPr/>
        </p:nvSpPr>
        <p:spPr bwMode="auto">
          <a:xfrm flipV="1">
            <a:off x="2841625" y="5689600"/>
            <a:ext cx="1588" cy="22225"/>
          </a:xfrm>
          <a:prstGeom prst="line">
            <a:avLst/>
          </a:prstGeom>
          <a:noFill/>
          <a:ln w="0">
            <a:solidFill>
              <a:srgbClr val="000000"/>
            </a:solidFill>
            <a:round/>
            <a:headEnd/>
            <a:tailEnd/>
          </a:ln>
        </p:spPr>
        <p:txBody>
          <a:bodyPr/>
          <a:lstStyle/>
          <a:p>
            <a:endParaRPr lang="en-US"/>
          </a:p>
        </p:txBody>
      </p:sp>
      <p:sp>
        <p:nvSpPr>
          <p:cNvPr id="131824" name="Line 752"/>
          <p:cNvSpPr>
            <a:spLocks noChangeShapeType="1"/>
          </p:cNvSpPr>
          <p:nvPr/>
        </p:nvSpPr>
        <p:spPr bwMode="auto">
          <a:xfrm flipV="1">
            <a:off x="3168650" y="5689600"/>
            <a:ext cx="1588" cy="22225"/>
          </a:xfrm>
          <a:prstGeom prst="line">
            <a:avLst/>
          </a:prstGeom>
          <a:noFill/>
          <a:ln w="0">
            <a:solidFill>
              <a:srgbClr val="000000"/>
            </a:solidFill>
            <a:round/>
            <a:headEnd/>
            <a:tailEnd/>
          </a:ln>
        </p:spPr>
        <p:txBody>
          <a:bodyPr/>
          <a:lstStyle/>
          <a:p>
            <a:endParaRPr lang="en-US"/>
          </a:p>
        </p:txBody>
      </p:sp>
      <p:sp>
        <p:nvSpPr>
          <p:cNvPr id="131825" name="Line 753"/>
          <p:cNvSpPr>
            <a:spLocks noChangeShapeType="1"/>
          </p:cNvSpPr>
          <p:nvPr/>
        </p:nvSpPr>
        <p:spPr bwMode="auto">
          <a:xfrm flipV="1">
            <a:off x="3487738" y="5689600"/>
            <a:ext cx="1587" cy="22225"/>
          </a:xfrm>
          <a:prstGeom prst="line">
            <a:avLst/>
          </a:prstGeom>
          <a:noFill/>
          <a:ln w="0">
            <a:solidFill>
              <a:srgbClr val="000000"/>
            </a:solidFill>
            <a:round/>
            <a:headEnd/>
            <a:tailEnd/>
          </a:ln>
        </p:spPr>
        <p:txBody>
          <a:bodyPr/>
          <a:lstStyle/>
          <a:p>
            <a:endParaRPr lang="en-US"/>
          </a:p>
        </p:txBody>
      </p:sp>
      <p:sp>
        <p:nvSpPr>
          <p:cNvPr id="131826" name="Line 754"/>
          <p:cNvSpPr>
            <a:spLocks noChangeShapeType="1"/>
          </p:cNvSpPr>
          <p:nvPr/>
        </p:nvSpPr>
        <p:spPr bwMode="auto">
          <a:xfrm flipV="1">
            <a:off x="3814763" y="5689600"/>
            <a:ext cx="3175" cy="22225"/>
          </a:xfrm>
          <a:prstGeom prst="line">
            <a:avLst/>
          </a:prstGeom>
          <a:noFill/>
          <a:ln w="0">
            <a:solidFill>
              <a:srgbClr val="000000"/>
            </a:solidFill>
            <a:round/>
            <a:headEnd/>
            <a:tailEnd/>
          </a:ln>
        </p:spPr>
        <p:txBody>
          <a:bodyPr/>
          <a:lstStyle/>
          <a:p>
            <a:endParaRPr lang="en-US"/>
          </a:p>
        </p:txBody>
      </p:sp>
      <p:sp>
        <p:nvSpPr>
          <p:cNvPr id="131827" name="Line 755"/>
          <p:cNvSpPr>
            <a:spLocks noChangeShapeType="1"/>
          </p:cNvSpPr>
          <p:nvPr/>
        </p:nvSpPr>
        <p:spPr bwMode="auto">
          <a:xfrm flipV="1">
            <a:off x="4133850" y="5689600"/>
            <a:ext cx="3175" cy="22225"/>
          </a:xfrm>
          <a:prstGeom prst="line">
            <a:avLst/>
          </a:prstGeom>
          <a:noFill/>
          <a:ln w="0">
            <a:solidFill>
              <a:srgbClr val="000000"/>
            </a:solidFill>
            <a:round/>
            <a:headEnd/>
            <a:tailEnd/>
          </a:ln>
        </p:spPr>
        <p:txBody>
          <a:bodyPr/>
          <a:lstStyle/>
          <a:p>
            <a:endParaRPr lang="en-US"/>
          </a:p>
        </p:txBody>
      </p:sp>
      <p:sp>
        <p:nvSpPr>
          <p:cNvPr id="131828" name="Line 756"/>
          <p:cNvSpPr>
            <a:spLocks noChangeShapeType="1"/>
          </p:cNvSpPr>
          <p:nvPr/>
        </p:nvSpPr>
        <p:spPr bwMode="auto">
          <a:xfrm flipV="1">
            <a:off x="4460875" y="5689600"/>
            <a:ext cx="4763" cy="22225"/>
          </a:xfrm>
          <a:prstGeom prst="line">
            <a:avLst/>
          </a:prstGeom>
          <a:noFill/>
          <a:ln w="0">
            <a:solidFill>
              <a:srgbClr val="000000"/>
            </a:solidFill>
            <a:round/>
            <a:headEnd/>
            <a:tailEnd/>
          </a:ln>
        </p:spPr>
        <p:txBody>
          <a:bodyPr/>
          <a:lstStyle/>
          <a:p>
            <a:endParaRPr lang="en-US"/>
          </a:p>
        </p:txBody>
      </p:sp>
      <p:sp>
        <p:nvSpPr>
          <p:cNvPr id="131829" name="Line 757"/>
          <p:cNvSpPr>
            <a:spLocks noChangeShapeType="1"/>
          </p:cNvSpPr>
          <p:nvPr/>
        </p:nvSpPr>
        <p:spPr bwMode="auto">
          <a:xfrm>
            <a:off x="1870075" y="5689600"/>
            <a:ext cx="14288" cy="1588"/>
          </a:xfrm>
          <a:prstGeom prst="line">
            <a:avLst/>
          </a:prstGeom>
          <a:noFill/>
          <a:ln w="11113">
            <a:solidFill>
              <a:srgbClr val="000000"/>
            </a:solidFill>
            <a:round/>
            <a:headEnd/>
            <a:tailEnd/>
          </a:ln>
        </p:spPr>
        <p:txBody>
          <a:bodyPr/>
          <a:lstStyle/>
          <a:p>
            <a:endParaRPr lang="en-US"/>
          </a:p>
        </p:txBody>
      </p:sp>
      <p:sp>
        <p:nvSpPr>
          <p:cNvPr id="131830" name="Line 758"/>
          <p:cNvSpPr>
            <a:spLocks noChangeShapeType="1"/>
          </p:cNvSpPr>
          <p:nvPr/>
        </p:nvSpPr>
        <p:spPr bwMode="auto">
          <a:xfrm>
            <a:off x="1884363" y="5689600"/>
            <a:ext cx="17462" cy="1588"/>
          </a:xfrm>
          <a:prstGeom prst="line">
            <a:avLst/>
          </a:prstGeom>
          <a:noFill/>
          <a:ln w="11113">
            <a:solidFill>
              <a:srgbClr val="000000"/>
            </a:solidFill>
            <a:round/>
            <a:headEnd/>
            <a:tailEnd/>
          </a:ln>
        </p:spPr>
        <p:txBody>
          <a:bodyPr/>
          <a:lstStyle/>
          <a:p>
            <a:endParaRPr lang="en-US"/>
          </a:p>
        </p:txBody>
      </p:sp>
      <p:sp>
        <p:nvSpPr>
          <p:cNvPr id="131831" name="Line 759"/>
          <p:cNvSpPr>
            <a:spLocks noChangeShapeType="1"/>
          </p:cNvSpPr>
          <p:nvPr/>
        </p:nvSpPr>
        <p:spPr bwMode="auto">
          <a:xfrm>
            <a:off x="1901825" y="5689600"/>
            <a:ext cx="17463" cy="1588"/>
          </a:xfrm>
          <a:prstGeom prst="line">
            <a:avLst/>
          </a:prstGeom>
          <a:noFill/>
          <a:ln w="11113">
            <a:solidFill>
              <a:srgbClr val="000000"/>
            </a:solidFill>
            <a:round/>
            <a:headEnd/>
            <a:tailEnd/>
          </a:ln>
        </p:spPr>
        <p:txBody>
          <a:bodyPr/>
          <a:lstStyle/>
          <a:p>
            <a:endParaRPr lang="en-US"/>
          </a:p>
        </p:txBody>
      </p:sp>
      <p:sp>
        <p:nvSpPr>
          <p:cNvPr id="131832" name="Line 760"/>
          <p:cNvSpPr>
            <a:spLocks noChangeShapeType="1"/>
          </p:cNvSpPr>
          <p:nvPr/>
        </p:nvSpPr>
        <p:spPr bwMode="auto">
          <a:xfrm>
            <a:off x="1919288" y="5689600"/>
            <a:ext cx="14287" cy="1588"/>
          </a:xfrm>
          <a:prstGeom prst="line">
            <a:avLst/>
          </a:prstGeom>
          <a:noFill/>
          <a:ln w="11113">
            <a:solidFill>
              <a:srgbClr val="000000"/>
            </a:solidFill>
            <a:round/>
            <a:headEnd/>
            <a:tailEnd/>
          </a:ln>
        </p:spPr>
        <p:txBody>
          <a:bodyPr/>
          <a:lstStyle/>
          <a:p>
            <a:endParaRPr lang="en-US"/>
          </a:p>
        </p:txBody>
      </p:sp>
      <p:sp>
        <p:nvSpPr>
          <p:cNvPr id="131833" name="Line 761"/>
          <p:cNvSpPr>
            <a:spLocks noChangeShapeType="1"/>
          </p:cNvSpPr>
          <p:nvPr/>
        </p:nvSpPr>
        <p:spPr bwMode="auto">
          <a:xfrm flipV="1">
            <a:off x="1933575" y="5483225"/>
            <a:ext cx="19050" cy="206375"/>
          </a:xfrm>
          <a:prstGeom prst="line">
            <a:avLst/>
          </a:prstGeom>
          <a:noFill/>
          <a:ln w="11113">
            <a:solidFill>
              <a:srgbClr val="000000"/>
            </a:solidFill>
            <a:round/>
            <a:headEnd/>
            <a:tailEnd/>
          </a:ln>
        </p:spPr>
        <p:txBody>
          <a:bodyPr/>
          <a:lstStyle/>
          <a:p>
            <a:endParaRPr lang="en-US"/>
          </a:p>
        </p:txBody>
      </p:sp>
      <p:sp>
        <p:nvSpPr>
          <p:cNvPr id="131834" name="Line 762"/>
          <p:cNvSpPr>
            <a:spLocks noChangeShapeType="1"/>
          </p:cNvSpPr>
          <p:nvPr/>
        </p:nvSpPr>
        <p:spPr bwMode="auto">
          <a:xfrm flipV="1">
            <a:off x="1952625" y="5122863"/>
            <a:ext cx="17463" cy="360362"/>
          </a:xfrm>
          <a:prstGeom prst="line">
            <a:avLst/>
          </a:prstGeom>
          <a:noFill/>
          <a:ln w="11113">
            <a:solidFill>
              <a:srgbClr val="000000"/>
            </a:solidFill>
            <a:round/>
            <a:headEnd/>
            <a:tailEnd/>
          </a:ln>
        </p:spPr>
        <p:txBody>
          <a:bodyPr/>
          <a:lstStyle/>
          <a:p>
            <a:endParaRPr lang="en-US"/>
          </a:p>
        </p:txBody>
      </p:sp>
      <p:sp>
        <p:nvSpPr>
          <p:cNvPr id="131835" name="Line 763"/>
          <p:cNvSpPr>
            <a:spLocks noChangeShapeType="1"/>
          </p:cNvSpPr>
          <p:nvPr/>
        </p:nvSpPr>
        <p:spPr bwMode="auto">
          <a:xfrm flipV="1">
            <a:off x="1970088" y="4956175"/>
            <a:ext cx="17462" cy="166688"/>
          </a:xfrm>
          <a:prstGeom prst="line">
            <a:avLst/>
          </a:prstGeom>
          <a:noFill/>
          <a:ln w="11113">
            <a:solidFill>
              <a:srgbClr val="000000"/>
            </a:solidFill>
            <a:round/>
            <a:headEnd/>
            <a:tailEnd/>
          </a:ln>
        </p:spPr>
        <p:txBody>
          <a:bodyPr/>
          <a:lstStyle/>
          <a:p>
            <a:endParaRPr lang="en-US"/>
          </a:p>
        </p:txBody>
      </p:sp>
      <p:sp>
        <p:nvSpPr>
          <p:cNvPr id="131836" name="Line 764"/>
          <p:cNvSpPr>
            <a:spLocks noChangeShapeType="1"/>
          </p:cNvSpPr>
          <p:nvPr/>
        </p:nvSpPr>
        <p:spPr bwMode="auto">
          <a:xfrm flipV="1">
            <a:off x="1987550" y="4919663"/>
            <a:ext cx="1588" cy="36512"/>
          </a:xfrm>
          <a:prstGeom prst="line">
            <a:avLst/>
          </a:prstGeom>
          <a:noFill/>
          <a:ln w="11113">
            <a:solidFill>
              <a:srgbClr val="000000"/>
            </a:solidFill>
            <a:round/>
            <a:headEnd/>
            <a:tailEnd/>
          </a:ln>
        </p:spPr>
        <p:txBody>
          <a:bodyPr/>
          <a:lstStyle/>
          <a:p>
            <a:endParaRPr lang="en-US"/>
          </a:p>
        </p:txBody>
      </p:sp>
      <p:sp>
        <p:nvSpPr>
          <p:cNvPr id="131837" name="Line 765"/>
          <p:cNvSpPr>
            <a:spLocks noChangeShapeType="1"/>
          </p:cNvSpPr>
          <p:nvPr/>
        </p:nvSpPr>
        <p:spPr bwMode="auto">
          <a:xfrm flipV="1">
            <a:off x="1987550" y="4849813"/>
            <a:ext cx="39688" cy="69850"/>
          </a:xfrm>
          <a:prstGeom prst="line">
            <a:avLst/>
          </a:prstGeom>
          <a:noFill/>
          <a:ln w="11113">
            <a:solidFill>
              <a:srgbClr val="000000"/>
            </a:solidFill>
            <a:round/>
            <a:headEnd/>
            <a:tailEnd/>
          </a:ln>
        </p:spPr>
        <p:txBody>
          <a:bodyPr/>
          <a:lstStyle/>
          <a:p>
            <a:endParaRPr lang="en-US"/>
          </a:p>
        </p:txBody>
      </p:sp>
      <p:sp>
        <p:nvSpPr>
          <p:cNvPr id="131838" name="Line 766"/>
          <p:cNvSpPr>
            <a:spLocks noChangeShapeType="1"/>
          </p:cNvSpPr>
          <p:nvPr/>
        </p:nvSpPr>
        <p:spPr bwMode="auto">
          <a:xfrm>
            <a:off x="2027238" y="4849813"/>
            <a:ext cx="227012" cy="23812"/>
          </a:xfrm>
          <a:prstGeom prst="line">
            <a:avLst/>
          </a:prstGeom>
          <a:noFill/>
          <a:ln w="11113">
            <a:solidFill>
              <a:srgbClr val="000000"/>
            </a:solidFill>
            <a:round/>
            <a:headEnd/>
            <a:tailEnd/>
          </a:ln>
        </p:spPr>
        <p:txBody>
          <a:bodyPr/>
          <a:lstStyle/>
          <a:p>
            <a:endParaRPr lang="en-US"/>
          </a:p>
        </p:txBody>
      </p:sp>
      <p:sp>
        <p:nvSpPr>
          <p:cNvPr id="131839" name="Line 767"/>
          <p:cNvSpPr>
            <a:spLocks noChangeShapeType="1"/>
          </p:cNvSpPr>
          <p:nvPr/>
        </p:nvSpPr>
        <p:spPr bwMode="auto">
          <a:xfrm>
            <a:off x="2254250" y="4873625"/>
            <a:ext cx="882650" cy="188913"/>
          </a:xfrm>
          <a:prstGeom prst="line">
            <a:avLst/>
          </a:prstGeom>
          <a:noFill/>
          <a:ln w="11113">
            <a:solidFill>
              <a:srgbClr val="000000"/>
            </a:solidFill>
            <a:round/>
            <a:headEnd/>
            <a:tailEnd/>
          </a:ln>
        </p:spPr>
        <p:txBody>
          <a:bodyPr/>
          <a:lstStyle/>
          <a:p>
            <a:endParaRPr lang="en-US"/>
          </a:p>
        </p:txBody>
      </p:sp>
      <p:sp>
        <p:nvSpPr>
          <p:cNvPr id="131840" name="Line 768"/>
          <p:cNvSpPr>
            <a:spLocks noChangeShapeType="1"/>
          </p:cNvSpPr>
          <p:nvPr/>
        </p:nvSpPr>
        <p:spPr bwMode="auto">
          <a:xfrm>
            <a:off x="3136900" y="5062538"/>
            <a:ext cx="752475" cy="211137"/>
          </a:xfrm>
          <a:prstGeom prst="line">
            <a:avLst/>
          </a:prstGeom>
          <a:noFill/>
          <a:ln w="11113">
            <a:solidFill>
              <a:srgbClr val="000000"/>
            </a:solidFill>
            <a:round/>
            <a:headEnd/>
            <a:tailEnd/>
          </a:ln>
        </p:spPr>
        <p:txBody>
          <a:bodyPr/>
          <a:lstStyle/>
          <a:p>
            <a:endParaRPr lang="en-US"/>
          </a:p>
        </p:txBody>
      </p:sp>
      <p:sp>
        <p:nvSpPr>
          <p:cNvPr id="131841" name="Line 769"/>
          <p:cNvSpPr>
            <a:spLocks noChangeShapeType="1"/>
          </p:cNvSpPr>
          <p:nvPr/>
        </p:nvSpPr>
        <p:spPr bwMode="auto">
          <a:xfrm>
            <a:off x="1870075" y="5416550"/>
            <a:ext cx="14288" cy="98425"/>
          </a:xfrm>
          <a:prstGeom prst="line">
            <a:avLst/>
          </a:prstGeom>
          <a:noFill/>
          <a:ln w="4763">
            <a:solidFill>
              <a:srgbClr val="000000"/>
            </a:solidFill>
            <a:round/>
            <a:headEnd/>
            <a:tailEnd/>
          </a:ln>
        </p:spPr>
        <p:txBody>
          <a:bodyPr/>
          <a:lstStyle/>
          <a:p>
            <a:endParaRPr lang="en-US"/>
          </a:p>
        </p:txBody>
      </p:sp>
      <p:sp>
        <p:nvSpPr>
          <p:cNvPr id="131842" name="Line 770"/>
          <p:cNvSpPr>
            <a:spLocks noChangeShapeType="1"/>
          </p:cNvSpPr>
          <p:nvPr/>
        </p:nvSpPr>
        <p:spPr bwMode="auto">
          <a:xfrm>
            <a:off x="1884363" y="5514975"/>
            <a:ext cx="17462" cy="23813"/>
          </a:xfrm>
          <a:prstGeom prst="line">
            <a:avLst/>
          </a:prstGeom>
          <a:noFill/>
          <a:ln w="4763">
            <a:solidFill>
              <a:srgbClr val="000000"/>
            </a:solidFill>
            <a:round/>
            <a:headEnd/>
            <a:tailEnd/>
          </a:ln>
        </p:spPr>
        <p:txBody>
          <a:bodyPr/>
          <a:lstStyle/>
          <a:p>
            <a:endParaRPr lang="en-US"/>
          </a:p>
        </p:txBody>
      </p:sp>
      <p:sp>
        <p:nvSpPr>
          <p:cNvPr id="131843" name="Line 771"/>
          <p:cNvSpPr>
            <a:spLocks noChangeShapeType="1"/>
          </p:cNvSpPr>
          <p:nvPr/>
        </p:nvSpPr>
        <p:spPr bwMode="auto">
          <a:xfrm>
            <a:off x="1901825" y="5538788"/>
            <a:ext cx="17463" cy="6350"/>
          </a:xfrm>
          <a:prstGeom prst="line">
            <a:avLst/>
          </a:prstGeom>
          <a:noFill/>
          <a:ln w="4763">
            <a:solidFill>
              <a:srgbClr val="000000"/>
            </a:solidFill>
            <a:round/>
            <a:headEnd/>
            <a:tailEnd/>
          </a:ln>
        </p:spPr>
        <p:txBody>
          <a:bodyPr/>
          <a:lstStyle/>
          <a:p>
            <a:endParaRPr lang="en-US"/>
          </a:p>
        </p:txBody>
      </p:sp>
      <p:sp>
        <p:nvSpPr>
          <p:cNvPr id="131844" name="Line 772"/>
          <p:cNvSpPr>
            <a:spLocks noChangeShapeType="1"/>
          </p:cNvSpPr>
          <p:nvPr/>
        </p:nvSpPr>
        <p:spPr bwMode="auto">
          <a:xfrm>
            <a:off x="1919288" y="5545138"/>
            <a:ext cx="14287" cy="60325"/>
          </a:xfrm>
          <a:prstGeom prst="line">
            <a:avLst/>
          </a:prstGeom>
          <a:noFill/>
          <a:ln w="4763">
            <a:solidFill>
              <a:srgbClr val="000000"/>
            </a:solidFill>
            <a:round/>
            <a:headEnd/>
            <a:tailEnd/>
          </a:ln>
        </p:spPr>
        <p:txBody>
          <a:bodyPr/>
          <a:lstStyle/>
          <a:p>
            <a:endParaRPr lang="en-US"/>
          </a:p>
        </p:txBody>
      </p:sp>
      <p:sp>
        <p:nvSpPr>
          <p:cNvPr id="131845" name="Line 773"/>
          <p:cNvSpPr>
            <a:spLocks noChangeShapeType="1"/>
          </p:cNvSpPr>
          <p:nvPr/>
        </p:nvSpPr>
        <p:spPr bwMode="auto">
          <a:xfrm>
            <a:off x="1933575" y="5605463"/>
            <a:ext cx="19050" cy="15875"/>
          </a:xfrm>
          <a:prstGeom prst="line">
            <a:avLst/>
          </a:prstGeom>
          <a:noFill/>
          <a:ln w="4763">
            <a:solidFill>
              <a:srgbClr val="000000"/>
            </a:solidFill>
            <a:round/>
            <a:headEnd/>
            <a:tailEnd/>
          </a:ln>
        </p:spPr>
        <p:txBody>
          <a:bodyPr/>
          <a:lstStyle/>
          <a:p>
            <a:endParaRPr lang="en-US"/>
          </a:p>
        </p:txBody>
      </p:sp>
      <p:sp>
        <p:nvSpPr>
          <p:cNvPr id="131846" name="Line 774"/>
          <p:cNvSpPr>
            <a:spLocks noChangeShapeType="1"/>
          </p:cNvSpPr>
          <p:nvPr/>
        </p:nvSpPr>
        <p:spPr bwMode="auto">
          <a:xfrm flipV="1">
            <a:off x="1952625" y="5597525"/>
            <a:ext cx="17463" cy="23813"/>
          </a:xfrm>
          <a:prstGeom prst="line">
            <a:avLst/>
          </a:prstGeom>
          <a:noFill/>
          <a:ln w="4763">
            <a:solidFill>
              <a:srgbClr val="000000"/>
            </a:solidFill>
            <a:round/>
            <a:headEnd/>
            <a:tailEnd/>
          </a:ln>
        </p:spPr>
        <p:txBody>
          <a:bodyPr/>
          <a:lstStyle/>
          <a:p>
            <a:endParaRPr lang="en-US"/>
          </a:p>
        </p:txBody>
      </p:sp>
      <p:sp>
        <p:nvSpPr>
          <p:cNvPr id="131847" name="Line 775"/>
          <p:cNvSpPr>
            <a:spLocks noChangeShapeType="1"/>
          </p:cNvSpPr>
          <p:nvPr/>
        </p:nvSpPr>
        <p:spPr bwMode="auto">
          <a:xfrm flipV="1">
            <a:off x="1970088" y="5522913"/>
            <a:ext cx="17462" cy="74612"/>
          </a:xfrm>
          <a:prstGeom prst="line">
            <a:avLst/>
          </a:prstGeom>
          <a:noFill/>
          <a:ln w="4763">
            <a:solidFill>
              <a:srgbClr val="000000"/>
            </a:solidFill>
            <a:round/>
            <a:headEnd/>
            <a:tailEnd/>
          </a:ln>
        </p:spPr>
        <p:txBody>
          <a:bodyPr/>
          <a:lstStyle/>
          <a:p>
            <a:endParaRPr lang="en-US"/>
          </a:p>
        </p:txBody>
      </p:sp>
      <p:sp>
        <p:nvSpPr>
          <p:cNvPr id="131848" name="Line 776"/>
          <p:cNvSpPr>
            <a:spLocks noChangeShapeType="1"/>
          </p:cNvSpPr>
          <p:nvPr/>
        </p:nvSpPr>
        <p:spPr bwMode="auto">
          <a:xfrm>
            <a:off x="1987550" y="5522913"/>
            <a:ext cx="1588" cy="36512"/>
          </a:xfrm>
          <a:prstGeom prst="line">
            <a:avLst/>
          </a:prstGeom>
          <a:noFill/>
          <a:ln w="4763">
            <a:solidFill>
              <a:srgbClr val="000000"/>
            </a:solidFill>
            <a:round/>
            <a:headEnd/>
            <a:tailEnd/>
          </a:ln>
        </p:spPr>
        <p:txBody>
          <a:bodyPr/>
          <a:lstStyle/>
          <a:p>
            <a:endParaRPr lang="en-US"/>
          </a:p>
        </p:txBody>
      </p:sp>
      <p:sp>
        <p:nvSpPr>
          <p:cNvPr id="131849" name="Line 777"/>
          <p:cNvSpPr>
            <a:spLocks noChangeShapeType="1"/>
          </p:cNvSpPr>
          <p:nvPr/>
        </p:nvSpPr>
        <p:spPr bwMode="auto">
          <a:xfrm>
            <a:off x="1987550" y="5559425"/>
            <a:ext cx="39688" cy="38100"/>
          </a:xfrm>
          <a:prstGeom prst="line">
            <a:avLst/>
          </a:prstGeom>
          <a:noFill/>
          <a:ln w="4763">
            <a:solidFill>
              <a:srgbClr val="000000"/>
            </a:solidFill>
            <a:round/>
            <a:headEnd/>
            <a:tailEnd/>
          </a:ln>
        </p:spPr>
        <p:txBody>
          <a:bodyPr/>
          <a:lstStyle/>
          <a:p>
            <a:endParaRPr lang="en-US"/>
          </a:p>
        </p:txBody>
      </p:sp>
      <p:sp>
        <p:nvSpPr>
          <p:cNvPr id="131850" name="Line 778"/>
          <p:cNvSpPr>
            <a:spLocks noChangeShapeType="1"/>
          </p:cNvSpPr>
          <p:nvPr/>
        </p:nvSpPr>
        <p:spPr bwMode="auto">
          <a:xfrm flipV="1">
            <a:off x="2027238" y="5446713"/>
            <a:ext cx="227012" cy="150812"/>
          </a:xfrm>
          <a:prstGeom prst="line">
            <a:avLst/>
          </a:prstGeom>
          <a:noFill/>
          <a:ln w="4763">
            <a:solidFill>
              <a:srgbClr val="000000"/>
            </a:solidFill>
            <a:round/>
            <a:headEnd/>
            <a:tailEnd/>
          </a:ln>
        </p:spPr>
        <p:txBody>
          <a:bodyPr/>
          <a:lstStyle/>
          <a:p>
            <a:endParaRPr lang="en-US"/>
          </a:p>
        </p:txBody>
      </p:sp>
      <p:sp>
        <p:nvSpPr>
          <p:cNvPr id="131851" name="Line 779"/>
          <p:cNvSpPr>
            <a:spLocks noChangeShapeType="1"/>
          </p:cNvSpPr>
          <p:nvPr/>
        </p:nvSpPr>
        <p:spPr bwMode="auto">
          <a:xfrm flipV="1">
            <a:off x="2254250" y="5424488"/>
            <a:ext cx="882650" cy="22225"/>
          </a:xfrm>
          <a:prstGeom prst="line">
            <a:avLst/>
          </a:prstGeom>
          <a:noFill/>
          <a:ln w="4763">
            <a:solidFill>
              <a:srgbClr val="000000"/>
            </a:solidFill>
            <a:round/>
            <a:headEnd/>
            <a:tailEnd/>
          </a:ln>
        </p:spPr>
        <p:txBody>
          <a:bodyPr/>
          <a:lstStyle/>
          <a:p>
            <a:endParaRPr lang="en-US"/>
          </a:p>
        </p:txBody>
      </p:sp>
      <p:sp>
        <p:nvSpPr>
          <p:cNvPr id="131852" name="Line 780"/>
          <p:cNvSpPr>
            <a:spLocks noChangeShapeType="1"/>
          </p:cNvSpPr>
          <p:nvPr/>
        </p:nvSpPr>
        <p:spPr bwMode="auto">
          <a:xfrm flipV="1">
            <a:off x="3136900" y="5400675"/>
            <a:ext cx="752475" cy="23813"/>
          </a:xfrm>
          <a:prstGeom prst="line">
            <a:avLst/>
          </a:prstGeom>
          <a:noFill/>
          <a:ln w="4763">
            <a:solidFill>
              <a:srgbClr val="000000"/>
            </a:solidFill>
            <a:round/>
            <a:headEnd/>
            <a:tailEnd/>
          </a:ln>
        </p:spPr>
        <p:txBody>
          <a:bodyPr/>
          <a:lstStyle/>
          <a:p>
            <a:endParaRPr lang="en-US"/>
          </a:p>
        </p:txBody>
      </p:sp>
      <p:sp>
        <p:nvSpPr>
          <p:cNvPr id="131853" name="Freeform 781"/>
          <p:cNvSpPr>
            <a:spLocks/>
          </p:cNvSpPr>
          <p:nvPr/>
        </p:nvSpPr>
        <p:spPr bwMode="auto">
          <a:xfrm>
            <a:off x="1895475" y="4616450"/>
            <a:ext cx="14288" cy="23813"/>
          </a:xfrm>
          <a:custGeom>
            <a:avLst/>
            <a:gdLst/>
            <a:ahLst/>
            <a:cxnLst>
              <a:cxn ang="0">
                <a:pos x="0" y="0"/>
              </a:cxn>
              <a:cxn ang="0">
                <a:pos x="3" y="8"/>
              </a:cxn>
              <a:cxn ang="0">
                <a:pos x="6" y="13"/>
              </a:cxn>
              <a:cxn ang="0">
                <a:pos x="3" y="4"/>
              </a:cxn>
              <a:cxn ang="0">
                <a:pos x="0" y="0"/>
              </a:cxn>
            </a:cxnLst>
            <a:rect l="0" t="0" r="r" b="b"/>
            <a:pathLst>
              <a:path w="6" h="13">
                <a:moveTo>
                  <a:pt x="0" y="0"/>
                </a:moveTo>
                <a:lnTo>
                  <a:pt x="3" y="8"/>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854" name="Freeform 782"/>
          <p:cNvSpPr>
            <a:spLocks/>
          </p:cNvSpPr>
          <p:nvPr/>
        </p:nvSpPr>
        <p:spPr bwMode="auto">
          <a:xfrm>
            <a:off x="1901825" y="4630738"/>
            <a:ext cx="17463" cy="23812"/>
          </a:xfrm>
          <a:custGeom>
            <a:avLst/>
            <a:gdLst/>
            <a:ahLst/>
            <a:cxnLst>
              <a:cxn ang="0">
                <a:pos x="0" y="9"/>
              </a:cxn>
              <a:cxn ang="0">
                <a:pos x="3" y="0"/>
              </a:cxn>
              <a:cxn ang="0">
                <a:pos x="7" y="5"/>
              </a:cxn>
              <a:cxn ang="0">
                <a:pos x="3" y="13"/>
              </a:cxn>
              <a:cxn ang="0">
                <a:pos x="0" y="9"/>
              </a:cxn>
            </a:cxnLst>
            <a:rect l="0" t="0" r="r" b="b"/>
            <a:pathLst>
              <a:path w="7" h="13">
                <a:moveTo>
                  <a:pt x="0" y="9"/>
                </a:moveTo>
                <a:lnTo>
                  <a:pt x="3" y="0"/>
                </a:lnTo>
                <a:lnTo>
                  <a:pt x="7" y="5"/>
                </a:lnTo>
                <a:lnTo>
                  <a:pt x="3" y="13"/>
                </a:lnTo>
                <a:lnTo>
                  <a:pt x="0" y="9"/>
                </a:lnTo>
                <a:close/>
              </a:path>
            </a:pathLst>
          </a:custGeom>
          <a:solidFill>
            <a:srgbClr val="000000"/>
          </a:solidFill>
          <a:ln w="9525">
            <a:noFill/>
            <a:round/>
            <a:headEnd/>
            <a:tailEnd/>
          </a:ln>
        </p:spPr>
        <p:txBody>
          <a:bodyPr/>
          <a:lstStyle/>
          <a:p>
            <a:endParaRPr lang="en-US"/>
          </a:p>
        </p:txBody>
      </p:sp>
      <p:sp>
        <p:nvSpPr>
          <p:cNvPr id="131855" name="Freeform 783"/>
          <p:cNvSpPr>
            <a:spLocks/>
          </p:cNvSpPr>
          <p:nvPr/>
        </p:nvSpPr>
        <p:spPr bwMode="auto">
          <a:xfrm>
            <a:off x="1919288" y="4600575"/>
            <a:ext cx="14287" cy="23813"/>
          </a:xfrm>
          <a:custGeom>
            <a:avLst/>
            <a:gdLst/>
            <a:ahLst/>
            <a:cxnLst>
              <a:cxn ang="0">
                <a:pos x="0" y="0"/>
              </a:cxn>
              <a:cxn ang="0">
                <a:pos x="3" y="9"/>
              </a:cxn>
              <a:cxn ang="0">
                <a:pos x="6" y="13"/>
              </a:cxn>
              <a:cxn ang="0">
                <a:pos x="3" y="4"/>
              </a:cxn>
              <a:cxn ang="0">
                <a:pos x="0" y="0"/>
              </a:cxn>
            </a:cxnLst>
            <a:rect l="0" t="0" r="r" b="b"/>
            <a:pathLst>
              <a:path w="6" h="13">
                <a:moveTo>
                  <a:pt x="0" y="0"/>
                </a:moveTo>
                <a:lnTo>
                  <a:pt x="3" y="9"/>
                </a:lnTo>
                <a:lnTo>
                  <a:pt x="6" y="13"/>
                </a:lnTo>
                <a:lnTo>
                  <a:pt x="3" y="4"/>
                </a:lnTo>
                <a:lnTo>
                  <a:pt x="0" y="0"/>
                </a:lnTo>
                <a:close/>
              </a:path>
            </a:pathLst>
          </a:custGeom>
          <a:solidFill>
            <a:srgbClr val="000000"/>
          </a:solidFill>
          <a:ln w="9525">
            <a:noFill/>
            <a:round/>
            <a:headEnd/>
            <a:tailEnd/>
          </a:ln>
        </p:spPr>
        <p:txBody>
          <a:bodyPr/>
          <a:lstStyle/>
          <a:p>
            <a:endParaRPr lang="en-US"/>
          </a:p>
        </p:txBody>
      </p:sp>
      <p:sp>
        <p:nvSpPr>
          <p:cNvPr id="131856" name="Freeform 784"/>
          <p:cNvSpPr>
            <a:spLocks/>
          </p:cNvSpPr>
          <p:nvPr/>
        </p:nvSpPr>
        <p:spPr bwMode="auto">
          <a:xfrm>
            <a:off x="1933575" y="4624388"/>
            <a:ext cx="19050" cy="22225"/>
          </a:xfrm>
          <a:custGeom>
            <a:avLst/>
            <a:gdLst/>
            <a:ahLst/>
            <a:cxnLst>
              <a:cxn ang="0">
                <a:pos x="0" y="9"/>
              </a:cxn>
              <a:cxn ang="0">
                <a:pos x="4" y="0"/>
              </a:cxn>
              <a:cxn ang="0">
                <a:pos x="7" y="4"/>
              </a:cxn>
              <a:cxn ang="0">
                <a:pos x="4" y="13"/>
              </a:cxn>
              <a:cxn ang="0">
                <a:pos x="0" y="9"/>
              </a:cxn>
            </a:cxnLst>
            <a:rect l="0" t="0" r="r" b="b"/>
            <a:pathLst>
              <a:path w="7" h="13">
                <a:moveTo>
                  <a:pt x="0" y="9"/>
                </a:moveTo>
                <a:lnTo>
                  <a:pt x="4" y="0"/>
                </a:lnTo>
                <a:lnTo>
                  <a:pt x="7" y="4"/>
                </a:lnTo>
                <a:lnTo>
                  <a:pt x="4" y="13"/>
                </a:lnTo>
                <a:lnTo>
                  <a:pt x="0" y="9"/>
                </a:lnTo>
                <a:close/>
              </a:path>
            </a:pathLst>
          </a:custGeom>
          <a:solidFill>
            <a:srgbClr val="000000"/>
          </a:solidFill>
          <a:ln w="9525">
            <a:noFill/>
            <a:round/>
            <a:headEnd/>
            <a:tailEnd/>
          </a:ln>
        </p:spPr>
        <p:txBody>
          <a:bodyPr/>
          <a:lstStyle/>
          <a:p>
            <a:endParaRPr lang="en-US"/>
          </a:p>
        </p:txBody>
      </p:sp>
      <p:sp>
        <p:nvSpPr>
          <p:cNvPr id="131857" name="Freeform 785"/>
          <p:cNvSpPr>
            <a:spLocks/>
          </p:cNvSpPr>
          <p:nvPr/>
        </p:nvSpPr>
        <p:spPr bwMode="auto">
          <a:xfrm>
            <a:off x="1944688" y="4587875"/>
            <a:ext cx="25400" cy="12700"/>
          </a:xfrm>
          <a:custGeom>
            <a:avLst/>
            <a:gdLst/>
            <a:ahLst/>
            <a:cxnLst>
              <a:cxn ang="0">
                <a:pos x="0" y="4"/>
              </a:cxn>
              <a:cxn ang="0">
                <a:pos x="7" y="0"/>
              </a:cxn>
              <a:cxn ang="0">
                <a:pos x="10" y="4"/>
              </a:cxn>
              <a:cxn ang="0">
                <a:pos x="3" y="8"/>
              </a:cxn>
              <a:cxn ang="0">
                <a:pos x="0" y="4"/>
              </a:cxn>
            </a:cxnLst>
            <a:rect l="0" t="0" r="r" b="b"/>
            <a:pathLst>
              <a:path w="10" h="8">
                <a:moveTo>
                  <a:pt x="0" y="4"/>
                </a:moveTo>
                <a:lnTo>
                  <a:pt x="7" y="0"/>
                </a:lnTo>
                <a:lnTo>
                  <a:pt x="10" y="4"/>
                </a:lnTo>
                <a:lnTo>
                  <a:pt x="3" y="8"/>
                </a:lnTo>
                <a:lnTo>
                  <a:pt x="0" y="4"/>
                </a:lnTo>
                <a:close/>
              </a:path>
            </a:pathLst>
          </a:custGeom>
          <a:solidFill>
            <a:srgbClr val="000000"/>
          </a:solidFill>
          <a:ln w="9525">
            <a:noFill/>
            <a:round/>
            <a:headEnd/>
            <a:tailEnd/>
          </a:ln>
        </p:spPr>
        <p:txBody>
          <a:bodyPr/>
          <a:lstStyle/>
          <a:p>
            <a:endParaRPr lang="en-US"/>
          </a:p>
        </p:txBody>
      </p:sp>
      <p:sp>
        <p:nvSpPr>
          <p:cNvPr id="131858" name="Freeform 786"/>
          <p:cNvSpPr>
            <a:spLocks/>
          </p:cNvSpPr>
          <p:nvPr/>
        </p:nvSpPr>
        <p:spPr bwMode="auto">
          <a:xfrm>
            <a:off x="1970088" y="4572000"/>
            <a:ext cx="17462" cy="22225"/>
          </a:xfrm>
          <a:custGeom>
            <a:avLst/>
            <a:gdLst/>
            <a:ahLst/>
            <a:cxnLst>
              <a:cxn ang="0">
                <a:pos x="0" y="0"/>
              </a:cxn>
              <a:cxn ang="0">
                <a:pos x="3" y="9"/>
              </a:cxn>
              <a:cxn ang="0">
                <a:pos x="7" y="13"/>
              </a:cxn>
              <a:cxn ang="0">
                <a:pos x="3" y="4"/>
              </a:cxn>
              <a:cxn ang="0">
                <a:pos x="0" y="0"/>
              </a:cxn>
            </a:cxnLst>
            <a:rect l="0" t="0" r="r" b="b"/>
            <a:pathLst>
              <a:path w="7" h="13">
                <a:moveTo>
                  <a:pt x="0" y="0"/>
                </a:moveTo>
                <a:lnTo>
                  <a:pt x="3" y="9"/>
                </a:lnTo>
                <a:lnTo>
                  <a:pt x="7" y="13"/>
                </a:lnTo>
                <a:lnTo>
                  <a:pt x="3" y="4"/>
                </a:lnTo>
                <a:lnTo>
                  <a:pt x="0" y="0"/>
                </a:lnTo>
                <a:close/>
              </a:path>
            </a:pathLst>
          </a:custGeom>
          <a:solidFill>
            <a:srgbClr val="000000"/>
          </a:solidFill>
          <a:ln w="9525">
            <a:noFill/>
            <a:round/>
            <a:headEnd/>
            <a:tailEnd/>
          </a:ln>
        </p:spPr>
        <p:txBody>
          <a:bodyPr/>
          <a:lstStyle/>
          <a:p>
            <a:endParaRPr lang="en-US"/>
          </a:p>
        </p:txBody>
      </p:sp>
      <p:sp>
        <p:nvSpPr>
          <p:cNvPr id="131859" name="Rectangle 787"/>
          <p:cNvSpPr>
            <a:spLocks noChangeArrowheads="1"/>
          </p:cNvSpPr>
          <p:nvPr/>
        </p:nvSpPr>
        <p:spPr bwMode="auto">
          <a:xfrm>
            <a:off x="1970088" y="4870450"/>
            <a:ext cx="6350" cy="15875"/>
          </a:xfrm>
          <a:prstGeom prst="rect">
            <a:avLst/>
          </a:prstGeom>
          <a:solidFill>
            <a:srgbClr val="000000"/>
          </a:solidFill>
          <a:ln w="9525">
            <a:noFill/>
            <a:miter lim="800000"/>
            <a:headEnd/>
            <a:tailEnd/>
          </a:ln>
        </p:spPr>
        <p:txBody>
          <a:bodyPr/>
          <a:lstStyle/>
          <a:p>
            <a:endParaRPr lang="en-US"/>
          </a:p>
        </p:txBody>
      </p:sp>
      <p:sp>
        <p:nvSpPr>
          <p:cNvPr id="131860" name="Rectangle 788"/>
          <p:cNvSpPr>
            <a:spLocks noChangeArrowheads="1"/>
          </p:cNvSpPr>
          <p:nvPr/>
        </p:nvSpPr>
        <p:spPr bwMode="auto">
          <a:xfrm>
            <a:off x="1970088" y="4916488"/>
            <a:ext cx="6350" cy="7937"/>
          </a:xfrm>
          <a:prstGeom prst="rect">
            <a:avLst/>
          </a:prstGeom>
          <a:solidFill>
            <a:srgbClr val="000000"/>
          </a:solidFill>
          <a:ln w="9525">
            <a:noFill/>
            <a:miter lim="800000"/>
            <a:headEnd/>
            <a:tailEnd/>
          </a:ln>
        </p:spPr>
        <p:txBody>
          <a:bodyPr/>
          <a:lstStyle/>
          <a:p>
            <a:endParaRPr lang="en-US"/>
          </a:p>
        </p:txBody>
      </p:sp>
      <p:sp>
        <p:nvSpPr>
          <p:cNvPr id="131861" name="Freeform 789"/>
          <p:cNvSpPr>
            <a:spLocks/>
          </p:cNvSpPr>
          <p:nvPr/>
        </p:nvSpPr>
        <p:spPr bwMode="auto">
          <a:xfrm>
            <a:off x="1987550" y="4646613"/>
            <a:ext cx="14288" cy="23812"/>
          </a:xfrm>
          <a:custGeom>
            <a:avLst/>
            <a:gdLst/>
            <a:ahLst/>
            <a:cxnLst>
              <a:cxn ang="0">
                <a:pos x="0" y="9"/>
              </a:cxn>
              <a:cxn ang="0">
                <a:pos x="3" y="0"/>
              </a:cxn>
              <a:cxn ang="0">
                <a:pos x="6" y="4"/>
              </a:cxn>
              <a:cxn ang="0">
                <a:pos x="3" y="13"/>
              </a:cxn>
              <a:cxn ang="0">
                <a:pos x="0" y="9"/>
              </a:cxn>
            </a:cxnLst>
            <a:rect l="0" t="0" r="r" b="b"/>
            <a:pathLst>
              <a:path w="6" h="13">
                <a:moveTo>
                  <a:pt x="0" y="9"/>
                </a:moveTo>
                <a:lnTo>
                  <a:pt x="3" y="0"/>
                </a:lnTo>
                <a:lnTo>
                  <a:pt x="6" y="4"/>
                </a:lnTo>
                <a:lnTo>
                  <a:pt x="3" y="13"/>
                </a:lnTo>
                <a:lnTo>
                  <a:pt x="0" y="9"/>
                </a:lnTo>
                <a:close/>
              </a:path>
            </a:pathLst>
          </a:custGeom>
          <a:solidFill>
            <a:srgbClr val="000000"/>
          </a:solidFill>
          <a:ln w="9525">
            <a:noFill/>
            <a:round/>
            <a:headEnd/>
            <a:tailEnd/>
          </a:ln>
        </p:spPr>
        <p:txBody>
          <a:bodyPr/>
          <a:lstStyle/>
          <a:p>
            <a:endParaRPr lang="en-US"/>
          </a:p>
        </p:txBody>
      </p:sp>
      <p:sp>
        <p:nvSpPr>
          <p:cNvPr id="131862" name="Freeform 790"/>
          <p:cNvSpPr>
            <a:spLocks/>
          </p:cNvSpPr>
          <p:nvPr/>
        </p:nvSpPr>
        <p:spPr bwMode="auto">
          <a:xfrm>
            <a:off x="2001838" y="4600575"/>
            <a:ext cx="17462" cy="23813"/>
          </a:xfrm>
          <a:custGeom>
            <a:avLst/>
            <a:gdLst/>
            <a:ahLst/>
            <a:cxnLst>
              <a:cxn ang="0">
                <a:pos x="0" y="9"/>
              </a:cxn>
              <a:cxn ang="0">
                <a:pos x="4" y="0"/>
              </a:cxn>
              <a:cxn ang="0">
                <a:pos x="7" y="4"/>
              </a:cxn>
              <a:cxn ang="0">
                <a:pos x="4" y="13"/>
              </a:cxn>
              <a:cxn ang="0">
                <a:pos x="0" y="9"/>
              </a:cxn>
            </a:cxnLst>
            <a:rect l="0" t="0" r="r" b="b"/>
            <a:pathLst>
              <a:path w="7" h="13">
                <a:moveTo>
                  <a:pt x="0" y="9"/>
                </a:moveTo>
                <a:lnTo>
                  <a:pt x="4" y="0"/>
                </a:lnTo>
                <a:lnTo>
                  <a:pt x="7" y="4"/>
                </a:lnTo>
                <a:lnTo>
                  <a:pt x="4" y="13"/>
                </a:lnTo>
                <a:lnTo>
                  <a:pt x="0" y="9"/>
                </a:lnTo>
                <a:close/>
              </a:path>
            </a:pathLst>
          </a:custGeom>
          <a:solidFill>
            <a:srgbClr val="000000"/>
          </a:solidFill>
          <a:ln w="9525">
            <a:noFill/>
            <a:round/>
            <a:headEnd/>
            <a:tailEnd/>
          </a:ln>
        </p:spPr>
        <p:txBody>
          <a:bodyPr/>
          <a:lstStyle/>
          <a:p>
            <a:endParaRPr lang="en-US"/>
          </a:p>
        </p:txBody>
      </p:sp>
      <p:sp>
        <p:nvSpPr>
          <p:cNvPr id="131863" name="Freeform 791"/>
          <p:cNvSpPr>
            <a:spLocks/>
          </p:cNvSpPr>
          <p:nvPr/>
        </p:nvSpPr>
        <p:spPr bwMode="auto">
          <a:xfrm>
            <a:off x="2019300" y="4556125"/>
            <a:ext cx="19050" cy="22225"/>
          </a:xfrm>
          <a:custGeom>
            <a:avLst/>
            <a:gdLst/>
            <a:ahLst/>
            <a:cxnLst>
              <a:cxn ang="0">
                <a:pos x="0" y="9"/>
              </a:cxn>
              <a:cxn ang="0">
                <a:pos x="3" y="0"/>
              </a:cxn>
              <a:cxn ang="0">
                <a:pos x="7" y="5"/>
              </a:cxn>
              <a:cxn ang="0">
                <a:pos x="3" y="13"/>
              </a:cxn>
              <a:cxn ang="0">
                <a:pos x="0" y="9"/>
              </a:cxn>
            </a:cxnLst>
            <a:rect l="0" t="0" r="r" b="b"/>
            <a:pathLst>
              <a:path w="7" h="13">
                <a:moveTo>
                  <a:pt x="0" y="9"/>
                </a:moveTo>
                <a:lnTo>
                  <a:pt x="3" y="0"/>
                </a:lnTo>
                <a:lnTo>
                  <a:pt x="7" y="5"/>
                </a:lnTo>
                <a:lnTo>
                  <a:pt x="3" y="13"/>
                </a:lnTo>
                <a:lnTo>
                  <a:pt x="0" y="9"/>
                </a:lnTo>
                <a:close/>
              </a:path>
            </a:pathLst>
          </a:custGeom>
          <a:solidFill>
            <a:srgbClr val="000000"/>
          </a:solidFill>
          <a:ln w="9525">
            <a:noFill/>
            <a:round/>
            <a:headEnd/>
            <a:tailEnd/>
          </a:ln>
        </p:spPr>
        <p:txBody>
          <a:bodyPr/>
          <a:lstStyle/>
          <a:p>
            <a:endParaRPr lang="en-US"/>
          </a:p>
        </p:txBody>
      </p:sp>
      <p:sp>
        <p:nvSpPr>
          <p:cNvPr id="131864" name="Rectangle 792"/>
          <p:cNvSpPr>
            <a:spLocks noChangeArrowheads="1"/>
          </p:cNvSpPr>
          <p:nvPr/>
        </p:nvSpPr>
        <p:spPr bwMode="auto">
          <a:xfrm>
            <a:off x="2079625" y="4578350"/>
            <a:ext cx="15875" cy="9525"/>
          </a:xfrm>
          <a:prstGeom prst="rect">
            <a:avLst/>
          </a:prstGeom>
          <a:solidFill>
            <a:srgbClr val="000000"/>
          </a:solidFill>
          <a:ln w="9525">
            <a:noFill/>
            <a:miter lim="800000"/>
            <a:headEnd/>
            <a:tailEnd/>
          </a:ln>
        </p:spPr>
        <p:txBody>
          <a:bodyPr/>
          <a:lstStyle/>
          <a:p>
            <a:endParaRPr lang="en-US"/>
          </a:p>
        </p:txBody>
      </p:sp>
      <p:sp>
        <p:nvSpPr>
          <p:cNvPr id="131865" name="Freeform 793"/>
          <p:cNvSpPr>
            <a:spLocks/>
          </p:cNvSpPr>
          <p:nvPr/>
        </p:nvSpPr>
        <p:spPr bwMode="auto">
          <a:xfrm>
            <a:off x="2119313" y="4587875"/>
            <a:ext cx="25400" cy="12700"/>
          </a:xfrm>
          <a:custGeom>
            <a:avLst/>
            <a:gdLst/>
            <a:ahLst/>
            <a:cxnLst>
              <a:cxn ang="0">
                <a:pos x="0" y="4"/>
              </a:cxn>
              <a:cxn ang="0">
                <a:pos x="7" y="8"/>
              </a:cxn>
              <a:cxn ang="0">
                <a:pos x="10" y="4"/>
              </a:cxn>
              <a:cxn ang="0">
                <a:pos x="4" y="0"/>
              </a:cxn>
              <a:cxn ang="0">
                <a:pos x="0" y="4"/>
              </a:cxn>
            </a:cxnLst>
            <a:rect l="0" t="0" r="r" b="b"/>
            <a:pathLst>
              <a:path w="10" h="8">
                <a:moveTo>
                  <a:pt x="0" y="4"/>
                </a:moveTo>
                <a:lnTo>
                  <a:pt x="7" y="8"/>
                </a:lnTo>
                <a:lnTo>
                  <a:pt x="10" y="4"/>
                </a:lnTo>
                <a:lnTo>
                  <a:pt x="4" y="0"/>
                </a:lnTo>
                <a:lnTo>
                  <a:pt x="0" y="4"/>
                </a:lnTo>
                <a:close/>
              </a:path>
            </a:pathLst>
          </a:custGeom>
          <a:solidFill>
            <a:srgbClr val="000000"/>
          </a:solidFill>
          <a:ln w="9525">
            <a:noFill/>
            <a:round/>
            <a:headEnd/>
            <a:tailEnd/>
          </a:ln>
        </p:spPr>
        <p:txBody>
          <a:bodyPr/>
          <a:lstStyle/>
          <a:p>
            <a:endParaRPr lang="en-US"/>
          </a:p>
        </p:txBody>
      </p:sp>
      <p:sp>
        <p:nvSpPr>
          <p:cNvPr id="131866" name="Freeform 794"/>
          <p:cNvSpPr>
            <a:spLocks/>
          </p:cNvSpPr>
          <p:nvPr/>
        </p:nvSpPr>
        <p:spPr bwMode="auto">
          <a:xfrm>
            <a:off x="2171700" y="4594225"/>
            <a:ext cx="25400" cy="14288"/>
          </a:xfrm>
          <a:custGeom>
            <a:avLst/>
            <a:gdLst/>
            <a:ahLst/>
            <a:cxnLst>
              <a:cxn ang="0">
                <a:pos x="0" y="4"/>
              </a:cxn>
              <a:cxn ang="0">
                <a:pos x="6" y="8"/>
              </a:cxn>
              <a:cxn ang="0">
                <a:pos x="10" y="4"/>
              </a:cxn>
              <a:cxn ang="0">
                <a:pos x="3" y="0"/>
              </a:cxn>
              <a:cxn ang="0">
                <a:pos x="0" y="4"/>
              </a:cxn>
            </a:cxnLst>
            <a:rect l="0" t="0" r="r" b="b"/>
            <a:pathLst>
              <a:path w="10" h="8">
                <a:moveTo>
                  <a:pt x="0" y="4"/>
                </a:moveTo>
                <a:lnTo>
                  <a:pt x="6"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867" name="Freeform 795"/>
          <p:cNvSpPr>
            <a:spLocks/>
          </p:cNvSpPr>
          <p:nvPr/>
        </p:nvSpPr>
        <p:spPr bwMode="auto">
          <a:xfrm>
            <a:off x="2222500" y="4600575"/>
            <a:ext cx="23813" cy="15875"/>
          </a:xfrm>
          <a:custGeom>
            <a:avLst/>
            <a:gdLst/>
            <a:ahLst/>
            <a:cxnLst>
              <a:cxn ang="0">
                <a:pos x="0" y="4"/>
              </a:cxn>
              <a:cxn ang="0">
                <a:pos x="6" y="9"/>
              </a:cxn>
              <a:cxn ang="0">
                <a:pos x="10" y="4"/>
              </a:cxn>
              <a:cxn ang="0">
                <a:pos x="3" y="0"/>
              </a:cxn>
              <a:cxn ang="0">
                <a:pos x="0" y="4"/>
              </a:cxn>
            </a:cxnLst>
            <a:rect l="0" t="0" r="r" b="b"/>
            <a:pathLst>
              <a:path w="10" h="9">
                <a:moveTo>
                  <a:pt x="0" y="4"/>
                </a:moveTo>
                <a:lnTo>
                  <a:pt x="6" y="9"/>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868" name="Freeform 796"/>
          <p:cNvSpPr>
            <a:spLocks/>
          </p:cNvSpPr>
          <p:nvPr/>
        </p:nvSpPr>
        <p:spPr bwMode="auto">
          <a:xfrm>
            <a:off x="2900363" y="4616450"/>
            <a:ext cx="25400" cy="14288"/>
          </a:xfrm>
          <a:custGeom>
            <a:avLst/>
            <a:gdLst/>
            <a:ahLst/>
            <a:cxnLst>
              <a:cxn ang="0">
                <a:pos x="0" y="4"/>
              </a:cxn>
              <a:cxn ang="0">
                <a:pos x="7" y="8"/>
              </a:cxn>
              <a:cxn ang="0">
                <a:pos x="10" y="4"/>
              </a:cxn>
              <a:cxn ang="0">
                <a:pos x="3" y="0"/>
              </a:cxn>
              <a:cxn ang="0">
                <a:pos x="0" y="4"/>
              </a:cxn>
            </a:cxnLst>
            <a:rect l="0" t="0" r="r" b="b"/>
            <a:pathLst>
              <a:path w="10" h="8">
                <a:moveTo>
                  <a:pt x="0" y="4"/>
                </a:moveTo>
                <a:lnTo>
                  <a:pt x="7" y="8"/>
                </a:lnTo>
                <a:lnTo>
                  <a:pt x="10" y="4"/>
                </a:lnTo>
                <a:lnTo>
                  <a:pt x="3" y="0"/>
                </a:lnTo>
                <a:lnTo>
                  <a:pt x="0" y="4"/>
                </a:lnTo>
                <a:close/>
              </a:path>
            </a:pathLst>
          </a:custGeom>
          <a:solidFill>
            <a:srgbClr val="000000"/>
          </a:solidFill>
          <a:ln w="9525">
            <a:noFill/>
            <a:round/>
            <a:headEnd/>
            <a:tailEnd/>
          </a:ln>
        </p:spPr>
        <p:txBody>
          <a:bodyPr/>
          <a:lstStyle/>
          <a:p>
            <a:endParaRPr lang="en-US"/>
          </a:p>
        </p:txBody>
      </p:sp>
      <p:sp>
        <p:nvSpPr>
          <p:cNvPr id="131869" name="Rectangle 797"/>
          <p:cNvSpPr>
            <a:spLocks noChangeArrowheads="1"/>
          </p:cNvSpPr>
          <p:nvPr/>
        </p:nvSpPr>
        <p:spPr bwMode="auto">
          <a:xfrm>
            <a:off x="3338513" y="4630738"/>
            <a:ext cx="14287" cy="9525"/>
          </a:xfrm>
          <a:prstGeom prst="rect">
            <a:avLst/>
          </a:prstGeom>
          <a:solidFill>
            <a:srgbClr val="000000"/>
          </a:solidFill>
          <a:ln w="9525">
            <a:noFill/>
            <a:miter lim="800000"/>
            <a:headEnd/>
            <a:tailEnd/>
          </a:ln>
        </p:spPr>
        <p:txBody>
          <a:bodyPr/>
          <a:lstStyle/>
          <a:p>
            <a:endParaRPr lang="en-US"/>
          </a:p>
        </p:txBody>
      </p:sp>
      <p:sp>
        <p:nvSpPr>
          <p:cNvPr id="131870" name="Rectangle 798"/>
          <p:cNvSpPr>
            <a:spLocks noChangeArrowheads="1"/>
          </p:cNvSpPr>
          <p:nvPr/>
        </p:nvSpPr>
        <p:spPr bwMode="auto">
          <a:xfrm>
            <a:off x="3387725" y="4630738"/>
            <a:ext cx="14288" cy="9525"/>
          </a:xfrm>
          <a:prstGeom prst="rect">
            <a:avLst/>
          </a:prstGeom>
          <a:solidFill>
            <a:srgbClr val="000000"/>
          </a:solidFill>
          <a:ln w="9525">
            <a:noFill/>
            <a:miter lim="800000"/>
            <a:headEnd/>
            <a:tailEnd/>
          </a:ln>
        </p:spPr>
        <p:txBody>
          <a:bodyPr/>
          <a:lstStyle/>
          <a:p>
            <a:endParaRPr lang="en-US"/>
          </a:p>
        </p:txBody>
      </p:sp>
      <p:sp>
        <p:nvSpPr>
          <p:cNvPr id="131871" name="Rectangle 799"/>
          <p:cNvSpPr>
            <a:spLocks noChangeArrowheads="1"/>
          </p:cNvSpPr>
          <p:nvPr/>
        </p:nvSpPr>
        <p:spPr bwMode="auto">
          <a:xfrm>
            <a:off x="3438525" y="4630738"/>
            <a:ext cx="17463" cy="9525"/>
          </a:xfrm>
          <a:prstGeom prst="rect">
            <a:avLst/>
          </a:prstGeom>
          <a:solidFill>
            <a:srgbClr val="000000"/>
          </a:solidFill>
          <a:ln w="9525">
            <a:noFill/>
            <a:miter lim="800000"/>
            <a:headEnd/>
            <a:tailEnd/>
          </a:ln>
        </p:spPr>
        <p:txBody>
          <a:bodyPr/>
          <a:lstStyle/>
          <a:p>
            <a:endParaRPr lang="en-US"/>
          </a:p>
        </p:txBody>
      </p:sp>
      <p:sp>
        <p:nvSpPr>
          <p:cNvPr id="131872" name="Rectangle 800"/>
          <p:cNvSpPr>
            <a:spLocks noChangeArrowheads="1"/>
          </p:cNvSpPr>
          <p:nvPr/>
        </p:nvSpPr>
        <p:spPr bwMode="auto">
          <a:xfrm>
            <a:off x="3487738" y="4630738"/>
            <a:ext cx="17462" cy="9525"/>
          </a:xfrm>
          <a:prstGeom prst="rect">
            <a:avLst/>
          </a:prstGeom>
          <a:solidFill>
            <a:srgbClr val="000000"/>
          </a:solidFill>
          <a:ln w="9525">
            <a:noFill/>
            <a:miter lim="800000"/>
            <a:headEnd/>
            <a:tailEnd/>
          </a:ln>
        </p:spPr>
        <p:txBody>
          <a:bodyPr/>
          <a:lstStyle/>
          <a:p>
            <a:endParaRPr lang="en-US"/>
          </a:p>
        </p:txBody>
      </p:sp>
      <p:sp>
        <p:nvSpPr>
          <p:cNvPr id="131873" name="Rectangle 801"/>
          <p:cNvSpPr>
            <a:spLocks noChangeArrowheads="1"/>
          </p:cNvSpPr>
          <p:nvPr/>
        </p:nvSpPr>
        <p:spPr bwMode="auto">
          <a:xfrm>
            <a:off x="3538538" y="4630738"/>
            <a:ext cx="17462" cy="9525"/>
          </a:xfrm>
          <a:prstGeom prst="rect">
            <a:avLst/>
          </a:prstGeom>
          <a:solidFill>
            <a:srgbClr val="000000"/>
          </a:solidFill>
          <a:ln w="9525">
            <a:noFill/>
            <a:miter lim="800000"/>
            <a:headEnd/>
            <a:tailEnd/>
          </a:ln>
        </p:spPr>
        <p:txBody>
          <a:bodyPr/>
          <a:lstStyle/>
          <a:p>
            <a:endParaRPr lang="en-US"/>
          </a:p>
        </p:txBody>
      </p:sp>
      <p:sp>
        <p:nvSpPr>
          <p:cNvPr id="131874" name="Rectangle 802"/>
          <p:cNvSpPr>
            <a:spLocks noChangeArrowheads="1"/>
          </p:cNvSpPr>
          <p:nvPr/>
        </p:nvSpPr>
        <p:spPr bwMode="auto">
          <a:xfrm>
            <a:off x="3587750" y="4630738"/>
            <a:ext cx="17463" cy="9525"/>
          </a:xfrm>
          <a:prstGeom prst="rect">
            <a:avLst/>
          </a:prstGeom>
          <a:solidFill>
            <a:srgbClr val="000000"/>
          </a:solidFill>
          <a:ln w="9525">
            <a:noFill/>
            <a:miter lim="800000"/>
            <a:headEnd/>
            <a:tailEnd/>
          </a:ln>
        </p:spPr>
        <p:txBody>
          <a:bodyPr/>
          <a:lstStyle/>
          <a:p>
            <a:endParaRPr lang="en-US"/>
          </a:p>
        </p:txBody>
      </p:sp>
      <p:sp>
        <p:nvSpPr>
          <p:cNvPr id="131875" name="Rectangle 803"/>
          <p:cNvSpPr>
            <a:spLocks noChangeArrowheads="1"/>
          </p:cNvSpPr>
          <p:nvPr/>
        </p:nvSpPr>
        <p:spPr bwMode="auto">
          <a:xfrm>
            <a:off x="3638550" y="4630738"/>
            <a:ext cx="17463" cy="9525"/>
          </a:xfrm>
          <a:prstGeom prst="rect">
            <a:avLst/>
          </a:prstGeom>
          <a:solidFill>
            <a:srgbClr val="000000"/>
          </a:solidFill>
          <a:ln w="9525">
            <a:noFill/>
            <a:miter lim="800000"/>
            <a:headEnd/>
            <a:tailEnd/>
          </a:ln>
        </p:spPr>
        <p:txBody>
          <a:bodyPr/>
          <a:lstStyle/>
          <a:p>
            <a:endParaRPr lang="en-US"/>
          </a:p>
        </p:txBody>
      </p:sp>
      <p:sp>
        <p:nvSpPr>
          <p:cNvPr id="131876" name="Freeform 804"/>
          <p:cNvSpPr>
            <a:spLocks/>
          </p:cNvSpPr>
          <p:nvPr/>
        </p:nvSpPr>
        <p:spPr bwMode="auto">
          <a:xfrm>
            <a:off x="3681413" y="4630738"/>
            <a:ext cx="23812" cy="15875"/>
          </a:xfrm>
          <a:custGeom>
            <a:avLst/>
            <a:gdLst/>
            <a:ahLst/>
            <a:cxnLst>
              <a:cxn ang="0">
                <a:pos x="0" y="5"/>
              </a:cxn>
              <a:cxn ang="0">
                <a:pos x="7" y="9"/>
              </a:cxn>
              <a:cxn ang="0">
                <a:pos x="10" y="5"/>
              </a:cxn>
              <a:cxn ang="0">
                <a:pos x="4" y="0"/>
              </a:cxn>
              <a:cxn ang="0">
                <a:pos x="0" y="5"/>
              </a:cxn>
            </a:cxnLst>
            <a:rect l="0" t="0" r="r" b="b"/>
            <a:pathLst>
              <a:path w="10" h="9">
                <a:moveTo>
                  <a:pt x="0" y="5"/>
                </a:moveTo>
                <a:lnTo>
                  <a:pt x="7" y="9"/>
                </a:lnTo>
                <a:lnTo>
                  <a:pt x="10" y="5"/>
                </a:lnTo>
                <a:lnTo>
                  <a:pt x="4" y="0"/>
                </a:lnTo>
                <a:lnTo>
                  <a:pt x="0" y="5"/>
                </a:lnTo>
                <a:close/>
              </a:path>
            </a:pathLst>
          </a:custGeom>
          <a:solidFill>
            <a:srgbClr val="000000"/>
          </a:solidFill>
          <a:ln w="9525">
            <a:noFill/>
            <a:round/>
            <a:headEnd/>
            <a:tailEnd/>
          </a:ln>
        </p:spPr>
        <p:txBody>
          <a:bodyPr/>
          <a:lstStyle/>
          <a:p>
            <a:endParaRPr lang="en-US"/>
          </a:p>
        </p:txBody>
      </p:sp>
      <p:sp>
        <p:nvSpPr>
          <p:cNvPr id="131877" name="Line 805"/>
          <p:cNvSpPr>
            <a:spLocks noChangeShapeType="1"/>
          </p:cNvSpPr>
          <p:nvPr/>
        </p:nvSpPr>
        <p:spPr bwMode="auto">
          <a:xfrm flipV="1">
            <a:off x="1870075" y="5553075"/>
            <a:ext cx="14288" cy="136525"/>
          </a:xfrm>
          <a:prstGeom prst="line">
            <a:avLst/>
          </a:prstGeom>
          <a:noFill/>
          <a:ln w="4763">
            <a:solidFill>
              <a:srgbClr val="000000"/>
            </a:solidFill>
            <a:round/>
            <a:headEnd/>
            <a:tailEnd/>
          </a:ln>
        </p:spPr>
        <p:txBody>
          <a:bodyPr/>
          <a:lstStyle/>
          <a:p>
            <a:endParaRPr lang="en-US"/>
          </a:p>
        </p:txBody>
      </p:sp>
      <p:sp>
        <p:nvSpPr>
          <p:cNvPr id="131878" name="Line 806"/>
          <p:cNvSpPr>
            <a:spLocks noChangeShapeType="1"/>
          </p:cNvSpPr>
          <p:nvPr/>
        </p:nvSpPr>
        <p:spPr bwMode="auto">
          <a:xfrm>
            <a:off x="1884363" y="5553075"/>
            <a:ext cx="17462" cy="136525"/>
          </a:xfrm>
          <a:prstGeom prst="line">
            <a:avLst/>
          </a:prstGeom>
          <a:noFill/>
          <a:ln w="4763">
            <a:solidFill>
              <a:srgbClr val="000000"/>
            </a:solidFill>
            <a:round/>
            <a:headEnd/>
            <a:tailEnd/>
          </a:ln>
        </p:spPr>
        <p:txBody>
          <a:bodyPr/>
          <a:lstStyle/>
          <a:p>
            <a:endParaRPr lang="en-US"/>
          </a:p>
        </p:txBody>
      </p:sp>
      <p:sp>
        <p:nvSpPr>
          <p:cNvPr id="131879" name="Line 807"/>
          <p:cNvSpPr>
            <a:spLocks noChangeShapeType="1"/>
          </p:cNvSpPr>
          <p:nvPr/>
        </p:nvSpPr>
        <p:spPr bwMode="auto">
          <a:xfrm>
            <a:off x="1901825" y="5689600"/>
            <a:ext cx="17463" cy="1588"/>
          </a:xfrm>
          <a:prstGeom prst="line">
            <a:avLst/>
          </a:prstGeom>
          <a:noFill/>
          <a:ln w="4763">
            <a:solidFill>
              <a:srgbClr val="000000"/>
            </a:solidFill>
            <a:round/>
            <a:headEnd/>
            <a:tailEnd/>
          </a:ln>
        </p:spPr>
        <p:txBody>
          <a:bodyPr/>
          <a:lstStyle/>
          <a:p>
            <a:endParaRPr lang="en-US"/>
          </a:p>
        </p:txBody>
      </p:sp>
      <p:sp>
        <p:nvSpPr>
          <p:cNvPr id="131880" name="Line 808"/>
          <p:cNvSpPr>
            <a:spLocks noChangeShapeType="1"/>
          </p:cNvSpPr>
          <p:nvPr/>
        </p:nvSpPr>
        <p:spPr bwMode="auto">
          <a:xfrm flipV="1">
            <a:off x="1919288" y="5649913"/>
            <a:ext cx="14287" cy="39687"/>
          </a:xfrm>
          <a:prstGeom prst="line">
            <a:avLst/>
          </a:prstGeom>
          <a:noFill/>
          <a:ln w="4763">
            <a:solidFill>
              <a:srgbClr val="000000"/>
            </a:solidFill>
            <a:round/>
            <a:headEnd/>
            <a:tailEnd/>
          </a:ln>
        </p:spPr>
        <p:txBody>
          <a:bodyPr/>
          <a:lstStyle/>
          <a:p>
            <a:endParaRPr lang="en-US"/>
          </a:p>
        </p:txBody>
      </p:sp>
      <p:sp>
        <p:nvSpPr>
          <p:cNvPr id="131881" name="Line 809"/>
          <p:cNvSpPr>
            <a:spLocks noChangeShapeType="1"/>
          </p:cNvSpPr>
          <p:nvPr/>
        </p:nvSpPr>
        <p:spPr bwMode="auto">
          <a:xfrm>
            <a:off x="1933575" y="5649913"/>
            <a:ext cx="19050" cy="39687"/>
          </a:xfrm>
          <a:prstGeom prst="line">
            <a:avLst/>
          </a:prstGeom>
          <a:noFill/>
          <a:ln w="4763">
            <a:solidFill>
              <a:srgbClr val="000000"/>
            </a:solidFill>
            <a:round/>
            <a:headEnd/>
            <a:tailEnd/>
          </a:ln>
        </p:spPr>
        <p:txBody>
          <a:bodyPr/>
          <a:lstStyle/>
          <a:p>
            <a:endParaRPr lang="en-US"/>
          </a:p>
        </p:txBody>
      </p:sp>
      <p:sp>
        <p:nvSpPr>
          <p:cNvPr id="131882" name="Line 810"/>
          <p:cNvSpPr>
            <a:spLocks noChangeShapeType="1"/>
          </p:cNvSpPr>
          <p:nvPr/>
        </p:nvSpPr>
        <p:spPr bwMode="auto">
          <a:xfrm flipV="1">
            <a:off x="1952625" y="5575300"/>
            <a:ext cx="17463" cy="114300"/>
          </a:xfrm>
          <a:prstGeom prst="line">
            <a:avLst/>
          </a:prstGeom>
          <a:noFill/>
          <a:ln w="4763">
            <a:solidFill>
              <a:srgbClr val="000000"/>
            </a:solidFill>
            <a:round/>
            <a:headEnd/>
            <a:tailEnd/>
          </a:ln>
        </p:spPr>
        <p:txBody>
          <a:bodyPr/>
          <a:lstStyle/>
          <a:p>
            <a:endParaRPr lang="en-US"/>
          </a:p>
        </p:txBody>
      </p:sp>
      <p:sp>
        <p:nvSpPr>
          <p:cNvPr id="131883" name="Line 811"/>
          <p:cNvSpPr>
            <a:spLocks noChangeShapeType="1"/>
          </p:cNvSpPr>
          <p:nvPr/>
        </p:nvSpPr>
        <p:spPr bwMode="auto">
          <a:xfrm>
            <a:off x="1970088" y="5575300"/>
            <a:ext cx="17462" cy="114300"/>
          </a:xfrm>
          <a:prstGeom prst="line">
            <a:avLst/>
          </a:prstGeom>
          <a:noFill/>
          <a:ln w="4763">
            <a:solidFill>
              <a:srgbClr val="000000"/>
            </a:solidFill>
            <a:round/>
            <a:headEnd/>
            <a:tailEnd/>
          </a:ln>
        </p:spPr>
        <p:txBody>
          <a:bodyPr/>
          <a:lstStyle/>
          <a:p>
            <a:endParaRPr lang="en-US"/>
          </a:p>
        </p:txBody>
      </p:sp>
      <p:sp>
        <p:nvSpPr>
          <p:cNvPr id="131884" name="Line 812"/>
          <p:cNvSpPr>
            <a:spLocks noChangeShapeType="1"/>
          </p:cNvSpPr>
          <p:nvPr/>
        </p:nvSpPr>
        <p:spPr bwMode="auto">
          <a:xfrm>
            <a:off x="2027238" y="5689600"/>
            <a:ext cx="227012" cy="1588"/>
          </a:xfrm>
          <a:prstGeom prst="line">
            <a:avLst/>
          </a:prstGeom>
          <a:noFill/>
          <a:ln w="4763">
            <a:solidFill>
              <a:srgbClr val="000000"/>
            </a:solidFill>
            <a:round/>
            <a:headEnd/>
            <a:tailEnd/>
          </a:ln>
        </p:spPr>
        <p:txBody>
          <a:bodyPr/>
          <a:lstStyle/>
          <a:p>
            <a:endParaRPr lang="en-US"/>
          </a:p>
        </p:txBody>
      </p:sp>
      <p:sp>
        <p:nvSpPr>
          <p:cNvPr id="131885" name="Line 813"/>
          <p:cNvSpPr>
            <a:spLocks noChangeShapeType="1"/>
          </p:cNvSpPr>
          <p:nvPr/>
        </p:nvSpPr>
        <p:spPr bwMode="auto">
          <a:xfrm>
            <a:off x="2254250" y="5689600"/>
            <a:ext cx="882650" cy="1588"/>
          </a:xfrm>
          <a:prstGeom prst="line">
            <a:avLst/>
          </a:prstGeom>
          <a:noFill/>
          <a:ln w="4763">
            <a:solidFill>
              <a:srgbClr val="000000"/>
            </a:solidFill>
            <a:round/>
            <a:headEnd/>
            <a:tailEnd/>
          </a:ln>
        </p:spPr>
        <p:txBody>
          <a:bodyPr/>
          <a:lstStyle/>
          <a:p>
            <a:endParaRPr lang="en-US"/>
          </a:p>
        </p:txBody>
      </p:sp>
      <p:sp>
        <p:nvSpPr>
          <p:cNvPr id="131886" name="Line 814"/>
          <p:cNvSpPr>
            <a:spLocks noChangeShapeType="1"/>
          </p:cNvSpPr>
          <p:nvPr/>
        </p:nvSpPr>
        <p:spPr bwMode="auto">
          <a:xfrm>
            <a:off x="3136900" y="5689600"/>
            <a:ext cx="752475" cy="1588"/>
          </a:xfrm>
          <a:prstGeom prst="line">
            <a:avLst/>
          </a:prstGeom>
          <a:noFill/>
          <a:ln w="4763">
            <a:solidFill>
              <a:srgbClr val="000000"/>
            </a:solidFill>
            <a:round/>
            <a:headEnd/>
            <a:tailEnd/>
          </a:ln>
        </p:spPr>
        <p:txBody>
          <a:bodyPr/>
          <a:lstStyle/>
          <a:p>
            <a:endParaRPr lang="en-US"/>
          </a:p>
        </p:txBody>
      </p:sp>
      <p:sp>
        <p:nvSpPr>
          <p:cNvPr id="131887" name="Oval 815"/>
          <p:cNvSpPr>
            <a:spLocks noChangeArrowheads="1"/>
          </p:cNvSpPr>
          <p:nvPr/>
        </p:nvSpPr>
        <p:spPr bwMode="auto">
          <a:xfrm>
            <a:off x="1809750" y="5637213"/>
            <a:ext cx="109538" cy="95250"/>
          </a:xfrm>
          <a:prstGeom prst="ellipse">
            <a:avLst/>
          </a:prstGeom>
          <a:solidFill>
            <a:srgbClr val="000000"/>
          </a:solidFill>
          <a:ln w="4763">
            <a:solidFill>
              <a:srgbClr val="000000"/>
            </a:solidFill>
            <a:round/>
            <a:headEnd/>
            <a:tailEnd/>
          </a:ln>
        </p:spPr>
        <p:txBody>
          <a:bodyPr/>
          <a:lstStyle/>
          <a:p>
            <a:endParaRPr lang="en-US"/>
          </a:p>
        </p:txBody>
      </p:sp>
      <p:sp>
        <p:nvSpPr>
          <p:cNvPr id="131888" name="Oval 816"/>
          <p:cNvSpPr>
            <a:spLocks noChangeArrowheads="1"/>
          </p:cNvSpPr>
          <p:nvPr/>
        </p:nvSpPr>
        <p:spPr bwMode="auto">
          <a:xfrm>
            <a:off x="1827213" y="5637213"/>
            <a:ext cx="106362" cy="95250"/>
          </a:xfrm>
          <a:prstGeom prst="ellipse">
            <a:avLst/>
          </a:prstGeom>
          <a:solidFill>
            <a:srgbClr val="000000"/>
          </a:solidFill>
          <a:ln w="4763">
            <a:solidFill>
              <a:srgbClr val="000000"/>
            </a:solidFill>
            <a:round/>
            <a:headEnd/>
            <a:tailEnd/>
          </a:ln>
        </p:spPr>
        <p:txBody>
          <a:bodyPr/>
          <a:lstStyle/>
          <a:p>
            <a:endParaRPr lang="en-US"/>
          </a:p>
        </p:txBody>
      </p:sp>
      <p:sp>
        <p:nvSpPr>
          <p:cNvPr id="131889" name="Oval 817"/>
          <p:cNvSpPr>
            <a:spLocks noChangeArrowheads="1"/>
          </p:cNvSpPr>
          <p:nvPr/>
        </p:nvSpPr>
        <p:spPr bwMode="auto">
          <a:xfrm>
            <a:off x="1844675" y="5637213"/>
            <a:ext cx="107950" cy="95250"/>
          </a:xfrm>
          <a:prstGeom prst="ellipse">
            <a:avLst/>
          </a:prstGeom>
          <a:solidFill>
            <a:srgbClr val="000000"/>
          </a:solidFill>
          <a:ln w="4763">
            <a:solidFill>
              <a:srgbClr val="000000"/>
            </a:solidFill>
            <a:round/>
            <a:headEnd/>
            <a:tailEnd/>
          </a:ln>
        </p:spPr>
        <p:txBody>
          <a:bodyPr/>
          <a:lstStyle/>
          <a:p>
            <a:endParaRPr lang="en-US"/>
          </a:p>
        </p:txBody>
      </p:sp>
      <p:sp>
        <p:nvSpPr>
          <p:cNvPr id="131890" name="Oval 818"/>
          <p:cNvSpPr>
            <a:spLocks noChangeArrowheads="1"/>
          </p:cNvSpPr>
          <p:nvPr/>
        </p:nvSpPr>
        <p:spPr bwMode="auto">
          <a:xfrm>
            <a:off x="1858963" y="5637213"/>
            <a:ext cx="111125" cy="95250"/>
          </a:xfrm>
          <a:prstGeom prst="ellipse">
            <a:avLst/>
          </a:prstGeom>
          <a:solidFill>
            <a:srgbClr val="000000"/>
          </a:solidFill>
          <a:ln w="4763">
            <a:solidFill>
              <a:srgbClr val="000000"/>
            </a:solidFill>
            <a:round/>
            <a:headEnd/>
            <a:tailEnd/>
          </a:ln>
        </p:spPr>
        <p:txBody>
          <a:bodyPr/>
          <a:lstStyle/>
          <a:p>
            <a:endParaRPr lang="en-US"/>
          </a:p>
        </p:txBody>
      </p:sp>
      <p:sp>
        <p:nvSpPr>
          <p:cNvPr id="131891" name="Oval 819"/>
          <p:cNvSpPr>
            <a:spLocks noChangeArrowheads="1"/>
          </p:cNvSpPr>
          <p:nvPr/>
        </p:nvSpPr>
        <p:spPr bwMode="auto">
          <a:xfrm>
            <a:off x="1876425" y="5637213"/>
            <a:ext cx="111125" cy="95250"/>
          </a:xfrm>
          <a:prstGeom prst="ellipse">
            <a:avLst/>
          </a:prstGeom>
          <a:solidFill>
            <a:srgbClr val="000000"/>
          </a:solidFill>
          <a:ln w="4763">
            <a:solidFill>
              <a:srgbClr val="000000"/>
            </a:solidFill>
            <a:round/>
            <a:headEnd/>
            <a:tailEnd/>
          </a:ln>
        </p:spPr>
        <p:txBody>
          <a:bodyPr/>
          <a:lstStyle/>
          <a:p>
            <a:endParaRPr lang="en-US"/>
          </a:p>
        </p:txBody>
      </p:sp>
      <p:sp>
        <p:nvSpPr>
          <p:cNvPr id="131892" name="Oval 820"/>
          <p:cNvSpPr>
            <a:spLocks noChangeArrowheads="1"/>
          </p:cNvSpPr>
          <p:nvPr/>
        </p:nvSpPr>
        <p:spPr bwMode="auto">
          <a:xfrm>
            <a:off x="1895475" y="5430838"/>
            <a:ext cx="106363" cy="98425"/>
          </a:xfrm>
          <a:prstGeom prst="ellipse">
            <a:avLst/>
          </a:prstGeom>
          <a:solidFill>
            <a:srgbClr val="000000"/>
          </a:solidFill>
          <a:ln w="4763">
            <a:solidFill>
              <a:srgbClr val="000000"/>
            </a:solidFill>
            <a:round/>
            <a:headEnd/>
            <a:tailEnd/>
          </a:ln>
        </p:spPr>
        <p:txBody>
          <a:bodyPr/>
          <a:lstStyle/>
          <a:p>
            <a:endParaRPr lang="en-US"/>
          </a:p>
        </p:txBody>
      </p:sp>
      <p:sp>
        <p:nvSpPr>
          <p:cNvPr id="131893" name="Oval 821"/>
          <p:cNvSpPr>
            <a:spLocks noChangeArrowheads="1"/>
          </p:cNvSpPr>
          <p:nvPr/>
        </p:nvSpPr>
        <p:spPr bwMode="auto">
          <a:xfrm>
            <a:off x="1909763" y="5070475"/>
            <a:ext cx="109537" cy="96838"/>
          </a:xfrm>
          <a:prstGeom prst="ellipse">
            <a:avLst/>
          </a:prstGeom>
          <a:solidFill>
            <a:srgbClr val="000000"/>
          </a:solidFill>
          <a:ln w="4763">
            <a:solidFill>
              <a:srgbClr val="000000"/>
            </a:solidFill>
            <a:round/>
            <a:headEnd/>
            <a:tailEnd/>
          </a:ln>
        </p:spPr>
        <p:txBody>
          <a:bodyPr/>
          <a:lstStyle/>
          <a:p>
            <a:endParaRPr lang="en-US"/>
          </a:p>
        </p:txBody>
      </p:sp>
      <p:sp>
        <p:nvSpPr>
          <p:cNvPr id="131894" name="Oval 822"/>
          <p:cNvSpPr>
            <a:spLocks noChangeArrowheads="1"/>
          </p:cNvSpPr>
          <p:nvPr/>
        </p:nvSpPr>
        <p:spPr bwMode="auto">
          <a:xfrm>
            <a:off x="1927225" y="4903788"/>
            <a:ext cx="111125" cy="96837"/>
          </a:xfrm>
          <a:prstGeom prst="ellipse">
            <a:avLst/>
          </a:prstGeom>
          <a:solidFill>
            <a:srgbClr val="000000"/>
          </a:solidFill>
          <a:ln w="4763">
            <a:solidFill>
              <a:srgbClr val="000000"/>
            </a:solidFill>
            <a:round/>
            <a:headEnd/>
            <a:tailEnd/>
          </a:ln>
        </p:spPr>
        <p:txBody>
          <a:bodyPr/>
          <a:lstStyle/>
          <a:p>
            <a:endParaRPr lang="en-US"/>
          </a:p>
        </p:txBody>
      </p:sp>
      <p:sp>
        <p:nvSpPr>
          <p:cNvPr id="131895" name="Oval 823"/>
          <p:cNvSpPr>
            <a:spLocks noChangeArrowheads="1"/>
          </p:cNvSpPr>
          <p:nvPr/>
        </p:nvSpPr>
        <p:spPr bwMode="auto">
          <a:xfrm>
            <a:off x="1927225" y="4865688"/>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896" name="Oval 824"/>
          <p:cNvSpPr>
            <a:spLocks noChangeArrowheads="1"/>
          </p:cNvSpPr>
          <p:nvPr/>
        </p:nvSpPr>
        <p:spPr bwMode="auto">
          <a:xfrm>
            <a:off x="1970088" y="4797425"/>
            <a:ext cx="109537" cy="98425"/>
          </a:xfrm>
          <a:prstGeom prst="ellipse">
            <a:avLst/>
          </a:prstGeom>
          <a:solidFill>
            <a:srgbClr val="000000"/>
          </a:solidFill>
          <a:ln w="4763">
            <a:solidFill>
              <a:srgbClr val="000000"/>
            </a:solidFill>
            <a:round/>
            <a:headEnd/>
            <a:tailEnd/>
          </a:ln>
        </p:spPr>
        <p:txBody>
          <a:bodyPr/>
          <a:lstStyle/>
          <a:p>
            <a:endParaRPr lang="en-US"/>
          </a:p>
        </p:txBody>
      </p:sp>
      <p:sp>
        <p:nvSpPr>
          <p:cNvPr id="131897" name="Oval 825"/>
          <p:cNvSpPr>
            <a:spLocks noChangeArrowheads="1"/>
          </p:cNvSpPr>
          <p:nvPr/>
        </p:nvSpPr>
        <p:spPr bwMode="auto">
          <a:xfrm>
            <a:off x="2197100" y="4821238"/>
            <a:ext cx="106363" cy="98425"/>
          </a:xfrm>
          <a:prstGeom prst="ellipse">
            <a:avLst/>
          </a:prstGeom>
          <a:solidFill>
            <a:srgbClr val="000000"/>
          </a:solidFill>
          <a:ln w="4763">
            <a:solidFill>
              <a:srgbClr val="000000"/>
            </a:solidFill>
            <a:round/>
            <a:headEnd/>
            <a:tailEnd/>
          </a:ln>
        </p:spPr>
        <p:txBody>
          <a:bodyPr/>
          <a:lstStyle/>
          <a:p>
            <a:endParaRPr lang="en-US"/>
          </a:p>
        </p:txBody>
      </p:sp>
      <p:sp>
        <p:nvSpPr>
          <p:cNvPr id="131898" name="Oval 826"/>
          <p:cNvSpPr>
            <a:spLocks noChangeArrowheads="1"/>
          </p:cNvSpPr>
          <p:nvPr/>
        </p:nvSpPr>
        <p:spPr bwMode="auto">
          <a:xfrm>
            <a:off x="3074988" y="5008563"/>
            <a:ext cx="111125" cy="98425"/>
          </a:xfrm>
          <a:prstGeom prst="ellipse">
            <a:avLst/>
          </a:prstGeom>
          <a:solidFill>
            <a:srgbClr val="000000"/>
          </a:solidFill>
          <a:ln w="4763">
            <a:solidFill>
              <a:srgbClr val="000000"/>
            </a:solidFill>
            <a:round/>
            <a:headEnd/>
            <a:tailEnd/>
          </a:ln>
        </p:spPr>
        <p:txBody>
          <a:bodyPr/>
          <a:lstStyle/>
          <a:p>
            <a:endParaRPr lang="en-US"/>
          </a:p>
        </p:txBody>
      </p:sp>
      <p:sp>
        <p:nvSpPr>
          <p:cNvPr id="131899" name="Oval 827"/>
          <p:cNvSpPr>
            <a:spLocks noChangeArrowheads="1"/>
          </p:cNvSpPr>
          <p:nvPr/>
        </p:nvSpPr>
        <p:spPr bwMode="auto">
          <a:xfrm>
            <a:off x="3832225" y="5221288"/>
            <a:ext cx="107950" cy="98425"/>
          </a:xfrm>
          <a:prstGeom prst="ellipse">
            <a:avLst/>
          </a:prstGeom>
          <a:solidFill>
            <a:srgbClr val="000000"/>
          </a:solidFill>
          <a:ln w="4763">
            <a:solidFill>
              <a:srgbClr val="000000"/>
            </a:solidFill>
            <a:round/>
            <a:headEnd/>
            <a:tailEnd/>
          </a:ln>
        </p:spPr>
        <p:txBody>
          <a:bodyPr/>
          <a:lstStyle/>
          <a:p>
            <a:endParaRPr lang="en-US"/>
          </a:p>
        </p:txBody>
      </p:sp>
      <p:sp>
        <p:nvSpPr>
          <p:cNvPr id="131900" name="Freeform 828"/>
          <p:cNvSpPr>
            <a:spLocks/>
          </p:cNvSpPr>
          <p:nvPr/>
        </p:nvSpPr>
        <p:spPr bwMode="auto">
          <a:xfrm>
            <a:off x="1809750" y="5364163"/>
            <a:ext cx="117475" cy="106362"/>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901" name="Freeform 829"/>
          <p:cNvSpPr>
            <a:spLocks/>
          </p:cNvSpPr>
          <p:nvPr/>
        </p:nvSpPr>
        <p:spPr bwMode="auto">
          <a:xfrm>
            <a:off x="1827213" y="5462588"/>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02" name="Freeform 830"/>
          <p:cNvSpPr>
            <a:spLocks/>
          </p:cNvSpPr>
          <p:nvPr/>
        </p:nvSpPr>
        <p:spPr bwMode="auto">
          <a:xfrm>
            <a:off x="1844675" y="5483225"/>
            <a:ext cx="117475" cy="107950"/>
          </a:xfrm>
          <a:custGeom>
            <a:avLst/>
            <a:gdLst/>
            <a:ahLst/>
            <a:cxnLst>
              <a:cxn ang="0">
                <a:pos x="23" y="0"/>
              </a:cxn>
              <a:cxn ang="0">
                <a:pos x="47" y="61"/>
              </a:cxn>
              <a:cxn ang="0">
                <a:pos x="0" y="61"/>
              </a:cxn>
              <a:cxn ang="0">
                <a:pos x="23" y="0"/>
              </a:cxn>
            </a:cxnLst>
            <a:rect l="0" t="0" r="r" b="b"/>
            <a:pathLst>
              <a:path w="47" h="61">
                <a:moveTo>
                  <a:pt x="23" y="0"/>
                </a:moveTo>
                <a:lnTo>
                  <a:pt x="47" y="61"/>
                </a:lnTo>
                <a:lnTo>
                  <a:pt x="0" y="61"/>
                </a:lnTo>
                <a:lnTo>
                  <a:pt x="23" y="0"/>
                </a:lnTo>
                <a:close/>
              </a:path>
            </a:pathLst>
          </a:custGeom>
          <a:noFill/>
          <a:ln w="4763">
            <a:solidFill>
              <a:srgbClr val="000000"/>
            </a:solidFill>
            <a:prstDash val="solid"/>
            <a:round/>
            <a:headEnd/>
            <a:tailEnd/>
          </a:ln>
        </p:spPr>
        <p:txBody>
          <a:bodyPr/>
          <a:lstStyle/>
          <a:p>
            <a:endParaRPr lang="en-US"/>
          </a:p>
        </p:txBody>
      </p:sp>
      <p:sp>
        <p:nvSpPr>
          <p:cNvPr id="131903" name="Freeform 831"/>
          <p:cNvSpPr>
            <a:spLocks/>
          </p:cNvSpPr>
          <p:nvPr/>
        </p:nvSpPr>
        <p:spPr bwMode="auto">
          <a:xfrm>
            <a:off x="1858963" y="5492750"/>
            <a:ext cx="117475"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904" name="Freeform 832"/>
          <p:cNvSpPr>
            <a:spLocks/>
          </p:cNvSpPr>
          <p:nvPr/>
        </p:nvSpPr>
        <p:spPr bwMode="auto">
          <a:xfrm>
            <a:off x="1876425" y="5553075"/>
            <a:ext cx="119063"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05" name="Freeform 833"/>
          <p:cNvSpPr>
            <a:spLocks/>
          </p:cNvSpPr>
          <p:nvPr/>
        </p:nvSpPr>
        <p:spPr bwMode="auto">
          <a:xfrm>
            <a:off x="1895475" y="5567363"/>
            <a:ext cx="117475"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06" name="Freeform 834"/>
          <p:cNvSpPr>
            <a:spLocks/>
          </p:cNvSpPr>
          <p:nvPr/>
        </p:nvSpPr>
        <p:spPr bwMode="auto">
          <a:xfrm>
            <a:off x="1909763" y="5545138"/>
            <a:ext cx="117475"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907" name="Freeform 835"/>
          <p:cNvSpPr>
            <a:spLocks/>
          </p:cNvSpPr>
          <p:nvPr/>
        </p:nvSpPr>
        <p:spPr bwMode="auto">
          <a:xfrm>
            <a:off x="1927225" y="5470525"/>
            <a:ext cx="117475"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908" name="Freeform 836"/>
          <p:cNvSpPr>
            <a:spLocks/>
          </p:cNvSpPr>
          <p:nvPr/>
        </p:nvSpPr>
        <p:spPr bwMode="auto">
          <a:xfrm>
            <a:off x="1927225" y="5507038"/>
            <a:ext cx="117475" cy="106362"/>
          </a:xfrm>
          <a:custGeom>
            <a:avLst/>
            <a:gdLst/>
            <a:ahLst/>
            <a:cxnLst>
              <a:cxn ang="0">
                <a:pos x="24" y="0"/>
              </a:cxn>
              <a:cxn ang="0">
                <a:pos x="47" y="61"/>
              </a:cxn>
              <a:cxn ang="0">
                <a:pos x="0" y="61"/>
              </a:cxn>
              <a:cxn ang="0">
                <a:pos x="24" y="0"/>
              </a:cxn>
            </a:cxnLst>
            <a:rect l="0" t="0" r="r" b="b"/>
            <a:pathLst>
              <a:path w="47" h="61">
                <a:moveTo>
                  <a:pt x="24" y="0"/>
                </a:moveTo>
                <a:lnTo>
                  <a:pt x="47" y="61"/>
                </a:lnTo>
                <a:lnTo>
                  <a:pt x="0" y="61"/>
                </a:lnTo>
                <a:lnTo>
                  <a:pt x="24" y="0"/>
                </a:lnTo>
                <a:close/>
              </a:path>
            </a:pathLst>
          </a:custGeom>
          <a:noFill/>
          <a:ln w="4763">
            <a:solidFill>
              <a:srgbClr val="000000"/>
            </a:solidFill>
            <a:prstDash val="solid"/>
            <a:round/>
            <a:headEnd/>
            <a:tailEnd/>
          </a:ln>
        </p:spPr>
        <p:txBody>
          <a:bodyPr/>
          <a:lstStyle/>
          <a:p>
            <a:endParaRPr lang="en-US"/>
          </a:p>
        </p:txBody>
      </p:sp>
      <p:sp>
        <p:nvSpPr>
          <p:cNvPr id="131909" name="Freeform 837"/>
          <p:cNvSpPr>
            <a:spLocks/>
          </p:cNvSpPr>
          <p:nvPr/>
        </p:nvSpPr>
        <p:spPr bwMode="auto">
          <a:xfrm>
            <a:off x="1970088" y="5545138"/>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10" name="Freeform 838"/>
          <p:cNvSpPr>
            <a:spLocks/>
          </p:cNvSpPr>
          <p:nvPr/>
        </p:nvSpPr>
        <p:spPr bwMode="auto">
          <a:xfrm>
            <a:off x="2197100" y="5394325"/>
            <a:ext cx="117475" cy="104775"/>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11" name="Freeform 839"/>
          <p:cNvSpPr>
            <a:spLocks/>
          </p:cNvSpPr>
          <p:nvPr/>
        </p:nvSpPr>
        <p:spPr bwMode="auto">
          <a:xfrm>
            <a:off x="3074988" y="5372100"/>
            <a:ext cx="119062" cy="104775"/>
          </a:xfrm>
          <a:custGeom>
            <a:avLst/>
            <a:gdLst/>
            <a:ahLst/>
            <a:cxnLst>
              <a:cxn ang="0">
                <a:pos x="24" y="0"/>
              </a:cxn>
              <a:cxn ang="0">
                <a:pos x="47" y="60"/>
              </a:cxn>
              <a:cxn ang="0">
                <a:pos x="0" y="60"/>
              </a:cxn>
              <a:cxn ang="0">
                <a:pos x="24" y="0"/>
              </a:cxn>
            </a:cxnLst>
            <a:rect l="0" t="0" r="r" b="b"/>
            <a:pathLst>
              <a:path w="47" h="60">
                <a:moveTo>
                  <a:pt x="24" y="0"/>
                </a:moveTo>
                <a:lnTo>
                  <a:pt x="47" y="60"/>
                </a:lnTo>
                <a:lnTo>
                  <a:pt x="0" y="60"/>
                </a:lnTo>
                <a:lnTo>
                  <a:pt x="24" y="0"/>
                </a:lnTo>
                <a:close/>
              </a:path>
            </a:pathLst>
          </a:custGeom>
          <a:noFill/>
          <a:ln w="4763">
            <a:solidFill>
              <a:srgbClr val="000000"/>
            </a:solidFill>
            <a:prstDash val="solid"/>
            <a:round/>
            <a:headEnd/>
            <a:tailEnd/>
          </a:ln>
        </p:spPr>
        <p:txBody>
          <a:bodyPr/>
          <a:lstStyle/>
          <a:p>
            <a:endParaRPr lang="en-US"/>
          </a:p>
        </p:txBody>
      </p:sp>
      <p:sp>
        <p:nvSpPr>
          <p:cNvPr id="131912" name="Freeform 840"/>
          <p:cNvSpPr>
            <a:spLocks/>
          </p:cNvSpPr>
          <p:nvPr/>
        </p:nvSpPr>
        <p:spPr bwMode="auto">
          <a:xfrm>
            <a:off x="3832225" y="5348288"/>
            <a:ext cx="119063" cy="106362"/>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1913" name="Rectangle 841"/>
          <p:cNvSpPr>
            <a:spLocks noChangeArrowheads="1"/>
          </p:cNvSpPr>
          <p:nvPr/>
        </p:nvSpPr>
        <p:spPr bwMode="auto">
          <a:xfrm>
            <a:off x="1801813" y="5175250"/>
            <a:ext cx="142875" cy="128588"/>
          </a:xfrm>
          <a:prstGeom prst="rect">
            <a:avLst/>
          </a:prstGeom>
          <a:noFill/>
          <a:ln w="9525">
            <a:noFill/>
            <a:miter lim="800000"/>
            <a:headEnd/>
            <a:tailEnd/>
          </a:ln>
        </p:spPr>
        <p:txBody>
          <a:bodyPr/>
          <a:lstStyle/>
          <a:p>
            <a:endParaRPr lang="en-US"/>
          </a:p>
        </p:txBody>
      </p:sp>
      <p:sp>
        <p:nvSpPr>
          <p:cNvPr id="131914" name="Line 842"/>
          <p:cNvSpPr>
            <a:spLocks noChangeShapeType="1"/>
          </p:cNvSpPr>
          <p:nvPr/>
        </p:nvSpPr>
        <p:spPr bwMode="auto">
          <a:xfrm flipH="1" flipV="1">
            <a:off x="1809750" y="5181600"/>
            <a:ext cx="60325" cy="52388"/>
          </a:xfrm>
          <a:prstGeom prst="line">
            <a:avLst/>
          </a:prstGeom>
          <a:noFill/>
          <a:ln w="4763">
            <a:solidFill>
              <a:srgbClr val="000000"/>
            </a:solidFill>
            <a:round/>
            <a:headEnd/>
            <a:tailEnd/>
          </a:ln>
        </p:spPr>
        <p:txBody>
          <a:bodyPr/>
          <a:lstStyle/>
          <a:p>
            <a:endParaRPr lang="en-US"/>
          </a:p>
        </p:txBody>
      </p:sp>
      <p:sp>
        <p:nvSpPr>
          <p:cNvPr id="131915" name="Line 843"/>
          <p:cNvSpPr>
            <a:spLocks noChangeShapeType="1"/>
          </p:cNvSpPr>
          <p:nvPr/>
        </p:nvSpPr>
        <p:spPr bwMode="auto">
          <a:xfrm>
            <a:off x="1870075" y="5233988"/>
            <a:ext cx="57150" cy="55562"/>
          </a:xfrm>
          <a:prstGeom prst="line">
            <a:avLst/>
          </a:prstGeom>
          <a:noFill/>
          <a:ln w="4763">
            <a:solidFill>
              <a:srgbClr val="000000"/>
            </a:solidFill>
            <a:round/>
            <a:headEnd/>
            <a:tailEnd/>
          </a:ln>
        </p:spPr>
        <p:txBody>
          <a:bodyPr/>
          <a:lstStyle/>
          <a:p>
            <a:endParaRPr lang="en-US"/>
          </a:p>
        </p:txBody>
      </p:sp>
      <p:sp>
        <p:nvSpPr>
          <p:cNvPr id="131916" name="Line 844"/>
          <p:cNvSpPr>
            <a:spLocks noChangeShapeType="1"/>
          </p:cNvSpPr>
          <p:nvPr/>
        </p:nvSpPr>
        <p:spPr bwMode="auto">
          <a:xfrm flipH="1">
            <a:off x="1809750" y="5233988"/>
            <a:ext cx="60325" cy="55562"/>
          </a:xfrm>
          <a:prstGeom prst="line">
            <a:avLst/>
          </a:prstGeom>
          <a:noFill/>
          <a:ln w="4763">
            <a:solidFill>
              <a:srgbClr val="000000"/>
            </a:solidFill>
            <a:round/>
            <a:headEnd/>
            <a:tailEnd/>
          </a:ln>
        </p:spPr>
        <p:txBody>
          <a:bodyPr/>
          <a:lstStyle/>
          <a:p>
            <a:endParaRPr lang="en-US"/>
          </a:p>
        </p:txBody>
      </p:sp>
      <p:sp>
        <p:nvSpPr>
          <p:cNvPr id="131917" name="Line 845"/>
          <p:cNvSpPr>
            <a:spLocks noChangeShapeType="1"/>
          </p:cNvSpPr>
          <p:nvPr/>
        </p:nvSpPr>
        <p:spPr bwMode="auto">
          <a:xfrm flipV="1">
            <a:off x="1870075" y="5181600"/>
            <a:ext cx="57150" cy="52388"/>
          </a:xfrm>
          <a:prstGeom prst="line">
            <a:avLst/>
          </a:prstGeom>
          <a:noFill/>
          <a:ln w="4763">
            <a:solidFill>
              <a:srgbClr val="000000"/>
            </a:solidFill>
            <a:round/>
            <a:headEnd/>
            <a:tailEnd/>
          </a:ln>
        </p:spPr>
        <p:txBody>
          <a:bodyPr/>
          <a:lstStyle/>
          <a:p>
            <a:endParaRPr lang="en-US"/>
          </a:p>
        </p:txBody>
      </p:sp>
      <p:sp>
        <p:nvSpPr>
          <p:cNvPr id="131918" name="Rectangle 846"/>
          <p:cNvSpPr>
            <a:spLocks noChangeArrowheads="1"/>
          </p:cNvSpPr>
          <p:nvPr/>
        </p:nvSpPr>
        <p:spPr bwMode="auto">
          <a:xfrm>
            <a:off x="1817688" y="4525963"/>
            <a:ext cx="144462" cy="128587"/>
          </a:xfrm>
          <a:prstGeom prst="rect">
            <a:avLst/>
          </a:prstGeom>
          <a:noFill/>
          <a:ln w="9525">
            <a:noFill/>
            <a:miter lim="800000"/>
            <a:headEnd/>
            <a:tailEnd/>
          </a:ln>
        </p:spPr>
        <p:txBody>
          <a:bodyPr/>
          <a:lstStyle/>
          <a:p>
            <a:endParaRPr lang="en-US"/>
          </a:p>
        </p:txBody>
      </p:sp>
      <p:sp>
        <p:nvSpPr>
          <p:cNvPr id="131919" name="Line 847"/>
          <p:cNvSpPr>
            <a:spLocks noChangeShapeType="1"/>
          </p:cNvSpPr>
          <p:nvPr/>
        </p:nvSpPr>
        <p:spPr bwMode="auto">
          <a:xfrm flipH="1" flipV="1">
            <a:off x="1827213" y="4532313"/>
            <a:ext cx="57150" cy="55562"/>
          </a:xfrm>
          <a:prstGeom prst="line">
            <a:avLst/>
          </a:prstGeom>
          <a:noFill/>
          <a:ln w="4763">
            <a:solidFill>
              <a:srgbClr val="000000"/>
            </a:solidFill>
            <a:round/>
            <a:headEnd/>
            <a:tailEnd/>
          </a:ln>
        </p:spPr>
        <p:txBody>
          <a:bodyPr/>
          <a:lstStyle/>
          <a:p>
            <a:endParaRPr lang="en-US"/>
          </a:p>
        </p:txBody>
      </p:sp>
      <p:sp>
        <p:nvSpPr>
          <p:cNvPr id="131920" name="Line 848"/>
          <p:cNvSpPr>
            <a:spLocks noChangeShapeType="1"/>
          </p:cNvSpPr>
          <p:nvPr/>
        </p:nvSpPr>
        <p:spPr bwMode="auto">
          <a:xfrm>
            <a:off x="1884363" y="4587875"/>
            <a:ext cx="60325" cy="52388"/>
          </a:xfrm>
          <a:prstGeom prst="line">
            <a:avLst/>
          </a:prstGeom>
          <a:noFill/>
          <a:ln w="4763">
            <a:solidFill>
              <a:srgbClr val="000000"/>
            </a:solidFill>
            <a:round/>
            <a:headEnd/>
            <a:tailEnd/>
          </a:ln>
        </p:spPr>
        <p:txBody>
          <a:bodyPr/>
          <a:lstStyle/>
          <a:p>
            <a:endParaRPr lang="en-US"/>
          </a:p>
        </p:txBody>
      </p:sp>
      <p:sp>
        <p:nvSpPr>
          <p:cNvPr id="131921" name="Line 849"/>
          <p:cNvSpPr>
            <a:spLocks noChangeShapeType="1"/>
          </p:cNvSpPr>
          <p:nvPr/>
        </p:nvSpPr>
        <p:spPr bwMode="auto">
          <a:xfrm flipH="1">
            <a:off x="1827213" y="4587875"/>
            <a:ext cx="57150" cy="52388"/>
          </a:xfrm>
          <a:prstGeom prst="line">
            <a:avLst/>
          </a:prstGeom>
          <a:noFill/>
          <a:ln w="4763">
            <a:solidFill>
              <a:srgbClr val="000000"/>
            </a:solidFill>
            <a:round/>
            <a:headEnd/>
            <a:tailEnd/>
          </a:ln>
        </p:spPr>
        <p:txBody>
          <a:bodyPr/>
          <a:lstStyle/>
          <a:p>
            <a:endParaRPr lang="en-US"/>
          </a:p>
        </p:txBody>
      </p:sp>
      <p:sp>
        <p:nvSpPr>
          <p:cNvPr id="131922" name="Line 850"/>
          <p:cNvSpPr>
            <a:spLocks noChangeShapeType="1"/>
          </p:cNvSpPr>
          <p:nvPr/>
        </p:nvSpPr>
        <p:spPr bwMode="auto">
          <a:xfrm flipV="1">
            <a:off x="1884363" y="4532313"/>
            <a:ext cx="60325" cy="55562"/>
          </a:xfrm>
          <a:prstGeom prst="line">
            <a:avLst/>
          </a:prstGeom>
          <a:noFill/>
          <a:ln w="4763">
            <a:solidFill>
              <a:srgbClr val="000000"/>
            </a:solidFill>
            <a:round/>
            <a:headEnd/>
            <a:tailEnd/>
          </a:ln>
        </p:spPr>
        <p:txBody>
          <a:bodyPr/>
          <a:lstStyle/>
          <a:p>
            <a:endParaRPr lang="en-US"/>
          </a:p>
        </p:txBody>
      </p:sp>
      <p:sp>
        <p:nvSpPr>
          <p:cNvPr id="131923" name="Rectangle 851"/>
          <p:cNvSpPr>
            <a:spLocks noChangeArrowheads="1"/>
          </p:cNvSpPr>
          <p:nvPr/>
        </p:nvSpPr>
        <p:spPr bwMode="auto">
          <a:xfrm>
            <a:off x="1833563" y="4587875"/>
            <a:ext cx="142875" cy="127000"/>
          </a:xfrm>
          <a:prstGeom prst="rect">
            <a:avLst/>
          </a:prstGeom>
          <a:noFill/>
          <a:ln w="9525">
            <a:noFill/>
            <a:miter lim="800000"/>
            <a:headEnd/>
            <a:tailEnd/>
          </a:ln>
        </p:spPr>
        <p:txBody>
          <a:bodyPr/>
          <a:lstStyle/>
          <a:p>
            <a:endParaRPr lang="en-US"/>
          </a:p>
        </p:txBody>
      </p:sp>
      <p:sp>
        <p:nvSpPr>
          <p:cNvPr id="131924" name="Line 852"/>
          <p:cNvSpPr>
            <a:spLocks noChangeShapeType="1"/>
          </p:cNvSpPr>
          <p:nvPr/>
        </p:nvSpPr>
        <p:spPr bwMode="auto">
          <a:xfrm flipH="1" flipV="1">
            <a:off x="1844675" y="4594225"/>
            <a:ext cx="57150" cy="52388"/>
          </a:xfrm>
          <a:prstGeom prst="line">
            <a:avLst/>
          </a:prstGeom>
          <a:noFill/>
          <a:ln w="4763">
            <a:solidFill>
              <a:srgbClr val="000000"/>
            </a:solidFill>
            <a:round/>
            <a:headEnd/>
            <a:tailEnd/>
          </a:ln>
        </p:spPr>
        <p:txBody>
          <a:bodyPr/>
          <a:lstStyle/>
          <a:p>
            <a:endParaRPr lang="en-US"/>
          </a:p>
        </p:txBody>
      </p:sp>
      <p:sp>
        <p:nvSpPr>
          <p:cNvPr id="131925" name="Line 853"/>
          <p:cNvSpPr>
            <a:spLocks noChangeShapeType="1"/>
          </p:cNvSpPr>
          <p:nvPr/>
        </p:nvSpPr>
        <p:spPr bwMode="auto">
          <a:xfrm>
            <a:off x="1901825" y="4646613"/>
            <a:ext cx="60325" cy="52387"/>
          </a:xfrm>
          <a:prstGeom prst="line">
            <a:avLst/>
          </a:prstGeom>
          <a:noFill/>
          <a:ln w="4763">
            <a:solidFill>
              <a:srgbClr val="000000"/>
            </a:solidFill>
            <a:round/>
            <a:headEnd/>
            <a:tailEnd/>
          </a:ln>
        </p:spPr>
        <p:txBody>
          <a:bodyPr/>
          <a:lstStyle/>
          <a:p>
            <a:endParaRPr lang="en-US"/>
          </a:p>
        </p:txBody>
      </p:sp>
      <p:sp>
        <p:nvSpPr>
          <p:cNvPr id="131926" name="Line 854"/>
          <p:cNvSpPr>
            <a:spLocks noChangeShapeType="1"/>
          </p:cNvSpPr>
          <p:nvPr/>
        </p:nvSpPr>
        <p:spPr bwMode="auto">
          <a:xfrm flipH="1">
            <a:off x="1844675" y="4646613"/>
            <a:ext cx="57150" cy="52387"/>
          </a:xfrm>
          <a:prstGeom prst="line">
            <a:avLst/>
          </a:prstGeom>
          <a:noFill/>
          <a:ln w="4763">
            <a:solidFill>
              <a:srgbClr val="000000"/>
            </a:solidFill>
            <a:round/>
            <a:headEnd/>
            <a:tailEnd/>
          </a:ln>
        </p:spPr>
        <p:txBody>
          <a:bodyPr/>
          <a:lstStyle/>
          <a:p>
            <a:endParaRPr lang="en-US"/>
          </a:p>
        </p:txBody>
      </p:sp>
      <p:sp>
        <p:nvSpPr>
          <p:cNvPr id="131927" name="Line 855"/>
          <p:cNvSpPr>
            <a:spLocks noChangeShapeType="1"/>
          </p:cNvSpPr>
          <p:nvPr/>
        </p:nvSpPr>
        <p:spPr bwMode="auto">
          <a:xfrm flipV="1">
            <a:off x="1901825" y="4594225"/>
            <a:ext cx="60325" cy="52388"/>
          </a:xfrm>
          <a:prstGeom prst="line">
            <a:avLst/>
          </a:prstGeom>
          <a:noFill/>
          <a:ln w="4763">
            <a:solidFill>
              <a:srgbClr val="000000"/>
            </a:solidFill>
            <a:round/>
            <a:headEnd/>
            <a:tailEnd/>
          </a:ln>
        </p:spPr>
        <p:txBody>
          <a:bodyPr/>
          <a:lstStyle/>
          <a:p>
            <a:endParaRPr lang="en-US"/>
          </a:p>
        </p:txBody>
      </p:sp>
      <p:sp>
        <p:nvSpPr>
          <p:cNvPr id="131928" name="Rectangle 856"/>
          <p:cNvSpPr>
            <a:spLocks noChangeArrowheads="1"/>
          </p:cNvSpPr>
          <p:nvPr/>
        </p:nvSpPr>
        <p:spPr bwMode="auto">
          <a:xfrm>
            <a:off x="1852613" y="4556125"/>
            <a:ext cx="142875" cy="127000"/>
          </a:xfrm>
          <a:prstGeom prst="rect">
            <a:avLst/>
          </a:prstGeom>
          <a:noFill/>
          <a:ln w="9525">
            <a:noFill/>
            <a:miter lim="800000"/>
            <a:headEnd/>
            <a:tailEnd/>
          </a:ln>
        </p:spPr>
        <p:txBody>
          <a:bodyPr/>
          <a:lstStyle/>
          <a:p>
            <a:endParaRPr lang="en-US"/>
          </a:p>
        </p:txBody>
      </p:sp>
      <p:sp>
        <p:nvSpPr>
          <p:cNvPr id="131929" name="Line 857"/>
          <p:cNvSpPr>
            <a:spLocks noChangeShapeType="1"/>
          </p:cNvSpPr>
          <p:nvPr/>
        </p:nvSpPr>
        <p:spPr bwMode="auto">
          <a:xfrm flipH="1" flipV="1">
            <a:off x="1858963" y="4564063"/>
            <a:ext cx="60325" cy="52387"/>
          </a:xfrm>
          <a:prstGeom prst="line">
            <a:avLst/>
          </a:prstGeom>
          <a:noFill/>
          <a:ln w="4763">
            <a:solidFill>
              <a:srgbClr val="000000"/>
            </a:solidFill>
            <a:round/>
            <a:headEnd/>
            <a:tailEnd/>
          </a:ln>
        </p:spPr>
        <p:txBody>
          <a:bodyPr/>
          <a:lstStyle/>
          <a:p>
            <a:endParaRPr lang="en-US"/>
          </a:p>
        </p:txBody>
      </p:sp>
      <p:sp>
        <p:nvSpPr>
          <p:cNvPr id="131930" name="Line 858"/>
          <p:cNvSpPr>
            <a:spLocks noChangeShapeType="1"/>
          </p:cNvSpPr>
          <p:nvPr/>
        </p:nvSpPr>
        <p:spPr bwMode="auto">
          <a:xfrm>
            <a:off x="1919288" y="4616450"/>
            <a:ext cx="57150" cy="53975"/>
          </a:xfrm>
          <a:prstGeom prst="line">
            <a:avLst/>
          </a:prstGeom>
          <a:noFill/>
          <a:ln w="4763">
            <a:solidFill>
              <a:srgbClr val="000000"/>
            </a:solidFill>
            <a:round/>
            <a:headEnd/>
            <a:tailEnd/>
          </a:ln>
        </p:spPr>
        <p:txBody>
          <a:bodyPr/>
          <a:lstStyle/>
          <a:p>
            <a:endParaRPr lang="en-US"/>
          </a:p>
        </p:txBody>
      </p:sp>
      <p:sp>
        <p:nvSpPr>
          <p:cNvPr id="131931" name="Line 859"/>
          <p:cNvSpPr>
            <a:spLocks noChangeShapeType="1"/>
          </p:cNvSpPr>
          <p:nvPr/>
        </p:nvSpPr>
        <p:spPr bwMode="auto">
          <a:xfrm flipH="1">
            <a:off x="1858963" y="4616450"/>
            <a:ext cx="60325" cy="53975"/>
          </a:xfrm>
          <a:prstGeom prst="line">
            <a:avLst/>
          </a:prstGeom>
          <a:noFill/>
          <a:ln w="4763">
            <a:solidFill>
              <a:srgbClr val="000000"/>
            </a:solidFill>
            <a:round/>
            <a:headEnd/>
            <a:tailEnd/>
          </a:ln>
        </p:spPr>
        <p:txBody>
          <a:bodyPr/>
          <a:lstStyle/>
          <a:p>
            <a:endParaRPr lang="en-US"/>
          </a:p>
        </p:txBody>
      </p:sp>
      <p:sp>
        <p:nvSpPr>
          <p:cNvPr id="131932" name="Line 860"/>
          <p:cNvSpPr>
            <a:spLocks noChangeShapeType="1"/>
          </p:cNvSpPr>
          <p:nvPr/>
        </p:nvSpPr>
        <p:spPr bwMode="auto">
          <a:xfrm flipV="1">
            <a:off x="1919288" y="4564063"/>
            <a:ext cx="57150" cy="52387"/>
          </a:xfrm>
          <a:prstGeom prst="line">
            <a:avLst/>
          </a:prstGeom>
          <a:noFill/>
          <a:ln w="4763">
            <a:solidFill>
              <a:srgbClr val="000000"/>
            </a:solidFill>
            <a:round/>
            <a:headEnd/>
            <a:tailEnd/>
          </a:ln>
        </p:spPr>
        <p:txBody>
          <a:bodyPr/>
          <a:lstStyle/>
          <a:p>
            <a:endParaRPr lang="en-US"/>
          </a:p>
        </p:txBody>
      </p:sp>
      <p:sp>
        <p:nvSpPr>
          <p:cNvPr id="131933" name="Rectangle 861"/>
          <p:cNvSpPr>
            <a:spLocks noChangeArrowheads="1"/>
          </p:cNvSpPr>
          <p:nvPr/>
        </p:nvSpPr>
        <p:spPr bwMode="auto">
          <a:xfrm>
            <a:off x="1870075" y="4578350"/>
            <a:ext cx="142875" cy="128588"/>
          </a:xfrm>
          <a:prstGeom prst="rect">
            <a:avLst/>
          </a:prstGeom>
          <a:noFill/>
          <a:ln w="9525">
            <a:noFill/>
            <a:miter lim="800000"/>
            <a:headEnd/>
            <a:tailEnd/>
          </a:ln>
        </p:spPr>
        <p:txBody>
          <a:bodyPr/>
          <a:lstStyle/>
          <a:p>
            <a:endParaRPr lang="en-US"/>
          </a:p>
        </p:txBody>
      </p:sp>
      <p:sp>
        <p:nvSpPr>
          <p:cNvPr id="131934" name="Line 862"/>
          <p:cNvSpPr>
            <a:spLocks noChangeShapeType="1"/>
          </p:cNvSpPr>
          <p:nvPr/>
        </p:nvSpPr>
        <p:spPr bwMode="auto">
          <a:xfrm flipH="1" flipV="1">
            <a:off x="1876425" y="4587875"/>
            <a:ext cx="57150" cy="52388"/>
          </a:xfrm>
          <a:prstGeom prst="line">
            <a:avLst/>
          </a:prstGeom>
          <a:noFill/>
          <a:ln w="4763">
            <a:solidFill>
              <a:srgbClr val="000000"/>
            </a:solidFill>
            <a:round/>
            <a:headEnd/>
            <a:tailEnd/>
          </a:ln>
        </p:spPr>
        <p:txBody>
          <a:bodyPr/>
          <a:lstStyle/>
          <a:p>
            <a:endParaRPr lang="en-US"/>
          </a:p>
        </p:txBody>
      </p:sp>
      <p:sp>
        <p:nvSpPr>
          <p:cNvPr id="131935" name="Line 863"/>
          <p:cNvSpPr>
            <a:spLocks noChangeShapeType="1"/>
          </p:cNvSpPr>
          <p:nvPr/>
        </p:nvSpPr>
        <p:spPr bwMode="auto">
          <a:xfrm>
            <a:off x="1933575" y="4640263"/>
            <a:ext cx="61913" cy="52387"/>
          </a:xfrm>
          <a:prstGeom prst="line">
            <a:avLst/>
          </a:prstGeom>
          <a:noFill/>
          <a:ln w="4763">
            <a:solidFill>
              <a:srgbClr val="000000"/>
            </a:solidFill>
            <a:round/>
            <a:headEnd/>
            <a:tailEnd/>
          </a:ln>
        </p:spPr>
        <p:txBody>
          <a:bodyPr/>
          <a:lstStyle/>
          <a:p>
            <a:endParaRPr lang="en-US"/>
          </a:p>
        </p:txBody>
      </p:sp>
      <p:sp>
        <p:nvSpPr>
          <p:cNvPr id="131936" name="Line 864"/>
          <p:cNvSpPr>
            <a:spLocks noChangeShapeType="1"/>
          </p:cNvSpPr>
          <p:nvPr/>
        </p:nvSpPr>
        <p:spPr bwMode="auto">
          <a:xfrm flipH="1">
            <a:off x="1876425" y="4640263"/>
            <a:ext cx="57150" cy="52387"/>
          </a:xfrm>
          <a:prstGeom prst="line">
            <a:avLst/>
          </a:prstGeom>
          <a:noFill/>
          <a:ln w="4763">
            <a:solidFill>
              <a:srgbClr val="000000"/>
            </a:solidFill>
            <a:round/>
            <a:headEnd/>
            <a:tailEnd/>
          </a:ln>
        </p:spPr>
        <p:txBody>
          <a:bodyPr/>
          <a:lstStyle/>
          <a:p>
            <a:endParaRPr lang="en-US"/>
          </a:p>
        </p:txBody>
      </p:sp>
      <p:sp>
        <p:nvSpPr>
          <p:cNvPr id="131937" name="Line 865"/>
          <p:cNvSpPr>
            <a:spLocks noChangeShapeType="1"/>
          </p:cNvSpPr>
          <p:nvPr/>
        </p:nvSpPr>
        <p:spPr bwMode="auto">
          <a:xfrm flipV="1">
            <a:off x="1933575" y="4587875"/>
            <a:ext cx="61913" cy="52388"/>
          </a:xfrm>
          <a:prstGeom prst="line">
            <a:avLst/>
          </a:prstGeom>
          <a:noFill/>
          <a:ln w="4763">
            <a:solidFill>
              <a:srgbClr val="000000"/>
            </a:solidFill>
            <a:round/>
            <a:headEnd/>
            <a:tailEnd/>
          </a:ln>
        </p:spPr>
        <p:txBody>
          <a:bodyPr/>
          <a:lstStyle/>
          <a:p>
            <a:endParaRPr lang="en-US"/>
          </a:p>
        </p:txBody>
      </p:sp>
      <p:sp>
        <p:nvSpPr>
          <p:cNvPr id="131938" name="Rectangle 866"/>
          <p:cNvSpPr>
            <a:spLocks noChangeArrowheads="1"/>
          </p:cNvSpPr>
          <p:nvPr/>
        </p:nvSpPr>
        <p:spPr bwMode="auto">
          <a:xfrm>
            <a:off x="1884363" y="4532313"/>
            <a:ext cx="142875" cy="130175"/>
          </a:xfrm>
          <a:prstGeom prst="rect">
            <a:avLst/>
          </a:prstGeom>
          <a:noFill/>
          <a:ln w="9525">
            <a:noFill/>
            <a:miter lim="800000"/>
            <a:headEnd/>
            <a:tailEnd/>
          </a:ln>
        </p:spPr>
        <p:txBody>
          <a:bodyPr/>
          <a:lstStyle/>
          <a:p>
            <a:endParaRPr lang="en-US"/>
          </a:p>
        </p:txBody>
      </p:sp>
      <p:sp>
        <p:nvSpPr>
          <p:cNvPr id="131939" name="Line 867"/>
          <p:cNvSpPr>
            <a:spLocks noChangeShapeType="1"/>
          </p:cNvSpPr>
          <p:nvPr/>
        </p:nvSpPr>
        <p:spPr bwMode="auto">
          <a:xfrm flipH="1" flipV="1">
            <a:off x="1895475" y="4541838"/>
            <a:ext cx="57150" cy="52387"/>
          </a:xfrm>
          <a:prstGeom prst="line">
            <a:avLst/>
          </a:prstGeom>
          <a:noFill/>
          <a:ln w="4763">
            <a:solidFill>
              <a:srgbClr val="000000"/>
            </a:solidFill>
            <a:round/>
            <a:headEnd/>
            <a:tailEnd/>
          </a:ln>
        </p:spPr>
        <p:txBody>
          <a:bodyPr/>
          <a:lstStyle/>
          <a:p>
            <a:endParaRPr lang="en-US"/>
          </a:p>
        </p:txBody>
      </p:sp>
      <p:sp>
        <p:nvSpPr>
          <p:cNvPr id="131940" name="Line 868"/>
          <p:cNvSpPr>
            <a:spLocks noChangeShapeType="1"/>
          </p:cNvSpPr>
          <p:nvPr/>
        </p:nvSpPr>
        <p:spPr bwMode="auto">
          <a:xfrm>
            <a:off x="1952625" y="4594225"/>
            <a:ext cx="60325" cy="52388"/>
          </a:xfrm>
          <a:prstGeom prst="line">
            <a:avLst/>
          </a:prstGeom>
          <a:noFill/>
          <a:ln w="4763">
            <a:solidFill>
              <a:srgbClr val="000000"/>
            </a:solidFill>
            <a:round/>
            <a:headEnd/>
            <a:tailEnd/>
          </a:ln>
        </p:spPr>
        <p:txBody>
          <a:bodyPr/>
          <a:lstStyle/>
          <a:p>
            <a:endParaRPr lang="en-US"/>
          </a:p>
        </p:txBody>
      </p:sp>
      <p:sp>
        <p:nvSpPr>
          <p:cNvPr id="131941" name="Line 869"/>
          <p:cNvSpPr>
            <a:spLocks noChangeShapeType="1"/>
          </p:cNvSpPr>
          <p:nvPr/>
        </p:nvSpPr>
        <p:spPr bwMode="auto">
          <a:xfrm flipH="1">
            <a:off x="1895475" y="4594225"/>
            <a:ext cx="57150" cy="52388"/>
          </a:xfrm>
          <a:prstGeom prst="line">
            <a:avLst/>
          </a:prstGeom>
          <a:noFill/>
          <a:ln w="4763">
            <a:solidFill>
              <a:srgbClr val="000000"/>
            </a:solidFill>
            <a:round/>
            <a:headEnd/>
            <a:tailEnd/>
          </a:ln>
        </p:spPr>
        <p:txBody>
          <a:bodyPr/>
          <a:lstStyle/>
          <a:p>
            <a:endParaRPr lang="en-US"/>
          </a:p>
        </p:txBody>
      </p:sp>
      <p:sp>
        <p:nvSpPr>
          <p:cNvPr id="131942" name="Line 870"/>
          <p:cNvSpPr>
            <a:spLocks noChangeShapeType="1"/>
          </p:cNvSpPr>
          <p:nvPr/>
        </p:nvSpPr>
        <p:spPr bwMode="auto">
          <a:xfrm flipV="1">
            <a:off x="1952625" y="4541838"/>
            <a:ext cx="60325" cy="52387"/>
          </a:xfrm>
          <a:prstGeom prst="line">
            <a:avLst/>
          </a:prstGeom>
          <a:noFill/>
          <a:ln w="4763">
            <a:solidFill>
              <a:srgbClr val="000000"/>
            </a:solidFill>
            <a:round/>
            <a:headEnd/>
            <a:tailEnd/>
          </a:ln>
        </p:spPr>
        <p:txBody>
          <a:bodyPr/>
          <a:lstStyle/>
          <a:p>
            <a:endParaRPr lang="en-US"/>
          </a:p>
        </p:txBody>
      </p:sp>
      <p:sp>
        <p:nvSpPr>
          <p:cNvPr id="131943" name="Rectangle 871"/>
          <p:cNvSpPr>
            <a:spLocks noChangeArrowheads="1"/>
          </p:cNvSpPr>
          <p:nvPr/>
        </p:nvSpPr>
        <p:spPr bwMode="auto">
          <a:xfrm>
            <a:off x="1901825" y="4525963"/>
            <a:ext cx="142875" cy="128587"/>
          </a:xfrm>
          <a:prstGeom prst="rect">
            <a:avLst/>
          </a:prstGeom>
          <a:noFill/>
          <a:ln w="9525">
            <a:noFill/>
            <a:miter lim="800000"/>
            <a:headEnd/>
            <a:tailEnd/>
          </a:ln>
        </p:spPr>
        <p:txBody>
          <a:bodyPr/>
          <a:lstStyle/>
          <a:p>
            <a:endParaRPr lang="en-US"/>
          </a:p>
        </p:txBody>
      </p:sp>
      <p:sp>
        <p:nvSpPr>
          <p:cNvPr id="131944" name="Line 872"/>
          <p:cNvSpPr>
            <a:spLocks noChangeShapeType="1"/>
          </p:cNvSpPr>
          <p:nvPr/>
        </p:nvSpPr>
        <p:spPr bwMode="auto">
          <a:xfrm flipH="1" flipV="1">
            <a:off x="1909763" y="4532313"/>
            <a:ext cx="60325" cy="55562"/>
          </a:xfrm>
          <a:prstGeom prst="line">
            <a:avLst/>
          </a:prstGeom>
          <a:noFill/>
          <a:ln w="4763">
            <a:solidFill>
              <a:srgbClr val="000000"/>
            </a:solidFill>
            <a:round/>
            <a:headEnd/>
            <a:tailEnd/>
          </a:ln>
        </p:spPr>
        <p:txBody>
          <a:bodyPr/>
          <a:lstStyle/>
          <a:p>
            <a:endParaRPr lang="en-US"/>
          </a:p>
        </p:txBody>
      </p:sp>
      <p:sp>
        <p:nvSpPr>
          <p:cNvPr id="131945" name="Line 873"/>
          <p:cNvSpPr>
            <a:spLocks noChangeShapeType="1"/>
          </p:cNvSpPr>
          <p:nvPr/>
        </p:nvSpPr>
        <p:spPr bwMode="auto">
          <a:xfrm>
            <a:off x="1970088" y="4587875"/>
            <a:ext cx="57150" cy="52388"/>
          </a:xfrm>
          <a:prstGeom prst="line">
            <a:avLst/>
          </a:prstGeom>
          <a:noFill/>
          <a:ln w="4763">
            <a:solidFill>
              <a:srgbClr val="000000"/>
            </a:solidFill>
            <a:round/>
            <a:headEnd/>
            <a:tailEnd/>
          </a:ln>
        </p:spPr>
        <p:txBody>
          <a:bodyPr/>
          <a:lstStyle/>
          <a:p>
            <a:endParaRPr lang="en-US"/>
          </a:p>
        </p:txBody>
      </p:sp>
      <p:sp>
        <p:nvSpPr>
          <p:cNvPr id="131946" name="Line 874"/>
          <p:cNvSpPr>
            <a:spLocks noChangeShapeType="1"/>
          </p:cNvSpPr>
          <p:nvPr/>
        </p:nvSpPr>
        <p:spPr bwMode="auto">
          <a:xfrm flipH="1">
            <a:off x="1909763" y="4587875"/>
            <a:ext cx="60325" cy="52388"/>
          </a:xfrm>
          <a:prstGeom prst="line">
            <a:avLst/>
          </a:prstGeom>
          <a:noFill/>
          <a:ln w="4763">
            <a:solidFill>
              <a:srgbClr val="000000"/>
            </a:solidFill>
            <a:round/>
            <a:headEnd/>
            <a:tailEnd/>
          </a:ln>
        </p:spPr>
        <p:txBody>
          <a:bodyPr/>
          <a:lstStyle/>
          <a:p>
            <a:endParaRPr lang="en-US"/>
          </a:p>
        </p:txBody>
      </p:sp>
      <p:sp>
        <p:nvSpPr>
          <p:cNvPr id="131947" name="Line 875"/>
          <p:cNvSpPr>
            <a:spLocks noChangeShapeType="1"/>
          </p:cNvSpPr>
          <p:nvPr/>
        </p:nvSpPr>
        <p:spPr bwMode="auto">
          <a:xfrm flipV="1">
            <a:off x="1970088" y="4532313"/>
            <a:ext cx="57150" cy="55562"/>
          </a:xfrm>
          <a:prstGeom prst="line">
            <a:avLst/>
          </a:prstGeom>
          <a:noFill/>
          <a:ln w="4763">
            <a:solidFill>
              <a:srgbClr val="000000"/>
            </a:solidFill>
            <a:round/>
            <a:headEnd/>
            <a:tailEnd/>
          </a:ln>
        </p:spPr>
        <p:txBody>
          <a:bodyPr/>
          <a:lstStyle/>
          <a:p>
            <a:endParaRPr lang="en-US"/>
          </a:p>
        </p:txBody>
      </p:sp>
      <p:sp>
        <p:nvSpPr>
          <p:cNvPr id="131948" name="Rectangle 876"/>
          <p:cNvSpPr>
            <a:spLocks noChangeArrowheads="1"/>
          </p:cNvSpPr>
          <p:nvPr/>
        </p:nvSpPr>
        <p:spPr bwMode="auto">
          <a:xfrm>
            <a:off x="1919288" y="4548188"/>
            <a:ext cx="142875" cy="128587"/>
          </a:xfrm>
          <a:prstGeom prst="rect">
            <a:avLst/>
          </a:prstGeom>
          <a:noFill/>
          <a:ln w="9525">
            <a:noFill/>
            <a:miter lim="800000"/>
            <a:headEnd/>
            <a:tailEnd/>
          </a:ln>
        </p:spPr>
        <p:txBody>
          <a:bodyPr/>
          <a:lstStyle/>
          <a:p>
            <a:endParaRPr lang="en-US"/>
          </a:p>
        </p:txBody>
      </p:sp>
      <p:sp>
        <p:nvSpPr>
          <p:cNvPr id="131949" name="Line 877"/>
          <p:cNvSpPr>
            <a:spLocks noChangeShapeType="1"/>
          </p:cNvSpPr>
          <p:nvPr/>
        </p:nvSpPr>
        <p:spPr bwMode="auto">
          <a:xfrm flipH="1" flipV="1">
            <a:off x="1927225" y="4556125"/>
            <a:ext cx="60325" cy="52388"/>
          </a:xfrm>
          <a:prstGeom prst="line">
            <a:avLst/>
          </a:prstGeom>
          <a:noFill/>
          <a:ln w="4763">
            <a:solidFill>
              <a:srgbClr val="000000"/>
            </a:solidFill>
            <a:round/>
            <a:headEnd/>
            <a:tailEnd/>
          </a:ln>
        </p:spPr>
        <p:txBody>
          <a:bodyPr/>
          <a:lstStyle/>
          <a:p>
            <a:endParaRPr lang="en-US"/>
          </a:p>
        </p:txBody>
      </p:sp>
      <p:sp>
        <p:nvSpPr>
          <p:cNvPr id="131950" name="Line 878"/>
          <p:cNvSpPr>
            <a:spLocks noChangeShapeType="1"/>
          </p:cNvSpPr>
          <p:nvPr/>
        </p:nvSpPr>
        <p:spPr bwMode="auto">
          <a:xfrm>
            <a:off x="1987550" y="4608513"/>
            <a:ext cx="57150" cy="53975"/>
          </a:xfrm>
          <a:prstGeom prst="line">
            <a:avLst/>
          </a:prstGeom>
          <a:noFill/>
          <a:ln w="4763">
            <a:solidFill>
              <a:srgbClr val="000000"/>
            </a:solidFill>
            <a:round/>
            <a:headEnd/>
            <a:tailEnd/>
          </a:ln>
        </p:spPr>
        <p:txBody>
          <a:bodyPr/>
          <a:lstStyle/>
          <a:p>
            <a:endParaRPr lang="en-US"/>
          </a:p>
        </p:txBody>
      </p:sp>
      <p:sp>
        <p:nvSpPr>
          <p:cNvPr id="131951" name="Line 879"/>
          <p:cNvSpPr>
            <a:spLocks noChangeShapeType="1"/>
          </p:cNvSpPr>
          <p:nvPr/>
        </p:nvSpPr>
        <p:spPr bwMode="auto">
          <a:xfrm flipH="1">
            <a:off x="1927225" y="4608513"/>
            <a:ext cx="60325" cy="53975"/>
          </a:xfrm>
          <a:prstGeom prst="line">
            <a:avLst/>
          </a:prstGeom>
          <a:noFill/>
          <a:ln w="4763">
            <a:solidFill>
              <a:srgbClr val="000000"/>
            </a:solidFill>
            <a:round/>
            <a:headEnd/>
            <a:tailEnd/>
          </a:ln>
        </p:spPr>
        <p:txBody>
          <a:bodyPr/>
          <a:lstStyle/>
          <a:p>
            <a:endParaRPr lang="en-US"/>
          </a:p>
        </p:txBody>
      </p:sp>
      <p:sp>
        <p:nvSpPr>
          <p:cNvPr id="131952" name="Line 880"/>
          <p:cNvSpPr>
            <a:spLocks noChangeShapeType="1"/>
          </p:cNvSpPr>
          <p:nvPr/>
        </p:nvSpPr>
        <p:spPr bwMode="auto">
          <a:xfrm flipV="1">
            <a:off x="1987550" y="4556125"/>
            <a:ext cx="57150" cy="52388"/>
          </a:xfrm>
          <a:prstGeom prst="line">
            <a:avLst/>
          </a:prstGeom>
          <a:noFill/>
          <a:ln w="4763">
            <a:solidFill>
              <a:srgbClr val="000000"/>
            </a:solidFill>
            <a:round/>
            <a:headEnd/>
            <a:tailEnd/>
          </a:ln>
        </p:spPr>
        <p:txBody>
          <a:bodyPr/>
          <a:lstStyle/>
          <a:p>
            <a:endParaRPr lang="en-US"/>
          </a:p>
        </p:txBody>
      </p:sp>
      <p:sp>
        <p:nvSpPr>
          <p:cNvPr id="131953" name="Rectangle 881"/>
          <p:cNvSpPr>
            <a:spLocks noChangeArrowheads="1"/>
          </p:cNvSpPr>
          <p:nvPr/>
        </p:nvSpPr>
        <p:spPr bwMode="auto">
          <a:xfrm>
            <a:off x="1919288" y="4600575"/>
            <a:ext cx="142875" cy="128588"/>
          </a:xfrm>
          <a:prstGeom prst="rect">
            <a:avLst/>
          </a:prstGeom>
          <a:noFill/>
          <a:ln w="9525">
            <a:noFill/>
            <a:miter lim="800000"/>
            <a:headEnd/>
            <a:tailEnd/>
          </a:ln>
        </p:spPr>
        <p:txBody>
          <a:bodyPr/>
          <a:lstStyle/>
          <a:p>
            <a:endParaRPr lang="en-US"/>
          </a:p>
        </p:txBody>
      </p:sp>
      <p:sp>
        <p:nvSpPr>
          <p:cNvPr id="131954" name="Line 882"/>
          <p:cNvSpPr>
            <a:spLocks noChangeShapeType="1"/>
          </p:cNvSpPr>
          <p:nvPr/>
        </p:nvSpPr>
        <p:spPr bwMode="auto">
          <a:xfrm flipH="1" flipV="1">
            <a:off x="1927225" y="4608513"/>
            <a:ext cx="60325" cy="53975"/>
          </a:xfrm>
          <a:prstGeom prst="line">
            <a:avLst/>
          </a:prstGeom>
          <a:noFill/>
          <a:ln w="4763">
            <a:solidFill>
              <a:srgbClr val="000000"/>
            </a:solidFill>
            <a:round/>
            <a:headEnd/>
            <a:tailEnd/>
          </a:ln>
        </p:spPr>
        <p:txBody>
          <a:bodyPr/>
          <a:lstStyle/>
          <a:p>
            <a:endParaRPr lang="en-US"/>
          </a:p>
        </p:txBody>
      </p:sp>
      <p:sp>
        <p:nvSpPr>
          <p:cNvPr id="131955" name="Line 883"/>
          <p:cNvSpPr>
            <a:spLocks noChangeShapeType="1"/>
          </p:cNvSpPr>
          <p:nvPr/>
        </p:nvSpPr>
        <p:spPr bwMode="auto">
          <a:xfrm>
            <a:off x="1987550" y="4662488"/>
            <a:ext cx="57150" cy="52387"/>
          </a:xfrm>
          <a:prstGeom prst="line">
            <a:avLst/>
          </a:prstGeom>
          <a:noFill/>
          <a:ln w="4763">
            <a:solidFill>
              <a:srgbClr val="000000"/>
            </a:solidFill>
            <a:round/>
            <a:headEnd/>
            <a:tailEnd/>
          </a:ln>
        </p:spPr>
        <p:txBody>
          <a:bodyPr/>
          <a:lstStyle/>
          <a:p>
            <a:endParaRPr lang="en-US"/>
          </a:p>
        </p:txBody>
      </p:sp>
      <p:sp>
        <p:nvSpPr>
          <p:cNvPr id="131956" name="Line 884"/>
          <p:cNvSpPr>
            <a:spLocks noChangeShapeType="1"/>
          </p:cNvSpPr>
          <p:nvPr/>
        </p:nvSpPr>
        <p:spPr bwMode="auto">
          <a:xfrm flipH="1">
            <a:off x="1927225" y="4662488"/>
            <a:ext cx="60325" cy="52387"/>
          </a:xfrm>
          <a:prstGeom prst="line">
            <a:avLst/>
          </a:prstGeom>
          <a:noFill/>
          <a:ln w="4763">
            <a:solidFill>
              <a:srgbClr val="000000"/>
            </a:solidFill>
            <a:round/>
            <a:headEnd/>
            <a:tailEnd/>
          </a:ln>
        </p:spPr>
        <p:txBody>
          <a:bodyPr/>
          <a:lstStyle/>
          <a:p>
            <a:endParaRPr lang="en-US"/>
          </a:p>
        </p:txBody>
      </p:sp>
      <p:sp>
        <p:nvSpPr>
          <p:cNvPr id="131957" name="Line 885"/>
          <p:cNvSpPr>
            <a:spLocks noChangeShapeType="1"/>
          </p:cNvSpPr>
          <p:nvPr/>
        </p:nvSpPr>
        <p:spPr bwMode="auto">
          <a:xfrm flipV="1">
            <a:off x="1987550" y="4608513"/>
            <a:ext cx="57150" cy="53975"/>
          </a:xfrm>
          <a:prstGeom prst="line">
            <a:avLst/>
          </a:prstGeom>
          <a:noFill/>
          <a:ln w="4763">
            <a:solidFill>
              <a:srgbClr val="000000"/>
            </a:solidFill>
            <a:round/>
            <a:headEnd/>
            <a:tailEnd/>
          </a:ln>
        </p:spPr>
        <p:txBody>
          <a:bodyPr/>
          <a:lstStyle/>
          <a:p>
            <a:endParaRPr lang="en-US"/>
          </a:p>
        </p:txBody>
      </p:sp>
      <p:sp>
        <p:nvSpPr>
          <p:cNvPr id="131958" name="Rectangle 886"/>
          <p:cNvSpPr>
            <a:spLocks noChangeArrowheads="1"/>
          </p:cNvSpPr>
          <p:nvPr/>
        </p:nvSpPr>
        <p:spPr bwMode="auto">
          <a:xfrm>
            <a:off x="1962150" y="4510088"/>
            <a:ext cx="141288" cy="130175"/>
          </a:xfrm>
          <a:prstGeom prst="rect">
            <a:avLst/>
          </a:prstGeom>
          <a:noFill/>
          <a:ln w="9525">
            <a:noFill/>
            <a:miter lim="800000"/>
            <a:headEnd/>
            <a:tailEnd/>
          </a:ln>
        </p:spPr>
        <p:txBody>
          <a:bodyPr/>
          <a:lstStyle/>
          <a:p>
            <a:endParaRPr lang="en-US"/>
          </a:p>
        </p:txBody>
      </p:sp>
      <p:sp>
        <p:nvSpPr>
          <p:cNvPr id="131959" name="Line 887"/>
          <p:cNvSpPr>
            <a:spLocks noChangeShapeType="1"/>
          </p:cNvSpPr>
          <p:nvPr/>
        </p:nvSpPr>
        <p:spPr bwMode="auto">
          <a:xfrm flipH="1" flipV="1">
            <a:off x="1970088" y="4519613"/>
            <a:ext cx="57150" cy="52387"/>
          </a:xfrm>
          <a:prstGeom prst="line">
            <a:avLst/>
          </a:prstGeom>
          <a:noFill/>
          <a:ln w="4763">
            <a:solidFill>
              <a:srgbClr val="000000"/>
            </a:solidFill>
            <a:round/>
            <a:headEnd/>
            <a:tailEnd/>
          </a:ln>
        </p:spPr>
        <p:txBody>
          <a:bodyPr/>
          <a:lstStyle/>
          <a:p>
            <a:endParaRPr lang="en-US"/>
          </a:p>
        </p:txBody>
      </p:sp>
      <p:sp>
        <p:nvSpPr>
          <p:cNvPr id="131960" name="Line 888"/>
          <p:cNvSpPr>
            <a:spLocks noChangeShapeType="1"/>
          </p:cNvSpPr>
          <p:nvPr/>
        </p:nvSpPr>
        <p:spPr bwMode="auto">
          <a:xfrm>
            <a:off x="2027238" y="4572000"/>
            <a:ext cx="60325" cy="52388"/>
          </a:xfrm>
          <a:prstGeom prst="line">
            <a:avLst/>
          </a:prstGeom>
          <a:noFill/>
          <a:ln w="4763">
            <a:solidFill>
              <a:srgbClr val="000000"/>
            </a:solidFill>
            <a:round/>
            <a:headEnd/>
            <a:tailEnd/>
          </a:ln>
        </p:spPr>
        <p:txBody>
          <a:bodyPr/>
          <a:lstStyle/>
          <a:p>
            <a:endParaRPr lang="en-US"/>
          </a:p>
        </p:txBody>
      </p:sp>
      <p:sp>
        <p:nvSpPr>
          <p:cNvPr id="131961" name="Line 889"/>
          <p:cNvSpPr>
            <a:spLocks noChangeShapeType="1"/>
          </p:cNvSpPr>
          <p:nvPr/>
        </p:nvSpPr>
        <p:spPr bwMode="auto">
          <a:xfrm flipH="1">
            <a:off x="1970088" y="4572000"/>
            <a:ext cx="57150" cy="52388"/>
          </a:xfrm>
          <a:prstGeom prst="line">
            <a:avLst/>
          </a:prstGeom>
          <a:noFill/>
          <a:ln w="4763">
            <a:solidFill>
              <a:srgbClr val="000000"/>
            </a:solidFill>
            <a:round/>
            <a:headEnd/>
            <a:tailEnd/>
          </a:ln>
        </p:spPr>
        <p:txBody>
          <a:bodyPr/>
          <a:lstStyle/>
          <a:p>
            <a:endParaRPr lang="en-US"/>
          </a:p>
        </p:txBody>
      </p:sp>
      <p:sp>
        <p:nvSpPr>
          <p:cNvPr id="131962" name="Line 890"/>
          <p:cNvSpPr>
            <a:spLocks noChangeShapeType="1"/>
          </p:cNvSpPr>
          <p:nvPr/>
        </p:nvSpPr>
        <p:spPr bwMode="auto">
          <a:xfrm flipV="1">
            <a:off x="2027238" y="4519613"/>
            <a:ext cx="60325" cy="52387"/>
          </a:xfrm>
          <a:prstGeom prst="line">
            <a:avLst/>
          </a:prstGeom>
          <a:noFill/>
          <a:ln w="4763">
            <a:solidFill>
              <a:srgbClr val="000000"/>
            </a:solidFill>
            <a:round/>
            <a:headEnd/>
            <a:tailEnd/>
          </a:ln>
        </p:spPr>
        <p:txBody>
          <a:bodyPr/>
          <a:lstStyle/>
          <a:p>
            <a:endParaRPr lang="en-US"/>
          </a:p>
        </p:txBody>
      </p:sp>
      <p:sp>
        <p:nvSpPr>
          <p:cNvPr id="131963" name="Rectangle 891"/>
          <p:cNvSpPr>
            <a:spLocks noChangeArrowheads="1"/>
          </p:cNvSpPr>
          <p:nvPr/>
        </p:nvSpPr>
        <p:spPr bwMode="auto">
          <a:xfrm>
            <a:off x="2185988" y="4548188"/>
            <a:ext cx="142875" cy="128587"/>
          </a:xfrm>
          <a:prstGeom prst="rect">
            <a:avLst/>
          </a:prstGeom>
          <a:noFill/>
          <a:ln w="9525">
            <a:noFill/>
            <a:miter lim="800000"/>
            <a:headEnd/>
            <a:tailEnd/>
          </a:ln>
        </p:spPr>
        <p:txBody>
          <a:bodyPr/>
          <a:lstStyle/>
          <a:p>
            <a:endParaRPr lang="en-US"/>
          </a:p>
        </p:txBody>
      </p:sp>
      <p:sp>
        <p:nvSpPr>
          <p:cNvPr id="131964" name="Line 892"/>
          <p:cNvSpPr>
            <a:spLocks noChangeShapeType="1"/>
          </p:cNvSpPr>
          <p:nvPr/>
        </p:nvSpPr>
        <p:spPr bwMode="auto">
          <a:xfrm flipH="1" flipV="1">
            <a:off x="2197100" y="4556125"/>
            <a:ext cx="57150" cy="52388"/>
          </a:xfrm>
          <a:prstGeom prst="line">
            <a:avLst/>
          </a:prstGeom>
          <a:noFill/>
          <a:ln w="4763">
            <a:solidFill>
              <a:srgbClr val="000000"/>
            </a:solidFill>
            <a:round/>
            <a:headEnd/>
            <a:tailEnd/>
          </a:ln>
        </p:spPr>
        <p:txBody>
          <a:bodyPr/>
          <a:lstStyle/>
          <a:p>
            <a:endParaRPr lang="en-US"/>
          </a:p>
        </p:txBody>
      </p:sp>
      <p:sp>
        <p:nvSpPr>
          <p:cNvPr id="131965" name="Line 893"/>
          <p:cNvSpPr>
            <a:spLocks noChangeShapeType="1"/>
          </p:cNvSpPr>
          <p:nvPr/>
        </p:nvSpPr>
        <p:spPr bwMode="auto">
          <a:xfrm>
            <a:off x="2254250" y="4608513"/>
            <a:ext cx="60325" cy="53975"/>
          </a:xfrm>
          <a:prstGeom prst="line">
            <a:avLst/>
          </a:prstGeom>
          <a:noFill/>
          <a:ln w="4763">
            <a:solidFill>
              <a:srgbClr val="000000"/>
            </a:solidFill>
            <a:round/>
            <a:headEnd/>
            <a:tailEnd/>
          </a:ln>
        </p:spPr>
        <p:txBody>
          <a:bodyPr/>
          <a:lstStyle/>
          <a:p>
            <a:endParaRPr lang="en-US"/>
          </a:p>
        </p:txBody>
      </p:sp>
      <p:sp>
        <p:nvSpPr>
          <p:cNvPr id="131966" name="Line 894"/>
          <p:cNvSpPr>
            <a:spLocks noChangeShapeType="1"/>
          </p:cNvSpPr>
          <p:nvPr/>
        </p:nvSpPr>
        <p:spPr bwMode="auto">
          <a:xfrm flipH="1">
            <a:off x="2197100" y="4608513"/>
            <a:ext cx="57150" cy="53975"/>
          </a:xfrm>
          <a:prstGeom prst="line">
            <a:avLst/>
          </a:prstGeom>
          <a:noFill/>
          <a:ln w="4763">
            <a:solidFill>
              <a:srgbClr val="000000"/>
            </a:solidFill>
            <a:round/>
            <a:headEnd/>
            <a:tailEnd/>
          </a:ln>
        </p:spPr>
        <p:txBody>
          <a:bodyPr/>
          <a:lstStyle/>
          <a:p>
            <a:endParaRPr lang="en-US"/>
          </a:p>
        </p:txBody>
      </p:sp>
      <p:sp>
        <p:nvSpPr>
          <p:cNvPr id="131967" name="Line 895"/>
          <p:cNvSpPr>
            <a:spLocks noChangeShapeType="1"/>
          </p:cNvSpPr>
          <p:nvPr/>
        </p:nvSpPr>
        <p:spPr bwMode="auto">
          <a:xfrm flipV="1">
            <a:off x="2254250" y="4556125"/>
            <a:ext cx="60325" cy="52388"/>
          </a:xfrm>
          <a:prstGeom prst="line">
            <a:avLst/>
          </a:prstGeom>
          <a:noFill/>
          <a:ln w="4763">
            <a:solidFill>
              <a:srgbClr val="000000"/>
            </a:solidFill>
            <a:round/>
            <a:headEnd/>
            <a:tailEnd/>
          </a:ln>
        </p:spPr>
        <p:txBody>
          <a:bodyPr/>
          <a:lstStyle/>
          <a:p>
            <a:endParaRPr lang="en-US"/>
          </a:p>
        </p:txBody>
      </p:sp>
      <p:sp>
        <p:nvSpPr>
          <p:cNvPr id="131968" name="Rectangle 896"/>
          <p:cNvSpPr>
            <a:spLocks noChangeArrowheads="1"/>
          </p:cNvSpPr>
          <p:nvPr/>
        </p:nvSpPr>
        <p:spPr bwMode="auto">
          <a:xfrm>
            <a:off x="3068638" y="4564063"/>
            <a:ext cx="142875" cy="128587"/>
          </a:xfrm>
          <a:prstGeom prst="rect">
            <a:avLst/>
          </a:prstGeom>
          <a:noFill/>
          <a:ln w="9525">
            <a:noFill/>
            <a:miter lim="800000"/>
            <a:headEnd/>
            <a:tailEnd/>
          </a:ln>
        </p:spPr>
        <p:txBody>
          <a:bodyPr/>
          <a:lstStyle/>
          <a:p>
            <a:endParaRPr lang="en-US"/>
          </a:p>
        </p:txBody>
      </p:sp>
      <p:sp>
        <p:nvSpPr>
          <p:cNvPr id="131969" name="Line 897"/>
          <p:cNvSpPr>
            <a:spLocks noChangeShapeType="1"/>
          </p:cNvSpPr>
          <p:nvPr/>
        </p:nvSpPr>
        <p:spPr bwMode="auto">
          <a:xfrm flipH="1" flipV="1">
            <a:off x="3074988" y="4572000"/>
            <a:ext cx="61912" cy="52388"/>
          </a:xfrm>
          <a:prstGeom prst="line">
            <a:avLst/>
          </a:prstGeom>
          <a:noFill/>
          <a:ln w="4763">
            <a:solidFill>
              <a:srgbClr val="000000"/>
            </a:solidFill>
            <a:round/>
            <a:headEnd/>
            <a:tailEnd/>
          </a:ln>
        </p:spPr>
        <p:txBody>
          <a:bodyPr/>
          <a:lstStyle/>
          <a:p>
            <a:endParaRPr lang="en-US"/>
          </a:p>
        </p:txBody>
      </p:sp>
      <p:sp>
        <p:nvSpPr>
          <p:cNvPr id="131970" name="Line 898"/>
          <p:cNvSpPr>
            <a:spLocks noChangeShapeType="1"/>
          </p:cNvSpPr>
          <p:nvPr/>
        </p:nvSpPr>
        <p:spPr bwMode="auto">
          <a:xfrm>
            <a:off x="3136900" y="4624388"/>
            <a:ext cx="57150" cy="52387"/>
          </a:xfrm>
          <a:prstGeom prst="line">
            <a:avLst/>
          </a:prstGeom>
          <a:noFill/>
          <a:ln w="4763">
            <a:solidFill>
              <a:srgbClr val="000000"/>
            </a:solidFill>
            <a:round/>
            <a:headEnd/>
            <a:tailEnd/>
          </a:ln>
        </p:spPr>
        <p:txBody>
          <a:bodyPr/>
          <a:lstStyle/>
          <a:p>
            <a:endParaRPr lang="en-US"/>
          </a:p>
        </p:txBody>
      </p:sp>
      <p:sp>
        <p:nvSpPr>
          <p:cNvPr id="131971" name="Line 899"/>
          <p:cNvSpPr>
            <a:spLocks noChangeShapeType="1"/>
          </p:cNvSpPr>
          <p:nvPr/>
        </p:nvSpPr>
        <p:spPr bwMode="auto">
          <a:xfrm flipH="1">
            <a:off x="3074988" y="4624388"/>
            <a:ext cx="61912" cy="52387"/>
          </a:xfrm>
          <a:prstGeom prst="line">
            <a:avLst/>
          </a:prstGeom>
          <a:noFill/>
          <a:ln w="4763">
            <a:solidFill>
              <a:srgbClr val="000000"/>
            </a:solidFill>
            <a:round/>
            <a:headEnd/>
            <a:tailEnd/>
          </a:ln>
        </p:spPr>
        <p:txBody>
          <a:bodyPr/>
          <a:lstStyle/>
          <a:p>
            <a:endParaRPr lang="en-US"/>
          </a:p>
        </p:txBody>
      </p:sp>
      <p:sp>
        <p:nvSpPr>
          <p:cNvPr id="131972" name="Line 900"/>
          <p:cNvSpPr>
            <a:spLocks noChangeShapeType="1"/>
          </p:cNvSpPr>
          <p:nvPr/>
        </p:nvSpPr>
        <p:spPr bwMode="auto">
          <a:xfrm flipV="1">
            <a:off x="3136900" y="4572000"/>
            <a:ext cx="57150" cy="52388"/>
          </a:xfrm>
          <a:prstGeom prst="line">
            <a:avLst/>
          </a:prstGeom>
          <a:noFill/>
          <a:ln w="4763">
            <a:solidFill>
              <a:srgbClr val="000000"/>
            </a:solidFill>
            <a:round/>
            <a:headEnd/>
            <a:tailEnd/>
          </a:ln>
        </p:spPr>
        <p:txBody>
          <a:bodyPr/>
          <a:lstStyle/>
          <a:p>
            <a:endParaRPr lang="en-US"/>
          </a:p>
        </p:txBody>
      </p:sp>
      <p:sp>
        <p:nvSpPr>
          <p:cNvPr id="131973" name="Rectangle 901"/>
          <p:cNvSpPr>
            <a:spLocks noChangeArrowheads="1"/>
          </p:cNvSpPr>
          <p:nvPr/>
        </p:nvSpPr>
        <p:spPr bwMode="auto">
          <a:xfrm>
            <a:off x="3822700" y="4578350"/>
            <a:ext cx="142875" cy="128588"/>
          </a:xfrm>
          <a:prstGeom prst="rect">
            <a:avLst/>
          </a:prstGeom>
          <a:noFill/>
          <a:ln w="9525">
            <a:noFill/>
            <a:miter lim="800000"/>
            <a:headEnd/>
            <a:tailEnd/>
          </a:ln>
        </p:spPr>
        <p:txBody>
          <a:bodyPr/>
          <a:lstStyle/>
          <a:p>
            <a:endParaRPr lang="en-US"/>
          </a:p>
        </p:txBody>
      </p:sp>
      <p:sp>
        <p:nvSpPr>
          <p:cNvPr id="131974" name="Line 902"/>
          <p:cNvSpPr>
            <a:spLocks noChangeShapeType="1"/>
          </p:cNvSpPr>
          <p:nvPr/>
        </p:nvSpPr>
        <p:spPr bwMode="auto">
          <a:xfrm flipH="1" flipV="1">
            <a:off x="3832225" y="4587875"/>
            <a:ext cx="57150" cy="52388"/>
          </a:xfrm>
          <a:prstGeom prst="line">
            <a:avLst/>
          </a:prstGeom>
          <a:noFill/>
          <a:ln w="4763">
            <a:solidFill>
              <a:srgbClr val="000000"/>
            </a:solidFill>
            <a:round/>
            <a:headEnd/>
            <a:tailEnd/>
          </a:ln>
        </p:spPr>
        <p:txBody>
          <a:bodyPr/>
          <a:lstStyle/>
          <a:p>
            <a:endParaRPr lang="en-US"/>
          </a:p>
        </p:txBody>
      </p:sp>
      <p:sp>
        <p:nvSpPr>
          <p:cNvPr id="131975" name="Line 903"/>
          <p:cNvSpPr>
            <a:spLocks noChangeShapeType="1"/>
          </p:cNvSpPr>
          <p:nvPr/>
        </p:nvSpPr>
        <p:spPr bwMode="auto">
          <a:xfrm>
            <a:off x="3889375" y="4640263"/>
            <a:ext cx="61913" cy="52387"/>
          </a:xfrm>
          <a:prstGeom prst="line">
            <a:avLst/>
          </a:prstGeom>
          <a:noFill/>
          <a:ln w="4763">
            <a:solidFill>
              <a:srgbClr val="000000"/>
            </a:solidFill>
            <a:round/>
            <a:headEnd/>
            <a:tailEnd/>
          </a:ln>
        </p:spPr>
        <p:txBody>
          <a:bodyPr/>
          <a:lstStyle/>
          <a:p>
            <a:endParaRPr lang="en-US"/>
          </a:p>
        </p:txBody>
      </p:sp>
      <p:sp>
        <p:nvSpPr>
          <p:cNvPr id="131976" name="Line 904"/>
          <p:cNvSpPr>
            <a:spLocks noChangeShapeType="1"/>
          </p:cNvSpPr>
          <p:nvPr/>
        </p:nvSpPr>
        <p:spPr bwMode="auto">
          <a:xfrm flipH="1">
            <a:off x="3832225" y="4640263"/>
            <a:ext cx="57150" cy="52387"/>
          </a:xfrm>
          <a:prstGeom prst="line">
            <a:avLst/>
          </a:prstGeom>
          <a:noFill/>
          <a:ln w="4763">
            <a:solidFill>
              <a:srgbClr val="000000"/>
            </a:solidFill>
            <a:round/>
            <a:headEnd/>
            <a:tailEnd/>
          </a:ln>
        </p:spPr>
        <p:txBody>
          <a:bodyPr/>
          <a:lstStyle/>
          <a:p>
            <a:endParaRPr lang="en-US"/>
          </a:p>
        </p:txBody>
      </p:sp>
      <p:sp>
        <p:nvSpPr>
          <p:cNvPr id="131977" name="Line 905"/>
          <p:cNvSpPr>
            <a:spLocks noChangeShapeType="1"/>
          </p:cNvSpPr>
          <p:nvPr/>
        </p:nvSpPr>
        <p:spPr bwMode="auto">
          <a:xfrm flipV="1">
            <a:off x="3889375" y="4587875"/>
            <a:ext cx="61913" cy="52388"/>
          </a:xfrm>
          <a:prstGeom prst="line">
            <a:avLst/>
          </a:prstGeom>
          <a:noFill/>
          <a:ln w="4763">
            <a:solidFill>
              <a:srgbClr val="000000"/>
            </a:solidFill>
            <a:round/>
            <a:headEnd/>
            <a:tailEnd/>
          </a:ln>
        </p:spPr>
        <p:txBody>
          <a:bodyPr/>
          <a:lstStyle/>
          <a:p>
            <a:endParaRPr lang="en-US"/>
          </a:p>
        </p:txBody>
      </p:sp>
      <p:sp>
        <p:nvSpPr>
          <p:cNvPr id="131978" name="Oval 906"/>
          <p:cNvSpPr>
            <a:spLocks noChangeArrowheads="1"/>
          </p:cNvSpPr>
          <p:nvPr/>
        </p:nvSpPr>
        <p:spPr bwMode="auto">
          <a:xfrm>
            <a:off x="1809750" y="5637213"/>
            <a:ext cx="109538" cy="95250"/>
          </a:xfrm>
          <a:prstGeom prst="ellipse">
            <a:avLst/>
          </a:prstGeom>
          <a:noFill/>
          <a:ln w="4763">
            <a:solidFill>
              <a:srgbClr val="000000"/>
            </a:solidFill>
            <a:round/>
            <a:headEnd/>
            <a:tailEnd/>
          </a:ln>
        </p:spPr>
        <p:txBody>
          <a:bodyPr/>
          <a:lstStyle/>
          <a:p>
            <a:endParaRPr lang="en-US"/>
          </a:p>
        </p:txBody>
      </p:sp>
      <p:sp>
        <p:nvSpPr>
          <p:cNvPr id="131979" name="Oval 907"/>
          <p:cNvSpPr>
            <a:spLocks noChangeArrowheads="1"/>
          </p:cNvSpPr>
          <p:nvPr/>
        </p:nvSpPr>
        <p:spPr bwMode="auto">
          <a:xfrm>
            <a:off x="1827213" y="5499100"/>
            <a:ext cx="106362" cy="98425"/>
          </a:xfrm>
          <a:prstGeom prst="ellipse">
            <a:avLst/>
          </a:prstGeom>
          <a:noFill/>
          <a:ln w="4763">
            <a:solidFill>
              <a:srgbClr val="000000"/>
            </a:solidFill>
            <a:round/>
            <a:headEnd/>
            <a:tailEnd/>
          </a:ln>
        </p:spPr>
        <p:txBody>
          <a:bodyPr/>
          <a:lstStyle/>
          <a:p>
            <a:endParaRPr lang="en-US"/>
          </a:p>
        </p:txBody>
      </p:sp>
      <p:sp>
        <p:nvSpPr>
          <p:cNvPr id="131980" name="Oval 908"/>
          <p:cNvSpPr>
            <a:spLocks noChangeArrowheads="1"/>
          </p:cNvSpPr>
          <p:nvPr/>
        </p:nvSpPr>
        <p:spPr bwMode="auto">
          <a:xfrm>
            <a:off x="1844675" y="5637213"/>
            <a:ext cx="107950" cy="95250"/>
          </a:xfrm>
          <a:prstGeom prst="ellipse">
            <a:avLst/>
          </a:prstGeom>
          <a:noFill/>
          <a:ln w="4763">
            <a:solidFill>
              <a:srgbClr val="000000"/>
            </a:solidFill>
            <a:round/>
            <a:headEnd/>
            <a:tailEnd/>
          </a:ln>
        </p:spPr>
        <p:txBody>
          <a:bodyPr/>
          <a:lstStyle/>
          <a:p>
            <a:endParaRPr lang="en-US"/>
          </a:p>
        </p:txBody>
      </p:sp>
      <p:sp>
        <p:nvSpPr>
          <p:cNvPr id="131981" name="Oval 909"/>
          <p:cNvSpPr>
            <a:spLocks noChangeArrowheads="1"/>
          </p:cNvSpPr>
          <p:nvPr/>
        </p:nvSpPr>
        <p:spPr bwMode="auto">
          <a:xfrm>
            <a:off x="1858963" y="5637213"/>
            <a:ext cx="111125" cy="95250"/>
          </a:xfrm>
          <a:prstGeom prst="ellipse">
            <a:avLst/>
          </a:prstGeom>
          <a:noFill/>
          <a:ln w="4763">
            <a:solidFill>
              <a:srgbClr val="000000"/>
            </a:solidFill>
            <a:round/>
            <a:headEnd/>
            <a:tailEnd/>
          </a:ln>
        </p:spPr>
        <p:txBody>
          <a:bodyPr/>
          <a:lstStyle/>
          <a:p>
            <a:endParaRPr lang="en-US"/>
          </a:p>
        </p:txBody>
      </p:sp>
      <p:sp>
        <p:nvSpPr>
          <p:cNvPr id="131982" name="Oval 910"/>
          <p:cNvSpPr>
            <a:spLocks noChangeArrowheads="1"/>
          </p:cNvSpPr>
          <p:nvPr/>
        </p:nvSpPr>
        <p:spPr bwMode="auto">
          <a:xfrm>
            <a:off x="1876425" y="5597525"/>
            <a:ext cx="111125" cy="98425"/>
          </a:xfrm>
          <a:prstGeom prst="ellipse">
            <a:avLst/>
          </a:prstGeom>
          <a:noFill/>
          <a:ln w="4763">
            <a:solidFill>
              <a:srgbClr val="000000"/>
            </a:solidFill>
            <a:round/>
            <a:headEnd/>
            <a:tailEnd/>
          </a:ln>
        </p:spPr>
        <p:txBody>
          <a:bodyPr/>
          <a:lstStyle/>
          <a:p>
            <a:endParaRPr lang="en-US"/>
          </a:p>
        </p:txBody>
      </p:sp>
      <p:sp>
        <p:nvSpPr>
          <p:cNvPr id="131983" name="Oval 911"/>
          <p:cNvSpPr>
            <a:spLocks noChangeArrowheads="1"/>
          </p:cNvSpPr>
          <p:nvPr/>
        </p:nvSpPr>
        <p:spPr bwMode="auto">
          <a:xfrm>
            <a:off x="1895475" y="5637213"/>
            <a:ext cx="106363" cy="95250"/>
          </a:xfrm>
          <a:prstGeom prst="ellipse">
            <a:avLst/>
          </a:prstGeom>
          <a:noFill/>
          <a:ln w="4763">
            <a:solidFill>
              <a:srgbClr val="000000"/>
            </a:solidFill>
            <a:round/>
            <a:headEnd/>
            <a:tailEnd/>
          </a:ln>
        </p:spPr>
        <p:txBody>
          <a:bodyPr/>
          <a:lstStyle/>
          <a:p>
            <a:endParaRPr lang="en-US"/>
          </a:p>
        </p:txBody>
      </p:sp>
      <p:sp>
        <p:nvSpPr>
          <p:cNvPr id="131984" name="Oval 912"/>
          <p:cNvSpPr>
            <a:spLocks noChangeArrowheads="1"/>
          </p:cNvSpPr>
          <p:nvPr/>
        </p:nvSpPr>
        <p:spPr bwMode="auto">
          <a:xfrm>
            <a:off x="1909763" y="5522913"/>
            <a:ext cx="109537" cy="98425"/>
          </a:xfrm>
          <a:prstGeom prst="ellipse">
            <a:avLst/>
          </a:prstGeom>
          <a:noFill/>
          <a:ln w="4763">
            <a:solidFill>
              <a:srgbClr val="000000"/>
            </a:solidFill>
            <a:round/>
            <a:headEnd/>
            <a:tailEnd/>
          </a:ln>
        </p:spPr>
        <p:txBody>
          <a:bodyPr/>
          <a:lstStyle/>
          <a:p>
            <a:endParaRPr lang="en-US"/>
          </a:p>
        </p:txBody>
      </p:sp>
      <p:sp>
        <p:nvSpPr>
          <p:cNvPr id="131985" name="Oval 913"/>
          <p:cNvSpPr>
            <a:spLocks noChangeArrowheads="1"/>
          </p:cNvSpPr>
          <p:nvPr/>
        </p:nvSpPr>
        <p:spPr bwMode="auto">
          <a:xfrm>
            <a:off x="1927225" y="5637213"/>
            <a:ext cx="111125" cy="95250"/>
          </a:xfrm>
          <a:prstGeom prst="ellipse">
            <a:avLst/>
          </a:prstGeom>
          <a:noFill/>
          <a:ln w="4763">
            <a:solidFill>
              <a:srgbClr val="000000"/>
            </a:solidFill>
            <a:round/>
            <a:headEnd/>
            <a:tailEnd/>
          </a:ln>
        </p:spPr>
        <p:txBody>
          <a:bodyPr/>
          <a:lstStyle/>
          <a:p>
            <a:endParaRPr lang="en-US"/>
          </a:p>
        </p:txBody>
      </p:sp>
      <p:sp>
        <p:nvSpPr>
          <p:cNvPr id="131986" name="Oval 914"/>
          <p:cNvSpPr>
            <a:spLocks noChangeArrowheads="1"/>
          </p:cNvSpPr>
          <p:nvPr/>
        </p:nvSpPr>
        <p:spPr bwMode="auto">
          <a:xfrm>
            <a:off x="1970088" y="5637213"/>
            <a:ext cx="109537" cy="95250"/>
          </a:xfrm>
          <a:prstGeom prst="ellipse">
            <a:avLst/>
          </a:prstGeom>
          <a:noFill/>
          <a:ln w="4763">
            <a:solidFill>
              <a:srgbClr val="000000"/>
            </a:solidFill>
            <a:round/>
            <a:headEnd/>
            <a:tailEnd/>
          </a:ln>
        </p:spPr>
        <p:txBody>
          <a:bodyPr/>
          <a:lstStyle/>
          <a:p>
            <a:endParaRPr lang="en-US"/>
          </a:p>
        </p:txBody>
      </p:sp>
      <p:sp>
        <p:nvSpPr>
          <p:cNvPr id="131987" name="Oval 915"/>
          <p:cNvSpPr>
            <a:spLocks noChangeArrowheads="1"/>
          </p:cNvSpPr>
          <p:nvPr/>
        </p:nvSpPr>
        <p:spPr bwMode="auto">
          <a:xfrm>
            <a:off x="2197100" y="5637213"/>
            <a:ext cx="106363" cy="95250"/>
          </a:xfrm>
          <a:prstGeom prst="ellipse">
            <a:avLst/>
          </a:prstGeom>
          <a:noFill/>
          <a:ln w="4763">
            <a:solidFill>
              <a:srgbClr val="000000"/>
            </a:solidFill>
            <a:round/>
            <a:headEnd/>
            <a:tailEnd/>
          </a:ln>
        </p:spPr>
        <p:txBody>
          <a:bodyPr/>
          <a:lstStyle/>
          <a:p>
            <a:endParaRPr lang="en-US"/>
          </a:p>
        </p:txBody>
      </p:sp>
      <p:sp>
        <p:nvSpPr>
          <p:cNvPr id="131988" name="Oval 916"/>
          <p:cNvSpPr>
            <a:spLocks noChangeArrowheads="1"/>
          </p:cNvSpPr>
          <p:nvPr/>
        </p:nvSpPr>
        <p:spPr bwMode="auto">
          <a:xfrm>
            <a:off x="3074988" y="5637213"/>
            <a:ext cx="111125" cy="95250"/>
          </a:xfrm>
          <a:prstGeom prst="ellipse">
            <a:avLst/>
          </a:prstGeom>
          <a:noFill/>
          <a:ln w="4763">
            <a:solidFill>
              <a:srgbClr val="000000"/>
            </a:solidFill>
            <a:round/>
            <a:headEnd/>
            <a:tailEnd/>
          </a:ln>
        </p:spPr>
        <p:txBody>
          <a:bodyPr/>
          <a:lstStyle/>
          <a:p>
            <a:endParaRPr lang="en-US"/>
          </a:p>
        </p:txBody>
      </p:sp>
      <p:sp>
        <p:nvSpPr>
          <p:cNvPr id="131989" name="Oval 917"/>
          <p:cNvSpPr>
            <a:spLocks noChangeArrowheads="1"/>
          </p:cNvSpPr>
          <p:nvPr/>
        </p:nvSpPr>
        <p:spPr bwMode="auto">
          <a:xfrm>
            <a:off x="3832225" y="5637213"/>
            <a:ext cx="107950" cy="95250"/>
          </a:xfrm>
          <a:prstGeom prst="ellipse">
            <a:avLst/>
          </a:prstGeom>
          <a:noFill/>
          <a:ln w="4763">
            <a:solidFill>
              <a:srgbClr val="000000"/>
            </a:solidFill>
            <a:round/>
            <a:headEnd/>
            <a:tailEnd/>
          </a:ln>
        </p:spPr>
        <p:txBody>
          <a:bodyPr/>
          <a:lstStyle/>
          <a:p>
            <a:endParaRPr lang="en-US"/>
          </a:p>
        </p:txBody>
      </p:sp>
      <p:sp>
        <p:nvSpPr>
          <p:cNvPr id="131990" name="Rectangle 918"/>
          <p:cNvSpPr>
            <a:spLocks noChangeArrowheads="1"/>
          </p:cNvSpPr>
          <p:nvPr/>
        </p:nvSpPr>
        <p:spPr bwMode="auto">
          <a:xfrm>
            <a:off x="1719263" y="5637213"/>
            <a:ext cx="7937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1991" name="Rectangle 919"/>
          <p:cNvSpPr>
            <a:spLocks noChangeArrowheads="1"/>
          </p:cNvSpPr>
          <p:nvPr/>
        </p:nvSpPr>
        <p:spPr bwMode="auto">
          <a:xfrm>
            <a:off x="1643063" y="5181600"/>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1992" name="Rectangle 920"/>
          <p:cNvSpPr>
            <a:spLocks noChangeArrowheads="1"/>
          </p:cNvSpPr>
          <p:nvPr/>
        </p:nvSpPr>
        <p:spPr bwMode="auto">
          <a:xfrm>
            <a:off x="1565275" y="4737100"/>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a:t>
            </a:r>
            <a:endParaRPr lang="it-IT" sz="1000"/>
          </a:p>
        </p:txBody>
      </p:sp>
      <p:sp>
        <p:nvSpPr>
          <p:cNvPr id="131993" name="Rectangle 921"/>
          <p:cNvSpPr>
            <a:spLocks noChangeArrowheads="1"/>
          </p:cNvSpPr>
          <p:nvPr/>
        </p:nvSpPr>
        <p:spPr bwMode="auto">
          <a:xfrm>
            <a:off x="1487488" y="4281488"/>
            <a:ext cx="31432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1000</a:t>
            </a:r>
            <a:endParaRPr lang="it-IT" sz="1000"/>
          </a:p>
        </p:txBody>
      </p:sp>
      <p:sp>
        <p:nvSpPr>
          <p:cNvPr id="131994" name="Rectangle 922"/>
          <p:cNvSpPr>
            <a:spLocks noChangeArrowheads="1"/>
          </p:cNvSpPr>
          <p:nvPr/>
        </p:nvSpPr>
        <p:spPr bwMode="auto">
          <a:xfrm>
            <a:off x="1844675" y="5756275"/>
            <a:ext cx="79375"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a:t>
            </a:r>
            <a:endParaRPr lang="it-IT" sz="1000"/>
          </a:p>
        </p:txBody>
      </p:sp>
      <p:sp>
        <p:nvSpPr>
          <p:cNvPr id="131995" name="Rectangle 923"/>
          <p:cNvSpPr>
            <a:spLocks noChangeArrowheads="1"/>
          </p:cNvSpPr>
          <p:nvPr/>
        </p:nvSpPr>
        <p:spPr bwMode="auto">
          <a:xfrm>
            <a:off x="2141538" y="5756275"/>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20</a:t>
            </a:r>
            <a:endParaRPr lang="it-IT" sz="1000"/>
          </a:p>
        </p:txBody>
      </p:sp>
      <p:sp>
        <p:nvSpPr>
          <p:cNvPr id="131996" name="Rectangle 924"/>
          <p:cNvSpPr>
            <a:spLocks noChangeArrowheads="1"/>
          </p:cNvSpPr>
          <p:nvPr/>
        </p:nvSpPr>
        <p:spPr bwMode="auto">
          <a:xfrm>
            <a:off x="2460625" y="5756275"/>
            <a:ext cx="157163"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40</a:t>
            </a:r>
            <a:endParaRPr lang="it-IT" sz="1000"/>
          </a:p>
        </p:txBody>
      </p:sp>
      <p:sp>
        <p:nvSpPr>
          <p:cNvPr id="131997" name="Rectangle 925"/>
          <p:cNvSpPr>
            <a:spLocks noChangeArrowheads="1"/>
          </p:cNvSpPr>
          <p:nvPr/>
        </p:nvSpPr>
        <p:spPr bwMode="auto">
          <a:xfrm>
            <a:off x="2787650" y="5756275"/>
            <a:ext cx="157163"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60</a:t>
            </a:r>
            <a:endParaRPr lang="it-IT" sz="1000"/>
          </a:p>
        </p:txBody>
      </p:sp>
      <p:sp>
        <p:nvSpPr>
          <p:cNvPr id="131998" name="Rectangle 926"/>
          <p:cNvSpPr>
            <a:spLocks noChangeArrowheads="1"/>
          </p:cNvSpPr>
          <p:nvPr/>
        </p:nvSpPr>
        <p:spPr bwMode="auto">
          <a:xfrm>
            <a:off x="3113088" y="5756275"/>
            <a:ext cx="157162"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80</a:t>
            </a:r>
            <a:endParaRPr lang="it-IT" sz="1000"/>
          </a:p>
        </p:txBody>
      </p:sp>
      <p:sp>
        <p:nvSpPr>
          <p:cNvPr id="131999" name="Rectangle 927"/>
          <p:cNvSpPr>
            <a:spLocks noChangeArrowheads="1"/>
          </p:cNvSpPr>
          <p:nvPr/>
        </p:nvSpPr>
        <p:spPr bwMode="auto">
          <a:xfrm>
            <a:off x="3411538" y="5756275"/>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100</a:t>
            </a:r>
            <a:endParaRPr lang="it-IT" sz="1000"/>
          </a:p>
        </p:txBody>
      </p:sp>
      <p:sp>
        <p:nvSpPr>
          <p:cNvPr id="132000" name="Rectangle 928"/>
          <p:cNvSpPr>
            <a:spLocks noChangeArrowheads="1"/>
          </p:cNvSpPr>
          <p:nvPr/>
        </p:nvSpPr>
        <p:spPr bwMode="auto">
          <a:xfrm>
            <a:off x="3740150" y="5756275"/>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120</a:t>
            </a:r>
            <a:endParaRPr lang="it-IT" sz="1000"/>
          </a:p>
        </p:txBody>
      </p:sp>
      <p:sp>
        <p:nvSpPr>
          <p:cNvPr id="132001" name="Rectangle 929"/>
          <p:cNvSpPr>
            <a:spLocks noChangeArrowheads="1"/>
          </p:cNvSpPr>
          <p:nvPr/>
        </p:nvSpPr>
        <p:spPr bwMode="auto">
          <a:xfrm>
            <a:off x="4054475" y="5756275"/>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140</a:t>
            </a:r>
            <a:endParaRPr lang="it-IT" sz="1000"/>
          </a:p>
        </p:txBody>
      </p:sp>
      <p:sp>
        <p:nvSpPr>
          <p:cNvPr id="132002" name="Rectangle 930"/>
          <p:cNvSpPr>
            <a:spLocks noChangeArrowheads="1"/>
          </p:cNvSpPr>
          <p:nvPr/>
        </p:nvSpPr>
        <p:spPr bwMode="auto">
          <a:xfrm>
            <a:off x="4383088" y="5756275"/>
            <a:ext cx="234950" cy="152400"/>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160</a:t>
            </a:r>
            <a:endParaRPr lang="it-IT" sz="1000"/>
          </a:p>
        </p:txBody>
      </p:sp>
      <p:grpSp>
        <p:nvGrpSpPr>
          <p:cNvPr id="132003" name="Group 931"/>
          <p:cNvGrpSpPr>
            <a:grpSpLocks/>
          </p:cNvGrpSpPr>
          <p:nvPr/>
        </p:nvGrpSpPr>
        <p:grpSpPr bwMode="auto">
          <a:xfrm>
            <a:off x="4346575" y="4286250"/>
            <a:ext cx="269875" cy="1044575"/>
            <a:chOff x="1428" y="407"/>
            <a:chExt cx="108" cy="596"/>
          </a:xfrm>
        </p:grpSpPr>
        <p:sp>
          <p:nvSpPr>
            <p:cNvPr id="132004" name="Rectangle 932"/>
            <p:cNvSpPr>
              <a:spLocks noChangeArrowheads="1"/>
            </p:cNvSpPr>
            <p:nvPr/>
          </p:nvSpPr>
          <p:spPr bwMode="auto">
            <a:xfrm>
              <a:off x="1457" y="916"/>
              <a:ext cx="79"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0.1</a:t>
              </a:r>
              <a:endParaRPr lang="it-IT" sz="1000"/>
            </a:p>
          </p:txBody>
        </p:sp>
        <p:sp>
          <p:nvSpPr>
            <p:cNvPr id="132005" name="Rectangle 933"/>
            <p:cNvSpPr>
              <a:spLocks noChangeArrowheads="1"/>
            </p:cNvSpPr>
            <p:nvPr/>
          </p:nvSpPr>
          <p:spPr bwMode="auto">
            <a:xfrm>
              <a:off x="1457" y="661"/>
              <a:ext cx="32"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2006" name="Rectangle 934"/>
            <p:cNvSpPr>
              <a:spLocks noChangeArrowheads="1"/>
            </p:cNvSpPr>
            <p:nvPr/>
          </p:nvSpPr>
          <p:spPr bwMode="auto">
            <a:xfrm>
              <a:off x="1457" y="407"/>
              <a:ext cx="63"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2007" name="Line 935"/>
            <p:cNvSpPr>
              <a:spLocks noChangeShapeType="1"/>
            </p:cNvSpPr>
            <p:nvPr/>
          </p:nvSpPr>
          <p:spPr bwMode="auto">
            <a:xfrm>
              <a:off x="1435" y="444"/>
              <a:ext cx="10" cy="1"/>
            </a:xfrm>
            <a:prstGeom prst="line">
              <a:avLst/>
            </a:prstGeom>
            <a:noFill/>
            <a:ln w="0">
              <a:solidFill>
                <a:srgbClr val="000000"/>
              </a:solidFill>
              <a:round/>
              <a:headEnd/>
              <a:tailEnd/>
            </a:ln>
          </p:spPr>
          <p:txBody>
            <a:bodyPr/>
            <a:lstStyle/>
            <a:p>
              <a:endParaRPr lang="en-US"/>
            </a:p>
          </p:txBody>
        </p:sp>
        <p:sp>
          <p:nvSpPr>
            <p:cNvPr id="132008" name="Line 936"/>
            <p:cNvSpPr>
              <a:spLocks noChangeShapeType="1"/>
            </p:cNvSpPr>
            <p:nvPr/>
          </p:nvSpPr>
          <p:spPr bwMode="auto">
            <a:xfrm>
              <a:off x="1435" y="683"/>
              <a:ext cx="10" cy="1"/>
            </a:xfrm>
            <a:prstGeom prst="line">
              <a:avLst/>
            </a:prstGeom>
            <a:noFill/>
            <a:ln w="0">
              <a:solidFill>
                <a:srgbClr val="000000"/>
              </a:solidFill>
              <a:round/>
              <a:headEnd/>
              <a:tailEnd/>
            </a:ln>
          </p:spPr>
          <p:txBody>
            <a:bodyPr/>
            <a:lstStyle/>
            <a:p>
              <a:endParaRPr lang="en-US"/>
            </a:p>
          </p:txBody>
        </p:sp>
        <p:sp>
          <p:nvSpPr>
            <p:cNvPr id="132009" name="Line 937"/>
            <p:cNvSpPr>
              <a:spLocks noChangeShapeType="1"/>
            </p:cNvSpPr>
            <p:nvPr/>
          </p:nvSpPr>
          <p:spPr bwMode="auto">
            <a:xfrm>
              <a:off x="1435" y="947"/>
              <a:ext cx="10" cy="1"/>
            </a:xfrm>
            <a:prstGeom prst="line">
              <a:avLst/>
            </a:prstGeom>
            <a:noFill/>
            <a:ln w="0">
              <a:solidFill>
                <a:srgbClr val="000000"/>
              </a:solidFill>
              <a:round/>
              <a:headEnd/>
              <a:tailEnd/>
            </a:ln>
          </p:spPr>
          <p:txBody>
            <a:bodyPr/>
            <a:lstStyle/>
            <a:p>
              <a:endParaRPr lang="en-US"/>
            </a:p>
          </p:txBody>
        </p:sp>
        <p:sp>
          <p:nvSpPr>
            <p:cNvPr id="132010" name="Line 938"/>
            <p:cNvSpPr>
              <a:spLocks noChangeShapeType="1"/>
            </p:cNvSpPr>
            <p:nvPr/>
          </p:nvSpPr>
          <p:spPr bwMode="auto">
            <a:xfrm>
              <a:off x="1428" y="432"/>
              <a:ext cx="0" cy="528"/>
            </a:xfrm>
            <a:prstGeom prst="line">
              <a:avLst/>
            </a:prstGeom>
            <a:noFill/>
            <a:ln w="9525">
              <a:solidFill>
                <a:schemeClr val="tx1"/>
              </a:solidFill>
              <a:round/>
              <a:headEnd/>
              <a:tailEnd/>
            </a:ln>
            <a:effectLst/>
          </p:spPr>
          <p:txBody>
            <a:bodyPr wrap="none" anchor="ctr"/>
            <a:lstStyle/>
            <a:p>
              <a:endParaRPr lang="en-US"/>
            </a:p>
          </p:txBody>
        </p:sp>
      </p:grpSp>
      <p:grpSp>
        <p:nvGrpSpPr>
          <p:cNvPr id="132011" name="Group 939"/>
          <p:cNvGrpSpPr>
            <a:grpSpLocks/>
          </p:cNvGrpSpPr>
          <p:nvPr/>
        </p:nvGrpSpPr>
        <p:grpSpPr bwMode="auto">
          <a:xfrm>
            <a:off x="7631113" y="4286250"/>
            <a:ext cx="265112" cy="1044575"/>
            <a:chOff x="1428" y="407"/>
            <a:chExt cx="106" cy="596"/>
          </a:xfrm>
        </p:grpSpPr>
        <p:sp>
          <p:nvSpPr>
            <p:cNvPr id="132012" name="Rectangle 940"/>
            <p:cNvSpPr>
              <a:spLocks noChangeArrowheads="1"/>
            </p:cNvSpPr>
            <p:nvPr/>
          </p:nvSpPr>
          <p:spPr bwMode="auto">
            <a:xfrm>
              <a:off x="1455" y="916"/>
              <a:ext cx="79"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0.1</a:t>
              </a:r>
              <a:endParaRPr lang="it-IT" sz="1000"/>
            </a:p>
          </p:txBody>
        </p:sp>
        <p:sp>
          <p:nvSpPr>
            <p:cNvPr id="132013" name="Rectangle 941"/>
            <p:cNvSpPr>
              <a:spLocks noChangeArrowheads="1"/>
            </p:cNvSpPr>
            <p:nvPr/>
          </p:nvSpPr>
          <p:spPr bwMode="auto">
            <a:xfrm>
              <a:off x="1455" y="661"/>
              <a:ext cx="32"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a:t>
              </a:r>
              <a:endParaRPr lang="it-IT" sz="1000"/>
            </a:p>
          </p:txBody>
        </p:sp>
        <p:sp>
          <p:nvSpPr>
            <p:cNvPr id="132014" name="Rectangle 942"/>
            <p:cNvSpPr>
              <a:spLocks noChangeArrowheads="1"/>
            </p:cNvSpPr>
            <p:nvPr/>
          </p:nvSpPr>
          <p:spPr bwMode="auto">
            <a:xfrm>
              <a:off x="1455" y="407"/>
              <a:ext cx="63" cy="87"/>
            </a:xfrm>
            <a:prstGeom prst="rect">
              <a:avLst/>
            </a:prstGeom>
            <a:noFill/>
            <a:ln w="9525">
              <a:noFill/>
              <a:miter lim="800000"/>
              <a:headEnd/>
              <a:tailEnd/>
            </a:ln>
          </p:spPr>
          <p:txBody>
            <a:bodyPr wrap="none" lIns="0" tIns="0" rIns="0" bIns="0">
              <a:spAutoFit/>
            </a:bodyPr>
            <a:lstStyle/>
            <a:p>
              <a:r>
                <a:rPr lang="it-IT" sz="1000">
                  <a:solidFill>
                    <a:srgbClr val="000000"/>
                  </a:solidFill>
                  <a:latin typeface="Arial" pitchFamily="34" charset="0"/>
                </a:rPr>
                <a:t>10</a:t>
              </a:r>
              <a:endParaRPr lang="it-IT" sz="1000"/>
            </a:p>
          </p:txBody>
        </p:sp>
        <p:sp>
          <p:nvSpPr>
            <p:cNvPr id="132015" name="Line 943"/>
            <p:cNvSpPr>
              <a:spLocks noChangeShapeType="1"/>
            </p:cNvSpPr>
            <p:nvPr/>
          </p:nvSpPr>
          <p:spPr bwMode="auto">
            <a:xfrm>
              <a:off x="1435" y="444"/>
              <a:ext cx="10" cy="1"/>
            </a:xfrm>
            <a:prstGeom prst="line">
              <a:avLst/>
            </a:prstGeom>
            <a:noFill/>
            <a:ln w="0">
              <a:solidFill>
                <a:srgbClr val="000000"/>
              </a:solidFill>
              <a:round/>
              <a:headEnd/>
              <a:tailEnd/>
            </a:ln>
          </p:spPr>
          <p:txBody>
            <a:bodyPr/>
            <a:lstStyle/>
            <a:p>
              <a:endParaRPr lang="en-US"/>
            </a:p>
          </p:txBody>
        </p:sp>
        <p:sp>
          <p:nvSpPr>
            <p:cNvPr id="132016" name="Line 944"/>
            <p:cNvSpPr>
              <a:spLocks noChangeShapeType="1"/>
            </p:cNvSpPr>
            <p:nvPr/>
          </p:nvSpPr>
          <p:spPr bwMode="auto">
            <a:xfrm>
              <a:off x="1435" y="683"/>
              <a:ext cx="10" cy="1"/>
            </a:xfrm>
            <a:prstGeom prst="line">
              <a:avLst/>
            </a:prstGeom>
            <a:noFill/>
            <a:ln w="0">
              <a:solidFill>
                <a:srgbClr val="000000"/>
              </a:solidFill>
              <a:round/>
              <a:headEnd/>
              <a:tailEnd/>
            </a:ln>
          </p:spPr>
          <p:txBody>
            <a:bodyPr/>
            <a:lstStyle/>
            <a:p>
              <a:endParaRPr lang="en-US"/>
            </a:p>
          </p:txBody>
        </p:sp>
        <p:sp>
          <p:nvSpPr>
            <p:cNvPr id="132017" name="Line 945"/>
            <p:cNvSpPr>
              <a:spLocks noChangeShapeType="1"/>
            </p:cNvSpPr>
            <p:nvPr/>
          </p:nvSpPr>
          <p:spPr bwMode="auto">
            <a:xfrm>
              <a:off x="1435" y="947"/>
              <a:ext cx="10" cy="1"/>
            </a:xfrm>
            <a:prstGeom prst="line">
              <a:avLst/>
            </a:prstGeom>
            <a:noFill/>
            <a:ln w="0">
              <a:solidFill>
                <a:srgbClr val="000000"/>
              </a:solidFill>
              <a:round/>
              <a:headEnd/>
              <a:tailEnd/>
            </a:ln>
          </p:spPr>
          <p:txBody>
            <a:bodyPr/>
            <a:lstStyle/>
            <a:p>
              <a:endParaRPr lang="en-US"/>
            </a:p>
          </p:txBody>
        </p:sp>
        <p:sp>
          <p:nvSpPr>
            <p:cNvPr id="132018" name="Line 946"/>
            <p:cNvSpPr>
              <a:spLocks noChangeShapeType="1"/>
            </p:cNvSpPr>
            <p:nvPr/>
          </p:nvSpPr>
          <p:spPr bwMode="auto">
            <a:xfrm>
              <a:off x="1428" y="432"/>
              <a:ext cx="0" cy="528"/>
            </a:xfrm>
            <a:prstGeom prst="line">
              <a:avLst/>
            </a:prstGeom>
            <a:noFill/>
            <a:ln w="9525">
              <a:solidFill>
                <a:schemeClr val="tx1"/>
              </a:solidFill>
              <a:round/>
              <a:headEnd/>
              <a:tailEnd/>
            </a:ln>
            <a:effectLst/>
          </p:spPr>
          <p:txBody>
            <a:bodyPr wrap="none" anchor="ctr"/>
            <a:lstStyle/>
            <a:p>
              <a:endParaRPr lang="en-US"/>
            </a:p>
          </p:txBody>
        </p:sp>
      </p:grpSp>
      <p:sp>
        <p:nvSpPr>
          <p:cNvPr id="132019" name="Rectangle 947"/>
          <p:cNvSpPr>
            <a:spLocks noChangeArrowheads="1"/>
          </p:cNvSpPr>
          <p:nvPr/>
        </p:nvSpPr>
        <p:spPr bwMode="auto">
          <a:xfrm rot="-5400000">
            <a:off x="7369175" y="4764088"/>
            <a:ext cx="1173163" cy="204787"/>
          </a:xfrm>
          <a:prstGeom prst="rect">
            <a:avLst/>
          </a:prstGeom>
          <a:noFill/>
          <a:ln w="9525">
            <a:noFill/>
            <a:miter lim="800000"/>
            <a:headEnd/>
            <a:tailEnd/>
          </a:ln>
        </p:spPr>
        <p:txBody>
          <a:bodyPr wrap="none" lIns="0" tIns="0" rIns="0" bIns="0">
            <a:spAutoFit/>
          </a:bodyPr>
          <a:lstStyle/>
          <a:p>
            <a:r>
              <a:rPr lang="it-IT" sz="1200">
                <a:latin typeface="Arial" pitchFamily="34" charset="0"/>
              </a:rPr>
              <a:t>C-peptide (ng/ml)</a:t>
            </a:r>
          </a:p>
        </p:txBody>
      </p:sp>
      <p:sp>
        <p:nvSpPr>
          <p:cNvPr id="132020" name="Text Box 948"/>
          <p:cNvSpPr txBox="1">
            <a:spLocks noChangeArrowheads="1"/>
          </p:cNvSpPr>
          <p:nvPr/>
        </p:nvSpPr>
        <p:spPr bwMode="auto">
          <a:xfrm>
            <a:off x="5589588" y="3810000"/>
            <a:ext cx="1265237" cy="366713"/>
          </a:xfrm>
          <a:prstGeom prst="rect">
            <a:avLst/>
          </a:prstGeom>
          <a:noFill/>
          <a:ln w="9525">
            <a:noFill/>
            <a:miter lim="800000"/>
            <a:headEnd/>
            <a:tailEnd/>
          </a:ln>
          <a:effectLst/>
        </p:spPr>
        <p:txBody>
          <a:bodyPr wrap="none">
            <a:spAutoFit/>
          </a:bodyPr>
          <a:lstStyle/>
          <a:p>
            <a:r>
              <a:rPr lang="it-IT" sz="1800">
                <a:latin typeface="Arial" pitchFamily="34" charset="0"/>
              </a:rPr>
              <a:t>Patient D</a:t>
            </a:r>
          </a:p>
        </p:txBody>
      </p:sp>
      <p:sp>
        <p:nvSpPr>
          <p:cNvPr id="132021" name="Text Box 949"/>
          <p:cNvSpPr txBox="1">
            <a:spLocks noChangeArrowheads="1"/>
          </p:cNvSpPr>
          <p:nvPr/>
        </p:nvSpPr>
        <p:spPr bwMode="auto">
          <a:xfrm rot="-10800000">
            <a:off x="8062913" y="4781550"/>
            <a:ext cx="336550" cy="366713"/>
          </a:xfrm>
          <a:prstGeom prst="rect">
            <a:avLst/>
          </a:prstGeom>
          <a:noFill/>
          <a:ln w="9525">
            <a:noFill/>
            <a:miter lim="800000"/>
            <a:headEnd/>
            <a:tailEnd/>
          </a:ln>
          <a:effectLst/>
        </p:spPr>
        <p:txBody>
          <a:bodyPr wrap="none">
            <a:spAutoFit/>
          </a:bodyPr>
          <a:lstStyle/>
          <a:p>
            <a:r>
              <a:rPr lang="it-IT" sz="1800">
                <a:latin typeface="Arial" pitchFamily="34" charset="0"/>
              </a:rPr>
              <a:t>x</a:t>
            </a:r>
          </a:p>
        </p:txBody>
      </p:sp>
      <p:sp>
        <p:nvSpPr>
          <p:cNvPr id="132022" name="Text Box 950"/>
          <p:cNvSpPr txBox="1">
            <a:spLocks noChangeArrowheads="1"/>
          </p:cNvSpPr>
          <p:nvPr/>
        </p:nvSpPr>
        <p:spPr bwMode="auto">
          <a:xfrm rot="-10800000">
            <a:off x="8066088" y="4386263"/>
            <a:ext cx="334962" cy="366712"/>
          </a:xfrm>
          <a:prstGeom prst="rect">
            <a:avLst/>
          </a:prstGeom>
          <a:noFill/>
          <a:ln w="9525">
            <a:noFill/>
            <a:miter lim="800000"/>
            <a:headEnd/>
            <a:tailEnd/>
          </a:ln>
          <a:effectLst/>
        </p:spPr>
        <p:txBody>
          <a:bodyPr wrap="none">
            <a:spAutoFit/>
          </a:bodyPr>
          <a:lstStyle/>
          <a:p>
            <a:r>
              <a:rPr lang="it-IT" sz="1800">
                <a:latin typeface="Arial" pitchFamily="34" charset="0"/>
              </a:rPr>
              <a:t>x</a:t>
            </a:r>
          </a:p>
        </p:txBody>
      </p:sp>
      <p:sp>
        <p:nvSpPr>
          <p:cNvPr id="132023" name="Line 951"/>
          <p:cNvSpPr>
            <a:spLocks noChangeShapeType="1"/>
          </p:cNvSpPr>
          <p:nvPr/>
        </p:nvSpPr>
        <p:spPr bwMode="auto">
          <a:xfrm>
            <a:off x="8199438" y="4610100"/>
            <a:ext cx="0" cy="252413"/>
          </a:xfrm>
          <a:prstGeom prst="line">
            <a:avLst/>
          </a:prstGeom>
          <a:noFill/>
          <a:ln w="9525">
            <a:solidFill>
              <a:schemeClr val="tx1"/>
            </a:solidFill>
            <a:prstDash val="sysDot"/>
            <a:round/>
            <a:headEnd/>
            <a:tailEnd/>
          </a:ln>
          <a:effectLst/>
        </p:spPr>
        <p:txBody>
          <a:bodyPr wrap="none" anchor="ctr"/>
          <a:lstStyle/>
          <a:p>
            <a:endParaRPr lang="en-US"/>
          </a:p>
        </p:txBody>
      </p:sp>
      <p:grpSp>
        <p:nvGrpSpPr>
          <p:cNvPr id="132024" name="Group 952"/>
          <p:cNvGrpSpPr>
            <a:grpSpLocks/>
          </p:cNvGrpSpPr>
          <p:nvPr/>
        </p:nvGrpSpPr>
        <p:grpSpPr bwMode="auto">
          <a:xfrm>
            <a:off x="9196388" y="3328988"/>
            <a:ext cx="442912" cy="133350"/>
            <a:chOff x="528" y="912"/>
            <a:chExt cx="168" cy="56"/>
          </a:xfrm>
        </p:grpSpPr>
        <p:sp>
          <p:nvSpPr>
            <p:cNvPr id="132025" name="Oval 953"/>
            <p:cNvSpPr>
              <a:spLocks noChangeArrowheads="1"/>
            </p:cNvSpPr>
            <p:nvPr/>
          </p:nvSpPr>
          <p:spPr bwMode="auto">
            <a:xfrm>
              <a:off x="528" y="912"/>
              <a:ext cx="44" cy="56"/>
            </a:xfrm>
            <a:prstGeom prst="ellipse">
              <a:avLst/>
            </a:prstGeom>
            <a:solidFill>
              <a:srgbClr val="000000"/>
            </a:solidFill>
            <a:ln w="4763">
              <a:solidFill>
                <a:srgbClr val="000000"/>
              </a:solidFill>
              <a:round/>
              <a:headEnd/>
              <a:tailEnd/>
            </a:ln>
          </p:spPr>
          <p:txBody>
            <a:bodyPr/>
            <a:lstStyle/>
            <a:p>
              <a:endParaRPr lang="en-US"/>
            </a:p>
          </p:txBody>
        </p:sp>
        <p:sp>
          <p:nvSpPr>
            <p:cNvPr id="132026" name="Oval 954"/>
            <p:cNvSpPr>
              <a:spLocks noChangeArrowheads="1"/>
            </p:cNvSpPr>
            <p:nvPr/>
          </p:nvSpPr>
          <p:spPr bwMode="auto">
            <a:xfrm>
              <a:off x="652" y="912"/>
              <a:ext cx="44" cy="56"/>
            </a:xfrm>
            <a:prstGeom prst="ellipse">
              <a:avLst/>
            </a:prstGeom>
            <a:solidFill>
              <a:srgbClr val="000000"/>
            </a:solidFill>
            <a:ln w="4763">
              <a:solidFill>
                <a:srgbClr val="000000"/>
              </a:solidFill>
              <a:round/>
              <a:headEnd/>
              <a:tailEnd/>
            </a:ln>
          </p:spPr>
          <p:txBody>
            <a:bodyPr/>
            <a:lstStyle/>
            <a:p>
              <a:endParaRPr lang="en-US"/>
            </a:p>
          </p:txBody>
        </p:sp>
        <p:sp>
          <p:nvSpPr>
            <p:cNvPr id="132027" name="Line 955"/>
            <p:cNvSpPr>
              <a:spLocks noChangeShapeType="1"/>
            </p:cNvSpPr>
            <p:nvPr/>
          </p:nvSpPr>
          <p:spPr bwMode="auto">
            <a:xfrm>
              <a:off x="576" y="942"/>
              <a:ext cx="96" cy="0"/>
            </a:xfrm>
            <a:prstGeom prst="line">
              <a:avLst/>
            </a:prstGeom>
            <a:noFill/>
            <a:ln w="9525">
              <a:solidFill>
                <a:schemeClr val="tx1"/>
              </a:solidFill>
              <a:round/>
              <a:headEnd/>
              <a:tailEnd/>
            </a:ln>
            <a:effectLst/>
          </p:spPr>
          <p:txBody>
            <a:bodyPr wrap="none" anchor="ctr"/>
            <a:lstStyle/>
            <a:p>
              <a:endParaRPr lang="en-US"/>
            </a:p>
          </p:txBody>
        </p:sp>
      </p:grpSp>
      <p:grpSp>
        <p:nvGrpSpPr>
          <p:cNvPr id="132028" name="Group 956"/>
          <p:cNvGrpSpPr>
            <a:grpSpLocks/>
          </p:cNvGrpSpPr>
          <p:nvPr/>
        </p:nvGrpSpPr>
        <p:grpSpPr bwMode="auto">
          <a:xfrm>
            <a:off x="9196388" y="3784600"/>
            <a:ext cx="442912" cy="133350"/>
            <a:chOff x="528" y="1008"/>
            <a:chExt cx="168" cy="56"/>
          </a:xfrm>
        </p:grpSpPr>
        <p:sp>
          <p:nvSpPr>
            <p:cNvPr id="132029" name="Oval 957"/>
            <p:cNvSpPr>
              <a:spLocks noChangeArrowheads="1"/>
            </p:cNvSpPr>
            <p:nvPr/>
          </p:nvSpPr>
          <p:spPr bwMode="auto">
            <a:xfrm>
              <a:off x="528" y="1008"/>
              <a:ext cx="44" cy="56"/>
            </a:xfrm>
            <a:prstGeom prst="ellipse">
              <a:avLst/>
            </a:prstGeom>
            <a:solidFill>
              <a:schemeClr val="bg1"/>
            </a:solidFill>
            <a:ln w="4763">
              <a:solidFill>
                <a:srgbClr val="000000"/>
              </a:solidFill>
              <a:round/>
              <a:headEnd/>
              <a:tailEnd/>
            </a:ln>
          </p:spPr>
          <p:txBody>
            <a:bodyPr/>
            <a:lstStyle/>
            <a:p>
              <a:endParaRPr lang="en-US"/>
            </a:p>
          </p:txBody>
        </p:sp>
        <p:sp>
          <p:nvSpPr>
            <p:cNvPr id="132030" name="Oval 958"/>
            <p:cNvSpPr>
              <a:spLocks noChangeArrowheads="1"/>
            </p:cNvSpPr>
            <p:nvPr/>
          </p:nvSpPr>
          <p:spPr bwMode="auto">
            <a:xfrm>
              <a:off x="652" y="1008"/>
              <a:ext cx="44" cy="56"/>
            </a:xfrm>
            <a:prstGeom prst="ellipse">
              <a:avLst/>
            </a:prstGeom>
            <a:solidFill>
              <a:schemeClr val="bg1"/>
            </a:solidFill>
            <a:ln w="4763">
              <a:solidFill>
                <a:srgbClr val="000000"/>
              </a:solidFill>
              <a:round/>
              <a:headEnd/>
              <a:tailEnd/>
            </a:ln>
          </p:spPr>
          <p:txBody>
            <a:bodyPr/>
            <a:lstStyle/>
            <a:p>
              <a:endParaRPr lang="en-US"/>
            </a:p>
          </p:txBody>
        </p:sp>
        <p:sp>
          <p:nvSpPr>
            <p:cNvPr id="132031" name="Line 959"/>
            <p:cNvSpPr>
              <a:spLocks noChangeShapeType="1"/>
            </p:cNvSpPr>
            <p:nvPr/>
          </p:nvSpPr>
          <p:spPr bwMode="auto">
            <a:xfrm>
              <a:off x="576" y="1038"/>
              <a:ext cx="96" cy="0"/>
            </a:xfrm>
            <a:prstGeom prst="line">
              <a:avLst/>
            </a:prstGeom>
            <a:noFill/>
            <a:ln w="9525">
              <a:solidFill>
                <a:schemeClr val="tx1"/>
              </a:solidFill>
              <a:round/>
              <a:headEnd/>
              <a:tailEnd/>
            </a:ln>
            <a:effectLst/>
          </p:spPr>
          <p:txBody>
            <a:bodyPr wrap="none" anchor="ctr"/>
            <a:lstStyle/>
            <a:p>
              <a:endParaRPr lang="en-US"/>
            </a:p>
          </p:txBody>
        </p:sp>
      </p:grpSp>
      <p:grpSp>
        <p:nvGrpSpPr>
          <p:cNvPr id="132032" name="Group 960"/>
          <p:cNvGrpSpPr>
            <a:grpSpLocks/>
          </p:cNvGrpSpPr>
          <p:nvPr/>
        </p:nvGrpSpPr>
        <p:grpSpPr bwMode="auto">
          <a:xfrm>
            <a:off x="9196388" y="3548063"/>
            <a:ext cx="441325" cy="141287"/>
            <a:chOff x="528" y="1116"/>
            <a:chExt cx="167" cy="60"/>
          </a:xfrm>
        </p:grpSpPr>
        <p:sp>
          <p:nvSpPr>
            <p:cNvPr id="132033" name="Freeform 961"/>
            <p:cNvSpPr>
              <a:spLocks/>
            </p:cNvSpPr>
            <p:nvPr/>
          </p:nvSpPr>
          <p:spPr bwMode="auto">
            <a:xfrm>
              <a:off x="528" y="1116"/>
              <a:ext cx="47" cy="60"/>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2034" name="Freeform 962"/>
            <p:cNvSpPr>
              <a:spLocks/>
            </p:cNvSpPr>
            <p:nvPr/>
          </p:nvSpPr>
          <p:spPr bwMode="auto">
            <a:xfrm>
              <a:off x="648" y="1116"/>
              <a:ext cx="47" cy="60"/>
            </a:xfrm>
            <a:custGeom>
              <a:avLst/>
              <a:gdLst/>
              <a:ahLst/>
              <a:cxnLst>
                <a:cxn ang="0">
                  <a:pos x="23" y="0"/>
                </a:cxn>
                <a:cxn ang="0">
                  <a:pos x="47" y="60"/>
                </a:cxn>
                <a:cxn ang="0">
                  <a:pos x="0" y="60"/>
                </a:cxn>
                <a:cxn ang="0">
                  <a:pos x="23" y="0"/>
                </a:cxn>
              </a:cxnLst>
              <a:rect l="0" t="0" r="r" b="b"/>
              <a:pathLst>
                <a:path w="47" h="60">
                  <a:moveTo>
                    <a:pt x="23" y="0"/>
                  </a:moveTo>
                  <a:lnTo>
                    <a:pt x="47" y="60"/>
                  </a:lnTo>
                  <a:lnTo>
                    <a:pt x="0" y="60"/>
                  </a:lnTo>
                  <a:lnTo>
                    <a:pt x="23" y="0"/>
                  </a:lnTo>
                  <a:close/>
                </a:path>
              </a:pathLst>
            </a:custGeom>
            <a:noFill/>
            <a:ln w="4763">
              <a:solidFill>
                <a:srgbClr val="000000"/>
              </a:solidFill>
              <a:prstDash val="solid"/>
              <a:round/>
              <a:headEnd/>
              <a:tailEnd/>
            </a:ln>
          </p:spPr>
          <p:txBody>
            <a:bodyPr/>
            <a:lstStyle/>
            <a:p>
              <a:endParaRPr lang="en-US"/>
            </a:p>
          </p:txBody>
        </p:sp>
        <p:sp>
          <p:nvSpPr>
            <p:cNvPr id="132035" name="Line 963"/>
            <p:cNvSpPr>
              <a:spLocks noChangeShapeType="1"/>
            </p:cNvSpPr>
            <p:nvPr/>
          </p:nvSpPr>
          <p:spPr bwMode="auto">
            <a:xfrm>
              <a:off x="570" y="1158"/>
              <a:ext cx="84" cy="0"/>
            </a:xfrm>
            <a:prstGeom prst="line">
              <a:avLst/>
            </a:prstGeom>
            <a:noFill/>
            <a:ln w="9525">
              <a:solidFill>
                <a:schemeClr val="tx1"/>
              </a:solidFill>
              <a:round/>
              <a:headEnd/>
              <a:tailEnd/>
            </a:ln>
            <a:effectLst/>
          </p:spPr>
          <p:txBody>
            <a:bodyPr wrap="none" anchor="ctr"/>
            <a:lstStyle/>
            <a:p>
              <a:endParaRPr lang="en-US"/>
            </a:p>
          </p:txBody>
        </p:sp>
      </p:grpSp>
      <p:sp>
        <p:nvSpPr>
          <p:cNvPr id="132036" name="Text Box 964"/>
          <p:cNvSpPr txBox="1">
            <a:spLocks noChangeArrowheads="1"/>
          </p:cNvSpPr>
          <p:nvPr/>
        </p:nvSpPr>
        <p:spPr bwMode="auto">
          <a:xfrm>
            <a:off x="8401050" y="3232150"/>
            <a:ext cx="774700" cy="730250"/>
          </a:xfrm>
          <a:prstGeom prst="rect">
            <a:avLst/>
          </a:prstGeom>
          <a:noFill/>
          <a:ln w="9525">
            <a:noFill/>
            <a:miter lim="800000"/>
            <a:headEnd/>
            <a:tailEnd/>
          </a:ln>
          <a:effectLst/>
        </p:spPr>
        <p:txBody>
          <a:bodyPr wrap="none">
            <a:spAutoFit/>
          </a:bodyPr>
          <a:lstStyle/>
          <a:p>
            <a:r>
              <a:rPr lang="it-IT" sz="1400">
                <a:latin typeface="Arial" pitchFamily="34" charset="0"/>
              </a:rPr>
              <a:t>GADA</a:t>
            </a:r>
          </a:p>
          <a:p>
            <a:r>
              <a:rPr lang="it-IT" sz="1400">
                <a:latin typeface="Arial" pitchFamily="34" charset="0"/>
              </a:rPr>
              <a:t>IA2A</a:t>
            </a:r>
          </a:p>
          <a:p>
            <a:r>
              <a:rPr lang="it-IT" sz="1400">
                <a:latin typeface="Arial" pitchFamily="34" charset="0"/>
              </a:rPr>
              <a:t>IA</a:t>
            </a:r>
          </a:p>
        </p:txBody>
      </p:sp>
      <p:sp>
        <p:nvSpPr>
          <p:cNvPr id="132037" name="Rectangle 965"/>
          <p:cNvSpPr>
            <a:spLocks noChangeArrowheads="1"/>
          </p:cNvSpPr>
          <p:nvPr/>
        </p:nvSpPr>
        <p:spPr bwMode="auto">
          <a:xfrm rot="-5400000">
            <a:off x="7402512" y="1931988"/>
            <a:ext cx="1173163" cy="204788"/>
          </a:xfrm>
          <a:prstGeom prst="rect">
            <a:avLst/>
          </a:prstGeom>
          <a:noFill/>
          <a:ln w="9525">
            <a:noFill/>
            <a:miter lim="800000"/>
            <a:headEnd/>
            <a:tailEnd/>
          </a:ln>
        </p:spPr>
        <p:txBody>
          <a:bodyPr wrap="none" lIns="0" tIns="0" rIns="0" bIns="0">
            <a:spAutoFit/>
          </a:bodyPr>
          <a:lstStyle/>
          <a:p>
            <a:r>
              <a:rPr lang="it-IT" sz="1200">
                <a:latin typeface="Arial" pitchFamily="34" charset="0"/>
              </a:rPr>
              <a:t>C-peptide (ng/ml)</a:t>
            </a:r>
          </a:p>
        </p:txBody>
      </p:sp>
      <p:sp>
        <p:nvSpPr>
          <p:cNvPr id="132038" name="Text Box 966"/>
          <p:cNvSpPr txBox="1">
            <a:spLocks noChangeArrowheads="1"/>
          </p:cNvSpPr>
          <p:nvPr/>
        </p:nvSpPr>
        <p:spPr bwMode="auto">
          <a:xfrm rot="-10800000">
            <a:off x="8086725" y="1676400"/>
            <a:ext cx="336550" cy="366713"/>
          </a:xfrm>
          <a:prstGeom prst="rect">
            <a:avLst/>
          </a:prstGeom>
          <a:noFill/>
          <a:ln w="9525">
            <a:noFill/>
            <a:miter lim="800000"/>
            <a:headEnd/>
            <a:tailEnd/>
          </a:ln>
          <a:effectLst/>
        </p:spPr>
        <p:txBody>
          <a:bodyPr wrap="none">
            <a:spAutoFit/>
          </a:bodyPr>
          <a:lstStyle/>
          <a:p>
            <a:r>
              <a:rPr lang="it-IT" sz="1800">
                <a:latin typeface="Arial" pitchFamily="34" charset="0"/>
              </a:rPr>
              <a:t>x</a:t>
            </a:r>
          </a:p>
        </p:txBody>
      </p:sp>
      <p:sp>
        <p:nvSpPr>
          <p:cNvPr id="132039" name="Text Box 967"/>
          <p:cNvSpPr txBox="1">
            <a:spLocks noChangeArrowheads="1"/>
          </p:cNvSpPr>
          <p:nvPr/>
        </p:nvSpPr>
        <p:spPr bwMode="auto">
          <a:xfrm rot="-10800000">
            <a:off x="8069263" y="2008188"/>
            <a:ext cx="334962" cy="366712"/>
          </a:xfrm>
          <a:prstGeom prst="rect">
            <a:avLst/>
          </a:prstGeom>
          <a:noFill/>
          <a:ln w="9525">
            <a:noFill/>
            <a:miter lim="800000"/>
            <a:headEnd/>
            <a:tailEnd/>
          </a:ln>
          <a:effectLst/>
        </p:spPr>
        <p:txBody>
          <a:bodyPr wrap="none">
            <a:spAutoFit/>
          </a:bodyPr>
          <a:lstStyle/>
          <a:p>
            <a:r>
              <a:rPr lang="it-IT" sz="1800">
                <a:latin typeface="Arial" pitchFamily="34" charset="0"/>
              </a:rPr>
              <a:t>x</a:t>
            </a:r>
          </a:p>
        </p:txBody>
      </p:sp>
      <p:sp>
        <p:nvSpPr>
          <p:cNvPr id="132040" name="Line 968"/>
          <p:cNvSpPr>
            <a:spLocks noChangeShapeType="1"/>
          </p:cNvSpPr>
          <p:nvPr/>
        </p:nvSpPr>
        <p:spPr bwMode="auto">
          <a:xfrm>
            <a:off x="8232775" y="1905000"/>
            <a:ext cx="0" cy="252413"/>
          </a:xfrm>
          <a:prstGeom prst="line">
            <a:avLst/>
          </a:prstGeom>
          <a:noFill/>
          <a:ln w="9525">
            <a:solidFill>
              <a:schemeClr val="tx1"/>
            </a:solidFill>
            <a:prstDash val="sysDot"/>
            <a:round/>
            <a:headEnd/>
            <a:tailEnd/>
          </a:ln>
          <a:effectLst/>
        </p:spPr>
        <p:txBody>
          <a:bodyPr wrap="none" anchor="ctr"/>
          <a:lstStyle/>
          <a:p>
            <a:endParaRPr lang="en-US"/>
          </a:p>
        </p:txBody>
      </p:sp>
      <p:sp>
        <p:nvSpPr>
          <p:cNvPr id="132041" name="Rectangle 969"/>
          <p:cNvSpPr>
            <a:spLocks noChangeArrowheads="1"/>
          </p:cNvSpPr>
          <p:nvPr/>
        </p:nvSpPr>
        <p:spPr bwMode="auto">
          <a:xfrm>
            <a:off x="3943350" y="6111875"/>
            <a:ext cx="2554288" cy="244475"/>
          </a:xfrm>
          <a:prstGeom prst="rect">
            <a:avLst/>
          </a:prstGeom>
          <a:noFill/>
          <a:ln w="9525">
            <a:noFill/>
            <a:miter lim="800000"/>
            <a:headEnd/>
            <a:tailEnd/>
          </a:ln>
        </p:spPr>
        <p:txBody>
          <a:bodyPr wrap="none" lIns="0" tIns="0" rIns="0" bIns="0">
            <a:spAutoFit/>
          </a:bodyPr>
          <a:lstStyle/>
          <a:p>
            <a:r>
              <a:rPr lang="it-IT" sz="1600">
                <a:solidFill>
                  <a:srgbClr val="000000"/>
                </a:solidFill>
                <a:latin typeface="Arial" pitchFamily="34" charset="0"/>
              </a:rPr>
              <a:t>Days post islet transplant</a:t>
            </a:r>
            <a:endParaRPr lang="it-IT" sz="1600"/>
          </a:p>
        </p:txBody>
      </p:sp>
      <p:sp>
        <p:nvSpPr>
          <p:cNvPr id="132042" name="Rectangle 970"/>
          <p:cNvSpPr>
            <a:spLocks noChangeArrowheads="1"/>
          </p:cNvSpPr>
          <p:nvPr/>
        </p:nvSpPr>
        <p:spPr bwMode="auto">
          <a:xfrm>
            <a:off x="7156450" y="6218238"/>
            <a:ext cx="2273300" cy="212725"/>
          </a:xfrm>
          <a:prstGeom prst="rect">
            <a:avLst/>
          </a:prstGeom>
          <a:noFill/>
          <a:ln w="9525">
            <a:noFill/>
            <a:miter lim="800000"/>
            <a:headEnd/>
            <a:tailEnd/>
          </a:ln>
        </p:spPr>
        <p:txBody>
          <a:bodyPr wrap="none" lIns="0" tIns="0" rIns="0" bIns="0">
            <a:spAutoFit/>
          </a:bodyPr>
          <a:lstStyle/>
          <a:p>
            <a:r>
              <a:rPr lang="it-IT" sz="1400">
                <a:solidFill>
                  <a:srgbClr val="000000"/>
                </a:solidFill>
                <a:latin typeface="Arial" pitchFamily="34" charset="0"/>
              </a:rPr>
              <a:t>Bosi et al, Diabetes, 2001</a:t>
            </a:r>
            <a:endParaRPr lang="it-IT" sz="1400"/>
          </a:p>
        </p:txBody>
      </p:sp>
      <p:sp>
        <p:nvSpPr>
          <p:cNvPr id="132043" name="Rectangle 971"/>
          <p:cNvSpPr>
            <a:spLocks noChangeArrowheads="1"/>
          </p:cNvSpPr>
          <p:nvPr/>
        </p:nvSpPr>
        <p:spPr bwMode="auto">
          <a:xfrm>
            <a:off x="3943350" y="3200400"/>
            <a:ext cx="2554288" cy="244475"/>
          </a:xfrm>
          <a:prstGeom prst="rect">
            <a:avLst/>
          </a:prstGeom>
          <a:noFill/>
          <a:ln w="9525">
            <a:noFill/>
            <a:miter lim="800000"/>
            <a:headEnd/>
            <a:tailEnd/>
          </a:ln>
        </p:spPr>
        <p:txBody>
          <a:bodyPr wrap="none" lIns="0" tIns="0" rIns="0" bIns="0">
            <a:spAutoFit/>
          </a:bodyPr>
          <a:lstStyle/>
          <a:p>
            <a:r>
              <a:rPr lang="it-IT" sz="1600">
                <a:solidFill>
                  <a:srgbClr val="000000"/>
                </a:solidFill>
                <a:latin typeface="Arial" pitchFamily="34" charset="0"/>
              </a:rPr>
              <a:t>Days post islet transplant</a:t>
            </a:r>
            <a:endParaRPr lang="it-IT" sz="1600"/>
          </a:p>
        </p:txBody>
      </p:sp>
      <p:sp>
        <p:nvSpPr>
          <p:cNvPr id="132044" name="Text Box 972"/>
          <p:cNvSpPr txBox="1">
            <a:spLocks noChangeArrowheads="1"/>
          </p:cNvSpPr>
          <p:nvPr/>
        </p:nvSpPr>
        <p:spPr bwMode="auto">
          <a:xfrm>
            <a:off x="1166813" y="152400"/>
            <a:ext cx="8199437" cy="822325"/>
          </a:xfrm>
          <a:prstGeom prst="rect">
            <a:avLst/>
          </a:prstGeom>
          <a:noFill/>
          <a:ln w="9525">
            <a:noFill/>
            <a:miter lim="800000"/>
            <a:headEnd/>
            <a:tailEnd/>
          </a:ln>
          <a:effectLst/>
        </p:spPr>
        <p:txBody>
          <a:bodyPr wrap="none">
            <a:spAutoFit/>
          </a:bodyPr>
          <a:lstStyle/>
          <a:p>
            <a:pPr algn="ctr"/>
            <a:r>
              <a:rPr lang="it-IT" sz="2400">
                <a:latin typeface="Arial" pitchFamily="34" charset="0"/>
              </a:rPr>
              <a:t>Islet Autoantibodies are rapid responders to stimulus</a:t>
            </a:r>
          </a:p>
          <a:p>
            <a:pPr algn="ctr"/>
            <a:r>
              <a:rPr lang="it-IT" sz="2400">
                <a:latin typeface="Arial" pitchFamily="34" charset="0"/>
              </a:rPr>
              <a:t>- rises in GADA immediately post-islet tx</a:t>
            </a:r>
          </a:p>
        </p:txBody>
      </p:sp>
      <p:sp>
        <p:nvSpPr>
          <p:cNvPr id="132045" name="Rectangle 973"/>
          <p:cNvSpPr>
            <a:spLocks noGrp="1" noChangeArrowheads="1"/>
          </p:cNvSpPr>
          <p:nvPr>
            <p:ph type="title" idx="4294967295"/>
          </p:nvPr>
        </p:nvSpPr>
        <p:spPr/>
        <p:txBody>
          <a:bodyPr/>
          <a:lstStyle/>
          <a:p>
            <a:r>
              <a:rPr lang="en-US"/>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723900" y="1295400"/>
            <a:ext cx="9258300" cy="1143000"/>
          </a:xfrm>
        </p:spPr>
        <p:txBody>
          <a:bodyPr/>
          <a:lstStyle/>
          <a:p>
            <a:r>
              <a:rPr lang="en-US" sz="3600"/>
              <a:t>Islet</a:t>
            </a:r>
            <a:r>
              <a:rPr lang="en-US" sz="3600" b="1"/>
              <a:t> </a:t>
            </a:r>
            <a:r>
              <a:rPr lang="en-US" sz="3600"/>
              <a:t>autoantibodies</a:t>
            </a:r>
            <a:r>
              <a:rPr lang="en-US" sz="3600" b="1"/>
              <a:t> can discriminate maturity-onset diabetes of the young (MODY) from Type 1 diabetes.</a:t>
            </a:r>
            <a:br>
              <a:rPr lang="en-US" sz="3600" b="1"/>
            </a:br>
            <a:r>
              <a:rPr lang="en-US" sz="3600">
                <a:hlinkClick r:id="rId2"/>
              </a:rPr>
              <a:t>McDonald TJ</a:t>
            </a:r>
            <a:r>
              <a:rPr lang="en-US" sz="3600"/>
              <a:t>, </a:t>
            </a:r>
            <a:r>
              <a:rPr lang="en-US" sz="3600">
                <a:hlinkClick r:id="rId3"/>
              </a:rPr>
              <a:t>Colclough K</a:t>
            </a:r>
            <a:r>
              <a:rPr lang="en-US" sz="3600"/>
              <a:t>, </a:t>
            </a:r>
            <a:r>
              <a:rPr lang="en-US" sz="3600">
                <a:hlinkClick r:id="rId4"/>
              </a:rPr>
              <a:t>Brown R</a:t>
            </a:r>
            <a:r>
              <a:rPr lang="en-US" sz="3600"/>
              <a:t>, </a:t>
            </a:r>
            <a:r>
              <a:rPr lang="en-US" sz="3600">
                <a:hlinkClick r:id="rId5"/>
              </a:rPr>
              <a:t>Shields B</a:t>
            </a:r>
            <a:r>
              <a:rPr lang="en-US" sz="3600"/>
              <a:t>, </a:t>
            </a:r>
            <a:r>
              <a:rPr lang="en-US" sz="3600">
                <a:hlinkClick r:id="rId6"/>
              </a:rPr>
              <a:t>Shepherd M</a:t>
            </a:r>
            <a:r>
              <a:rPr lang="en-US" sz="3600"/>
              <a:t>, </a:t>
            </a:r>
            <a:r>
              <a:rPr lang="en-US" sz="3600">
                <a:hlinkClick r:id="rId7"/>
              </a:rPr>
              <a:t>Bingley P</a:t>
            </a:r>
            <a:r>
              <a:rPr lang="en-US" sz="3600"/>
              <a:t>, </a:t>
            </a:r>
            <a:r>
              <a:rPr lang="en-US" sz="3600">
                <a:hlinkClick r:id="rId8"/>
              </a:rPr>
              <a:t>Williams A</a:t>
            </a:r>
            <a:r>
              <a:rPr lang="en-US" sz="3600"/>
              <a:t>, </a:t>
            </a:r>
            <a:r>
              <a:rPr lang="en-US" sz="3600">
                <a:hlinkClick r:id="rId9"/>
              </a:rPr>
              <a:t>Hattersley AT</a:t>
            </a:r>
            <a:r>
              <a:rPr lang="en-US" sz="3600"/>
              <a:t>, </a:t>
            </a:r>
            <a:r>
              <a:rPr lang="en-US" sz="3600">
                <a:hlinkClick r:id="rId10"/>
              </a:rPr>
              <a:t>Ellard S</a:t>
            </a:r>
            <a:r>
              <a:rPr lang="en-US" sz="3600"/>
              <a:t>.</a:t>
            </a:r>
            <a:br>
              <a:rPr lang="en-US" sz="3600"/>
            </a:br>
            <a:r>
              <a:rPr lang="en-US" sz="3600"/>
              <a:t>Diabet Med 2011</a:t>
            </a:r>
          </a:p>
        </p:txBody>
      </p:sp>
      <p:sp>
        <p:nvSpPr>
          <p:cNvPr id="234500" name="Text Box 4"/>
          <p:cNvSpPr txBox="1">
            <a:spLocks noChangeArrowheads="1"/>
          </p:cNvSpPr>
          <p:nvPr/>
        </p:nvSpPr>
        <p:spPr bwMode="auto">
          <a:xfrm>
            <a:off x="1104900" y="4114800"/>
            <a:ext cx="9182100" cy="2225675"/>
          </a:xfrm>
          <a:prstGeom prst="rect">
            <a:avLst/>
          </a:prstGeom>
          <a:noFill/>
          <a:ln w="9525">
            <a:noFill/>
            <a:miter lim="800000"/>
            <a:headEnd/>
            <a:tailEnd/>
          </a:ln>
          <a:effectLst/>
        </p:spPr>
        <p:txBody>
          <a:bodyPr>
            <a:spAutoFit/>
          </a:bodyPr>
          <a:lstStyle/>
          <a:p>
            <a:pPr>
              <a:spcBef>
                <a:spcPct val="50000"/>
              </a:spcBef>
            </a:pPr>
            <a:r>
              <a:rPr lang="en-US" b="1"/>
              <a:t>GAD and IA-2 measured:</a:t>
            </a:r>
          </a:p>
          <a:p>
            <a:pPr>
              <a:spcBef>
                <a:spcPct val="50000"/>
              </a:spcBef>
            </a:pPr>
            <a:r>
              <a:rPr lang="en-US"/>
              <a:t>MODY (GCK=227, HNF1A=229, HNF4A=52 patients</a:t>
            </a:r>
          </a:p>
          <a:p>
            <a:pPr>
              <a:spcBef>
                <a:spcPct val="50000"/>
              </a:spcBef>
            </a:pPr>
            <a:r>
              <a:rPr lang="en-US"/>
              <a:t>	5/508 (1%) positive, all GAD only</a:t>
            </a:r>
          </a:p>
          <a:p>
            <a:pPr>
              <a:spcBef>
                <a:spcPct val="50000"/>
              </a:spcBef>
            </a:pPr>
            <a:r>
              <a:rPr lang="en-US"/>
              <a:t>Type 1 (n=98)</a:t>
            </a:r>
          </a:p>
          <a:p>
            <a:pPr>
              <a:spcBef>
                <a:spcPct val="50000"/>
              </a:spcBef>
            </a:pPr>
            <a:r>
              <a:rPr lang="en-US"/>
              <a:t>	82% Positive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381000"/>
            <a:ext cx="10287000" cy="1143000"/>
          </a:xfrm>
        </p:spPr>
        <p:txBody>
          <a:bodyPr/>
          <a:lstStyle/>
          <a:p>
            <a:r>
              <a:rPr lang="en-US" sz="4000"/>
              <a:t>Dietary Intervention in Infancy</a:t>
            </a:r>
            <a:br>
              <a:rPr lang="en-US" sz="4000"/>
            </a:br>
            <a:r>
              <a:rPr lang="en-US" sz="4000"/>
              <a:t>and Later Signs of Beta-Cell Autoimmunity</a:t>
            </a:r>
            <a:br>
              <a:rPr lang="en-US" sz="4000"/>
            </a:br>
            <a:r>
              <a:rPr lang="en-US" sz="4000"/>
              <a:t>Knip et al NEJM 2010</a:t>
            </a:r>
          </a:p>
        </p:txBody>
      </p:sp>
      <p:pic>
        <p:nvPicPr>
          <p:cNvPr id="235524" name="Picture 4"/>
          <p:cNvPicPr>
            <a:picLocks noChangeAspect="1" noChangeArrowheads="1"/>
          </p:cNvPicPr>
          <p:nvPr/>
        </p:nvPicPr>
        <p:blipFill>
          <a:blip r:embed="rId2" cstate="print"/>
          <a:srcRect l="14844" t="29482" r="36719" b="24619"/>
          <a:stretch>
            <a:fillRect/>
          </a:stretch>
        </p:blipFill>
        <p:spPr bwMode="auto">
          <a:xfrm>
            <a:off x="1714500" y="1828800"/>
            <a:ext cx="6705600" cy="508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99FF33"/>
      </a:lt1>
      <a:dk2>
        <a:srgbClr val="000066"/>
      </a:dk2>
      <a:lt2>
        <a:srgbClr val="66FF33"/>
      </a:lt2>
      <a:accent1>
        <a:srgbClr val="00CC99"/>
      </a:accent1>
      <a:accent2>
        <a:srgbClr val="3333CC"/>
      </a:accent2>
      <a:accent3>
        <a:srgbClr val="AAAAB8"/>
      </a:accent3>
      <a:accent4>
        <a:srgbClr val="82DA2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99FF33"/>
        </a:lt1>
        <a:dk2>
          <a:srgbClr val="000066"/>
        </a:dk2>
        <a:lt2>
          <a:srgbClr val="66FF33"/>
        </a:lt2>
        <a:accent1>
          <a:srgbClr val="00CC99"/>
        </a:accent1>
        <a:accent2>
          <a:srgbClr val="3333CC"/>
        </a:accent2>
        <a:accent3>
          <a:srgbClr val="AAAAB8"/>
        </a:accent3>
        <a:accent4>
          <a:srgbClr val="82DA2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1">
      <a:dk1>
        <a:srgbClr val="4D8AD3"/>
      </a:dk1>
      <a:lt1>
        <a:srgbClr val="FFFFFF"/>
      </a:lt1>
      <a:dk2>
        <a:srgbClr val="000000"/>
      </a:dk2>
      <a:lt2>
        <a:srgbClr val="143356"/>
      </a:lt2>
      <a:accent1>
        <a:srgbClr val="2A66AD"/>
      </a:accent1>
      <a:accent2>
        <a:srgbClr val="2A66AD"/>
      </a:accent2>
      <a:accent3>
        <a:srgbClr val="AAAAAA"/>
      </a:accent3>
      <a:accent4>
        <a:srgbClr val="DADADA"/>
      </a:accent4>
      <a:accent5>
        <a:srgbClr val="ACB8D3"/>
      </a:accent5>
      <a:accent6>
        <a:srgbClr val="255C9C"/>
      </a:accent6>
      <a:hlink>
        <a:srgbClr val="0000FF"/>
      </a:hlink>
      <a:folHlink>
        <a:srgbClr val="800080"/>
      </a:folHlink>
    </a:clrScheme>
    <a:fontScheme name="Apex">
      <a:majorFont>
        <a:latin typeface="Arial Unicode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pex 1">
        <a:dk1>
          <a:srgbClr val="4D8AD3"/>
        </a:dk1>
        <a:lt1>
          <a:srgbClr val="FFFFFF"/>
        </a:lt1>
        <a:dk2>
          <a:srgbClr val="000000"/>
        </a:dk2>
        <a:lt2>
          <a:srgbClr val="143356"/>
        </a:lt2>
        <a:accent1>
          <a:srgbClr val="2A66AD"/>
        </a:accent1>
        <a:accent2>
          <a:srgbClr val="2A66AD"/>
        </a:accent2>
        <a:accent3>
          <a:srgbClr val="AAAAAA"/>
        </a:accent3>
        <a:accent4>
          <a:srgbClr val="DADADA"/>
        </a:accent4>
        <a:accent5>
          <a:srgbClr val="ACB8D3"/>
        </a:accent5>
        <a:accent6>
          <a:srgbClr val="255C9C"/>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808080"/>
    </a:dk1>
    <a:lt1>
      <a:srgbClr val="99FF33"/>
    </a:lt1>
    <a:dk2>
      <a:srgbClr val="000066"/>
    </a:dk2>
    <a:lt2>
      <a:srgbClr val="66FF33"/>
    </a:lt2>
    <a:accent1>
      <a:srgbClr val="00CC99"/>
    </a:accent1>
    <a:accent2>
      <a:srgbClr val="99FF33"/>
    </a:accent2>
    <a:accent3>
      <a:srgbClr val="AAAAB8"/>
    </a:accent3>
    <a:accent4>
      <a:srgbClr val="82DA2A"/>
    </a:accent4>
    <a:accent5>
      <a:srgbClr val="AAE2CA"/>
    </a:accent5>
    <a:accent6>
      <a:srgbClr val="8AE72D"/>
    </a:accent6>
    <a:hlink>
      <a:srgbClr val="CCCCFF"/>
    </a:hlink>
    <a:folHlink>
      <a:srgbClr val="B2B2B2"/>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00"/>
    </a:lt1>
    <a:dk2>
      <a:srgbClr val="000066"/>
    </a:dk2>
    <a:lt2>
      <a:srgbClr val="66FF33"/>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9.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870</TotalTime>
  <Words>2000</Words>
  <Application>Microsoft Office PowerPoint</Application>
  <PresentationFormat>35mm Slides</PresentationFormat>
  <Paragraphs>457</Paragraphs>
  <Slides>71</Slides>
  <Notes>10</Notes>
  <HiddenSlides>0</HiddenSlides>
  <MMClips>0</MMClips>
  <ScaleCrop>false</ScaleCrop>
  <HeadingPairs>
    <vt:vector size="6" baseType="variant">
      <vt:variant>
        <vt:lpstr>Theme</vt:lpstr>
      </vt:variant>
      <vt:variant>
        <vt:i4>10</vt:i4>
      </vt:variant>
      <vt:variant>
        <vt:lpstr>Embedded OLE Servers</vt:lpstr>
      </vt:variant>
      <vt:variant>
        <vt:i4>5</vt:i4>
      </vt:variant>
      <vt:variant>
        <vt:lpstr>Slide Titles</vt:lpstr>
      </vt:variant>
      <vt:variant>
        <vt:i4>71</vt:i4>
      </vt:variant>
    </vt:vector>
  </HeadingPairs>
  <TitlesOfParts>
    <vt:vector size="86" baseType="lpstr">
      <vt:lpstr>Default Design</vt:lpstr>
      <vt:lpstr>2_Default Design</vt:lpstr>
      <vt:lpstr>Blank</vt:lpstr>
      <vt:lpstr>5_Default Design</vt:lpstr>
      <vt:lpstr>9_Default Design</vt:lpstr>
      <vt:lpstr>3_Apex</vt:lpstr>
      <vt:lpstr>13_Office Theme</vt:lpstr>
      <vt:lpstr>2_Office Theme</vt:lpstr>
      <vt:lpstr>8_Office Theme</vt:lpstr>
      <vt:lpstr>1_Office Theme</vt:lpstr>
      <vt:lpstr>Prism Project</vt:lpstr>
      <vt:lpstr>Chart</vt:lpstr>
      <vt:lpstr>Document</vt:lpstr>
      <vt:lpstr>Worksheet</vt:lpstr>
      <vt:lpstr>Microsoft Office PowerPoint 97-2003 Slide</vt:lpstr>
      <vt:lpstr>Chapter 10</vt:lpstr>
      <vt:lpstr>Slide 2</vt:lpstr>
      <vt:lpstr>DIPP Populations Study: Quartile Levels Insulin Autoantibodies (6 month post first IAA) and progression to Diabetes   Parrika et al Diabetologia 2012</vt:lpstr>
      <vt:lpstr>Slide 4</vt:lpstr>
      <vt:lpstr>Slide 5</vt:lpstr>
      <vt:lpstr>Major Islet Autoantigens</vt:lpstr>
      <vt:lpstr>Rituximab Selectively Suppresses Specific Islet Antibodies  Trialnet-Yu et al Diabetes 2011</vt:lpstr>
      <vt:lpstr>Islet autoantibodies can discriminate maturity-onset diabetes of the young (MODY) from Type 1 diabetes. McDonald TJ, Colclough K, Brown R, Shields B, Shepherd M, Bingley P, Williams A, Hattersley AT, Ellard S. Diabet Med 2011</vt:lpstr>
      <vt:lpstr>Dietary Intervention in Infancy and Later Signs of Beta-Cell Autoimmunity Knip et al NEJM 2010</vt:lpstr>
      <vt:lpstr>Development of Autoantibodies in the TrialNet Natural History Study Vehik et al Diabetes Care 2011</vt:lpstr>
      <vt:lpstr>Genetic Analysis of Adult-Onset Autoimmune Diabetes Joanna M.M. Howson,1 Silke Rosinger,2 Deborah J. Smyth,1 Bernhard O. Boehm,2 the ADBW-END Study Group,* and John A. Todd1 Diabetes 2011</vt:lpstr>
      <vt:lpstr>Slide 12</vt:lpstr>
      <vt:lpstr>Slide 13</vt:lpstr>
      <vt:lpstr>Slide 14</vt:lpstr>
      <vt:lpstr>Slide 15</vt:lpstr>
      <vt:lpstr>Steck et al Diabetes Care 2011 Age of Islet Autoantibody Appearance and Mean Levels of Insulin, but Not GAD or IA-2 Autoantibodies, Predict Age of Diagnosis of Type 1 Diabetes  Diabetes Autoimmunity Study in the Young </vt:lpstr>
      <vt:lpstr>Slide 17</vt:lpstr>
      <vt:lpstr>Enhancing Prediction Diabetes with ZnT8 Autoantibody Determination</vt:lpstr>
      <vt:lpstr>Slide 19</vt:lpstr>
      <vt:lpstr>Slide 20</vt:lpstr>
      <vt:lpstr>Slide 21</vt:lpstr>
      <vt:lpstr>Value of 4 antibodies</vt:lpstr>
      <vt:lpstr>Slide 23</vt:lpstr>
      <vt:lpstr>Znt8 Islet Autoantigen</vt:lpstr>
      <vt:lpstr>Slide 25</vt:lpstr>
      <vt:lpstr>Diabetes Classification</vt:lpstr>
      <vt:lpstr>Slide 27</vt:lpstr>
      <vt:lpstr>Inhibition of NOD Diabetes in Absence of Transplacental Antibodies (Ab) Greeley et al, Nature Med 8:399, 2002</vt:lpstr>
      <vt:lpstr>“Biochemical” Autoantibody Assays</vt:lpstr>
      <vt:lpstr>Slide 30</vt:lpstr>
      <vt:lpstr>Slide 31</vt:lpstr>
      <vt:lpstr>Slide 32</vt:lpstr>
      <vt:lpstr>Slide 33</vt:lpstr>
      <vt:lpstr>Slide 34</vt:lpstr>
      <vt:lpstr>Slide 35</vt:lpstr>
      <vt:lpstr>Caveats of Autoantibody Testing</vt:lpstr>
      <vt:lpstr>Similar “rules” Other Autoimmune Disorders</vt:lpstr>
      <vt:lpstr>Slide 38</vt:lpstr>
      <vt:lpstr>Percent 21-OH Autoantibody Positive/ Patients with type 1 DM</vt:lpstr>
      <vt:lpstr>Prevalence of Transglutaminase Autoantibodies by HLA-DR </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Rapid induction of Insulin Autoantibodies by Insulin B:9-23 peptide immunization in Normal BALB/c mice  </vt:lpstr>
      <vt:lpstr>Dynamic Changes GAD65 Autoantibody epitope Specificities… Schlosser et al, Diabetologia 48:922, 2005</vt:lpstr>
      <vt:lpstr>Domains/Splice Variants ICA512</vt:lpstr>
      <vt:lpstr>Slide 58</vt:lpstr>
      <vt:lpstr>IA-2 mRNA Expression</vt:lpstr>
      <vt:lpstr>GAD and ICA512 Abs: 71,000 DPT Screening Samples</vt:lpstr>
      <vt:lpstr>GAD and ICA512 Abs: 71,000 DPT Screening Samples</vt:lpstr>
      <vt:lpstr>GAD and ICA512 Abs: 71,000 DPT Screening Samples</vt:lpstr>
      <vt:lpstr>DPT-1: Percent GAD or ICA512+ High % Eligible or Diabetic Biochemical Ab+ of Cytoplasmic ICA+ Relatives</vt:lpstr>
      <vt:lpstr>Percent of 71,148 DPT Screening Samples GAD/ICA512/Cytoplasmic ICA+</vt:lpstr>
      <vt:lpstr>DAISY Study Population</vt:lpstr>
      <vt:lpstr>Slide 66</vt:lpstr>
      <vt:lpstr>Slide 67</vt:lpstr>
      <vt:lpstr>Percent BabyDiab (Offspring) Autoantibody Positive at age 5 years HLA and Insulin Gene VNTR</vt:lpstr>
      <vt:lpstr>Slide 69</vt:lpstr>
      <vt:lpstr>Lack of Progression to DM of ICA+ 0602+ Relatives</vt:lpstr>
      <vt:lpstr> </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Caveats of Autoantibody Testing</dc:title>
  <dc:creator>EisenbaG</dc:creator>
  <cp:lastModifiedBy>Eisenbarth, George S.</cp:lastModifiedBy>
  <cp:revision>170</cp:revision>
  <cp:lastPrinted>2001-02-01T13:07:07Z</cp:lastPrinted>
  <dcterms:created xsi:type="dcterms:W3CDTF">2000-07-07T15:43:20Z</dcterms:created>
  <dcterms:modified xsi:type="dcterms:W3CDTF">2012-08-17T17:40:12Z</dcterms:modified>
</cp:coreProperties>
</file>