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rawings/legacyDiagramText4.bin" ContentType="application/vnd.ms-office.legacyDiagramTex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rawings/legacyDiagramText9.bin" ContentType="application/vnd.ms-office.legacyDiagramText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drawings/legacyDiagramText1.bin" ContentType="application/vnd.ms-office.legacyDiagramText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rawings/legacyDiagramText6.bin" ContentType="application/vnd.ms-office.legacyDiagramText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drawings/legacyDiagramText2.bin" ContentType="application/vnd.ms-office.legacyDiagramText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drawings/legacyDiagramText7.bin" ContentType="application/vnd.ms-office.legacyDiagramText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rawings/legacyDiagramText3.bin" ContentType="application/vnd.ms-office.legacyDiagramText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rawings/legacyDiagramText8.bin" ContentType="application/vnd.ms-office.legacyDiagramText"/>
  <Override PartName="/ppt/theme/theme14.xml" ContentType="application/vnd.openxmlformats-officedocument.them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drawings/legacyDiagramText5.bin" ContentType="application/vnd.ms-office.legacyDiagramText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748" r:id="rId9"/>
    <p:sldMasterId id="2147483760" r:id="rId10"/>
    <p:sldMasterId id="2147483773" r:id="rId11"/>
    <p:sldMasterId id="2147483785" r:id="rId12"/>
    <p:sldMasterId id="2147483797" r:id="rId13"/>
    <p:sldMasterId id="2147483809" r:id="rId14"/>
    <p:sldMasterId id="2147483821" r:id="rId15"/>
  </p:sldMasterIdLst>
  <p:notesMasterIdLst>
    <p:notesMasterId r:id="rId83"/>
  </p:notesMasterIdLst>
  <p:handoutMasterIdLst>
    <p:handoutMasterId r:id="rId84"/>
  </p:handoutMasterIdLst>
  <p:sldIdLst>
    <p:sldId id="397" r:id="rId16"/>
    <p:sldId id="393" r:id="rId17"/>
    <p:sldId id="402" r:id="rId18"/>
    <p:sldId id="392" r:id="rId19"/>
    <p:sldId id="398" r:id="rId20"/>
    <p:sldId id="366" r:id="rId21"/>
    <p:sldId id="354" r:id="rId22"/>
    <p:sldId id="363" r:id="rId23"/>
    <p:sldId id="319" r:id="rId24"/>
    <p:sldId id="382" r:id="rId25"/>
    <p:sldId id="336" r:id="rId26"/>
    <p:sldId id="394" r:id="rId27"/>
    <p:sldId id="395" r:id="rId28"/>
    <p:sldId id="391" r:id="rId29"/>
    <p:sldId id="389" r:id="rId30"/>
    <p:sldId id="403" r:id="rId31"/>
    <p:sldId id="396" r:id="rId32"/>
    <p:sldId id="390" r:id="rId33"/>
    <p:sldId id="401" r:id="rId34"/>
    <p:sldId id="311" r:id="rId35"/>
    <p:sldId id="340" r:id="rId36"/>
    <p:sldId id="385" r:id="rId37"/>
    <p:sldId id="383" r:id="rId38"/>
    <p:sldId id="384" r:id="rId39"/>
    <p:sldId id="399" r:id="rId40"/>
    <p:sldId id="367" r:id="rId41"/>
    <p:sldId id="364" r:id="rId42"/>
    <p:sldId id="361" r:id="rId43"/>
    <p:sldId id="362" r:id="rId44"/>
    <p:sldId id="400" r:id="rId45"/>
    <p:sldId id="388" r:id="rId46"/>
    <p:sldId id="387" r:id="rId47"/>
    <p:sldId id="405" r:id="rId48"/>
    <p:sldId id="359" r:id="rId49"/>
    <p:sldId id="360" r:id="rId50"/>
    <p:sldId id="355" r:id="rId51"/>
    <p:sldId id="338" r:id="rId52"/>
    <p:sldId id="294" r:id="rId53"/>
    <p:sldId id="365" r:id="rId54"/>
    <p:sldId id="337" r:id="rId55"/>
    <p:sldId id="341" r:id="rId56"/>
    <p:sldId id="342" r:id="rId57"/>
    <p:sldId id="343" r:id="rId58"/>
    <p:sldId id="386" r:id="rId59"/>
    <p:sldId id="348" r:id="rId60"/>
    <p:sldId id="352" r:id="rId61"/>
    <p:sldId id="369" r:id="rId62"/>
    <p:sldId id="353" r:id="rId63"/>
    <p:sldId id="344" r:id="rId64"/>
    <p:sldId id="368" r:id="rId65"/>
    <p:sldId id="345" r:id="rId66"/>
    <p:sldId id="347" r:id="rId67"/>
    <p:sldId id="349" r:id="rId68"/>
    <p:sldId id="350" r:id="rId69"/>
    <p:sldId id="357" r:id="rId70"/>
    <p:sldId id="356" r:id="rId71"/>
    <p:sldId id="370" r:id="rId72"/>
    <p:sldId id="371" r:id="rId73"/>
    <p:sldId id="372" r:id="rId74"/>
    <p:sldId id="373" r:id="rId75"/>
    <p:sldId id="374" r:id="rId76"/>
    <p:sldId id="375" r:id="rId77"/>
    <p:sldId id="376" r:id="rId78"/>
    <p:sldId id="377" r:id="rId79"/>
    <p:sldId id="378" r:id="rId80"/>
    <p:sldId id="379" r:id="rId81"/>
    <p:sldId id="381" r:id="rId82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333399"/>
    <a:srgbClr val="FFFF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2" y="-102"/>
      </p:cViewPr>
      <p:guideLst>
        <p:guide orient="horz" pos="2256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handoutMaster" Target="handoutMasters/handoutMaster1.xml"/><Relationship Id="rId89" Type="http://schemas.microsoft.com/office/2006/relationships/legacyDocTextInfo" Target="legacyDocTextInfo.bin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RSCHE\BDC-SHARED\XCEL\daisy\12\LONG%20PRED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GAD</c:v>
                </c:pt>
              </c:strCache>
            </c:strRef>
          </c:tx>
          <c:marker>
            <c:symbol val="none"/>
          </c:marker>
          <c:xVal>
            <c:numRef>
              <c:f>Sheet1!$A$2:$A$54</c:f>
              <c:numCache>
                <c:formatCode>General</c:formatCode>
                <c:ptCount val="53"/>
                <c:pt idx="0">
                  <c:v>0.76659800000000156</c:v>
                </c:pt>
                <c:pt idx="1">
                  <c:v>1.3032159999999999</c:v>
                </c:pt>
                <c:pt idx="2">
                  <c:v>1.826146</c:v>
                </c:pt>
                <c:pt idx="3">
                  <c:v>2.2997939999999999</c:v>
                </c:pt>
                <c:pt idx="4">
                  <c:v>2.800821</c:v>
                </c:pt>
                <c:pt idx="5">
                  <c:v>3.0910329999999977</c:v>
                </c:pt>
                <c:pt idx="6">
                  <c:v>3.3730319999999998</c:v>
                </c:pt>
                <c:pt idx="7">
                  <c:v>3.6796709999999977</c:v>
                </c:pt>
                <c:pt idx="8">
                  <c:v>3.9671449999999999</c:v>
                </c:pt>
                <c:pt idx="9">
                  <c:v>4.1971249999999785</c:v>
                </c:pt>
                <c:pt idx="10">
                  <c:v>4.4818610000000136</c:v>
                </c:pt>
                <c:pt idx="11">
                  <c:v>4.7392190000000136</c:v>
                </c:pt>
                <c:pt idx="12">
                  <c:v>4.9609849999999831</c:v>
                </c:pt>
                <c:pt idx="13">
                  <c:v>5.2101299999999995</c:v>
                </c:pt>
                <c:pt idx="14">
                  <c:v>5.4428470000000004</c:v>
                </c:pt>
                <c:pt idx="15">
                  <c:v>5.708418</c:v>
                </c:pt>
                <c:pt idx="16">
                  <c:v>5.9685139999999945</c:v>
                </c:pt>
                <c:pt idx="17">
                  <c:v>6.2149209999999879</c:v>
                </c:pt>
                <c:pt idx="18">
                  <c:v>6.4941819999999879</c:v>
                </c:pt>
                <c:pt idx="19">
                  <c:v>6.7268990000000004</c:v>
                </c:pt>
                <c:pt idx="20">
                  <c:v>6.9541399999999882</c:v>
                </c:pt>
                <c:pt idx="21">
                  <c:v>7.2306630000000194</c:v>
                </c:pt>
                <c:pt idx="22">
                  <c:v>7.4907589999999997</c:v>
                </c:pt>
                <c:pt idx="23">
                  <c:v>7.7234769999999955</c:v>
                </c:pt>
                <c:pt idx="24">
                  <c:v>7.9616700000000034</c:v>
                </c:pt>
                <c:pt idx="25">
                  <c:v>8.2299789999999984</c:v>
                </c:pt>
                <c:pt idx="26">
                  <c:v>8.4982879999999987</c:v>
                </c:pt>
                <c:pt idx="27">
                  <c:v>8.7200539999999993</c:v>
                </c:pt>
                <c:pt idx="28">
                  <c:v>8.9965770000000003</c:v>
                </c:pt>
                <c:pt idx="29">
                  <c:v>9.2265570000000015</c:v>
                </c:pt>
                <c:pt idx="30">
                  <c:v>9.5112929999999984</c:v>
                </c:pt>
                <c:pt idx="31">
                  <c:v>9.8015050000000006</c:v>
                </c:pt>
                <c:pt idx="32">
                  <c:v>10.088979999999999</c:v>
                </c:pt>
                <c:pt idx="33">
                  <c:v>10.297056</c:v>
                </c:pt>
                <c:pt idx="34">
                  <c:v>10.537987000000001</c:v>
                </c:pt>
                <c:pt idx="35">
                  <c:v>10.855578000000023</c:v>
                </c:pt>
                <c:pt idx="36">
                  <c:v>11.236139</c:v>
                </c:pt>
                <c:pt idx="37">
                  <c:v>11.515400000000023</c:v>
                </c:pt>
                <c:pt idx="38">
                  <c:v>11.901437000000023</c:v>
                </c:pt>
                <c:pt idx="39">
                  <c:v>12.158795</c:v>
                </c:pt>
                <c:pt idx="40">
                  <c:v>12.287474</c:v>
                </c:pt>
                <c:pt idx="41">
                  <c:v>12.569472000000006</c:v>
                </c:pt>
                <c:pt idx="42">
                  <c:v>12.848733000000001</c:v>
                </c:pt>
                <c:pt idx="43">
                  <c:v>12.914442000000006</c:v>
                </c:pt>
                <c:pt idx="44">
                  <c:v>13.155373000000001</c:v>
                </c:pt>
                <c:pt idx="45">
                  <c:v>13.270361999999999</c:v>
                </c:pt>
                <c:pt idx="46">
                  <c:v>13.500342</c:v>
                </c:pt>
                <c:pt idx="47">
                  <c:v>13.730320999999995</c:v>
                </c:pt>
                <c:pt idx="48">
                  <c:v>13.979466000000029</c:v>
                </c:pt>
                <c:pt idx="49">
                  <c:v>14.182067</c:v>
                </c:pt>
                <c:pt idx="50">
                  <c:v>14.477754000000004</c:v>
                </c:pt>
                <c:pt idx="51">
                  <c:v>14.718685000000001</c:v>
                </c:pt>
                <c:pt idx="52">
                  <c:v>14.926762</c:v>
                </c:pt>
              </c:numCache>
            </c:numRef>
          </c:xVal>
          <c:yVal>
            <c:numRef>
              <c:f>Sheet1!$B$2:$B$54</c:f>
              <c:numCache>
                <c:formatCode>General</c:formatCode>
                <c:ptCount val="53"/>
                <c:pt idx="0">
                  <c:v>2.2000000000000058E-2</c:v>
                </c:pt>
                <c:pt idx="1">
                  <c:v>1.0649999999999971</c:v>
                </c:pt>
                <c:pt idx="2">
                  <c:v>0.75700000000000156</c:v>
                </c:pt>
                <c:pt idx="3">
                  <c:v>1.1160000000000001</c:v>
                </c:pt>
                <c:pt idx="4">
                  <c:v>0.97100000000000053</c:v>
                </c:pt>
                <c:pt idx="5">
                  <c:v>1.3049999999999971</c:v>
                </c:pt>
                <c:pt idx="6">
                  <c:v>0.77700000000000113</c:v>
                </c:pt>
                <c:pt idx="7">
                  <c:v>1.1299999999999968</c:v>
                </c:pt>
                <c:pt idx="8">
                  <c:v>1.484</c:v>
                </c:pt>
                <c:pt idx="9">
                  <c:v>1.2</c:v>
                </c:pt>
                <c:pt idx="10">
                  <c:v>1.5720000000000001</c:v>
                </c:pt>
                <c:pt idx="11">
                  <c:v>1.05</c:v>
                </c:pt>
                <c:pt idx="12">
                  <c:v>1.008</c:v>
                </c:pt>
                <c:pt idx="13">
                  <c:v>1.8120000000000001</c:v>
                </c:pt>
                <c:pt idx="14">
                  <c:v>1.2029999999999967</c:v>
                </c:pt>
                <c:pt idx="15">
                  <c:v>1.444</c:v>
                </c:pt>
                <c:pt idx="16">
                  <c:v>0.89400000000000079</c:v>
                </c:pt>
                <c:pt idx="17">
                  <c:v>0.62900000000000156</c:v>
                </c:pt>
                <c:pt idx="18">
                  <c:v>0.93899999999999995</c:v>
                </c:pt>
                <c:pt idx="19">
                  <c:v>1.1579999999999968</c:v>
                </c:pt>
                <c:pt idx="20">
                  <c:v>1.2289999999999968</c:v>
                </c:pt>
                <c:pt idx="21">
                  <c:v>1.548999999999997</c:v>
                </c:pt>
                <c:pt idx="22">
                  <c:v>1.111</c:v>
                </c:pt>
                <c:pt idx="23">
                  <c:v>1.075</c:v>
                </c:pt>
                <c:pt idx="24">
                  <c:v>1.2089999999999967</c:v>
                </c:pt>
                <c:pt idx="25">
                  <c:v>0.79700000000000004</c:v>
                </c:pt>
                <c:pt idx="26">
                  <c:v>1.167999999999997</c:v>
                </c:pt>
                <c:pt idx="27">
                  <c:v>1.0409999999999968</c:v>
                </c:pt>
                <c:pt idx="28">
                  <c:v>0.75700000000000156</c:v>
                </c:pt>
                <c:pt idx="29">
                  <c:v>1.595</c:v>
                </c:pt>
                <c:pt idx="30">
                  <c:v>1.254</c:v>
                </c:pt>
                <c:pt idx="31">
                  <c:v>1.145</c:v>
                </c:pt>
                <c:pt idx="32">
                  <c:v>1.127</c:v>
                </c:pt>
                <c:pt idx="33">
                  <c:v>0.96400000000000063</c:v>
                </c:pt>
                <c:pt idx="34">
                  <c:v>0.95700000000000063</c:v>
                </c:pt>
                <c:pt idx="35">
                  <c:v>1.097</c:v>
                </c:pt>
                <c:pt idx="36">
                  <c:v>1.2689999999999968</c:v>
                </c:pt>
                <c:pt idx="37">
                  <c:v>0.85500000000000065</c:v>
                </c:pt>
                <c:pt idx="38">
                  <c:v>0.79700000000000004</c:v>
                </c:pt>
                <c:pt idx="39">
                  <c:v>0.997</c:v>
                </c:pt>
                <c:pt idx="40">
                  <c:v>0.91300000000000003</c:v>
                </c:pt>
                <c:pt idx="41">
                  <c:v>0.98399999999999999</c:v>
                </c:pt>
                <c:pt idx="42">
                  <c:v>0.79900000000000004</c:v>
                </c:pt>
                <c:pt idx="43">
                  <c:v>0.82299999999999995</c:v>
                </c:pt>
                <c:pt idx="44">
                  <c:v>0.59800000000000064</c:v>
                </c:pt>
                <c:pt idx="45">
                  <c:v>0.72500000000000064</c:v>
                </c:pt>
                <c:pt idx="46">
                  <c:v>0.68400000000000094</c:v>
                </c:pt>
                <c:pt idx="47">
                  <c:v>0.88300000000000078</c:v>
                </c:pt>
                <c:pt idx="48">
                  <c:v>0.64400000000000168</c:v>
                </c:pt>
                <c:pt idx="49">
                  <c:v>0.70600000000000063</c:v>
                </c:pt>
                <c:pt idx="50">
                  <c:v>0.67400000000000193</c:v>
                </c:pt>
                <c:pt idx="51">
                  <c:v>0.71600000000000064</c:v>
                </c:pt>
                <c:pt idx="52">
                  <c:v>0.58700000000000063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IA-2</c:v>
                </c:pt>
              </c:strCache>
            </c:strRef>
          </c:tx>
          <c:marker>
            <c:symbol val="none"/>
          </c:marker>
          <c:xVal>
            <c:numRef>
              <c:f>Sheet1!$A$2:$A$54</c:f>
              <c:numCache>
                <c:formatCode>General</c:formatCode>
                <c:ptCount val="53"/>
                <c:pt idx="0">
                  <c:v>0.76659800000000156</c:v>
                </c:pt>
                <c:pt idx="1">
                  <c:v>1.3032159999999999</c:v>
                </c:pt>
                <c:pt idx="2">
                  <c:v>1.826146</c:v>
                </c:pt>
                <c:pt idx="3">
                  <c:v>2.2997939999999999</c:v>
                </c:pt>
                <c:pt idx="4">
                  <c:v>2.800821</c:v>
                </c:pt>
                <c:pt idx="5">
                  <c:v>3.0910329999999977</c:v>
                </c:pt>
                <c:pt idx="6">
                  <c:v>3.3730319999999998</c:v>
                </c:pt>
                <c:pt idx="7">
                  <c:v>3.6796709999999977</c:v>
                </c:pt>
                <c:pt idx="8">
                  <c:v>3.9671449999999999</c:v>
                </c:pt>
                <c:pt idx="9">
                  <c:v>4.1971249999999785</c:v>
                </c:pt>
                <c:pt idx="10">
                  <c:v>4.4818610000000136</c:v>
                </c:pt>
                <c:pt idx="11">
                  <c:v>4.7392190000000136</c:v>
                </c:pt>
                <c:pt idx="12">
                  <c:v>4.9609849999999831</c:v>
                </c:pt>
                <c:pt idx="13">
                  <c:v>5.2101299999999995</c:v>
                </c:pt>
                <c:pt idx="14">
                  <c:v>5.4428470000000004</c:v>
                </c:pt>
                <c:pt idx="15">
                  <c:v>5.708418</c:v>
                </c:pt>
                <c:pt idx="16">
                  <c:v>5.9685139999999945</c:v>
                </c:pt>
                <c:pt idx="17">
                  <c:v>6.2149209999999879</c:v>
                </c:pt>
                <c:pt idx="18">
                  <c:v>6.4941819999999879</c:v>
                </c:pt>
                <c:pt idx="19">
                  <c:v>6.7268990000000004</c:v>
                </c:pt>
                <c:pt idx="20">
                  <c:v>6.9541399999999882</c:v>
                </c:pt>
                <c:pt idx="21">
                  <c:v>7.2306630000000194</c:v>
                </c:pt>
                <c:pt idx="22">
                  <c:v>7.4907589999999997</c:v>
                </c:pt>
                <c:pt idx="23">
                  <c:v>7.7234769999999955</c:v>
                </c:pt>
                <c:pt idx="24">
                  <c:v>7.9616700000000034</c:v>
                </c:pt>
                <c:pt idx="25">
                  <c:v>8.2299789999999984</c:v>
                </c:pt>
                <c:pt idx="26">
                  <c:v>8.4982879999999987</c:v>
                </c:pt>
                <c:pt idx="27">
                  <c:v>8.7200539999999993</c:v>
                </c:pt>
                <c:pt idx="28">
                  <c:v>8.9965770000000003</c:v>
                </c:pt>
                <c:pt idx="29">
                  <c:v>9.2265570000000015</c:v>
                </c:pt>
                <c:pt idx="30">
                  <c:v>9.5112929999999984</c:v>
                </c:pt>
                <c:pt idx="31">
                  <c:v>9.8015050000000006</c:v>
                </c:pt>
                <c:pt idx="32">
                  <c:v>10.088979999999999</c:v>
                </c:pt>
                <c:pt idx="33">
                  <c:v>10.297056</c:v>
                </c:pt>
                <c:pt idx="34">
                  <c:v>10.537987000000001</c:v>
                </c:pt>
                <c:pt idx="35">
                  <c:v>10.855578000000023</c:v>
                </c:pt>
                <c:pt idx="36">
                  <c:v>11.236139</c:v>
                </c:pt>
                <c:pt idx="37">
                  <c:v>11.515400000000023</c:v>
                </c:pt>
                <c:pt idx="38">
                  <c:v>11.901437000000023</c:v>
                </c:pt>
                <c:pt idx="39">
                  <c:v>12.158795</c:v>
                </c:pt>
                <c:pt idx="40">
                  <c:v>12.287474</c:v>
                </c:pt>
                <c:pt idx="41">
                  <c:v>12.569472000000006</c:v>
                </c:pt>
                <c:pt idx="42">
                  <c:v>12.848733000000001</c:v>
                </c:pt>
                <c:pt idx="43">
                  <c:v>12.914442000000006</c:v>
                </c:pt>
                <c:pt idx="44">
                  <c:v>13.155373000000001</c:v>
                </c:pt>
                <c:pt idx="45">
                  <c:v>13.270361999999999</c:v>
                </c:pt>
                <c:pt idx="46">
                  <c:v>13.500342</c:v>
                </c:pt>
                <c:pt idx="47">
                  <c:v>13.730320999999995</c:v>
                </c:pt>
                <c:pt idx="48">
                  <c:v>13.979466000000029</c:v>
                </c:pt>
                <c:pt idx="49">
                  <c:v>14.182067</c:v>
                </c:pt>
                <c:pt idx="50">
                  <c:v>14.477754000000004</c:v>
                </c:pt>
                <c:pt idx="51">
                  <c:v>14.718685000000001</c:v>
                </c:pt>
                <c:pt idx="52">
                  <c:v>14.926762</c:v>
                </c:pt>
              </c:numCache>
            </c:numRef>
          </c:xVal>
          <c:yVal>
            <c:numRef>
              <c:f>Sheet1!$C$2:$C$54</c:f>
              <c:numCache>
                <c:formatCode>General</c:formatCode>
                <c:ptCount val="53"/>
                <c:pt idx="0">
                  <c:v>-1.7000000000000046E-2</c:v>
                </c:pt>
                <c:pt idx="1">
                  <c:v>6.1000000000000033E-2</c:v>
                </c:pt>
                <c:pt idx="2">
                  <c:v>1.4999999999999998E-2</c:v>
                </c:pt>
                <c:pt idx="3">
                  <c:v>-1.6000000000000045E-2</c:v>
                </c:pt>
                <c:pt idx="4">
                  <c:v>0.27200000000000002</c:v>
                </c:pt>
                <c:pt idx="5">
                  <c:v>0.46500000000000002</c:v>
                </c:pt>
                <c:pt idx="6">
                  <c:v>0.30900000000000072</c:v>
                </c:pt>
                <c:pt idx="7">
                  <c:v>0.41900000000000032</c:v>
                </c:pt>
                <c:pt idx="8">
                  <c:v>0.40500000000000008</c:v>
                </c:pt>
                <c:pt idx="9">
                  <c:v>0.26100000000000001</c:v>
                </c:pt>
                <c:pt idx="10">
                  <c:v>0.11700000000000013</c:v>
                </c:pt>
                <c:pt idx="11">
                  <c:v>0.13900000000000001</c:v>
                </c:pt>
                <c:pt idx="12">
                  <c:v>0.125</c:v>
                </c:pt>
                <c:pt idx="13">
                  <c:v>7.3000000000000106E-2</c:v>
                </c:pt>
                <c:pt idx="14">
                  <c:v>0.16900000000000029</c:v>
                </c:pt>
                <c:pt idx="15">
                  <c:v>0.23500000000000001</c:v>
                </c:pt>
                <c:pt idx="16">
                  <c:v>0.13500000000000001</c:v>
                </c:pt>
                <c:pt idx="17">
                  <c:v>0.42500000000000032</c:v>
                </c:pt>
                <c:pt idx="18">
                  <c:v>0.56000000000000005</c:v>
                </c:pt>
                <c:pt idx="19">
                  <c:v>0.46100000000000002</c:v>
                </c:pt>
                <c:pt idx="20">
                  <c:v>0.60400000000000065</c:v>
                </c:pt>
                <c:pt idx="21">
                  <c:v>0.28400000000000031</c:v>
                </c:pt>
                <c:pt idx="22">
                  <c:v>0.28300000000000008</c:v>
                </c:pt>
                <c:pt idx="23">
                  <c:v>0.46500000000000002</c:v>
                </c:pt>
                <c:pt idx="24">
                  <c:v>0.42600000000000032</c:v>
                </c:pt>
                <c:pt idx="25">
                  <c:v>0.83800000000000063</c:v>
                </c:pt>
                <c:pt idx="26">
                  <c:v>0.70200000000000062</c:v>
                </c:pt>
                <c:pt idx="27">
                  <c:v>1.161</c:v>
                </c:pt>
                <c:pt idx="28">
                  <c:v>0.73200000000000065</c:v>
                </c:pt>
                <c:pt idx="29">
                  <c:v>0.61400000000000143</c:v>
                </c:pt>
                <c:pt idx="30">
                  <c:v>0.60300000000000065</c:v>
                </c:pt>
                <c:pt idx="31">
                  <c:v>0.52100000000000002</c:v>
                </c:pt>
                <c:pt idx="32">
                  <c:v>0.80100000000000005</c:v>
                </c:pt>
                <c:pt idx="33">
                  <c:v>0.51400000000000001</c:v>
                </c:pt>
                <c:pt idx="34">
                  <c:v>0.40600000000000008</c:v>
                </c:pt>
                <c:pt idx="35">
                  <c:v>0.48500000000000032</c:v>
                </c:pt>
                <c:pt idx="36">
                  <c:v>0.56699999999999995</c:v>
                </c:pt>
                <c:pt idx="37">
                  <c:v>0.52100000000000002</c:v>
                </c:pt>
                <c:pt idx="38">
                  <c:v>0.67200000000000193</c:v>
                </c:pt>
                <c:pt idx="39">
                  <c:v>0.68400000000000094</c:v>
                </c:pt>
                <c:pt idx="40">
                  <c:v>0.47700000000000031</c:v>
                </c:pt>
                <c:pt idx="41">
                  <c:v>0.83200000000000063</c:v>
                </c:pt>
                <c:pt idx="42">
                  <c:v>0.16500000000000023</c:v>
                </c:pt>
                <c:pt idx="43">
                  <c:v>0.17800000000000021</c:v>
                </c:pt>
                <c:pt idx="44">
                  <c:v>0.15100000000000036</c:v>
                </c:pt>
                <c:pt idx="45">
                  <c:v>0.18000000000000024</c:v>
                </c:pt>
                <c:pt idx="46">
                  <c:v>0.23700000000000004</c:v>
                </c:pt>
                <c:pt idx="47">
                  <c:v>0.12100000000000002</c:v>
                </c:pt>
                <c:pt idx="48">
                  <c:v>0.17600000000000021</c:v>
                </c:pt>
                <c:pt idx="49">
                  <c:v>0.18600000000000039</c:v>
                </c:pt>
                <c:pt idx="50">
                  <c:v>0.17900000000000021</c:v>
                </c:pt>
                <c:pt idx="51">
                  <c:v>0.24400000000000024</c:v>
                </c:pt>
                <c:pt idx="52">
                  <c:v>0.24000000000000021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IAA</c:v>
                </c:pt>
              </c:strCache>
            </c:strRef>
          </c:tx>
          <c:marker>
            <c:symbol val="none"/>
          </c:marker>
          <c:xVal>
            <c:numRef>
              <c:f>Sheet1!$A$2:$A$54</c:f>
              <c:numCache>
                <c:formatCode>General</c:formatCode>
                <c:ptCount val="53"/>
                <c:pt idx="0">
                  <c:v>0.76659800000000156</c:v>
                </c:pt>
                <c:pt idx="1">
                  <c:v>1.3032159999999999</c:v>
                </c:pt>
                <c:pt idx="2">
                  <c:v>1.826146</c:v>
                </c:pt>
                <c:pt idx="3">
                  <c:v>2.2997939999999999</c:v>
                </c:pt>
                <c:pt idx="4">
                  <c:v>2.800821</c:v>
                </c:pt>
                <c:pt idx="5">
                  <c:v>3.0910329999999977</c:v>
                </c:pt>
                <c:pt idx="6">
                  <c:v>3.3730319999999998</c:v>
                </c:pt>
                <c:pt idx="7">
                  <c:v>3.6796709999999977</c:v>
                </c:pt>
                <c:pt idx="8">
                  <c:v>3.9671449999999999</c:v>
                </c:pt>
                <c:pt idx="9">
                  <c:v>4.1971249999999785</c:v>
                </c:pt>
                <c:pt idx="10">
                  <c:v>4.4818610000000136</c:v>
                </c:pt>
                <c:pt idx="11">
                  <c:v>4.7392190000000136</c:v>
                </c:pt>
                <c:pt idx="12">
                  <c:v>4.9609849999999831</c:v>
                </c:pt>
                <c:pt idx="13">
                  <c:v>5.2101299999999995</c:v>
                </c:pt>
                <c:pt idx="14">
                  <c:v>5.4428470000000004</c:v>
                </c:pt>
                <c:pt idx="15">
                  <c:v>5.708418</c:v>
                </c:pt>
                <c:pt idx="16">
                  <c:v>5.9685139999999945</c:v>
                </c:pt>
                <c:pt idx="17">
                  <c:v>6.2149209999999879</c:v>
                </c:pt>
                <c:pt idx="18">
                  <c:v>6.4941819999999879</c:v>
                </c:pt>
                <c:pt idx="19">
                  <c:v>6.7268990000000004</c:v>
                </c:pt>
                <c:pt idx="20">
                  <c:v>6.9541399999999882</c:v>
                </c:pt>
                <c:pt idx="21">
                  <c:v>7.2306630000000194</c:v>
                </c:pt>
                <c:pt idx="22">
                  <c:v>7.4907589999999997</c:v>
                </c:pt>
                <c:pt idx="23">
                  <c:v>7.7234769999999955</c:v>
                </c:pt>
                <c:pt idx="24">
                  <c:v>7.9616700000000034</c:v>
                </c:pt>
                <c:pt idx="25">
                  <c:v>8.2299789999999984</c:v>
                </c:pt>
                <c:pt idx="26">
                  <c:v>8.4982879999999987</c:v>
                </c:pt>
                <c:pt idx="27">
                  <c:v>8.7200539999999993</c:v>
                </c:pt>
                <c:pt idx="28">
                  <c:v>8.9965770000000003</c:v>
                </c:pt>
                <c:pt idx="29">
                  <c:v>9.2265570000000015</c:v>
                </c:pt>
                <c:pt idx="30">
                  <c:v>9.5112929999999984</c:v>
                </c:pt>
                <c:pt idx="31">
                  <c:v>9.8015050000000006</c:v>
                </c:pt>
                <c:pt idx="32">
                  <c:v>10.088979999999999</c:v>
                </c:pt>
                <c:pt idx="33">
                  <c:v>10.297056</c:v>
                </c:pt>
                <c:pt idx="34">
                  <c:v>10.537987000000001</c:v>
                </c:pt>
                <c:pt idx="35">
                  <c:v>10.855578000000023</c:v>
                </c:pt>
                <c:pt idx="36">
                  <c:v>11.236139</c:v>
                </c:pt>
                <c:pt idx="37">
                  <c:v>11.515400000000023</c:v>
                </c:pt>
                <c:pt idx="38">
                  <c:v>11.901437000000023</c:v>
                </c:pt>
                <c:pt idx="39">
                  <c:v>12.158795</c:v>
                </c:pt>
                <c:pt idx="40">
                  <c:v>12.287474</c:v>
                </c:pt>
                <c:pt idx="41">
                  <c:v>12.569472000000006</c:v>
                </c:pt>
                <c:pt idx="42">
                  <c:v>12.848733000000001</c:v>
                </c:pt>
                <c:pt idx="43">
                  <c:v>12.914442000000006</c:v>
                </c:pt>
                <c:pt idx="44">
                  <c:v>13.155373000000001</c:v>
                </c:pt>
                <c:pt idx="45">
                  <c:v>13.270361999999999</c:v>
                </c:pt>
                <c:pt idx="46">
                  <c:v>13.500342</c:v>
                </c:pt>
                <c:pt idx="47">
                  <c:v>13.730320999999995</c:v>
                </c:pt>
                <c:pt idx="48">
                  <c:v>13.979466000000029</c:v>
                </c:pt>
                <c:pt idx="49">
                  <c:v>14.182067</c:v>
                </c:pt>
                <c:pt idx="50">
                  <c:v>14.477754000000004</c:v>
                </c:pt>
                <c:pt idx="51">
                  <c:v>14.718685000000001</c:v>
                </c:pt>
                <c:pt idx="52">
                  <c:v>14.926762</c:v>
                </c:pt>
              </c:numCache>
            </c:numRef>
          </c:xVal>
          <c:yVal>
            <c:numRef>
              <c:f>Sheet1!$D$2:$D$54</c:f>
              <c:numCache>
                <c:formatCode>General</c:formatCode>
                <c:ptCount val="53"/>
                <c:pt idx="2">
                  <c:v>6.0000000000000123E-3</c:v>
                </c:pt>
                <c:pt idx="4">
                  <c:v>1.0000000000000031E-3</c:v>
                </c:pt>
                <c:pt idx="5">
                  <c:v>-6.0000000000000123E-3</c:v>
                </c:pt>
                <c:pt idx="6">
                  <c:v>3.0000000000000087E-3</c:v>
                </c:pt>
                <c:pt idx="7">
                  <c:v>5.0000000000000122E-3</c:v>
                </c:pt>
                <c:pt idx="8">
                  <c:v>7.0000000000000123E-3</c:v>
                </c:pt>
                <c:pt idx="9">
                  <c:v>7.0000000000000123E-3</c:v>
                </c:pt>
                <c:pt idx="10">
                  <c:v>-6.0000000000000123E-3</c:v>
                </c:pt>
                <c:pt idx="11">
                  <c:v>5.0000000000000122E-3</c:v>
                </c:pt>
                <c:pt idx="12">
                  <c:v>-1.2999999999999998E-2</c:v>
                </c:pt>
                <c:pt idx="13">
                  <c:v>-5.0000000000000122E-3</c:v>
                </c:pt>
                <c:pt idx="14">
                  <c:v>-4.0000000000000114E-3</c:v>
                </c:pt>
                <c:pt idx="15">
                  <c:v>1.0000000000000031E-3</c:v>
                </c:pt>
                <c:pt idx="16">
                  <c:v>-5.0000000000000122E-3</c:v>
                </c:pt>
                <c:pt idx="17">
                  <c:v>-2.0000000000000052E-3</c:v>
                </c:pt>
                <c:pt idx="18">
                  <c:v>1.0000000000000031E-3</c:v>
                </c:pt>
                <c:pt idx="19">
                  <c:v>-1.0999999999999999E-2</c:v>
                </c:pt>
                <c:pt idx="20">
                  <c:v>-1.0000000000000031E-3</c:v>
                </c:pt>
                <c:pt idx="21">
                  <c:v>3.0000000000000087E-3</c:v>
                </c:pt>
                <c:pt idx="22">
                  <c:v>6.0000000000000123E-3</c:v>
                </c:pt>
                <c:pt idx="23">
                  <c:v>1.0000000000000031E-3</c:v>
                </c:pt>
                <c:pt idx="24">
                  <c:v>1.0000000000000031E-3</c:v>
                </c:pt>
                <c:pt idx="25">
                  <c:v>4.0000000000000114E-3</c:v>
                </c:pt>
                <c:pt idx="26">
                  <c:v>1.0000000000000031E-3</c:v>
                </c:pt>
                <c:pt idx="27">
                  <c:v>2.0000000000000052E-3</c:v>
                </c:pt>
                <c:pt idx="28">
                  <c:v>1.0000000000000031E-3</c:v>
                </c:pt>
                <c:pt idx="29">
                  <c:v>-6.0000000000000123E-3</c:v>
                </c:pt>
                <c:pt idx="30">
                  <c:v>2.0000000000000052E-3</c:v>
                </c:pt>
                <c:pt idx="31">
                  <c:v>-1.0000000000000031E-3</c:v>
                </c:pt>
                <c:pt idx="32">
                  <c:v>1.0000000000000031E-3</c:v>
                </c:pt>
                <c:pt idx="33">
                  <c:v>-2.0000000000000052E-3</c:v>
                </c:pt>
                <c:pt idx="34">
                  <c:v>1.0000000000000031E-3</c:v>
                </c:pt>
                <c:pt idx="35">
                  <c:v>1.0000000000000031E-3</c:v>
                </c:pt>
                <c:pt idx="36">
                  <c:v>2.0000000000000052E-3</c:v>
                </c:pt>
                <c:pt idx="37">
                  <c:v>2.0000000000000052E-3</c:v>
                </c:pt>
                <c:pt idx="38">
                  <c:v>1.0000000000000031E-3</c:v>
                </c:pt>
                <c:pt idx="39">
                  <c:v>3.0000000000000087E-3</c:v>
                </c:pt>
                <c:pt idx="40">
                  <c:v>8.0000000000000227E-3</c:v>
                </c:pt>
                <c:pt idx="41">
                  <c:v>3.0000000000000087E-3</c:v>
                </c:pt>
                <c:pt idx="42">
                  <c:v>-1.0000000000000031E-3</c:v>
                </c:pt>
                <c:pt idx="43">
                  <c:v>3.0000000000000087E-3</c:v>
                </c:pt>
                <c:pt idx="44">
                  <c:v>3.0000000000000087E-3</c:v>
                </c:pt>
                <c:pt idx="45">
                  <c:v>5.0000000000000122E-3</c:v>
                </c:pt>
                <c:pt idx="46">
                  <c:v>2.0000000000000052E-3</c:v>
                </c:pt>
                <c:pt idx="47">
                  <c:v>3.0000000000000087E-3</c:v>
                </c:pt>
                <c:pt idx="48">
                  <c:v>1.0999999999999999E-2</c:v>
                </c:pt>
                <c:pt idx="49">
                  <c:v>6.0000000000000123E-3</c:v>
                </c:pt>
                <c:pt idx="50">
                  <c:v>8.0000000000000227E-3</c:v>
                </c:pt>
                <c:pt idx="51">
                  <c:v>4.0000000000000114E-3</c:v>
                </c:pt>
                <c:pt idx="52">
                  <c:v>1.0000000000000031E-3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ZnT8RW</c:v>
                </c:pt>
              </c:strCache>
            </c:strRef>
          </c:tx>
          <c:spPr>
            <a:ln w="0">
              <a:solidFill>
                <a:schemeClr val="bg1"/>
              </a:solidFill>
            </a:ln>
          </c:spPr>
          <c:marker>
            <c:symbol val="x"/>
            <c:size val="8"/>
            <c:spPr>
              <a:ln>
                <a:solidFill>
                  <a:srgbClr val="7030A0"/>
                </a:solidFill>
              </a:ln>
            </c:spPr>
          </c:marker>
          <c:xVal>
            <c:numRef>
              <c:f>Sheet1!$A$2:$A$54</c:f>
              <c:numCache>
                <c:formatCode>General</c:formatCode>
                <c:ptCount val="53"/>
                <c:pt idx="0">
                  <c:v>0.76659800000000156</c:v>
                </c:pt>
                <c:pt idx="1">
                  <c:v>1.3032159999999999</c:v>
                </c:pt>
                <c:pt idx="2">
                  <c:v>1.826146</c:v>
                </c:pt>
                <c:pt idx="3">
                  <c:v>2.2997939999999999</c:v>
                </c:pt>
                <c:pt idx="4">
                  <c:v>2.800821</c:v>
                </c:pt>
                <c:pt idx="5">
                  <c:v>3.0910329999999977</c:v>
                </c:pt>
                <c:pt idx="6">
                  <c:v>3.3730319999999998</c:v>
                </c:pt>
                <c:pt idx="7">
                  <c:v>3.6796709999999977</c:v>
                </c:pt>
                <c:pt idx="8">
                  <c:v>3.9671449999999999</c:v>
                </c:pt>
                <c:pt idx="9">
                  <c:v>4.1971249999999785</c:v>
                </c:pt>
                <c:pt idx="10">
                  <c:v>4.4818610000000136</c:v>
                </c:pt>
                <c:pt idx="11">
                  <c:v>4.7392190000000136</c:v>
                </c:pt>
                <c:pt idx="12">
                  <c:v>4.9609849999999831</c:v>
                </c:pt>
                <c:pt idx="13">
                  <c:v>5.2101299999999995</c:v>
                </c:pt>
                <c:pt idx="14">
                  <c:v>5.4428470000000004</c:v>
                </c:pt>
                <c:pt idx="15">
                  <c:v>5.708418</c:v>
                </c:pt>
                <c:pt idx="16">
                  <c:v>5.9685139999999945</c:v>
                </c:pt>
                <c:pt idx="17">
                  <c:v>6.2149209999999879</c:v>
                </c:pt>
                <c:pt idx="18">
                  <c:v>6.4941819999999879</c:v>
                </c:pt>
                <c:pt idx="19">
                  <c:v>6.7268990000000004</c:v>
                </c:pt>
                <c:pt idx="20">
                  <c:v>6.9541399999999882</c:v>
                </c:pt>
                <c:pt idx="21">
                  <c:v>7.2306630000000194</c:v>
                </c:pt>
                <c:pt idx="22">
                  <c:v>7.4907589999999997</c:v>
                </c:pt>
                <c:pt idx="23">
                  <c:v>7.7234769999999955</c:v>
                </c:pt>
                <c:pt idx="24">
                  <c:v>7.9616700000000034</c:v>
                </c:pt>
                <c:pt idx="25">
                  <c:v>8.2299789999999984</c:v>
                </c:pt>
                <c:pt idx="26">
                  <c:v>8.4982879999999987</c:v>
                </c:pt>
                <c:pt idx="27">
                  <c:v>8.7200539999999993</c:v>
                </c:pt>
                <c:pt idx="28">
                  <c:v>8.9965770000000003</c:v>
                </c:pt>
                <c:pt idx="29">
                  <c:v>9.2265570000000015</c:v>
                </c:pt>
                <c:pt idx="30">
                  <c:v>9.5112929999999984</c:v>
                </c:pt>
                <c:pt idx="31">
                  <c:v>9.8015050000000006</c:v>
                </c:pt>
                <c:pt idx="32">
                  <c:v>10.088979999999999</c:v>
                </c:pt>
                <c:pt idx="33">
                  <c:v>10.297056</c:v>
                </c:pt>
                <c:pt idx="34">
                  <c:v>10.537987000000001</c:v>
                </c:pt>
                <c:pt idx="35">
                  <c:v>10.855578000000023</c:v>
                </c:pt>
                <c:pt idx="36">
                  <c:v>11.236139</c:v>
                </c:pt>
                <c:pt idx="37">
                  <c:v>11.515400000000023</c:v>
                </c:pt>
                <c:pt idx="38">
                  <c:v>11.901437000000023</c:v>
                </c:pt>
                <c:pt idx="39">
                  <c:v>12.158795</c:v>
                </c:pt>
                <c:pt idx="40">
                  <c:v>12.287474</c:v>
                </c:pt>
                <c:pt idx="41">
                  <c:v>12.569472000000006</c:v>
                </c:pt>
                <c:pt idx="42">
                  <c:v>12.848733000000001</c:v>
                </c:pt>
                <c:pt idx="43">
                  <c:v>12.914442000000006</c:v>
                </c:pt>
                <c:pt idx="44">
                  <c:v>13.155373000000001</c:v>
                </c:pt>
                <c:pt idx="45">
                  <c:v>13.270361999999999</c:v>
                </c:pt>
                <c:pt idx="46">
                  <c:v>13.500342</c:v>
                </c:pt>
                <c:pt idx="47">
                  <c:v>13.730320999999995</c:v>
                </c:pt>
                <c:pt idx="48">
                  <c:v>13.979466000000029</c:v>
                </c:pt>
                <c:pt idx="49">
                  <c:v>14.182067</c:v>
                </c:pt>
                <c:pt idx="50">
                  <c:v>14.477754000000004</c:v>
                </c:pt>
                <c:pt idx="51">
                  <c:v>14.718685000000001</c:v>
                </c:pt>
                <c:pt idx="52">
                  <c:v>14.926762</c:v>
                </c:pt>
              </c:numCache>
            </c:numRef>
          </c:xVal>
          <c:yVal>
            <c:numRef>
              <c:f>Sheet1!$E$2:$E$54</c:f>
              <c:numCache>
                <c:formatCode>0.000</c:formatCode>
                <c:ptCount val="53"/>
                <c:pt idx="0">
                  <c:v>1.6090100000000047E-3</c:v>
                </c:pt>
                <c:pt idx="1">
                  <c:v>4.7108251000000101E-2</c:v>
                </c:pt>
                <c:pt idx="2">
                  <c:v>3.1179748000000101E-2</c:v>
                </c:pt>
                <c:pt idx="4">
                  <c:v>8.2103410999999987E-2</c:v>
                </c:pt>
                <c:pt idx="5">
                  <c:v>6.8574836E-2</c:v>
                </c:pt>
                <c:pt idx="7">
                  <c:v>8.9873913E-2</c:v>
                </c:pt>
                <c:pt idx="8">
                  <c:v>7.2231453000000084E-2</c:v>
                </c:pt>
                <c:pt idx="9">
                  <c:v>4.3153161999999995E-2</c:v>
                </c:pt>
                <c:pt idx="10">
                  <c:v>1.2124826000000003E-2</c:v>
                </c:pt>
                <c:pt idx="11">
                  <c:v>2.2659511000000045E-2</c:v>
                </c:pt>
                <c:pt idx="12">
                  <c:v>1.5454184000000027E-2</c:v>
                </c:pt>
                <c:pt idx="13">
                  <c:v>7.2550190000000153E-3</c:v>
                </c:pt>
                <c:pt idx="14">
                  <c:v>9.5370370000000065E-2</c:v>
                </c:pt>
                <c:pt idx="15">
                  <c:v>6.0838780000000141E-2</c:v>
                </c:pt>
                <c:pt idx="16">
                  <c:v>7.5163399000000145E-2</c:v>
                </c:pt>
                <c:pt idx="17">
                  <c:v>0.11617647100000027</c:v>
                </c:pt>
                <c:pt idx="18">
                  <c:v>0.23316993499999999</c:v>
                </c:pt>
                <c:pt idx="19">
                  <c:v>0.185130719</c:v>
                </c:pt>
                <c:pt idx="20">
                  <c:v>0.32952275200000103</c:v>
                </c:pt>
                <c:pt idx="21">
                  <c:v>0.27447280800000085</c:v>
                </c:pt>
                <c:pt idx="22">
                  <c:v>0.35521642600000031</c:v>
                </c:pt>
                <c:pt idx="24">
                  <c:v>0.29667036600000096</c:v>
                </c:pt>
                <c:pt idx="26">
                  <c:v>0.26924108299999999</c:v>
                </c:pt>
                <c:pt idx="28">
                  <c:v>0.23969786400000001</c:v>
                </c:pt>
                <c:pt idx="30">
                  <c:v>0.27420219899999998</c:v>
                </c:pt>
                <c:pt idx="31">
                  <c:v>0.55448288199999807</c:v>
                </c:pt>
                <c:pt idx="32">
                  <c:v>0.26731921000000008</c:v>
                </c:pt>
                <c:pt idx="33">
                  <c:v>0.27601253100000084</c:v>
                </c:pt>
                <c:pt idx="34">
                  <c:v>0.25145446400000032</c:v>
                </c:pt>
                <c:pt idx="35">
                  <c:v>0.38168494100000144</c:v>
                </c:pt>
                <c:pt idx="36">
                  <c:v>0.37700000000000072</c:v>
                </c:pt>
                <c:pt idx="37">
                  <c:v>0.34300000000000053</c:v>
                </c:pt>
                <c:pt idx="38">
                  <c:v>0.37200000000000072</c:v>
                </c:pt>
                <c:pt idx="39">
                  <c:v>0.32500000000000084</c:v>
                </c:pt>
                <c:pt idx="40">
                  <c:v>0.36300000000000032</c:v>
                </c:pt>
                <c:pt idx="41">
                  <c:v>0.31100000000000072</c:v>
                </c:pt>
                <c:pt idx="42">
                  <c:v>0.34700000000000047</c:v>
                </c:pt>
                <c:pt idx="44">
                  <c:v>0.27900000000000008</c:v>
                </c:pt>
                <c:pt idx="45">
                  <c:v>0.34100000000000052</c:v>
                </c:pt>
                <c:pt idx="46">
                  <c:v>0.29600000000000032</c:v>
                </c:pt>
                <c:pt idx="48">
                  <c:v>0.252</c:v>
                </c:pt>
                <c:pt idx="49">
                  <c:v>0.20100000000000001</c:v>
                </c:pt>
                <c:pt idx="50">
                  <c:v>0.17600000000000021</c:v>
                </c:pt>
                <c:pt idx="51">
                  <c:v>0.31200000000000072</c:v>
                </c:pt>
                <c:pt idx="52">
                  <c:v>0.27300000000000002</c:v>
                </c:pt>
              </c:numCache>
            </c:numRef>
          </c:yVal>
        </c:ser>
        <c:axId val="73400704"/>
        <c:axId val="73402624"/>
      </c:scatterChart>
      <c:valAx>
        <c:axId val="73400704"/>
        <c:scaling>
          <c:orientation val="minMax"/>
        </c:scaling>
        <c:axPos val="b"/>
        <c:numFmt formatCode="General" sourceLinked="1"/>
        <c:tickLblPos val="nextTo"/>
        <c:crossAx val="73402624"/>
        <c:crosses val="autoZero"/>
        <c:crossBetween val="midCat"/>
      </c:valAx>
      <c:valAx>
        <c:axId val="73402624"/>
        <c:scaling>
          <c:orientation val="minMax"/>
          <c:min val="-0.1"/>
        </c:scaling>
        <c:axPos val="l"/>
        <c:majorGridlines/>
        <c:numFmt formatCode="General" sourceLinked="1"/>
        <c:tickLblPos val="nextTo"/>
        <c:crossAx val="73400704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</cdr:x>
      <cdr:y>0.81928</cdr:y>
    </cdr:from>
    <cdr:to>
      <cdr:x>0.98333</cdr:x>
      <cdr:y>0.89157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0600" y="5181600"/>
          <a:ext cx="4191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0.73333</cdr:x>
      <cdr:y>0.89157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05600" y="5638800"/>
          <a:ext cx="2438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dirty="0" smtClean="0"/>
            <a:t>AGE (YEARS)</a:t>
          </a:r>
          <a:endParaRPr lang="en-US" sz="2800" dirty="0"/>
        </a:p>
      </cdr:txBody>
    </cdr:sp>
  </cdr:relSizeAnchor>
  <cdr:relSizeAnchor xmlns:cdr="http://schemas.openxmlformats.org/drawingml/2006/chartDrawing">
    <cdr:from>
      <cdr:x>0.05</cdr:x>
      <cdr:y>0.92771</cdr:y>
    </cdr:from>
    <cdr:to>
      <cdr:x>0.24167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0" y="5867400"/>
          <a:ext cx="1752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NOTE LACK IAA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0.19167</cdr:x>
      <cdr:y>0.86747</cdr:y>
    </cdr:from>
    <cdr:to>
      <cdr:x>0.23333</cdr:x>
      <cdr:y>0.92771</cdr:y>
    </cdr:to>
    <cdr:sp macro="" textlink="">
      <cdr:nvSpPr>
        <cdr:cNvPr id="7" name="Straight Arrow Connector 6"/>
        <cdr:cNvSpPr/>
      </cdr:nvSpPr>
      <cdr:spPr>
        <a:xfrm xmlns:a="http://schemas.openxmlformats.org/drawingml/2006/main" flipV="1">
          <a:off x="1752600" y="5486400"/>
          <a:ext cx="3810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FC7D1F-E09B-4CBC-9088-1F361FC3D4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9AF140-2905-428C-B897-C622DC212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EF9B59-DE17-4B8A-99AB-EECBE6E3C2D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08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 fontAlgn="base">
              <a:spcBef>
                <a:spcPct val="0"/>
              </a:spcBef>
              <a:spcAft>
                <a:spcPct val="0"/>
              </a:spcAft>
            </a:pPr>
            <a:fld id="{C774E46C-4CB6-443F-B7D8-7FA643DB09EC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 defTabSz="89693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0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D723C-E551-49A9-9397-9EB96826B619}" type="slidenum">
              <a:rPr lang="en-US"/>
              <a:pPr/>
              <a:t>45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</p:spPr>
        <p:txBody>
          <a:bodyPr lIns="92017" tIns="45201" rIns="92017" bIns="45201"/>
          <a:lstStyle/>
          <a:p>
            <a:endParaRPr lang="en-US"/>
          </a:p>
        </p:txBody>
      </p:sp>
      <p:sp>
        <p:nvSpPr>
          <p:cNvPr id="116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687388"/>
            <a:ext cx="5138737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39281-64A6-4F3D-9142-9079DE3F47FF}" type="slidenum">
              <a:rPr lang="en-US"/>
              <a:pPr/>
              <a:t>51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ln/>
        </p:spPr>
        <p:txBody>
          <a:bodyPr lIns="92017" tIns="45201" rIns="92017" bIns="45201"/>
          <a:lstStyle/>
          <a:p>
            <a:endParaRPr lang="en-US"/>
          </a:p>
        </p:txBody>
      </p:sp>
      <p:sp>
        <p:nvSpPr>
          <p:cNvPr id="112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687388"/>
            <a:ext cx="5137150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F290C-A71F-4C8D-B122-141AC26BD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F5E3D-0BC3-42F2-B307-C8E8A8EDE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D6BF-9886-479F-BE88-7F318631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E0E0-2FF4-4841-B540-57E827097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09F6-B6DA-4307-B5AC-F873F5D0A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88E7-FC48-4EF8-B3DC-B5CD71EFA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7E9F9-A962-4F27-9430-A1179A6661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2583B-7C3D-4E02-8D90-64998C6CD7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EC5B9-52B2-4D86-A370-804AC8604E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3133-A15D-4710-AEB2-7F1029DE9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02E37-F4B9-4DCC-BA93-9B7B0AF478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2B0AA-AEDF-458F-B9AA-682F0167FC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DBCA0-A5B8-4D4F-B25F-BC150B3FA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E438F-270C-4CA2-9032-029D58780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D8B9-11E6-4F6C-9C37-B1840978C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2088F-068E-49EC-A8CC-8A0861F32D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B1CE-AAA2-4A85-895D-CF9AE8C304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ED3BF-C764-4FC8-A5D1-7FB1533AE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9"/>
            <a:ext cx="92583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62959B99-6B3A-4DD2-847B-B1812FA48B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E1E52E-86CB-4288-B50D-B71B1745A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4D4D3-61EA-431D-85CA-4EBA7B9E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9FDEF-30CF-4E62-B652-FB1139A9A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837EF3-E61E-471D-B1DA-7C038F22D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0CF20C9D-1906-402C-984D-6C603D7D5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828ECF-C36E-4CB2-92A8-B44413008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6DAC65-6BA1-412C-92AF-1A72E4CE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628A04-DCD3-4D28-83EC-4C0331A48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C81B7D-CB36-40F1-8BC6-110BBFB4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EFC20-8C4C-4068-80FF-8860B7007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7D431B-0241-4C8C-9ED5-5EE620576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413D59-E10A-4F92-8157-40D479262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143D2-BE4B-44CD-830E-279C738E6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6F5341-09ED-4D05-8761-4343EC3A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45E52-B285-4132-9BD3-9CCD32F0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EF859F6-0CDA-4636-B44C-FF7AE1701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52F6C-8A74-42AB-B439-CB280888D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AE2A2D-8373-42C7-A769-33BE6D43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3E0D67-A594-41BE-8466-28AB3E186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152FA-8581-4E0A-A38A-09E6D1436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F6EC7-DD31-4C3A-A878-4DDBF8CCC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046B4D-5E4B-4C38-B3A6-D5894CB40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92ACB6-D26F-441C-8BFA-C3996FAE8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58682B-FCDC-418C-B7AF-96261788B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1404BC-DD90-4FF5-AE6C-0810A6D60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DC7CB-036E-4F8E-8BFC-F7FF5606B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9D7E5-9027-4EFE-B253-9B941ABAE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A4AE0B-DC77-4EB3-87F1-A35CF87AB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2245C-89D0-456E-98FB-A9CAFDFB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146B39-255F-403D-8EFF-F901C005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CD9F8B-42FD-473B-A02A-539424793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8795AC-6E82-4E38-A517-5BC58A52C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5D350F-7EA0-4C34-A06E-205A5BA62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8B730B-A3FD-423A-9001-EDE3DD992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AA4D77-6AC0-4407-9286-34BC4A23E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9B8CB-7EB2-49D5-9C0F-919185C20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F12C-44EA-4863-ADAF-31FFCB8A5C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E1BD-F77A-40BC-96C5-F891951793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77735-A164-42AE-85C2-75F909C5B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783A-4122-4ED5-B812-E18D17133F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9B2A-8267-426A-952A-62DBADF548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6297-AE99-4007-806A-7E69DBC97F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9C37-D002-43C3-8F9F-A7F93823A8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B79A-A124-4455-8650-CDAA77065B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118C-9192-464E-B728-25555C5FFF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78BA-39AD-42FA-8D41-B78120764C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B51B-59DC-46D7-82AF-D4640B51FB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38D2-A6E9-4B3C-BFC5-C0366ABF6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D34B-1236-4CD2-A364-89E117BFD5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8E6D-36B8-4634-B312-DD12ECCB37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DCE6-2B74-4E0F-982B-B8B7EF2157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E020-3787-4A2A-A1E8-68408B9026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B05D-2A5C-41E0-99D7-EB2932BA93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2D0-F345-4344-B503-B98042C3A9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17BB-7CAD-4305-88FE-C388CE31FE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234B-54FE-4D4E-927B-136495EF2B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B06C-EABB-48FF-BA90-0C52A5231B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1018-D901-4F3E-BFA5-694D32F69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3A51-26D6-4B81-A8AF-C5262D9D6C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DBE92-7927-43B1-85CD-355AEB9F8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D32C-1C4F-4F17-B8A8-673D8B581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0B6E-4EAE-403F-AC42-1989B67B6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6F3C-4A55-4AD3-A45A-4B63BC022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7842-29F0-4452-A873-63D456291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DC54-C38C-4EF6-B9C1-47B875342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0058-023E-431A-A24E-FB3720E4E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180B-1C05-4AEA-B899-A1E4BBC4D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50ED-994B-4B56-B889-378B6A1B2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144D-CDC3-4BA3-92B7-D5B75271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F679-4631-4EE6-A95A-7E8D89618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43904-4947-4E95-92C4-C9EEEA039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C300-440E-4A53-9BFF-FF317ABA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840A-229E-4B9B-9EBF-7DCF11CE5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68A5-9CD2-496C-98E5-B27BBD5BC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134C9-2B1F-4261-8882-D9DC2B586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6B5E-0C60-45EE-9508-890E295BB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63464-2AEC-4A7F-8B94-4A44EF358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25038-850B-4EB7-9EF1-DD8953C34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B080-C24A-4F3F-82AF-CEC1E3511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A344-76C0-4756-BFB9-133E18471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32AC-270F-4B15-B5AA-5F0227192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2648-7D8B-4D95-B9D4-678C4F43E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0276-1B52-47A8-A76F-3B43965AC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4EAAC-A064-4E5B-952B-2127EF78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AA5B-4302-4BCE-8030-E68B04CA0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F234A-0F78-4F7A-AE15-26122757A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EBB04-D8AB-45EF-9679-B260462D6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0F2EC-2DD1-4E4C-AA43-574B32FDA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5BB53-9A35-4C5D-9055-0670E49C6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17CB9-0E32-4B1F-97DD-2020F945C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7569F-22EF-4CAE-810E-428297A0A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AAA7B-7369-45C1-BBB4-4124B77FE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E50-B7F3-419A-8FD2-94853B588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36344-1483-4136-A221-133BEA638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DCCF6-9CDA-4517-A65A-902645B8D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537D8-419F-4CBC-9A07-1FDFB4139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AE078-C26D-498C-BC8F-6E7C93046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BA98-D2BC-413B-AAEA-ED20F620D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0612C-738B-4B7B-99BF-401F36CC8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B306-CDB6-432B-9B36-D46DD703E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474A1-DE2D-42E7-A6E2-F328FB163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50EB-0085-4189-AE4D-0E2184088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B7B5-2B7F-4766-8010-DFC10D643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274639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1B00-17EE-4FDE-981D-55DEDEC35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4350" y="1600202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21853108-1475-46AD-86B7-A5F3CE224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9"/>
            <a:ext cx="92583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3FE5508C-DC0D-4FBB-8AFF-BED5FEC7D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40BA3-F0FC-48FA-9152-93031493D0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61E4B-469E-4C6F-BD5E-40EF30FCA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83717-FBF5-4E14-A888-9436867ACA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30966-CEBC-43A2-8E0D-929D5FC4C3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2367B-7BD4-438A-AE08-9A757E47D6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6C71-7EA6-41DF-AA52-2F71009E0F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62A35-E5E8-4EAA-A9D2-67D155F900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E5BED-F2E5-4F80-AC65-ACAD0D6180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AB792-1BD9-4118-9410-0306D0C043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890B2-0D87-46FF-AAAA-74F3394FE9F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AD93E-6814-45D3-A7A7-7F6B8EEFAC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274639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A16CC-A47F-4E30-94F8-1185B63779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FD79B-8F8C-4CFD-A460-A443FE37F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290E6-CB1E-47B4-B194-EF7ABF54780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2E0C0-109F-4C90-AC3C-EB4361BF53C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5A0A-768C-46A6-9C45-37B859D8B49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FB2B8-1DEC-4E09-93A4-3B0F6A19E4E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3B1AE-2AC0-4A73-84E6-189FD93CB58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67D1-37FF-43A9-A68C-0BF79F89471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97CBB-2B54-4939-9AEF-1545A8BC8A4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2F6B-F112-42C0-8931-E99533652A9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6F8B-C4A6-4717-A4D6-611FFA2D4BD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0D50F-8CBB-4FC6-BC75-FFCFC73F4FC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BC56-B3EE-44EF-BCBA-C227D4273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E2F76-1145-43A3-9416-6D73A29667A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EEC6-A632-444E-910B-0DF85AE7A26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01120-9F2C-4047-82E6-B996ED052F0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A5F5-3C9C-42CF-BB6F-261A743618D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6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2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BF0BF-975C-4537-874A-87DF42A0121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16AD2-68C7-4C7E-9D5A-0F1275C9761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A095-7A65-48D2-A54D-C61B24340D4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BE914-8D07-4547-A9E2-89DF2766D56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7A475-31FA-4214-AE1C-EE451AE0D9A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FF71-BB0E-4640-818A-D5EFA48FF4F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F95D5-740D-4D2D-9DB0-C5E4F3FEA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E0ED2-825D-4679-861D-A3C4CC309B8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A9BB-9494-4C1A-97FA-3DA3E4D95DF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38F7B-0E6E-46C4-AEFA-93AB461E513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58719-C454-438D-9F52-C430CB67925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A5311-97B1-4F7E-B639-D047BDAAD71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B3AB6-503E-462A-9CD7-E1A89948841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5A32D-A099-480B-9EDC-30CBFE194BC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25834-C4DC-4082-A32A-F3CC4EB9FA9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EE8F-4577-46D3-874C-360C1E4CE7D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BE9A-686B-4FAE-AF4F-D59AE33CA76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EBBC-E04B-4C6E-ADAE-A0EBB98B3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959B-3123-4CFF-BCF2-D47FB9073F3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4CC82-E405-4608-B318-6B609C902CF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274639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91214-ABFF-4967-8C61-5544E3A7F0C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14350" y="274638"/>
            <a:ext cx="9258300" cy="1143000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en-US" sz="4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514350" y="1600203"/>
            <a:ext cx="9258300" cy="4525963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69D79-054B-4E64-B81E-C3AA009A9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ABEB-EB23-4EB2-999B-6A308BA3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ED55-DF9B-48F6-A2FA-F21CBF6C8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26CF-0F79-4060-A8C8-3334DE92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CEC5E-EB70-4ECA-B8BA-2243E57A4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5FFC1-053C-44CA-B60B-CF1CA5045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6C3C31-7EB7-468D-9547-08D3F427D8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3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2174A1F-4A09-4B6C-8C9F-81EDDD04ECA3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5DEDFC8-D7F2-488E-A37D-2786417862AF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F74B0F15-D7D2-423D-89DA-584D50F139CC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3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CAFF36D-191F-4938-B235-9FC7C39CBB01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967147A3-1441-4C61-B53D-D6E4D942E5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9/11/2012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21043EF-959F-42B9-AC8E-1CDBB31DD71F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CF7F598C-7006-422B-8A8F-285EE7BFF6FD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550563-327E-4C9E-84FD-FC35915080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7B570A-243A-43E6-9CC9-740FBEE3EA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A0D1232E-A764-4158-A397-E199C474CD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46" r:id="rId12"/>
    <p:sldLayoutId id="214748374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574DD10-1286-404E-9F3B-1FE36FA5364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de-DE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de-DE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B67193A-C5FB-422E-93B4-04388C7A0672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lo stile del titolo dello schema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Fare clic per modificare gli stili del testo dello schema</a:t>
            </a:r>
          </a:p>
          <a:p>
            <a:pPr lvl="1"/>
            <a:r>
              <a:rPr lang="de-DE" smtClean="0"/>
              <a:t>Secondo livello</a:t>
            </a:r>
          </a:p>
          <a:p>
            <a:pPr lvl="2"/>
            <a:r>
              <a:rPr lang="de-DE" smtClean="0"/>
              <a:t>Terzo livello</a:t>
            </a:r>
          </a:p>
          <a:p>
            <a:pPr lvl="3"/>
            <a:r>
              <a:rPr lang="de-DE" smtClean="0"/>
              <a:t>Quarto livello</a:t>
            </a:r>
          </a:p>
          <a:p>
            <a:pPr lvl="4"/>
            <a:r>
              <a:rPr lang="de-DE" smtClean="0"/>
              <a:t>Quinto livello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defTabSz="895350">
              <a:defRPr sz="1400"/>
            </a:lvl1pPr>
          </a:lstStyle>
          <a:p>
            <a:endParaRPr lang="de-DE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ctr" defTabSz="895350">
              <a:defRPr sz="1400"/>
            </a:lvl1pPr>
          </a:lstStyle>
          <a:p>
            <a:endParaRPr lang="de-DE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895350">
              <a:defRPr sz="1400"/>
            </a:lvl1pPr>
          </a:lstStyle>
          <a:p>
            <a:fld id="{0356FA03-2858-4EAE-A058-5CDFE98631CC}" type="slidenum">
              <a:rPr lang="de-DE"/>
              <a:pPr/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89535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39725" indent="-339725" algn="l" defTabSz="895350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0988" algn="l" defTabSz="895350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0300" indent="-225425" algn="l" defTabSz="895350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2738" indent="-227013" algn="l" defTabSz="89535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588" indent="-225425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0788" indent="-225425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7988" indent="-225425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188" indent="-225425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2388" indent="-225425" algn="l" defTabSz="89535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1F6C8425-3D67-48EC-AE18-4FAB7AA0E1A6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3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24C1A012-D3AC-416F-9467-E2F6131E0BC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10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6.xls"/><Relationship Id="rId13" Type="http://schemas.openxmlformats.org/officeDocument/2006/relationships/oleObject" Target="../embeddings/Microsoft_Office_Excel_97-2003_Worksheet11.xls"/><Relationship Id="rId3" Type="http://schemas.openxmlformats.org/officeDocument/2006/relationships/oleObject" Target="../embeddings/Microsoft_Office_Excel_97-2003_Worksheet1.xls"/><Relationship Id="rId7" Type="http://schemas.openxmlformats.org/officeDocument/2006/relationships/oleObject" Target="../embeddings/Microsoft_Office_Excel_97-2003_Worksheet5.xls"/><Relationship Id="rId12" Type="http://schemas.openxmlformats.org/officeDocument/2006/relationships/oleObject" Target="../embeddings/Microsoft_Office_Excel_97-2003_Worksheet10.xls"/><Relationship Id="rId17" Type="http://schemas.openxmlformats.org/officeDocument/2006/relationships/oleObject" Target="../embeddings/Microsoft_Office_Excel_97-2003_Worksheet15.xls"/><Relationship Id="rId2" Type="http://schemas.openxmlformats.org/officeDocument/2006/relationships/slideLayout" Target="../slideLayouts/slideLayout144.xml"/><Relationship Id="rId16" Type="http://schemas.openxmlformats.org/officeDocument/2006/relationships/oleObject" Target="../embeddings/Microsoft_Office_Excel_97-2003_Worksheet14.xls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Worksheet4.xls"/><Relationship Id="rId11" Type="http://schemas.openxmlformats.org/officeDocument/2006/relationships/oleObject" Target="../embeddings/Microsoft_Office_Excel_97-2003_Worksheet9.xls"/><Relationship Id="rId5" Type="http://schemas.openxmlformats.org/officeDocument/2006/relationships/oleObject" Target="../embeddings/Microsoft_Office_Excel_97-2003_Worksheet3.xls"/><Relationship Id="rId15" Type="http://schemas.openxmlformats.org/officeDocument/2006/relationships/oleObject" Target="../embeddings/Microsoft_Office_Excel_97-2003_Worksheet13.xls"/><Relationship Id="rId10" Type="http://schemas.openxmlformats.org/officeDocument/2006/relationships/oleObject" Target="../embeddings/Microsoft_Office_Excel_97-2003_Worksheet8.xls"/><Relationship Id="rId4" Type="http://schemas.openxmlformats.org/officeDocument/2006/relationships/oleObject" Target="../embeddings/Microsoft_Office_Excel_97-2003_Worksheet2.xls"/><Relationship Id="rId9" Type="http://schemas.openxmlformats.org/officeDocument/2006/relationships/oleObject" Target="../embeddings/Microsoft_Office_Excel_97-2003_Worksheet7.xls"/><Relationship Id="rId14" Type="http://schemas.openxmlformats.org/officeDocument/2006/relationships/oleObject" Target="../embeddings/Microsoft_Office_Excel_97-2003_Worksheet1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2.x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6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3.xml"/><Relationship Id="rId5" Type="http://schemas.openxmlformats.org/officeDocument/2006/relationships/oleObject" Target="../embeddings/Microsoft_Office_Word_97_-_2003_Document19.doc"/><Relationship Id="rId4" Type="http://schemas.openxmlformats.org/officeDocument/2006/relationships/oleObject" Target="../embeddings/Microsoft_Office_Word_97_-_2003_Document18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4.xml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9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1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0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Prediction of Type 1A Diabetes:</a:t>
            </a:r>
          </a:p>
          <a:p>
            <a:r>
              <a:rPr lang="en-US" dirty="0" smtClean="0"/>
              <a:t>The Natural History of the Prediabetic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609600"/>
            <a:ext cx="9772650" cy="1143000"/>
          </a:xfrm>
        </p:spPr>
        <p:txBody>
          <a:bodyPr/>
          <a:lstStyle/>
          <a:p>
            <a:r>
              <a:rPr lang="en-US" sz="3200">
                <a:latin typeface="Arial Black" pitchFamily="34" charset="0"/>
              </a:rPr>
              <a:t>Sustained beta cell apoptosis in patients with long-standing type 1 diabetes: indirect evidence for islet regeneration?</a:t>
            </a:r>
            <a:br>
              <a:rPr lang="en-US" sz="3200">
                <a:latin typeface="Arial Black" pitchFamily="34" charset="0"/>
              </a:rPr>
            </a:br>
            <a:r>
              <a:rPr lang="en-US" sz="3200"/>
              <a:t>Meier et al, Diabetologia 2005</a:t>
            </a:r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771525" y="2819400"/>
          <a:ext cx="8743950" cy="4114800"/>
        </p:xfrm>
        <a:graphic>
          <a:graphicData uri="http://schemas.openxmlformats.org/presentationml/2006/ole">
            <p:oleObj spid="_x0000_s199683" name="Chart" r:id="rId3" imgW="9180000" imgH="4860000" progId="MSGraph.Chart.8">
              <p:embed followColorScheme="full"/>
            </p:oleObj>
          </a:graphicData>
        </a:graphic>
      </p:graphicFrame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342900" y="2362200"/>
            <a:ext cx="402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% Insulin/Pancreatic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“Biochemical” Autoantibody Assays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Insulin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Glutamic Acid Decarboxylase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ICA512 (IA-2</a:t>
            </a:r>
            <a:r>
              <a:rPr lang="en-US" sz="4000" dirty="0" smtClean="0"/>
              <a:t>)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/>
          </a:p>
          <a:p>
            <a:r>
              <a:rPr lang="en-US" sz="4000" dirty="0" smtClean="0"/>
              <a:t>ZnT8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Oval 2"/>
          <p:cNvSpPr>
            <a:spLocks noChangeArrowheads="1"/>
          </p:cNvSpPr>
          <p:nvPr/>
        </p:nvSpPr>
        <p:spPr bwMode="auto">
          <a:xfrm>
            <a:off x="4629150" y="5181600"/>
            <a:ext cx="85725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5" name="Oval 3"/>
          <p:cNvSpPr>
            <a:spLocks noChangeArrowheads="1"/>
          </p:cNvSpPr>
          <p:nvPr/>
        </p:nvSpPr>
        <p:spPr bwMode="auto">
          <a:xfrm>
            <a:off x="5314950" y="5105400"/>
            <a:ext cx="3429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6" name="Oval 4"/>
          <p:cNvSpPr>
            <a:spLocks noChangeArrowheads="1"/>
          </p:cNvSpPr>
          <p:nvPr/>
        </p:nvSpPr>
        <p:spPr bwMode="auto">
          <a:xfrm>
            <a:off x="4543425" y="5105400"/>
            <a:ext cx="3429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7" name="Oval 5"/>
          <p:cNvSpPr>
            <a:spLocks noChangeArrowheads="1"/>
          </p:cNvSpPr>
          <p:nvPr/>
        </p:nvSpPr>
        <p:spPr bwMode="auto">
          <a:xfrm>
            <a:off x="4886325" y="5410200"/>
            <a:ext cx="3429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8" name="Oval 6"/>
          <p:cNvSpPr>
            <a:spLocks noChangeArrowheads="1"/>
          </p:cNvSpPr>
          <p:nvPr/>
        </p:nvSpPr>
        <p:spPr bwMode="auto">
          <a:xfrm>
            <a:off x="4886325" y="4800600"/>
            <a:ext cx="3429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3600450" y="5867400"/>
            <a:ext cx="3600450" cy="3048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0" name="Oval 8"/>
          <p:cNvSpPr>
            <a:spLocks noChangeArrowheads="1"/>
          </p:cNvSpPr>
          <p:nvPr/>
        </p:nvSpPr>
        <p:spPr bwMode="auto">
          <a:xfrm>
            <a:off x="4800600" y="4800600"/>
            <a:ext cx="514350" cy="609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auto">
          <a:xfrm>
            <a:off x="4972050" y="4114800"/>
            <a:ext cx="85725" cy="685800"/>
          </a:xfrm>
          <a:custGeom>
            <a:avLst/>
            <a:gdLst>
              <a:gd name="T0" fmla="*/ 2147483647 w 48"/>
              <a:gd name="T1" fmla="*/ 0 h 240"/>
              <a:gd name="T2" fmla="*/ 0 w 48"/>
              <a:gd name="T3" fmla="*/ 2147483647 h 240"/>
              <a:gd name="T4" fmla="*/ 2147483647 w 48"/>
              <a:gd name="T5" fmla="*/ 2147483647 h 240"/>
              <a:gd name="T6" fmla="*/ 0 w 48"/>
              <a:gd name="T7" fmla="*/ 2147483647 h 240"/>
              <a:gd name="T8" fmla="*/ 2147483647 w 48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40"/>
              <a:gd name="T17" fmla="*/ 48 w 48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40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0"/>
                  <a:pt x="0" y="144"/>
                </a:cubicBezTo>
                <a:cubicBezTo>
                  <a:pt x="0" y="168"/>
                  <a:pt x="40" y="224"/>
                  <a:pt x="4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>
            <a:off x="5314950" y="2438400"/>
            <a:ext cx="771525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4886325" y="2743200"/>
            <a:ext cx="857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 flipV="1">
            <a:off x="5229225" y="266700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5" name="Line 13"/>
          <p:cNvSpPr>
            <a:spLocks noChangeShapeType="1"/>
          </p:cNvSpPr>
          <p:nvPr/>
        </p:nvSpPr>
        <p:spPr bwMode="auto">
          <a:xfrm flipH="1">
            <a:off x="5486400" y="289560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6" name="Freeform 14"/>
          <p:cNvSpPr>
            <a:spLocks/>
          </p:cNvSpPr>
          <p:nvPr/>
        </p:nvSpPr>
        <p:spPr bwMode="auto">
          <a:xfrm>
            <a:off x="4457700" y="2286000"/>
            <a:ext cx="1371600" cy="1676400"/>
          </a:xfrm>
          <a:custGeom>
            <a:avLst/>
            <a:gdLst>
              <a:gd name="T0" fmla="*/ 2147483647 w 544"/>
              <a:gd name="T1" fmla="*/ 2147483647 h 584"/>
              <a:gd name="T2" fmla="*/ 2147483647 w 544"/>
              <a:gd name="T3" fmla="*/ 2147483647 h 584"/>
              <a:gd name="T4" fmla="*/ 2147483647 w 544"/>
              <a:gd name="T5" fmla="*/ 2147483647 h 584"/>
              <a:gd name="T6" fmla="*/ 2147483647 w 544"/>
              <a:gd name="T7" fmla="*/ 2147483647 h 584"/>
              <a:gd name="T8" fmla="*/ 2147483647 w 544"/>
              <a:gd name="T9" fmla="*/ 2147483647 h 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584"/>
              <a:gd name="T17" fmla="*/ 544 w 544"/>
              <a:gd name="T18" fmla="*/ 584 h 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584">
                <a:moveTo>
                  <a:pt x="512" y="400"/>
                </a:moveTo>
                <a:cubicBezTo>
                  <a:pt x="528" y="492"/>
                  <a:pt x="544" y="584"/>
                  <a:pt x="464" y="544"/>
                </a:cubicBezTo>
                <a:cubicBezTo>
                  <a:pt x="384" y="504"/>
                  <a:pt x="64" y="248"/>
                  <a:pt x="32" y="160"/>
                </a:cubicBezTo>
                <a:cubicBezTo>
                  <a:pt x="0" y="72"/>
                  <a:pt x="216" y="32"/>
                  <a:pt x="272" y="16"/>
                </a:cubicBezTo>
                <a:cubicBezTo>
                  <a:pt x="328" y="0"/>
                  <a:pt x="352" y="56"/>
                  <a:pt x="368" y="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7" name="Oval 15"/>
          <p:cNvSpPr>
            <a:spLocks noChangeArrowheads="1"/>
          </p:cNvSpPr>
          <p:nvPr/>
        </p:nvSpPr>
        <p:spPr bwMode="auto">
          <a:xfrm>
            <a:off x="5229225" y="2209800"/>
            <a:ext cx="3429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6172200" y="1676400"/>
            <a:ext cx="771525" cy="685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89" name="Freeform 17"/>
          <p:cNvSpPr>
            <a:spLocks/>
          </p:cNvSpPr>
          <p:nvPr/>
        </p:nvSpPr>
        <p:spPr bwMode="auto">
          <a:xfrm>
            <a:off x="6086475" y="2362200"/>
            <a:ext cx="428625" cy="787400"/>
          </a:xfrm>
          <a:custGeom>
            <a:avLst/>
            <a:gdLst>
              <a:gd name="T0" fmla="*/ 0 w 144"/>
              <a:gd name="T1" fmla="*/ 2147483647 h 448"/>
              <a:gd name="T2" fmla="*/ 2147483647 w 144"/>
              <a:gd name="T3" fmla="*/ 2147483647 h 448"/>
              <a:gd name="T4" fmla="*/ 2147483647 w 144"/>
              <a:gd name="T5" fmla="*/ 2147483647 h 448"/>
              <a:gd name="T6" fmla="*/ 2147483647 w 144"/>
              <a:gd name="T7" fmla="*/ 2147483647 h 448"/>
              <a:gd name="T8" fmla="*/ 2147483647 w 144"/>
              <a:gd name="T9" fmla="*/ 2147483647 h 448"/>
              <a:gd name="T10" fmla="*/ 2147483647 w 144"/>
              <a:gd name="T11" fmla="*/ 2147483647 h 448"/>
              <a:gd name="T12" fmla="*/ 2147483647 w 144"/>
              <a:gd name="T13" fmla="*/ 0 h 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448"/>
              <a:gd name="T23" fmla="*/ 144 w 144"/>
              <a:gd name="T24" fmla="*/ 448 h 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448">
                <a:moveTo>
                  <a:pt x="0" y="432"/>
                </a:moveTo>
                <a:cubicBezTo>
                  <a:pt x="40" y="440"/>
                  <a:pt x="80" y="448"/>
                  <a:pt x="96" y="432"/>
                </a:cubicBezTo>
                <a:cubicBezTo>
                  <a:pt x="112" y="416"/>
                  <a:pt x="88" y="360"/>
                  <a:pt x="96" y="336"/>
                </a:cubicBezTo>
                <a:cubicBezTo>
                  <a:pt x="104" y="312"/>
                  <a:pt x="144" y="312"/>
                  <a:pt x="144" y="288"/>
                </a:cubicBezTo>
                <a:cubicBezTo>
                  <a:pt x="144" y="264"/>
                  <a:pt x="96" y="224"/>
                  <a:pt x="96" y="192"/>
                </a:cubicBezTo>
                <a:cubicBezTo>
                  <a:pt x="96" y="160"/>
                  <a:pt x="144" y="128"/>
                  <a:pt x="144" y="96"/>
                </a:cubicBezTo>
                <a:cubicBezTo>
                  <a:pt x="144" y="64"/>
                  <a:pt x="104" y="16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90" name="Freeform 18"/>
          <p:cNvSpPr>
            <a:spLocks/>
          </p:cNvSpPr>
          <p:nvPr/>
        </p:nvSpPr>
        <p:spPr bwMode="auto">
          <a:xfrm>
            <a:off x="4972050" y="2133600"/>
            <a:ext cx="342900" cy="228600"/>
          </a:xfrm>
          <a:custGeom>
            <a:avLst/>
            <a:gdLst>
              <a:gd name="T0" fmla="*/ 0 w 110"/>
              <a:gd name="T1" fmla="*/ 2147483647 h 91"/>
              <a:gd name="T2" fmla="*/ 2147483647 w 110"/>
              <a:gd name="T3" fmla="*/ 0 h 91"/>
              <a:gd name="T4" fmla="*/ 0 60000 65536"/>
              <a:gd name="T5" fmla="*/ 0 60000 65536"/>
              <a:gd name="T6" fmla="*/ 0 w 110"/>
              <a:gd name="T7" fmla="*/ 0 h 91"/>
              <a:gd name="T8" fmla="*/ 110 w 11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" h="91">
                <a:moveTo>
                  <a:pt x="0" y="91"/>
                </a:moveTo>
                <a:cubicBezTo>
                  <a:pt x="21" y="31"/>
                  <a:pt x="31" y="0"/>
                  <a:pt x="110" y="0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91" name="Line 19"/>
          <p:cNvSpPr>
            <a:spLocks noChangeShapeType="1"/>
          </p:cNvSpPr>
          <p:nvPr/>
        </p:nvSpPr>
        <p:spPr bwMode="auto">
          <a:xfrm>
            <a:off x="4029075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92" name="Freeform 20"/>
          <p:cNvSpPr>
            <a:spLocks/>
          </p:cNvSpPr>
          <p:nvPr/>
        </p:nvSpPr>
        <p:spPr bwMode="auto">
          <a:xfrm>
            <a:off x="3857625" y="2057400"/>
            <a:ext cx="1200150" cy="1143000"/>
          </a:xfrm>
          <a:custGeom>
            <a:avLst/>
            <a:gdLst>
              <a:gd name="T0" fmla="*/ 2147483647 w 448"/>
              <a:gd name="T1" fmla="*/ 2147483647 h 392"/>
              <a:gd name="T2" fmla="*/ 2147483647 w 448"/>
              <a:gd name="T3" fmla="*/ 2147483647 h 392"/>
              <a:gd name="T4" fmla="*/ 2147483647 w 448"/>
              <a:gd name="T5" fmla="*/ 2147483647 h 392"/>
              <a:gd name="T6" fmla="*/ 0 60000 65536"/>
              <a:gd name="T7" fmla="*/ 0 60000 65536"/>
              <a:gd name="T8" fmla="*/ 0 60000 65536"/>
              <a:gd name="T9" fmla="*/ 0 w 448"/>
              <a:gd name="T10" fmla="*/ 0 h 392"/>
              <a:gd name="T11" fmla="*/ 448 w 448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392">
                <a:moveTo>
                  <a:pt x="64" y="392"/>
                </a:moveTo>
                <a:cubicBezTo>
                  <a:pt x="32" y="252"/>
                  <a:pt x="0" y="112"/>
                  <a:pt x="64" y="56"/>
                </a:cubicBezTo>
                <a:cubicBezTo>
                  <a:pt x="128" y="0"/>
                  <a:pt x="384" y="64"/>
                  <a:pt x="448" y="56"/>
                </a:cubicBezTo>
              </a:path>
            </a:pathLst>
          </a:cu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93" name="Line 21"/>
          <p:cNvSpPr>
            <a:spLocks noChangeShapeType="1"/>
          </p:cNvSpPr>
          <p:nvPr/>
        </p:nvSpPr>
        <p:spPr bwMode="auto">
          <a:xfrm flipH="1" flipV="1">
            <a:off x="2657475" y="1066800"/>
            <a:ext cx="1371600" cy="121920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94" name="Text Box 22"/>
          <p:cNvSpPr txBox="1">
            <a:spLocks noChangeArrowheads="1"/>
          </p:cNvSpPr>
          <p:nvPr/>
        </p:nvSpPr>
        <p:spPr bwMode="auto">
          <a:xfrm>
            <a:off x="5400675" y="5257800"/>
            <a:ext cx="1435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solidFill>
                  <a:srgbClr val="000000"/>
                </a:solidFill>
              </a:rPr>
              <a:t>Streptavidin</a:t>
            </a:r>
            <a:endParaRPr lang="en-US" sz="1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Coated plate</a:t>
            </a:r>
          </a:p>
        </p:txBody>
      </p:sp>
      <p:sp>
        <p:nvSpPr>
          <p:cNvPr id="233495" name="Text Box 23"/>
          <p:cNvSpPr txBox="1">
            <a:spLocks noChangeArrowheads="1"/>
          </p:cNvSpPr>
          <p:nvPr/>
        </p:nvSpPr>
        <p:spPr bwMode="auto">
          <a:xfrm>
            <a:off x="6600825" y="2540000"/>
            <a:ext cx="20592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solidFill>
                  <a:srgbClr val="000000"/>
                </a:solidFill>
              </a:rPr>
              <a:t>Sulfo</a:t>
            </a:r>
            <a:r>
              <a:rPr lang="en-US" sz="1800" b="1" dirty="0">
                <a:solidFill>
                  <a:srgbClr val="000000"/>
                </a:solidFill>
              </a:rPr>
              <a:t>-TAG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Labeled Proinsulin</a:t>
            </a:r>
          </a:p>
        </p:txBody>
      </p: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5229225" y="4191000"/>
            <a:ext cx="20592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Biotin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Labeled Proinsulin</a:t>
            </a: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1628775" y="1828801"/>
            <a:ext cx="16946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Insulin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Autoantibody</a:t>
            </a:r>
          </a:p>
        </p:txBody>
      </p:sp>
      <p:sp>
        <p:nvSpPr>
          <p:cNvPr id="233498" name="Line 26"/>
          <p:cNvSpPr>
            <a:spLocks noChangeShapeType="1"/>
          </p:cNvSpPr>
          <p:nvPr/>
        </p:nvSpPr>
        <p:spPr bwMode="auto">
          <a:xfrm>
            <a:off x="4286250" y="3429000"/>
            <a:ext cx="771525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99" name="Line 27"/>
          <p:cNvSpPr>
            <a:spLocks noChangeShapeType="1"/>
          </p:cNvSpPr>
          <p:nvPr/>
        </p:nvSpPr>
        <p:spPr bwMode="auto">
          <a:xfrm>
            <a:off x="3857625" y="3733800"/>
            <a:ext cx="857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500" name="Line 28"/>
          <p:cNvSpPr>
            <a:spLocks noChangeShapeType="1"/>
          </p:cNvSpPr>
          <p:nvPr/>
        </p:nvSpPr>
        <p:spPr bwMode="auto">
          <a:xfrm flipV="1">
            <a:off x="4200525" y="365760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501" name="Line 29"/>
          <p:cNvSpPr>
            <a:spLocks noChangeShapeType="1"/>
          </p:cNvSpPr>
          <p:nvPr/>
        </p:nvSpPr>
        <p:spPr bwMode="auto">
          <a:xfrm flipH="1">
            <a:off x="4457700" y="388620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502" name="Freeform 30"/>
          <p:cNvSpPr>
            <a:spLocks/>
          </p:cNvSpPr>
          <p:nvPr/>
        </p:nvSpPr>
        <p:spPr bwMode="auto">
          <a:xfrm>
            <a:off x="3429000" y="3276600"/>
            <a:ext cx="1371600" cy="1676400"/>
          </a:xfrm>
          <a:custGeom>
            <a:avLst/>
            <a:gdLst>
              <a:gd name="T0" fmla="*/ 2147483647 w 544"/>
              <a:gd name="T1" fmla="*/ 2147483647 h 584"/>
              <a:gd name="T2" fmla="*/ 2147483647 w 544"/>
              <a:gd name="T3" fmla="*/ 2147483647 h 584"/>
              <a:gd name="T4" fmla="*/ 2147483647 w 544"/>
              <a:gd name="T5" fmla="*/ 2147483647 h 584"/>
              <a:gd name="T6" fmla="*/ 2147483647 w 544"/>
              <a:gd name="T7" fmla="*/ 2147483647 h 584"/>
              <a:gd name="T8" fmla="*/ 2147483647 w 544"/>
              <a:gd name="T9" fmla="*/ 2147483647 h 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584"/>
              <a:gd name="T17" fmla="*/ 544 w 544"/>
              <a:gd name="T18" fmla="*/ 584 h 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584">
                <a:moveTo>
                  <a:pt x="512" y="400"/>
                </a:moveTo>
                <a:cubicBezTo>
                  <a:pt x="528" y="492"/>
                  <a:pt x="544" y="584"/>
                  <a:pt x="464" y="544"/>
                </a:cubicBezTo>
                <a:cubicBezTo>
                  <a:pt x="384" y="504"/>
                  <a:pt x="64" y="248"/>
                  <a:pt x="32" y="160"/>
                </a:cubicBezTo>
                <a:cubicBezTo>
                  <a:pt x="0" y="72"/>
                  <a:pt x="216" y="32"/>
                  <a:pt x="272" y="16"/>
                </a:cubicBezTo>
                <a:cubicBezTo>
                  <a:pt x="328" y="0"/>
                  <a:pt x="352" y="56"/>
                  <a:pt x="368" y="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503" name="Oval 31"/>
          <p:cNvSpPr>
            <a:spLocks noChangeArrowheads="1"/>
          </p:cNvSpPr>
          <p:nvPr/>
        </p:nvSpPr>
        <p:spPr bwMode="auto">
          <a:xfrm>
            <a:off x="4200525" y="3200400"/>
            <a:ext cx="3429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504" name="Freeform 32"/>
          <p:cNvSpPr>
            <a:spLocks/>
          </p:cNvSpPr>
          <p:nvPr/>
        </p:nvSpPr>
        <p:spPr bwMode="auto">
          <a:xfrm>
            <a:off x="3943350" y="3124200"/>
            <a:ext cx="342900" cy="228600"/>
          </a:xfrm>
          <a:custGeom>
            <a:avLst/>
            <a:gdLst>
              <a:gd name="T0" fmla="*/ 0 w 110"/>
              <a:gd name="T1" fmla="*/ 2147483647 h 91"/>
              <a:gd name="T2" fmla="*/ 2147483647 w 110"/>
              <a:gd name="T3" fmla="*/ 0 h 91"/>
              <a:gd name="T4" fmla="*/ 0 60000 65536"/>
              <a:gd name="T5" fmla="*/ 0 60000 65536"/>
              <a:gd name="T6" fmla="*/ 0 w 110"/>
              <a:gd name="T7" fmla="*/ 0 h 91"/>
              <a:gd name="T8" fmla="*/ 110 w 11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" h="91">
                <a:moveTo>
                  <a:pt x="0" y="91"/>
                </a:moveTo>
                <a:cubicBezTo>
                  <a:pt x="21" y="31"/>
                  <a:pt x="31" y="0"/>
                  <a:pt x="110" y="0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505" name="TextBox 32"/>
          <p:cNvSpPr txBox="1">
            <a:spLocks noChangeArrowheads="1"/>
          </p:cNvSpPr>
          <p:nvPr/>
        </p:nvSpPr>
        <p:spPr bwMode="auto">
          <a:xfrm>
            <a:off x="5829300" y="6400801"/>
            <a:ext cx="522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Yu et al Diabetes Nov 2011</a:t>
            </a:r>
          </a:p>
        </p:txBody>
      </p:sp>
      <p:sp>
        <p:nvSpPr>
          <p:cNvPr id="233506" name="TextBox 33"/>
          <p:cNvSpPr txBox="1">
            <a:spLocks noChangeArrowheads="1"/>
          </p:cNvSpPr>
          <p:nvPr/>
        </p:nvSpPr>
        <p:spPr bwMode="auto">
          <a:xfrm>
            <a:off x="0" y="0"/>
            <a:ext cx="1028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Non-Radioactive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Electrochemiluminescent 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</a:rPr>
              <a:t>Insulin Autoantibody Assay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25041" y="112713"/>
            <a:ext cx="7494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Progression to Diabetes Among Children Positive for Anti-Islet Autoantibodies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1450" y="865188"/>
          <a:ext cx="9944100" cy="5127625"/>
        </p:xfrm>
        <a:graphic>
          <a:graphicData uri="http://schemas.openxmlformats.org/presentationml/2006/ole">
            <p:oleObj spid="_x0000_s379906" name="Prism Project" r:id="rId3" imgW="4983840" imgH="2891160" progId="Prism4.Document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57925" y="6324600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Steck et al Diabetes Care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428625" y="71438"/>
          <a:ext cx="9344025" cy="6653212"/>
        </p:xfrm>
        <a:graphic>
          <a:graphicData uri="http://schemas.openxmlformats.org/presentationml/2006/ole">
            <p:oleObj spid="_x0000_s355330" name="Prism Project" r:id="rId3" imgW="3258000" imgH="2610000" progId="Prism4.Document">
              <p:embed/>
            </p:oleObj>
          </a:graphicData>
        </a:graphic>
      </p:graphicFrame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5743575" y="2667000"/>
            <a:ext cx="368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R2=.47 p&lt;.0001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4701" y="533401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Steck et al Diabetes Care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7175" y="228600"/>
          <a:ext cx="9601200" cy="6629400"/>
        </p:xfrm>
        <a:graphic>
          <a:graphicData uri="http://schemas.openxmlformats.org/presentationml/2006/ole">
            <p:oleObj spid="_x0000_s212994" name="Prism Project" r:id="rId3" imgW="4428000" imgH="2610000" progId="Prism4.Document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72200" y="990602"/>
            <a:ext cx="385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R2=.37   P&lt;.0001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4701" y="6324601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Steck et al Diabetes Care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Quartiles of Insulin Autoantibodies Predict Faster Progression to Overt Diabetes</a:t>
            </a:r>
            <a:br>
              <a:rPr lang="en-US" sz="2800" dirty="0" smtClean="0"/>
            </a:br>
            <a:r>
              <a:rPr lang="en-US" sz="2800" dirty="0" err="1" smtClean="0"/>
              <a:t>Parikka</a:t>
            </a:r>
            <a:r>
              <a:rPr lang="en-US" sz="2800" dirty="0" smtClean="0"/>
              <a:t> ….Simell Diabetologia 2012</a:t>
            </a:r>
            <a:endParaRPr lang="en-US" sz="2800" dirty="0"/>
          </a:p>
        </p:txBody>
      </p:sp>
      <p:pic>
        <p:nvPicPr>
          <p:cNvPr id="738306" name="Picture 2"/>
          <p:cNvPicPr>
            <a:picLocks noChangeAspect="1" noChangeArrowheads="1"/>
          </p:cNvPicPr>
          <p:nvPr/>
        </p:nvPicPr>
        <p:blipFill>
          <a:blip r:embed="rId2" cstate="print"/>
          <a:srcRect l="40625" t="34375" r="7813" b="11458"/>
          <a:stretch>
            <a:fillRect/>
          </a:stretch>
        </p:blipFill>
        <p:spPr bwMode="auto">
          <a:xfrm>
            <a:off x="571500" y="1433945"/>
            <a:ext cx="9525000" cy="542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Predicted Onset Age=</a:t>
            </a:r>
            <a:br>
              <a:rPr lang="en-US" sz="3200" dirty="0" smtClean="0"/>
            </a:br>
            <a:r>
              <a:rPr lang="en-US" sz="3200" dirty="0" smtClean="0"/>
              <a:t>2.6-1.3*log(mean IAA) =0.8* age first </a:t>
            </a:r>
            <a:r>
              <a:rPr lang="en-US" sz="3200" dirty="0" err="1" smtClean="0"/>
              <a:t>Ab</a:t>
            </a:r>
            <a:r>
              <a:rPr lang="en-US" sz="3200" dirty="0" smtClean="0"/>
              <a:t>+</a:t>
            </a:r>
          </a:p>
        </p:txBody>
      </p:sp>
      <p:pic>
        <p:nvPicPr>
          <p:cNvPr id="235523" name="Picture 2"/>
          <p:cNvPicPr>
            <a:picLocks noChangeAspect="1" noChangeArrowheads="1"/>
          </p:cNvPicPr>
          <p:nvPr/>
        </p:nvPicPr>
        <p:blipFill>
          <a:blip r:embed="rId2" cstate="print"/>
          <a:srcRect l="43504" t="55208" r="33594" b="22641"/>
          <a:stretch>
            <a:fillRect/>
          </a:stretch>
        </p:blipFill>
        <p:spPr bwMode="auto">
          <a:xfrm>
            <a:off x="1543050" y="1600200"/>
            <a:ext cx="7079456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4" name="TextBox 4"/>
          <p:cNvSpPr txBox="1">
            <a:spLocks noChangeArrowheads="1"/>
          </p:cNvSpPr>
          <p:nvPr/>
        </p:nvSpPr>
        <p:spPr bwMode="auto">
          <a:xfrm>
            <a:off x="4457700" y="6411914"/>
            <a:ext cx="574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Steck et al Diabetes Care 34:1397–1399,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361" y="0"/>
          <a:ext cx="4598789" cy="6858000"/>
        </p:xfrm>
        <a:graphic>
          <a:graphicData uri="http://schemas.openxmlformats.org/presentationml/2006/ole">
            <p:oleObj spid="_x0000_s214018" name="Prism Project" r:id="rId3" imgW="3409868" imgH="2714625" progId="Prism4.Document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29150" y="0"/>
          <a:ext cx="5657850" cy="6858000"/>
        </p:xfrm>
        <a:graphic>
          <a:graphicData uri="http://schemas.openxmlformats.org/presentationml/2006/ole">
            <p:oleObj spid="_x0000_s214019" name="Prism Project" r:id="rId4" imgW="3390864" imgH="2762174" progId="Prism4.Document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24701" y="457201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Steck et al Diabetes Care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533400"/>
          <a:ext cx="10287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14350" y="-76200"/>
            <a:ext cx="9515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prstClr val="black"/>
                </a:solidFill>
                <a:latin typeface="Calibri" pitchFamily="34" charset="0"/>
              </a:rPr>
              <a:t>LONG TERM PRE-DM WITH MULTIPLE AUTOANTIBODIES</a:t>
            </a:r>
          </a:p>
          <a:p>
            <a:pPr algn="ctr" eaLnBrk="1" hangingPunct="1"/>
            <a:r>
              <a:rPr lang="en-US" sz="2400" b="1">
                <a:solidFill>
                  <a:prstClr val="black"/>
                </a:solidFill>
                <a:latin typeface="Calibri" pitchFamily="34" charset="0"/>
              </a:rPr>
              <a:t>36336-0 DAISY Study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658225" y="1143002"/>
            <a:ext cx="162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prstClr val="black"/>
                </a:solidFill>
                <a:latin typeface="Calibri" pitchFamily="34" charset="0"/>
              </a:rPr>
              <a:t>Diabetes Onset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429750" y="1676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0" y="2"/>
            <a:ext cx="2228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prstClr val="black"/>
                </a:solidFill>
                <a:latin typeface="Calibri" pitchFamily="34" charset="0"/>
              </a:rPr>
              <a:t>LEVEL Autoantibodies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960438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TRIGGERING</a:t>
            </a:r>
            <a:r>
              <a:rPr lang="en-US" dirty="0" smtClean="0"/>
              <a:t> </a:t>
            </a:r>
            <a:r>
              <a:rPr lang="en-US" dirty="0" smtClean="0">
                <a:latin typeface="Arial Black" pitchFamily="34" charset="0"/>
              </a:rPr>
              <a:t>QUESTIONS</a:t>
            </a:r>
            <a:br>
              <a:rPr lang="en-US" dirty="0" smtClean="0">
                <a:latin typeface="Arial Black" pitchFamily="34" charset="0"/>
              </a:rPr>
            </a:br>
            <a:endParaRPr lang="en-US" dirty="0" smtClean="0">
              <a:latin typeface="Arial Black" pitchFamily="34" charset="0"/>
            </a:endParaRPr>
          </a:p>
        </p:txBody>
      </p:sp>
      <p:sp>
        <p:nvSpPr>
          <p:cNvPr id="23040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10287000" cy="4525963"/>
          </a:xfrm>
        </p:spPr>
        <p:txBody>
          <a:bodyPr/>
          <a:lstStyle/>
          <a:p>
            <a:r>
              <a:rPr lang="en-US" smtClean="0"/>
              <a:t>Is there an environmental trigger?</a:t>
            </a:r>
          </a:p>
          <a:p>
            <a:r>
              <a:rPr lang="en-US" smtClean="0"/>
              <a:t>Does autoantibody appearance mark triggering?</a:t>
            </a:r>
          </a:p>
          <a:p>
            <a:r>
              <a:rPr lang="en-US" smtClean="0"/>
              <a:t>Time lag between trigger and insulitis?</a:t>
            </a:r>
          </a:p>
          <a:p>
            <a:r>
              <a:rPr lang="en-US" smtClean="0"/>
              <a:t>Time lag between insulitis and beta cell killing?</a:t>
            </a:r>
          </a:p>
          <a:p>
            <a:r>
              <a:rPr lang="en-US" smtClean="0"/>
              <a:t>“Best Model”</a:t>
            </a:r>
            <a:br>
              <a:rPr lang="en-US" smtClean="0"/>
            </a:br>
            <a:r>
              <a:rPr lang="en-US" smtClean="0"/>
              <a:t>?Kilham Rat Virus (Multiple Other viruses)</a:t>
            </a:r>
            <a:br>
              <a:rPr lang="en-US" smtClean="0"/>
            </a:br>
            <a:r>
              <a:rPr lang="en-US" smtClean="0"/>
              <a:t>ACTIVATION INNATE IMMUNITY BY VIRUS</a:t>
            </a:r>
            <a:br>
              <a:rPr lang="en-US" smtClean="0"/>
            </a:br>
            <a:r>
              <a:rPr lang="en-US" smtClean="0"/>
              <a:t>SPECIFIC MHC AND SPECIFIC TCR (Mordes et al)</a:t>
            </a:r>
            <a:br>
              <a:rPr lang="en-US" smtClean="0"/>
            </a:br>
            <a:r>
              <a:rPr lang="en-US" smtClean="0"/>
              <a:t>ANTI-INFLAMMATORY PREVENTS (Zipris et 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r>
              <a:rPr lang="en-US"/>
              <a:t>DPT-1 Ancillary Biochemical Ab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524000"/>
            <a:ext cx="8743950" cy="4114800"/>
          </a:xfrm>
        </p:spPr>
        <p:txBody>
          <a:bodyPr/>
          <a:lstStyle/>
          <a:p>
            <a:r>
              <a:rPr lang="en-US" u="sng"/>
              <a:t>Cytoplasmic ICA Positive</a:t>
            </a:r>
            <a:r>
              <a:rPr lang="en-US"/>
              <a:t> (3.4%)</a:t>
            </a:r>
            <a:br>
              <a:rPr lang="en-US"/>
            </a:br>
            <a:r>
              <a:rPr lang="en-US"/>
              <a:t>1/2 Negative for GAD/ICA512/Insulin Ab</a:t>
            </a:r>
            <a:br>
              <a:rPr lang="en-US"/>
            </a:br>
            <a:r>
              <a:rPr lang="en-US"/>
              <a:t>0.9%     = 1 Biochemical Ab</a:t>
            </a:r>
            <a:br>
              <a:rPr lang="en-US"/>
            </a:br>
            <a:r>
              <a:rPr lang="en-US"/>
              <a:t>1.1%   &gt;=2 Ab</a:t>
            </a:r>
          </a:p>
          <a:p>
            <a:r>
              <a:rPr lang="en-US" u="sng"/>
              <a:t>Cytoplasmic ICA Negative (96.6%)</a:t>
            </a:r>
            <a:r>
              <a:rPr lang="en-US"/>
              <a:t/>
            </a:r>
            <a:br>
              <a:rPr lang="en-US"/>
            </a:br>
            <a:r>
              <a:rPr lang="en-US"/>
              <a:t>3.3%     =1 “Biochemcial Ab </a:t>
            </a:r>
            <a:br>
              <a:rPr lang="en-US"/>
            </a:br>
            <a:r>
              <a:rPr lang="en-US"/>
              <a:t>0.3% &gt;=2 Ab</a:t>
            </a:r>
          </a:p>
          <a:p>
            <a:r>
              <a:rPr lang="en-US"/>
              <a:t>Staging: Only 12% eligible ICA+/Bioch -</a:t>
            </a:r>
          </a:p>
          <a:p>
            <a:r>
              <a:rPr lang="en-US"/>
              <a:t>Future Trials Likely without 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771525" y="1066800"/>
          <a:ext cx="9144000" cy="4332288"/>
        </p:xfrm>
        <a:graphic>
          <a:graphicData uri="http://schemas.openxmlformats.org/presentationml/2006/ole">
            <p:oleObj spid="_x0000_s106498" name="Chart" r:id="rId3" imgW="9123840" imgH="4792680" progId="MSGraph.Chart.8">
              <p:embed followColorScheme="full"/>
            </p:oleObj>
          </a:graphicData>
        </a:graphic>
      </p:graphicFrame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543051" y="227015"/>
            <a:ext cx="749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Progression to Diabetes vs Number of Autoantibodies</a:t>
            </a:r>
          </a:p>
          <a:p>
            <a:pPr algn="ctr"/>
            <a:r>
              <a:rPr lang="en-US" sz="2400">
                <a:latin typeface="Arial" charset="0"/>
              </a:rPr>
              <a:t>(GAD, ICA512, Insulin)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28626" y="912813"/>
            <a:ext cx="2169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Percent not Diabetic</a:t>
            </a:r>
            <a:endParaRPr lang="en-US" sz="2400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522663" y="5180013"/>
            <a:ext cx="208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Years of Follow-up</a:t>
            </a:r>
            <a:endParaRPr lang="en-US" sz="2400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71450" y="5638800"/>
            <a:ext cx="8486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062163" algn="l"/>
                <a:tab pos="3027363" algn="l"/>
                <a:tab pos="3940175" algn="l"/>
                <a:tab pos="4972050" algn="l"/>
                <a:tab pos="6002338" algn="l"/>
                <a:tab pos="7032625" algn="l"/>
              </a:tabLst>
            </a:pPr>
            <a:r>
              <a:rPr lang="en-US" sz="1600" b="1"/>
              <a:t>3 Ab     n =   41	    17	       8	           1  	  	  	       </a:t>
            </a:r>
          </a:p>
          <a:p>
            <a:pPr>
              <a:tabLst>
                <a:tab pos="2062163" algn="l"/>
                <a:tab pos="3027363" algn="l"/>
                <a:tab pos="3940175" algn="l"/>
                <a:tab pos="4972050" algn="l"/>
                <a:tab pos="6002338" algn="l"/>
                <a:tab pos="7032625" algn="l"/>
              </a:tabLst>
            </a:pPr>
            <a:r>
              <a:rPr lang="en-US" sz="1600" b="1"/>
              <a:t>2 Abs   n =   44	    27	      15	           4	            2	             1	</a:t>
            </a:r>
          </a:p>
          <a:p>
            <a:pPr>
              <a:tabLst>
                <a:tab pos="2062163" algn="l"/>
                <a:tab pos="3027363" algn="l"/>
                <a:tab pos="3940175" algn="l"/>
                <a:tab pos="4972050" algn="l"/>
                <a:tab pos="6002338" algn="l"/>
                <a:tab pos="7032625" algn="l"/>
              </a:tabLst>
            </a:pPr>
            <a:r>
              <a:rPr lang="en-US" sz="1600" b="1"/>
              <a:t>1 Abs   n =   93	    23	     14	          10	            6 	             4	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924801" y="6156327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Verge et al. Diabetes, 1996;45;926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2" cstate="print"/>
          <a:srcRect l="13889" t="20370" r="26389" b="12962"/>
          <a:stretch>
            <a:fillRect/>
          </a:stretch>
        </p:blipFill>
        <p:spPr bwMode="auto">
          <a:xfrm>
            <a:off x="2019300" y="1143000"/>
            <a:ext cx="655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" y="0"/>
            <a:ext cx="10096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 Black" pitchFamily="34" charset="0"/>
              </a:rPr>
              <a:t>New Onset Type 1 DM: Loss of Insulin Secretion (ISR area(AUC)) related to early (peak&lt;45 min) versus delayed secretion Mixed Meal  </a:t>
            </a:r>
            <a:r>
              <a:rPr lang="en-US" sz="2400">
                <a:latin typeface="Arial" charset="0"/>
              </a:rPr>
              <a:t>Steele et al Diabetes 53:26, 2004</a:t>
            </a:r>
            <a:endParaRPr lang="en-US" sz="24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68264" y="188913"/>
            <a:ext cx="10098087" cy="6626224"/>
            <a:chOff x="38" y="119"/>
            <a:chExt cx="5654" cy="4174"/>
          </a:xfrm>
        </p:grpSpPr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450" y="119"/>
              <a:ext cx="49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800">
                  <a:latin typeface="Arial" charset="0"/>
                </a:rPr>
                <a:t>Type 1 diabetes risk stratification models based on islet autoantibody characteristics</a:t>
              </a:r>
              <a:endParaRPr lang="de-DE" sz="1600" i="1">
                <a:latin typeface="Arial" charset="0"/>
              </a:endParaRPr>
            </a:p>
          </p:txBody>
        </p:sp>
        <p:sp>
          <p:nvSpPr>
            <p:cNvPr id="203780" name="Rectangle 4"/>
            <p:cNvSpPr>
              <a:spLocks noChangeArrowheads="1"/>
            </p:cNvSpPr>
            <p:nvPr/>
          </p:nvSpPr>
          <p:spPr bwMode="auto">
            <a:xfrm>
              <a:off x="68" y="2251"/>
              <a:ext cx="1315" cy="1587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1" name="Rectangle 5"/>
            <p:cNvSpPr>
              <a:spLocks noChangeArrowheads="1"/>
            </p:cNvSpPr>
            <p:nvPr/>
          </p:nvSpPr>
          <p:spPr bwMode="auto">
            <a:xfrm>
              <a:off x="1383" y="2251"/>
              <a:ext cx="1361" cy="1587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2" name="Rectangle 6"/>
            <p:cNvSpPr>
              <a:spLocks noChangeArrowheads="1"/>
            </p:cNvSpPr>
            <p:nvPr/>
          </p:nvSpPr>
          <p:spPr bwMode="auto">
            <a:xfrm>
              <a:off x="2744" y="2795"/>
              <a:ext cx="1633" cy="1043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3" name="Rectangle 7"/>
            <p:cNvSpPr>
              <a:spLocks noChangeArrowheads="1"/>
            </p:cNvSpPr>
            <p:nvPr/>
          </p:nvSpPr>
          <p:spPr bwMode="auto">
            <a:xfrm>
              <a:off x="4377" y="2795"/>
              <a:ext cx="1315" cy="1043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4" name="Text Box 8"/>
            <p:cNvSpPr txBox="1">
              <a:spLocks noChangeArrowheads="1"/>
            </p:cNvSpPr>
            <p:nvPr/>
          </p:nvSpPr>
          <p:spPr bwMode="auto">
            <a:xfrm>
              <a:off x="413" y="52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800" b="1">
                  <a:latin typeface="Arial" charset="0"/>
                </a:rPr>
                <a:t>Model 1</a:t>
              </a:r>
              <a:endParaRPr lang="de-DE" sz="1800">
                <a:latin typeface="Arial" charset="0"/>
              </a:endParaRPr>
            </a:p>
          </p:txBody>
        </p:sp>
        <p:sp>
          <p:nvSpPr>
            <p:cNvPr id="203785" name="Text Box 9"/>
            <p:cNvSpPr txBox="1">
              <a:spLocks noChangeArrowheads="1"/>
            </p:cNvSpPr>
            <p:nvPr/>
          </p:nvSpPr>
          <p:spPr bwMode="auto">
            <a:xfrm>
              <a:off x="1738" y="52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latin typeface="Arial" charset="0"/>
                </a:rPr>
                <a:t>Model 2</a:t>
              </a:r>
            </a:p>
          </p:txBody>
        </p:sp>
        <p:sp>
          <p:nvSpPr>
            <p:cNvPr id="203786" name="Text Box 10"/>
            <p:cNvSpPr txBox="1">
              <a:spLocks noChangeArrowheads="1"/>
            </p:cNvSpPr>
            <p:nvPr/>
          </p:nvSpPr>
          <p:spPr bwMode="auto">
            <a:xfrm>
              <a:off x="3234" y="52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latin typeface="Arial" charset="0"/>
                </a:rPr>
                <a:t>Model 3</a:t>
              </a:r>
            </a:p>
          </p:txBody>
        </p:sp>
        <p:sp>
          <p:nvSpPr>
            <p:cNvPr id="203787" name="Text Box 11"/>
            <p:cNvSpPr txBox="1">
              <a:spLocks noChangeArrowheads="1"/>
            </p:cNvSpPr>
            <p:nvPr/>
          </p:nvSpPr>
          <p:spPr bwMode="auto">
            <a:xfrm>
              <a:off x="4731" y="52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latin typeface="Arial" charset="0"/>
                </a:rPr>
                <a:t>Model 4</a:t>
              </a:r>
            </a:p>
          </p:txBody>
        </p:sp>
        <p:sp>
          <p:nvSpPr>
            <p:cNvPr id="203788" name="Text Box 12"/>
            <p:cNvSpPr txBox="1">
              <a:spLocks noChangeArrowheads="1"/>
            </p:cNvSpPr>
            <p:nvPr/>
          </p:nvSpPr>
          <p:spPr bwMode="auto">
            <a:xfrm>
              <a:off x="172" y="981"/>
              <a:ext cx="110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>
                  <a:latin typeface="Arial" charset="0"/>
                </a:rPr>
                <a:t>Number of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islet autoantibodies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(IAA, IA-2A, GADA)</a:t>
              </a:r>
            </a:p>
          </p:txBody>
        </p:sp>
        <p:sp>
          <p:nvSpPr>
            <p:cNvPr id="203789" name="Text Box 13"/>
            <p:cNvSpPr txBox="1">
              <a:spLocks noChangeArrowheads="1"/>
            </p:cNvSpPr>
            <p:nvPr/>
          </p:nvSpPr>
          <p:spPr bwMode="auto">
            <a:xfrm>
              <a:off x="1434" y="981"/>
              <a:ext cx="126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>
                  <a:latin typeface="Arial" charset="0"/>
                </a:rPr>
                <a:t>High titre of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IAA (&gt;3rd quart.)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and IA-2A (&gt;1st quart.)</a:t>
              </a:r>
            </a:p>
          </p:txBody>
        </p:sp>
        <p:sp>
          <p:nvSpPr>
            <p:cNvPr id="203790" name="Text Box 14"/>
            <p:cNvSpPr txBox="1">
              <a:spLocks noChangeArrowheads="1"/>
            </p:cNvSpPr>
            <p:nvPr/>
          </p:nvSpPr>
          <p:spPr bwMode="auto">
            <a:xfrm>
              <a:off x="2801" y="981"/>
              <a:ext cx="1533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>
                  <a:latin typeface="Arial" charset="0"/>
                </a:rPr>
                <a:t>High risk characteristics: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High titre IA-2A (&gt;1st quart.)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and IgG2 or IgG4 IA-2A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and IgG2, IgG3 or IgG4 IAA</a:t>
              </a:r>
            </a:p>
          </p:txBody>
        </p: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4529" y="981"/>
              <a:ext cx="99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>
                  <a:latin typeface="Arial" charset="0"/>
                </a:rPr>
                <a:t>Status of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IA-2A and IA-2</a:t>
              </a:r>
              <a:r>
                <a:rPr lang="el-GR" sz="1600">
                  <a:latin typeface="Arial" charset="0"/>
                  <a:cs typeface="Arial" charset="0"/>
                </a:rPr>
                <a:t>β</a:t>
              </a:r>
              <a:r>
                <a:rPr lang="de-DE" sz="1600">
                  <a:latin typeface="Arial" charset="0"/>
                  <a:cs typeface="Arial" charset="0"/>
                </a:rPr>
                <a:t>A</a:t>
              </a:r>
              <a:endParaRPr lang="el-GR" sz="1600">
                <a:latin typeface="Arial" charset="0"/>
                <a:cs typeface="Arial" charset="0"/>
              </a:endParaRPr>
            </a:p>
          </p:txBody>
        </p:sp>
        <p:sp>
          <p:nvSpPr>
            <p:cNvPr id="203792" name="Text Box 16"/>
            <p:cNvSpPr txBox="1">
              <a:spLocks noChangeArrowheads="1"/>
            </p:cNvSpPr>
            <p:nvPr/>
          </p:nvSpPr>
          <p:spPr bwMode="auto">
            <a:xfrm>
              <a:off x="228" y="1685"/>
              <a:ext cx="101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1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One autoantibody</a:t>
              </a:r>
            </a:p>
          </p:txBody>
        </p:sp>
        <p:sp>
          <p:nvSpPr>
            <p:cNvPr id="203793" name="Text Box 17"/>
            <p:cNvSpPr txBox="1">
              <a:spLocks noChangeArrowheads="1"/>
            </p:cNvSpPr>
            <p:nvPr/>
          </p:nvSpPr>
          <p:spPr bwMode="auto">
            <a:xfrm>
              <a:off x="307" y="2251"/>
              <a:ext cx="8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2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Any two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autoantibodies</a:t>
              </a:r>
            </a:p>
          </p:txBody>
        </p:sp>
        <p:sp>
          <p:nvSpPr>
            <p:cNvPr id="203794" name="Text Box 18"/>
            <p:cNvSpPr txBox="1">
              <a:spLocks noChangeArrowheads="1"/>
            </p:cNvSpPr>
            <p:nvPr/>
          </p:nvSpPr>
          <p:spPr bwMode="auto">
            <a:xfrm>
              <a:off x="307" y="2774"/>
              <a:ext cx="84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3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All three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autoantibodies</a:t>
              </a:r>
            </a:p>
          </p:txBody>
        </p:sp>
        <p:sp>
          <p:nvSpPr>
            <p:cNvPr id="203795" name="Text Box 19"/>
            <p:cNvSpPr txBox="1">
              <a:spLocks noChangeArrowheads="1"/>
            </p:cNvSpPr>
            <p:nvPr/>
          </p:nvSpPr>
          <p:spPr bwMode="auto">
            <a:xfrm>
              <a:off x="38" y="754"/>
              <a:ext cx="12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latin typeface="Arial" charset="0"/>
                </a:rPr>
                <a:t>Stratification based on</a:t>
              </a:r>
            </a:p>
          </p:txBody>
        </p:sp>
        <p:sp>
          <p:nvSpPr>
            <p:cNvPr id="203796" name="Text Box 20"/>
            <p:cNvSpPr txBox="1">
              <a:spLocks noChangeArrowheads="1"/>
            </p:cNvSpPr>
            <p:nvPr/>
          </p:nvSpPr>
          <p:spPr bwMode="auto">
            <a:xfrm>
              <a:off x="1457" y="1685"/>
              <a:ext cx="120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1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Neither IAA nor IA-2A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at high titre</a:t>
              </a:r>
            </a:p>
          </p:txBody>
        </p:sp>
        <p:sp>
          <p:nvSpPr>
            <p:cNvPr id="203797" name="Text Box 21"/>
            <p:cNvSpPr txBox="1">
              <a:spLocks noChangeArrowheads="1"/>
            </p:cNvSpPr>
            <p:nvPr/>
          </p:nvSpPr>
          <p:spPr bwMode="auto">
            <a:xfrm>
              <a:off x="1498" y="2251"/>
              <a:ext cx="111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2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One of IAA or IA-2A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at high titre</a:t>
              </a:r>
            </a:p>
          </p:txBody>
        </p: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1458" y="2774"/>
              <a:ext cx="122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3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Both of IAA and IA-2A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at high titre</a:t>
              </a: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3192" y="1685"/>
              <a:ext cx="78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1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No high risk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characteristic</a:t>
              </a: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192" y="2251"/>
              <a:ext cx="78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2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One high risk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characteristic</a:t>
              </a: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082" y="2774"/>
              <a:ext cx="97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3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Any two high risk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characteristics</a:t>
              </a: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077" y="3318"/>
              <a:ext cx="9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4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All three high risk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characteristics</a:t>
              </a:r>
            </a:p>
          </p:txBody>
        </p:sp>
        <p:sp>
          <p:nvSpPr>
            <p:cNvPr id="203803" name="Text Box 27"/>
            <p:cNvSpPr txBox="1">
              <a:spLocks noChangeArrowheads="1"/>
            </p:cNvSpPr>
            <p:nvPr/>
          </p:nvSpPr>
          <p:spPr bwMode="auto">
            <a:xfrm>
              <a:off x="4632" y="1685"/>
              <a:ext cx="85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1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IA-2A negative</a:t>
              </a:r>
            </a:p>
          </p:txBody>
        </p:sp>
        <p:sp>
          <p:nvSpPr>
            <p:cNvPr id="203804" name="Text Box 28"/>
            <p:cNvSpPr txBox="1">
              <a:spLocks noChangeArrowheads="1"/>
            </p:cNvSpPr>
            <p:nvPr/>
          </p:nvSpPr>
          <p:spPr bwMode="auto">
            <a:xfrm>
              <a:off x="4544" y="2251"/>
              <a:ext cx="102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2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IA-2A positive and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IA-2</a:t>
              </a:r>
              <a:r>
                <a:rPr lang="el-GR" sz="1600">
                  <a:latin typeface="Arial" charset="0"/>
                  <a:cs typeface="Arial" charset="0"/>
                </a:rPr>
                <a:t>β</a:t>
              </a:r>
              <a:r>
                <a:rPr lang="de-DE" sz="1600">
                  <a:latin typeface="Arial" charset="0"/>
                  <a:cs typeface="Arial" charset="0"/>
                </a:rPr>
                <a:t>A negative</a:t>
              </a:r>
              <a:endParaRPr lang="el-GR" sz="1600">
                <a:latin typeface="Arial" charset="0"/>
                <a:cs typeface="Arial" charset="0"/>
              </a:endParaRPr>
            </a:p>
          </p:txBody>
        </p:sp>
        <p:sp>
          <p:nvSpPr>
            <p:cNvPr id="203805" name="Text Box 29"/>
            <p:cNvSpPr txBox="1">
              <a:spLocks noChangeArrowheads="1"/>
            </p:cNvSpPr>
            <p:nvPr/>
          </p:nvSpPr>
          <p:spPr bwMode="auto">
            <a:xfrm>
              <a:off x="4584" y="2774"/>
              <a:ext cx="94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600" b="1">
                  <a:latin typeface="Arial" charset="0"/>
                </a:rPr>
                <a:t>Category 3</a:t>
              </a:r>
            </a:p>
            <a:p>
              <a:pPr algn="ctr" eaLnBrk="1" hangingPunct="1"/>
              <a:r>
                <a:rPr lang="de-DE" sz="1600">
                  <a:latin typeface="Arial" charset="0"/>
                </a:rPr>
                <a:t>IA-2A</a:t>
              </a:r>
              <a:r>
                <a:rPr lang="el-GR" sz="1600">
                  <a:latin typeface="Arial" charset="0"/>
                  <a:cs typeface="Arial" charset="0"/>
                </a:rPr>
                <a:t>β</a:t>
              </a:r>
              <a:r>
                <a:rPr lang="de-DE" sz="1600">
                  <a:latin typeface="Arial" charset="0"/>
                  <a:cs typeface="Arial" charset="0"/>
                </a:rPr>
                <a:t>A positive</a:t>
              </a:r>
              <a:endParaRPr lang="el-GR" sz="1600">
                <a:latin typeface="Arial" charset="0"/>
                <a:cs typeface="Arial" charset="0"/>
              </a:endParaRPr>
            </a:p>
          </p:txBody>
        </p:sp>
        <p:sp>
          <p:nvSpPr>
            <p:cNvPr id="203806" name="Text Box 30"/>
            <p:cNvSpPr txBox="1">
              <a:spLocks noChangeArrowheads="1"/>
            </p:cNvSpPr>
            <p:nvPr/>
          </p:nvSpPr>
          <p:spPr bwMode="auto">
            <a:xfrm>
              <a:off x="1375" y="754"/>
              <a:ext cx="12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latin typeface="Arial" charset="0"/>
                </a:rPr>
                <a:t>Stratification based on</a:t>
              </a:r>
            </a:p>
          </p:txBody>
        </p:sp>
        <p:sp>
          <p:nvSpPr>
            <p:cNvPr id="203807" name="Text Box 31"/>
            <p:cNvSpPr txBox="1">
              <a:spLocks noChangeArrowheads="1"/>
            </p:cNvSpPr>
            <p:nvPr/>
          </p:nvSpPr>
          <p:spPr bwMode="auto">
            <a:xfrm>
              <a:off x="2869" y="754"/>
              <a:ext cx="12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latin typeface="Arial" charset="0"/>
                </a:rPr>
                <a:t>Stratification based on</a:t>
              </a:r>
            </a:p>
          </p:txBody>
        </p:sp>
        <p:sp>
          <p:nvSpPr>
            <p:cNvPr id="203808" name="Text Box 32"/>
            <p:cNvSpPr txBox="1">
              <a:spLocks noChangeArrowheads="1"/>
            </p:cNvSpPr>
            <p:nvPr/>
          </p:nvSpPr>
          <p:spPr bwMode="auto">
            <a:xfrm>
              <a:off x="4353" y="754"/>
              <a:ext cx="12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latin typeface="Arial" charset="0"/>
                </a:rPr>
                <a:t>Stratification based on</a:t>
              </a:r>
            </a:p>
          </p:txBody>
        </p:sp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68" y="436"/>
              <a:ext cx="1315" cy="340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1383" y="436"/>
              <a:ext cx="1361" cy="340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4377" y="436"/>
              <a:ext cx="1315" cy="340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2" name="Rectangle 36"/>
            <p:cNvSpPr>
              <a:spLocks noChangeArrowheads="1"/>
            </p:cNvSpPr>
            <p:nvPr/>
          </p:nvSpPr>
          <p:spPr bwMode="auto">
            <a:xfrm>
              <a:off x="2744" y="436"/>
              <a:ext cx="1633" cy="340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3" name="Text Box 37"/>
            <p:cNvSpPr txBox="1">
              <a:spLocks noChangeArrowheads="1"/>
            </p:cNvSpPr>
            <p:nvPr/>
          </p:nvSpPr>
          <p:spPr bwMode="auto">
            <a:xfrm>
              <a:off x="600" y="3884"/>
              <a:ext cx="40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>
                  <a:latin typeface="Arial" charset="0"/>
                </a:rPr>
                <a:t>Shaded Categories: 10-year diabetes risk &gt;50% (high-risk categories)</a:t>
              </a:r>
            </a:p>
          </p:txBody>
        </p:sp>
        <p:sp>
          <p:nvSpPr>
            <p:cNvPr id="203814" name="Text Box 38"/>
            <p:cNvSpPr txBox="1">
              <a:spLocks noChangeArrowheads="1"/>
            </p:cNvSpPr>
            <p:nvPr/>
          </p:nvSpPr>
          <p:spPr bwMode="auto">
            <a:xfrm>
              <a:off x="3360" y="4119"/>
              <a:ext cx="20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i="1">
                  <a:latin typeface="Arial" charset="0"/>
                </a:rPr>
                <a:t>Achenbach et al., Diabetologia (2006) 49:2969-2976</a:t>
              </a:r>
              <a:endParaRPr lang="de-DE" sz="12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oup 2"/>
          <p:cNvGrpSpPr>
            <a:grpSpLocks/>
          </p:cNvGrpSpPr>
          <p:nvPr/>
        </p:nvGrpSpPr>
        <p:grpSpPr bwMode="auto">
          <a:xfrm>
            <a:off x="-60325" y="188913"/>
            <a:ext cx="9987361" cy="6626224"/>
            <a:chOff x="-34" y="119"/>
            <a:chExt cx="5592" cy="4174"/>
          </a:xfrm>
        </p:grpSpPr>
        <p:sp>
          <p:nvSpPr>
            <p:cNvPr id="204803" name="Line 3"/>
            <p:cNvSpPr>
              <a:spLocks noChangeShapeType="1"/>
            </p:cNvSpPr>
            <p:nvPr/>
          </p:nvSpPr>
          <p:spPr bwMode="auto">
            <a:xfrm>
              <a:off x="702" y="1822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04" name="Line 4"/>
            <p:cNvSpPr>
              <a:spLocks noChangeShapeType="1"/>
            </p:cNvSpPr>
            <p:nvPr/>
          </p:nvSpPr>
          <p:spPr bwMode="auto">
            <a:xfrm>
              <a:off x="702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05" name="Line 5"/>
            <p:cNvSpPr>
              <a:spLocks noChangeShapeType="1"/>
            </p:cNvSpPr>
            <p:nvPr/>
          </p:nvSpPr>
          <p:spPr bwMode="auto">
            <a:xfrm>
              <a:off x="887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>
              <a:off x="1073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07" name="Line 7"/>
            <p:cNvSpPr>
              <a:spLocks noChangeShapeType="1"/>
            </p:cNvSpPr>
            <p:nvPr/>
          </p:nvSpPr>
          <p:spPr bwMode="auto">
            <a:xfrm>
              <a:off x="1258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>
              <a:off x="1443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09" name="Line 9"/>
            <p:cNvSpPr>
              <a:spLocks noChangeShapeType="1"/>
            </p:cNvSpPr>
            <p:nvPr/>
          </p:nvSpPr>
          <p:spPr bwMode="auto">
            <a:xfrm>
              <a:off x="1628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0" name="Line 10"/>
            <p:cNvSpPr>
              <a:spLocks noChangeShapeType="1"/>
            </p:cNvSpPr>
            <p:nvPr/>
          </p:nvSpPr>
          <p:spPr bwMode="auto">
            <a:xfrm>
              <a:off x="1814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1" name="Line 11"/>
            <p:cNvSpPr>
              <a:spLocks noChangeShapeType="1"/>
            </p:cNvSpPr>
            <p:nvPr/>
          </p:nvSpPr>
          <p:spPr bwMode="auto">
            <a:xfrm flipV="1">
              <a:off x="702" y="714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2" name="Line 12"/>
            <p:cNvSpPr>
              <a:spLocks noChangeShapeType="1"/>
            </p:cNvSpPr>
            <p:nvPr/>
          </p:nvSpPr>
          <p:spPr bwMode="auto">
            <a:xfrm flipH="1">
              <a:off x="680" y="182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3" name="Line 13"/>
            <p:cNvSpPr>
              <a:spLocks noChangeShapeType="1"/>
            </p:cNvSpPr>
            <p:nvPr/>
          </p:nvSpPr>
          <p:spPr bwMode="auto">
            <a:xfrm flipH="1">
              <a:off x="680" y="1600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4" name="Line 14"/>
            <p:cNvSpPr>
              <a:spLocks noChangeShapeType="1"/>
            </p:cNvSpPr>
            <p:nvPr/>
          </p:nvSpPr>
          <p:spPr bwMode="auto">
            <a:xfrm flipH="1">
              <a:off x="680" y="137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5" name="Line 15"/>
            <p:cNvSpPr>
              <a:spLocks noChangeShapeType="1"/>
            </p:cNvSpPr>
            <p:nvPr/>
          </p:nvSpPr>
          <p:spPr bwMode="auto">
            <a:xfrm flipH="1">
              <a:off x="680" y="1157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6" name="Line 16"/>
            <p:cNvSpPr>
              <a:spLocks noChangeShapeType="1"/>
            </p:cNvSpPr>
            <p:nvPr/>
          </p:nvSpPr>
          <p:spPr bwMode="auto">
            <a:xfrm flipH="1">
              <a:off x="680" y="93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7" name="Line 17"/>
            <p:cNvSpPr>
              <a:spLocks noChangeShapeType="1"/>
            </p:cNvSpPr>
            <p:nvPr/>
          </p:nvSpPr>
          <p:spPr bwMode="auto">
            <a:xfrm flipH="1">
              <a:off x="680" y="714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auto">
            <a:xfrm>
              <a:off x="702" y="714"/>
              <a:ext cx="1112" cy="2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336" y="0"/>
                </a:cxn>
                <a:cxn ang="0">
                  <a:pos x="538" y="0"/>
                </a:cxn>
                <a:cxn ang="0">
                  <a:pos x="673" y="104"/>
                </a:cxn>
                <a:cxn ang="0">
                  <a:pos x="875" y="104"/>
                </a:cxn>
                <a:cxn ang="0">
                  <a:pos x="1077" y="104"/>
                </a:cxn>
                <a:cxn ang="0">
                  <a:pos x="1279" y="104"/>
                </a:cxn>
                <a:cxn ang="0">
                  <a:pos x="1482" y="104"/>
                </a:cxn>
                <a:cxn ang="0">
                  <a:pos x="1684" y="104"/>
                </a:cxn>
                <a:cxn ang="0">
                  <a:pos x="1886" y="104"/>
                </a:cxn>
                <a:cxn ang="0">
                  <a:pos x="2021" y="207"/>
                </a:cxn>
                <a:cxn ang="0">
                  <a:pos x="2223" y="207"/>
                </a:cxn>
                <a:cxn ang="0">
                  <a:pos x="2357" y="311"/>
                </a:cxn>
                <a:cxn ang="0">
                  <a:pos x="2492" y="416"/>
                </a:cxn>
                <a:cxn ang="0">
                  <a:pos x="2694" y="416"/>
                </a:cxn>
                <a:cxn ang="0">
                  <a:pos x="2896" y="416"/>
                </a:cxn>
                <a:cxn ang="0">
                  <a:pos x="3098" y="416"/>
                </a:cxn>
                <a:cxn ang="0">
                  <a:pos x="3233" y="526"/>
                </a:cxn>
                <a:cxn ang="0">
                  <a:pos x="3368" y="639"/>
                </a:cxn>
                <a:cxn ang="0">
                  <a:pos x="3570" y="639"/>
                </a:cxn>
                <a:cxn ang="0">
                  <a:pos x="3772" y="639"/>
                </a:cxn>
                <a:cxn ang="0">
                  <a:pos x="3907" y="758"/>
                </a:cxn>
                <a:cxn ang="0">
                  <a:pos x="4042" y="876"/>
                </a:cxn>
                <a:cxn ang="0">
                  <a:pos x="4176" y="997"/>
                </a:cxn>
                <a:cxn ang="0">
                  <a:pos x="4378" y="997"/>
                </a:cxn>
                <a:cxn ang="0">
                  <a:pos x="4580" y="997"/>
                </a:cxn>
                <a:cxn ang="0">
                  <a:pos x="4783" y="997"/>
                </a:cxn>
                <a:cxn ang="0">
                  <a:pos x="4985" y="997"/>
                </a:cxn>
                <a:cxn ang="0">
                  <a:pos x="5187" y="997"/>
                </a:cxn>
                <a:cxn ang="0">
                  <a:pos x="5321" y="1135"/>
                </a:cxn>
                <a:cxn ang="0">
                  <a:pos x="5524" y="1135"/>
                </a:cxn>
                <a:cxn ang="0">
                  <a:pos x="5726" y="1135"/>
                </a:cxn>
                <a:cxn ang="0">
                  <a:pos x="5928" y="1135"/>
                </a:cxn>
                <a:cxn ang="0">
                  <a:pos x="6130" y="1135"/>
                </a:cxn>
                <a:cxn ang="0">
                  <a:pos x="6332" y="1135"/>
                </a:cxn>
                <a:cxn ang="0">
                  <a:pos x="6534" y="1135"/>
                </a:cxn>
                <a:cxn ang="0">
                  <a:pos x="6736" y="1135"/>
                </a:cxn>
                <a:cxn ang="0">
                  <a:pos x="6938" y="1135"/>
                </a:cxn>
                <a:cxn ang="0">
                  <a:pos x="7140" y="1135"/>
                </a:cxn>
                <a:cxn ang="0">
                  <a:pos x="7342" y="1135"/>
                </a:cxn>
                <a:cxn ang="0">
                  <a:pos x="7477" y="1302"/>
                </a:cxn>
                <a:cxn ang="0">
                  <a:pos x="7679" y="1302"/>
                </a:cxn>
                <a:cxn ang="0">
                  <a:pos x="7881" y="1302"/>
                </a:cxn>
                <a:cxn ang="0">
                  <a:pos x="8084" y="1302"/>
                </a:cxn>
              </a:cxnLst>
              <a:rect l="0" t="0" r="r" b="b"/>
              <a:pathLst>
                <a:path w="8084" h="1484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69" y="0"/>
                  </a:lnTo>
                  <a:lnTo>
                    <a:pt x="336" y="0"/>
                  </a:lnTo>
                  <a:lnTo>
                    <a:pt x="404" y="0"/>
                  </a:lnTo>
                  <a:lnTo>
                    <a:pt x="471" y="0"/>
                  </a:lnTo>
                  <a:lnTo>
                    <a:pt x="538" y="0"/>
                  </a:lnTo>
                  <a:lnTo>
                    <a:pt x="606" y="0"/>
                  </a:lnTo>
                  <a:lnTo>
                    <a:pt x="606" y="104"/>
                  </a:lnTo>
                  <a:lnTo>
                    <a:pt x="673" y="104"/>
                  </a:lnTo>
                  <a:lnTo>
                    <a:pt x="741" y="104"/>
                  </a:lnTo>
                  <a:lnTo>
                    <a:pt x="808" y="104"/>
                  </a:lnTo>
                  <a:lnTo>
                    <a:pt x="875" y="104"/>
                  </a:lnTo>
                  <a:lnTo>
                    <a:pt x="943" y="104"/>
                  </a:lnTo>
                  <a:lnTo>
                    <a:pt x="1010" y="104"/>
                  </a:lnTo>
                  <a:lnTo>
                    <a:pt x="1077" y="104"/>
                  </a:lnTo>
                  <a:lnTo>
                    <a:pt x="1145" y="104"/>
                  </a:lnTo>
                  <a:lnTo>
                    <a:pt x="1212" y="104"/>
                  </a:lnTo>
                  <a:lnTo>
                    <a:pt x="1279" y="104"/>
                  </a:lnTo>
                  <a:lnTo>
                    <a:pt x="1347" y="104"/>
                  </a:lnTo>
                  <a:lnTo>
                    <a:pt x="1414" y="104"/>
                  </a:lnTo>
                  <a:lnTo>
                    <a:pt x="1482" y="104"/>
                  </a:lnTo>
                  <a:lnTo>
                    <a:pt x="1549" y="104"/>
                  </a:lnTo>
                  <a:lnTo>
                    <a:pt x="1616" y="104"/>
                  </a:lnTo>
                  <a:lnTo>
                    <a:pt x="1684" y="104"/>
                  </a:lnTo>
                  <a:lnTo>
                    <a:pt x="1751" y="104"/>
                  </a:lnTo>
                  <a:lnTo>
                    <a:pt x="1818" y="104"/>
                  </a:lnTo>
                  <a:lnTo>
                    <a:pt x="1886" y="104"/>
                  </a:lnTo>
                  <a:lnTo>
                    <a:pt x="1953" y="104"/>
                  </a:lnTo>
                  <a:lnTo>
                    <a:pt x="1953" y="207"/>
                  </a:lnTo>
                  <a:lnTo>
                    <a:pt x="2021" y="207"/>
                  </a:lnTo>
                  <a:lnTo>
                    <a:pt x="2088" y="207"/>
                  </a:lnTo>
                  <a:lnTo>
                    <a:pt x="2155" y="207"/>
                  </a:lnTo>
                  <a:lnTo>
                    <a:pt x="2223" y="207"/>
                  </a:lnTo>
                  <a:lnTo>
                    <a:pt x="2223" y="311"/>
                  </a:lnTo>
                  <a:lnTo>
                    <a:pt x="2290" y="311"/>
                  </a:lnTo>
                  <a:lnTo>
                    <a:pt x="2357" y="311"/>
                  </a:lnTo>
                  <a:lnTo>
                    <a:pt x="2425" y="311"/>
                  </a:lnTo>
                  <a:lnTo>
                    <a:pt x="2425" y="416"/>
                  </a:lnTo>
                  <a:lnTo>
                    <a:pt x="2492" y="416"/>
                  </a:lnTo>
                  <a:lnTo>
                    <a:pt x="2559" y="416"/>
                  </a:lnTo>
                  <a:lnTo>
                    <a:pt x="2627" y="416"/>
                  </a:lnTo>
                  <a:lnTo>
                    <a:pt x="2694" y="416"/>
                  </a:lnTo>
                  <a:lnTo>
                    <a:pt x="2762" y="416"/>
                  </a:lnTo>
                  <a:lnTo>
                    <a:pt x="2829" y="416"/>
                  </a:lnTo>
                  <a:lnTo>
                    <a:pt x="2896" y="416"/>
                  </a:lnTo>
                  <a:lnTo>
                    <a:pt x="2964" y="416"/>
                  </a:lnTo>
                  <a:lnTo>
                    <a:pt x="3031" y="416"/>
                  </a:lnTo>
                  <a:lnTo>
                    <a:pt x="3098" y="416"/>
                  </a:lnTo>
                  <a:lnTo>
                    <a:pt x="3166" y="416"/>
                  </a:lnTo>
                  <a:lnTo>
                    <a:pt x="3166" y="526"/>
                  </a:lnTo>
                  <a:lnTo>
                    <a:pt x="3233" y="526"/>
                  </a:lnTo>
                  <a:lnTo>
                    <a:pt x="3300" y="526"/>
                  </a:lnTo>
                  <a:lnTo>
                    <a:pt x="3368" y="526"/>
                  </a:lnTo>
                  <a:lnTo>
                    <a:pt x="3368" y="639"/>
                  </a:lnTo>
                  <a:lnTo>
                    <a:pt x="3435" y="639"/>
                  </a:lnTo>
                  <a:lnTo>
                    <a:pt x="3503" y="639"/>
                  </a:lnTo>
                  <a:lnTo>
                    <a:pt x="3570" y="639"/>
                  </a:lnTo>
                  <a:lnTo>
                    <a:pt x="3637" y="639"/>
                  </a:lnTo>
                  <a:lnTo>
                    <a:pt x="3705" y="639"/>
                  </a:lnTo>
                  <a:lnTo>
                    <a:pt x="3772" y="639"/>
                  </a:lnTo>
                  <a:lnTo>
                    <a:pt x="3772" y="758"/>
                  </a:lnTo>
                  <a:lnTo>
                    <a:pt x="3839" y="758"/>
                  </a:lnTo>
                  <a:lnTo>
                    <a:pt x="3907" y="758"/>
                  </a:lnTo>
                  <a:lnTo>
                    <a:pt x="3907" y="876"/>
                  </a:lnTo>
                  <a:lnTo>
                    <a:pt x="3974" y="876"/>
                  </a:lnTo>
                  <a:lnTo>
                    <a:pt x="4042" y="876"/>
                  </a:lnTo>
                  <a:lnTo>
                    <a:pt x="4042" y="997"/>
                  </a:lnTo>
                  <a:lnTo>
                    <a:pt x="4109" y="997"/>
                  </a:lnTo>
                  <a:lnTo>
                    <a:pt x="4176" y="997"/>
                  </a:lnTo>
                  <a:lnTo>
                    <a:pt x="4244" y="997"/>
                  </a:lnTo>
                  <a:lnTo>
                    <a:pt x="4311" y="997"/>
                  </a:lnTo>
                  <a:lnTo>
                    <a:pt x="4378" y="997"/>
                  </a:lnTo>
                  <a:lnTo>
                    <a:pt x="4446" y="997"/>
                  </a:lnTo>
                  <a:lnTo>
                    <a:pt x="4513" y="997"/>
                  </a:lnTo>
                  <a:lnTo>
                    <a:pt x="4580" y="997"/>
                  </a:lnTo>
                  <a:lnTo>
                    <a:pt x="4648" y="997"/>
                  </a:lnTo>
                  <a:lnTo>
                    <a:pt x="4715" y="997"/>
                  </a:lnTo>
                  <a:lnTo>
                    <a:pt x="4783" y="997"/>
                  </a:lnTo>
                  <a:lnTo>
                    <a:pt x="4850" y="997"/>
                  </a:lnTo>
                  <a:lnTo>
                    <a:pt x="4917" y="997"/>
                  </a:lnTo>
                  <a:lnTo>
                    <a:pt x="4985" y="997"/>
                  </a:lnTo>
                  <a:lnTo>
                    <a:pt x="5052" y="997"/>
                  </a:lnTo>
                  <a:lnTo>
                    <a:pt x="5119" y="997"/>
                  </a:lnTo>
                  <a:lnTo>
                    <a:pt x="5187" y="997"/>
                  </a:lnTo>
                  <a:lnTo>
                    <a:pt x="5187" y="1135"/>
                  </a:lnTo>
                  <a:lnTo>
                    <a:pt x="5254" y="1135"/>
                  </a:lnTo>
                  <a:lnTo>
                    <a:pt x="5321" y="1135"/>
                  </a:lnTo>
                  <a:lnTo>
                    <a:pt x="5389" y="1135"/>
                  </a:lnTo>
                  <a:lnTo>
                    <a:pt x="5456" y="1135"/>
                  </a:lnTo>
                  <a:lnTo>
                    <a:pt x="5524" y="1135"/>
                  </a:lnTo>
                  <a:lnTo>
                    <a:pt x="5591" y="1135"/>
                  </a:lnTo>
                  <a:lnTo>
                    <a:pt x="5658" y="1135"/>
                  </a:lnTo>
                  <a:lnTo>
                    <a:pt x="5726" y="1135"/>
                  </a:lnTo>
                  <a:lnTo>
                    <a:pt x="5793" y="1135"/>
                  </a:lnTo>
                  <a:lnTo>
                    <a:pt x="5860" y="1135"/>
                  </a:lnTo>
                  <a:lnTo>
                    <a:pt x="5928" y="1135"/>
                  </a:lnTo>
                  <a:lnTo>
                    <a:pt x="5995" y="1135"/>
                  </a:lnTo>
                  <a:lnTo>
                    <a:pt x="6063" y="1135"/>
                  </a:lnTo>
                  <a:lnTo>
                    <a:pt x="6130" y="1135"/>
                  </a:lnTo>
                  <a:lnTo>
                    <a:pt x="6197" y="1135"/>
                  </a:lnTo>
                  <a:lnTo>
                    <a:pt x="6265" y="1135"/>
                  </a:lnTo>
                  <a:lnTo>
                    <a:pt x="6332" y="1135"/>
                  </a:lnTo>
                  <a:lnTo>
                    <a:pt x="6399" y="1135"/>
                  </a:lnTo>
                  <a:lnTo>
                    <a:pt x="6467" y="1135"/>
                  </a:lnTo>
                  <a:lnTo>
                    <a:pt x="6534" y="1135"/>
                  </a:lnTo>
                  <a:lnTo>
                    <a:pt x="6601" y="1135"/>
                  </a:lnTo>
                  <a:lnTo>
                    <a:pt x="6669" y="1135"/>
                  </a:lnTo>
                  <a:lnTo>
                    <a:pt x="6736" y="1135"/>
                  </a:lnTo>
                  <a:lnTo>
                    <a:pt x="6804" y="1135"/>
                  </a:lnTo>
                  <a:lnTo>
                    <a:pt x="6871" y="1135"/>
                  </a:lnTo>
                  <a:lnTo>
                    <a:pt x="6938" y="1135"/>
                  </a:lnTo>
                  <a:lnTo>
                    <a:pt x="7006" y="1135"/>
                  </a:lnTo>
                  <a:lnTo>
                    <a:pt x="7073" y="1135"/>
                  </a:lnTo>
                  <a:lnTo>
                    <a:pt x="7140" y="1135"/>
                  </a:lnTo>
                  <a:lnTo>
                    <a:pt x="7208" y="1135"/>
                  </a:lnTo>
                  <a:lnTo>
                    <a:pt x="7275" y="1135"/>
                  </a:lnTo>
                  <a:lnTo>
                    <a:pt x="7342" y="1135"/>
                  </a:lnTo>
                  <a:lnTo>
                    <a:pt x="7342" y="1302"/>
                  </a:lnTo>
                  <a:lnTo>
                    <a:pt x="7410" y="1302"/>
                  </a:lnTo>
                  <a:lnTo>
                    <a:pt x="7477" y="1302"/>
                  </a:lnTo>
                  <a:lnTo>
                    <a:pt x="7545" y="1302"/>
                  </a:lnTo>
                  <a:lnTo>
                    <a:pt x="7612" y="1302"/>
                  </a:lnTo>
                  <a:lnTo>
                    <a:pt x="7679" y="1302"/>
                  </a:lnTo>
                  <a:lnTo>
                    <a:pt x="7747" y="1302"/>
                  </a:lnTo>
                  <a:lnTo>
                    <a:pt x="7814" y="1302"/>
                  </a:lnTo>
                  <a:lnTo>
                    <a:pt x="7881" y="1302"/>
                  </a:lnTo>
                  <a:lnTo>
                    <a:pt x="7949" y="1302"/>
                  </a:lnTo>
                  <a:lnTo>
                    <a:pt x="8016" y="1302"/>
                  </a:lnTo>
                  <a:lnTo>
                    <a:pt x="8084" y="1302"/>
                  </a:lnTo>
                  <a:lnTo>
                    <a:pt x="8084" y="148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19" name="Freeform 19"/>
            <p:cNvSpPr>
              <a:spLocks/>
            </p:cNvSpPr>
            <p:nvPr/>
          </p:nvSpPr>
          <p:spPr bwMode="auto">
            <a:xfrm>
              <a:off x="702" y="714"/>
              <a:ext cx="824" cy="50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34" y="629"/>
                </a:cxn>
                <a:cxn ang="0">
                  <a:pos x="269" y="629"/>
                </a:cxn>
                <a:cxn ang="0">
                  <a:pos x="336" y="1258"/>
                </a:cxn>
                <a:cxn ang="0">
                  <a:pos x="471" y="1258"/>
                </a:cxn>
                <a:cxn ang="0">
                  <a:pos x="606" y="1258"/>
                </a:cxn>
                <a:cxn ang="0">
                  <a:pos x="741" y="1258"/>
                </a:cxn>
                <a:cxn ang="0">
                  <a:pos x="875" y="1258"/>
                </a:cxn>
                <a:cxn ang="0">
                  <a:pos x="1010" y="1258"/>
                </a:cxn>
                <a:cxn ang="0">
                  <a:pos x="1145" y="1258"/>
                </a:cxn>
                <a:cxn ang="0">
                  <a:pos x="1279" y="1258"/>
                </a:cxn>
                <a:cxn ang="0">
                  <a:pos x="1414" y="1258"/>
                </a:cxn>
                <a:cxn ang="0">
                  <a:pos x="1549" y="1258"/>
                </a:cxn>
                <a:cxn ang="0">
                  <a:pos x="1616" y="1887"/>
                </a:cxn>
                <a:cxn ang="0">
                  <a:pos x="1751" y="1887"/>
                </a:cxn>
                <a:cxn ang="0">
                  <a:pos x="1886" y="1887"/>
                </a:cxn>
                <a:cxn ang="0">
                  <a:pos x="2021" y="1887"/>
                </a:cxn>
                <a:cxn ang="0">
                  <a:pos x="2155" y="1887"/>
                </a:cxn>
                <a:cxn ang="0">
                  <a:pos x="2290" y="1887"/>
                </a:cxn>
                <a:cxn ang="0">
                  <a:pos x="2425" y="1887"/>
                </a:cxn>
                <a:cxn ang="0">
                  <a:pos x="2559" y="1887"/>
                </a:cxn>
                <a:cxn ang="0">
                  <a:pos x="2694" y="1887"/>
                </a:cxn>
                <a:cxn ang="0">
                  <a:pos x="2829" y="1887"/>
                </a:cxn>
                <a:cxn ang="0">
                  <a:pos x="2964" y="1887"/>
                </a:cxn>
                <a:cxn ang="0">
                  <a:pos x="3098" y="1887"/>
                </a:cxn>
                <a:cxn ang="0">
                  <a:pos x="3233" y="1887"/>
                </a:cxn>
                <a:cxn ang="0">
                  <a:pos x="3368" y="1887"/>
                </a:cxn>
                <a:cxn ang="0">
                  <a:pos x="3503" y="1887"/>
                </a:cxn>
                <a:cxn ang="0">
                  <a:pos x="3637" y="1887"/>
                </a:cxn>
                <a:cxn ang="0">
                  <a:pos x="3772" y="1887"/>
                </a:cxn>
                <a:cxn ang="0">
                  <a:pos x="3907" y="1887"/>
                </a:cxn>
                <a:cxn ang="0">
                  <a:pos x="3974" y="3145"/>
                </a:cxn>
                <a:cxn ang="0">
                  <a:pos x="4109" y="3145"/>
                </a:cxn>
                <a:cxn ang="0">
                  <a:pos x="4244" y="3145"/>
                </a:cxn>
                <a:cxn ang="0">
                  <a:pos x="4378" y="3145"/>
                </a:cxn>
                <a:cxn ang="0">
                  <a:pos x="4513" y="3145"/>
                </a:cxn>
                <a:cxn ang="0">
                  <a:pos x="4648" y="3145"/>
                </a:cxn>
                <a:cxn ang="0">
                  <a:pos x="4783" y="3145"/>
                </a:cxn>
                <a:cxn ang="0">
                  <a:pos x="4917" y="3145"/>
                </a:cxn>
                <a:cxn ang="0">
                  <a:pos x="5052" y="3145"/>
                </a:cxn>
                <a:cxn ang="0">
                  <a:pos x="5187" y="3145"/>
                </a:cxn>
                <a:cxn ang="0">
                  <a:pos x="5321" y="3145"/>
                </a:cxn>
                <a:cxn ang="0">
                  <a:pos x="5456" y="3145"/>
                </a:cxn>
                <a:cxn ang="0">
                  <a:pos x="5591" y="3145"/>
                </a:cxn>
                <a:cxn ang="0">
                  <a:pos x="5726" y="3145"/>
                </a:cxn>
                <a:cxn ang="0">
                  <a:pos x="5860" y="3145"/>
                </a:cxn>
                <a:cxn ang="0">
                  <a:pos x="5995" y="3145"/>
                </a:cxn>
              </a:cxnLst>
              <a:rect l="0" t="0" r="r" b="b"/>
              <a:pathLst>
                <a:path w="5995" h="3145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134" y="629"/>
                  </a:lnTo>
                  <a:lnTo>
                    <a:pt x="202" y="629"/>
                  </a:lnTo>
                  <a:lnTo>
                    <a:pt x="269" y="629"/>
                  </a:lnTo>
                  <a:lnTo>
                    <a:pt x="336" y="629"/>
                  </a:lnTo>
                  <a:lnTo>
                    <a:pt x="336" y="1258"/>
                  </a:lnTo>
                  <a:lnTo>
                    <a:pt x="404" y="1258"/>
                  </a:lnTo>
                  <a:lnTo>
                    <a:pt x="471" y="1258"/>
                  </a:lnTo>
                  <a:lnTo>
                    <a:pt x="538" y="1258"/>
                  </a:lnTo>
                  <a:lnTo>
                    <a:pt x="606" y="1258"/>
                  </a:lnTo>
                  <a:lnTo>
                    <a:pt x="673" y="1258"/>
                  </a:lnTo>
                  <a:lnTo>
                    <a:pt x="741" y="1258"/>
                  </a:lnTo>
                  <a:lnTo>
                    <a:pt x="808" y="1258"/>
                  </a:lnTo>
                  <a:lnTo>
                    <a:pt x="875" y="1258"/>
                  </a:lnTo>
                  <a:lnTo>
                    <a:pt x="943" y="1258"/>
                  </a:lnTo>
                  <a:lnTo>
                    <a:pt x="1010" y="1258"/>
                  </a:lnTo>
                  <a:lnTo>
                    <a:pt x="1077" y="1258"/>
                  </a:lnTo>
                  <a:lnTo>
                    <a:pt x="1145" y="1258"/>
                  </a:lnTo>
                  <a:lnTo>
                    <a:pt x="1212" y="1258"/>
                  </a:lnTo>
                  <a:lnTo>
                    <a:pt x="1279" y="1258"/>
                  </a:lnTo>
                  <a:lnTo>
                    <a:pt x="1347" y="1258"/>
                  </a:lnTo>
                  <a:lnTo>
                    <a:pt x="1414" y="1258"/>
                  </a:lnTo>
                  <a:lnTo>
                    <a:pt x="1482" y="1258"/>
                  </a:lnTo>
                  <a:lnTo>
                    <a:pt x="1549" y="1258"/>
                  </a:lnTo>
                  <a:lnTo>
                    <a:pt x="1549" y="1887"/>
                  </a:lnTo>
                  <a:lnTo>
                    <a:pt x="1616" y="1887"/>
                  </a:lnTo>
                  <a:lnTo>
                    <a:pt x="1684" y="1887"/>
                  </a:lnTo>
                  <a:lnTo>
                    <a:pt x="1751" y="1887"/>
                  </a:lnTo>
                  <a:lnTo>
                    <a:pt x="1818" y="1887"/>
                  </a:lnTo>
                  <a:lnTo>
                    <a:pt x="1886" y="1887"/>
                  </a:lnTo>
                  <a:lnTo>
                    <a:pt x="1953" y="1887"/>
                  </a:lnTo>
                  <a:lnTo>
                    <a:pt x="2021" y="1887"/>
                  </a:lnTo>
                  <a:lnTo>
                    <a:pt x="2088" y="1887"/>
                  </a:lnTo>
                  <a:lnTo>
                    <a:pt x="2155" y="1887"/>
                  </a:lnTo>
                  <a:lnTo>
                    <a:pt x="2223" y="1887"/>
                  </a:lnTo>
                  <a:lnTo>
                    <a:pt x="2290" y="1887"/>
                  </a:lnTo>
                  <a:lnTo>
                    <a:pt x="2357" y="1887"/>
                  </a:lnTo>
                  <a:lnTo>
                    <a:pt x="2425" y="1887"/>
                  </a:lnTo>
                  <a:lnTo>
                    <a:pt x="2492" y="1887"/>
                  </a:lnTo>
                  <a:lnTo>
                    <a:pt x="2559" y="1887"/>
                  </a:lnTo>
                  <a:lnTo>
                    <a:pt x="2627" y="1887"/>
                  </a:lnTo>
                  <a:lnTo>
                    <a:pt x="2694" y="1887"/>
                  </a:lnTo>
                  <a:lnTo>
                    <a:pt x="2762" y="1887"/>
                  </a:lnTo>
                  <a:lnTo>
                    <a:pt x="2829" y="1887"/>
                  </a:lnTo>
                  <a:lnTo>
                    <a:pt x="2896" y="1887"/>
                  </a:lnTo>
                  <a:lnTo>
                    <a:pt x="2964" y="1887"/>
                  </a:lnTo>
                  <a:lnTo>
                    <a:pt x="3031" y="1887"/>
                  </a:lnTo>
                  <a:lnTo>
                    <a:pt x="3098" y="1887"/>
                  </a:lnTo>
                  <a:lnTo>
                    <a:pt x="3166" y="1887"/>
                  </a:lnTo>
                  <a:lnTo>
                    <a:pt x="3233" y="1887"/>
                  </a:lnTo>
                  <a:lnTo>
                    <a:pt x="3300" y="1887"/>
                  </a:lnTo>
                  <a:lnTo>
                    <a:pt x="3368" y="1887"/>
                  </a:lnTo>
                  <a:lnTo>
                    <a:pt x="3435" y="1887"/>
                  </a:lnTo>
                  <a:lnTo>
                    <a:pt x="3503" y="1887"/>
                  </a:lnTo>
                  <a:lnTo>
                    <a:pt x="3570" y="1887"/>
                  </a:lnTo>
                  <a:lnTo>
                    <a:pt x="3637" y="1887"/>
                  </a:lnTo>
                  <a:lnTo>
                    <a:pt x="3705" y="1887"/>
                  </a:lnTo>
                  <a:lnTo>
                    <a:pt x="3772" y="1887"/>
                  </a:lnTo>
                  <a:lnTo>
                    <a:pt x="3839" y="1887"/>
                  </a:lnTo>
                  <a:lnTo>
                    <a:pt x="3907" y="1887"/>
                  </a:lnTo>
                  <a:lnTo>
                    <a:pt x="3907" y="3145"/>
                  </a:lnTo>
                  <a:lnTo>
                    <a:pt x="3974" y="3145"/>
                  </a:lnTo>
                  <a:lnTo>
                    <a:pt x="4042" y="3145"/>
                  </a:lnTo>
                  <a:lnTo>
                    <a:pt x="4109" y="3145"/>
                  </a:lnTo>
                  <a:lnTo>
                    <a:pt x="4176" y="3145"/>
                  </a:lnTo>
                  <a:lnTo>
                    <a:pt x="4244" y="3145"/>
                  </a:lnTo>
                  <a:lnTo>
                    <a:pt x="4311" y="3145"/>
                  </a:lnTo>
                  <a:lnTo>
                    <a:pt x="4378" y="3145"/>
                  </a:lnTo>
                  <a:lnTo>
                    <a:pt x="4446" y="3145"/>
                  </a:lnTo>
                  <a:lnTo>
                    <a:pt x="4513" y="3145"/>
                  </a:lnTo>
                  <a:lnTo>
                    <a:pt x="4580" y="3145"/>
                  </a:lnTo>
                  <a:lnTo>
                    <a:pt x="4648" y="3145"/>
                  </a:lnTo>
                  <a:lnTo>
                    <a:pt x="4715" y="3145"/>
                  </a:lnTo>
                  <a:lnTo>
                    <a:pt x="4783" y="3145"/>
                  </a:lnTo>
                  <a:lnTo>
                    <a:pt x="4850" y="3145"/>
                  </a:lnTo>
                  <a:lnTo>
                    <a:pt x="4917" y="3145"/>
                  </a:lnTo>
                  <a:lnTo>
                    <a:pt x="4985" y="3145"/>
                  </a:lnTo>
                  <a:lnTo>
                    <a:pt x="5052" y="3145"/>
                  </a:lnTo>
                  <a:lnTo>
                    <a:pt x="5119" y="3145"/>
                  </a:lnTo>
                  <a:lnTo>
                    <a:pt x="5187" y="3145"/>
                  </a:lnTo>
                  <a:lnTo>
                    <a:pt x="5254" y="3145"/>
                  </a:lnTo>
                  <a:lnTo>
                    <a:pt x="5321" y="3145"/>
                  </a:lnTo>
                  <a:lnTo>
                    <a:pt x="5389" y="3145"/>
                  </a:lnTo>
                  <a:lnTo>
                    <a:pt x="5456" y="3145"/>
                  </a:lnTo>
                  <a:lnTo>
                    <a:pt x="5524" y="3145"/>
                  </a:lnTo>
                  <a:lnTo>
                    <a:pt x="5591" y="3145"/>
                  </a:lnTo>
                  <a:lnTo>
                    <a:pt x="5658" y="3145"/>
                  </a:lnTo>
                  <a:lnTo>
                    <a:pt x="5726" y="3145"/>
                  </a:lnTo>
                  <a:lnTo>
                    <a:pt x="5793" y="3145"/>
                  </a:lnTo>
                  <a:lnTo>
                    <a:pt x="5860" y="3145"/>
                  </a:lnTo>
                  <a:lnTo>
                    <a:pt x="5928" y="3145"/>
                  </a:lnTo>
                  <a:lnTo>
                    <a:pt x="5995" y="3145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0" name="Line 20"/>
            <p:cNvSpPr>
              <a:spLocks noChangeShapeType="1"/>
            </p:cNvSpPr>
            <p:nvPr/>
          </p:nvSpPr>
          <p:spPr bwMode="auto">
            <a:xfrm>
              <a:off x="702" y="3137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1" name="Line 21"/>
            <p:cNvSpPr>
              <a:spLocks noChangeShapeType="1"/>
            </p:cNvSpPr>
            <p:nvPr/>
          </p:nvSpPr>
          <p:spPr bwMode="auto">
            <a:xfrm>
              <a:off x="702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2" name="Line 22"/>
            <p:cNvSpPr>
              <a:spLocks noChangeShapeType="1"/>
            </p:cNvSpPr>
            <p:nvPr/>
          </p:nvSpPr>
          <p:spPr bwMode="auto">
            <a:xfrm>
              <a:off x="887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3" name="Line 23"/>
            <p:cNvSpPr>
              <a:spLocks noChangeShapeType="1"/>
            </p:cNvSpPr>
            <p:nvPr/>
          </p:nvSpPr>
          <p:spPr bwMode="auto">
            <a:xfrm>
              <a:off x="1073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4" name="Line 24"/>
            <p:cNvSpPr>
              <a:spLocks noChangeShapeType="1"/>
            </p:cNvSpPr>
            <p:nvPr/>
          </p:nvSpPr>
          <p:spPr bwMode="auto">
            <a:xfrm>
              <a:off x="1258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5" name="Line 25"/>
            <p:cNvSpPr>
              <a:spLocks noChangeShapeType="1"/>
            </p:cNvSpPr>
            <p:nvPr/>
          </p:nvSpPr>
          <p:spPr bwMode="auto">
            <a:xfrm>
              <a:off x="1443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6" name="Line 26"/>
            <p:cNvSpPr>
              <a:spLocks noChangeShapeType="1"/>
            </p:cNvSpPr>
            <p:nvPr/>
          </p:nvSpPr>
          <p:spPr bwMode="auto">
            <a:xfrm>
              <a:off x="1628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7" name="Line 27"/>
            <p:cNvSpPr>
              <a:spLocks noChangeShapeType="1"/>
            </p:cNvSpPr>
            <p:nvPr/>
          </p:nvSpPr>
          <p:spPr bwMode="auto">
            <a:xfrm>
              <a:off x="1814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8" name="Line 28"/>
            <p:cNvSpPr>
              <a:spLocks noChangeShapeType="1"/>
            </p:cNvSpPr>
            <p:nvPr/>
          </p:nvSpPr>
          <p:spPr bwMode="auto">
            <a:xfrm flipV="1">
              <a:off x="702" y="2029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29" name="Line 29"/>
            <p:cNvSpPr>
              <a:spLocks noChangeShapeType="1"/>
            </p:cNvSpPr>
            <p:nvPr/>
          </p:nvSpPr>
          <p:spPr bwMode="auto">
            <a:xfrm flipH="1">
              <a:off x="680" y="313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0" name="Line 30"/>
            <p:cNvSpPr>
              <a:spLocks noChangeShapeType="1"/>
            </p:cNvSpPr>
            <p:nvPr/>
          </p:nvSpPr>
          <p:spPr bwMode="auto">
            <a:xfrm flipH="1">
              <a:off x="680" y="2915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1" name="Line 31"/>
            <p:cNvSpPr>
              <a:spLocks noChangeShapeType="1"/>
            </p:cNvSpPr>
            <p:nvPr/>
          </p:nvSpPr>
          <p:spPr bwMode="auto">
            <a:xfrm flipH="1">
              <a:off x="680" y="269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2" name="Line 32"/>
            <p:cNvSpPr>
              <a:spLocks noChangeShapeType="1"/>
            </p:cNvSpPr>
            <p:nvPr/>
          </p:nvSpPr>
          <p:spPr bwMode="auto">
            <a:xfrm flipH="1">
              <a:off x="680" y="2472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3" name="Line 33"/>
            <p:cNvSpPr>
              <a:spLocks noChangeShapeType="1"/>
            </p:cNvSpPr>
            <p:nvPr/>
          </p:nvSpPr>
          <p:spPr bwMode="auto">
            <a:xfrm flipH="1">
              <a:off x="680" y="2251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4" name="Line 34"/>
            <p:cNvSpPr>
              <a:spLocks noChangeShapeType="1"/>
            </p:cNvSpPr>
            <p:nvPr/>
          </p:nvSpPr>
          <p:spPr bwMode="auto">
            <a:xfrm flipH="1">
              <a:off x="680" y="2029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5" name="Freeform 35"/>
            <p:cNvSpPr>
              <a:spLocks/>
            </p:cNvSpPr>
            <p:nvPr/>
          </p:nvSpPr>
          <p:spPr bwMode="auto">
            <a:xfrm>
              <a:off x="702" y="2029"/>
              <a:ext cx="1112" cy="844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9" y="134"/>
                </a:cxn>
                <a:cxn ang="0">
                  <a:pos x="404" y="400"/>
                </a:cxn>
                <a:cxn ang="0">
                  <a:pos x="606" y="400"/>
                </a:cxn>
                <a:cxn ang="0">
                  <a:pos x="741" y="533"/>
                </a:cxn>
                <a:cxn ang="0">
                  <a:pos x="875" y="666"/>
                </a:cxn>
                <a:cxn ang="0">
                  <a:pos x="1010" y="799"/>
                </a:cxn>
                <a:cxn ang="0">
                  <a:pos x="1145" y="932"/>
                </a:cxn>
                <a:cxn ang="0">
                  <a:pos x="1347" y="932"/>
                </a:cxn>
                <a:cxn ang="0">
                  <a:pos x="1482" y="1065"/>
                </a:cxn>
                <a:cxn ang="0">
                  <a:pos x="1616" y="1198"/>
                </a:cxn>
                <a:cxn ang="0">
                  <a:pos x="1818" y="1198"/>
                </a:cxn>
                <a:cxn ang="0">
                  <a:pos x="1953" y="1334"/>
                </a:cxn>
                <a:cxn ang="0">
                  <a:pos x="2155" y="1334"/>
                </a:cxn>
                <a:cxn ang="0">
                  <a:pos x="2290" y="1610"/>
                </a:cxn>
                <a:cxn ang="0">
                  <a:pos x="2425" y="1889"/>
                </a:cxn>
                <a:cxn ang="0">
                  <a:pos x="2559" y="2031"/>
                </a:cxn>
                <a:cxn ang="0">
                  <a:pos x="2762" y="2031"/>
                </a:cxn>
                <a:cxn ang="0">
                  <a:pos x="2896" y="2179"/>
                </a:cxn>
                <a:cxn ang="0">
                  <a:pos x="3031" y="2329"/>
                </a:cxn>
                <a:cxn ang="0">
                  <a:pos x="3166" y="2482"/>
                </a:cxn>
                <a:cxn ang="0">
                  <a:pos x="3368" y="2482"/>
                </a:cxn>
                <a:cxn ang="0">
                  <a:pos x="3503" y="2641"/>
                </a:cxn>
                <a:cxn ang="0">
                  <a:pos x="3637" y="2799"/>
                </a:cxn>
                <a:cxn ang="0">
                  <a:pos x="3772" y="2961"/>
                </a:cxn>
                <a:cxn ang="0">
                  <a:pos x="3907" y="3126"/>
                </a:cxn>
                <a:cxn ang="0">
                  <a:pos x="4042" y="3487"/>
                </a:cxn>
                <a:cxn ang="0">
                  <a:pos x="4244" y="3487"/>
                </a:cxn>
                <a:cxn ang="0">
                  <a:pos x="4446" y="3487"/>
                </a:cxn>
                <a:cxn ang="0">
                  <a:pos x="4580" y="3741"/>
                </a:cxn>
                <a:cxn ang="0">
                  <a:pos x="4715" y="4030"/>
                </a:cxn>
                <a:cxn ang="0">
                  <a:pos x="4850" y="4319"/>
                </a:cxn>
                <a:cxn ang="0">
                  <a:pos x="4985" y="4608"/>
                </a:cxn>
                <a:cxn ang="0">
                  <a:pos x="5187" y="4608"/>
                </a:cxn>
                <a:cxn ang="0">
                  <a:pos x="5389" y="4608"/>
                </a:cxn>
                <a:cxn ang="0">
                  <a:pos x="5591" y="4608"/>
                </a:cxn>
                <a:cxn ang="0">
                  <a:pos x="5793" y="4608"/>
                </a:cxn>
                <a:cxn ang="0">
                  <a:pos x="5995" y="4608"/>
                </a:cxn>
                <a:cxn ang="0">
                  <a:pos x="6197" y="4608"/>
                </a:cxn>
                <a:cxn ang="0">
                  <a:pos x="6399" y="4608"/>
                </a:cxn>
                <a:cxn ang="0">
                  <a:pos x="6534" y="4938"/>
                </a:cxn>
                <a:cxn ang="0">
                  <a:pos x="6736" y="4938"/>
                </a:cxn>
                <a:cxn ang="0">
                  <a:pos x="6938" y="4938"/>
                </a:cxn>
                <a:cxn ang="0">
                  <a:pos x="7140" y="4938"/>
                </a:cxn>
                <a:cxn ang="0">
                  <a:pos x="7342" y="4938"/>
                </a:cxn>
                <a:cxn ang="0">
                  <a:pos x="7477" y="5268"/>
                </a:cxn>
                <a:cxn ang="0">
                  <a:pos x="7679" y="5268"/>
                </a:cxn>
                <a:cxn ang="0">
                  <a:pos x="7881" y="5268"/>
                </a:cxn>
                <a:cxn ang="0">
                  <a:pos x="8084" y="5268"/>
                </a:cxn>
              </a:cxnLst>
              <a:rect l="0" t="0" r="r" b="b"/>
              <a:pathLst>
                <a:path w="8084" h="5268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02" y="134"/>
                  </a:lnTo>
                  <a:lnTo>
                    <a:pt x="269" y="134"/>
                  </a:lnTo>
                  <a:lnTo>
                    <a:pt x="336" y="134"/>
                  </a:lnTo>
                  <a:lnTo>
                    <a:pt x="336" y="400"/>
                  </a:lnTo>
                  <a:lnTo>
                    <a:pt x="404" y="400"/>
                  </a:lnTo>
                  <a:lnTo>
                    <a:pt x="471" y="400"/>
                  </a:lnTo>
                  <a:lnTo>
                    <a:pt x="538" y="400"/>
                  </a:lnTo>
                  <a:lnTo>
                    <a:pt x="606" y="400"/>
                  </a:lnTo>
                  <a:lnTo>
                    <a:pt x="606" y="533"/>
                  </a:lnTo>
                  <a:lnTo>
                    <a:pt x="673" y="533"/>
                  </a:lnTo>
                  <a:lnTo>
                    <a:pt x="741" y="533"/>
                  </a:lnTo>
                  <a:lnTo>
                    <a:pt x="808" y="533"/>
                  </a:lnTo>
                  <a:lnTo>
                    <a:pt x="875" y="533"/>
                  </a:lnTo>
                  <a:lnTo>
                    <a:pt x="875" y="666"/>
                  </a:lnTo>
                  <a:lnTo>
                    <a:pt x="943" y="666"/>
                  </a:lnTo>
                  <a:lnTo>
                    <a:pt x="943" y="799"/>
                  </a:lnTo>
                  <a:lnTo>
                    <a:pt x="1010" y="799"/>
                  </a:lnTo>
                  <a:lnTo>
                    <a:pt x="1077" y="799"/>
                  </a:lnTo>
                  <a:lnTo>
                    <a:pt x="1145" y="799"/>
                  </a:lnTo>
                  <a:lnTo>
                    <a:pt x="1145" y="932"/>
                  </a:lnTo>
                  <a:lnTo>
                    <a:pt x="1212" y="932"/>
                  </a:lnTo>
                  <a:lnTo>
                    <a:pt x="1279" y="932"/>
                  </a:lnTo>
                  <a:lnTo>
                    <a:pt x="1347" y="932"/>
                  </a:lnTo>
                  <a:lnTo>
                    <a:pt x="1414" y="932"/>
                  </a:lnTo>
                  <a:lnTo>
                    <a:pt x="1414" y="1065"/>
                  </a:lnTo>
                  <a:lnTo>
                    <a:pt x="1482" y="1065"/>
                  </a:lnTo>
                  <a:lnTo>
                    <a:pt x="1549" y="1065"/>
                  </a:lnTo>
                  <a:lnTo>
                    <a:pt x="1549" y="1198"/>
                  </a:lnTo>
                  <a:lnTo>
                    <a:pt x="1616" y="1198"/>
                  </a:lnTo>
                  <a:lnTo>
                    <a:pt x="1684" y="1198"/>
                  </a:lnTo>
                  <a:lnTo>
                    <a:pt x="1751" y="1198"/>
                  </a:lnTo>
                  <a:lnTo>
                    <a:pt x="1818" y="1198"/>
                  </a:lnTo>
                  <a:lnTo>
                    <a:pt x="1886" y="1198"/>
                  </a:lnTo>
                  <a:lnTo>
                    <a:pt x="1886" y="1334"/>
                  </a:lnTo>
                  <a:lnTo>
                    <a:pt x="1953" y="1334"/>
                  </a:lnTo>
                  <a:lnTo>
                    <a:pt x="2021" y="1334"/>
                  </a:lnTo>
                  <a:lnTo>
                    <a:pt x="2088" y="1334"/>
                  </a:lnTo>
                  <a:lnTo>
                    <a:pt x="2155" y="1334"/>
                  </a:lnTo>
                  <a:lnTo>
                    <a:pt x="2223" y="1334"/>
                  </a:lnTo>
                  <a:lnTo>
                    <a:pt x="2223" y="1610"/>
                  </a:lnTo>
                  <a:lnTo>
                    <a:pt x="2290" y="1610"/>
                  </a:lnTo>
                  <a:lnTo>
                    <a:pt x="2357" y="1610"/>
                  </a:lnTo>
                  <a:lnTo>
                    <a:pt x="2357" y="1889"/>
                  </a:lnTo>
                  <a:lnTo>
                    <a:pt x="2425" y="1889"/>
                  </a:lnTo>
                  <a:lnTo>
                    <a:pt x="2492" y="1889"/>
                  </a:lnTo>
                  <a:lnTo>
                    <a:pt x="2492" y="2031"/>
                  </a:lnTo>
                  <a:lnTo>
                    <a:pt x="2559" y="2031"/>
                  </a:lnTo>
                  <a:lnTo>
                    <a:pt x="2627" y="2031"/>
                  </a:lnTo>
                  <a:lnTo>
                    <a:pt x="2694" y="2031"/>
                  </a:lnTo>
                  <a:lnTo>
                    <a:pt x="2762" y="2031"/>
                  </a:lnTo>
                  <a:lnTo>
                    <a:pt x="2829" y="2031"/>
                  </a:lnTo>
                  <a:lnTo>
                    <a:pt x="2829" y="2179"/>
                  </a:lnTo>
                  <a:lnTo>
                    <a:pt x="2896" y="2179"/>
                  </a:lnTo>
                  <a:lnTo>
                    <a:pt x="2896" y="2329"/>
                  </a:lnTo>
                  <a:lnTo>
                    <a:pt x="2964" y="2329"/>
                  </a:lnTo>
                  <a:lnTo>
                    <a:pt x="3031" y="2329"/>
                  </a:lnTo>
                  <a:lnTo>
                    <a:pt x="3031" y="2482"/>
                  </a:lnTo>
                  <a:lnTo>
                    <a:pt x="3098" y="2482"/>
                  </a:lnTo>
                  <a:lnTo>
                    <a:pt x="3166" y="2482"/>
                  </a:lnTo>
                  <a:lnTo>
                    <a:pt x="3233" y="2482"/>
                  </a:lnTo>
                  <a:lnTo>
                    <a:pt x="3300" y="2482"/>
                  </a:lnTo>
                  <a:lnTo>
                    <a:pt x="3368" y="2482"/>
                  </a:lnTo>
                  <a:lnTo>
                    <a:pt x="3435" y="2482"/>
                  </a:lnTo>
                  <a:lnTo>
                    <a:pt x="3435" y="2641"/>
                  </a:lnTo>
                  <a:lnTo>
                    <a:pt x="3503" y="2641"/>
                  </a:lnTo>
                  <a:lnTo>
                    <a:pt x="3570" y="2641"/>
                  </a:lnTo>
                  <a:lnTo>
                    <a:pt x="3570" y="2799"/>
                  </a:lnTo>
                  <a:lnTo>
                    <a:pt x="3637" y="2799"/>
                  </a:lnTo>
                  <a:lnTo>
                    <a:pt x="3705" y="2799"/>
                  </a:lnTo>
                  <a:lnTo>
                    <a:pt x="3705" y="2961"/>
                  </a:lnTo>
                  <a:lnTo>
                    <a:pt x="3772" y="2961"/>
                  </a:lnTo>
                  <a:lnTo>
                    <a:pt x="3772" y="3126"/>
                  </a:lnTo>
                  <a:lnTo>
                    <a:pt x="3839" y="3126"/>
                  </a:lnTo>
                  <a:lnTo>
                    <a:pt x="3907" y="3126"/>
                  </a:lnTo>
                  <a:lnTo>
                    <a:pt x="3974" y="3126"/>
                  </a:lnTo>
                  <a:lnTo>
                    <a:pt x="4042" y="3126"/>
                  </a:lnTo>
                  <a:lnTo>
                    <a:pt x="4042" y="3487"/>
                  </a:lnTo>
                  <a:lnTo>
                    <a:pt x="4109" y="3487"/>
                  </a:lnTo>
                  <a:lnTo>
                    <a:pt x="4176" y="3487"/>
                  </a:lnTo>
                  <a:lnTo>
                    <a:pt x="4244" y="3487"/>
                  </a:lnTo>
                  <a:lnTo>
                    <a:pt x="4311" y="3487"/>
                  </a:lnTo>
                  <a:lnTo>
                    <a:pt x="4378" y="3487"/>
                  </a:lnTo>
                  <a:lnTo>
                    <a:pt x="4446" y="3487"/>
                  </a:lnTo>
                  <a:lnTo>
                    <a:pt x="4513" y="3487"/>
                  </a:lnTo>
                  <a:lnTo>
                    <a:pt x="4580" y="3487"/>
                  </a:lnTo>
                  <a:lnTo>
                    <a:pt x="4580" y="3741"/>
                  </a:lnTo>
                  <a:lnTo>
                    <a:pt x="4648" y="3741"/>
                  </a:lnTo>
                  <a:lnTo>
                    <a:pt x="4715" y="3741"/>
                  </a:lnTo>
                  <a:lnTo>
                    <a:pt x="4715" y="4030"/>
                  </a:lnTo>
                  <a:lnTo>
                    <a:pt x="4783" y="4030"/>
                  </a:lnTo>
                  <a:lnTo>
                    <a:pt x="4783" y="4319"/>
                  </a:lnTo>
                  <a:lnTo>
                    <a:pt x="4850" y="4319"/>
                  </a:lnTo>
                  <a:lnTo>
                    <a:pt x="4917" y="4319"/>
                  </a:lnTo>
                  <a:lnTo>
                    <a:pt x="4917" y="4608"/>
                  </a:lnTo>
                  <a:lnTo>
                    <a:pt x="4985" y="4608"/>
                  </a:lnTo>
                  <a:lnTo>
                    <a:pt x="5052" y="4608"/>
                  </a:lnTo>
                  <a:lnTo>
                    <a:pt x="5119" y="4608"/>
                  </a:lnTo>
                  <a:lnTo>
                    <a:pt x="5187" y="4608"/>
                  </a:lnTo>
                  <a:lnTo>
                    <a:pt x="5254" y="4608"/>
                  </a:lnTo>
                  <a:lnTo>
                    <a:pt x="5321" y="4608"/>
                  </a:lnTo>
                  <a:lnTo>
                    <a:pt x="5389" y="4608"/>
                  </a:lnTo>
                  <a:lnTo>
                    <a:pt x="5456" y="4608"/>
                  </a:lnTo>
                  <a:lnTo>
                    <a:pt x="5524" y="4608"/>
                  </a:lnTo>
                  <a:lnTo>
                    <a:pt x="5591" y="4608"/>
                  </a:lnTo>
                  <a:lnTo>
                    <a:pt x="5658" y="4608"/>
                  </a:lnTo>
                  <a:lnTo>
                    <a:pt x="5726" y="4608"/>
                  </a:lnTo>
                  <a:lnTo>
                    <a:pt x="5793" y="4608"/>
                  </a:lnTo>
                  <a:lnTo>
                    <a:pt x="5860" y="4608"/>
                  </a:lnTo>
                  <a:lnTo>
                    <a:pt x="5928" y="4608"/>
                  </a:lnTo>
                  <a:lnTo>
                    <a:pt x="5995" y="4608"/>
                  </a:lnTo>
                  <a:lnTo>
                    <a:pt x="6063" y="4608"/>
                  </a:lnTo>
                  <a:lnTo>
                    <a:pt x="6130" y="4608"/>
                  </a:lnTo>
                  <a:lnTo>
                    <a:pt x="6197" y="4608"/>
                  </a:lnTo>
                  <a:lnTo>
                    <a:pt x="6265" y="4608"/>
                  </a:lnTo>
                  <a:lnTo>
                    <a:pt x="6332" y="4608"/>
                  </a:lnTo>
                  <a:lnTo>
                    <a:pt x="6399" y="4608"/>
                  </a:lnTo>
                  <a:lnTo>
                    <a:pt x="6467" y="4608"/>
                  </a:lnTo>
                  <a:lnTo>
                    <a:pt x="6467" y="4938"/>
                  </a:lnTo>
                  <a:lnTo>
                    <a:pt x="6534" y="4938"/>
                  </a:lnTo>
                  <a:lnTo>
                    <a:pt x="6601" y="4938"/>
                  </a:lnTo>
                  <a:lnTo>
                    <a:pt x="6669" y="4938"/>
                  </a:lnTo>
                  <a:lnTo>
                    <a:pt x="6736" y="4938"/>
                  </a:lnTo>
                  <a:lnTo>
                    <a:pt x="6804" y="4938"/>
                  </a:lnTo>
                  <a:lnTo>
                    <a:pt x="6871" y="4938"/>
                  </a:lnTo>
                  <a:lnTo>
                    <a:pt x="6938" y="4938"/>
                  </a:lnTo>
                  <a:lnTo>
                    <a:pt x="7006" y="4938"/>
                  </a:lnTo>
                  <a:lnTo>
                    <a:pt x="7073" y="4938"/>
                  </a:lnTo>
                  <a:lnTo>
                    <a:pt x="7140" y="4938"/>
                  </a:lnTo>
                  <a:lnTo>
                    <a:pt x="7208" y="4938"/>
                  </a:lnTo>
                  <a:lnTo>
                    <a:pt x="7275" y="4938"/>
                  </a:lnTo>
                  <a:lnTo>
                    <a:pt x="7342" y="4938"/>
                  </a:lnTo>
                  <a:lnTo>
                    <a:pt x="7342" y="5268"/>
                  </a:lnTo>
                  <a:lnTo>
                    <a:pt x="7410" y="5268"/>
                  </a:lnTo>
                  <a:lnTo>
                    <a:pt x="7477" y="5268"/>
                  </a:lnTo>
                  <a:lnTo>
                    <a:pt x="7545" y="5268"/>
                  </a:lnTo>
                  <a:lnTo>
                    <a:pt x="7612" y="5268"/>
                  </a:lnTo>
                  <a:lnTo>
                    <a:pt x="7679" y="5268"/>
                  </a:lnTo>
                  <a:lnTo>
                    <a:pt x="7747" y="5268"/>
                  </a:lnTo>
                  <a:lnTo>
                    <a:pt x="7814" y="5268"/>
                  </a:lnTo>
                  <a:lnTo>
                    <a:pt x="7881" y="5268"/>
                  </a:lnTo>
                  <a:lnTo>
                    <a:pt x="7949" y="5268"/>
                  </a:lnTo>
                  <a:lnTo>
                    <a:pt x="8016" y="5268"/>
                  </a:lnTo>
                  <a:lnTo>
                    <a:pt x="8084" y="526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6" name="Freeform 36"/>
            <p:cNvSpPr>
              <a:spLocks/>
            </p:cNvSpPr>
            <p:nvPr/>
          </p:nvSpPr>
          <p:spPr bwMode="auto">
            <a:xfrm>
              <a:off x="702" y="2029"/>
              <a:ext cx="1102" cy="23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02" y="0"/>
                </a:cxn>
                <a:cxn ang="0">
                  <a:pos x="336" y="0"/>
                </a:cxn>
                <a:cxn ang="0">
                  <a:pos x="404" y="692"/>
                </a:cxn>
                <a:cxn ang="0">
                  <a:pos x="538" y="692"/>
                </a:cxn>
                <a:cxn ang="0">
                  <a:pos x="673" y="692"/>
                </a:cxn>
                <a:cxn ang="0">
                  <a:pos x="808" y="692"/>
                </a:cxn>
                <a:cxn ang="0">
                  <a:pos x="943" y="692"/>
                </a:cxn>
                <a:cxn ang="0">
                  <a:pos x="1077" y="692"/>
                </a:cxn>
                <a:cxn ang="0">
                  <a:pos x="1212" y="692"/>
                </a:cxn>
                <a:cxn ang="0">
                  <a:pos x="1347" y="692"/>
                </a:cxn>
                <a:cxn ang="0">
                  <a:pos x="1414" y="1471"/>
                </a:cxn>
                <a:cxn ang="0">
                  <a:pos x="1549" y="1471"/>
                </a:cxn>
                <a:cxn ang="0">
                  <a:pos x="1684" y="1471"/>
                </a:cxn>
                <a:cxn ang="0">
                  <a:pos x="1818" y="1471"/>
                </a:cxn>
                <a:cxn ang="0">
                  <a:pos x="1953" y="1471"/>
                </a:cxn>
                <a:cxn ang="0">
                  <a:pos x="2088" y="1471"/>
                </a:cxn>
                <a:cxn ang="0">
                  <a:pos x="2223" y="1471"/>
                </a:cxn>
                <a:cxn ang="0">
                  <a:pos x="2357" y="1471"/>
                </a:cxn>
                <a:cxn ang="0">
                  <a:pos x="2492" y="1471"/>
                </a:cxn>
                <a:cxn ang="0">
                  <a:pos x="2627" y="1471"/>
                </a:cxn>
                <a:cxn ang="0">
                  <a:pos x="2762" y="1471"/>
                </a:cxn>
                <a:cxn ang="0">
                  <a:pos x="2896" y="1471"/>
                </a:cxn>
                <a:cxn ang="0">
                  <a:pos x="3031" y="1471"/>
                </a:cxn>
                <a:cxn ang="0">
                  <a:pos x="3166" y="1471"/>
                </a:cxn>
                <a:cxn ang="0">
                  <a:pos x="3300" y="1471"/>
                </a:cxn>
                <a:cxn ang="0">
                  <a:pos x="3435" y="1471"/>
                </a:cxn>
                <a:cxn ang="0">
                  <a:pos x="3570" y="1471"/>
                </a:cxn>
                <a:cxn ang="0">
                  <a:pos x="3705" y="1471"/>
                </a:cxn>
                <a:cxn ang="0">
                  <a:pos x="3839" y="1471"/>
                </a:cxn>
                <a:cxn ang="0">
                  <a:pos x="3974" y="1471"/>
                </a:cxn>
                <a:cxn ang="0">
                  <a:pos x="4109" y="1471"/>
                </a:cxn>
                <a:cxn ang="0">
                  <a:pos x="4244" y="1471"/>
                </a:cxn>
                <a:cxn ang="0">
                  <a:pos x="4378" y="1471"/>
                </a:cxn>
                <a:cxn ang="0">
                  <a:pos x="4513" y="1471"/>
                </a:cxn>
                <a:cxn ang="0">
                  <a:pos x="4648" y="1471"/>
                </a:cxn>
                <a:cxn ang="0">
                  <a:pos x="4783" y="1471"/>
                </a:cxn>
                <a:cxn ang="0">
                  <a:pos x="4917" y="1471"/>
                </a:cxn>
                <a:cxn ang="0">
                  <a:pos x="5052" y="1471"/>
                </a:cxn>
                <a:cxn ang="0">
                  <a:pos x="5187" y="1471"/>
                </a:cxn>
                <a:cxn ang="0">
                  <a:pos x="5321" y="1471"/>
                </a:cxn>
                <a:cxn ang="0">
                  <a:pos x="5456" y="1471"/>
                </a:cxn>
                <a:cxn ang="0">
                  <a:pos x="5591" y="1471"/>
                </a:cxn>
                <a:cxn ang="0">
                  <a:pos x="5726" y="1471"/>
                </a:cxn>
                <a:cxn ang="0">
                  <a:pos x="5860" y="1471"/>
                </a:cxn>
                <a:cxn ang="0">
                  <a:pos x="5995" y="1471"/>
                </a:cxn>
                <a:cxn ang="0">
                  <a:pos x="6130" y="1471"/>
                </a:cxn>
                <a:cxn ang="0">
                  <a:pos x="6265" y="1471"/>
                </a:cxn>
                <a:cxn ang="0">
                  <a:pos x="6399" y="1471"/>
                </a:cxn>
                <a:cxn ang="0">
                  <a:pos x="6534" y="1471"/>
                </a:cxn>
                <a:cxn ang="0">
                  <a:pos x="6669" y="1471"/>
                </a:cxn>
                <a:cxn ang="0">
                  <a:pos x="6804" y="1471"/>
                </a:cxn>
                <a:cxn ang="0">
                  <a:pos x="6938" y="1471"/>
                </a:cxn>
                <a:cxn ang="0">
                  <a:pos x="7073" y="1471"/>
                </a:cxn>
                <a:cxn ang="0">
                  <a:pos x="7208" y="1471"/>
                </a:cxn>
                <a:cxn ang="0">
                  <a:pos x="7342" y="1471"/>
                </a:cxn>
                <a:cxn ang="0">
                  <a:pos x="7477" y="1471"/>
                </a:cxn>
                <a:cxn ang="0">
                  <a:pos x="7612" y="1471"/>
                </a:cxn>
                <a:cxn ang="0">
                  <a:pos x="7747" y="1471"/>
                </a:cxn>
                <a:cxn ang="0">
                  <a:pos x="7881" y="1471"/>
                </a:cxn>
                <a:cxn ang="0">
                  <a:pos x="8016" y="1471"/>
                </a:cxn>
              </a:cxnLst>
              <a:rect l="0" t="0" r="r" b="b"/>
              <a:pathLst>
                <a:path w="8016" h="1471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69" y="0"/>
                  </a:lnTo>
                  <a:lnTo>
                    <a:pt x="336" y="0"/>
                  </a:lnTo>
                  <a:lnTo>
                    <a:pt x="336" y="692"/>
                  </a:lnTo>
                  <a:lnTo>
                    <a:pt x="404" y="692"/>
                  </a:lnTo>
                  <a:lnTo>
                    <a:pt x="471" y="692"/>
                  </a:lnTo>
                  <a:lnTo>
                    <a:pt x="538" y="692"/>
                  </a:lnTo>
                  <a:lnTo>
                    <a:pt x="606" y="692"/>
                  </a:lnTo>
                  <a:lnTo>
                    <a:pt x="673" y="692"/>
                  </a:lnTo>
                  <a:lnTo>
                    <a:pt x="741" y="692"/>
                  </a:lnTo>
                  <a:lnTo>
                    <a:pt x="808" y="692"/>
                  </a:lnTo>
                  <a:lnTo>
                    <a:pt x="875" y="692"/>
                  </a:lnTo>
                  <a:lnTo>
                    <a:pt x="943" y="692"/>
                  </a:lnTo>
                  <a:lnTo>
                    <a:pt x="1010" y="692"/>
                  </a:lnTo>
                  <a:lnTo>
                    <a:pt x="1077" y="692"/>
                  </a:lnTo>
                  <a:lnTo>
                    <a:pt x="1145" y="692"/>
                  </a:lnTo>
                  <a:lnTo>
                    <a:pt x="1212" y="692"/>
                  </a:lnTo>
                  <a:lnTo>
                    <a:pt x="1279" y="692"/>
                  </a:lnTo>
                  <a:lnTo>
                    <a:pt x="1347" y="692"/>
                  </a:lnTo>
                  <a:lnTo>
                    <a:pt x="1414" y="692"/>
                  </a:lnTo>
                  <a:lnTo>
                    <a:pt x="1414" y="1471"/>
                  </a:lnTo>
                  <a:lnTo>
                    <a:pt x="1482" y="1471"/>
                  </a:lnTo>
                  <a:lnTo>
                    <a:pt x="1549" y="1471"/>
                  </a:lnTo>
                  <a:lnTo>
                    <a:pt x="1616" y="1471"/>
                  </a:lnTo>
                  <a:lnTo>
                    <a:pt x="1684" y="1471"/>
                  </a:lnTo>
                  <a:lnTo>
                    <a:pt x="1751" y="1471"/>
                  </a:lnTo>
                  <a:lnTo>
                    <a:pt x="1818" y="1471"/>
                  </a:lnTo>
                  <a:lnTo>
                    <a:pt x="1886" y="1471"/>
                  </a:lnTo>
                  <a:lnTo>
                    <a:pt x="1953" y="1471"/>
                  </a:lnTo>
                  <a:lnTo>
                    <a:pt x="2021" y="1471"/>
                  </a:lnTo>
                  <a:lnTo>
                    <a:pt x="2088" y="1471"/>
                  </a:lnTo>
                  <a:lnTo>
                    <a:pt x="2155" y="1471"/>
                  </a:lnTo>
                  <a:lnTo>
                    <a:pt x="2223" y="1471"/>
                  </a:lnTo>
                  <a:lnTo>
                    <a:pt x="2290" y="1471"/>
                  </a:lnTo>
                  <a:lnTo>
                    <a:pt x="2357" y="1471"/>
                  </a:lnTo>
                  <a:lnTo>
                    <a:pt x="2425" y="1471"/>
                  </a:lnTo>
                  <a:lnTo>
                    <a:pt x="2492" y="1471"/>
                  </a:lnTo>
                  <a:lnTo>
                    <a:pt x="2559" y="1471"/>
                  </a:lnTo>
                  <a:lnTo>
                    <a:pt x="2627" y="1471"/>
                  </a:lnTo>
                  <a:lnTo>
                    <a:pt x="2694" y="1471"/>
                  </a:lnTo>
                  <a:lnTo>
                    <a:pt x="2762" y="1471"/>
                  </a:lnTo>
                  <a:lnTo>
                    <a:pt x="2829" y="1471"/>
                  </a:lnTo>
                  <a:lnTo>
                    <a:pt x="2896" y="1471"/>
                  </a:lnTo>
                  <a:lnTo>
                    <a:pt x="2964" y="1471"/>
                  </a:lnTo>
                  <a:lnTo>
                    <a:pt x="3031" y="1471"/>
                  </a:lnTo>
                  <a:lnTo>
                    <a:pt x="3098" y="1471"/>
                  </a:lnTo>
                  <a:lnTo>
                    <a:pt x="3166" y="1471"/>
                  </a:lnTo>
                  <a:lnTo>
                    <a:pt x="3233" y="1471"/>
                  </a:lnTo>
                  <a:lnTo>
                    <a:pt x="3300" y="1471"/>
                  </a:lnTo>
                  <a:lnTo>
                    <a:pt x="3368" y="1471"/>
                  </a:lnTo>
                  <a:lnTo>
                    <a:pt x="3435" y="1471"/>
                  </a:lnTo>
                  <a:lnTo>
                    <a:pt x="3503" y="1471"/>
                  </a:lnTo>
                  <a:lnTo>
                    <a:pt x="3570" y="1471"/>
                  </a:lnTo>
                  <a:lnTo>
                    <a:pt x="3637" y="1471"/>
                  </a:lnTo>
                  <a:lnTo>
                    <a:pt x="3705" y="1471"/>
                  </a:lnTo>
                  <a:lnTo>
                    <a:pt x="3772" y="1471"/>
                  </a:lnTo>
                  <a:lnTo>
                    <a:pt x="3839" y="1471"/>
                  </a:lnTo>
                  <a:lnTo>
                    <a:pt x="3907" y="1471"/>
                  </a:lnTo>
                  <a:lnTo>
                    <a:pt x="3974" y="1471"/>
                  </a:lnTo>
                  <a:lnTo>
                    <a:pt x="4042" y="1471"/>
                  </a:lnTo>
                  <a:lnTo>
                    <a:pt x="4109" y="1471"/>
                  </a:lnTo>
                  <a:lnTo>
                    <a:pt x="4176" y="1471"/>
                  </a:lnTo>
                  <a:lnTo>
                    <a:pt x="4244" y="1471"/>
                  </a:lnTo>
                  <a:lnTo>
                    <a:pt x="4311" y="1471"/>
                  </a:lnTo>
                  <a:lnTo>
                    <a:pt x="4378" y="1471"/>
                  </a:lnTo>
                  <a:lnTo>
                    <a:pt x="4446" y="1471"/>
                  </a:lnTo>
                  <a:lnTo>
                    <a:pt x="4513" y="1471"/>
                  </a:lnTo>
                  <a:lnTo>
                    <a:pt x="4580" y="1471"/>
                  </a:lnTo>
                  <a:lnTo>
                    <a:pt x="4648" y="1471"/>
                  </a:lnTo>
                  <a:lnTo>
                    <a:pt x="4715" y="1471"/>
                  </a:lnTo>
                  <a:lnTo>
                    <a:pt x="4783" y="1471"/>
                  </a:lnTo>
                  <a:lnTo>
                    <a:pt x="4850" y="1471"/>
                  </a:lnTo>
                  <a:lnTo>
                    <a:pt x="4917" y="1471"/>
                  </a:lnTo>
                  <a:lnTo>
                    <a:pt x="4985" y="1471"/>
                  </a:lnTo>
                  <a:lnTo>
                    <a:pt x="5052" y="1471"/>
                  </a:lnTo>
                  <a:lnTo>
                    <a:pt x="5119" y="1471"/>
                  </a:lnTo>
                  <a:lnTo>
                    <a:pt x="5187" y="1471"/>
                  </a:lnTo>
                  <a:lnTo>
                    <a:pt x="5254" y="1471"/>
                  </a:lnTo>
                  <a:lnTo>
                    <a:pt x="5321" y="1471"/>
                  </a:lnTo>
                  <a:lnTo>
                    <a:pt x="5389" y="1471"/>
                  </a:lnTo>
                  <a:lnTo>
                    <a:pt x="5456" y="1471"/>
                  </a:lnTo>
                  <a:lnTo>
                    <a:pt x="5524" y="1471"/>
                  </a:lnTo>
                  <a:lnTo>
                    <a:pt x="5591" y="1471"/>
                  </a:lnTo>
                  <a:lnTo>
                    <a:pt x="5658" y="1471"/>
                  </a:lnTo>
                  <a:lnTo>
                    <a:pt x="5726" y="1471"/>
                  </a:lnTo>
                  <a:lnTo>
                    <a:pt x="5793" y="1471"/>
                  </a:lnTo>
                  <a:lnTo>
                    <a:pt x="5860" y="1471"/>
                  </a:lnTo>
                  <a:lnTo>
                    <a:pt x="5928" y="1471"/>
                  </a:lnTo>
                  <a:lnTo>
                    <a:pt x="5995" y="1471"/>
                  </a:lnTo>
                  <a:lnTo>
                    <a:pt x="6063" y="1471"/>
                  </a:lnTo>
                  <a:lnTo>
                    <a:pt x="6130" y="1471"/>
                  </a:lnTo>
                  <a:lnTo>
                    <a:pt x="6197" y="1471"/>
                  </a:lnTo>
                  <a:lnTo>
                    <a:pt x="6265" y="1471"/>
                  </a:lnTo>
                  <a:lnTo>
                    <a:pt x="6332" y="1471"/>
                  </a:lnTo>
                  <a:lnTo>
                    <a:pt x="6399" y="1471"/>
                  </a:lnTo>
                  <a:lnTo>
                    <a:pt x="6467" y="1471"/>
                  </a:lnTo>
                  <a:lnTo>
                    <a:pt x="6534" y="1471"/>
                  </a:lnTo>
                  <a:lnTo>
                    <a:pt x="6601" y="1471"/>
                  </a:lnTo>
                  <a:lnTo>
                    <a:pt x="6669" y="1471"/>
                  </a:lnTo>
                  <a:lnTo>
                    <a:pt x="6736" y="1471"/>
                  </a:lnTo>
                  <a:lnTo>
                    <a:pt x="6804" y="1471"/>
                  </a:lnTo>
                  <a:lnTo>
                    <a:pt x="6871" y="1471"/>
                  </a:lnTo>
                  <a:lnTo>
                    <a:pt x="6938" y="1471"/>
                  </a:lnTo>
                  <a:lnTo>
                    <a:pt x="7006" y="1471"/>
                  </a:lnTo>
                  <a:lnTo>
                    <a:pt x="7073" y="1471"/>
                  </a:lnTo>
                  <a:lnTo>
                    <a:pt x="7140" y="1471"/>
                  </a:lnTo>
                  <a:lnTo>
                    <a:pt x="7208" y="1471"/>
                  </a:lnTo>
                  <a:lnTo>
                    <a:pt x="7275" y="1471"/>
                  </a:lnTo>
                  <a:lnTo>
                    <a:pt x="7342" y="1471"/>
                  </a:lnTo>
                  <a:lnTo>
                    <a:pt x="7410" y="1471"/>
                  </a:lnTo>
                  <a:lnTo>
                    <a:pt x="7477" y="1471"/>
                  </a:lnTo>
                  <a:lnTo>
                    <a:pt x="7545" y="1471"/>
                  </a:lnTo>
                  <a:lnTo>
                    <a:pt x="7612" y="1471"/>
                  </a:lnTo>
                  <a:lnTo>
                    <a:pt x="7679" y="1471"/>
                  </a:lnTo>
                  <a:lnTo>
                    <a:pt x="7747" y="1471"/>
                  </a:lnTo>
                  <a:lnTo>
                    <a:pt x="7814" y="1471"/>
                  </a:lnTo>
                  <a:lnTo>
                    <a:pt x="7881" y="1471"/>
                  </a:lnTo>
                  <a:lnTo>
                    <a:pt x="7949" y="1471"/>
                  </a:lnTo>
                  <a:lnTo>
                    <a:pt x="8016" y="1471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7" name="Line 37"/>
            <p:cNvSpPr>
              <a:spLocks noChangeShapeType="1"/>
            </p:cNvSpPr>
            <p:nvPr/>
          </p:nvSpPr>
          <p:spPr bwMode="auto">
            <a:xfrm>
              <a:off x="1926" y="1822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8" name="Line 38"/>
            <p:cNvSpPr>
              <a:spLocks noChangeShapeType="1"/>
            </p:cNvSpPr>
            <p:nvPr/>
          </p:nvSpPr>
          <p:spPr bwMode="auto">
            <a:xfrm>
              <a:off x="1926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9" name="Line 39"/>
            <p:cNvSpPr>
              <a:spLocks noChangeShapeType="1"/>
            </p:cNvSpPr>
            <p:nvPr/>
          </p:nvSpPr>
          <p:spPr bwMode="auto">
            <a:xfrm>
              <a:off x="2111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0" name="Line 40"/>
            <p:cNvSpPr>
              <a:spLocks noChangeShapeType="1"/>
            </p:cNvSpPr>
            <p:nvPr/>
          </p:nvSpPr>
          <p:spPr bwMode="auto">
            <a:xfrm>
              <a:off x="2297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1" name="Line 41"/>
            <p:cNvSpPr>
              <a:spLocks noChangeShapeType="1"/>
            </p:cNvSpPr>
            <p:nvPr/>
          </p:nvSpPr>
          <p:spPr bwMode="auto">
            <a:xfrm>
              <a:off x="2482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2" name="Line 42"/>
            <p:cNvSpPr>
              <a:spLocks noChangeShapeType="1"/>
            </p:cNvSpPr>
            <p:nvPr/>
          </p:nvSpPr>
          <p:spPr bwMode="auto">
            <a:xfrm>
              <a:off x="2667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3" name="Line 43"/>
            <p:cNvSpPr>
              <a:spLocks noChangeShapeType="1"/>
            </p:cNvSpPr>
            <p:nvPr/>
          </p:nvSpPr>
          <p:spPr bwMode="auto">
            <a:xfrm>
              <a:off x="2852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4" name="Line 44"/>
            <p:cNvSpPr>
              <a:spLocks noChangeShapeType="1"/>
            </p:cNvSpPr>
            <p:nvPr/>
          </p:nvSpPr>
          <p:spPr bwMode="auto">
            <a:xfrm>
              <a:off x="3038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5" name="Line 45"/>
            <p:cNvSpPr>
              <a:spLocks noChangeShapeType="1"/>
            </p:cNvSpPr>
            <p:nvPr/>
          </p:nvSpPr>
          <p:spPr bwMode="auto">
            <a:xfrm flipV="1">
              <a:off x="1926" y="714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6" name="Line 46"/>
            <p:cNvSpPr>
              <a:spLocks noChangeShapeType="1"/>
            </p:cNvSpPr>
            <p:nvPr/>
          </p:nvSpPr>
          <p:spPr bwMode="auto">
            <a:xfrm flipH="1">
              <a:off x="1904" y="182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7" name="Line 47"/>
            <p:cNvSpPr>
              <a:spLocks noChangeShapeType="1"/>
            </p:cNvSpPr>
            <p:nvPr/>
          </p:nvSpPr>
          <p:spPr bwMode="auto">
            <a:xfrm flipH="1">
              <a:off x="1904" y="1600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8" name="Line 48"/>
            <p:cNvSpPr>
              <a:spLocks noChangeShapeType="1"/>
            </p:cNvSpPr>
            <p:nvPr/>
          </p:nvSpPr>
          <p:spPr bwMode="auto">
            <a:xfrm flipH="1">
              <a:off x="1904" y="137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9" name="Line 49"/>
            <p:cNvSpPr>
              <a:spLocks noChangeShapeType="1"/>
            </p:cNvSpPr>
            <p:nvPr/>
          </p:nvSpPr>
          <p:spPr bwMode="auto">
            <a:xfrm flipH="1">
              <a:off x="1904" y="1157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0" name="Line 50"/>
            <p:cNvSpPr>
              <a:spLocks noChangeShapeType="1"/>
            </p:cNvSpPr>
            <p:nvPr/>
          </p:nvSpPr>
          <p:spPr bwMode="auto">
            <a:xfrm flipH="1">
              <a:off x="1904" y="93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1" name="Line 51"/>
            <p:cNvSpPr>
              <a:spLocks noChangeShapeType="1"/>
            </p:cNvSpPr>
            <p:nvPr/>
          </p:nvSpPr>
          <p:spPr bwMode="auto">
            <a:xfrm flipH="1">
              <a:off x="1904" y="714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2" name="Freeform 52"/>
            <p:cNvSpPr>
              <a:spLocks/>
            </p:cNvSpPr>
            <p:nvPr/>
          </p:nvSpPr>
          <p:spPr bwMode="auto">
            <a:xfrm>
              <a:off x="1926" y="714"/>
              <a:ext cx="1112" cy="26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9" y="86"/>
                </a:cxn>
                <a:cxn ang="0">
                  <a:pos x="471" y="86"/>
                </a:cxn>
                <a:cxn ang="0">
                  <a:pos x="606" y="172"/>
                </a:cxn>
                <a:cxn ang="0">
                  <a:pos x="808" y="172"/>
                </a:cxn>
                <a:cxn ang="0">
                  <a:pos x="1010" y="172"/>
                </a:cxn>
                <a:cxn ang="0">
                  <a:pos x="1212" y="172"/>
                </a:cxn>
                <a:cxn ang="0">
                  <a:pos x="1414" y="172"/>
                </a:cxn>
                <a:cxn ang="0">
                  <a:pos x="1616" y="172"/>
                </a:cxn>
                <a:cxn ang="0">
                  <a:pos x="1818" y="172"/>
                </a:cxn>
                <a:cxn ang="0">
                  <a:pos x="2021" y="172"/>
                </a:cxn>
                <a:cxn ang="0">
                  <a:pos x="2223" y="172"/>
                </a:cxn>
                <a:cxn ang="0">
                  <a:pos x="2425" y="172"/>
                </a:cxn>
                <a:cxn ang="0">
                  <a:pos x="2559" y="260"/>
                </a:cxn>
                <a:cxn ang="0">
                  <a:pos x="2762" y="260"/>
                </a:cxn>
                <a:cxn ang="0">
                  <a:pos x="2896" y="349"/>
                </a:cxn>
                <a:cxn ang="0">
                  <a:pos x="3098" y="349"/>
                </a:cxn>
                <a:cxn ang="0">
                  <a:pos x="3233" y="443"/>
                </a:cxn>
                <a:cxn ang="0">
                  <a:pos x="3368" y="537"/>
                </a:cxn>
                <a:cxn ang="0">
                  <a:pos x="3570" y="537"/>
                </a:cxn>
                <a:cxn ang="0">
                  <a:pos x="3705" y="634"/>
                </a:cxn>
                <a:cxn ang="0">
                  <a:pos x="3839" y="732"/>
                </a:cxn>
                <a:cxn ang="0">
                  <a:pos x="3974" y="829"/>
                </a:cxn>
                <a:cxn ang="0">
                  <a:pos x="4109" y="930"/>
                </a:cxn>
                <a:cxn ang="0">
                  <a:pos x="4311" y="930"/>
                </a:cxn>
                <a:cxn ang="0">
                  <a:pos x="4446" y="1037"/>
                </a:cxn>
                <a:cxn ang="0">
                  <a:pos x="4648" y="1037"/>
                </a:cxn>
                <a:cxn ang="0">
                  <a:pos x="4850" y="1037"/>
                </a:cxn>
                <a:cxn ang="0">
                  <a:pos x="5052" y="1037"/>
                </a:cxn>
                <a:cxn ang="0">
                  <a:pos x="5187" y="1162"/>
                </a:cxn>
                <a:cxn ang="0">
                  <a:pos x="5389" y="1162"/>
                </a:cxn>
                <a:cxn ang="0">
                  <a:pos x="5591" y="1162"/>
                </a:cxn>
                <a:cxn ang="0">
                  <a:pos x="5793" y="1162"/>
                </a:cxn>
                <a:cxn ang="0">
                  <a:pos x="5995" y="1162"/>
                </a:cxn>
                <a:cxn ang="0">
                  <a:pos x="6197" y="1162"/>
                </a:cxn>
                <a:cxn ang="0">
                  <a:pos x="6399" y="1162"/>
                </a:cxn>
                <a:cxn ang="0">
                  <a:pos x="6601" y="1162"/>
                </a:cxn>
                <a:cxn ang="0">
                  <a:pos x="6804" y="1162"/>
                </a:cxn>
                <a:cxn ang="0">
                  <a:pos x="7006" y="1162"/>
                </a:cxn>
                <a:cxn ang="0">
                  <a:pos x="7208" y="1162"/>
                </a:cxn>
                <a:cxn ang="0">
                  <a:pos x="7342" y="1481"/>
                </a:cxn>
                <a:cxn ang="0">
                  <a:pos x="7545" y="1481"/>
                </a:cxn>
                <a:cxn ang="0">
                  <a:pos x="7747" y="1481"/>
                </a:cxn>
                <a:cxn ang="0">
                  <a:pos x="7949" y="1481"/>
                </a:cxn>
                <a:cxn ang="0">
                  <a:pos x="8084" y="1662"/>
                </a:cxn>
              </a:cxnLst>
              <a:rect l="0" t="0" r="r" b="b"/>
              <a:pathLst>
                <a:path w="8084" h="1662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02" y="86"/>
                  </a:lnTo>
                  <a:lnTo>
                    <a:pt x="269" y="86"/>
                  </a:lnTo>
                  <a:lnTo>
                    <a:pt x="336" y="86"/>
                  </a:lnTo>
                  <a:lnTo>
                    <a:pt x="404" y="86"/>
                  </a:lnTo>
                  <a:lnTo>
                    <a:pt x="471" y="86"/>
                  </a:lnTo>
                  <a:lnTo>
                    <a:pt x="538" y="86"/>
                  </a:lnTo>
                  <a:lnTo>
                    <a:pt x="606" y="86"/>
                  </a:lnTo>
                  <a:lnTo>
                    <a:pt x="606" y="172"/>
                  </a:lnTo>
                  <a:lnTo>
                    <a:pt x="673" y="172"/>
                  </a:lnTo>
                  <a:lnTo>
                    <a:pt x="741" y="172"/>
                  </a:lnTo>
                  <a:lnTo>
                    <a:pt x="808" y="172"/>
                  </a:lnTo>
                  <a:lnTo>
                    <a:pt x="875" y="172"/>
                  </a:lnTo>
                  <a:lnTo>
                    <a:pt x="943" y="172"/>
                  </a:lnTo>
                  <a:lnTo>
                    <a:pt x="1010" y="172"/>
                  </a:lnTo>
                  <a:lnTo>
                    <a:pt x="1077" y="172"/>
                  </a:lnTo>
                  <a:lnTo>
                    <a:pt x="1145" y="172"/>
                  </a:lnTo>
                  <a:lnTo>
                    <a:pt x="1212" y="172"/>
                  </a:lnTo>
                  <a:lnTo>
                    <a:pt x="1279" y="172"/>
                  </a:lnTo>
                  <a:lnTo>
                    <a:pt x="1347" y="172"/>
                  </a:lnTo>
                  <a:lnTo>
                    <a:pt x="1414" y="172"/>
                  </a:lnTo>
                  <a:lnTo>
                    <a:pt x="1482" y="172"/>
                  </a:lnTo>
                  <a:lnTo>
                    <a:pt x="1549" y="172"/>
                  </a:lnTo>
                  <a:lnTo>
                    <a:pt x="1616" y="172"/>
                  </a:lnTo>
                  <a:lnTo>
                    <a:pt x="1684" y="172"/>
                  </a:lnTo>
                  <a:lnTo>
                    <a:pt x="1751" y="172"/>
                  </a:lnTo>
                  <a:lnTo>
                    <a:pt x="1818" y="172"/>
                  </a:lnTo>
                  <a:lnTo>
                    <a:pt x="1886" y="172"/>
                  </a:lnTo>
                  <a:lnTo>
                    <a:pt x="1953" y="172"/>
                  </a:lnTo>
                  <a:lnTo>
                    <a:pt x="2021" y="172"/>
                  </a:lnTo>
                  <a:lnTo>
                    <a:pt x="2088" y="172"/>
                  </a:lnTo>
                  <a:lnTo>
                    <a:pt x="2155" y="172"/>
                  </a:lnTo>
                  <a:lnTo>
                    <a:pt x="2223" y="172"/>
                  </a:lnTo>
                  <a:lnTo>
                    <a:pt x="2290" y="172"/>
                  </a:lnTo>
                  <a:lnTo>
                    <a:pt x="2357" y="172"/>
                  </a:lnTo>
                  <a:lnTo>
                    <a:pt x="2425" y="172"/>
                  </a:lnTo>
                  <a:lnTo>
                    <a:pt x="2425" y="260"/>
                  </a:lnTo>
                  <a:lnTo>
                    <a:pt x="2492" y="260"/>
                  </a:lnTo>
                  <a:lnTo>
                    <a:pt x="2559" y="260"/>
                  </a:lnTo>
                  <a:lnTo>
                    <a:pt x="2627" y="260"/>
                  </a:lnTo>
                  <a:lnTo>
                    <a:pt x="2694" y="260"/>
                  </a:lnTo>
                  <a:lnTo>
                    <a:pt x="2762" y="260"/>
                  </a:lnTo>
                  <a:lnTo>
                    <a:pt x="2829" y="260"/>
                  </a:lnTo>
                  <a:lnTo>
                    <a:pt x="2896" y="260"/>
                  </a:lnTo>
                  <a:lnTo>
                    <a:pt x="2896" y="349"/>
                  </a:lnTo>
                  <a:lnTo>
                    <a:pt x="2964" y="349"/>
                  </a:lnTo>
                  <a:lnTo>
                    <a:pt x="3031" y="349"/>
                  </a:lnTo>
                  <a:lnTo>
                    <a:pt x="3098" y="349"/>
                  </a:lnTo>
                  <a:lnTo>
                    <a:pt x="3166" y="349"/>
                  </a:lnTo>
                  <a:lnTo>
                    <a:pt x="3166" y="443"/>
                  </a:lnTo>
                  <a:lnTo>
                    <a:pt x="3233" y="443"/>
                  </a:lnTo>
                  <a:lnTo>
                    <a:pt x="3300" y="443"/>
                  </a:lnTo>
                  <a:lnTo>
                    <a:pt x="3368" y="443"/>
                  </a:lnTo>
                  <a:lnTo>
                    <a:pt x="3368" y="537"/>
                  </a:lnTo>
                  <a:lnTo>
                    <a:pt x="3435" y="537"/>
                  </a:lnTo>
                  <a:lnTo>
                    <a:pt x="3503" y="537"/>
                  </a:lnTo>
                  <a:lnTo>
                    <a:pt x="3570" y="537"/>
                  </a:lnTo>
                  <a:lnTo>
                    <a:pt x="3570" y="634"/>
                  </a:lnTo>
                  <a:lnTo>
                    <a:pt x="3637" y="634"/>
                  </a:lnTo>
                  <a:lnTo>
                    <a:pt x="3705" y="634"/>
                  </a:lnTo>
                  <a:lnTo>
                    <a:pt x="3772" y="634"/>
                  </a:lnTo>
                  <a:lnTo>
                    <a:pt x="3772" y="732"/>
                  </a:lnTo>
                  <a:lnTo>
                    <a:pt x="3839" y="732"/>
                  </a:lnTo>
                  <a:lnTo>
                    <a:pt x="3907" y="732"/>
                  </a:lnTo>
                  <a:lnTo>
                    <a:pt x="3907" y="829"/>
                  </a:lnTo>
                  <a:lnTo>
                    <a:pt x="3974" y="829"/>
                  </a:lnTo>
                  <a:lnTo>
                    <a:pt x="4042" y="829"/>
                  </a:lnTo>
                  <a:lnTo>
                    <a:pt x="4042" y="930"/>
                  </a:lnTo>
                  <a:lnTo>
                    <a:pt x="4109" y="930"/>
                  </a:lnTo>
                  <a:lnTo>
                    <a:pt x="4176" y="930"/>
                  </a:lnTo>
                  <a:lnTo>
                    <a:pt x="4244" y="930"/>
                  </a:lnTo>
                  <a:lnTo>
                    <a:pt x="4311" y="930"/>
                  </a:lnTo>
                  <a:lnTo>
                    <a:pt x="4378" y="930"/>
                  </a:lnTo>
                  <a:lnTo>
                    <a:pt x="4378" y="1037"/>
                  </a:lnTo>
                  <a:lnTo>
                    <a:pt x="4446" y="1037"/>
                  </a:lnTo>
                  <a:lnTo>
                    <a:pt x="4513" y="1037"/>
                  </a:lnTo>
                  <a:lnTo>
                    <a:pt x="4580" y="1037"/>
                  </a:lnTo>
                  <a:lnTo>
                    <a:pt x="4648" y="1037"/>
                  </a:lnTo>
                  <a:lnTo>
                    <a:pt x="4715" y="1037"/>
                  </a:lnTo>
                  <a:lnTo>
                    <a:pt x="4783" y="1037"/>
                  </a:lnTo>
                  <a:lnTo>
                    <a:pt x="4850" y="1037"/>
                  </a:lnTo>
                  <a:lnTo>
                    <a:pt x="4917" y="1037"/>
                  </a:lnTo>
                  <a:lnTo>
                    <a:pt x="4985" y="1037"/>
                  </a:lnTo>
                  <a:lnTo>
                    <a:pt x="5052" y="1037"/>
                  </a:lnTo>
                  <a:lnTo>
                    <a:pt x="5119" y="1037"/>
                  </a:lnTo>
                  <a:lnTo>
                    <a:pt x="5187" y="1037"/>
                  </a:lnTo>
                  <a:lnTo>
                    <a:pt x="5187" y="1162"/>
                  </a:lnTo>
                  <a:lnTo>
                    <a:pt x="5254" y="1162"/>
                  </a:lnTo>
                  <a:lnTo>
                    <a:pt x="5321" y="1162"/>
                  </a:lnTo>
                  <a:lnTo>
                    <a:pt x="5389" y="1162"/>
                  </a:lnTo>
                  <a:lnTo>
                    <a:pt x="5456" y="1162"/>
                  </a:lnTo>
                  <a:lnTo>
                    <a:pt x="5524" y="1162"/>
                  </a:lnTo>
                  <a:lnTo>
                    <a:pt x="5591" y="1162"/>
                  </a:lnTo>
                  <a:lnTo>
                    <a:pt x="5658" y="1162"/>
                  </a:lnTo>
                  <a:lnTo>
                    <a:pt x="5726" y="1162"/>
                  </a:lnTo>
                  <a:lnTo>
                    <a:pt x="5793" y="1162"/>
                  </a:lnTo>
                  <a:lnTo>
                    <a:pt x="5860" y="1162"/>
                  </a:lnTo>
                  <a:lnTo>
                    <a:pt x="5928" y="1162"/>
                  </a:lnTo>
                  <a:lnTo>
                    <a:pt x="5995" y="1162"/>
                  </a:lnTo>
                  <a:lnTo>
                    <a:pt x="6063" y="1162"/>
                  </a:lnTo>
                  <a:lnTo>
                    <a:pt x="6130" y="1162"/>
                  </a:lnTo>
                  <a:lnTo>
                    <a:pt x="6197" y="1162"/>
                  </a:lnTo>
                  <a:lnTo>
                    <a:pt x="6265" y="1162"/>
                  </a:lnTo>
                  <a:lnTo>
                    <a:pt x="6332" y="1162"/>
                  </a:lnTo>
                  <a:lnTo>
                    <a:pt x="6399" y="1162"/>
                  </a:lnTo>
                  <a:lnTo>
                    <a:pt x="6467" y="1162"/>
                  </a:lnTo>
                  <a:lnTo>
                    <a:pt x="6534" y="1162"/>
                  </a:lnTo>
                  <a:lnTo>
                    <a:pt x="6601" y="1162"/>
                  </a:lnTo>
                  <a:lnTo>
                    <a:pt x="6669" y="1162"/>
                  </a:lnTo>
                  <a:lnTo>
                    <a:pt x="6736" y="1162"/>
                  </a:lnTo>
                  <a:lnTo>
                    <a:pt x="6804" y="1162"/>
                  </a:lnTo>
                  <a:lnTo>
                    <a:pt x="6871" y="1162"/>
                  </a:lnTo>
                  <a:lnTo>
                    <a:pt x="6938" y="1162"/>
                  </a:lnTo>
                  <a:lnTo>
                    <a:pt x="7006" y="1162"/>
                  </a:lnTo>
                  <a:lnTo>
                    <a:pt x="7073" y="1162"/>
                  </a:lnTo>
                  <a:lnTo>
                    <a:pt x="7140" y="1162"/>
                  </a:lnTo>
                  <a:lnTo>
                    <a:pt x="7208" y="1162"/>
                  </a:lnTo>
                  <a:lnTo>
                    <a:pt x="7275" y="1162"/>
                  </a:lnTo>
                  <a:lnTo>
                    <a:pt x="7342" y="1162"/>
                  </a:lnTo>
                  <a:lnTo>
                    <a:pt x="7342" y="1481"/>
                  </a:lnTo>
                  <a:lnTo>
                    <a:pt x="7410" y="1481"/>
                  </a:lnTo>
                  <a:lnTo>
                    <a:pt x="7477" y="1481"/>
                  </a:lnTo>
                  <a:lnTo>
                    <a:pt x="7545" y="1481"/>
                  </a:lnTo>
                  <a:lnTo>
                    <a:pt x="7612" y="1481"/>
                  </a:lnTo>
                  <a:lnTo>
                    <a:pt x="7679" y="1481"/>
                  </a:lnTo>
                  <a:lnTo>
                    <a:pt x="7747" y="1481"/>
                  </a:lnTo>
                  <a:lnTo>
                    <a:pt x="7814" y="1481"/>
                  </a:lnTo>
                  <a:lnTo>
                    <a:pt x="7881" y="1481"/>
                  </a:lnTo>
                  <a:lnTo>
                    <a:pt x="7949" y="1481"/>
                  </a:lnTo>
                  <a:lnTo>
                    <a:pt x="8016" y="1481"/>
                  </a:lnTo>
                  <a:lnTo>
                    <a:pt x="8084" y="1481"/>
                  </a:lnTo>
                  <a:lnTo>
                    <a:pt x="8084" y="166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3" name="Freeform 53"/>
            <p:cNvSpPr>
              <a:spLocks/>
            </p:cNvSpPr>
            <p:nvPr/>
          </p:nvSpPr>
          <p:spPr bwMode="auto">
            <a:xfrm>
              <a:off x="1926" y="714"/>
              <a:ext cx="602" cy="8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02" y="0"/>
                </a:cxn>
                <a:cxn ang="0">
                  <a:pos x="336" y="0"/>
                </a:cxn>
                <a:cxn ang="0">
                  <a:pos x="471" y="0"/>
                </a:cxn>
                <a:cxn ang="0">
                  <a:pos x="538" y="493"/>
                </a:cxn>
                <a:cxn ang="0">
                  <a:pos x="673" y="493"/>
                </a:cxn>
                <a:cxn ang="0">
                  <a:pos x="808" y="493"/>
                </a:cxn>
                <a:cxn ang="0">
                  <a:pos x="943" y="493"/>
                </a:cxn>
                <a:cxn ang="0">
                  <a:pos x="1010" y="986"/>
                </a:cxn>
                <a:cxn ang="0">
                  <a:pos x="1145" y="986"/>
                </a:cxn>
                <a:cxn ang="0">
                  <a:pos x="1279" y="986"/>
                </a:cxn>
                <a:cxn ang="0">
                  <a:pos x="1414" y="986"/>
                </a:cxn>
                <a:cxn ang="0">
                  <a:pos x="1549" y="986"/>
                </a:cxn>
                <a:cxn ang="0">
                  <a:pos x="1616" y="1479"/>
                </a:cxn>
                <a:cxn ang="0">
                  <a:pos x="1684" y="1972"/>
                </a:cxn>
                <a:cxn ang="0">
                  <a:pos x="1818" y="1972"/>
                </a:cxn>
                <a:cxn ang="0">
                  <a:pos x="1953" y="1972"/>
                </a:cxn>
                <a:cxn ang="0">
                  <a:pos x="2088" y="1972"/>
                </a:cxn>
                <a:cxn ang="0">
                  <a:pos x="2223" y="1972"/>
                </a:cxn>
                <a:cxn ang="0">
                  <a:pos x="2357" y="1972"/>
                </a:cxn>
                <a:cxn ang="0">
                  <a:pos x="2492" y="1972"/>
                </a:cxn>
                <a:cxn ang="0">
                  <a:pos x="2559" y="2588"/>
                </a:cxn>
                <a:cxn ang="0">
                  <a:pos x="2694" y="2588"/>
                </a:cxn>
                <a:cxn ang="0">
                  <a:pos x="2829" y="2588"/>
                </a:cxn>
                <a:cxn ang="0">
                  <a:pos x="2896" y="3372"/>
                </a:cxn>
                <a:cxn ang="0">
                  <a:pos x="3031" y="3372"/>
                </a:cxn>
                <a:cxn ang="0">
                  <a:pos x="3166" y="3372"/>
                </a:cxn>
                <a:cxn ang="0">
                  <a:pos x="3300" y="3372"/>
                </a:cxn>
                <a:cxn ang="0">
                  <a:pos x="3435" y="3372"/>
                </a:cxn>
                <a:cxn ang="0">
                  <a:pos x="3570" y="3372"/>
                </a:cxn>
                <a:cxn ang="0">
                  <a:pos x="3705" y="3372"/>
                </a:cxn>
                <a:cxn ang="0">
                  <a:pos x="3839" y="3372"/>
                </a:cxn>
                <a:cxn ang="0">
                  <a:pos x="3974" y="3372"/>
                </a:cxn>
                <a:cxn ang="0">
                  <a:pos x="4109" y="3372"/>
                </a:cxn>
                <a:cxn ang="0">
                  <a:pos x="4176" y="5137"/>
                </a:cxn>
                <a:cxn ang="0">
                  <a:pos x="4311" y="5137"/>
                </a:cxn>
              </a:cxnLst>
              <a:rect l="0" t="0" r="r" b="b"/>
              <a:pathLst>
                <a:path w="4378" h="5137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69" y="0"/>
                  </a:lnTo>
                  <a:lnTo>
                    <a:pt x="336" y="0"/>
                  </a:lnTo>
                  <a:lnTo>
                    <a:pt x="404" y="0"/>
                  </a:lnTo>
                  <a:lnTo>
                    <a:pt x="471" y="0"/>
                  </a:lnTo>
                  <a:lnTo>
                    <a:pt x="471" y="493"/>
                  </a:lnTo>
                  <a:lnTo>
                    <a:pt x="538" y="493"/>
                  </a:lnTo>
                  <a:lnTo>
                    <a:pt x="606" y="493"/>
                  </a:lnTo>
                  <a:lnTo>
                    <a:pt x="673" y="493"/>
                  </a:lnTo>
                  <a:lnTo>
                    <a:pt x="741" y="493"/>
                  </a:lnTo>
                  <a:lnTo>
                    <a:pt x="808" y="493"/>
                  </a:lnTo>
                  <a:lnTo>
                    <a:pt x="875" y="493"/>
                  </a:lnTo>
                  <a:lnTo>
                    <a:pt x="943" y="493"/>
                  </a:lnTo>
                  <a:lnTo>
                    <a:pt x="1010" y="493"/>
                  </a:lnTo>
                  <a:lnTo>
                    <a:pt x="1010" y="986"/>
                  </a:lnTo>
                  <a:lnTo>
                    <a:pt x="1077" y="986"/>
                  </a:lnTo>
                  <a:lnTo>
                    <a:pt x="1145" y="986"/>
                  </a:lnTo>
                  <a:lnTo>
                    <a:pt x="1212" y="986"/>
                  </a:lnTo>
                  <a:lnTo>
                    <a:pt x="1279" y="986"/>
                  </a:lnTo>
                  <a:lnTo>
                    <a:pt x="1347" y="986"/>
                  </a:lnTo>
                  <a:lnTo>
                    <a:pt x="1414" y="986"/>
                  </a:lnTo>
                  <a:lnTo>
                    <a:pt x="1482" y="986"/>
                  </a:lnTo>
                  <a:lnTo>
                    <a:pt x="1549" y="986"/>
                  </a:lnTo>
                  <a:lnTo>
                    <a:pt x="1549" y="1479"/>
                  </a:lnTo>
                  <a:lnTo>
                    <a:pt x="1616" y="1479"/>
                  </a:lnTo>
                  <a:lnTo>
                    <a:pt x="1684" y="1479"/>
                  </a:lnTo>
                  <a:lnTo>
                    <a:pt x="1684" y="1972"/>
                  </a:lnTo>
                  <a:lnTo>
                    <a:pt x="1751" y="1972"/>
                  </a:lnTo>
                  <a:lnTo>
                    <a:pt x="1818" y="1972"/>
                  </a:lnTo>
                  <a:lnTo>
                    <a:pt x="1886" y="1972"/>
                  </a:lnTo>
                  <a:lnTo>
                    <a:pt x="1953" y="1972"/>
                  </a:lnTo>
                  <a:lnTo>
                    <a:pt x="2021" y="1972"/>
                  </a:lnTo>
                  <a:lnTo>
                    <a:pt x="2088" y="1972"/>
                  </a:lnTo>
                  <a:lnTo>
                    <a:pt x="2155" y="1972"/>
                  </a:lnTo>
                  <a:lnTo>
                    <a:pt x="2223" y="1972"/>
                  </a:lnTo>
                  <a:lnTo>
                    <a:pt x="2290" y="1972"/>
                  </a:lnTo>
                  <a:lnTo>
                    <a:pt x="2357" y="1972"/>
                  </a:lnTo>
                  <a:lnTo>
                    <a:pt x="2425" y="1972"/>
                  </a:lnTo>
                  <a:lnTo>
                    <a:pt x="2492" y="1972"/>
                  </a:lnTo>
                  <a:lnTo>
                    <a:pt x="2492" y="2588"/>
                  </a:lnTo>
                  <a:lnTo>
                    <a:pt x="2559" y="2588"/>
                  </a:lnTo>
                  <a:lnTo>
                    <a:pt x="2627" y="2588"/>
                  </a:lnTo>
                  <a:lnTo>
                    <a:pt x="2694" y="2588"/>
                  </a:lnTo>
                  <a:lnTo>
                    <a:pt x="2762" y="2588"/>
                  </a:lnTo>
                  <a:lnTo>
                    <a:pt x="2829" y="2588"/>
                  </a:lnTo>
                  <a:lnTo>
                    <a:pt x="2829" y="3372"/>
                  </a:lnTo>
                  <a:lnTo>
                    <a:pt x="2896" y="3372"/>
                  </a:lnTo>
                  <a:lnTo>
                    <a:pt x="2964" y="3372"/>
                  </a:lnTo>
                  <a:lnTo>
                    <a:pt x="3031" y="3372"/>
                  </a:lnTo>
                  <a:lnTo>
                    <a:pt x="3098" y="3372"/>
                  </a:lnTo>
                  <a:lnTo>
                    <a:pt x="3166" y="3372"/>
                  </a:lnTo>
                  <a:lnTo>
                    <a:pt x="3233" y="3372"/>
                  </a:lnTo>
                  <a:lnTo>
                    <a:pt x="3300" y="3372"/>
                  </a:lnTo>
                  <a:lnTo>
                    <a:pt x="3368" y="3372"/>
                  </a:lnTo>
                  <a:lnTo>
                    <a:pt x="3435" y="3372"/>
                  </a:lnTo>
                  <a:lnTo>
                    <a:pt x="3503" y="3372"/>
                  </a:lnTo>
                  <a:lnTo>
                    <a:pt x="3570" y="3372"/>
                  </a:lnTo>
                  <a:lnTo>
                    <a:pt x="3637" y="3372"/>
                  </a:lnTo>
                  <a:lnTo>
                    <a:pt x="3705" y="3372"/>
                  </a:lnTo>
                  <a:lnTo>
                    <a:pt x="3772" y="3372"/>
                  </a:lnTo>
                  <a:lnTo>
                    <a:pt x="3839" y="3372"/>
                  </a:lnTo>
                  <a:lnTo>
                    <a:pt x="3907" y="3372"/>
                  </a:lnTo>
                  <a:lnTo>
                    <a:pt x="3974" y="3372"/>
                  </a:lnTo>
                  <a:lnTo>
                    <a:pt x="4042" y="3372"/>
                  </a:lnTo>
                  <a:lnTo>
                    <a:pt x="4109" y="3372"/>
                  </a:lnTo>
                  <a:lnTo>
                    <a:pt x="4176" y="3372"/>
                  </a:lnTo>
                  <a:lnTo>
                    <a:pt x="4176" y="5137"/>
                  </a:lnTo>
                  <a:lnTo>
                    <a:pt x="4244" y="5137"/>
                  </a:lnTo>
                  <a:lnTo>
                    <a:pt x="4311" y="5137"/>
                  </a:lnTo>
                  <a:lnTo>
                    <a:pt x="4378" y="5137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4" name="Line 54"/>
            <p:cNvSpPr>
              <a:spLocks noChangeShapeType="1"/>
            </p:cNvSpPr>
            <p:nvPr/>
          </p:nvSpPr>
          <p:spPr bwMode="auto">
            <a:xfrm>
              <a:off x="1926" y="3137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5" name="Line 55"/>
            <p:cNvSpPr>
              <a:spLocks noChangeShapeType="1"/>
            </p:cNvSpPr>
            <p:nvPr/>
          </p:nvSpPr>
          <p:spPr bwMode="auto">
            <a:xfrm>
              <a:off x="1926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6" name="Line 56"/>
            <p:cNvSpPr>
              <a:spLocks noChangeShapeType="1"/>
            </p:cNvSpPr>
            <p:nvPr/>
          </p:nvSpPr>
          <p:spPr bwMode="auto">
            <a:xfrm>
              <a:off x="2111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7" name="Line 57"/>
            <p:cNvSpPr>
              <a:spLocks noChangeShapeType="1"/>
            </p:cNvSpPr>
            <p:nvPr/>
          </p:nvSpPr>
          <p:spPr bwMode="auto">
            <a:xfrm>
              <a:off x="2297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8" name="Line 58"/>
            <p:cNvSpPr>
              <a:spLocks noChangeShapeType="1"/>
            </p:cNvSpPr>
            <p:nvPr/>
          </p:nvSpPr>
          <p:spPr bwMode="auto">
            <a:xfrm>
              <a:off x="2482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9" name="Line 59"/>
            <p:cNvSpPr>
              <a:spLocks noChangeShapeType="1"/>
            </p:cNvSpPr>
            <p:nvPr/>
          </p:nvSpPr>
          <p:spPr bwMode="auto">
            <a:xfrm>
              <a:off x="2667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0" name="Line 60"/>
            <p:cNvSpPr>
              <a:spLocks noChangeShapeType="1"/>
            </p:cNvSpPr>
            <p:nvPr/>
          </p:nvSpPr>
          <p:spPr bwMode="auto">
            <a:xfrm>
              <a:off x="2852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1" name="Line 61"/>
            <p:cNvSpPr>
              <a:spLocks noChangeShapeType="1"/>
            </p:cNvSpPr>
            <p:nvPr/>
          </p:nvSpPr>
          <p:spPr bwMode="auto">
            <a:xfrm>
              <a:off x="3038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2" name="Line 62"/>
            <p:cNvSpPr>
              <a:spLocks noChangeShapeType="1"/>
            </p:cNvSpPr>
            <p:nvPr/>
          </p:nvSpPr>
          <p:spPr bwMode="auto">
            <a:xfrm flipV="1">
              <a:off x="1926" y="2029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3" name="Line 63"/>
            <p:cNvSpPr>
              <a:spLocks noChangeShapeType="1"/>
            </p:cNvSpPr>
            <p:nvPr/>
          </p:nvSpPr>
          <p:spPr bwMode="auto">
            <a:xfrm flipH="1">
              <a:off x="1904" y="313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4" name="Line 64"/>
            <p:cNvSpPr>
              <a:spLocks noChangeShapeType="1"/>
            </p:cNvSpPr>
            <p:nvPr/>
          </p:nvSpPr>
          <p:spPr bwMode="auto">
            <a:xfrm flipH="1">
              <a:off x="1904" y="2915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5" name="Line 65"/>
            <p:cNvSpPr>
              <a:spLocks noChangeShapeType="1"/>
            </p:cNvSpPr>
            <p:nvPr/>
          </p:nvSpPr>
          <p:spPr bwMode="auto">
            <a:xfrm flipH="1">
              <a:off x="1904" y="269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6" name="Line 66"/>
            <p:cNvSpPr>
              <a:spLocks noChangeShapeType="1"/>
            </p:cNvSpPr>
            <p:nvPr/>
          </p:nvSpPr>
          <p:spPr bwMode="auto">
            <a:xfrm flipH="1">
              <a:off x="1904" y="2472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7" name="Line 67"/>
            <p:cNvSpPr>
              <a:spLocks noChangeShapeType="1"/>
            </p:cNvSpPr>
            <p:nvPr/>
          </p:nvSpPr>
          <p:spPr bwMode="auto">
            <a:xfrm flipH="1">
              <a:off x="1904" y="2251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8" name="Line 68"/>
            <p:cNvSpPr>
              <a:spLocks noChangeShapeType="1"/>
            </p:cNvSpPr>
            <p:nvPr/>
          </p:nvSpPr>
          <p:spPr bwMode="auto">
            <a:xfrm flipH="1">
              <a:off x="1904" y="2029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9" name="Freeform 69"/>
            <p:cNvSpPr>
              <a:spLocks/>
            </p:cNvSpPr>
            <p:nvPr/>
          </p:nvSpPr>
          <p:spPr bwMode="auto">
            <a:xfrm>
              <a:off x="1926" y="2029"/>
              <a:ext cx="1112" cy="92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9" y="181"/>
                </a:cxn>
                <a:cxn ang="0">
                  <a:pos x="404" y="545"/>
                </a:cxn>
                <a:cxn ang="0">
                  <a:pos x="606" y="545"/>
                </a:cxn>
                <a:cxn ang="0">
                  <a:pos x="741" y="726"/>
                </a:cxn>
                <a:cxn ang="0">
                  <a:pos x="875" y="1089"/>
                </a:cxn>
                <a:cxn ang="0">
                  <a:pos x="1010" y="1271"/>
                </a:cxn>
                <a:cxn ang="0">
                  <a:pos x="1212" y="1271"/>
                </a:cxn>
                <a:cxn ang="0">
                  <a:pos x="1414" y="1271"/>
                </a:cxn>
                <a:cxn ang="0">
                  <a:pos x="1549" y="1453"/>
                </a:cxn>
                <a:cxn ang="0">
                  <a:pos x="1684" y="1816"/>
                </a:cxn>
                <a:cxn ang="0">
                  <a:pos x="1886" y="1816"/>
                </a:cxn>
                <a:cxn ang="0">
                  <a:pos x="1953" y="2179"/>
                </a:cxn>
                <a:cxn ang="0">
                  <a:pos x="2155" y="2179"/>
                </a:cxn>
                <a:cxn ang="0">
                  <a:pos x="2290" y="2549"/>
                </a:cxn>
                <a:cxn ang="0">
                  <a:pos x="2425" y="2739"/>
                </a:cxn>
                <a:cxn ang="0">
                  <a:pos x="2559" y="2928"/>
                </a:cxn>
                <a:cxn ang="0">
                  <a:pos x="2762" y="2928"/>
                </a:cxn>
                <a:cxn ang="0">
                  <a:pos x="2896" y="3127"/>
                </a:cxn>
                <a:cxn ang="0">
                  <a:pos x="3031" y="3336"/>
                </a:cxn>
                <a:cxn ang="0">
                  <a:pos x="3233" y="3336"/>
                </a:cxn>
                <a:cxn ang="0">
                  <a:pos x="3435" y="3336"/>
                </a:cxn>
                <a:cxn ang="0">
                  <a:pos x="3570" y="3559"/>
                </a:cxn>
                <a:cxn ang="0">
                  <a:pos x="3705" y="3798"/>
                </a:cxn>
                <a:cxn ang="0">
                  <a:pos x="3839" y="4037"/>
                </a:cxn>
                <a:cxn ang="0">
                  <a:pos x="4042" y="4037"/>
                </a:cxn>
                <a:cxn ang="0">
                  <a:pos x="4176" y="4309"/>
                </a:cxn>
                <a:cxn ang="0">
                  <a:pos x="4378" y="4309"/>
                </a:cxn>
                <a:cxn ang="0">
                  <a:pos x="4580" y="4309"/>
                </a:cxn>
                <a:cxn ang="0">
                  <a:pos x="4715" y="4655"/>
                </a:cxn>
                <a:cxn ang="0">
                  <a:pos x="4850" y="5029"/>
                </a:cxn>
                <a:cxn ang="0">
                  <a:pos x="4985" y="5404"/>
                </a:cxn>
                <a:cxn ang="0">
                  <a:pos x="5187" y="5404"/>
                </a:cxn>
                <a:cxn ang="0">
                  <a:pos x="5389" y="5404"/>
                </a:cxn>
                <a:cxn ang="0">
                  <a:pos x="5591" y="5404"/>
                </a:cxn>
                <a:cxn ang="0">
                  <a:pos x="5793" y="5404"/>
                </a:cxn>
                <a:cxn ang="0">
                  <a:pos x="5995" y="5404"/>
                </a:cxn>
                <a:cxn ang="0">
                  <a:pos x="6197" y="5404"/>
                </a:cxn>
                <a:cxn ang="0">
                  <a:pos x="6399" y="5404"/>
                </a:cxn>
                <a:cxn ang="0">
                  <a:pos x="6534" y="5778"/>
                </a:cxn>
                <a:cxn ang="0">
                  <a:pos x="6736" y="5778"/>
                </a:cxn>
                <a:cxn ang="0">
                  <a:pos x="6938" y="5778"/>
                </a:cxn>
                <a:cxn ang="0">
                  <a:pos x="7140" y="5778"/>
                </a:cxn>
                <a:cxn ang="0">
                  <a:pos x="7342" y="5778"/>
                </a:cxn>
                <a:cxn ang="0">
                  <a:pos x="7545" y="5778"/>
                </a:cxn>
                <a:cxn ang="0">
                  <a:pos x="7747" y="5778"/>
                </a:cxn>
                <a:cxn ang="0">
                  <a:pos x="7949" y="5778"/>
                </a:cxn>
              </a:cxnLst>
              <a:rect l="0" t="0" r="r" b="b"/>
              <a:pathLst>
                <a:path w="8084" h="5778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02" y="181"/>
                  </a:lnTo>
                  <a:lnTo>
                    <a:pt x="269" y="181"/>
                  </a:lnTo>
                  <a:lnTo>
                    <a:pt x="336" y="181"/>
                  </a:lnTo>
                  <a:lnTo>
                    <a:pt x="336" y="545"/>
                  </a:lnTo>
                  <a:lnTo>
                    <a:pt x="404" y="545"/>
                  </a:lnTo>
                  <a:lnTo>
                    <a:pt x="471" y="545"/>
                  </a:lnTo>
                  <a:lnTo>
                    <a:pt x="538" y="545"/>
                  </a:lnTo>
                  <a:lnTo>
                    <a:pt x="606" y="545"/>
                  </a:lnTo>
                  <a:lnTo>
                    <a:pt x="606" y="726"/>
                  </a:lnTo>
                  <a:lnTo>
                    <a:pt x="673" y="726"/>
                  </a:lnTo>
                  <a:lnTo>
                    <a:pt x="741" y="726"/>
                  </a:lnTo>
                  <a:lnTo>
                    <a:pt x="808" y="726"/>
                  </a:lnTo>
                  <a:lnTo>
                    <a:pt x="875" y="726"/>
                  </a:lnTo>
                  <a:lnTo>
                    <a:pt x="875" y="1089"/>
                  </a:lnTo>
                  <a:lnTo>
                    <a:pt x="943" y="1089"/>
                  </a:lnTo>
                  <a:lnTo>
                    <a:pt x="943" y="1271"/>
                  </a:lnTo>
                  <a:lnTo>
                    <a:pt x="1010" y="1271"/>
                  </a:lnTo>
                  <a:lnTo>
                    <a:pt x="1077" y="1271"/>
                  </a:lnTo>
                  <a:lnTo>
                    <a:pt x="1145" y="1271"/>
                  </a:lnTo>
                  <a:lnTo>
                    <a:pt x="1212" y="1271"/>
                  </a:lnTo>
                  <a:lnTo>
                    <a:pt x="1279" y="1271"/>
                  </a:lnTo>
                  <a:lnTo>
                    <a:pt x="1347" y="1271"/>
                  </a:lnTo>
                  <a:lnTo>
                    <a:pt x="1414" y="1271"/>
                  </a:lnTo>
                  <a:lnTo>
                    <a:pt x="1414" y="1453"/>
                  </a:lnTo>
                  <a:lnTo>
                    <a:pt x="1482" y="1453"/>
                  </a:lnTo>
                  <a:lnTo>
                    <a:pt x="1549" y="1453"/>
                  </a:lnTo>
                  <a:lnTo>
                    <a:pt x="1549" y="1816"/>
                  </a:lnTo>
                  <a:lnTo>
                    <a:pt x="1616" y="1816"/>
                  </a:lnTo>
                  <a:lnTo>
                    <a:pt x="1684" y="1816"/>
                  </a:lnTo>
                  <a:lnTo>
                    <a:pt x="1751" y="1816"/>
                  </a:lnTo>
                  <a:lnTo>
                    <a:pt x="1818" y="1816"/>
                  </a:lnTo>
                  <a:lnTo>
                    <a:pt x="1886" y="1816"/>
                  </a:lnTo>
                  <a:lnTo>
                    <a:pt x="1886" y="1997"/>
                  </a:lnTo>
                  <a:lnTo>
                    <a:pt x="1953" y="1997"/>
                  </a:lnTo>
                  <a:lnTo>
                    <a:pt x="1953" y="2179"/>
                  </a:lnTo>
                  <a:lnTo>
                    <a:pt x="2021" y="2179"/>
                  </a:lnTo>
                  <a:lnTo>
                    <a:pt x="2088" y="2179"/>
                  </a:lnTo>
                  <a:lnTo>
                    <a:pt x="2155" y="2179"/>
                  </a:lnTo>
                  <a:lnTo>
                    <a:pt x="2223" y="2179"/>
                  </a:lnTo>
                  <a:lnTo>
                    <a:pt x="2223" y="2549"/>
                  </a:lnTo>
                  <a:lnTo>
                    <a:pt x="2290" y="2549"/>
                  </a:lnTo>
                  <a:lnTo>
                    <a:pt x="2357" y="2549"/>
                  </a:lnTo>
                  <a:lnTo>
                    <a:pt x="2357" y="2739"/>
                  </a:lnTo>
                  <a:lnTo>
                    <a:pt x="2425" y="2739"/>
                  </a:lnTo>
                  <a:lnTo>
                    <a:pt x="2492" y="2739"/>
                  </a:lnTo>
                  <a:lnTo>
                    <a:pt x="2492" y="2928"/>
                  </a:lnTo>
                  <a:lnTo>
                    <a:pt x="2559" y="2928"/>
                  </a:lnTo>
                  <a:lnTo>
                    <a:pt x="2627" y="2928"/>
                  </a:lnTo>
                  <a:lnTo>
                    <a:pt x="2694" y="2928"/>
                  </a:lnTo>
                  <a:lnTo>
                    <a:pt x="2762" y="2928"/>
                  </a:lnTo>
                  <a:lnTo>
                    <a:pt x="2829" y="2928"/>
                  </a:lnTo>
                  <a:lnTo>
                    <a:pt x="2829" y="3127"/>
                  </a:lnTo>
                  <a:lnTo>
                    <a:pt x="2896" y="3127"/>
                  </a:lnTo>
                  <a:lnTo>
                    <a:pt x="2964" y="3127"/>
                  </a:lnTo>
                  <a:lnTo>
                    <a:pt x="3031" y="3127"/>
                  </a:lnTo>
                  <a:lnTo>
                    <a:pt x="3031" y="3336"/>
                  </a:lnTo>
                  <a:lnTo>
                    <a:pt x="3098" y="3336"/>
                  </a:lnTo>
                  <a:lnTo>
                    <a:pt x="3166" y="3336"/>
                  </a:lnTo>
                  <a:lnTo>
                    <a:pt x="3233" y="3336"/>
                  </a:lnTo>
                  <a:lnTo>
                    <a:pt x="3300" y="3336"/>
                  </a:lnTo>
                  <a:lnTo>
                    <a:pt x="3368" y="3336"/>
                  </a:lnTo>
                  <a:lnTo>
                    <a:pt x="3435" y="3336"/>
                  </a:lnTo>
                  <a:lnTo>
                    <a:pt x="3435" y="3559"/>
                  </a:lnTo>
                  <a:lnTo>
                    <a:pt x="3503" y="3559"/>
                  </a:lnTo>
                  <a:lnTo>
                    <a:pt x="3570" y="3559"/>
                  </a:lnTo>
                  <a:lnTo>
                    <a:pt x="3637" y="3559"/>
                  </a:lnTo>
                  <a:lnTo>
                    <a:pt x="3705" y="3559"/>
                  </a:lnTo>
                  <a:lnTo>
                    <a:pt x="3705" y="3798"/>
                  </a:lnTo>
                  <a:lnTo>
                    <a:pt x="3772" y="3798"/>
                  </a:lnTo>
                  <a:lnTo>
                    <a:pt x="3772" y="4037"/>
                  </a:lnTo>
                  <a:lnTo>
                    <a:pt x="3839" y="4037"/>
                  </a:lnTo>
                  <a:lnTo>
                    <a:pt x="3907" y="4037"/>
                  </a:lnTo>
                  <a:lnTo>
                    <a:pt x="3974" y="4037"/>
                  </a:lnTo>
                  <a:lnTo>
                    <a:pt x="4042" y="4037"/>
                  </a:lnTo>
                  <a:lnTo>
                    <a:pt x="4042" y="4309"/>
                  </a:lnTo>
                  <a:lnTo>
                    <a:pt x="4109" y="4309"/>
                  </a:lnTo>
                  <a:lnTo>
                    <a:pt x="4176" y="4309"/>
                  </a:lnTo>
                  <a:lnTo>
                    <a:pt x="4244" y="4309"/>
                  </a:lnTo>
                  <a:lnTo>
                    <a:pt x="4311" y="4309"/>
                  </a:lnTo>
                  <a:lnTo>
                    <a:pt x="4378" y="4309"/>
                  </a:lnTo>
                  <a:lnTo>
                    <a:pt x="4446" y="4309"/>
                  </a:lnTo>
                  <a:lnTo>
                    <a:pt x="4513" y="4309"/>
                  </a:lnTo>
                  <a:lnTo>
                    <a:pt x="4580" y="4309"/>
                  </a:lnTo>
                  <a:lnTo>
                    <a:pt x="4580" y="4655"/>
                  </a:lnTo>
                  <a:lnTo>
                    <a:pt x="4648" y="4655"/>
                  </a:lnTo>
                  <a:lnTo>
                    <a:pt x="4715" y="4655"/>
                  </a:lnTo>
                  <a:lnTo>
                    <a:pt x="4783" y="4655"/>
                  </a:lnTo>
                  <a:lnTo>
                    <a:pt x="4783" y="5029"/>
                  </a:lnTo>
                  <a:lnTo>
                    <a:pt x="4850" y="5029"/>
                  </a:lnTo>
                  <a:lnTo>
                    <a:pt x="4917" y="5029"/>
                  </a:lnTo>
                  <a:lnTo>
                    <a:pt x="4917" y="5404"/>
                  </a:lnTo>
                  <a:lnTo>
                    <a:pt x="4985" y="5404"/>
                  </a:lnTo>
                  <a:lnTo>
                    <a:pt x="5052" y="5404"/>
                  </a:lnTo>
                  <a:lnTo>
                    <a:pt x="5119" y="5404"/>
                  </a:lnTo>
                  <a:lnTo>
                    <a:pt x="5187" y="5404"/>
                  </a:lnTo>
                  <a:lnTo>
                    <a:pt x="5254" y="5404"/>
                  </a:lnTo>
                  <a:lnTo>
                    <a:pt x="5321" y="5404"/>
                  </a:lnTo>
                  <a:lnTo>
                    <a:pt x="5389" y="5404"/>
                  </a:lnTo>
                  <a:lnTo>
                    <a:pt x="5456" y="5404"/>
                  </a:lnTo>
                  <a:lnTo>
                    <a:pt x="5524" y="5404"/>
                  </a:lnTo>
                  <a:lnTo>
                    <a:pt x="5591" y="5404"/>
                  </a:lnTo>
                  <a:lnTo>
                    <a:pt x="5658" y="5404"/>
                  </a:lnTo>
                  <a:lnTo>
                    <a:pt x="5726" y="5404"/>
                  </a:lnTo>
                  <a:lnTo>
                    <a:pt x="5793" y="5404"/>
                  </a:lnTo>
                  <a:lnTo>
                    <a:pt x="5860" y="5404"/>
                  </a:lnTo>
                  <a:lnTo>
                    <a:pt x="5928" y="5404"/>
                  </a:lnTo>
                  <a:lnTo>
                    <a:pt x="5995" y="5404"/>
                  </a:lnTo>
                  <a:lnTo>
                    <a:pt x="6063" y="5404"/>
                  </a:lnTo>
                  <a:lnTo>
                    <a:pt x="6130" y="5404"/>
                  </a:lnTo>
                  <a:lnTo>
                    <a:pt x="6197" y="5404"/>
                  </a:lnTo>
                  <a:lnTo>
                    <a:pt x="6265" y="5404"/>
                  </a:lnTo>
                  <a:lnTo>
                    <a:pt x="6332" y="5404"/>
                  </a:lnTo>
                  <a:lnTo>
                    <a:pt x="6399" y="5404"/>
                  </a:lnTo>
                  <a:lnTo>
                    <a:pt x="6467" y="5404"/>
                  </a:lnTo>
                  <a:lnTo>
                    <a:pt x="6467" y="5778"/>
                  </a:lnTo>
                  <a:lnTo>
                    <a:pt x="6534" y="5778"/>
                  </a:lnTo>
                  <a:lnTo>
                    <a:pt x="6601" y="5778"/>
                  </a:lnTo>
                  <a:lnTo>
                    <a:pt x="6669" y="5778"/>
                  </a:lnTo>
                  <a:lnTo>
                    <a:pt x="6736" y="5778"/>
                  </a:lnTo>
                  <a:lnTo>
                    <a:pt x="6804" y="5778"/>
                  </a:lnTo>
                  <a:lnTo>
                    <a:pt x="6871" y="5778"/>
                  </a:lnTo>
                  <a:lnTo>
                    <a:pt x="6938" y="5778"/>
                  </a:lnTo>
                  <a:lnTo>
                    <a:pt x="7006" y="5778"/>
                  </a:lnTo>
                  <a:lnTo>
                    <a:pt x="7073" y="5778"/>
                  </a:lnTo>
                  <a:lnTo>
                    <a:pt x="7140" y="5778"/>
                  </a:lnTo>
                  <a:lnTo>
                    <a:pt x="7208" y="5778"/>
                  </a:lnTo>
                  <a:lnTo>
                    <a:pt x="7275" y="5778"/>
                  </a:lnTo>
                  <a:lnTo>
                    <a:pt x="7342" y="5778"/>
                  </a:lnTo>
                  <a:lnTo>
                    <a:pt x="7410" y="5778"/>
                  </a:lnTo>
                  <a:lnTo>
                    <a:pt x="7477" y="5778"/>
                  </a:lnTo>
                  <a:lnTo>
                    <a:pt x="7545" y="5778"/>
                  </a:lnTo>
                  <a:lnTo>
                    <a:pt x="7612" y="5778"/>
                  </a:lnTo>
                  <a:lnTo>
                    <a:pt x="7679" y="5778"/>
                  </a:lnTo>
                  <a:lnTo>
                    <a:pt x="7747" y="5778"/>
                  </a:lnTo>
                  <a:lnTo>
                    <a:pt x="7814" y="5778"/>
                  </a:lnTo>
                  <a:lnTo>
                    <a:pt x="7881" y="5778"/>
                  </a:lnTo>
                  <a:lnTo>
                    <a:pt x="7949" y="5778"/>
                  </a:lnTo>
                  <a:lnTo>
                    <a:pt x="8016" y="5778"/>
                  </a:lnTo>
                  <a:lnTo>
                    <a:pt x="8084" y="577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0" name="Freeform 70"/>
            <p:cNvSpPr>
              <a:spLocks/>
            </p:cNvSpPr>
            <p:nvPr/>
          </p:nvSpPr>
          <p:spPr bwMode="auto">
            <a:xfrm>
              <a:off x="1926" y="2029"/>
              <a:ext cx="1112" cy="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02" y="0"/>
                </a:cxn>
                <a:cxn ang="0">
                  <a:pos x="336" y="0"/>
                </a:cxn>
                <a:cxn ang="0">
                  <a:pos x="471" y="0"/>
                </a:cxn>
                <a:cxn ang="0">
                  <a:pos x="606" y="0"/>
                </a:cxn>
                <a:cxn ang="0">
                  <a:pos x="741" y="0"/>
                </a:cxn>
                <a:cxn ang="0">
                  <a:pos x="875" y="0"/>
                </a:cxn>
                <a:cxn ang="0">
                  <a:pos x="1010" y="0"/>
                </a:cxn>
                <a:cxn ang="0">
                  <a:pos x="1145" y="0"/>
                </a:cxn>
                <a:cxn ang="0">
                  <a:pos x="1279" y="0"/>
                </a:cxn>
                <a:cxn ang="0">
                  <a:pos x="1414" y="0"/>
                </a:cxn>
                <a:cxn ang="0">
                  <a:pos x="1549" y="0"/>
                </a:cxn>
                <a:cxn ang="0">
                  <a:pos x="1684" y="0"/>
                </a:cxn>
                <a:cxn ang="0">
                  <a:pos x="1818" y="0"/>
                </a:cxn>
                <a:cxn ang="0">
                  <a:pos x="1953" y="0"/>
                </a:cxn>
                <a:cxn ang="0">
                  <a:pos x="2088" y="0"/>
                </a:cxn>
                <a:cxn ang="0">
                  <a:pos x="2223" y="0"/>
                </a:cxn>
                <a:cxn ang="0">
                  <a:pos x="2357" y="0"/>
                </a:cxn>
                <a:cxn ang="0">
                  <a:pos x="2492" y="0"/>
                </a:cxn>
                <a:cxn ang="0">
                  <a:pos x="2627" y="0"/>
                </a:cxn>
                <a:cxn ang="0">
                  <a:pos x="2762" y="0"/>
                </a:cxn>
                <a:cxn ang="0">
                  <a:pos x="2896" y="0"/>
                </a:cxn>
                <a:cxn ang="0">
                  <a:pos x="3031" y="0"/>
                </a:cxn>
                <a:cxn ang="0">
                  <a:pos x="3166" y="0"/>
                </a:cxn>
                <a:cxn ang="0">
                  <a:pos x="3300" y="0"/>
                </a:cxn>
                <a:cxn ang="0">
                  <a:pos x="3435" y="0"/>
                </a:cxn>
                <a:cxn ang="0">
                  <a:pos x="3570" y="0"/>
                </a:cxn>
                <a:cxn ang="0">
                  <a:pos x="3705" y="0"/>
                </a:cxn>
                <a:cxn ang="0">
                  <a:pos x="3839" y="0"/>
                </a:cxn>
                <a:cxn ang="0">
                  <a:pos x="3974" y="0"/>
                </a:cxn>
                <a:cxn ang="0">
                  <a:pos x="4109" y="0"/>
                </a:cxn>
                <a:cxn ang="0">
                  <a:pos x="4244" y="0"/>
                </a:cxn>
                <a:cxn ang="0">
                  <a:pos x="4378" y="0"/>
                </a:cxn>
                <a:cxn ang="0">
                  <a:pos x="4513" y="0"/>
                </a:cxn>
                <a:cxn ang="0">
                  <a:pos x="4648" y="0"/>
                </a:cxn>
                <a:cxn ang="0">
                  <a:pos x="4783" y="0"/>
                </a:cxn>
                <a:cxn ang="0">
                  <a:pos x="4917" y="0"/>
                </a:cxn>
                <a:cxn ang="0">
                  <a:pos x="5052" y="0"/>
                </a:cxn>
                <a:cxn ang="0">
                  <a:pos x="5187" y="0"/>
                </a:cxn>
                <a:cxn ang="0">
                  <a:pos x="5321" y="0"/>
                </a:cxn>
                <a:cxn ang="0">
                  <a:pos x="5456" y="0"/>
                </a:cxn>
                <a:cxn ang="0">
                  <a:pos x="5591" y="0"/>
                </a:cxn>
                <a:cxn ang="0">
                  <a:pos x="5726" y="0"/>
                </a:cxn>
                <a:cxn ang="0">
                  <a:pos x="5860" y="0"/>
                </a:cxn>
                <a:cxn ang="0">
                  <a:pos x="5995" y="0"/>
                </a:cxn>
                <a:cxn ang="0">
                  <a:pos x="6130" y="0"/>
                </a:cxn>
                <a:cxn ang="0">
                  <a:pos x="6265" y="0"/>
                </a:cxn>
                <a:cxn ang="0">
                  <a:pos x="6399" y="0"/>
                </a:cxn>
                <a:cxn ang="0">
                  <a:pos x="6534" y="0"/>
                </a:cxn>
                <a:cxn ang="0">
                  <a:pos x="6669" y="0"/>
                </a:cxn>
                <a:cxn ang="0">
                  <a:pos x="6804" y="0"/>
                </a:cxn>
                <a:cxn ang="0">
                  <a:pos x="6938" y="0"/>
                </a:cxn>
                <a:cxn ang="0">
                  <a:pos x="7073" y="0"/>
                </a:cxn>
                <a:cxn ang="0">
                  <a:pos x="7208" y="0"/>
                </a:cxn>
                <a:cxn ang="0">
                  <a:pos x="7342" y="0"/>
                </a:cxn>
                <a:cxn ang="0">
                  <a:pos x="7477" y="0"/>
                </a:cxn>
                <a:cxn ang="0">
                  <a:pos x="7612" y="0"/>
                </a:cxn>
                <a:cxn ang="0">
                  <a:pos x="7747" y="0"/>
                </a:cxn>
                <a:cxn ang="0">
                  <a:pos x="7881" y="0"/>
                </a:cxn>
                <a:cxn ang="0">
                  <a:pos x="8016" y="0"/>
                </a:cxn>
              </a:cxnLst>
              <a:rect l="0" t="0" r="r" b="b"/>
              <a:pathLst>
                <a:path w="8084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69" y="0"/>
                  </a:lnTo>
                  <a:lnTo>
                    <a:pt x="336" y="0"/>
                  </a:lnTo>
                  <a:lnTo>
                    <a:pt x="404" y="0"/>
                  </a:lnTo>
                  <a:lnTo>
                    <a:pt x="471" y="0"/>
                  </a:lnTo>
                  <a:lnTo>
                    <a:pt x="538" y="0"/>
                  </a:lnTo>
                  <a:lnTo>
                    <a:pt x="606" y="0"/>
                  </a:lnTo>
                  <a:lnTo>
                    <a:pt x="673" y="0"/>
                  </a:lnTo>
                  <a:lnTo>
                    <a:pt x="741" y="0"/>
                  </a:lnTo>
                  <a:lnTo>
                    <a:pt x="808" y="0"/>
                  </a:lnTo>
                  <a:lnTo>
                    <a:pt x="875" y="0"/>
                  </a:lnTo>
                  <a:lnTo>
                    <a:pt x="943" y="0"/>
                  </a:lnTo>
                  <a:lnTo>
                    <a:pt x="1010" y="0"/>
                  </a:lnTo>
                  <a:lnTo>
                    <a:pt x="1077" y="0"/>
                  </a:lnTo>
                  <a:lnTo>
                    <a:pt x="1145" y="0"/>
                  </a:lnTo>
                  <a:lnTo>
                    <a:pt x="1212" y="0"/>
                  </a:lnTo>
                  <a:lnTo>
                    <a:pt x="1279" y="0"/>
                  </a:lnTo>
                  <a:lnTo>
                    <a:pt x="1347" y="0"/>
                  </a:lnTo>
                  <a:lnTo>
                    <a:pt x="1414" y="0"/>
                  </a:lnTo>
                  <a:lnTo>
                    <a:pt x="1482" y="0"/>
                  </a:lnTo>
                  <a:lnTo>
                    <a:pt x="1549" y="0"/>
                  </a:lnTo>
                  <a:lnTo>
                    <a:pt x="1616" y="0"/>
                  </a:lnTo>
                  <a:lnTo>
                    <a:pt x="1684" y="0"/>
                  </a:lnTo>
                  <a:lnTo>
                    <a:pt x="1751" y="0"/>
                  </a:lnTo>
                  <a:lnTo>
                    <a:pt x="1818" y="0"/>
                  </a:lnTo>
                  <a:lnTo>
                    <a:pt x="1886" y="0"/>
                  </a:lnTo>
                  <a:lnTo>
                    <a:pt x="1953" y="0"/>
                  </a:lnTo>
                  <a:lnTo>
                    <a:pt x="2021" y="0"/>
                  </a:lnTo>
                  <a:lnTo>
                    <a:pt x="2088" y="0"/>
                  </a:lnTo>
                  <a:lnTo>
                    <a:pt x="2155" y="0"/>
                  </a:lnTo>
                  <a:lnTo>
                    <a:pt x="2223" y="0"/>
                  </a:lnTo>
                  <a:lnTo>
                    <a:pt x="2290" y="0"/>
                  </a:lnTo>
                  <a:lnTo>
                    <a:pt x="2357" y="0"/>
                  </a:lnTo>
                  <a:lnTo>
                    <a:pt x="2425" y="0"/>
                  </a:lnTo>
                  <a:lnTo>
                    <a:pt x="2492" y="0"/>
                  </a:lnTo>
                  <a:lnTo>
                    <a:pt x="2559" y="0"/>
                  </a:lnTo>
                  <a:lnTo>
                    <a:pt x="2627" y="0"/>
                  </a:lnTo>
                  <a:lnTo>
                    <a:pt x="2694" y="0"/>
                  </a:lnTo>
                  <a:lnTo>
                    <a:pt x="2762" y="0"/>
                  </a:lnTo>
                  <a:lnTo>
                    <a:pt x="2829" y="0"/>
                  </a:lnTo>
                  <a:lnTo>
                    <a:pt x="2896" y="0"/>
                  </a:lnTo>
                  <a:lnTo>
                    <a:pt x="2964" y="0"/>
                  </a:lnTo>
                  <a:lnTo>
                    <a:pt x="3031" y="0"/>
                  </a:lnTo>
                  <a:lnTo>
                    <a:pt x="3098" y="0"/>
                  </a:lnTo>
                  <a:lnTo>
                    <a:pt x="3166" y="0"/>
                  </a:lnTo>
                  <a:lnTo>
                    <a:pt x="3233" y="0"/>
                  </a:lnTo>
                  <a:lnTo>
                    <a:pt x="3300" y="0"/>
                  </a:lnTo>
                  <a:lnTo>
                    <a:pt x="3368" y="0"/>
                  </a:lnTo>
                  <a:lnTo>
                    <a:pt x="3435" y="0"/>
                  </a:lnTo>
                  <a:lnTo>
                    <a:pt x="3503" y="0"/>
                  </a:lnTo>
                  <a:lnTo>
                    <a:pt x="3570" y="0"/>
                  </a:lnTo>
                  <a:lnTo>
                    <a:pt x="3637" y="0"/>
                  </a:lnTo>
                  <a:lnTo>
                    <a:pt x="3705" y="0"/>
                  </a:lnTo>
                  <a:lnTo>
                    <a:pt x="3772" y="0"/>
                  </a:lnTo>
                  <a:lnTo>
                    <a:pt x="3839" y="0"/>
                  </a:lnTo>
                  <a:lnTo>
                    <a:pt x="3907" y="0"/>
                  </a:lnTo>
                  <a:lnTo>
                    <a:pt x="3974" y="0"/>
                  </a:lnTo>
                  <a:lnTo>
                    <a:pt x="4042" y="0"/>
                  </a:lnTo>
                  <a:lnTo>
                    <a:pt x="4109" y="0"/>
                  </a:lnTo>
                  <a:lnTo>
                    <a:pt x="4176" y="0"/>
                  </a:lnTo>
                  <a:lnTo>
                    <a:pt x="4244" y="0"/>
                  </a:lnTo>
                  <a:lnTo>
                    <a:pt x="4311" y="0"/>
                  </a:lnTo>
                  <a:lnTo>
                    <a:pt x="4378" y="0"/>
                  </a:lnTo>
                  <a:lnTo>
                    <a:pt x="4446" y="0"/>
                  </a:lnTo>
                  <a:lnTo>
                    <a:pt x="4513" y="0"/>
                  </a:lnTo>
                  <a:lnTo>
                    <a:pt x="4580" y="0"/>
                  </a:lnTo>
                  <a:lnTo>
                    <a:pt x="4648" y="0"/>
                  </a:lnTo>
                  <a:lnTo>
                    <a:pt x="4715" y="0"/>
                  </a:lnTo>
                  <a:lnTo>
                    <a:pt x="4783" y="0"/>
                  </a:lnTo>
                  <a:lnTo>
                    <a:pt x="4850" y="0"/>
                  </a:lnTo>
                  <a:lnTo>
                    <a:pt x="4917" y="0"/>
                  </a:lnTo>
                  <a:lnTo>
                    <a:pt x="4985" y="0"/>
                  </a:lnTo>
                  <a:lnTo>
                    <a:pt x="5052" y="0"/>
                  </a:lnTo>
                  <a:lnTo>
                    <a:pt x="5119" y="0"/>
                  </a:lnTo>
                  <a:lnTo>
                    <a:pt x="5187" y="0"/>
                  </a:lnTo>
                  <a:lnTo>
                    <a:pt x="5254" y="0"/>
                  </a:lnTo>
                  <a:lnTo>
                    <a:pt x="5321" y="0"/>
                  </a:lnTo>
                  <a:lnTo>
                    <a:pt x="5389" y="0"/>
                  </a:lnTo>
                  <a:lnTo>
                    <a:pt x="5456" y="0"/>
                  </a:lnTo>
                  <a:lnTo>
                    <a:pt x="5524" y="0"/>
                  </a:lnTo>
                  <a:lnTo>
                    <a:pt x="5591" y="0"/>
                  </a:lnTo>
                  <a:lnTo>
                    <a:pt x="5658" y="0"/>
                  </a:lnTo>
                  <a:lnTo>
                    <a:pt x="5726" y="0"/>
                  </a:lnTo>
                  <a:lnTo>
                    <a:pt x="5793" y="0"/>
                  </a:lnTo>
                  <a:lnTo>
                    <a:pt x="5860" y="0"/>
                  </a:lnTo>
                  <a:lnTo>
                    <a:pt x="5928" y="0"/>
                  </a:lnTo>
                  <a:lnTo>
                    <a:pt x="5995" y="0"/>
                  </a:lnTo>
                  <a:lnTo>
                    <a:pt x="6063" y="0"/>
                  </a:lnTo>
                  <a:lnTo>
                    <a:pt x="6130" y="0"/>
                  </a:lnTo>
                  <a:lnTo>
                    <a:pt x="6197" y="0"/>
                  </a:lnTo>
                  <a:lnTo>
                    <a:pt x="6265" y="0"/>
                  </a:lnTo>
                  <a:lnTo>
                    <a:pt x="6332" y="0"/>
                  </a:lnTo>
                  <a:lnTo>
                    <a:pt x="6399" y="0"/>
                  </a:lnTo>
                  <a:lnTo>
                    <a:pt x="6467" y="0"/>
                  </a:lnTo>
                  <a:lnTo>
                    <a:pt x="6534" y="0"/>
                  </a:lnTo>
                  <a:lnTo>
                    <a:pt x="6601" y="0"/>
                  </a:lnTo>
                  <a:lnTo>
                    <a:pt x="6669" y="0"/>
                  </a:lnTo>
                  <a:lnTo>
                    <a:pt x="6736" y="0"/>
                  </a:lnTo>
                  <a:lnTo>
                    <a:pt x="6804" y="0"/>
                  </a:lnTo>
                  <a:lnTo>
                    <a:pt x="6871" y="0"/>
                  </a:lnTo>
                  <a:lnTo>
                    <a:pt x="6938" y="0"/>
                  </a:lnTo>
                  <a:lnTo>
                    <a:pt x="7006" y="0"/>
                  </a:lnTo>
                  <a:lnTo>
                    <a:pt x="7073" y="0"/>
                  </a:lnTo>
                  <a:lnTo>
                    <a:pt x="7140" y="0"/>
                  </a:lnTo>
                  <a:lnTo>
                    <a:pt x="7208" y="0"/>
                  </a:lnTo>
                  <a:lnTo>
                    <a:pt x="7275" y="0"/>
                  </a:lnTo>
                  <a:lnTo>
                    <a:pt x="7342" y="0"/>
                  </a:lnTo>
                  <a:lnTo>
                    <a:pt x="7410" y="0"/>
                  </a:lnTo>
                  <a:lnTo>
                    <a:pt x="7477" y="0"/>
                  </a:lnTo>
                  <a:lnTo>
                    <a:pt x="7545" y="0"/>
                  </a:lnTo>
                  <a:lnTo>
                    <a:pt x="7612" y="0"/>
                  </a:lnTo>
                  <a:lnTo>
                    <a:pt x="7679" y="0"/>
                  </a:lnTo>
                  <a:lnTo>
                    <a:pt x="7747" y="0"/>
                  </a:lnTo>
                  <a:lnTo>
                    <a:pt x="7814" y="0"/>
                  </a:lnTo>
                  <a:lnTo>
                    <a:pt x="7881" y="0"/>
                  </a:lnTo>
                  <a:lnTo>
                    <a:pt x="7949" y="0"/>
                  </a:lnTo>
                  <a:lnTo>
                    <a:pt x="8016" y="0"/>
                  </a:lnTo>
                  <a:lnTo>
                    <a:pt x="808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1" name="Line 71"/>
            <p:cNvSpPr>
              <a:spLocks noChangeShapeType="1"/>
            </p:cNvSpPr>
            <p:nvPr/>
          </p:nvSpPr>
          <p:spPr bwMode="auto">
            <a:xfrm>
              <a:off x="3151" y="1822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2" name="Line 72"/>
            <p:cNvSpPr>
              <a:spLocks noChangeShapeType="1"/>
            </p:cNvSpPr>
            <p:nvPr/>
          </p:nvSpPr>
          <p:spPr bwMode="auto">
            <a:xfrm>
              <a:off x="3151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3" name="Line 73"/>
            <p:cNvSpPr>
              <a:spLocks noChangeShapeType="1"/>
            </p:cNvSpPr>
            <p:nvPr/>
          </p:nvSpPr>
          <p:spPr bwMode="auto">
            <a:xfrm>
              <a:off x="3336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4" name="Line 74"/>
            <p:cNvSpPr>
              <a:spLocks noChangeShapeType="1"/>
            </p:cNvSpPr>
            <p:nvPr/>
          </p:nvSpPr>
          <p:spPr bwMode="auto">
            <a:xfrm>
              <a:off x="3522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5" name="Line 75"/>
            <p:cNvSpPr>
              <a:spLocks noChangeShapeType="1"/>
            </p:cNvSpPr>
            <p:nvPr/>
          </p:nvSpPr>
          <p:spPr bwMode="auto">
            <a:xfrm>
              <a:off x="3707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6" name="Line 76"/>
            <p:cNvSpPr>
              <a:spLocks noChangeShapeType="1"/>
            </p:cNvSpPr>
            <p:nvPr/>
          </p:nvSpPr>
          <p:spPr bwMode="auto">
            <a:xfrm>
              <a:off x="3892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7" name="Line 77"/>
            <p:cNvSpPr>
              <a:spLocks noChangeShapeType="1"/>
            </p:cNvSpPr>
            <p:nvPr/>
          </p:nvSpPr>
          <p:spPr bwMode="auto">
            <a:xfrm>
              <a:off x="4077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8" name="Line 78"/>
            <p:cNvSpPr>
              <a:spLocks noChangeShapeType="1"/>
            </p:cNvSpPr>
            <p:nvPr/>
          </p:nvSpPr>
          <p:spPr bwMode="auto">
            <a:xfrm>
              <a:off x="4263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9" name="Line 79"/>
            <p:cNvSpPr>
              <a:spLocks noChangeShapeType="1"/>
            </p:cNvSpPr>
            <p:nvPr/>
          </p:nvSpPr>
          <p:spPr bwMode="auto">
            <a:xfrm flipV="1">
              <a:off x="3151" y="714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0" name="Line 80"/>
            <p:cNvSpPr>
              <a:spLocks noChangeShapeType="1"/>
            </p:cNvSpPr>
            <p:nvPr/>
          </p:nvSpPr>
          <p:spPr bwMode="auto">
            <a:xfrm flipH="1">
              <a:off x="3129" y="182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1" name="Line 81"/>
            <p:cNvSpPr>
              <a:spLocks noChangeShapeType="1"/>
            </p:cNvSpPr>
            <p:nvPr/>
          </p:nvSpPr>
          <p:spPr bwMode="auto">
            <a:xfrm flipH="1">
              <a:off x="3129" y="1600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2" name="Line 82"/>
            <p:cNvSpPr>
              <a:spLocks noChangeShapeType="1"/>
            </p:cNvSpPr>
            <p:nvPr/>
          </p:nvSpPr>
          <p:spPr bwMode="auto">
            <a:xfrm flipH="1">
              <a:off x="3129" y="137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3" name="Line 83"/>
            <p:cNvSpPr>
              <a:spLocks noChangeShapeType="1"/>
            </p:cNvSpPr>
            <p:nvPr/>
          </p:nvSpPr>
          <p:spPr bwMode="auto">
            <a:xfrm flipH="1">
              <a:off x="3129" y="1157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4" name="Line 84"/>
            <p:cNvSpPr>
              <a:spLocks noChangeShapeType="1"/>
            </p:cNvSpPr>
            <p:nvPr/>
          </p:nvSpPr>
          <p:spPr bwMode="auto">
            <a:xfrm flipH="1">
              <a:off x="3129" y="93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5" name="Line 85"/>
            <p:cNvSpPr>
              <a:spLocks noChangeShapeType="1"/>
            </p:cNvSpPr>
            <p:nvPr/>
          </p:nvSpPr>
          <p:spPr bwMode="auto">
            <a:xfrm flipH="1">
              <a:off x="3129" y="714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6" name="Freeform 86"/>
            <p:cNvSpPr>
              <a:spLocks/>
            </p:cNvSpPr>
            <p:nvPr/>
          </p:nvSpPr>
          <p:spPr bwMode="auto">
            <a:xfrm>
              <a:off x="3151" y="714"/>
              <a:ext cx="1112" cy="28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9" y="69"/>
                </a:cxn>
                <a:cxn ang="0">
                  <a:pos x="471" y="69"/>
                </a:cxn>
                <a:cxn ang="0">
                  <a:pos x="606" y="137"/>
                </a:cxn>
                <a:cxn ang="0">
                  <a:pos x="808" y="137"/>
                </a:cxn>
                <a:cxn ang="0">
                  <a:pos x="1010" y="137"/>
                </a:cxn>
                <a:cxn ang="0">
                  <a:pos x="1145" y="206"/>
                </a:cxn>
                <a:cxn ang="0">
                  <a:pos x="1347" y="206"/>
                </a:cxn>
                <a:cxn ang="0">
                  <a:pos x="1549" y="206"/>
                </a:cxn>
                <a:cxn ang="0">
                  <a:pos x="1751" y="206"/>
                </a:cxn>
                <a:cxn ang="0">
                  <a:pos x="1953" y="206"/>
                </a:cxn>
                <a:cxn ang="0">
                  <a:pos x="2088" y="275"/>
                </a:cxn>
                <a:cxn ang="0">
                  <a:pos x="2223" y="345"/>
                </a:cxn>
                <a:cxn ang="0">
                  <a:pos x="2425" y="345"/>
                </a:cxn>
                <a:cxn ang="0">
                  <a:pos x="2559" y="416"/>
                </a:cxn>
                <a:cxn ang="0">
                  <a:pos x="2762" y="416"/>
                </a:cxn>
                <a:cxn ang="0">
                  <a:pos x="2896" y="488"/>
                </a:cxn>
                <a:cxn ang="0">
                  <a:pos x="3098" y="488"/>
                </a:cxn>
                <a:cxn ang="0">
                  <a:pos x="3233" y="564"/>
                </a:cxn>
                <a:cxn ang="0">
                  <a:pos x="3368" y="640"/>
                </a:cxn>
                <a:cxn ang="0">
                  <a:pos x="3570" y="640"/>
                </a:cxn>
                <a:cxn ang="0">
                  <a:pos x="3705" y="718"/>
                </a:cxn>
                <a:cxn ang="0">
                  <a:pos x="3839" y="799"/>
                </a:cxn>
                <a:cxn ang="0">
                  <a:pos x="3974" y="879"/>
                </a:cxn>
                <a:cxn ang="0">
                  <a:pos x="4109" y="963"/>
                </a:cxn>
                <a:cxn ang="0">
                  <a:pos x="4311" y="963"/>
                </a:cxn>
                <a:cxn ang="0">
                  <a:pos x="4446" y="1054"/>
                </a:cxn>
                <a:cxn ang="0">
                  <a:pos x="4648" y="1054"/>
                </a:cxn>
                <a:cxn ang="0">
                  <a:pos x="4783" y="1155"/>
                </a:cxn>
                <a:cxn ang="0">
                  <a:pos x="4917" y="1259"/>
                </a:cxn>
                <a:cxn ang="0">
                  <a:pos x="5119" y="1259"/>
                </a:cxn>
                <a:cxn ang="0">
                  <a:pos x="5254" y="1365"/>
                </a:cxn>
                <a:cxn ang="0">
                  <a:pos x="5456" y="1365"/>
                </a:cxn>
                <a:cxn ang="0">
                  <a:pos x="5658" y="1365"/>
                </a:cxn>
                <a:cxn ang="0">
                  <a:pos x="5860" y="1365"/>
                </a:cxn>
                <a:cxn ang="0">
                  <a:pos x="6063" y="1365"/>
                </a:cxn>
                <a:cxn ang="0">
                  <a:pos x="6265" y="1365"/>
                </a:cxn>
                <a:cxn ang="0">
                  <a:pos x="6467" y="1365"/>
                </a:cxn>
                <a:cxn ang="0">
                  <a:pos x="6669" y="1365"/>
                </a:cxn>
                <a:cxn ang="0">
                  <a:pos x="6871" y="1365"/>
                </a:cxn>
                <a:cxn ang="0">
                  <a:pos x="7073" y="1365"/>
                </a:cxn>
                <a:cxn ang="0">
                  <a:pos x="7275" y="1365"/>
                </a:cxn>
                <a:cxn ang="0">
                  <a:pos x="7410" y="1640"/>
                </a:cxn>
                <a:cxn ang="0">
                  <a:pos x="7612" y="1640"/>
                </a:cxn>
                <a:cxn ang="0">
                  <a:pos x="7814" y="1640"/>
                </a:cxn>
                <a:cxn ang="0">
                  <a:pos x="8016" y="1640"/>
                </a:cxn>
              </a:cxnLst>
              <a:rect l="0" t="0" r="r" b="b"/>
              <a:pathLst>
                <a:path w="8084" h="1795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02" y="69"/>
                  </a:lnTo>
                  <a:lnTo>
                    <a:pt x="269" y="69"/>
                  </a:lnTo>
                  <a:lnTo>
                    <a:pt x="336" y="69"/>
                  </a:lnTo>
                  <a:lnTo>
                    <a:pt x="404" y="69"/>
                  </a:lnTo>
                  <a:lnTo>
                    <a:pt x="471" y="69"/>
                  </a:lnTo>
                  <a:lnTo>
                    <a:pt x="538" y="69"/>
                  </a:lnTo>
                  <a:lnTo>
                    <a:pt x="606" y="69"/>
                  </a:lnTo>
                  <a:lnTo>
                    <a:pt x="606" y="137"/>
                  </a:lnTo>
                  <a:lnTo>
                    <a:pt x="673" y="137"/>
                  </a:lnTo>
                  <a:lnTo>
                    <a:pt x="741" y="137"/>
                  </a:lnTo>
                  <a:lnTo>
                    <a:pt x="808" y="137"/>
                  </a:lnTo>
                  <a:lnTo>
                    <a:pt x="875" y="137"/>
                  </a:lnTo>
                  <a:lnTo>
                    <a:pt x="943" y="137"/>
                  </a:lnTo>
                  <a:lnTo>
                    <a:pt x="1010" y="137"/>
                  </a:lnTo>
                  <a:lnTo>
                    <a:pt x="1077" y="137"/>
                  </a:lnTo>
                  <a:lnTo>
                    <a:pt x="1145" y="137"/>
                  </a:lnTo>
                  <a:lnTo>
                    <a:pt x="1145" y="206"/>
                  </a:lnTo>
                  <a:lnTo>
                    <a:pt x="1212" y="206"/>
                  </a:lnTo>
                  <a:lnTo>
                    <a:pt x="1279" y="206"/>
                  </a:lnTo>
                  <a:lnTo>
                    <a:pt x="1347" y="206"/>
                  </a:lnTo>
                  <a:lnTo>
                    <a:pt x="1414" y="206"/>
                  </a:lnTo>
                  <a:lnTo>
                    <a:pt x="1482" y="206"/>
                  </a:lnTo>
                  <a:lnTo>
                    <a:pt x="1549" y="206"/>
                  </a:lnTo>
                  <a:lnTo>
                    <a:pt x="1616" y="206"/>
                  </a:lnTo>
                  <a:lnTo>
                    <a:pt x="1684" y="206"/>
                  </a:lnTo>
                  <a:lnTo>
                    <a:pt x="1751" y="206"/>
                  </a:lnTo>
                  <a:lnTo>
                    <a:pt x="1818" y="206"/>
                  </a:lnTo>
                  <a:lnTo>
                    <a:pt x="1886" y="206"/>
                  </a:lnTo>
                  <a:lnTo>
                    <a:pt x="1953" y="206"/>
                  </a:lnTo>
                  <a:lnTo>
                    <a:pt x="1953" y="275"/>
                  </a:lnTo>
                  <a:lnTo>
                    <a:pt x="2021" y="275"/>
                  </a:lnTo>
                  <a:lnTo>
                    <a:pt x="2088" y="275"/>
                  </a:lnTo>
                  <a:lnTo>
                    <a:pt x="2155" y="275"/>
                  </a:lnTo>
                  <a:lnTo>
                    <a:pt x="2223" y="275"/>
                  </a:lnTo>
                  <a:lnTo>
                    <a:pt x="2223" y="345"/>
                  </a:lnTo>
                  <a:lnTo>
                    <a:pt x="2290" y="345"/>
                  </a:lnTo>
                  <a:lnTo>
                    <a:pt x="2357" y="345"/>
                  </a:lnTo>
                  <a:lnTo>
                    <a:pt x="2425" y="345"/>
                  </a:lnTo>
                  <a:lnTo>
                    <a:pt x="2425" y="416"/>
                  </a:lnTo>
                  <a:lnTo>
                    <a:pt x="2492" y="416"/>
                  </a:lnTo>
                  <a:lnTo>
                    <a:pt x="2559" y="416"/>
                  </a:lnTo>
                  <a:lnTo>
                    <a:pt x="2627" y="416"/>
                  </a:lnTo>
                  <a:lnTo>
                    <a:pt x="2694" y="416"/>
                  </a:lnTo>
                  <a:lnTo>
                    <a:pt x="2762" y="416"/>
                  </a:lnTo>
                  <a:lnTo>
                    <a:pt x="2829" y="416"/>
                  </a:lnTo>
                  <a:lnTo>
                    <a:pt x="2896" y="416"/>
                  </a:lnTo>
                  <a:lnTo>
                    <a:pt x="2896" y="488"/>
                  </a:lnTo>
                  <a:lnTo>
                    <a:pt x="2964" y="488"/>
                  </a:lnTo>
                  <a:lnTo>
                    <a:pt x="3031" y="488"/>
                  </a:lnTo>
                  <a:lnTo>
                    <a:pt x="3098" y="488"/>
                  </a:lnTo>
                  <a:lnTo>
                    <a:pt x="3166" y="488"/>
                  </a:lnTo>
                  <a:lnTo>
                    <a:pt x="3166" y="564"/>
                  </a:lnTo>
                  <a:lnTo>
                    <a:pt x="3233" y="564"/>
                  </a:lnTo>
                  <a:lnTo>
                    <a:pt x="3300" y="564"/>
                  </a:lnTo>
                  <a:lnTo>
                    <a:pt x="3368" y="564"/>
                  </a:lnTo>
                  <a:lnTo>
                    <a:pt x="3368" y="640"/>
                  </a:lnTo>
                  <a:lnTo>
                    <a:pt x="3435" y="640"/>
                  </a:lnTo>
                  <a:lnTo>
                    <a:pt x="3503" y="640"/>
                  </a:lnTo>
                  <a:lnTo>
                    <a:pt x="3570" y="640"/>
                  </a:lnTo>
                  <a:lnTo>
                    <a:pt x="3570" y="718"/>
                  </a:lnTo>
                  <a:lnTo>
                    <a:pt x="3637" y="718"/>
                  </a:lnTo>
                  <a:lnTo>
                    <a:pt x="3705" y="718"/>
                  </a:lnTo>
                  <a:lnTo>
                    <a:pt x="3772" y="718"/>
                  </a:lnTo>
                  <a:lnTo>
                    <a:pt x="3772" y="799"/>
                  </a:lnTo>
                  <a:lnTo>
                    <a:pt x="3839" y="799"/>
                  </a:lnTo>
                  <a:lnTo>
                    <a:pt x="3907" y="799"/>
                  </a:lnTo>
                  <a:lnTo>
                    <a:pt x="3907" y="879"/>
                  </a:lnTo>
                  <a:lnTo>
                    <a:pt x="3974" y="879"/>
                  </a:lnTo>
                  <a:lnTo>
                    <a:pt x="4042" y="879"/>
                  </a:lnTo>
                  <a:lnTo>
                    <a:pt x="4042" y="963"/>
                  </a:lnTo>
                  <a:lnTo>
                    <a:pt x="4109" y="963"/>
                  </a:lnTo>
                  <a:lnTo>
                    <a:pt x="4176" y="963"/>
                  </a:lnTo>
                  <a:lnTo>
                    <a:pt x="4244" y="963"/>
                  </a:lnTo>
                  <a:lnTo>
                    <a:pt x="4311" y="963"/>
                  </a:lnTo>
                  <a:lnTo>
                    <a:pt x="4378" y="963"/>
                  </a:lnTo>
                  <a:lnTo>
                    <a:pt x="4378" y="1054"/>
                  </a:lnTo>
                  <a:lnTo>
                    <a:pt x="4446" y="1054"/>
                  </a:lnTo>
                  <a:lnTo>
                    <a:pt x="4513" y="1054"/>
                  </a:lnTo>
                  <a:lnTo>
                    <a:pt x="4580" y="1054"/>
                  </a:lnTo>
                  <a:lnTo>
                    <a:pt x="4648" y="1054"/>
                  </a:lnTo>
                  <a:lnTo>
                    <a:pt x="4715" y="1054"/>
                  </a:lnTo>
                  <a:lnTo>
                    <a:pt x="4715" y="1155"/>
                  </a:lnTo>
                  <a:lnTo>
                    <a:pt x="4783" y="1155"/>
                  </a:lnTo>
                  <a:lnTo>
                    <a:pt x="4783" y="1259"/>
                  </a:lnTo>
                  <a:lnTo>
                    <a:pt x="4850" y="1259"/>
                  </a:lnTo>
                  <a:lnTo>
                    <a:pt x="4917" y="1259"/>
                  </a:lnTo>
                  <a:lnTo>
                    <a:pt x="4985" y="1259"/>
                  </a:lnTo>
                  <a:lnTo>
                    <a:pt x="5052" y="1259"/>
                  </a:lnTo>
                  <a:lnTo>
                    <a:pt x="5119" y="1259"/>
                  </a:lnTo>
                  <a:lnTo>
                    <a:pt x="5187" y="1259"/>
                  </a:lnTo>
                  <a:lnTo>
                    <a:pt x="5187" y="1365"/>
                  </a:lnTo>
                  <a:lnTo>
                    <a:pt x="5254" y="1365"/>
                  </a:lnTo>
                  <a:lnTo>
                    <a:pt x="5321" y="1365"/>
                  </a:lnTo>
                  <a:lnTo>
                    <a:pt x="5389" y="1365"/>
                  </a:lnTo>
                  <a:lnTo>
                    <a:pt x="5456" y="1365"/>
                  </a:lnTo>
                  <a:lnTo>
                    <a:pt x="5524" y="1365"/>
                  </a:lnTo>
                  <a:lnTo>
                    <a:pt x="5591" y="1365"/>
                  </a:lnTo>
                  <a:lnTo>
                    <a:pt x="5658" y="1365"/>
                  </a:lnTo>
                  <a:lnTo>
                    <a:pt x="5726" y="1365"/>
                  </a:lnTo>
                  <a:lnTo>
                    <a:pt x="5793" y="1365"/>
                  </a:lnTo>
                  <a:lnTo>
                    <a:pt x="5860" y="1365"/>
                  </a:lnTo>
                  <a:lnTo>
                    <a:pt x="5928" y="1365"/>
                  </a:lnTo>
                  <a:lnTo>
                    <a:pt x="5995" y="1365"/>
                  </a:lnTo>
                  <a:lnTo>
                    <a:pt x="6063" y="1365"/>
                  </a:lnTo>
                  <a:lnTo>
                    <a:pt x="6130" y="1365"/>
                  </a:lnTo>
                  <a:lnTo>
                    <a:pt x="6197" y="1365"/>
                  </a:lnTo>
                  <a:lnTo>
                    <a:pt x="6265" y="1365"/>
                  </a:lnTo>
                  <a:lnTo>
                    <a:pt x="6332" y="1365"/>
                  </a:lnTo>
                  <a:lnTo>
                    <a:pt x="6399" y="1365"/>
                  </a:lnTo>
                  <a:lnTo>
                    <a:pt x="6467" y="1365"/>
                  </a:lnTo>
                  <a:lnTo>
                    <a:pt x="6534" y="1365"/>
                  </a:lnTo>
                  <a:lnTo>
                    <a:pt x="6601" y="1365"/>
                  </a:lnTo>
                  <a:lnTo>
                    <a:pt x="6669" y="1365"/>
                  </a:lnTo>
                  <a:lnTo>
                    <a:pt x="6736" y="1365"/>
                  </a:lnTo>
                  <a:lnTo>
                    <a:pt x="6804" y="1365"/>
                  </a:lnTo>
                  <a:lnTo>
                    <a:pt x="6871" y="1365"/>
                  </a:lnTo>
                  <a:lnTo>
                    <a:pt x="6938" y="1365"/>
                  </a:lnTo>
                  <a:lnTo>
                    <a:pt x="7006" y="1365"/>
                  </a:lnTo>
                  <a:lnTo>
                    <a:pt x="7073" y="1365"/>
                  </a:lnTo>
                  <a:lnTo>
                    <a:pt x="7140" y="1365"/>
                  </a:lnTo>
                  <a:lnTo>
                    <a:pt x="7208" y="1365"/>
                  </a:lnTo>
                  <a:lnTo>
                    <a:pt x="7275" y="1365"/>
                  </a:lnTo>
                  <a:lnTo>
                    <a:pt x="7342" y="1365"/>
                  </a:lnTo>
                  <a:lnTo>
                    <a:pt x="7342" y="1640"/>
                  </a:lnTo>
                  <a:lnTo>
                    <a:pt x="7410" y="1640"/>
                  </a:lnTo>
                  <a:lnTo>
                    <a:pt x="7477" y="1640"/>
                  </a:lnTo>
                  <a:lnTo>
                    <a:pt x="7545" y="1640"/>
                  </a:lnTo>
                  <a:lnTo>
                    <a:pt x="7612" y="1640"/>
                  </a:lnTo>
                  <a:lnTo>
                    <a:pt x="7679" y="1640"/>
                  </a:lnTo>
                  <a:lnTo>
                    <a:pt x="7747" y="1640"/>
                  </a:lnTo>
                  <a:lnTo>
                    <a:pt x="7814" y="1640"/>
                  </a:lnTo>
                  <a:lnTo>
                    <a:pt x="7881" y="1640"/>
                  </a:lnTo>
                  <a:lnTo>
                    <a:pt x="7949" y="1640"/>
                  </a:lnTo>
                  <a:lnTo>
                    <a:pt x="8016" y="1640"/>
                  </a:lnTo>
                  <a:lnTo>
                    <a:pt x="8084" y="1640"/>
                  </a:lnTo>
                  <a:lnTo>
                    <a:pt x="8084" y="179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7" name="Freeform 87"/>
            <p:cNvSpPr>
              <a:spLocks/>
            </p:cNvSpPr>
            <p:nvPr/>
          </p:nvSpPr>
          <p:spPr bwMode="auto">
            <a:xfrm>
              <a:off x="3151" y="714"/>
              <a:ext cx="1112" cy="89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336" y="0"/>
                </a:cxn>
                <a:cxn ang="0">
                  <a:pos x="404" y="989"/>
                </a:cxn>
                <a:cxn ang="0">
                  <a:pos x="606" y="989"/>
                </a:cxn>
                <a:cxn ang="0">
                  <a:pos x="808" y="989"/>
                </a:cxn>
                <a:cxn ang="0">
                  <a:pos x="943" y="1483"/>
                </a:cxn>
                <a:cxn ang="0">
                  <a:pos x="1077" y="1977"/>
                </a:cxn>
                <a:cxn ang="0">
                  <a:pos x="1279" y="1977"/>
                </a:cxn>
                <a:cxn ang="0">
                  <a:pos x="1482" y="1977"/>
                </a:cxn>
                <a:cxn ang="0">
                  <a:pos x="1616" y="2471"/>
                </a:cxn>
                <a:cxn ang="0">
                  <a:pos x="1818" y="2471"/>
                </a:cxn>
                <a:cxn ang="0">
                  <a:pos x="1953" y="4942"/>
                </a:cxn>
                <a:cxn ang="0">
                  <a:pos x="2155" y="4942"/>
                </a:cxn>
                <a:cxn ang="0">
                  <a:pos x="2357" y="4942"/>
                </a:cxn>
                <a:cxn ang="0">
                  <a:pos x="2559" y="4942"/>
                </a:cxn>
                <a:cxn ang="0">
                  <a:pos x="2762" y="4942"/>
                </a:cxn>
                <a:cxn ang="0">
                  <a:pos x="2964" y="4942"/>
                </a:cxn>
                <a:cxn ang="0">
                  <a:pos x="3166" y="4942"/>
                </a:cxn>
                <a:cxn ang="0">
                  <a:pos x="3300" y="5601"/>
                </a:cxn>
                <a:cxn ang="0">
                  <a:pos x="3503" y="5601"/>
                </a:cxn>
                <a:cxn ang="0">
                  <a:pos x="3705" y="5601"/>
                </a:cxn>
                <a:cxn ang="0">
                  <a:pos x="3907" y="5601"/>
                </a:cxn>
                <a:cxn ang="0">
                  <a:pos x="4109" y="5601"/>
                </a:cxn>
                <a:cxn ang="0">
                  <a:pos x="4311" y="5601"/>
                </a:cxn>
                <a:cxn ang="0">
                  <a:pos x="4513" y="5601"/>
                </a:cxn>
                <a:cxn ang="0">
                  <a:pos x="4715" y="5601"/>
                </a:cxn>
                <a:cxn ang="0">
                  <a:pos x="4917" y="5601"/>
                </a:cxn>
                <a:cxn ang="0">
                  <a:pos x="5119" y="5601"/>
                </a:cxn>
                <a:cxn ang="0">
                  <a:pos x="5321" y="5601"/>
                </a:cxn>
                <a:cxn ang="0">
                  <a:pos x="5524" y="5601"/>
                </a:cxn>
                <a:cxn ang="0">
                  <a:pos x="5726" y="5601"/>
                </a:cxn>
                <a:cxn ang="0">
                  <a:pos x="5928" y="5601"/>
                </a:cxn>
                <a:cxn ang="0">
                  <a:pos x="6130" y="5601"/>
                </a:cxn>
                <a:cxn ang="0">
                  <a:pos x="6332" y="5601"/>
                </a:cxn>
                <a:cxn ang="0">
                  <a:pos x="6534" y="5601"/>
                </a:cxn>
                <a:cxn ang="0">
                  <a:pos x="6736" y="5601"/>
                </a:cxn>
                <a:cxn ang="0">
                  <a:pos x="6938" y="5601"/>
                </a:cxn>
                <a:cxn ang="0">
                  <a:pos x="7140" y="5601"/>
                </a:cxn>
                <a:cxn ang="0">
                  <a:pos x="7342" y="5601"/>
                </a:cxn>
                <a:cxn ang="0">
                  <a:pos x="7545" y="5601"/>
                </a:cxn>
                <a:cxn ang="0">
                  <a:pos x="7747" y="5601"/>
                </a:cxn>
                <a:cxn ang="0">
                  <a:pos x="7949" y="5601"/>
                </a:cxn>
              </a:cxnLst>
              <a:rect l="0" t="0" r="r" b="b"/>
              <a:pathLst>
                <a:path w="8084" h="5601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69" y="0"/>
                  </a:lnTo>
                  <a:lnTo>
                    <a:pt x="336" y="0"/>
                  </a:lnTo>
                  <a:lnTo>
                    <a:pt x="336" y="495"/>
                  </a:lnTo>
                  <a:lnTo>
                    <a:pt x="404" y="495"/>
                  </a:lnTo>
                  <a:lnTo>
                    <a:pt x="404" y="989"/>
                  </a:lnTo>
                  <a:lnTo>
                    <a:pt x="471" y="989"/>
                  </a:lnTo>
                  <a:lnTo>
                    <a:pt x="538" y="989"/>
                  </a:lnTo>
                  <a:lnTo>
                    <a:pt x="606" y="989"/>
                  </a:lnTo>
                  <a:lnTo>
                    <a:pt x="673" y="989"/>
                  </a:lnTo>
                  <a:lnTo>
                    <a:pt x="741" y="989"/>
                  </a:lnTo>
                  <a:lnTo>
                    <a:pt x="808" y="989"/>
                  </a:lnTo>
                  <a:lnTo>
                    <a:pt x="808" y="1483"/>
                  </a:lnTo>
                  <a:lnTo>
                    <a:pt x="875" y="1483"/>
                  </a:lnTo>
                  <a:lnTo>
                    <a:pt x="943" y="1483"/>
                  </a:lnTo>
                  <a:lnTo>
                    <a:pt x="1010" y="1483"/>
                  </a:lnTo>
                  <a:lnTo>
                    <a:pt x="1010" y="1977"/>
                  </a:lnTo>
                  <a:lnTo>
                    <a:pt x="1077" y="1977"/>
                  </a:lnTo>
                  <a:lnTo>
                    <a:pt x="1145" y="1977"/>
                  </a:lnTo>
                  <a:lnTo>
                    <a:pt x="1212" y="1977"/>
                  </a:lnTo>
                  <a:lnTo>
                    <a:pt x="1279" y="1977"/>
                  </a:lnTo>
                  <a:lnTo>
                    <a:pt x="1347" y="1977"/>
                  </a:lnTo>
                  <a:lnTo>
                    <a:pt x="1414" y="1977"/>
                  </a:lnTo>
                  <a:lnTo>
                    <a:pt x="1482" y="1977"/>
                  </a:lnTo>
                  <a:lnTo>
                    <a:pt x="1549" y="1977"/>
                  </a:lnTo>
                  <a:lnTo>
                    <a:pt x="1549" y="2471"/>
                  </a:lnTo>
                  <a:lnTo>
                    <a:pt x="1616" y="2471"/>
                  </a:lnTo>
                  <a:lnTo>
                    <a:pt x="1684" y="2471"/>
                  </a:lnTo>
                  <a:lnTo>
                    <a:pt x="1751" y="2471"/>
                  </a:lnTo>
                  <a:lnTo>
                    <a:pt x="1818" y="2471"/>
                  </a:lnTo>
                  <a:lnTo>
                    <a:pt x="1886" y="2471"/>
                  </a:lnTo>
                  <a:lnTo>
                    <a:pt x="1886" y="4942"/>
                  </a:lnTo>
                  <a:lnTo>
                    <a:pt x="1953" y="4942"/>
                  </a:lnTo>
                  <a:lnTo>
                    <a:pt x="2021" y="4942"/>
                  </a:lnTo>
                  <a:lnTo>
                    <a:pt x="2088" y="4942"/>
                  </a:lnTo>
                  <a:lnTo>
                    <a:pt x="2155" y="4942"/>
                  </a:lnTo>
                  <a:lnTo>
                    <a:pt x="2223" y="4942"/>
                  </a:lnTo>
                  <a:lnTo>
                    <a:pt x="2290" y="4942"/>
                  </a:lnTo>
                  <a:lnTo>
                    <a:pt x="2357" y="4942"/>
                  </a:lnTo>
                  <a:lnTo>
                    <a:pt x="2425" y="4942"/>
                  </a:lnTo>
                  <a:lnTo>
                    <a:pt x="2492" y="4942"/>
                  </a:lnTo>
                  <a:lnTo>
                    <a:pt x="2559" y="4942"/>
                  </a:lnTo>
                  <a:lnTo>
                    <a:pt x="2627" y="4942"/>
                  </a:lnTo>
                  <a:lnTo>
                    <a:pt x="2694" y="4942"/>
                  </a:lnTo>
                  <a:lnTo>
                    <a:pt x="2762" y="4942"/>
                  </a:lnTo>
                  <a:lnTo>
                    <a:pt x="2829" y="4942"/>
                  </a:lnTo>
                  <a:lnTo>
                    <a:pt x="2896" y="4942"/>
                  </a:lnTo>
                  <a:lnTo>
                    <a:pt x="2964" y="4942"/>
                  </a:lnTo>
                  <a:lnTo>
                    <a:pt x="3031" y="4942"/>
                  </a:lnTo>
                  <a:lnTo>
                    <a:pt x="3098" y="4942"/>
                  </a:lnTo>
                  <a:lnTo>
                    <a:pt x="3166" y="4942"/>
                  </a:lnTo>
                  <a:lnTo>
                    <a:pt x="3166" y="5601"/>
                  </a:lnTo>
                  <a:lnTo>
                    <a:pt x="3233" y="5601"/>
                  </a:lnTo>
                  <a:lnTo>
                    <a:pt x="3300" y="5601"/>
                  </a:lnTo>
                  <a:lnTo>
                    <a:pt x="3368" y="5601"/>
                  </a:lnTo>
                  <a:lnTo>
                    <a:pt x="3435" y="5601"/>
                  </a:lnTo>
                  <a:lnTo>
                    <a:pt x="3503" y="5601"/>
                  </a:lnTo>
                  <a:lnTo>
                    <a:pt x="3570" y="5601"/>
                  </a:lnTo>
                  <a:lnTo>
                    <a:pt x="3637" y="5601"/>
                  </a:lnTo>
                  <a:lnTo>
                    <a:pt x="3705" y="5601"/>
                  </a:lnTo>
                  <a:lnTo>
                    <a:pt x="3772" y="5601"/>
                  </a:lnTo>
                  <a:lnTo>
                    <a:pt x="3839" y="5601"/>
                  </a:lnTo>
                  <a:lnTo>
                    <a:pt x="3907" y="5601"/>
                  </a:lnTo>
                  <a:lnTo>
                    <a:pt x="3974" y="5601"/>
                  </a:lnTo>
                  <a:lnTo>
                    <a:pt x="4042" y="5601"/>
                  </a:lnTo>
                  <a:lnTo>
                    <a:pt x="4109" y="5601"/>
                  </a:lnTo>
                  <a:lnTo>
                    <a:pt x="4176" y="5601"/>
                  </a:lnTo>
                  <a:lnTo>
                    <a:pt x="4244" y="5601"/>
                  </a:lnTo>
                  <a:lnTo>
                    <a:pt x="4311" y="5601"/>
                  </a:lnTo>
                  <a:lnTo>
                    <a:pt x="4378" y="5601"/>
                  </a:lnTo>
                  <a:lnTo>
                    <a:pt x="4446" y="5601"/>
                  </a:lnTo>
                  <a:lnTo>
                    <a:pt x="4513" y="5601"/>
                  </a:lnTo>
                  <a:lnTo>
                    <a:pt x="4580" y="5601"/>
                  </a:lnTo>
                  <a:lnTo>
                    <a:pt x="4648" y="5601"/>
                  </a:lnTo>
                  <a:lnTo>
                    <a:pt x="4715" y="5601"/>
                  </a:lnTo>
                  <a:lnTo>
                    <a:pt x="4783" y="5601"/>
                  </a:lnTo>
                  <a:lnTo>
                    <a:pt x="4850" y="5601"/>
                  </a:lnTo>
                  <a:lnTo>
                    <a:pt x="4917" y="5601"/>
                  </a:lnTo>
                  <a:lnTo>
                    <a:pt x="4985" y="5601"/>
                  </a:lnTo>
                  <a:lnTo>
                    <a:pt x="5052" y="5601"/>
                  </a:lnTo>
                  <a:lnTo>
                    <a:pt x="5119" y="5601"/>
                  </a:lnTo>
                  <a:lnTo>
                    <a:pt x="5187" y="5601"/>
                  </a:lnTo>
                  <a:lnTo>
                    <a:pt x="5254" y="5601"/>
                  </a:lnTo>
                  <a:lnTo>
                    <a:pt x="5321" y="5601"/>
                  </a:lnTo>
                  <a:lnTo>
                    <a:pt x="5389" y="5601"/>
                  </a:lnTo>
                  <a:lnTo>
                    <a:pt x="5456" y="5601"/>
                  </a:lnTo>
                  <a:lnTo>
                    <a:pt x="5524" y="5601"/>
                  </a:lnTo>
                  <a:lnTo>
                    <a:pt x="5591" y="5601"/>
                  </a:lnTo>
                  <a:lnTo>
                    <a:pt x="5658" y="5601"/>
                  </a:lnTo>
                  <a:lnTo>
                    <a:pt x="5726" y="5601"/>
                  </a:lnTo>
                  <a:lnTo>
                    <a:pt x="5793" y="5601"/>
                  </a:lnTo>
                  <a:lnTo>
                    <a:pt x="5860" y="5601"/>
                  </a:lnTo>
                  <a:lnTo>
                    <a:pt x="5928" y="5601"/>
                  </a:lnTo>
                  <a:lnTo>
                    <a:pt x="5995" y="5601"/>
                  </a:lnTo>
                  <a:lnTo>
                    <a:pt x="6063" y="5601"/>
                  </a:lnTo>
                  <a:lnTo>
                    <a:pt x="6130" y="5601"/>
                  </a:lnTo>
                  <a:lnTo>
                    <a:pt x="6197" y="5601"/>
                  </a:lnTo>
                  <a:lnTo>
                    <a:pt x="6265" y="5601"/>
                  </a:lnTo>
                  <a:lnTo>
                    <a:pt x="6332" y="5601"/>
                  </a:lnTo>
                  <a:lnTo>
                    <a:pt x="6399" y="5601"/>
                  </a:lnTo>
                  <a:lnTo>
                    <a:pt x="6467" y="5601"/>
                  </a:lnTo>
                  <a:lnTo>
                    <a:pt x="6534" y="5601"/>
                  </a:lnTo>
                  <a:lnTo>
                    <a:pt x="6601" y="5601"/>
                  </a:lnTo>
                  <a:lnTo>
                    <a:pt x="6669" y="5601"/>
                  </a:lnTo>
                  <a:lnTo>
                    <a:pt x="6736" y="5601"/>
                  </a:lnTo>
                  <a:lnTo>
                    <a:pt x="6804" y="5601"/>
                  </a:lnTo>
                  <a:lnTo>
                    <a:pt x="6871" y="5601"/>
                  </a:lnTo>
                  <a:lnTo>
                    <a:pt x="6938" y="5601"/>
                  </a:lnTo>
                  <a:lnTo>
                    <a:pt x="7006" y="5601"/>
                  </a:lnTo>
                  <a:lnTo>
                    <a:pt x="7073" y="5601"/>
                  </a:lnTo>
                  <a:lnTo>
                    <a:pt x="7140" y="5601"/>
                  </a:lnTo>
                  <a:lnTo>
                    <a:pt x="7208" y="5601"/>
                  </a:lnTo>
                  <a:lnTo>
                    <a:pt x="7275" y="5601"/>
                  </a:lnTo>
                  <a:lnTo>
                    <a:pt x="7342" y="5601"/>
                  </a:lnTo>
                  <a:lnTo>
                    <a:pt x="7410" y="5601"/>
                  </a:lnTo>
                  <a:lnTo>
                    <a:pt x="7477" y="5601"/>
                  </a:lnTo>
                  <a:lnTo>
                    <a:pt x="7545" y="5601"/>
                  </a:lnTo>
                  <a:lnTo>
                    <a:pt x="7612" y="5601"/>
                  </a:lnTo>
                  <a:lnTo>
                    <a:pt x="7679" y="5601"/>
                  </a:lnTo>
                  <a:lnTo>
                    <a:pt x="7747" y="5601"/>
                  </a:lnTo>
                  <a:lnTo>
                    <a:pt x="7814" y="5601"/>
                  </a:lnTo>
                  <a:lnTo>
                    <a:pt x="7881" y="5601"/>
                  </a:lnTo>
                  <a:lnTo>
                    <a:pt x="7949" y="5601"/>
                  </a:lnTo>
                  <a:lnTo>
                    <a:pt x="8016" y="5601"/>
                  </a:lnTo>
                  <a:lnTo>
                    <a:pt x="8084" y="5601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8" name="Line 88"/>
            <p:cNvSpPr>
              <a:spLocks noChangeShapeType="1"/>
            </p:cNvSpPr>
            <p:nvPr/>
          </p:nvSpPr>
          <p:spPr bwMode="auto">
            <a:xfrm>
              <a:off x="3151" y="3137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9" name="Line 89"/>
            <p:cNvSpPr>
              <a:spLocks noChangeShapeType="1"/>
            </p:cNvSpPr>
            <p:nvPr/>
          </p:nvSpPr>
          <p:spPr bwMode="auto">
            <a:xfrm>
              <a:off x="3151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0" name="Line 90"/>
            <p:cNvSpPr>
              <a:spLocks noChangeShapeType="1"/>
            </p:cNvSpPr>
            <p:nvPr/>
          </p:nvSpPr>
          <p:spPr bwMode="auto">
            <a:xfrm>
              <a:off x="3336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1" name="Line 91"/>
            <p:cNvSpPr>
              <a:spLocks noChangeShapeType="1"/>
            </p:cNvSpPr>
            <p:nvPr/>
          </p:nvSpPr>
          <p:spPr bwMode="auto">
            <a:xfrm>
              <a:off x="3522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2" name="Line 92"/>
            <p:cNvSpPr>
              <a:spLocks noChangeShapeType="1"/>
            </p:cNvSpPr>
            <p:nvPr/>
          </p:nvSpPr>
          <p:spPr bwMode="auto">
            <a:xfrm>
              <a:off x="3707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3" name="Line 93"/>
            <p:cNvSpPr>
              <a:spLocks noChangeShapeType="1"/>
            </p:cNvSpPr>
            <p:nvPr/>
          </p:nvSpPr>
          <p:spPr bwMode="auto">
            <a:xfrm>
              <a:off x="3892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4" name="Line 94"/>
            <p:cNvSpPr>
              <a:spLocks noChangeShapeType="1"/>
            </p:cNvSpPr>
            <p:nvPr/>
          </p:nvSpPr>
          <p:spPr bwMode="auto">
            <a:xfrm>
              <a:off x="4077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5" name="Line 95"/>
            <p:cNvSpPr>
              <a:spLocks noChangeShapeType="1"/>
            </p:cNvSpPr>
            <p:nvPr/>
          </p:nvSpPr>
          <p:spPr bwMode="auto">
            <a:xfrm>
              <a:off x="4263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6" name="Line 96"/>
            <p:cNvSpPr>
              <a:spLocks noChangeShapeType="1"/>
            </p:cNvSpPr>
            <p:nvPr/>
          </p:nvSpPr>
          <p:spPr bwMode="auto">
            <a:xfrm flipV="1">
              <a:off x="3151" y="2029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7" name="Line 97"/>
            <p:cNvSpPr>
              <a:spLocks noChangeShapeType="1"/>
            </p:cNvSpPr>
            <p:nvPr/>
          </p:nvSpPr>
          <p:spPr bwMode="auto">
            <a:xfrm flipH="1">
              <a:off x="3129" y="313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8" name="Line 98"/>
            <p:cNvSpPr>
              <a:spLocks noChangeShapeType="1"/>
            </p:cNvSpPr>
            <p:nvPr/>
          </p:nvSpPr>
          <p:spPr bwMode="auto">
            <a:xfrm flipH="1">
              <a:off x="3129" y="2915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9" name="Line 99"/>
            <p:cNvSpPr>
              <a:spLocks noChangeShapeType="1"/>
            </p:cNvSpPr>
            <p:nvPr/>
          </p:nvSpPr>
          <p:spPr bwMode="auto">
            <a:xfrm flipH="1">
              <a:off x="3129" y="269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0" name="Line 100"/>
            <p:cNvSpPr>
              <a:spLocks noChangeShapeType="1"/>
            </p:cNvSpPr>
            <p:nvPr/>
          </p:nvSpPr>
          <p:spPr bwMode="auto">
            <a:xfrm flipH="1">
              <a:off x="3129" y="2472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1" name="Line 101"/>
            <p:cNvSpPr>
              <a:spLocks noChangeShapeType="1"/>
            </p:cNvSpPr>
            <p:nvPr/>
          </p:nvSpPr>
          <p:spPr bwMode="auto">
            <a:xfrm flipH="1">
              <a:off x="3129" y="2251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2" name="Line 102"/>
            <p:cNvSpPr>
              <a:spLocks noChangeShapeType="1"/>
            </p:cNvSpPr>
            <p:nvPr/>
          </p:nvSpPr>
          <p:spPr bwMode="auto">
            <a:xfrm flipH="1">
              <a:off x="3129" y="2029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3" name="Freeform 103"/>
            <p:cNvSpPr>
              <a:spLocks/>
            </p:cNvSpPr>
            <p:nvPr/>
          </p:nvSpPr>
          <p:spPr bwMode="auto">
            <a:xfrm>
              <a:off x="3151" y="2029"/>
              <a:ext cx="676" cy="110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02" y="0"/>
                </a:cxn>
                <a:cxn ang="0">
                  <a:pos x="269" y="385"/>
                </a:cxn>
                <a:cxn ang="0">
                  <a:pos x="336" y="1153"/>
                </a:cxn>
                <a:cxn ang="0">
                  <a:pos x="471" y="1153"/>
                </a:cxn>
                <a:cxn ang="0">
                  <a:pos x="606" y="1153"/>
                </a:cxn>
                <a:cxn ang="0">
                  <a:pos x="673" y="1538"/>
                </a:cxn>
                <a:cxn ang="0">
                  <a:pos x="808" y="1538"/>
                </a:cxn>
                <a:cxn ang="0">
                  <a:pos x="875" y="1922"/>
                </a:cxn>
                <a:cxn ang="0">
                  <a:pos x="1010" y="1922"/>
                </a:cxn>
                <a:cxn ang="0">
                  <a:pos x="1145" y="1922"/>
                </a:cxn>
                <a:cxn ang="0">
                  <a:pos x="1279" y="1922"/>
                </a:cxn>
                <a:cxn ang="0">
                  <a:pos x="1414" y="1922"/>
                </a:cxn>
                <a:cxn ang="0">
                  <a:pos x="1482" y="2306"/>
                </a:cxn>
                <a:cxn ang="0">
                  <a:pos x="1549" y="2691"/>
                </a:cxn>
                <a:cxn ang="0">
                  <a:pos x="1684" y="2691"/>
                </a:cxn>
                <a:cxn ang="0">
                  <a:pos x="1818" y="2691"/>
                </a:cxn>
                <a:cxn ang="0">
                  <a:pos x="1886" y="3075"/>
                </a:cxn>
                <a:cxn ang="0">
                  <a:pos x="2021" y="3075"/>
                </a:cxn>
                <a:cxn ang="0">
                  <a:pos x="2155" y="3075"/>
                </a:cxn>
                <a:cxn ang="0">
                  <a:pos x="2223" y="3844"/>
                </a:cxn>
                <a:cxn ang="0">
                  <a:pos x="2357" y="3844"/>
                </a:cxn>
                <a:cxn ang="0">
                  <a:pos x="2492" y="3844"/>
                </a:cxn>
                <a:cxn ang="0">
                  <a:pos x="2559" y="4228"/>
                </a:cxn>
                <a:cxn ang="0">
                  <a:pos x="2694" y="4228"/>
                </a:cxn>
                <a:cxn ang="0">
                  <a:pos x="2829" y="4228"/>
                </a:cxn>
                <a:cxn ang="0">
                  <a:pos x="2964" y="4228"/>
                </a:cxn>
                <a:cxn ang="0">
                  <a:pos x="3098" y="4228"/>
                </a:cxn>
                <a:cxn ang="0">
                  <a:pos x="3233" y="4228"/>
                </a:cxn>
                <a:cxn ang="0">
                  <a:pos x="3368" y="4228"/>
                </a:cxn>
                <a:cxn ang="0">
                  <a:pos x="3503" y="4228"/>
                </a:cxn>
                <a:cxn ang="0">
                  <a:pos x="3637" y="4228"/>
                </a:cxn>
                <a:cxn ang="0">
                  <a:pos x="3705" y="4901"/>
                </a:cxn>
                <a:cxn ang="0">
                  <a:pos x="3839" y="4901"/>
                </a:cxn>
                <a:cxn ang="0">
                  <a:pos x="3974" y="4901"/>
                </a:cxn>
                <a:cxn ang="0">
                  <a:pos x="4109" y="4901"/>
                </a:cxn>
                <a:cxn ang="0">
                  <a:pos x="4244" y="4901"/>
                </a:cxn>
                <a:cxn ang="0">
                  <a:pos x="4378" y="4901"/>
                </a:cxn>
                <a:cxn ang="0">
                  <a:pos x="4513" y="4901"/>
                </a:cxn>
                <a:cxn ang="0">
                  <a:pos x="4648" y="4901"/>
                </a:cxn>
                <a:cxn ang="0">
                  <a:pos x="4783" y="4901"/>
                </a:cxn>
                <a:cxn ang="0">
                  <a:pos x="4917" y="4901"/>
                </a:cxn>
              </a:cxnLst>
              <a:rect l="0" t="0" r="r" b="b"/>
              <a:pathLst>
                <a:path w="4917" h="6918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02" y="385"/>
                  </a:lnTo>
                  <a:lnTo>
                    <a:pt x="269" y="385"/>
                  </a:lnTo>
                  <a:lnTo>
                    <a:pt x="336" y="385"/>
                  </a:lnTo>
                  <a:lnTo>
                    <a:pt x="336" y="1153"/>
                  </a:lnTo>
                  <a:lnTo>
                    <a:pt x="404" y="1153"/>
                  </a:lnTo>
                  <a:lnTo>
                    <a:pt x="471" y="1153"/>
                  </a:lnTo>
                  <a:lnTo>
                    <a:pt x="538" y="1153"/>
                  </a:lnTo>
                  <a:lnTo>
                    <a:pt x="606" y="1153"/>
                  </a:lnTo>
                  <a:lnTo>
                    <a:pt x="606" y="1538"/>
                  </a:lnTo>
                  <a:lnTo>
                    <a:pt x="673" y="1538"/>
                  </a:lnTo>
                  <a:lnTo>
                    <a:pt x="741" y="1538"/>
                  </a:lnTo>
                  <a:lnTo>
                    <a:pt x="808" y="1538"/>
                  </a:lnTo>
                  <a:lnTo>
                    <a:pt x="875" y="1538"/>
                  </a:lnTo>
                  <a:lnTo>
                    <a:pt x="875" y="1922"/>
                  </a:lnTo>
                  <a:lnTo>
                    <a:pt x="943" y="1922"/>
                  </a:lnTo>
                  <a:lnTo>
                    <a:pt x="1010" y="1922"/>
                  </a:lnTo>
                  <a:lnTo>
                    <a:pt x="1077" y="1922"/>
                  </a:lnTo>
                  <a:lnTo>
                    <a:pt x="1145" y="1922"/>
                  </a:lnTo>
                  <a:lnTo>
                    <a:pt x="1212" y="1922"/>
                  </a:lnTo>
                  <a:lnTo>
                    <a:pt x="1279" y="1922"/>
                  </a:lnTo>
                  <a:lnTo>
                    <a:pt x="1347" y="1922"/>
                  </a:lnTo>
                  <a:lnTo>
                    <a:pt x="1414" y="1922"/>
                  </a:lnTo>
                  <a:lnTo>
                    <a:pt x="1414" y="2306"/>
                  </a:lnTo>
                  <a:lnTo>
                    <a:pt x="1482" y="2306"/>
                  </a:lnTo>
                  <a:lnTo>
                    <a:pt x="1549" y="2306"/>
                  </a:lnTo>
                  <a:lnTo>
                    <a:pt x="1549" y="2691"/>
                  </a:lnTo>
                  <a:lnTo>
                    <a:pt x="1616" y="2691"/>
                  </a:lnTo>
                  <a:lnTo>
                    <a:pt x="1684" y="2691"/>
                  </a:lnTo>
                  <a:lnTo>
                    <a:pt x="1751" y="2691"/>
                  </a:lnTo>
                  <a:lnTo>
                    <a:pt x="1818" y="2691"/>
                  </a:lnTo>
                  <a:lnTo>
                    <a:pt x="1886" y="2691"/>
                  </a:lnTo>
                  <a:lnTo>
                    <a:pt x="1886" y="3075"/>
                  </a:lnTo>
                  <a:lnTo>
                    <a:pt x="1953" y="3075"/>
                  </a:lnTo>
                  <a:lnTo>
                    <a:pt x="2021" y="3075"/>
                  </a:lnTo>
                  <a:lnTo>
                    <a:pt x="2088" y="3075"/>
                  </a:lnTo>
                  <a:lnTo>
                    <a:pt x="2155" y="3075"/>
                  </a:lnTo>
                  <a:lnTo>
                    <a:pt x="2223" y="3075"/>
                  </a:lnTo>
                  <a:lnTo>
                    <a:pt x="2223" y="3844"/>
                  </a:lnTo>
                  <a:lnTo>
                    <a:pt x="2290" y="3844"/>
                  </a:lnTo>
                  <a:lnTo>
                    <a:pt x="2357" y="3844"/>
                  </a:lnTo>
                  <a:lnTo>
                    <a:pt x="2425" y="3844"/>
                  </a:lnTo>
                  <a:lnTo>
                    <a:pt x="2492" y="3844"/>
                  </a:lnTo>
                  <a:lnTo>
                    <a:pt x="2492" y="4228"/>
                  </a:lnTo>
                  <a:lnTo>
                    <a:pt x="2559" y="4228"/>
                  </a:lnTo>
                  <a:lnTo>
                    <a:pt x="2627" y="4228"/>
                  </a:lnTo>
                  <a:lnTo>
                    <a:pt x="2694" y="4228"/>
                  </a:lnTo>
                  <a:lnTo>
                    <a:pt x="2762" y="4228"/>
                  </a:lnTo>
                  <a:lnTo>
                    <a:pt x="2829" y="4228"/>
                  </a:lnTo>
                  <a:lnTo>
                    <a:pt x="2896" y="4228"/>
                  </a:lnTo>
                  <a:lnTo>
                    <a:pt x="2964" y="4228"/>
                  </a:lnTo>
                  <a:lnTo>
                    <a:pt x="3031" y="4228"/>
                  </a:lnTo>
                  <a:lnTo>
                    <a:pt x="3098" y="4228"/>
                  </a:lnTo>
                  <a:lnTo>
                    <a:pt x="3166" y="4228"/>
                  </a:lnTo>
                  <a:lnTo>
                    <a:pt x="3233" y="4228"/>
                  </a:lnTo>
                  <a:lnTo>
                    <a:pt x="3300" y="4228"/>
                  </a:lnTo>
                  <a:lnTo>
                    <a:pt x="3368" y="4228"/>
                  </a:lnTo>
                  <a:lnTo>
                    <a:pt x="3435" y="4228"/>
                  </a:lnTo>
                  <a:lnTo>
                    <a:pt x="3503" y="4228"/>
                  </a:lnTo>
                  <a:lnTo>
                    <a:pt x="3570" y="4228"/>
                  </a:lnTo>
                  <a:lnTo>
                    <a:pt x="3637" y="4228"/>
                  </a:lnTo>
                  <a:lnTo>
                    <a:pt x="3705" y="4228"/>
                  </a:lnTo>
                  <a:lnTo>
                    <a:pt x="3705" y="4901"/>
                  </a:lnTo>
                  <a:lnTo>
                    <a:pt x="3772" y="4901"/>
                  </a:lnTo>
                  <a:lnTo>
                    <a:pt x="3839" y="4901"/>
                  </a:lnTo>
                  <a:lnTo>
                    <a:pt x="3907" y="4901"/>
                  </a:lnTo>
                  <a:lnTo>
                    <a:pt x="3974" y="4901"/>
                  </a:lnTo>
                  <a:lnTo>
                    <a:pt x="4042" y="4901"/>
                  </a:lnTo>
                  <a:lnTo>
                    <a:pt x="4109" y="4901"/>
                  </a:lnTo>
                  <a:lnTo>
                    <a:pt x="4176" y="4901"/>
                  </a:lnTo>
                  <a:lnTo>
                    <a:pt x="4244" y="4901"/>
                  </a:lnTo>
                  <a:lnTo>
                    <a:pt x="4311" y="4901"/>
                  </a:lnTo>
                  <a:lnTo>
                    <a:pt x="4378" y="4901"/>
                  </a:lnTo>
                  <a:lnTo>
                    <a:pt x="4446" y="4901"/>
                  </a:lnTo>
                  <a:lnTo>
                    <a:pt x="4513" y="4901"/>
                  </a:lnTo>
                  <a:lnTo>
                    <a:pt x="4580" y="4901"/>
                  </a:lnTo>
                  <a:lnTo>
                    <a:pt x="4648" y="4901"/>
                  </a:lnTo>
                  <a:lnTo>
                    <a:pt x="4715" y="4901"/>
                  </a:lnTo>
                  <a:lnTo>
                    <a:pt x="4783" y="4901"/>
                  </a:lnTo>
                  <a:lnTo>
                    <a:pt x="4850" y="4901"/>
                  </a:lnTo>
                  <a:lnTo>
                    <a:pt x="4917" y="4901"/>
                  </a:lnTo>
                  <a:lnTo>
                    <a:pt x="4917" y="691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4" name="Freeform 104"/>
            <p:cNvSpPr>
              <a:spLocks/>
            </p:cNvSpPr>
            <p:nvPr/>
          </p:nvSpPr>
          <p:spPr bwMode="auto">
            <a:xfrm>
              <a:off x="3151" y="2029"/>
              <a:ext cx="1112" cy="68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02" y="0"/>
                </a:cxn>
                <a:cxn ang="0">
                  <a:pos x="336" y="0"/>
                </a:cxn>
                <a:cxn ang="0">
                  <a:pos x="471" y="0"/>
                </a:cxn>
                <a:cxn ang="0">
                  <a:pos x="606" y="0"/>
                </a:cxn>
                <a:cxn ang="0">
                  <a:pos x="673" y="989"/>
                </a:cxn>
                <a:cxn ang="0">
                  <a:pos x="808" y="989"/>
                </a:cxn>
                <a:cxn ang="0">
                  <a:pos x="943" y="989"/>
                </a:cxn>
                <a:cxn ang="0">
                  <a:pos x="1077" y="989"/>
                </a:cxn>
                <a:cxn ang="0">
                  <a:pos x="1145" y="1977"/>
                </a:cxn>
                <a:cxn ang="0">
                  <a:pos x="1279" y="1977"/>
                </a:cxn>
                <a:cxn ang="0">
                  <a:pos x="1414" y="1977"/>
                </a:cxn>
                <a:cxn ang="0">
                  <a:pos x="1549" y="1977"/>
                </a:cxn>
                <a:cxn ang="0">
                  <a:pos x="1616" y="2965"/>
                </a:cxn>
                <a:cxn ang="0">
                  <a:pos x="1751" y="2965"/>
                </a:cxn>
                <a:cxn ang="0">
                  <a:pos x="1886" y="2965"/>
                </a:cxn>
                <a:cxn ang="0">
                  <a:pos x="2021" y="2965"/>
                </a:cxn>
                <a:cxn ang="0">
                  <a:pos x="2155" y="2965"/>
                </a:cxn>
                <a:cxn ang="0">
                  <a:pos x="2290" y="2965"/>
                </a:cxn>
                <a:cxn ang="0">
                  <a:pos x="2425" y="2965"/>
                </a:cxn>
                <a:cxn ang="0">
                  <a:pos x="2559" y="2965"/>
                </a:cxn>
                <a:cxn ang="0">
                  <a:pos x="2694" y="2965"/>
                </a:cxn>
                <a:cxn ang="0">
                  <a:pos x="2762" y="4283"/>
                </a:cxn>
                <a:cxn ang="0">
                  <a:pos x="2896" y="4283"/>
                </a:cxn>
                <a:cxn ang="0">
                  <a:pos x="3031" y="4283"/>
                </a:cxn>
                <a:cxn ang="0">
                  <a:pos x="3166" y="4283"/>
                </a:cxn>
                <a:cxn ang="0">
                  <a:pos x="3300" y="4283"/>
                </a:cxn>
                <a:cxn ang="0">
                  <a:pos x="3435" y="4283"/>
                </a:cxn>
                <a:cxn ang="0">
                  <a:pos x="3570" y="4283"/>
                </a:cxn>
                <a:cxn ang="0">
                  <a:pos x="3705" y="4283"/>
                </a:cxn>
                <a:cxn ang="0">
                  <a:pos x="3839" y="4283"/>
                </a:cxn>
                <a:cxn ang="0">
                  <a:pos x="3974" y="4283"/>
                </a:cxn>
                <a:cxn ang="0">
                  <a:pos x="4109" y="4283"/>
                </a:cxn>
                <a:cxn ang="0">
                  <a:pos x="4244" y="4283"/>
                </a:cxn>
                <a:cxn ang="0">
                  <a:pos x="4378" y="4283"/>
                </a:cxn>
                <a:cxn ang="0">
                  <a:pos x="4513" y="4283"/>
                </a:cxn>
                <a:cxn ang="0">
                  <a:pos x="4648" y="4283"/>
                </a:cxn>
                <a:cxn ang="0">
                  <a:pos x="4783" y="4283"/>
                </a:cxn>
                <a:cxn ang="0">
                  <a:pos x="4917" y="4283"/>
                </a:cxn>
                <a:cxn ang="0">
                  <a:pos x="5052" y="4283"/>
                </a:cxn>
                <a:cxn ang="0">
                  <a:pos x="5187" y="4283"/>
                </a:cxn>
                <a:cxn ang="0">
                  <a:pos x="5321" y="4283"/>
                </a:cxn>
                <a:cxn ang="0">
                  <a:pos x="5456" y="4283"/>
                </a:cxn>
                <a:cxn ang="0">
                  <a:pos x="5591" y="4283"/>
                </a:cxn>
                <a:cxn ang="0">
                  <a:pos x="5726" y="4283"/>
                </a:cxn>
                <a:cxn ang="0">
                  <a:pos x="5860" y="4283"/>
                </a:cxn>
                <a:cxn ang="0">
                  <a:pos x="5995" y="4283"/>
                </a:cxn>
                <a:cxn ang="0">
                  <a:pos x="6130" y="4283"/>
                </a:cxn>
                <a:cxn ang="0">
                  <a:pos x="6265" y="4283"/>
                </a:cxn>
                <a:cxn ang="0">
                  <a:pos x="6399" y="4283"/>
                </a:cxn>
                <a:cxn ang="0">
                  <a:pos x="6534" y="4283"/>
                </a:cxn>
                <a:cxn ang="0">
                  <a:pos x="6669" y="4283"/>
                </a:cxn>
                <a:cxn ang="0">
                  <a:pos x="6804" y="4283"/>
                </a:cxn>
                <a:cxn ang="0">
                  <a:pos x="6938" y="4283"/>
                </a:cxn>
                <a:cxn ang="0">
                  <a:pos x="7073" y="4283"/>
                </a:cxn>
                <a:cxn ang="0">
                  <a:pos x="7208" y="4283"/>
                </a:cxn>
                <a:cxn ang="0">
                  <a:pos x="7342" y="4283"/>
                </a:cxn>
                <a:cxn ang="0">
                  <a:pos x="7477" y="4283"/>
                </a:cxn>
                <a:cxn ang="0">
                  <a:pos x="7612" y="4283"/>
                </a:cxn>
                <a:cxn ang="0">
                  <a:pos x="7747" y="4283"/>
                </a:cxn>
                <a:cxn ang="0">
                  <a:pos x="7881" y="4283"/>
                </a:cxn>
                <a:cxn ang="0">
                  <a:pos x="8016" y="4283"/>
                </a:cxn>
              </a:cxnLst>
              <a:rect l="0" t="0" r="r" b="b"/>
              <a:pathLst>
                <a:path w="8084" h="4283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69" y="0"/>
                  </a:lnTo>
                  <a:lnTo>
                    <a:pt x="336" y="0"/>
                  </a:lnTo>
                  <a:lnTo>
                    <a:pt x="404" y="0"/>
                  </a:lnTo>
                  <a:lnTo>
                    <a:pt x="471" y="0"/>
                  </a:lnTo>
                  <a:lnTo>
                    <a:pt x="538" y="0"/>
                  </a:lnTo>
                  <a:lnTo>
                    <a:pt x="606" y="0"/>
                  </a:lnTo>
                  <a:lnTo>
                    <a:pt x="606" y="989"/>
                  </a:lnTo>
                  <a:lnTo>
                    <a:pt x="673" y="989"/>
                  </a:lnTo>
                  <a:lnTo>
                    <a:pt x="741" y="989"/>
                  </a:lnTo>
                  <a:lnTo>
                    <a:pt x="808" y="989"/>
                  </a:lnTo>
                  <a:lnTo>
                    <a:pt x="875" y="989"/>
                  </a:lnTo>
                  <a:lnTo>
                    <a:pt x="943" y="989"/>
                  </a:lnTo>
                  <a:lnTo>
                    <a:pt x="1010" y="989"/>
                  </a:lnTo>
                  <a:lnTo>
                    <a:pt x="1077" y="989"/>
                  </a:lnTo>
                  <a:lnTo>
                    <a:pt x="1145" y="989"/>
                  </a:lnTo>
                  <a:lnTo>
                    <a:pt x="1145" y="1977"/>
                  </a:lnTo>
                  <a:lnTo>
                    <a:pt x="1212" y="1977"/>
                  </a:lnTo>
                  <a:lnTo>
                    <a:pt x="1279" y="1977"/>
                  </a:lnTo>
                  <a:lnTo>
                    <a:pt x="1347" y="1977"/>
                  </a:lnTo>
                  <a:lnTo>
                    <a:pt x="1414" y="1977"/>
                  </a:lnTo>
                  <a:lnTo>
                    <a:pt x="1482" y="1977"/>
                  </a:lnTo>
                  <a:lnTo>
                    <a:pt x="1549" y="1977"/>
                  </a:lnTo>
                  <a:lnTo>
                    <a:pt x="1549" y="2965"/>
                  </a:lnTo>
                  <a:lnTo>
                    <a:pt x="1616" y="2965"/>
                  </a:lnTo>
                  <a:lnTo>
                    <a:pt x="1684" y="2965"/>
                  </a:lnTo>
                  <a:lnTo>
                    <a:pt x="1751" y="2965"/>
                  </a:lnTo>
                  <a:lnTo>
                    <a:pt x="1818" y="2965"/>
                  </a:lnTo>
                  <a:lnTo>
                    <a:pt x="1886" y="2965"/>
                  </a:lnTo>
                  <a:lnTo>
                    <a:pt x="1953" y="2965"/>
                  </a:lnTo>
                  <a:lnTo>
                    <a:pt x="2021" y="2965"/>
                  </a:lnTo>
                  <a:lnTo>
                    <a:pt x="2088" y="2965"/>
                  </a:lnTo>
                  <a:lnTo>
                    <a:pt x="2155" y="2965"/>
                  </a:lnTo>
                  <a:lnTo>
                    <a:pt x="2223" y="2965"/>
                  </a:lnTo>
                  <a:lnTo>
                    <a:pt x="2290" y="2965"/>
                  </a:lnTo>
                  <a:lnTo>
                    <a:pt x="2357" y="2965"/>
                  </a:lnTo>
                  <a:lnTo>
                    <a:pt x="2425" y="2965"/>
                  </a:lnTo>
                  <a:lnTo>
                    <a:pt x="2492" y="2965"/>
                  </a:lnTo>
                  <a:lnTo>
                    <a:pt x="2559" y="2965"/>
                  </a:lnTo>
                  <a:lnTo>
                    <a:pt x="2627" y="2965"/>
                  </a:lnTo>
                  <a:lnTo>
                    <a:pt x="2694" y="2965"/>
                  </a:lnTo>
                  <a:lnTo>
                    <a:pt x="2694" y="4283"/>
                  </a:lnTo>
                  <a:lnTo>
                    <a:pt x="2762" y="4283"/>
                  </a:lnTo>
                  <a:lnTo>
                    <a:pt x="2829" y="4283"/>
                  </a:lnTo>
                  <a:lnTo>
                    <a:pt x="2896" y="4283"/>
                  </a:lnTo>
                  <a:lnTo>
                    <a:pt x="2964" y="4283"/>
                  </a:lnTo>
                  <a:lnTo>
                    <a:pt x="3031" y="4283"/>
                  </a:lnTo>
                  <a:lnTo>
                    <a:pt x="3098" y="4283"/>
                  </a:lnTo>
                  <a:lnTo>
                    <a:pt x="3166" y="4283"/>
                  </a:lnTo>
                  <a:lnTo>
                    <a:pt x="3233" y="4283"/>
                  </a:lnTo>
                  <a:lnTo>
                    <a:pt x="3300" y="4283"/>
                  </a:lnTo>
                  <a:lnTo>
                    <a:pt x="3368" y="4283"/>
                  </a:lnTo>
                  <a:lnTo>
                    <a:pt x="3435" y="4283"/>
                  </a:lnTo>
                  <a:lnTo>
                    <a:pt x="3503" y="4283"/>
                  </a:lnTo>
                  <a:lnTo>
                    <a:pt x="3570" y="4283"/>
                  </a:lnTo>
                  <a:lnTo>
                    <a:pt x="3637" y="4283"/>
                  </a:lnTo>
                  <a:lnTo>
                    <a:pt x="3705" y="4283"/>
                  </a:lnTo>
                  <a:lnTo>
                    <a:pt x="3772" y="4283"/>
                  </a:lnTo>
                  <a:lnTo>
                    <a:pt x="3839" y="4283"/>
                  </a:lnTo>
                  <a:lnTo>
                    <a:pt x="3907" y="4283"/>
                  </a:lnTo>
                  <a:lnTo>
                    <a:pt x="3974" y="4283"/>
                  </a:lnTo>
                  <a:lnTo>
                    <a:pt x="4042" y="4283"/>
                  </a:lnTo>
                  <a:lnTo>
                    <a:pt x="4109" y="4283"/>
                  </a:lnTo>
                  <a:lnTo>
                    <a:pt x="4176" y="4283"/>
                  </a:lnTo>
                  <a:lnTo>
                    <a:pt x="4244" y="4283"/>
                  </a:lnTo>
                  <a:lnTo>
                    <a:pt x="4311" y="4283"/>
                  </a:lnTo>
                  <a:lnTo>
                    <a:pt x="4378" y="4283"/>
                  </a:lnTo>
                  <a:lnTo>
                    <a:pt x="4446" y="4283"/>
                  </a:lnTo>
                  <a:lnTo>
                    <a:pt x="4513" y="4283"/>
                  </a:lnTo>
                  <a:lnTo>
                    <a:pt x="4580" y="4283"/>
                  </a:lnTo>
                  <a:lnTo>
                    <a:pt x="4648" y="4283"/>
                  </a:lnTo>
                  <a:lnTo>
                    <a:pt x="4715" y="4283"/>
                  </a:lnTo>
                  <a:lnTo>
                    <a:pt x="4783" y="4283"/>
                  </a:lnTo>
                  <a:lnTo>
                    <a:pt x="4850" y="4283"/>
                  </a:lnTo>
                  <a:lnTo>
                    <a:pt x="4917" y="4283"/>
                  </a:lnTo>
                  <a:lnTo>
                    <a:pt x="4985" y="4283"/>
                  </a:lnTo>
                  <a:lnTo>
                    <a:pt x="5052" y="4283"/>
                  </a:lnTo>
                  <a:lnTo>
                    <a:pt x="5119" y="4283"/>
                  </a:lnTo>
                  <a:lnTo>
                    <a:pt x="5187" y="4283"/>
                  </a:lnTo>
                  <a:lnTo>
                    <a:pt x="5254" y="4283"/>
                  </a:lnTo>
                  <a:lnTo>
                    <a:pt x="5321" y="4283"/>
                  </a:lnTo>
                  <a:lnTo>
                    <a:pt x="5389" y="4283"/>
                  </a:lnTo>
                  <a:lnTo>
                    <a:pt x="5456" y="4283"/>
                  </a:lnTo>
                  <a:lnTo>
                    <a:pt x="5524" y="4283"/>
                  </a:lnTo>
                  <a:lnTo>
                    <a:pt x="5591" y="4283"/>
                  </a:lnTo>
                  <a:lnTo>
                    <a:pt x="5658" y="4283"/>
                  </a:lnTo>
                  <a:lnTo>
                    <a:pt x="5726" y="4283"/>
                  </a:lnTo>
                  <a:lnTo>
                    <a:pt x="5793" y="4283"/>
                  </a:lnTo>
                  <a:lnTo>
                    <a:pt x="5860" y="4283"/>
                  </a:lnTo>
                  <a:lnTo>
                    <a:pt x="5928" y="4283"/>
                  </a:lnTo>
                  <a:lnTo>
                    <a:pt x="5995" y="4283"/>
                  </a:lnTo>
                  <a:lnTo>
                    <a:pt x="6063" y="4283"/>
                  </a:lnTo>
                  <a:lnTo>
                    <a:pt x="6130" y="4283"/>
                  </a:lnTo>
                  <a:lnTo>
                    <a:pt x="6197" y="4283"/>
                  </a:lnTo>
                  <a:lnTo>
                    <a:pt x="6265" y="4283"/>
                  </a:lnTo>
                  <a:lnTo>
                    <a:pt x="6332" y="4283"/>
                  </a:lnTo>
                  <a:lnTo>
                    <a:pt x="6399" y="4283"/>
                  </a:lnTo>
                  <a:lnTo>
                    <a:pt x="6467" y="4283"/>
                  </a:lnTo>
                  <a:lnTo>
                    <a:pt x="6534" y="4283"/>
                  </a:lnTo>
                  <a:lnTo>
                    <a:pt x="6601" y="4283"/>
                  </a:lnTo>
                  <a:lnTo>
                    <a:pt x="6669" y="4283"/>
                  </a:lnTo>
                  <a:lnTo>
                    <a:pt x="6736" y="4283"/>
                  </a:lnTo>
                  <a:lnTo>
                    <a:pt x="6804" y="4283"/>
                  </a:lnTo>
                  <a:lnTo>
                    <a:pt x="6871" y="4283"/>
                  </a:lnTo>
                  <a:lnTo>
                    <a:pt x="6938" y="4283"/>
                  </a:lnTo>
                  <a:lnTo>
                    <a:pt x="7006" y="4283"/>
                  </a:lnTo>
                  <a:lnTo>
                    <a:pt x="7073" y="4283"/>
                  </a:lnTo>
                  <a:lnTo>
                    <a:pt x="7140" y="4283"/>
                  </a:lnTo>
                  <a:lnTo>
                    <a:pt x="7208" y="4283"/>
                  </a:lnTo>
                  <a:lnTo>
                    <a:pt x="7275" y="4283"/>
                  </a:lnTo>
                  <a:lnTo>
                    <a:pt x="7342" y="4283"/>
                  </a:lnTo>
                  <a:lnTo>
                    <a:pt x="7410" y="4283"/>
                  </a:lnTo>
                  <a:lnTo>
                    <a:pt x="7477" y="4283"/>
                  </a:lnTo>
                  <a:lnTo>
                    <a:pt x="7545" y="4283"/>
                  </a:lnTo>
                  <a:lnTo>
                    <a:pt x="7612" y="4283"/>
                  </a:lnTo>
                  <a:lnTo>
                    <a:pt x="7679" y="4283"/>
                  </a:lnTo>
                  <a:lnTo>
                    <a:pt x="7747" y="4283"/>
                  </a:lnTo>
                  <a:lnTo>
                    <a:pt x="7814" y="4283"/>
                  </a:lnTo>
                  <a:lnTo>
                    <a:pt x="7881" y="4283"/>
                  </a:lnTo>
                  <a:lnTo>
                    <a:pt x="7949" y="4283"/>
                  </a:lnTo>
                  <a:lnTo>
                    <a:pt x="8016" y="4283"/>
                  </a:lnTo>
                  <a:lnTo>
                    <a:pt x="8084" y="4283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5" name="Line 105"/>
            <p:cNvSpPr>
              <a:spLocks noChangeShapeType="1"/>
            </p:cNvSpPr>
            <p:nvPr/>
          </p:nvSpPr>
          <p:spPr bwMode="auto">
            <a:xfrm>
              <a:off x="4376" y="1822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6" name="Line 106"/>
            <p:cNvSpPr>
              <a:spLocks noChangeShapeType="1"/>
            </p:cNvSpPr>
            <p:nvPr/>
          </p:nvSpPr>
          <p:spPr bwMode="auto">
            <a:xfrm>
              <a:off x="4376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7" name="Line 107"/>
            <p:cNvSpPr>
              <a:spLocks noChangeShapeType="1"/>
            </p:cNvSpPr>
            <p:nvPr/>
          </p:nvSpPr>
          <p:spPr bwMode="auto">
            <a:xfrm>
              <a:off x="4561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8" name="Line 108"/>
            <p:cNvSpPr>
              <a:spLocks noChangeShapeType="1"/>
            </p:cNvSpPr>
            <p:nvPr/>
          </p:nvSpPr>
          <p:spPr bwMode="auto">
            <a:xfrm>
              <a:off x="4747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9" name="Line 109"/>
            <p:cNvSpPr>
              <a:spLocks noChangeShapeType="1"/>
            </p:cNvSpPr>
            <p:nvPr/>
          </p:nvSpPr>
          <p:spPr bwMode="auto">
            <a:xfrm>
              <a:off x="4932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0" name="Line 110"/>
            <p:cNvSpPr>
              <a:spLocks noChangeShapeType="1"/>
            </p:cNvSpPr>
            <p:nvPr/>
          </p:nvSpPr>
          <p:spPr bwMode="auto">
            <a:xfrm>
              <a:off x="5117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1" name="Line 111"/>
            <p:cNvSpPr>
              <a:spLocks noChangeShapeType="1"/>
            </p:cNvSpPr>
            <p:nvPr/>
          </p:nvSpPr>
          <p:spPr bwMode="auto">
            <a:xfrm>
              <a:off x="5302" y="182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2" name="Line 112"/>
            <p:cNvSpPr>
              <a:spLocks noChangeShapeType="1"/>
            </p:cNvSpPr>
            <p:nvPr/>
          </p:nvSpPr>
          <p:spPr bwMode="auto">
            <a:xfrm>
              <a:off x="5488" y="1822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3" name="Line 113"/>
            <p:cNvSpPr>
              <a:spLocks noChangeShapeType="1"/>
            </p:cNvSpPr>
            <p:nvPr/>
          </p:nvSpPr>
          <p:spPr bwMode="auto">
            <a:xfrm flipV="1">
              <a:off x="4376" y="714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4" name="Line 114"/>
            <p:cNvSpPr>
              <a:spLocks noChangeShapeType="1"/>
            </p:cNvSpPr>
            <p:nvPr/>
          </p:nvSpPr>
          <p:spPr bwMode="auto">
            <a:xfrm flipH="1">
              <a:off x="4354" y="182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5" name="Line 115"/>
            <p:cNvSpPr>
              <a:spLocks noChangeShapeType="1"/>
            </p:cNvSpPr>
            <p:nvPr/>
          </p:nvSpPr>
          <p:spPr bwMode="auto">
            <a:xfrm flipH="1">
              <a:off x="4354" y="1600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6" name="Line 116"/>
            <p:cNvSpPr>
              <a:spLocks noChangeShapeType="1"/>
            </p:cNvSpPr>
            <p:nvPr/>
          </p:nvSpPr>
          <p:spPr bwMode="auto">
            <a:xfrm flipH="1">
              <a:off x="4354" y="137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7" name="Line 117"/>
            <p:cNvSpPr>
              <a:spLocks noChangeShapeType="1"/>
            </p:cNvSpPr>
            <p:nvPr/>
          </p:nvSpPr>
          <p:spPr bwMode="auto">
            <a:xfrm flipH="1">
              <a:off x="4354" y="1157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8" name="Line 118"/>
            <p:cNvSpPr>
              <a:spLocks noChangeShapeType="1"/>
            </p:cNvSpPr>
            <p:nvPr/>
          </p:nvSpPr>
          <p:spPr bwMode="auto">
            <a:xfrm flipH="1">
              <a:off x="4354" y="93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9" name="Line 119"/>
            <p:cNvSpPr>
              <a:spLocks noChangeShapeType="1"/>
            </p:cNvSpPr>
            <p:nvPr/>
          </p:nvSpPr>
          <p:spPr bwMode="auto">
            <a:xfrm flipH="1">
              <a:off x="4354" y="714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0" name="Freeform 120"/>
            <p:cNvSpPr>
              <a:spLocks/>
            </p:cNvSpPr>
            <p:nvPr/>
          </p:nvSpPr>
          <p:spPr bwMode="auto">
            <a:xfrm>
              <a:off x="4376" y="714"/>
              <a:ext cx="1112" cy="305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9" y="68"/>
                </a:cxn>
                <a:cxn ang="0">
                  <a:pos x="404" y="136"/>
                </a:cxn>
                <a:cxn ang="0">
                  <a:pos x="606" y="136"/>
                </a:cxn>
                <a:cxn ang="0">
                  <a:pos x="741" y="204"/>
                </a:cxn>
                <a:cxn ang="0">
                  <a:pos x="875" y="272"/>
                </a:cxn>
                <a:cxn ang="0">
                  <a:pos x="1077" y="272"/>
                </a:cxn>
                <a:cxn ang="0">
                  <a:pos x="1212" y="340"/>
                </a:cxn>
                <a:cxn ang="0">
                  <a:pos x="1414" y="340"/>
                </a:cxn>
                <a:cxn ang="0">
                  <a:pos x="1616" y="340"/>
                </a:cxn>
                <a:cxn ang="0">
                  <a:pos x="1818" y="340"/>
                </a:cxn>
                <a:cxn ang="0">
                  <a:pos x="2021" y="340"/>
                </a:cxn>
                <a:cxn ang="0">
                  <a:pos x="2223" y="340"/>
                </a:cxn>
                <a:cxn ang="0">
                  <a:pos x="2425" y="340"/>
                </a:cxn>
                <a:cxn ang="0">
                  <a:pos x="2559" y="410"/>
                </a:cxn>
                <a:cxn ang="0">
                  <a:pos x="2762" y="410"/>
                </a:cxn>
                <a:cxn ang="0">
                  <a:pos x="2896" y="481"/>
                </a:cxn>
                <a:cxn ang="0">
                  <a:pos x="3031" y="554"/>
                </a:cxn>
                <a:cxn ang="0">
                  <a:pos x="3166" y="629"/>
                </a:cxn>
                <a:cxn ang="0">
                  <a:pos x="3368" y="629"/>
                </a:cxn>
                <a:cxn ang="0">
                  <a:pos x="3503" y="704"/>
                </a:cxn>
                <a:cxn ang="0">
                  <a:pos x="3637" y="783"/>
                </a:cxn>
                <a:cxn ang="0">
                  <a:pos x="3772" y="863"/>
                </a:cxn>
                <a:cxn ang="0">
                  <a:pos x="3907" y="944"/>
                </a:cxn>
                <a:cxn ang="0">
                  <a:pos x="4042" y="1109"/>
                </a:cxn>
                <a:cxn ang="0">
                  <a:pos x="4244" y="1109"/>
                </a:cxn>
                <a:cxn ang="0">
                  <a:pos x="4378" y="1196"/>
                </a:cxn>
                <a:cxn ang="0">
                  <a:pos x="4580" y="1196"/>
                </a:cxn>
                <a:cxn ang="0">
                  <a:pos x="4715" y="1295"/>
                </a:cxn>
                <a:cxn ang="0">
                  <a:pos x="4850" y="1396"/>
                </a:cxn>
                <a:cxn ang="0">
                  <a:pos x="5052" y="1396"/>
                </a:cxn>
                <a:cxn ang="0">
                  <a:pos x="5187" y="1501"/>
                </a:cxn>
                <a:cxn ang="0">
                  <a:pos x="5389" y="1501"/>
                </a:cxn>
                <a:cxn ang="0">
                  <a:pos x="5591" y="1501"/>
                </a:cxn>
                <a:cxn ang="0">
                  <a:pos x="5793" y="1501"/>
                </a:cxn>
                <a:cxn ang="0">
                  <a:pos x="5995" y="1501"/>
                </a:cxn>
                <a:cxn ang="0">
                  <a:pos x="6197" y="1501"/>
                </a:cxn>
                <a:cxn ang="0">
                  <a:pos x="6399" y="1501"/>
                </a:cxn>
                <a:cxn ang="0">
                  <a:pos x="6601" y="1501"/>
                </a:cxn>
                <a:cxn ang="0">
                  <a:pos x="6804" y="1501"/>
                </a:cxn>
                <a:cxn ang="0">
                  <a:pos x="7006" y="1501"/>
                </a:cxn>
                <a:cxn ang="0">
                  <a:pos x="7208" y="1501"/>
                </a:cxn>
                <a:cxn ang="0">
                  <a:pos x="7342" y="1762"/>
                </a:cxn>
                <a:cxn ang="0">
                  <a:pos x="7545" y="1762"/>
                </a:cxn>
                <a:cxn ang="0">
                  <a:pos x="7747" y="1762"/>
                </a:cxn>
                <a:cxn ang="0">
                  <a:pos x="7949" y="1762"/>
                </a:cxn>
                <a:cxn ang="0">
                  <a:pos x="8084" y="1909"/>
                </a:cxn>
              </a:cxnLst>
              <a:rect l="0" t="0" r="r" b="b"/>
              <a:pathLst>
                <a:path w="8084" h="1909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02" y="68"/>
                  </a:lnTo>
                  <a:lnTo>
                    <a:pt x="269" y="68"/>
                  </a:lnTo>
                  <a:lnTo>
                    <a:pt x="336" y="68"/>
                  </a:lnTo>
                  <a:lnTo>
                    <a:pt x="336" y="136"/>
                  </a:lnTo>
                  <a:lnTo>
                    <a:pt x="404" y="136"/>
                  </a:lnTo>
                  <a:lnTo>
                    <a:pt x="471" y="136"/>
                  </a:lnTo>
                  <a:lnTo>
                    <a:pt x="538" y="136"/>
                  </a:lnTo>
                  <a:lnTo>
                    <a:pt x="606" y="136"/>
                  </a:lnTo>
                  <a:lnTo>
                    <a:pt x="606" y="204"/>
                  </a:lnTo>
                  <a:lnTo>
                    <a:pt x="673" y="204"/>
                  </a:lnTo>
                  <a:lnTo>
                    <a:pt x="741" y="204"/>
                  </a:lnTo>
                  <a:lnTo>
                    <a:pt x="808" y="204"/>
                  </a:lnTo>
                  <a:lnTo>
                    <a:pt x="875" y="204"/>
                  </a:lnTo>
                  <a:lnTo>
                    <a:pt x="875" y="272"/>
                  </a:lnTo>
                  <a:lnTo>
                    <a:pt x="943" y="272"/>
                  </a:lnTo>
                  <a:lnTo>
                    <a:pt x="1010" y="272"/>
                  </a:lnTo>
                  <a:lnTo>
                    <a:pt x="1077" y="272"/>
                  </a:lnTo>
                  <a:lnTo>
                    <a:pt x="1145" y="272"/>
                  </a:lnTo>
                  <a:lnTo>
                    <a:pt x="1145" y="340"/>
                  </a:lnTo>
                  <a:lnTo>
                    <a:pt x="1212" y="340"/>
                  </a:lnTo>
                  <a:lnTo>
                    <a:pt x="1279" y="340"/>
                  </a:lnTo>
                  <a:lnTo>
                    <a:pt x="1347" y="340"/>
                  </a:lnTo>
                  <a:lnTo>
                    <a:pt x="1414" y="340"/>
                  </a:lnTo>
                  <a:lnTo>
                    <a:pt x="1482" y="340"/>
                  </a:lnTo>
                  <a:lnTo>
                    <a:pt x="1549" y="340"/>
                  </a:lnTo>
                  <a:lnTo>
                    <a:pt x="1616" y="340"/>
                  </a:lnTo>
                  <a:lnTo>
                    <a:pt x="1684" y="340"/>
                  </a:lnTo>
                  <a:lnTo>
                    <a:pt x="1751" y="340"/>
                  </a:lnTo>
                  <a:lnTo>
                    <a:pt x="1818" y="340"/>
                  </a:lnTo>
                  <a:lnTo>
                    <a:pt x="1886" y="340"/>
                  </a:lnTo>
                  <a:lnTo>
                    <a:pt x="1953" y="340"/>
                  </a:lnTo>
                  <a:lnTo>
                    <a:pt x="2021" y="340"/>
                  </a:lnTo>
                  <a:lnTo>
                    <a:pt x="2088" y="340"/>
                  </a:lnTo>
                  <a:lnTo>
                    <a:pt x="2155" y="340"/>
                  </a:lnTo>
                  <a:lnTo>
                    <a:pt x="2223" y="340"/>
                  </a:lnTo>
                  <a:lnTo>
                    <a:pt x="2290" y="340"/>
                  </a:lnTo>
                  <a:lnTo>
                    <a:pt x="2357" y="340"/>
                  </a:lnTo>
                  <a:lnTo>
                    <a:pt x="2425" y="340"/>
                  </a:lnTo>
                  <a:lnTo>
                    <a:pt x="2425" y="410"/>
                  </a:lnTo>
                  <a:lnTo>
                    <a:pt x="2492" y="410"/>
                  </a:lnTo>
                  <a:lnTo>
                    <a:pt x="2559" y="410"/>
                  </a:lnTo>
                  <a:lnTo>
                    <a:pt x="2627" y="410"/>
                  </a:lnTo>
                  <a:lnTo>
                    <a:pt x="2694" y="410"/>
                  </a:lnTo>
                  <a:lnTo>
                    <a:pt x="2762" y="410"/>
                  </a:lnTo>
                  <a:lnTo>
                    <a:pt x="2829" y="410"/>
                  </a:lnTo>
                  <a:lnTo>
                    <a:pt x="2896" y="410"/>
                  </a:lnTo>
                  <a:lnTo>
                    <a:pt x="2896" y="481"/>
                  </a:lnTo>
                  <a:lnTo>
                    <a:pt x="2964" y="481"/>
                  </a:lnTo>
                  <a:lnTo>
                    <a:pt x="3031" y="481"/>
                  </a:lnTo>
                  <a:lnTo>
                    <a:pt x="3031" y="554"/>
                  </a:lnTo>
                  <a:lnTo>
                    <a:pt x="3098" y="554"/>
                  </a:lnTo>
                  <a:lnTo>
                    <a:pt x="3166" y="554"/>
                  </a:lnTo>
                  <a:lnTo>
                    <a:pt x="3166" y="629"/>
                  </a:lnTo>
                  <a:lnTo>
                    <a:pt x="3233" y="629"/>
                  </a:lnTo>
                  <a:lnTo>
                    <a:pt x="3300" y="629"/>
                  </a:lnTo>
                  <a:lnTo>
                    <a:pt x="3368" y="629"/>
                  </a:lnTo>
                  <a:lnTo>
                    <a:pt x="3368" y="704"/>
                  </a:lnTo>
                  <a:lnTo>
                    <a:pt x="3435" y="704"/>
                  </a:lnTo>
                  <a:lnTo>
                    <a:pt x="3503" y="704"/>
                  </a:lnTo>
                  <a:lnTo>
                    <a:pt x="3570" y="704"/>
                  </a:lnTo>
                  <a:lnTo>
                    <a:pt x="3570" y="783"/>
                  </a:lnTo>
                  <a:lnTo>
                    <a:pt x="3637" y="783"/>
                  </a:lnTo>
                  <a:lnTo>
                    <a:pt x="3705" y="783"/>
                  </a:lnTo>
                  <a:lnTo>
                    <a:pt x="3772" y="783"/>
                  </a:lnTo>
                  <a:lnTo>
                    <a:pt x="3772" y="863"/>
                  </a:lnTo>
                  <a:lnTo>
                    <a:pt x="3839" y="863"/>
                  </a:lnTo>
                  <a:lnTo>
                    <a:pt x="3907" y="863"/>
                  </a:lnTo>
                  <a:lnTo>
                    <a:pt x="3907" y="944"/>
                  </a:lnTo>
                  <a:lnTo>
                    <a:pt x="3974" y="944"/>
                  </a:lnTo>
                  <a:lnTo>
                    <a:pt x="4042" y="944"/>
                  </a:lnTo>
                  <a:lnTo>
                    <a:pt x="4042" y="1109"/>
                  </a:lnTo>
                  <a:lnTo>
                    <a:pt x="4109" y="1109"/>
                  </a:lnTo>
                  <a:lnTo>
                    <a:pt x="4176" y="1109"/>
                  </a:lnTo>
                  <a:lnTo>
                    <a:pt x="4244" y="1109"/>
                  </a:lnTo>
                  <a:lnTo>
                    <a:pt x="4311" y="1109"/>
                  </a:lnTo>
                  <a:lnTo>
                    <a:pt x="4378" y="1109"/>
                  </a:lnTo>
                  <a:lnTo>
                    <a:pt x="4378" y="1196"/>
                  </a:lnTo>
                  <a:lnTo>
                    <a:pt x="4446" y="1196"/>
                  </a:lnTo>
                  <a:lnTo>
                    <a:pt x="4513" y="1196"/>
                  </a:lnTo>
                  <a:lnTo>
                    <a:pt x="4580" y="1196"/>
                  </a:lnTo>
                  <a:lnTo>
                    <a:pt x="4648" y="1196"/>
                  </a:lnTo>
                  <a:lnTo>
                    <a:pt x="4715" y="1196"/>
                  </a:lnTo>
                  <a:lnTo>
                    <a:pt x="4715" y="1295"/>
                  </a:lnTo>
                  <a:lnTo>
                    <a:pt x="4783" y="1295"/>
                  </a:lnTo>
                  <a:lnTo>
                    <a:pt x="4783" y="1396"/>
                  </a:lnTo>
                  <a:lnTo>
                    <a:pt x="4850" y="1396"/>
                  </a:lnTo>
                  <a:lnTo>
                    <a:pt x="4917" y="1396"/>
                  </a:lnTo>
                  <a:lnTo>
                    <a:pt x="4985" y="1396"/>
                  </a:lnTo>
                  <a:lnTo>
                    <a:pt x="5052" y="1396"/>
                  </a:lnTo>
                  <a:lnTo>
                    <a:pt x="5119" y="1396"/>
                  </a:lnTo>
                  <a:lnTo>
                    <a:pt x="5187" y="1396"/>
                  </a:lnTo>
                  <a:lnTo>
                    <a:pt x="5187" y="1501"/>
                  </a:lnTo>
                  <a:lnTo>
                    <a:pt x="5254" y="1501"/>
                  </a:lnTo>
                  <a:lnTo>
                    <a:pt x="5321" y="1501"/>
                  </a:lnTo>
                  <a:lnTo>
                    <a:pt x="5389" y="1501"/>
                  </a:lnTo>
                  <a:lnTo>
                    <a:pt x="5456" y="1501"/>
                  </a:lnTo>
                  <a:lnTo>
                    <a:pt x="5524" y="1501"/>
                  </a:lnTo>
                  <a:lnTo>
                    <a:pt x="5591" y="1501"/>
                  </a:lnTo>
                  <a:lnTo>
                    <a:pt x="5658" y="1501"/>
                  </a:lnTo>
                  <a:lnTo>
                    <a:pt x="5726" y="1501"/>
                  </a:lnTo>
                  <a:lnTo>
                    <a:pt x="5793" y="1501"/>
                  </a:lnTo>
                  <a:lnTo>
                    <a:pt x="5860" y="1501"/>
                  </a:lnTo>
                  <a:lnTo>
                    <a:pt x="5928" y="1501"/>
                  </a:lnTo>
                  <a:lnTo>
                    <a:pt x="5995" y="1501"/>
                  </a:lnTo>
                  <a:lnTo>
                    <a:pt x="6063" y="1501"/>
                  </a:lnTo>
                  <a:lnTo>
                    <a:pt x="6130" y="1501"/>
                  </a:lnTo>
                  <a:lnTo>
                    <a:pt x="6197" y="1501"/>
                  </a:lnTo>
                  <a:lnTo>
                    <a:pt x="6265" y="1501"/>
                  </a:lnTo>
                  <a:lnTo>
                    <a:pt x="6332" y="1501"/>
                  </a:lnTo>
                  <a:lnTo>
                    <a:pt x="6399" y="1501"/>
                  </a:lnTo>
                  <a:lnTo>
                    <a:pt x="6467" y="1501"/>
                  </a:lnTo>
                  <a:lnTo>
                    <a:pt x="6534" y="1501"/>
                  </a:lnTo>
                  <a:lnTo>
                    <a:pt x="6601" y="1501"/>
                  </a:lnTo>
                  <a:lnTo>
                    <a:pt x="6669" y="1501"/>
                  </a:lnTo>
                  <a:lnTo>
                    <a:pt x="6736" y="1501"/>
                  </a:lnTo>
                  <a:lnTo>
                    <a:pt x="6804" y="1501"/>
                  </a:lnTo>
                  <a:lnTo>
                    <a:pt x="6871" y="1501"/>
                  </a:lnTo>
                  <a:lnTo>
                    <a:pt x="6938" y="1501"/>
                  </a:lnTo>
                  <a:lnTo>
                    <a:pt x="7006" y="1501"/>
                  </a:lnTo>
                  <a:lnTo>
                    <a:pt x="7073" y="1501"/>
                  </a:lnTo>
                  <a:lnTo>
                    <a:pt x="7140" y="1501"/>
                  </a:lnTo>
                  <a:lnTo>
                    <a:pt x="7208" y="1501"/>
                  </a:lnTo>
                  <a:lnTo>
                    <a:pt x="7275" y="1501"/>
                  </a:lnTo>
                  <a:lnTo>
                    <a:pt x="7342" y="1501"/>
                  </a:lnTo>
                  <a:lnTo>
                    <a:pt x="7342" y="1762"/>
                  </a:lnTo>
                  <a:lnTo>
                    <a:pt x="7410" y="1762"/>
                  </a:lnTo>
                  <a:lnTo>
                    <a:pt x="7477" y="1762"/>
                  </a:lnTo>
                  <a:lnTo>
                    <a:pt x="7545" y="1762"/>
                  </a:lnTo>
                  <a:lnTo>
                    <a:pt x="7612" y="1762"/>
                  </a:lnTo>
                  <a:lnTo>
                    <a:pt x="7679" y="1762"/>
                  </a:lnTo>
                  <a:lnTo>
                    <a:pt x="7747" y="1762"/>
                  </a:lnTo>
                  <a:lnTo>
                    <a:pt x="7814" y="1762"/>
                  </a:lnTo>
                  <a:lnTo>
                    <a:pt x="7881" y="1762"/>
                  </a:lnTo>
                  <a:lnTo>
                    <a:pt x="7949" y="1762"/>
                  </a:lnTo>
                  <a:lnTo>
                    <a:pt x="8016" y="1762"/>
                  </a:lnTo>
                  <a:lnTo>
                    <a:pt x="8084" y="1762"/>
                  </a:lnTo>
                  <a:lnTo>
                    <a:pt x="8084" y="190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1" name="Freeform 121"/>
            <p:cNvSpPr>
              <a:spLocks/>
            </p:cNvSpPr>
            <p:nvPr/>
          </p:nvSpPr>
          <p:spPr bwMode="auto">
            <a:xfrm>
              <a:off x="4376" y="714"/>
              <a:ext cx="1112" cy="964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9" y="577"/>
                </a:cxn>
                <a:cxn ang="0">
                  <a:pos x="404" y="1730"/>
                </a:cxn>
                <a:cxn ang="0">
                  <a:pos x="606" y="1730"/>
                </a:cxn>
                <a:cxn ang="0">
                  <a:pos x="808" y="1730"/>
                </a:cxn>
                <a:cxn ang="0">
                  <a:pos x="1010" y="1730"/>
                </a:cxn>
                <a:cxn ang="0">
                  <a:pos x="1145" y="2379"/>
                </a:cxn>
                <a:cxn ang="0">
                  <a:pos x="1347" y="2379"/>
                </a:cxn>
                <a:cxn ang="0">
                  <a:pos x="1549" y="2379"/>
                </a:cxn>
                <a:cxn ang="0">
                  <a:pos x="1684" y="3027"/>
                </a:cxn>
                <a:cxn ang="0">
                  <a:pos x="1818" y="3676"/>
                </a:cxn>
                <a:cxn ang="0">
                  <a:pos x="1953" y="5117"/>
                </a:cxn>
                <a:cxn ang="0">
                  <a:pos x="2155" y="5117"/>
                </a:cxn>
                <a:cxn ang="0">
                  <a:pos x="2357" y="5117"/>
                </a:cxn>
                <a:cxn ang="0">
                  <a:pos x="2559" y="5117"/>
                </a:cxn>
                <a:cxn ang="0">
                  <a:pos x="2762" y="5117"/>
                </a:cxn>
                <a:cxn ang="0">
                  <a:pos x="2964" y="5117"/>
                </a:cxn>
                <a:cxn ang="0">
                  <a:pos x="3166" y="5117"/>
                </a:cxn>
                <a:cxn ang="0">
                  <a:pos x="3300" y="6018"/>
                </a:cxn>
                <a:cxn ang="0">
                  <a:pos x="3503" y="6018"/>
                </a:cxn>
                <a:cxn ang="0">
                  <a:pos x="3705" y="6018"/>
                </a:cxn>
                <a:cxn ang="0">
                  <a:pos x="3907" y="6018"/>
                </a:cxn>
                <a:cxn ang="0">
                  <a:pos x="4109" y="6018"/>
                </a:cxn>
                <a:cxn ang="0">
                  <a:pos x="4311" y="6018"/>
                </a:cxn>
                <a:cxn ang="0">
                  <a:pos x="4513" y="6018"/>
                </a:cxn>
                <a:cxn ang="0">
                  <a:pos x="4715" y="6018"/>
                </a:cxn>
                <a:cxn ang="0">
                  <a:pos x="4917" y="6018"/>
                </a:cxn>
                <a:cxn ang="0">
                  <a:pos x="5119" y="6018"/>
                </a:cxn>
                <a:cxn ang="0">
                  <a:pos x="5321" y="6018"/>
                </a:cxn>
                <a:cxn ang="0">
                  <a:pos x="5524" y="6018"/>
                </a:cxn>
                <a:cxn ang="0">
                  <a:pos x="5726" y="6018"/>
                </a:cxn>
                <a:cxn ang="0">
                  <a:pos x="5928" y="6018"/>
                </a:cxn>
                <a:cxn ang="0">
                  <a:pos x="6130" y="6018"/>
                </a:cxn>
                <a:cxn ang="0">
                  <a:pos x="6332" y="6018"/>
                </a:cxn>
                <a:cxn ang="0">
                  <a:pos x="6534" y="6018"/>
                </a:cxn>
                <a:cxn ang="0">
                  <a:pos x="6736" y="6018"/>
                </a:cxn>
                <a:cxn ang="0">
                  <a:pos x="6938" y="6018"/>
                </a:cxn>
                <a:cxn ang="0">
                  <a:pos x="7140" y="6018"/>
                </a:cxn>
                <a:cxn ang="0">
                  <a:pos x="7342" y="6018"/>
                </a:cxn>
                <a:cxn ang="0">
                  <a:pos x="7545" y="6018"/>
                </a:cxn>
                <a:cxn ang="0">
                  <a:pos x="7747" y="6018"/>
                </a:cxn>
                <a:cxn ang="0">
                  <a:pos x="7949" y="6018"/>
                </a:cxn>
              </a:cxnLst>
              <a:rect l="0" t="0" r="r" b="b"/>
              <a:pathLst>
                <a:path w="8084" h="6018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134" y="577"/>
                  </a:lnTo>
                  <a:lnTo>
                    <a:pt x="202" y="577"/>
                  </a:lnTo>
                  <a:lnTo>
                    <a:pt x="269" y="577"/>
                  </a:lnTo>
                  <a:lnTo>
                    <a:pt x="336" y="577"/>
                  </a:lnTo>
                  <a:lnTo>
                    <a:pt x="404" y="577"/>
                  </a:lnTo>
                  <a:lnTo>
                    <a:pt x="404" y="1730"/>
                  </a:lnTo>
                  <a:lnTo>
                    <a:pt x="471" y="1730"/>
                  </a:lnTo>
                  <a:lnTo>
                    <a:pt x="538" y="1730"/>
                  </a:lnTo>
                  <a:lnTo>
                    <a:pt x="606" y="1730"/>
                  </a:lnTo>
                  <a:lnTo>
                    <a:pt x="673" y="1730"/>
                  </a:lnTo>
                  <a:lnTo>
                    <a:pt x="741" y="1730"/>
                  </a:lnTo>
                  <a:lnTo>
                    <a:pt x="808" y="1730"/>
                  </a:lnTo>
                  <a:lnTo>
                    <a:pt x="875" y="1730"/>
                  </a:lnTo>
                  <a:lnTo>
                    <a:pt x="943" y="1730"/>
                  </a:lnTo>
                  <a:lnTo>
                    <a:pt x="1010" y="1730"/>
                  </a:lnTo>
                  <a:lnTo>
                    <a:pt x="1010" y="2379"/>
                  </a:lnTo>
                  <a:lnTo>
                    <a:pt x="1077" y="2379"/>
                  </a:lnTo>
                  <a:lnTo>
                    <a:pt x="1145" y="2379"/>
                  </a:lnTo>
                  <a:lnTo>
                    <a:pt x="1212" y="2379"/>
                  </a:lnTo>
                  <a:lnTo>
                    <a:pt x="1279" y="2379"/>
                  </a:lnTo>
                  <a:lnTo>
                    <a:pt x="1347" y="2379"/>
                  </a:lnTo>
                  <a:lnTo>
                    <a:pt x="1414" y="2379"/>
                  </a:lnTo>
                  <a:lnTo>
                    <a:pt x="1482" y="2379"/>
                  </a:lnTo>
                  <a:lnTo>
                    <a:pt x="1549" y="2379"/>
                  </a:lnTo>
                  <a:lnTo>
                    <a:pt x="1549" y="3027"/>
                  </a:lnTo>
                  <a:lnTo>
                    <a:pt x="1616" y="3027"/>
                  </a:lnTo>
                  <a:lnTo>
                    <a:pt x="1684" y="3027"/>
                  </a:lnTo>
                  <a:lnTo>
                    <a:pt x="1684" y="3676"/>
                  </a:lnTo>
                  <a:lnTo>
                    <a:pt x="1751" y="3676"/>
                  </a:lnTo>
                  <a:lnTo>
                    <a:pt x="1818" y="3676"/>
                  </a:lnTo>
                  <a:lnTo>
                    <a:pt x="1886" y="3676"/>
                  </a:lnTo>
                  <a:lnTo>
                    <a:pt x="1886" y="5117"/>
                  </a:lnTo>
                  <a:lnTo>
                    <a:pt x="1953" y="5117"/>
                  </a:lnTo>
                  <a:lnTo>
                    <a:pt x="2021" y="5117"/>
                  </a:lnTo>
                  <a:lnTo>
                    <a:pt x="2088" y="5117"/>
                  </a:lnTo>
                  <a:lnTo>
                    <a:pt x="2155" y="5117"/>
                  </a:lnTo>
                  <a:lnTo>
                    <a:pt x="2223" y="5117"/>
                  </a:lnTo>
                  <a:lnTo>
                    <a:pt x="2290" y="5117"/>
                  </a:lnTo>
                  <a:lnTo>
                    <a:pt x="2357" y="5117"/>
                  </a:lnTo>
                  <a:lnTo>
                    <a:pt x="2425" y="5117"/>
                  </a:lnTo>
                  <a:lnTo>
                    <a:pt x="2492" y="5117"/>
                  </a:lnTo>
                  <a:lnTo>
                    <a:pt x="2559" y="5117"/>
                  </a:lnTo>
                  <a:lnTo>
                    <a:pt x="2627" y="5117"/>
                  </a:lnTo>
                  <a:lnTo>
                    <a:pt x="2694" y="5117"/>
                  </a:lnTo>
                  <a:lnTo>
                    <a:pt x="2762" y="5117"/>
                  </a:lnTo>
                  <a:lnTo>
                    <a:pt x="2829" y="5117"/>
                  </a:lnTo>
                  <a:lnTo>
                    <a:pt x="2896" y="5117"/>
                  </a:lnTo>
                  <a:lnTo>
                    <a:pt x="2964" y="5117"/>
                  </a:lnTo>
                  <a:lnTo>
                    <a:pt x="3031" y="5117"/>
                  </a:lnTo>
                  <a:lnTo>
                    <a:pt x="3098" y="5117"/>
                  </a:lnTo>
                  <a:lnTo>
                    <a:pt x="3166" y="5117"/>
                  </a:lnTo>
                  <a:lnTo>
                    <a:pt x="3166" y="6018"/>
                  </a:lnTo>
                  <a:lnTo>
                    <a:pt x="3233" y="6018"/>
                  </a:lnTo>
                  <a:lnTo>
                    <a:pt x="3300" y="6018"/>
                  </a:lnTo>
                  <a:lnTo>
                    <a:pt x="3368" y="6018"/>
                  </a:lnTo>
                  <a:lnTo>
                    <a:pt x="3435" y="6018"/>
                  </a:lnTo>
                  <a:lnTo>
                    <a:pt x="3503" y="6018"/>
                  </a:lnTo>
                  <a:lnTo>
                    <a:pt x="3570" y="6018"/>
                  </a:lnTo>
                  <a:lnTo>
                    <a:pt x="3637" y="6018"/>
                  </a:lnTo>
                  <a:lnTo>
                    <a:pt x="3705" y="6018"/>
                  </a:lnTo>
                  <a:lnTo>
                    <a:pt x="3772" y="6018"/>
                  </a:lnTo>
                  <a:lnTo>
                    <a:pt x="3839" y="6018"/>
                  </a:lnTo>
                  <a:lnTo>
                    <a:pt x="3907" y="6018"/>
                  </a:lnTo>
                  <a:lnTo>
                    <a:pt x="3974" y="6018"/>
                  </a:lnTo>
                  <a:lnTo>
                    <a:pt x="4042" y="6018"/>
                  </a:lnTo>
                  <a:lnTo>
                    <a:pt x="4109" y="6018"/>
                  </a:lnTo>
                  <a:lnTo>
                    <a:pt x="4176" y="6018"/>
                  </a:lnTo>
                  <a:lnTo>
                    <a:pt x="4244" y="6018"/>
                  </a:lnTo>
                  <a:lnTo>
                    <a:pt x="4311" y="6018"/>
                  </a:lnTo>
                  <a:lnTo>
                    <a:pt x="4378" y="6018"/>
                  </a:lnTo>
                  <a:lnTo>
                    <a:pt x="4446" y="6018"/>
                  </a:lnTo>
                  <a:lnTo>
                    <a:pt x="4513" y="6018"/>
                  </a:lnTo>
                  <a:lnTo>
                    <a:pt x="4580" y="6018"/>
                  </a:lnTo>
                  <a:lnTo>
                    <a:pt x="4648" y="6018"/>
                  </a:lnTo>
                  <a:lnTo>
                    <a:pt x="4715" y="6018"/>
                  </a:lnTo>
                  <a:lnTo>
                    <a:pt x="4783" y="6018"/>
                  </a:lnTo>
                  <a:lnTo>
                    <a:pt x="4850" y="6018"/>
                  </a:lnTo>
                  <a:lnTo>
                    <a:pt x="4917" y="6018"/>
                  </a:lnTo>
                  <a:lnTo>
                    <a:pt x="4985" y="6018"/>
                  </a:lnTo>
                  <a:lnTo>
                    <a:pt x="5052" y="6018"/>
                  </a:lnTo>
                  <a:lnTo>
                    <a:pt x="5119" y="6018"/>
                  </a:lnTo>
                  <a:lnTo>
                    <a:pt x="5187" y="6018"/>
                  </a:lnTo>
                  <a:lnTo>
                    <a:pt x="5254" y="6018"/>
                  </a:lnTo>
                  <a:lnTo>
                    <a:pt x="5321" y="6018"/>
                  </a:lnTo>
                  <a:lnTo>
                    <a:pt x="5389" y="6018"/>
                  </a:lnTo>
                  <a:lnTo>
                    <a:pt x="5456" y="6018"/>
                  </a:lnTo>
                  <a:lnTo>
                    <a:pt x="5524" y="6018"/>
                  </a:lnTo>
                  <a:lnTo>
                    <a:pt x="5591" y="6018"/>
                  </a:lnTo>
                  <a:lnTo>
                    <a:pt x="5658" y="6018"/>
                  </a:lnTo>
                  <a:lnTo>
                    <a:pt x="5726" y="6018"/>
                  </a:lnTo>
                  <a:lnTo>
                    <a:pt x="5793" y="6018"/>
                  </a:lnTo>
                  <a:lnTo>
                    <a:pt x="5860" y="6018"/>
                  </a:lnTo>
                  <a:lnTo>
                    <a:pt x="5928" y="6018"/>
                  </a:lnTo>
                  <a:lnTo>
                    <a:pt x="5995" y="6018"/>
                  </a:lnTo>
                  <a:lnTo>
                    <a:pt x="6063" y="6018"/>
                  </a:lnTo>
                  <a:lnTo>
                    <a:pt x="6130" y="6018"/>
                  </a:lnTo>
                  <a:lnTo>
                    <a:pt x="6197" y="6018"/>
                  </a:lnTo>
                  <a:lnTo>
                    <a:pt x="6265" y="6018"/>
                  </a:lnTo>
                  <a:lnTo>
                    <a:pt x="6332" y="6018"/>
                  </a:lnTo>
                  <a:lnTo>
                    <a:pt x="6399" y="6018"/>
                  </a:lnTo>
                  <a:lnTo>
                    <a:pt x="6467" y="6018"/>
                  </a:lnTo>
                  <a:lnTo>
                    <a:pt x="6534" y="6018"/>
                  </a:lnTo>
                  <a:lnTo>
                    <a:pt x="6601" y="6018"/>
                  </a:lnTo>
                  <a:lnTo>
                    <a:pt x="6669" y="6018"/>
                  </a:lnTo>
                  <a:lnTo>
                    <a:pt x="6736" y="6018"/>
                  </a:lnTo>
                  <a:lnTo>
                    <a:pt x="6804" y="6018"/>
                  </a:lnTo>
                  <a:lnTo>
                    <a:pt x="6871" y="6018"/>
                  </a:lnTo>
                  <a:lnTo>
                    <a:pt x="6938" y="6018"/>
                  </a:lnTo>
                  <a:lnTo>
                    <a:pt x="7006" y="6018"/>
                  </a:lnTo>
                  <a:lnTo>
                    <a:pt x="7073" y="6018"/>
                  </a:lnTo>
                  <a:lnTo>
                    <a:pt x="7140" y="6018"/>
                  </a:lnTo>
                  <a:lnTo>
                    <a:pt x="7208" y="6018"/>
                  </a:lnTo>
                  <a:lnTo>
                    <a:pt x="7275" y="6018"/>
                  </a:lnTo>
                  <a:lnTo>
                    <a:pt x="7342" y="6018"/>
                  </a:lnTo>
                  <a:lnTo>
                    <a:pt x="7410" y="6018"/>
                  </a:lnTo>
                  <a:lnTo>
                    <a:pt x="7477" y="6018"/>
                  </a:lnTo>
                  <a:lnTo>
                    <a:pt x="7545" y="6018"/>
                  </a:lnTo>
                  <a:lnTo>
                    <a:pt x="7612" y="6018"/>
                  </a:lnTo>
                  <a:lnTo>
                    <a:pt x="7679" y="6018"/>
                  </a:lnTo>
                  <a:lnTo>
                    <a:pt x="7747" y="6018"/>
                  </a:lnTo>
                  <a:lnTo>
                    <a:pt x="7814" y="6018"/>
                  </a:lnTo>
                  <a:lnTo>
                    <a:pt x="7881" y="6018"/>
                  </a:lnTo>
                  <a:lnTo>
                    <a:pt x="7949" y="6018"/>
                  </a:lnTo>
                  <a:lnTo>
                    <a:pt x="8016" y="6018"/>
                  </a:lnTo>
                  <a:lnTo>
                    <a:pt x="8084" y="6018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2" name="Line 122"/>
            <p:cNvSpPr>
              <a:spLocks noChangeShapeType="1"/>
            </p:cNvSpPr>
            <p:nvPr/>
          </p:nvSpPr>
          <p:spPr bwMode="auto">
            <a:xfrm>
              <a:off x="4376" y="3137"/>
              <a:ext cx="1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3" name="Line 123"/>
            <p:cNvSpPr>
              <a:spLocks noChangeShapeType="1"/>
            </p:cNvSpPr>
            <p:nvPr/>
          </p:nvSpPr>
          <p:spPr bwMode="auto">
            <a:xfrm>
              <a:off x="4376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4" name="Line 124"/>
            <p:cNvSpPr>
              <a:spLocks noChangeShapeType="1"/>
            </p:cNvSpPr>
            <p:nvPr/>
          </p:nvSpPr>
          <p:spPr bwMode="auto">
            <a:xfrm>
              <a:off x="4561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5" name="Line 125"/>
            <p:cNvSpPr>
              <a:spLocks noChangeShapeType="1"/>
            </p:cNvSpPr>
            <p:nvPr/>
          </p:nvSpPr>
          <p:spPr bwMode="auto">
            <a:xfrm>
              <a:off x="4747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6" name="Line 126"/>
            <p:cNvSpPr>
              <a:spLocks noChangeShapeType="1"/>
            </p:cNvSpPr>
            <p:nvPr/>
          </p:nvSpPr>
          <p:spPr bwMode="auto">
            <a:xfrm>
              <a:off x="4932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7" name="Line 127"/>
            <p:cNvSpPr>
              <a:spLocks noChangeShapeType="1"/>
            </p:cNvSpPr>
            <p:nvPr/>
          </p:nvSpPr>
          <p:spPr bwMode="auto">
            <a:xfrm>
              <a:off x="5117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8" name="Line 128"/>
            <p:cNvSpPr>
              <a:spLocks noChangeShapeType="1"/>
            </p:cNvSpPr>
            <p:nvPr/>
          </p:nvSpPr>
          <p:spPr bwMode="auto">
            <a:xfrm>
              <a:off x="5302" y="3137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9" name="Line 129"/>
            <p:cNvSpPr>
              <a:spLocks noChangeShapeType="1"/>
            </p:cNvSpPr>
            <p:nvPr/>
          </p:nvSpPr>
          <p:spPr bwMode="auto">
            <a:xfrm>
              <a:off x="5488" y="3137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0" name="Line 130"/>
            <p:cNvSpPr>
              <a:spLocks noChangeShapeType="1"/>
            </p:cNvSpPr>
            <p:nvPr/>
          </p:nvSpPr>
          <p:spPr bwMode="auto">
            <a:xfrm flipV="1">
              <a:off x="4376" y="2029"/>
              <a:ext cx="1" cy="1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1" name="Line 131"/>
            <p:cNvSpPr>
              <a:spLocks noChangeShapeType="1"/>
            </p:cNvSpPr>
            <p:nvPr/>
          </p:nvSpPr>
          <p:spPr bwMode="auto">
            <a:xfrm flipH="1">
              <a:off x="4354" y="313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2" name="Line 132"/>
            <p:cNvSpPr>
              <a:spLocks noChangeShapeType="1"/>
            </p:cNvSpPr>
            <p:nvPr/>
          </p:nvSpPr>
          <p:spPr bwMode="auto">
            <a:xfrm flipH="1">
              <a:off x="4354" y="2915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3" name="Line 133"/>
            <p:cNvSpPr>
              <a:spLocks noChangeShapeType="1"/>
            </p:cNvSpPr>
            <p:nvPr/>
          </p:nvSpPr>
          <p:spPr bwMode="auto">
            <a:xfrm flipH="1">
              <a:off x="4354" y="269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4" name="Line 134"/>
            <p:cNvSpPr>
              <a:spLocks noChangeShapeType="1"/>
            </p:cNvSpPr>
            <p:nvPr/>
          </p:nvSpPr>
          <p:spPr bwMode="auto">
            <a:xfrm flipH="1">
              <a:off x="4354" y="2472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5" name="Line 135"/>
            <p:cNvSpPr>
              <a:spLocks noChangeShapeType="1"/>
            </p:cNvSpPr>
            <p:nvPr/>
          </p:nvSpPr>
          <p:spPr bwMode="auto">
            <a:xfrm flipH="1">
              <a:off x="4354" y="2251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6" name="Line 136"/>
            <p:cNvSpPr>
              <a:spLocks noChangeShapeType="1"/>
            </p:cNvSpPr>
            <p:nvPr/>
          </p:nvSpPr>
          <p:spPr bwMode="auto">
            <a:xfrm flipH="1">
              <a:off x="4354" y="2029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7" name="Freeform 137"/>
            <p:cNvSpPr>
              <a:spLocks/>
            </p:cNvSpPr>
            <p:nvPr/>
          </p:nvSpPr>
          <p:spPr bwMode="auto">
            <a:xfrm>
              <a:off x="4376" y="2029"/>
              <a:ext cx="1112" cy="91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69" y="289"/>
                </a:cxn>
                <a:cxn ang="0">
                  <a:pos x="404" y="577"/>
                </a:cxn>
                <a:cxn ang="0">
                  <a:pos x="606" y="577"/>
                </a:cxn>
                <a:cxn ang="0">
                  <a:pos x="741" y="865"/>
                </a:cxn>
                <a:cxn ang="0">
                  <a:pos x="875" y="1153"/>
                </a:cxn>
                <a:cxn ang="0">
                  <a:pos x="1077" y="1153"/>
                </a:cxn>
                <a:cxn ang="0">
                  <a:pos x="1279" y="1153"/>
                </a:cxn>
                <a:cxn ang="0">
                  <a:pos x="1414" y="1442"/>
                </a:cxn>
                <a:cxn ang="0">
                  <a:pos x="1549" y="2018"/>
                </a:cxn>
                <a:cxn ang="0">
                  <a:pos x="1751" y="2018"/>
                </a:cxn>
                <a:cxn ang="0">
                  <a:pos x="1886" y="2306"/>
                </a:cxn>
                <a:cxn ang="0">
                  <a:pos x="2021" y="2595"/>
                </a:cxn>
                <a:cxn ang="0">
                  <a:pos x="2223" y="2595"/>
                </a:cxn>
                <a:cxn ang="0">
                  <a:pos x="2357" y="3171"/>
                </a:cxn>
                <a:cxn ang="0">
                  <a:pos x="2492" y="3459"/>
                </a:cxn>
                <a:cxn ang="0">
                  <a:pos x="2627" y="3748"/>
                </a:cxn>
                <a:cxn ang="0">
                  <a:pos x="2829" y="3748"/>
                </a:cxn>
                <a:cxn ang="0">
                  <a:pos x="3031" y="3748"/>
                </a:cxn>
                <a:cxn ang="0">
                  <a:pos x="3233" y="3748"/>
                </a:cxn>
                <a:cxn ang="0">
                  <a:pos x="3435" y="3748"/>
                </a:cxn>
                <a:cxn ang="0">
                  <a:pos x="3570" y="4144"/>
                </a:cxn>
                <a:cxn ang="0">
                  <a:pos x="3705" y="4540"/>
                </a:cxn>
                <a:cxn ang="0">
                  <a:pos x="3907" y="4540"/>
                </a:cxn>
                <a:cxn ang="0">
                  <a:pos x="4109" y="4540"/>
                </a:cxn>
                <a:cxn ang="0">
                  <a:pos x="4311" y="4540"/>
                </a:cxn>
                <a:cxn ang="0">
                  <a:pos x="4513" y="4540"/>
                </a:cxn>
                <a:cxn ang="0">
                  <a:pos x="4648" y="5069"/>
                </a:cxn>
                <a:cxn ang="0">
                  <a:pos x="4850" y="5069"/>
                </a:cxn>
                <a:cxn ang="0">
                  <a:pos x="4985" y="5685"/>
                </a:cxn>
                <a:cxn ang="0">
                  <a:pos x="5187" y="5685"/>
                </a:cxn>
                <a:cxn ang="0">
                  <a:pos x="5389" y="5685"/>
                </a:cxn>
                <a:cxn ang="0">
                  <a:pos x="5591" y="5685"/>
                </a:cxn>
                <a:cxn ang="0">
                  <a:pos x="5793" y="5685"/>
                </a:cxn>
                <a:cxn ang="0">
                  <a:pos x="5995" y="5685"/>
                </a:cxn>
                <a:cxn ang="0">
                  <a:pos x="6197" y="5685"/>
                </a:cxn>
                <a:cxn ang="0">
                  <a:pos x="6399" y="5685"/>
                </a:cxn>
                <a:cxn ang="0">
                  <a:pos x="6601" y="5685"/>
                </a:cxn>
                <a:cxn ang="0">
                  <a:pos x="6804" y="5685"/>
                </a:cxn>
                <a:cxn ang="0">
                  <a:pos x="7006" y="5685"/>
                </a:cxn>
                <a:cxn ang="0">
                  <a:pos x="7208" y="5685"/>
                </a:cxn>
                <a:cxn ang="0">
                  <a:pos x="7410" y="5685"/>
                </a:cxn>
                <a:cxn ang="0">
                  <a:pos x="7612" y="5685"/>
                </a:cxn>
                <a:cxn ang="0">
                  <a:pos x="7814" y="5685"/>
                </a:cxn>
                <a:cxn ang="0">
                  <a:pos x="8016" y="5685"/>
                </a:cxn>
              </a:cxnLst>
              <a:rect l="0" t="0" r="r" b="b"/>
              <a:pathLst>
                <a:path w="8084" h="5685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02" y="289"/>
                  </a:lnTo>
                  <a:lnTo>
                    <a:pt x="269" y="289"/>
                  </a:lnTo>
                  <a:lnTo>
                    <a:pt x="336" y="289"/>
                  </a:lnTo>
                  <a:lnTo>
                    <a:pt x="336" y="577"/>
                  </a:lnTo>
                  <a:lnTo>
                    <a:pt x="404" y="577"/>
                  </a:lnTo>
                  <a:lnTo>
                    <a:pt x="471" y="577"/>
                  </a:lnTo>
                  <a:lnTo>
                    <a:pt x="538" y="577"/>
                  </a:lnTo>
                  <a:lnTo>
                    <a:pt x="606" y="577"/>
                  </a:lnTo>
                  <a:lnTo>
                    <a:pt x="606" y="865"/>
                  </a:lnTo>
                  <a:lnTo>
                    <a:pt x="673" y="865"/>
                  </a:lnTo>
                  <a:lnTo>
                    <a:pt x="741" y="865"/>
                  </a:lnTo>
                  <a:lnTo>
                    <a:pt x="808" y="865"/>
                  </a:lnTo>
                  <a:lnTo>
                    <a:pt x="875" y="865"/>
                  </a:lnTo>
                  <a:lnTo>
                    <a:pt x="875" y="1153"/>
                  </a:lnTo>
                  <a:lnTo>
                    <a:pt x="943" y="1153"/>
                  </a:lnTo>
                  <a:lnTo>
                    <a:pt x="1010" y="1153"/>
                  </a:lnTo>
                  <a:lnTo>
                    <a:pt x="1077" y="1153"/>
                  </a:lnTo>
                  <a:lnTo>
                    <a:pt x="1145" y="1153"/>
                  </a:lnTo>
                  <a:lnTo>
                    <a:pt x="1212" y="1153"/>
                  </a:lnTo>
                  <a:lnTo>
                    <a:pt x="1279" y="1153"/>
                  </a:lnTo>
                  <a:lnTo>
                    <a:pt x="1347" y="1153"/>
                  </a:lnTo>
                  <a:lnTo>
                    <a:pt x="1414" y="1153"/>
                  </a:lnTo>
                  <a:lnTo>
                    <a:pt x="1414" y="1442"/>
                  </a:lnTo>
                  <a:lnTo>
                    <a:pt x="1482" y="1442"/>
                  </a:lnTo>
                  <a:lnTo>
                    <a:pt x="1549" y="1442"/>
                  </a:lnTo>
                  <a:lnTo>
                    <a:pt x="1549" y="2018"/>
                  </a:lnTo>
                  <a:lnTo>
                    <a:pt x="1616" y="2018"/>
                  </a:lnTo>
                  <a:lnTo>
                    <a:pt x="1684" y="2018"/>
                  </a:lnTo>
                  <a:lnTo>
                    <a:pt x="1751" y="2018"/>
                  </a:lnTo>
                  <a:lnTo>
                    <a:pt x="1818" y="2018"/>
                  </a:lnTo>
                  <a:lnTo>
                    <a:pt x="1886" y="2018"/>
                  </a:lnTo>
                  <a:lnTo>
                    <a:pt x="1886" y="2306"/>
                  </a:lnTo>
                  <a:lnTo>
                    <a:pt x="1953" y="2306"/>
                  </a:lnTo>
                  <a:lnTo>
                    <a:pt x="1953" y="2595"/>
                  </a:lnTo>
                  <a:lnTo>
                    <a:pt x="2021" y="2595"/>
                  </a:lnTo>
                  <a:lnTo>
                    <a:pt x="2088" y="2595"/>
                  </a:lnTo>
                  <a:lnTo>
                    <a:pt x="2155" y="2595"/>
                  </a:lnTo>
                  <a:lnTo>
                    <a:pt x="2223" y="2595"/>
                  </a:lnTo>
                  <a:lnTo>
                    <a:pt x="2223" y="3171"/>
                  </a:lnTo>
                  <a:lnTo>
                    <a:pt x="2290" y="3171"/>
                  </a:lnTo>
                  <a:lnTo>
                    <a:pt x="2357" y="3171"/>
                  </a:lnTo>
                  <a:lnTo>
                    <a:pt x="2357" y="3459"/>
                  </a:lnTo>
                  <a:lnTo>
                    <a:pt x="2425" y="3459"/>
                  </a:lnTo>
                  <a:lnTo>
                    <a:pt x="2492" y="3459"/>
                  </a:lnTo>
                  <a:lnTo>
                    <a:pt x="2492" y="3748"/>
                  </a:lnTo>
                  <a:lnTo>
                    <a:pt x="2559" y="3748"/>
                  </a:lnTo>
                  <a:lnTo>
                    <a:pt x="2627" y="3748"/>
                  </a:lnTo>
                  <a:lnTo>
                    <a:pt x="2694" y="3748"/>
                  </a:lnTo>
                  <a:lnTo>
                    <a:pt x="2762" y="3748"/>
                  </a:lnTo>
                  <a:lnTo>
                    <a:pt x="2829" y="3748"/>
                  </a:lnTo>
                  <a:lnTo>
                    <a:pt x="2896" y="3748"/>
                  </a:lnTo>
                  <a:lnTo>
                    <a:pt x="2964" y="3748"/>
                  </a:lnTo>
                  <a:lnTo>
                    <a:pt x="3031" y="3748"/>
                  </a:lnTo>
                  <a:lnTo>
                    <a:pt x="3098" y="3748"/>
                  </a:lnTo>
                  <a:lnTo>
                    <a:pt x="3166" y="3748"/>
                  </a:lnTo>
                  <a:lnTo>
                    <a:pt x="3233" y="3748"/>
                  </a:lnTo>
                  <a:lnTo>
                    <a:pt x="3300" y="3748"/>
                  </a:lnTo>
                  <a:lnTo>
                    <a:pt x="3368" y="3748"/>
                  </a:lnTo>
                  <a:lnTo>
                    <a:pt x="3435" y="3748"/>
                  </a:lnTo>
                  <a:lnTo>
                    <a:pt x="3435" y="4144"/>
                  </a:lnTo>
                  <a:lnTo>
                    <a:pt x="3503" y="4144"/>
                  </a:lnTo>
                  <a:lnTo>
                    <a:pt x="3570" y="4144"/>
                  </a:lnTo>
                  <a:lnTo>
                    <a:pt x="3637" y="4144"/>
                  </a:lnTo>
                  <a:lnTo>
                    <a:pt x="3705" y="4144"/>
                  </a:lnTo>
                  <a:lnTo>
                    <a:pt x="3705" y="4540"/>
                  </a:lnTo>
                  <a:lnTo>
                    <a:pt x="3772" y="4540"/>
                  </a:lnTo>
                  <a:lnTo>
                    <a:pt x="3839" y="4540"/>
                  </a:lnTo>
                  <a:lnTo>
                    <a:pt x="3907" y="4540"/>
                  </a:lnTo>
                  <a:lnTo>
                    <a:pt x="3974" y="4540"/>
                  </a:lnTo>
                  <a:lnTo>
                    <a:pt x="4042" y="4540"/>
                  </a:lnTo>
                  <a:lnTo>
                    <a:pt x="4109" y="4540"/>
                  </a:lnTo>
                  <a:lnTo>
                    <a:pt x="4176" y="4540"/>
                  </a:lnTo>
                  <a:lnTo>
                    <a:pt x="4244" y="4540"/>
                  </a:lnTo>
                  <a:lnTo>
                    <a:pt x="4311" y="4540"/>
                  </a:lnTo>
                  <a:lnTo>
                    <a:pt x="4378" y="4540"/>
                  </a:lnTo>
                  <a:lnTo>
                    <a:pt x="4446" y="4540"/>
                  </a:lnTo>
                  <a:lnTo>
                    <a:pt x="4513" y="4540"/>
                  </a:lnTo>
                  <a:lnTo>
                    <a:pt x="4580" y="4540"/>
                  </a:lnTo>
                  <a:lnTo>
                    <a:pt x="4580" y="5069"/>
                  </a:lnTo>
                  <a:lnTo>
                    <a:pt x="4648" y="5069"/>
                  </a:lnTo>
                  <a:lnTo>
                    <a:pt x="4715" y="5069"/>
                  </a:lnTo>
                  <a:lnTo>
                    <a:pt x="4783" y="5069"/>
                  </a:lnTo>
                  <a:lnTo>
                    <a:pt x="4850" y="5069"/>
                  </a:lnTo>
                  <a:lnTo>
                    <a:pt x="4917" y="5069"/>
                  </a:lnTo>
                  <a:lnTo>
                    <a:pt x="4917" y="5685"/>
                  </a:lnTo>
                  <a:lnTo>
                    <a:pt x="4985" y="5685"/>
                  </a:lnTo>
                  <a:lnTo>
                    <a:pt x="5052" y="5685"/>
                  </a:lnTo>
                  <a:lnTo>
                    <a:pt x="5119" y="5685"/>
                  </a:lnTo>
                  <a:lnTo>
                    <a:pt x="5187" y="5685"/>
                  </a:lnTo>
                  <a:lnTo>
                    <a:pt x="5254" y="5685"/>
                  </a:lnTo>
                  <a:lnTo>
                    <a:pt x="5321" y="5685"/>
                  </a:lnTo>
                  <a:lnTo>
                    <a:pt x="5389" y="5685"/>
                  </a:lnTo>
                  <a:lnTo>
                    <a:pt x="5456" y="5685"/>
                  </a:lnTo>
                  <a:lnTo>
                    <a:pt x="5524" y="5685"/>
                  </a:lnTo>
                  <a:lnTo>
                    <a:pt x="5591" y="5685"/>
                  </a:lnTo>
                  <a:lnTo>
                    <a:pt x="5658" y="5685"/>
                  </a:lnTo>
                  <a:lnTo>
                    <a:pt x="5726" y="5685"/>
                  </a:lnTo>
                  <a:lnTo>
                    <a:pt x="5793" y="5685"/>
                  </a:lnTo>
                  <a:lnTo>
                    <a:pt x="5860" y="5685"/>
                  </a:lnTo>
                  <a:lnTo>
                    <a:pt x="5928" y="5685"/>
                  </a:lnTo>
                  <a:lnTo>
                    <a:pt x="5995" y="5685"/>
                  </a:lnTo>
                  <a:lnTo>
                    <a:pt x="6063" y="5685"/>
                  </a:lnTo>
                  <a:lnTo>
                    <a:pt x="6130" y="5685"/>
                  </a:lnTo>
                  <a:lnTo>
                    <a:pt x="6197" y="5685"/>
                  </a:lnTo>
                  <a:lnTo>
                    <a:pt x="6265" y="5685"/>
                  </a:lnTo>
                  <a:lnTo>
                    <a:pt x="6332" y="5685"/>
                  </a:lnTo>
                  <a:lnTo>
                    <a:pt x="6399" y="5685"/>
                  </a:lnTo>
                  <a:lnTo>
                    <a:pt x="6467" y="5685"/>
                  </a:lnTo>
                  <a:lnTo>
                    <a:pt x="6534" y="5685"/>
                  </a:lnTo>
                  <a:lnTo>
                    <a:pt x="6601" y="5685"/>
                  </a:lnTo>
                  <a:lnTo>
                    <a:pt x="6669" y="5685"/>
                  </a:lnTo>
                  <a:lnTo>
                    <a:pt x="6736" y="5685"/>
                  </a:lnTo>
                  <a:lnTo>
                    <a:pt x="6804" y="5685"/>
                  </a:lnTo>
                  <a:lnTo>
                    <a:pt x="6871" y="5685"/>
                  </a:lnTo>
                  <a:lnTo>
                    <a:pt x="6938" y="5685"/>
                  </a:lnTo>
                  <a:lnTo>
                    <a:pt x="7006" y="5685"/>
                  </a:lnTo>
                  <a:lnTo>
                    <a:pt x="7073" y="5685"/>
                  </a:lnTo>
                  <a:lnTo>
                    <a:pt x="7140" y="5685"/>
                  </a:lnTo>
                  <a:lnTo>
                    <a:pt x="7208" y="5685"/>
                  </a:lnTo>
                  <a:lnTo>
                    <a:pt x="7275" y="5685"/>
                  </a:lnTo>
                  <a:lnTo>
                    <a:pt x="7342" y="5685"/>
                  </a:lnTo>
                  <a:lnTo>
                    <a:pt x="7410" y="5685"/>
                  </a:lnTo>
                  <a:lnTo>
                    <a:pt x="7477" y="5685"/>
                  </a:lnTo>
                  <a:lnTo>
                    <a:pt x="7545" y="5685"/>
                  </a:lnTo>
                  <a:lnTo>
                    <a:pt x="7612" y="5685"/>
                  </a:lnTo>
                  <a:lnTo>
                    <a:pt x="7679" y="5685"/>
                  </a:lnTo>
                  <a:lnTo>
                    <a:pt x="7747" y="5685"/>
                  </a:lnTo>
                  <a:lnTo>
                    <a:pt x="7814" y="5685"/>
                  </a:lnTo>
                  <a:lnTo>
                    <a:pt x="7881" y="5685"/>
                  </a:lnTo>
                  <a:lnTo>
                    <a:pt x="7949" y="5685"/>
                  </a:lnTo>
                  <a:lnTo>
                    <a:pt x="8016" y="5685"/>
                  </a:lnTo>
                  <a:lnTo>
                    <a:pt x="8084" y="5685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8" name="Freeform 138"/>
            <p:cNvSpPr>
              <a:spLocks/>
            </p:cNvSpPr>
            <p:nvPr/>
          </p:nvSpPr>
          <p:spPr bwMode="auto">
            <a:xfrm>
              <a:off x="4376" y="2029"/>
              <a:ext cx="4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0"/>
                </a:cxn>
                <a:cxn ang="0">
                  <a:pos x="134" y="0"/>
                </a:cxn>
                <a:cxn ang="0">
                  <a:pos x="202" y="0"/>
                </a:cxn>
                <a:cxn ang="0">
                  <a:pos x="269" y="0"/>
                </a:cxn>
                <a:cxn ang="0">
                  <a:pos x="336" y="0"/>
                </a:cxn>
                <a:cxn ang="0">
                  <a:pos x="404" y="0"/>
                </a:cxn>
                <a:cxn ang="0">
                  <a:pos x="471" y="0"/>
                </a:cxn>
                <a:cxn ang="0">
                  <a:pos x="538" y="0"/>
                </a:cxn>
                <a:cxn ang="0">
                  <a:pos x="606" y="0"/>
                </a:cxn>
                <a:cxn ang="0">
                  <a:pos x="673" y="0"/>
                </a:cxn>
                <a:cxn ang="0">
                  <a:pos x="741" y="0"/>
                </a:cxn>
                <a:cxn ang="0">
                  <a:pos x="808" y="0"/>
                </a:cxn>
                <a:cxn ang="0">
                  <a:pos x="875" y="0"/>
                </a:cxn>
                <a:cxn ang="0">
                  <a:pos x="943" y="0"/>
                </a:cxn>
                <a:cxn ang="0">
                  <a:pos x="1010" y="0"/>
                </a:cxn>
                <a:cxn ang="0">
                  <a:pos x="1077" y="0"/>
                </a:cxn>
                <a:cxn ang="0">
                  <a:pos x="1145" y="0"/>
                </a:cxn>
                <a:cxn ang="0">
                  <a:pos x="1212" y="0"/>
                </a:cxn>
                <a:cxn ang="0">
                  <a:pos x="1279" y="0"/>
                </a:cxn>
                <a:cxn ang="0">
                  <a:pos x="1347" y="0"/>
                </a:cxn>
                <a:cxn ang="0">
                  <a:pos x="1414" y="0"/>
                </a:cxn>
                <a:cxn ang="0">
                  <a:pos x="1482" y="0"/>
                </a:cxn>
                <a:cxn ang="0">
                  <a:pos x="1549" y="0"/>
                </a:cxn>
                <a:cxn ang="0">
                  <a:pos x="1616" y="0"/>
                </a:cxn>
                <a:cxn ang="0">
                  <a:pos x="1684" y="0"/>
                </a:cxn>
                <a:cxn ang="0">
                  <a:pos x="1751" y="0"/>
                </a:cxn>
                <a:cxn ang="0">
                  <a:pos x="1818" y="0"/>
                </a:cxn>
                <a:cxn ang="0">
                  <a:pos x="1886" y="0"/>
                </a:cxn>
                <a:cxn ang="0">
                  <a:pos x="1953" y="0"/>
                </a:cxn>
                <a:cxn ang="0">
                  <a:pos x="2021" y="0"/>
                </a:cxn>
                <a:cxn ang="0">
                  <a:pos x="2088" y="0"/>
                </a:cxn>
                <a:cxn ang="0">
                  <a:pos x="2155" y="0"/>
                </a:cxn>
                <a:cxn ang="0">
                  <a:pos x="2223" y="0"/>
                </a:cxn>
                <a:cxn ang="0">
                  <a:pos x="2290" y="0"/>
                </a:cxn>
                <a:cxn ang="0">
                  <a:pos x="2357" y="0"/>
                </a:cxn>
                <a:cxn ang="0">
                  <a:pos x="2425" y="0"/>
                </a:cxn>
                <a:cxn ang="0">
                  <a:pos x="2492" y="0"/>
                </a:cxn>
                <a:cxn ang="0">
                  <a:pos x="2559" y="0"/>
                </a:cxn>
                <a:cxn ang="0">
                  <a:pos x="2627" y="0"/>
                </a:cxn>
                <a:cxn ang="0">
                  <a:pos x="2694" y="0"/>
                </a:cxn>
                <a:cxn ang="0">
                  <a:pos x="2762" y="0"/>
                </a:cxn>
                <a:cxn ang="0">
                  <a:pos x="2829" y="0"/>
                </a:cxn>
                <a:cxn ang="0">
                  <a:pos x="2896" y="0"/>
                </a:cxn>
                <a:cxn ang="0">
                  <a:pos x="2964" y="0"/>
                </a:cxn>
                <a:cxn ang="0">
                  <a:pos x="3031" y="0"/>
                </a:cxn>
                <a:cxn ang="0">
                  <a:pos x="3098" y="0"/>
                </a:cxn>
                <a:cxn ang="0">
                  <a:pos x="3166" y="0"/>
                </a:cxn>
                <a:cxn ang="0">
                  <a:pos x="3233" y="0"/>
                </a:cxn>
                <a:cxn ang="0">
                  <a:pos x="3300" y="0"/>
                </a:cxn>
                <a:cxn ang="0">
                  <a:pos x="3368" y="0"/>
                </a:cxn>
                <a:cxn ang="0">
                  <a:pos x="3435" y="0"/>
                </a:cxn>
                <a:cxn ang="0">
                  <a:pos x="3503" y="0"/>
                </a:cxn>
              </a:cxnLst>
              <a:rect l="0" t="0" r="r" b="b"/>
              <a:pathLst>
                <a:path w="3503">
                  <a:moveTo>
                    <a:pt x="0" y="0"/>
                  </a:moveTo>
                  <a:lnTo>
                    <a:pt x="67" y="0"/>
                  </a:lnTo>
                  <a:lnTo>
                    <a:pt x="134" y="0"/>
                  </a:lnTo>
                  <a:lnTo>
                    <a:pt x="202" y="0"/>
                  </a:lnTo>
                  <a:lnTo>
                    <a:pt x="269" y="0"/>
                  </a:lnTo>
                  <a:lnTo>
                    <a:pt x="336" y="0"/>
                  </a:lnTo>
                  <a:lnTo>
                    <a:pt x="404" y="0"/>
                  </a:lnTo>
                  <a:lnTo>
                    <a:pt x="471" y="0"/>
                  </a:lnTo>
                  <a:lnTo>
                    <a:pt x="538" y="0"/>
                  </a:lnTo>
                  <a:lnTo>
                    <a:pt x="606" y="0"/>
                  </a:lnTo>
                  <a:lnTo>
                    <a:pt x="673" y="0"/>
                  </a:lnTo>
                  <a:lnTo>
                    <a:pt x="741" y="0"/>
                  </a:lnTo>
                  <a:lnTo>
                    <a:pt x="808" y="0"/>
                  </a:lnTo>
                  <a:lnTo>
                    <a:pt x="875" y="0"/>
                  </a:lnTo>
                  <a:lnTo>
                    <a:pt x="943" y="0"/>
                  </a:lnTo>
                  <a:lnTo>
                    <a:pt x="1010" y="0"/>
                  </a:lnTo>
                  <a:lnTo>
                    <a:pt x="1077" y="0"/>
                  </a:lnTo>
                  <a:lnTo>
                    <a:pt x="1145" y="0"/>
                  </a:lnTo>
                  <a:lnTo>
                    <a:pt x="1212" y="0"/>
                  </a:lnTo>
                  <a:lnTo>
                    <a:pt x="1279" y="0"/>
                  </a:lnTo>
                  <a:lnTo>
                    <a:pt x="1347" y="0"/>
                  </a:lnTo>
                  <a:lnTo>
                    <a:pt x="1414" y="0"/>
                  </a:lnTo>
                  <a:lnTo>
                    <a:pt x="1482" y="0"/>
                  </a:lnTo>
                  <a:lnTo>
                    <a:pt x="1549" y="0"/>
                  </a:lnTo>
                  <a:lnTo>
                    <a:pt x="1616" y="0"/>
                  </a:lnTo>
                  <a:lnTo>
                    <a:pt x="1684" y="0"/>
                  </a:lnTo>
                  <a:lnTo>
                    <a:pt x="1751" y="0"/>
                  </a:lnTo>
                  <a:lnTo>
                    <a:pt x="1818" y="0"/>
                  </a:lnTo>
                  <a:lnTo>
                    <a:pt x="1886" y="0"/>
                  </a:lnTo>
                  <a:lnTo>
                    <a:pt x="1953" y="0"/>
                  </a:lnTo>
                  <a:lnTo>
                    <a:pt x="2021" y="0"/>
                  </a:lnTo>
                  <a:lnTo>
                    <a:pt x="2088" y="0"/>
                  </a:lnTo>
                  <a:lnTo>
                    <a:pt x="2155" y="0"/>
                  </a:lnTo>
                  <a:lnTo>
                    <a:pt x="2223" y="0"/>
                  </a:lnTo>
                  <a:lnTo>
                    <a:pt x="2290" y="0"/>
                  </a:lnTo>
                  <a:lnTo>
                    <a:pt x="2357" y="0"/>
                  </a:lnTo>
                  <a:lnTo>
                    <a:pt x="2425" y="0"/>
                  </a:lnTo>
                  <a:lnTo>
                    <a:pt x="2492" y="0"/>
                  </a:lnTo>
                  <a:lnTo>
                    <a:pt x="2559" y="0"/>
                  </a:lnTo>
                  <a:lnTo>
                    <a:pt x="2627" y="0"/>
                  </a:lnTo>
                  <a:lnTo>
                    <a:pt x="2694" y="0"/>
                  </a:lnTo>
                  <a:lnTo>
                    <a:pt x="2762" y="0"/>
                  </a:lnTo>
                  <a:lnTo>
                    <a:pt x="2829" y="0"/>
                  </a:lnTo>
                  <a:lnTo>
                    <a:pt x="2896" y="0"/>
                  </a:lnTo>
                  <a:lnTo>
                    <a:pt x="2964" y="0"/>
                  </a:lnTo>
                  <a:lnTo>
                    <a:pt x="3031" y="0"/>
                  </a:lnTo>
                  <a:lnTo>
                    <a:pt x="3098" y="0"/>
                  </a:lnTo>
                  <a:lnTo>
                    <a:pt x="3166" y="0"/>
                  </a:lnTo>
                  <a:lnTo>
                    <a:pt x="3233" y="0"/>
                  </a:lnTo>
                  <a:lnTo>
                    <a:pt x="3300" y="0"/>
                  </a:lnTo>
                  <a:lnTo>
                    <a:pt x="3368" y="0"/>
                  </a:lnTo>
                  <a:lnTo>
                    <a:pt x="3435" y="0"/>
                  </a:lnTo>
                  <a:lnTo>
                    <a:pt x="3503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9" name="Text Box 139"/>
            <p:cNvSpPr txBox="1">
              <a:spLocks noChangeArrowheads="1"/>
            </p:cNvSpPr>
            <p:nvPr/>
          </p:nvSpPr>
          <p:spPr bwMode="auto">
            <a:xfrm>
              <a:off x="378" y="618"/>
              <a:ext cx="2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100</a:t>
              </a:r>
            </a:p>
          </p:txBody>
        </p:sp>
        <p:sp>
          <p:nvSpPr>
            <p:cNvPr id="204940" name="Text Box 140"/>
            <p:cNvSpPr txBox="1">
              <a:spLocks noChangeArrowheads="1"/>
            </p:cNvSpPr>
            <p:nvPr/>
          </p:nvSpPr>
          <p:spPr bwMode="auto">
            <a:xfrm>
              <a:off x="440" y="845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80</a:t>
              </a:r>
            </a:p>
          </p:txBody>
        </p:sp>
        <p:sp>
          <p:nvSpPr>
            <p:cNvPr id="204941" name="Text Box 141"/>
            <p:cNvSpPr txBox="1">
              <a:spLocks noChangeArrowheads="1"/>
            </p:cNvSpPr>
            <p:nvPr/>
          </p:nvSpPr>
          <p:spPr bwMode="auto">
            <a:xfrm>
              <a:off x="440" y="1059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60</a:t>
              </a:r>
            </a:p>
          </p:txBody>
        </p:sp>
        <p:sp>
          <p:nvSpPr>
            <p:cNvPr id="204942" name="Text Box 142"/>
            <p:cNvSpPr txBox="1">
              <a:spLocks noChangeArrowheads="1"/>
            </p:cNvSpPr>
            <p:nvPr/>
          </p:nvSpPr>
          <p:spPr bwMode="auto">
            <a:xfrm>
              <a:off x="440" y="1280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40</a:t>
              </a:r>
            </a:p>
          </p:txBody>
        </p:sp>
        <p:sp>
          <p:nvSpPr>
            <p:cNvPr id="204943" name="Text Box 143"/>
            <p:cNvSpPr txBox="1">
              <a:spLocks noChangeArrowheads="1"/>
            </p:cNvSpPr>
            <p:nvPr/>
          </p:nvSpPr>
          <p:spPr bwMode="auto">
            <a:xfrm>
              <a:off x="440" y="1507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20</a:t>
              </a:r>
            </a:p>
          </p:txBody>
        </p:sp>
        <p:sp>
          <p:nvSpPr>
            <p:cNvPr id="204944" name="Text Box 144"/>
            <p:cNvSpPr txBox="1">
              <a:spLocks noChangeArrowheads="1"/>
            </p:cNvSpPr>
            <p:nvPr/>
          </p:nvSpPr>
          <p:spPr bwMode="auto">
            <a:xfrm>
              <a:off x="502" y="1724"/>
              <a:ext cx="1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0</a:t>
              </a:r>
            </a:p>
          </p:txBody>
        </p:sp>
        <p:sp>
          <p:nvSpPr>
            <p:cNvPr id="204945" name="Text Box 145"/>
            <p:cNvSpPr txBox="1">
              <a:spLocks noChangeArrowheads="1"/>
            </p:cNvSpPr>
            <p:nvPr/>
          </p:nvSpPr>
          <p:spPr bwMode="auto">
            <a:xfrm>
              <a:off x="378" y="1933"/>
              <a:ext cx="2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100</a:t>
              </a:r>
            </a:p>
          </p:txBody>
        </p:sp>
        <p:sp>
          <p:nvSpPr>
            <p:cNvPr id="204946" name="Text Box 146"/>
            <p:cNvSpPr txBox="1">
              <a:spLocks noChangeArrowheads="1"/>
            </p:cNvSpPr>
            <p:nvPr/>
          </p:nvSpPr>
          <p:spPr bwMode="auto">
            <a:xfrm>
              <a:off x="440" y="2159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80</a:t>
              </a:r>
            </a:p>
          </p:txBody>
        </p:sp>
        <p:sp>
          <p:nvSpPr>
            <p:cNvPr id="204947" name="Text Box 147"/>
            <p:cNvSpPr txBox="1">
              <a:spLocks noChangeArrowheads="1"/>
            </p:cNvSpPr>
            <p:nvPr/>
          </p:nvSpPr>
          <p:spPr bwMode="auto">
            <a:xfrm>
              <a:off x="440" y="2380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60</a:t>
              </a:r>
            </a:p>
          </p:txBody>
        </p:sp>
        <p:sp>
          <p:nvSpPr>
            <p:cNvPr id="204948" name="Text Box 148"/>
            <p:cNvSpPr txBox="1">
              <a:spLocks noChangeArrowheads="1"/>
            </p:cNvSpPr>
            <p:nvPr/>
          </p:nvSpPr>
          <p:spPr bwMode="auto">
            <a:xfrm>
              <a:off x="440" y="2601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40</a:t>
              </a:r>
            </a:p>
          </p:txBody>
        </p:sp>
        <p:sp>
          <p:nvSpPr>
            <p:cNvPr id="204949" name="Text Box 149"/>
            <p:cNvSpPr txBox="1">
              <a:spLocks noChangeArrowheads="1"/>
            </p:cNvSpPr>
            <p:nvPr/>
          </p:nvSpPr>
          <p:spPr bwMode="auto">
            <a:xfrm>
              <a:off x="440" y="2822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20</a:t>
              </a:r>
            </a:p>
          </p:txBody>
        </p:sp>
        <p:sp>
          <p:nvSpPr>
            <p:cNvPr id="204950" name="Text Box 150"/>
            <p:cNvSpPr txBox="1">
              <a:spLocks noChangeArrowheads="1"/>
            </p:cNvSpPr>
            <p:nvPr/>
          </p:nvSpPr>
          <p:spPr bwMode="auto">
            <a:xfrm>
              <a:off x="502" y="3043"/>
              <a:ext cx="1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latin typeface="Arial" charset="0"/>
                </a:rPr>
                <a:t>0</a:t>
              </a:r>
            </a:p>
          </p:txBody>
        </p:sp>
        <p:sp>
          <p:nvSpPr>
            <p:cNvPr id="204951" name="Text Box 151"/>
            <p:cNvSpPr txBox="1">
              <a:spLocks noChangeArrowheads="1"/>
            </p:cNvSpPr>
            <p:nvPr/>
          </p:nvSpPr>
          <p:spPr bwMode="auto">
            <a:xfrm rot="16205953">
              <a:off x="-614" y="1829"/>
              <a:ext cx="1788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Diabetes-free survival (%)</a:t>
              </a:r>
            </a:p>
          </p:txBody>
        </p:sp>
        <p:sp>
          <p:nvSpPr>
            <p:cNvPr id="204952" name="Text Box 152"/>
            <p:cNvSpPr txBox="1">
              <a:spLocks noChangeArrowheads="1"/>
            </p:cNvSpPr>
            <p:nvPr/>
          </p:nvSpPr>
          <p:spPr bwMode="auto">
            <a:xfrm>
              <a:off x="943" y="38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latin typeface="Arial" charset="0"/>
                </a:rPr>
                <a:t>Model 1</a:t>
              </a:r>
            </a:p>
          </p:txBody>
        </p:sp>
        <p:sp>
          <p:nvSpPr>
            <p:cNvPr id="204953" name="Text Box 153"/>
            <p:cNvSpPr txBox="1">
              <a:spLocks noChangeArrowheads="1"/>
            </p:cNvSpPr>
            <p:nvPr/>
          </p:nvSpPr>
          <p:spPr bwMode="auto">
            <a:xfrm>
              <a:off x="2168" y="38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latin typeface="Arial" charset="0"/>
                </a:rPr>
                <a:t>Model 2</a:t>
              </a:r>
            </a:p>
          </p:txBody>
        </p:sp>
        <p:sp>
          <p:nvSpPr>
            <p:cNvPr id="204954" name="Text Box 154"/>
            <p:cNvSpPr txBox="1">
              <a:spLocks noChangeArrowheads="1"/>
            </p:cNvSpPr>
            <p:nvPr/>
          </p:nvSpPr>
          <p:spPr bwMode="auto">
            <a:xfrm>
              <a:off x="3393" y="38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latin typeface="Arial" charset="0"/>
                </a:rPr>
                <a:t>Model 3</a:t>
              </a:r>
            </a:p>
          </p:txBody>
        </p:sp>
        <p:sp>
          <p:nvSpPr>
            <p:cNvPr id="204955" name="Text Box 155"/>
            <p:cNvSpPr txBox="1">
              <a:spLocks noChangeArrowheads="1"/>
            </p:cNvSpPr>
            <p:nvPr/>
          </p:nvSpPr>
          <p:spPr bwMode="auto">
            <a:xfrm>
              <a:off x="4618" y="387"/>
              <a:ext cx="5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1">
                  <a:latin typeface="Arial" charset="0"/>
                </a:rPr>
                <a:t>Model 4</a:t>
              </a:r>
            </a:p>
          </p:txBody>
        </p:sp>
        <p:sp>
          <p:nvSpPr>
            <p:cNvPr id="204956" name="Text Box 156"/>
            <p:cNvSpPr txBox="1">
              <a:spLocks noChangeArrowheads="1"/>
            </p:cNvSpPr>
            <p:nvPr/>
          </p:nvSpPr>
          <p:spPr bwMode="auto">
            <a:xfrm>
              <a:off x="2474" y="3335"/>
              <a:ext cx="10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Follow up (years)</a:t>
              </a:r>
            </a:p>
          </p:txBody>
        </p:sp>
        <p:sp>
          <p:nvSpPr>
            <p:cNvPr id="204957" name="Text Box 157"/>
            <p:cNvSpPr txBox="1">
              <a:spLocks noChangeArrowheads="1"/>
            </p:cNvSpPr>
            <p:nvPr/>
          </p:nvSpPr>
          <p:spPr bwMode="auto">
            <a:xfrm>
              <a:off x="1269" y="996"/>
              <a:ext cx="5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 i="1">
                  <a:latin typeface="Arial" charset="0"/>
                </a:rPr>
                <a:t>P </a:t>
              </a:r>
              <a:r>
                <a:rPr lang="de-DE" sz="1600">
                  <a:latin typeface="Arial" charset="0"/>
                </a:rPr>
                <a:t>= 0.02</a:t>
              </a:r>
            </a:p>
          </p:txBody>
        </p:sp>
        <p:sp>
          <p:nvSpPr>
            <p:cNvPr id="204958" name="Text Box 158"/>
            <p:cNvSpPr txBox="1">
              <a:spLocks noChangeArrowheads="1"/>
            </p:cNvSpPr>
            <p:nvPr/>
          </p:nvSpPr>
          <p:spPr bwMode="auto">
            <a:xfrm>
              <a:off x="2449" y="996"/>
              <a:ext cx="5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 i="1">
                  <a:latin typeface="Arial" charset="0"/>
                </a:rPr>
                <a:t>P </a:t>
              </a:r>
              <a:r>
                <a:rPr lang="de-DE" sz="1600">
                  <a:latin typeface="Arial" charset="0"/>
                </a:rPr>
                <a:t>&lt; 0.001</a:t>
              </a:r>
            </a:p>
          </p:txBody>
        </p:sp>
        <p:sp>
          <p:nvSpPr>
            <p:cNvPr id="204959" name="Text Box 159"/>
            <p:cNvSpPr txBox="1">
              <a:spLocks noChangeArrowheads="1"/>
            </p:cNvSpPr>
            <p:nvPr/>
          </p:nvSpPr>
          <p:spPr bwMode="auto">
            <a:xfrm>
              <a:off x="3674" y="996"/>
              <a:ext cx="5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 i="1">
                  <a:latin typeface="Arial" charset="0"/>
                </a:rPr>
                <a:t>P </a:t>
              </a:r>
              <a:r>
                <a:rPr lang="de-DE" sz="1600">
                  <a:latin typeface="Arial" charset="0"/>
                </a:rPr>
                <a:t>&lt; 0.001</a:t>
              </a:r>
            </a:p>
          </p:txBody>
        </p:sp>
        <p:sp>
          <p:nvSpPr>
            <p:cNvPr id="204960" name="Text Box 160"/>
            <p:cNvSpPr txBox="1">
              <a:spLocks noChangeArrowheads="1"/>
            </p:cNvSpPr>
            <p:nvPr/>
          </p:nvSpPr>
          <p:spPr bwMode="auto">
            <a:xfrm>
              <a:off x="4899" y="996"/>
              <a:ext cx="5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 i="1">
                  <a:latin typeface="Arial" charset="0"/>
                </a:rPr>
                <a:t>P </a:t>
              </a:r>
              <a:r>
                <a:rPr lang="de-DE" sz="1600">
                  <a:latin typeface="Arial" charset="0"/>
                </a:rPr>
                <a:t>&lt; 0.001</a:t>
              </a:r>
            </a:p>
          </p:txBody>
        </p:sp>
        <p:sp>
          <p:nvSpPr>
            <p:cNvPr id="204961" name="Text Box 161"/>
            <p:cNvSpPr txBox="1">
              <a:spLocks noChangeArrowheads="1"/>
            </p:cNvSpPr>
            <p:nvPr/>
          </p:nvSpPr>
          <p:spPr bwMode="auto">
            <a:xfrm>
              <a:off x="2493" y="2296"/>
              <a:ext cx="5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 i="1">
                  <a:latin typeface="Arial" charset="0"/>
                </a:rPr>
                <a:t>P </a:t>
              </a:r>
              <a:r>
                <a:rPr lang="de-DE" sz="1600">
                  <a:latin typeface="Arial" charset="0"/>
                </a:rPr>
                <a:t>= 0.02</a:t>
              </a:r>
            </a:p>
          </p:txBody>
        </p:sp>
        <p:grpSp>
          <p:nvGrpSpPr>
            <p:cNvPr id="204962" name="Group 162"/>
            <p:cNvGrpSpPr>
              <a:grpSpLocks/>
            </p:cNvGrpSpPr>
            <p:nvPr/>
          </p:nvGrpSpPr>
          <p:grpSpPr bwMode="auto">
            <a:xfrm>
              <a:off x="624" y="3152"/>
              <a:ext cx="1265" cy="194"/>
              <a:chOff x="647" y="3238"/>
              <a:chExt cx="1265" cy="194"/>
            </a:xfrm>
          </p:grpSpPr>
          <p:sp>
            <p:nvSpPr>
              <p:cNvPr id="204963" name="Text Box 163"/>
              <p:cNvSpPr txBox="1">
                <a:spLocks noChangeArrowheads="1"/>
              </p:cNvSpPr>
              <p:nvPr/>
            </p:nvSpPr>
            <p:spPr bwMode="auto">
              <a:xfrm>
                <a:off x="823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2</a:t>
                </a:r>
              </a:p>
            </p:txBody>
          </p:sp>
          <p:sp>
            <p:nvSpPr>
              <p:cNvPr id="204964" name="Text Box 164"/>
              <p:cNvSpPr txBox="1">
                <a:spLocks noChangeArrowheads="1"/>
              </p:cNvSpPr>
              <p:nvPr/>
            </p:nvSpPr>
            <p:spPr bwMode="auto">
              <a:xfrm>
                <a:off x="1008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4</a:t>
                </a:r>
              </a:p>
            </p:txBody>
          </p:sp>
          <p:sp>
            <p:nvSpPr>
              <p:cNvPr id="204965" name="Text Box 165"/>
              <p:cNvSpPr txBox="1">
                <a:spLocks noChangeArrowheads="1"/>
              </p:cNvSpPr>
              <p:nvPr/>
            </p:nvSpPr>
            <p:spPr bwMode="auto">
              <a:xfrm>
                <a:off x="1194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6</a:t>
                </a:r>
              </a:p>
            </p:txBody>
          </p:sp>
          <p:sp>
            <p:nvSpPr>
              <p:cNvPr id="204966" name="Text Box 166"/>
              <p:cNvSpPr txBox="1">
                <a:spLocks noChangeArrowheads="1"/>
              </p:cNvSpPr>
              <p:nvPr/>
            </p:nvSpPr>
            <p:spPr bwMode="auto">
              <a:xfrm>
                <a:off x="1379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8</a:t>
                </a:r>
              </a:p>
            </p:txBody>
          </p:sp>
          <p:sp>
            <p:nvSpPr>
              <p:cNvPr id="204967" name="Text Box 167"/>
              <p:cNvSpPr txBox="1">
                <a:spLocks noChangeArrowheads="1"/>
              </p:cNvSpPr>
              <p:nvPr/>
            </p:nvSpPr>
            <p:spPr bwMode="auto">
              <a:xfrm>
                <a:off x="1531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10</a:t>
                </a:r>
              </a:p>
            </p:txBody>
          </p:sp>
          <p:sp>
            <p:nvSpPr>
              <p:cNvPr id="204968" name="Text Box 168"/>
              <p:cNvSpPr txBox="1">
                <a:spLocks noChangeArrowheads="1"/>
              </p:cNvSpPr>
              <p:nvPr/>
            </p:nvSpPr>
            <p:spPr bwMode="auto">
              <a:xfrm>
                <a:off x="647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204969" name="Text Box 169"/>
              <p:cNvSpPr txBox="1">
                <a:spLocks noChangeArrowheads="1"/>
              </p:cNvSpPr>
              <p:nvPr/>
            </p:nvSpPr>
            <p:spPr bwMode="auto">
              <a:xfrm>
                <a:off x="1697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12</a:t>
                </a:r>
              </a:p>
            </p:txBody>
          </p:sp>
        </p:grpSp>
        <p:grpSp>
          <p:nvGrpSpPr>
            <p:cNvPr id="204970" name="Group 170"/>
            <p:cNvGrpSpPr>
              <a:grpSpLocks/>
            </p:cNvGrpSpPr>
            <p:nvPr/>
          </p:nvGrpSpPr>
          <p:grpSpPr bwMode="auto">
            <a:xfrm>
              <a:off x="1847" y="3152"/>
              <a:ext cx="1265" cy="194"/>
              <a:chOff x="647" y="3238"/>
              <a:chExt cx="1265" cy="194"/>
            </a:xfrm>
          </p:grpSpPr>
          <p:sp>
            <p:nvSpPr>
              <p:cNvPr id="204971" name="Text Box 171"/>
              <p:cNvSpPr txBox="1">
                <a:spLocks noChangeArrowheads="1"/>
              </p:cNvSpPr>
              <p:nvPr/>
            </p:nvSpPr>
            <p:spPr bwMode="auto">
              <a:xfrm>
                <a:off x="823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2</a:t>
                </a:r>
              </a:p>
            </p:txBody>
          </p:sp>
          <p:sp>
            <p:nvSpPr>
              <p:cNvPr id="204972" name="Text Box 172"/>
              <p:cNvSpPr txBox="1">
                <a:spLocks noChangeArrowheads="1"/>
              </p:cNvSpPr>
              <p:nvPr/>
            </p:nvSpPr>
            <p:spPr bwMode="auto">
              <a:xfrm>
                <a:off x="1008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4</a:t>
                </a:r>
              </a:p>
            </p:txBody>
          </p:sp>
          <p:sp>
            <p:nvSpPr>
              <p:cNvPr id="204973" name="Text Box 173"/>
              <p:cNvSpPr txBox="1">
                <a:spLocks noChangeArrowheads="1"/>
              </p:cNvSpPr>
              <p:nvPr/>
            </p:nvSpPr>
            <p:spPr bwMode="auto">
              <a:xfrm>
                <a:off x="1194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6</a:t>
                </a:r>
              </a:p>
            </p:txBody>
          </p:sp>
          <p:sp>
            <p:nvSpPr>
              <p:cNvPr id="204974" name="Text Box 174"/>
              <p:cNvSpPr txBox="1">
                <a:spLocks noChangeArrowheads="1"/>
              </p:cNvSpPr>
              <p:nvPr/>
            </p:nvSpPr>
            <p:spPr bwMode="auto">
              <a:xfrm>
                <a:off x="1379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8</a:t>
                </a:r>
              </a:p>
            </p:txBody>
          </p:sp>
          <p:sp>
            <p:nvSpPr>
              <p:cNvPr id="204975" name="Text Box 175"/>
              <p:cNvSpPr txBox="1">
                <a:spLocks noChangeArrowheads="1"/>
              </p:cNvSpPr>
              <p:nvPr/>
            </p:nvSpPr>
            <p:spPr bwMode="auto">
              <a:xfrm>
                <a:off x="1531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10</a:t>
                </a:r>
              </a:p>
            </p:txBody>
          </p:sp>
          <p:sp>
            <p:nvSpPr>
              <p:cNvPr id="204976" name="Text Box 176"/>
              <p:cNvSpPr txBox="1">
                <a:spLocks noChangeArrowheads="1"/>
              </p:cNvSpPr>
              <p:nvPr/>
            </p:nvSpPr>
            <p:spPr bwMode="auto">
              <a:xfrm>
                <a:off x="647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204977" name="Text Box 177"/>
              <p:cNvSpPr txBox="1">
                <a:spLocks noChangeArrowheads="1"/>
              </p:cNvSpPr>
              <p:nvPr/>
            </p:nvSpPr>
            <p:spPr bwMode="auto">
              <a:xfrm>
                <a:off x="1697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12</a:t>
                </a:r>
              </a:p>
            </p:txBody>
          </p:sp>
        </p:grpSp>
        <p:grpSp>
          <p:nvGrpSpPr>
            <p:cNvPr id="204978" name="Group 178"/>
            <p:cNvGrpSpPr>
              <a:grpSpLocks/>
            </p:cNvGrpSpPr>
            <p:nvPr/>
          </p:nvGrpSpPr>
          <p:grpSpPr bwMode="auto">
            <a:xfrm>
              <a:off x="3072" y="3152"/>
              <a:ext cx="1265" cy="194"/>
              <a:chOff x="647" y="3238"/>
              <a:chExt cx="1265" cy="194"/>
            </a:xfrm>
          </p:grpSpPr>
          <p:sp>
            <p:nvSpPr>
              <p:cNvPr id="204979" name="Text Box 179"/>
              <p:cNvSpPr txBox="1">
                <a:spLocks noChangeArrowheads="1"/>
              </p:cNvSpPr>
              <p:nvPr/>
            </p:nvSpPr>
            <p:spPr bwMode="auto">
              <a:xfrm>
                <a:off x="823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2</a:t>
                </a:r>
              </a:p>
            </p:txBody>
          </p:sp>
          <p:sp>
            <p:nvSpPr>
              <p:cNvPr id="204980" name="Text Box 180"/>
              <p:cNvSpPr txBox="1">
                <a:spLocks noChangeArrowheads="1"/>
              </p:cNvSpPr>
              <p:nvPr/>
            </p:nvSpPr>
            <p:spPr bwMode="auto">
              <a:xfrm>
                <a:off x="1008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4</a:t>
                </a:r>
              </a:p>
            </p:txBody>
          </p:sp>
          <p:sp>
            <p:nvSpPr>
              <p:cNvPr id="204981" name="Text Box 181"/>
              <p:cNvSpPr txBox="1">
                <a:spLocks noChangeArrowheads="1"/>
              </p:cNvSpPr>
              <p:nvPr/>
            </p:nvSpPr>
            <p:spPr bwMode="auto">
              <a:xfrm>
                <a:off x="1194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6</a:t>
                </a:r>
              </a:p>
            </p:txBody>
          </p:sp>
          <p:sp>
            <p:nvSpPr>
              <p:cNvPr id="204982" name="Text Box 182"/>
              <p:cNvSpPr txBox="1">
                <a:spLocks noChangeArrowheads="1"/>
              </p:cNvSpPr>
              <p:nvPr/>
            </p:nvSpPr>
            <p:spPr bwMode="auto">
              <a:xfrm>
                <a:off x="1379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8</a:t>
                </a:r>
              </a:p>
            </p:txBody>
          </p:sp>
          <p:sp>
            <p:nvSpPr>
              <p:cNvPr id="204983" name="Text Box 183"/>
              <p:cNvSpPr txBox="1">
                <a:spLocks noChangeArrowheads="1"/>
              </p:cNvSpPr>
              <p:nvPr/>
            </p:nvSpPr>
            <p:spPr bwMode="auto">
              <a:xfrm>
                <a:off x="1531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10</a:t>
                </a:r>
              </a:p>
            </p:txBody>
          </p:sp>
          <p:sp>
            <p:nvSpPr>
              <p:cNvPr id="204984" name="Text Box 184"/>
              <p:cNvSpPr txBox="1">
                <a:spLocks noChangeArrowheads="1"/>
              </p:cNvSpPr>
              <p:nvPr/>
            </p:nvSpPr>
            <p:spPr bwMode="auto">
              <a:xfrm>
                <a:off x="647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204985" name="Text Box 185"/>
              <p:cNvSpPr txBox="1">
                <a:spLocks noChangeArrowheads="1"/>
              </p:cNvSpPr>
              <p:nvPr/>
            </p:nvSpPr>
            <p:spPr bwMode="auto">
              <a:xfrm>
                <a:off x="1697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12</a:t>
                </a:r>
              </a:p>
            </p:txBody>
          </p:sp>
        </p:grpSp>
        <p:grpSp>
          <p:nvGrpSpPr>
            <p:cNvPr id="204986" name="Group 186"/>
            <p:cNvGrpSpPr>
              <a:grpSpLocks/>
            </p:cNvGrpSpPr>
            <p:nvPr/>
          </p:nvGrpSpPr>
          <p:grpSpPr bwMode="auto">
            <a:xfrm>
              <a:off x="4293" y="3152"/>
              <a:ext cx="1265" cy="194"/>
              <a:chOff x="647" y="3238"/>
              <a:chExt cx="1265" cy="194"/>
            </a:xfrm>
          </p:grpSpPr>
          <p:sp>
            <p:nvSpPr>
              <p:cNvPr id="204987" name="Text Box 187"/>
              <p:cNvSpPr txBox="1">
                <a:spLocks noChangeArrowheads="1"/>
              </p:cNvSpPr>
              <p:nvPr/>
            </p:nvSpPr>
            <p:spPr bwMode="auto">
              <a:xfrm>
                <a:off x="823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2</a:t>
                </a:r>
              </a:p>
            </p:txBody>
          </p:sp>
          <p:sp>
            <p:nvSpPr>
              <p:cNvPr id="204988" name="Text Box 188"/>
              <p:cNvSpPr txBox="1">
                <a:spLocks noChangeArrowheads="1"/>
              </p:cNvSpPr>
              <p:nvPr/>
            </p:nvSpPr>
            <p:spPr bwMode="auto">
              <a:xfrm>
                <a:off x="1008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4</a:t>
                </a:r>
              </a:p>
            </p:txBody>
          </p:sp>
          <p:sp>
            <p:nvSpPr>
              <p:cNvPr id="204989" name="Text Box 189"/>
              <p:cNvSpPr txBox="1">
                <a:spLocks noChangeArrowheads="1"/>
              </p:cNvSpPr>
              <p:nvPr/>
            </p:nvSpPr>
            <p:spPr bwMode="auto">
              <a:xfrm>
                <a:off x="1194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6</a:t>
                </a:r>
              </a:p>
            </p:txBody>
          </p:sp>
          <p:sp>
            <p:nvSpPr>
              <p:cNvPr id="204990" name="Text Box 190"/>
              <p:cNvSpPr txBox="1">
                <a:spLocks noChangeArrowheads="1"/>
              </p:cNvSpPr>
              <p:nvPr/>
            </p:nvSpPr>
            <p:spPr bwMode="auto">
              <a:xfrm>
                <a:off x="1379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8</a:t>
                </a:r>
              </a:p>
            </p:txBody>
          </p:sp>
          <p:sp>
            <p:nvSpPr>
              <p:cNvPr id="204991" name="Text Box 191"/>
              <p:cNvSpPr txBox="1">
                <a:spLocks noChangeArrowheads="1"/>
              </p:cNvSpPr>
              <p:nvPr/>
            </p:nvSpPr>
            <p:spPr bwMode="auto">
              <a:xfrm>
                <a:off x="1531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10</a:t>
                </a:r>
              </a:p>
            </p:txBody>
          </p:sp>
          <p:sp>
            <p:nvSpPr>
              <p:cNvPr id="204992" name="Text Box 192"/>
              <p:cNvSpPr txBox="1">
                <a:spLocks noChangeArrowheads="1"/>
              </p:cNvSpPr>
              <p:nvPr/>
            </p:nvSpPr>
            <p:spPr bwMode="auto">
              <a:xfrm>
                <a:off x="647" y="3238"/>
                <a:ext cx="1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204993" name="Text Box 193"/>
              <p:cNvSpPr txBox="1">
                <a:spLocks noChangeArrowheads="1"/>
              </p:cNvSpPr>
              <p:nvPr/>
            </p:nvSpPr>
            <p:spPr bwMode="auto">
              <a:xfrm>
                <a:off x="1697" y="3238"/>
                <a:ext cx="21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latin typeface="Arial" charset="0"/>
                  </a:rPr>
                  <a:t>12</a:t>
                </a:r>
              </a:p>
            </p:txBody>
          </p:sp>
        </p:grpSp>
        <p:sp>
          <p:nvSpPr>
            <p:cNvPr id="204994" name="Line 194"/>
            <p:cNvSpPr>
              <a:spLocks noChangeShapeType="1"/>
            </p:cNvSpPr>
            <p:nvPr/>
          </p:nvSpPr>
          <p:spPr bwMode="auto">
            <a:xfrm flipV="1">
              <a:off x="158" y="3753"/>
              <a:ext cx="227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95" name="Line 195"/>
            <p:cNvSpPr>
              <a:spLocks noChangeShapeType="1"/>
            </p:cNvSpPr>
            <p:nvPr/>
          </p:nvSpPr>
          <p:spPr bwMode="auto">
            <a:xfrm>
              <a:off x="158" y="3979"/>
              <a:ext cx="22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96" name="Line 196"/>
            <p:cNvSpPr>
              <a:spLocks noChangeShapeType="1"/>
            </p:cNvSpPr>
            <p:nvPr/>
          </p:nvSpPr>
          <p:spPr bwMode="auto">
            <a:xfrm>
              <a:off x="2426" y="3979"/>
              <a:ext cx="22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97" name="Line 197"/>
            <p:cNvSpPr>
              <a:spLocks noChangeShapeType="1"/>
            </p:cNvSpPr>
            <p:nvPr/>
          </p:nvSpPr>
          <p:spPr bwMode="auto">
            <a:xfrm>
              <a:off x="2426" y="3749"/>
              <a:ext cx="227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98" name="Text Box 198"/>
            <p:cNvSpPr txBox="1">
              <a:spLocks noChangeArrowheads="1"/>
            </p:cNvSpPr>
            <p:nvPr/>
          </p:nvSpPr>
          <p:spPr bwMode="auto">
            <a:xfrm>
              <a:off x="385" y="3632"/>
              <a:ext cx="14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>
                  <a:latin typeface="Arial" charset="0"/>
                </a:rPr>
                <a:t>Stable low-risk category</a:t>
              </a:r>
            </a:p>
          </p:txBody>
        </p:sp>
        <p:sp>
          <p:nvSpPr>
            <p:cNvPr id="204999" name="Text Box 199"/>
            <p:cNvSpPr txBox="1">
              <a:spLocks noChangeArrowheads="1"/>
            </p:cNvSpPr>
            <p:nvPr/>
          </p:nvSpPr>
          <p:spPr bwMode="auto">
            <a:xfrm>
              <a:off x="2653" y="3858"/>
              <a:ext cx="25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>
                  <a:latin typeface="Arial" charset="0"/>
                </a:rPr>
                <a:t>Changed from low-risk to high-risk category</a:t>
              </a:r>
            </a:p>
          </p:txBody>
        </p:sp>
        <p:sp>
          <p:nvSpPr>
            <p:cNvPr id="205000" name="Text Box 200"/>
            <p:cNvSpPr txBox="1">
              <a:spLocks noChangeArrowheads="1"/>
            </p:cNvSpPr>
            <p:nvPr/>
          </p:nvSpPr>
          <p:spPr bwMode="auto">
            <a:xfrm>
              <a:off x="385" y="3858"/>
              <a:ext cx="15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>
                  <a:latin typeface="Arial" charset="0"/>
                </a:rPr>
                <a:t>Stable high-risk category</a:t>
              </a:r>
            </a:p>
          </p:txBody>
        </p:sp>
        <p:sp>
          <p:nvSpPr>
            <p:cNvPr id="205001" name="Text Box 201"/>
            <p:cNvSpPr txBox="1">
              <a:spLocks noChangeArrowheads="1"/>
            </p:cNvSpPr>
            <p:nvPr/>
          </p:nvSpPr>
          <p:spPr bwMode="auto">
            <a:xfrm>
              <a:off x="2653" y="3632"/>
              <a:ext cx="25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>
                  <a:latin typeface="Arial" charset="0"/>
                </a:rPr>
                <a:t>Changed from high-risk to low-risk category</a:t>
              </a:r>
            </a:p>
          </p:txBody>
        </p:sp>
        <p:sp>
          <p:nvSpPr>
            <p:cNvPr id="205002" name="Text Box 202"/>
            <p:cNvSpPr txBox="1">
              <a:spLocks noChangeArrowheads="1"/>
            </p:cNvSpPr>
            <p:nvPr/>
          </p:nvSpPr>
          <p:spPr bwMode="auto">
            <a:xfrm>
              <a:off x="-34" y="119"/>
              <a:ext cx="52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>
                  <a:latin typeface="Arial" charset="0"/>
                </a:rPr>
                <a:t>Type 1 diabetes risk stratification considering changes in model risk category on follow-up</a:t>
              </a:r>
            </a:p>
          </p:txBody>
        </p:sp>
        <p:sp>
          <p:nvSpPr>
            <p:cNvPr id="205003" name="Text Box 203"/>
            <p:cNvSpPr txBox="1">
              <a:spLocks noChangeArrowheads="1"/>
            </p:cNvSpPr>
            <p:nvPr/>
          </p:nvSpPr>
          <p:spPr bwMode="auto">
            <a:xfrm>
              <a:off x="3360" y="4119"/>
              <a:ext cx="20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i="1">
                  <a:latin typeface="Arial" charset="0"/>
                </a:rPr>
                <a:t>Achenbach et al., Diabetologia (2006) 49:2969-2976</a:t>
              </a:r>
              <a:endParaRPr lang="de-DE" sz="12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59014" y="685800"/>
          <a:ext cx="2657475" cy="1081088"/>
        </p:xfrm>
        <a:graphic>
          <a:graphicData uri="http://schemas.openxmlformats.org/presentationml/2006/ole">
            <p:oleObj spid="_x0000_s539650" name="Diagram" r:id="rId3" imgW="3609975" imgH="1714500" progId="Excel.Sheet.8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782618" y="688975"/>
          <a:ext cx="2684265" cy="1092200"/>
        </p:xfrm>
        <a:graphic>
          <a:graphicData uri="http://schemas.openxmlformats.org/presentationml/2006/ole">
            <p:oleObj spid="_x0000_s539651" name="Diagram" r:id="rId4" imgW="3609975" imgH="1714500" progId="Excel.Sheet.8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59011" y="1895477"/>
          <a:ext cx="2684264" cy="1090613"/>
        </p:xfrm>
        <a:graphic>
          <a:graphicData uri="http://schemas.openxmlformats.org/presentationml/2006/ole">
            <p:oleObj spid="_x0000_s539652" name="Diagram" r:id="rId5" imgW="3609975" imgH="1714500" progId="Excel.Sheet.8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945512" y="688975"/>
          <a:ext cx="2682478" cy="1092200"/>
        </p:xfrm>
        <a:graphic>
          <a:graphicData uri="http://schemas.openxmlformats.org/presentationml/2006/ole">
            <p:oleObj spid="_x0000_s539653" name="Diagram" r:id="rId6" imgW="3609975" imgH="1714500" progId="Excel.Sheet.8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59011" y="3122613"/>
          <a:ext cx="2684264" cy="1092200"/>
        </p:xfrm>
        <a:graphic>
          <a:graphicData uri="http://schemas.openxmlformats.org/presentationml/2006/ole">
            <p:oleObj spid="_x0000_s539654" name="Diagram" r:id="rId7" imgW="3609975" imgH="1714500" progId="Excel.Sheet.8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782618" y="1895477"/>
          <a:ext cx="2684265" cy="1090613"/>
        </p:xfrm>
        <a:graphic>
          <a:graphicData uri="http://schemas.openxmlformats.org/presentationml/2006/ole">
            <p:oleObj spid="_x0000_s539655" name="Chart" r:id="rId8" imgW="3505124" imgH="1190549" progId="Excel.Sheet.8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945511" y="1895477"/>
          <a:ext cx="2684264" cy="1090613"/>
        </p:xfrm>
        <a:graphic>
          <a:graphicData uri="http://schemas.openxmlformats.org/presentationml/2006/ole">
            <p:oleObj spid="_x0000_s539656" name="Chart" r:id="rId9" imgW="3505200" imgH="1200302" progId="Excel.Sheet.8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945511" y="3122613"/>
          <a:ext cx="2684264" cy="1092200"/>
        </p:xfrm>
        <a:graphic>
          <a:graphicData uri="http://schemas.openxmlformats.org/presentationml/2006/ole">
            <p:oleObj spid="_x0000_s539657" name="Diagram" r:id="rId10" imgW="3609975" imgH="1714500" progId="Excel.Sheet.8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3782618" y="3122613"/>
          <a:ext cx="2684265" cy="1092200"/>
        </p:xfrm>
        <a:graphic>
          <a:graphicData uri="http://schemas.openxmlformats.org/presentationml/2006/ole">
            <p:oleObj spid="_x0000_s539658" name="Diagram" r:id="rId11" imgW="3609975" imgH="1714500" progId="Excel.Sheet.8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659011" y="4352925"/>
          <a:ext cx="2684264" cy="1092200"/>
        </p:xfrm>
        <a:graphic>
          <a:graphicData uri="http://schemas.openxmlformats.org/presentationml/2006/ole">
            <p:oleObj spid="_x0000_s539659" name="Diagram" r:id="rId12" imgW="3609975" imgH="1714500" progId="Excel.Sheet.8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3782618" y="4159250"/>
          <a:ext cx="2684265" cy="1092200"/>
        </p:xfrm>
        <a:graphic>
          <a:graphicData uri="http://schemas.openxmlformats.org/presentationml/2006/ole">
            <p:oleObj spid="_x0000_s539660" name="Diagram" r:id="rId13" imgW="3609975" imgH="1714500" progId="Excel.Sheet.8">
              <p:embed/>
            </p:oleObj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943728" y="5311775"/>
          <a:ext cx="2684265" cy="1092200"/>
        </p:xfrm>
        <a:graphic>
          <a:graphicData uri="http://schemas.openxmlformats.org/presentationml/2006/ole">
            <p:oleObj spid="_x0000_s539661" name="Diagram" r:id="rId14" imgW="3609975" imgH="1714500" progId="Excel.Sheet.8">
              <p:embed/>
            </p:oleObj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782618" y="5311775"/>
          <a:ext cx="2684265" cy="1092200"/>
        </p:xfrm>
        <a:graphic>
          <a:graphicData uri="http://schemas.openxmlformats.org/presentationml/2006/ole">
            <p:oleObj spid="_x0000_s539662" name="Diagram" r:id="rId15" imgW="3609975" imgH="1714500" progId="Excel.Sheet.8">
              <p:embed/>
            </p:oleObj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59011" y="5311775"/>
          <a:ext cx="2684264" cy="1092200"/>
        </p:xfrm>
        <a:graphic>
          <a:graphicData uri="http://schemas.openxmlformats.org/presentationml/2006/ole">
            <p:oleObj spid="_x0000_s539663" name="Diagram" r:id="rId16" imgW="3609975" imgH="1714500" progId="Excel.Sheet.8">
              <p:embed/>
            </p:oleObj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945511" y="4159250"/>
          <a:ext cx="2684264" cy="1092200"/>
        </p:xfrm>
        <a:graphic>
          <a:graphicData uri="http://schemas.openxmlformats.org/presentationml/2006/ole">
            <p:oleObj spid="_x0000_s539664" name="Diagram" r:id="rId17" imgW="3609975" imgH="1714500" progId="Excel.Sheet.8">
              <p:embed/>
            </p:oleObj>
          </a:graphicData>
        </a:graphic>
      </p:graphicFrame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0" y="152400"/>
            <a:ext cx="1028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</a:pPr>
            <a:r>
              <a:rPr lang="en-US" sz="3200" b="1" smtClean="0">
                <a:solidFill>
                  <a:srgbClr val="000000"/>
                </a:solidFill>
                <a:latin typeface="Arial Black" pitchFamily="34" charset="0"/>
              </a:rPr>
              <a:t>RISING HbA1c PRECEDES DIABETES 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8058150" y="1981200"/>
            <a:ext cx="1543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Acute?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058150" y="914400"/>
            <a:ext cx="1543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Acute?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028700" y="6324600"/>
            <a:ext cx="8143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Stene et al DAISY Study Pediatric Diabetes 7:247-253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769939" y="685800"/>
          <a:ext cx="9542462" cy="5629275"/>
        </p:xfrm>
        <a:graphic>
          <a:graphicData uri="http://schemas.openxmlformats.org/presentationml/2006/ole">
            <p:oleObj spid="_x0000_s144386" name="Prism Project" r:id="rId3" imgW="4768560" imgH="2813040" progId="Prism4.Document">
              <p:embed/>
            </p:oleObj>
          </a:graphicData>
        </a:graphic>
      </p:graphicFrame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57175" y="6400802"/>
            <a:ext cx="814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Barker et al. DiabetesCare, 2004; 27:1399-1404.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0"/>
            <a:ext cx="994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NEW ONSET CHILDREN PRESENTING WITH DIABETES</a:t>
            </a:r>
          </a:p>
          <a:p>
            <a:r>
              <a:rPr lang="en-US" sz="2000" dirty="0" smtClean="0">
                <a:latin typeface="Arial Rounded MT Bold" pitchFamily="34" charset="0"/>
              </a:rPr>
              <a:t>FH = Family History of Diabetes;  Control = DM Onset not in DAISY Study</a:t>
            </a: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228600"/>
            <a:ext cx="9134475" cy="1143000"/>
          </a:xfrm>
        </p:spPr>
        <p:txBody>
          <a:bodyPr/>
          <a:lstStyle/>
          <a:p>
            <a:r>
              <a:rPr lang="en-US" sz="3600" u="sng"/>
              <a:t>T1DM-  a slowly progressive T-cell mediated autoimmune illness</a:t>
            </a:r>
            <a:endParaRPr lang="en-US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41551" y="1593851"/>
            <a:ext cx="154721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Genetic</a:t>
            </a:r>
          </a:p>
          <a:p>
            <a:pPr algn="ctr"/>
            <a:r>
              <a:rPr lang="en-US" sz="2000"/>
              <a:t>susceptibility</a:t>
            </a:r>
          </a:p>
        </p:txBody>
      </p:sp>
      <p:sp>
        <p:nvSpPr>
          <p:cNvPr id="137220" name="Freeform 4"/>
          <p:cNvSpPr>
            <a:spLocks/>
          </p:cNvSpPr>
          <p:nvPr/>
        </p:nvSpPr>
        <p:spPr bwMode="auto">
          <a:xfrm>
            <a:off x="2308226" y="2344738"/>
            <a:ext cx="1425575" cy="169862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19" y="50"/>
              </a:cxn>
              <a:cxn ang="0">
                <a:pos x="246" y="23"/>
              </a:cxn>
              <a:cxn ang="0">
                <a:pos x="273" y="69"/>
              </a:cxn>
              <a:cxn ang="0">
                <a:pos x="328" y="87"/>
              </a:cxn>
              <a:cxn ang="0">
                <a:pos x="464" y="50"/>
              </a:cxn>
              <a:cxn ang="0">
                <a:pos x="610" y="69"/>
              </a:cxn>
              <a:cxn ang="0">
                <a:pos x="737" y="87"/>
              </a:cxn>
            </a:cxnLst>
            <a:rect l="0" t="0" r="r" b="b"/>
            <a:pathLst>
              <a:path w="737" h="87">
                <a:moveTo>
                  <a:pt x="0" y="41"/>
                </a:moveTo>
                <a:cubicBezTo>
                  <a:pt x="43" y="47"/>
                  <a:pt x="79" y="63"/>
                  <a:pt x="119" y="50"/>
                </a:cubicBezTo>
                <a:cubicBezTo>
                  <a:pt x="193" y="0"/>
                  <a:pt x="152" y="11"/>
                  <a:pt x="246" y="23"/>
                </a:cubicBezTo>
                <a:cubicBezTo>
                  <a:pt x="252" y="41"/>
                  <a:pt x="254" y="59"/>
                  <a:pt x="273" y="69"/>
                </a:cubicBezTo>
                <a:cubicBezTo>
                  <a:pt x="290" y="78"/>
                  <a:pt x="328" y="87"/>
                  <a:pt x="328" y="87"/>
                </a:cubicBezTo>
                <a:cubicBezTo>
                  <a:pt x="435" y="75"/>
                  <a:pt x="389" y="75"/>
                  <a:pt x="464" y="50"/>
                </a:cubicBezTo>
                <a:cubicBezTo>
                  <a:pt x="551" y="79"/>
                  <a:pt x="481" y="82"/>
                  <a:pt x="610" y="69"/>
                </a:cubicBezTo>
                <a:cubicBezTo>
                  <a:pt x="670" y="48"/>
                  <a:pt x="688" y="38"/>
                  <a:pt x="737" y="8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81001" y="2209801"/>
            <a:ext cx="83548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Islet</a:t>
            </a:r>
          </a:p>
          <a:p>
            <a:r>
              <a:rPr lang="en-US" sz="2400"/>
              <a:t>Cell</a:t>
            </a:r>
          </a:p>
          <a:p>
            <a:r>
              <a:rPr lang="en-US" sz="2400"/>
              <a:t>Mass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2209800" y="21336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2133600" y="2209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2133600" y="2971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2133600" y="5410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2133600" y="4572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371601" y="1981201"/>
            <a:ext cx="7825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100%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498600" y="3581400"/>
            <a:ext cx="65434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50%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25600" y="5181601"/>
            <a:ext cx="52610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0%</a:t>
            </a:r>
          </a:p>
        </p:txBody>
      </p:sp>
      <p:grpSp>
        <p:nvGrpSpPr>
          <p:cNvPr id="137231" name="Group 15"/>
          <p:cNvGrpSpPr>
            <a:grpSpLocks/>
          </p:cNvGrpSpPr>
          <p:nvPr/>
        </p:nvGrpSpPr>
        <p:grpSpPr bwMode="auto">
          <a:xfrm>
            <a:off x="3810002" y="1593850"/>
            <a:ext cx="1204913" cy="914400"/>
            <a:chOff x="2400" y="1004"/>
            <a:chExt cx="759" cy="576"/>
          </a:xfrm>
        </p:grpSpPr>
        <p:sp>
          <p:nvSpPr>
            <p:cNvPr id="137232" name="Text Box 16"/>
            <p:cNvSpPr txBox="1">
              <a:spLocks noChangeArrowheads="1"/>
            </p:cNvSpPr>
            <p:nvPr/>
          </p:nvSpPr>
          <p:spPr bwMode="auto">
            <a:xfrm>
              <a:off x="2496" y="1004"/>
              <a:ext cx="663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Inciting</a:t>
              </a:r>
            </a:p>
            <a:p>
              <a:pPr algn="ctr"/>
              <a:r>
                <a:rPr lang="en-US" sz="2000"/>
                <a:t>Event(s)</a:t>
              </a:r>
            </a:p>
          </p:txBody>
        </p:sp>
        <p:cxnSp>
          <p:nvCxnSpPr>
            <p:cNvPr id="137233" name="AutoShape 17"/>
            <p:cNvCxnSpPr>
              <a:cxnSpLocks noChangeShapeType="1"/>
              <a:stCxn id="137232" idx="3"/>
            </p:cNvCxnSpPr>
            <p:nvPr/>
          </p:nvCxnSpPr>
          <p:spPr bwMode="auto">
            <a:xfrm flipH="1">
              <a:off x="2400" y="1227"/>
              <a:ext cx="759" cy="353"/>
            </a:xfrm>
            <a:prstGeom prst="curvedConnector3">
              <a:avLst>
                <a:gd name="adj1" fmla="val -18982"/>
              </a:avLst>
            </a:prstGeom>
            <a:noFill/>
            <a:ln w="12700" cap="rnd">
              <a:solidFill>
                <a:schemeClr val="tx2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</p:cxnSp>
      </p:grpSp>
      <p:sp>
        <p:nvSpPr>
          <p:cNvPr id="137234" name="Line 18"/>
          <p:cNvSpPr>
            <a:spLocks noChangeShapeType="1"/>
          </p:cNvSpPr>
          <p:nvPr/>
        </p:nvSpPr>
        <p:spPr bwMode="auto">
          <a:xfrm>
            <a:off x="2209799" y="5410200"/>
            <a:ext cx="6402389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235" name="Group 19"/>
          <p:cNvGrpSpPr>
            <a:grpSpLocks/>
          </p:cNvGrpSpPr>
          <p:nvPr/>
        </p:nvGrpSpPr>
        <p:grpSpPr bwMode="auto">
          <a:xfrm>
            <a:off x="6781799" y="1593850"/>
            <a:ext cx="2759866" cy="3968750"/>
            <a:chOff x="3797" y="1004"/>
            <a:chExt cx="1546" cy="2500"/>
          </a:xfrm>
        </p:grpSpPr>
        <p:sp>
          <p:nvSpPr>
            <p:cNvPr id="137236" name="Line 20"/>
            <p:cNvSpPr>
              <a:spLocks noChangeShapeType="1"/>
            </p:cNvSpPr>
            <p:nvPr/>
          </p:nvSpPr>
          <p:spPr bwMode="auto">
            <a:xfrm>
              <a:off x="3797" y="1344"/>
              <a:ext cx="0" cy="21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7" name="Freeform 21"/>
            <p:cNvSpPr>
              <a:spLocks/>
            </p:cNvSpPr>
            <p:nvPr/>
          </p:nvSpPr>
          <p:spPr bwMode="auto">
            <a:xfrm>
              <a:off x="3813" y="3066"/>
              <a:ext cx="843" cy="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24"/>
                </a:cxn>
                <a:cxn ang="0">
                  <a:pos x="132" y="45"/>
                </a:cxn>
                <a:cxn ang="0">
                  <a:pos x="141" y="51"/>
                </a:cxn>
                <a:cxn ang="0">
                  <a:pos x="189" y="87"/>
                </a:cxn>
                <a:cxn ang="0">
                  <a:pos x="387" y="150"/>
                </a:cxn>
                <a:cxn ang="0">
                  <a:pos x="489" y="183"/>
                </a:cxn>
                <a:cxn ang="0">
                  <a:pos x="579" y="228"/>
                </a:cxn>
                <a:cxn ang="0">
                  <a:pos x="681" y="240"/>
                </a:cxn>
                <a:cxn ang="0">
                  <a:pos x="711" y="258"/>
                </a:cxn>
                <a:cxn ang="0">
                  <a:pos x="750" y="264"/>
                </a:cxn>
                <a:cxn ang="0">
                  <a:pos x="786" y="270"/>
                </a:cxn>
                <a:cxn ang="0">
                  <a:pos x="813" y="288"/>
                </a:cxn>
                <a:cxn ang="0">
                  <a:pos x="843" y="294"/>
                </a:cxn>
                <a:cxn ang="0">
                  <a:pos x="873" y="312"/>
                </a:cxn>
                <a:cxn ang="0">
                  <a:pos x="921" y="321"/>
                </a:cxn>
                <a:cxn ang="0">
                  <a:pos x="948" y="339"/>
                </a:cxn>
              </a:cxnLst>
              <a:rect l="0" t="0" r="r" b="b"/>
              <a:pathLst>
                <a:path w="948" h="339">
                  <a:moveTo>
                    <a:pt x="0" y="0"/>
                  </a:moveTo>
                  <a:cubicBezTo>
                    <a:pt x="28" y="19"/>
                    <a:pt x="64" y="16"/>
                    <a:pt x="96" y="24"/>
                  </a:cubicBezTo>
                  <a:cubicBezTo>
                    <a:pt x="108" y="32"/>
                    <a:pt x="120" y="37"/>
                    <a:pt x="132" y="45"/>
                  </a:cubicBezTo>
                  <a:cubicBezTo>
                    <a:pt x="135" y="47"/>
                    <a:pt x="141" y="51"/>
                    <a:pt x="141" y="51"/>
                  </a:cubicBezTo>
                  <a:cubicBezTo>
                    <a:pt x="153" y="69"/>
                    <a:pt x="173" y="73"/>
                    <a:pt x="189" y="87"/>
                  </a:cubicBezTo>
                  <a:cubicBezTo>
                    <a:pt x="242" y="132"/>
                    <a:pt x="319" y="145"/>
                    <a:pt x="387" y="150"/>
                  </a:cubicBezTo>
                  <a:cubicBezTo>
                    <a:pt x="424" y="156"/>
                    <a:pt x="455" y="166"/>
                    <a:pt x="489" y="183"/>
                  </a:cubicBezTo>
                  <a:cubicBezTo>
                    <a:pt x="530" y="238"/>
                    <a:pt x="485" y="224"/>
                    <a:pt x="579" y="228"/>
                  </a:cubicBezTo>
                  <a:cubicBezTo>
                    <a:pt x="616" y="233"/>
                    <a:pt x="642" y="238"/>
                    <a:pt x="681" y="240"/>
                  </a:cubicBezTo>
                  <a:cubicBezTo>
                    <a:pt x="693" y="244"/>
                    <a:pt x="700" y="253"/>
                    <a:pt x="711" y="258"/>
                  </a:cubicBezTo>
                  <a:cubicBezTo>
                    <a:pt x="716" y="260"/>
                    <a:pt x="749" y="264"/>
                    <a:pt x="750" y="264"/>
                  </a:cubicBezTo>
                  <a:cubicBezTo>
                    <a:pt x="759" y="267"/>
                    <a:pt x="782" y="269"/>
                    <a:pt x="786" y="270"/>
                  </a:cubicBezTo>
                  <a:cubicBezTo>
                    <a:pt x="796" y="273"/>
                    <a:pt x="813" y="288"/>
                    <a:pt x="813" y="288"/>
                  </a:cubicBezTo>
                  <a:cubicBezTo>
                    <a:pt x="818" y="308"/>
                    <a:pt x="827" y="299"/>
                    <a:pt x="843" y="294"/>
                  </a:cubicBezTo>
                  <a:cubicBezTo>
                    <a:pt x="859" y="298"/>
                    <a:pt x="860" y="305"/>
                    <a:pt x="873" y="312"/>
                  </a:cubicBezTo>
                  <a:cubicBezTo>
                    <a:pt x="887" y="320"/>
                    <a:pt x="906" y="320"/>
                    <a:pt x="921" y="321"/>
                  </a:cubicBezTo>
                  <a:cubicBezTo>
                    <a:pt x="926" y="329"/>
                    <a:pt x="938" y="339"/>
                    <a:pt x="948" y="339"/>
                  </a:cubicBezTo>
                </a:path>
              </a:pathLst>
            </a:custGeom>
            <a:noFill/>
            <a:ln w="38100" cap="flat" cmpd="sng">
              <a:solidFill>
                <a:srgbClr val="FFFF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38" name="Group 22"/>
            <p:cNvGrpSpPr>
              <a:grpSpLocks/>
            </p:cNvGrpSpPr>
            <p:nvPr/>
          </p:nvGrpSpPr>
          <p:grpSpPr bwMode="auto">
            <a:xfrm>
              <a:off x="4651" y="1004"/>
              <a:ext cx="692" cy="2500"/>
              <a:chOff x="4651" y="1004"/>
              <a:chExt cx="692" cy="2500"/>
            </a:xfrm>
          </p:grpSpPr>
          <p:sp>
            <p:nvSpPr>
              <p:cNvPr id="137239" name="Line 23"/>
              <p:cNvSpPr>
                <a:spLocks noChangeShapeType="1"/>
              </p:cNvSpPr>
              <p:nvPr/>
            </p:nvSpPr>
            <p:spPr bwMode="auto">
              <a:xfrm>
                <a:off x="4651" y="1344"/>
                <a:ext cx="0" cy="216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40" name="Group 24"/>
              <p:cNvGrpSpPr>
                <a:grpSpLocks/>
              </p:cNvGrpSpPr>
              <p:nvPr/>
            </p:nvGrpSpPr>
            <p:grpSpPr bwMode="auto">
              <a:xfrm>
                <a:off x="4651" y="1004"/>
                <a:ext cx="692" cy="2410"/>
                <a:chOff x="4651" y="1004"/>
                <a:chExt cx="692" cy="2410"/>
              </a:xfrm>
            </p:grpSpPr>
            <p:sp>
              <p:nvSpPr>
                <p:cNvPr id="1372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738" y="1004"/>
                  <a:ext cx="605" cy="44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“Brittle”</a:t>
                  </a:r>
                </a:p>
                <a:p>
                  <a:pPr algn="ctr"/>
                  <a:r>
                    <a:rPr lang="en-US" sz="2000"/>
                    <a:t>Diabetes</a:t>
                  </a:r>
                </a:p>
              </p:txBody>
            </p:sp>
            <p:sp>
              <p:nvSpPr>
                <p:cNvPr id="137242" name="Freeform 26"/>
                <p:cNvSpPr>
                  <a:spLocks/>
                </p:cNvSpPr>
                <p:nvPr/>
              </p:nvSpPr>
              <p:spPr bwMode="auto">
                <a:xfrm>
                  <a:off x="4651" y="3396"/>
                  <a:ext cx="240" cy="18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75" y="0"/>
                    </a:cxn>
                    <a:cxn ang="0">
                      <a:pos x="120" y="6"/>
                    </a:cxn>
                    <a:cxn ang="0">
                      <a:pos x="138" y="12"/>
                    </a:cxn>
                    <a:cxn ang="0">
                      <a:pos x="216" y="12"/>
                    </a:cxn>
                    <a:cxn ang="0">
                      <a:pos x="234" y="18"/>
                    </a:cxn>
                    <a:cxn ang="0">
                      <a:pos x="270" y="15"/>
                    </a:cxn>
                  </a:cxnLst>
                  <a:rect l="0" t="0" r="r" b="b"/>
                  <a:pathLst>
                    <a:path w="270" h="18">
                      <a:moveTo>
                        <a:pt x="0" y="9"/>
                      </a:moveTo>
                      <a:cubicBezTo>
                        <a:pt x="27" y="7"/>
                        <a:pt x="49" y="4"/>
                        <a:pt x="75" y="0"/>
                      </a:cubicBezTo>
                      <a:cubicBezTo>
                        <a:pt x="98" y="2"/>
                        <a:pt x="103" y="1"/>
                        <a:pt x="120" y="6"/>
                      </a:cubicBezTo>
                      <a:cubicBezTo>
                        <a:pt x="126" y="8"/>
                        <a:pt x="138" y="12"/>
                        <a:pt x="138" y="12"/>
                      </a:cubicBezTo>
                      <a:cubicBezTo>
                        <a:pt x="173" y="9"/>
                        <a:pt x="176" y="7"/>
                        <a:pt x="216" y="12"/>
                      </a:cubicBezTo>
                      <a:cubicBezTo>
                        <a:pt x="222" y="13"/>
                        <a:pt x="234" y="18"/>
                        <a:pt x="234" y="18"/>
                      </a:cubicBezTo>
                      <a:cubicBezTo>
                        <a:pt x="256" y="14"/>
                        <a:pt x="244" y="15"/>
                        <a:pt x="270" y="15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7243" name="Group 27"/>
          <p:cNvGrpSpPr>
            <a:grpSpLocks/>
          </p:cNvGrpSpPr>
          <p:nvPr/>
        </p:nvGrpSpPr>
        <p:grpSpPr bwMode="auto">
          <a:xfrm>
            <a:off x="6600826" y="2438400"/>
            <a:ext cx="1127324" cy="2362200"/>
            <a:chOff x="3696" y="1536"/>
            <a:chExt cx="631" cy="1488"/>
          </a:xfrm>
        </p:grpSpPr>
        <p:sp>
          <p:nvSpPr>
            <p:cNvPr id="137244" name="AutoShape 28"/>
            <p:cNvSpPr>
              <a:spLocks/>
            </p:cNvSpPr>
            <p:nvPr/>
          </p:nvSpPr>
          <p:spPr bwMode="auto">
            <a:xfrm>
              <a:off x="3696" y="1536"/>
              <a:ext cx="384" cy="1488"/>
            </a:xfrm>
            <a:prstGeom prst="rightBrace">
              <a:avLst>
                <a:gd name="adj1" fmla="val 32292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5" name="Text Box 29"/>
            <p:cNvSpPr txBox="1">
              <a:spLocks noChangeArrowheads="1"/>
            </p:cNvSpPr>
            <p:nvPr/>
          </p:nvSpPr>
          <p:spPr bwMode="auto">
            <a:xfrm>
              <a:off x="4166" y="2136"/>
              <a:ext cx="1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2"/>
                  </a:solidFill>
                </a:rPr>
                <a:t>I</a:t>
              </a:r>
            </a:p>
          </p:txBody>
        </p:sp>
      </p:grpSp>
      <p:grpSp>
        <p:nvGrpSpPr>
          <p:cNvPr id="137246" name="Group 30"/>
          <p:cNvGrpSpPr>
            <a:grpSpLocks/>
          </p:cNvGrpSpPr>
          <p:nvPr/>
        </p:nvGrpSpPr>
        <p:grpSpPr bwMode="auto">
          <a:xfrm>
            <a:off x="6943727" y="3581402"/>
            <a:ext cx="2171899" cy="1204913"/>
            <a:chOff x="3888" y="2256"/>
            <a:chExt cx="1216" cy="759"/>
          </a:xfrm>
        </p:grpSpPr>
        <p:cxnSp>
          <p:nvCxnSpPr>
            <p:cNvPr id="137247" name="AutoShape 31"/>
            <p:cNvCxnSpPr>
              <a:cxnSpLocks noChangeShapeType="1"/>
            </p:cNvCxnSpPr>
            <p:nvPr/>
          </p:nvCxnSpPr>
          <p:spPr bwMode="auto">
            <a:xfrm flipV="1">
              <a:off x="3888" y="2391"/>
              <a:ext cx="1008" cy="62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2"/>
              </a:solidFill>
              <a:round/>
              <a:headEnd type="arrow" w="sm" len="sm"/>
              <a:tailEnd type="none" w="sm" len="sm"/>
            </a:ln>
            <a:effectLst/>
          </p:spPr>
        </p:cxnSp>
        <p:sp>
          <p:nvSpPr>
            <p:cNvPr id="137248" name="Text Box 32"/>
            <p:cNvSpPr txBox="1">
              <a:spLocks noChangeArrowheads="1"/>
            </p:cNvSpPr>
            <p:nvPr/>
          </p:nvSpPr>
          <p:spPr bwMode="auto">
            <a:xfrm>
              <a:off x="4886" y="2256"/>
              <a:ext cx="218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II</a:t>
              </a:r>
            </a:p>
          </p:txBody>
        </p:sp>
      </p:grpSp>
      <p:grpSp>
        <p:nvGrpSpPr>
          <p:cNvPr id="137249" name="Group 33"/>
          <p:cNvGrpSpPr>
            <a:grpSpLocks/>
          </p:cNvGrpSpPr>
          <p:nvPr/>
        </p:nvGrpSpPr>
        <p:grpSpPr bwMode="auto">
          <a:xfrm>
            <a:off x="8743951" y="3657600"/>
            <a:ext cx="1295400" cy="1828800"/>
            <a:chOff x="4896" y="2304"/>
            <a:chExt cx="725" cy="1152"/>
          </a:xfrm>
        </p:grpSpPr>
        <p:sp>
          <p:nvSpPr>
            <p:cNvPr id="137250" name="Text Box 34"/>
            <p:cNvSpPr txBox="1">
              <a:spLocks noChangeArrowheads="1"/>
            </p:cNvSpPr>
            <p:nvPr/>
          </p:nvSpPr>
          <p:spPr bwMode="auto">
            <a:xfrm>
              <a:off x="5136" y="2304"/>
              <a:ext cx="276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III</a:t>
              </a:r>
            </a:p>
          </p:txBody>
        </p:sp>
        <p:grpSp>
          <p:nvGrpSpPr>
            <p:cNvPr id="137251" name="Group 35"/>
            <p:cNvGrpSpPr>
              <a:grpSpLocks/>
            </p:cNvGrpSpPr>
            <p:nvPr/>
          </p:nvGrpSpPr>
          <p:grpSpPr bwMode="auto">
            <a:xfrm>
              <a:off x="4896" y="2439"/>
              <a:ext cx="725" cy="1017"/>
              <a:chOff x="4896" y="2439"/>
              <a:chExt cx="725" cy="1017"/>
            </a:xfrm>
          </p:grpSpPr>
          <p:sp>
            <p:nvSpPr>
              <p:cNvPr id="137252" name="AutoShape 36"/>
              <p:cNvSpPr>
                <a:spLocks/>
              </p:cNvSpPr>
              <p:nvPr/>
            </p:nvSpPr>
            <p:spPr bwMode="auto">
              <a:xfrm>
                <a:off x="5493" y="2439"/>
                <a:ext cx="128" cy="1008"/>
              </a:xfrm>
              <a:prstGeom prst="rightBracket">
                <a:avLst>
                  <a:gd name="adj" fmla="val 65625"/>
                </a:avLst>
              </a:prstGeom>
              <a:noFill/>
              <a:ln w="381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3" name="Line 37"/>
              <p:cNvSpPr>
                <a:spLocks noChangeShapeType="1"/>
              </p:cNvSpPr>
              <p:nvPr/>
            </p:nvSpPr>
            <p:spPr bwMode="auto">
              <a:xfrm flipH="1">
                <a:off x="4896" y="3456"/>
                <a:ext cx="59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none" w="sm" len="sm"/>
                <a:tailEnd type="stealth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7254" name="Group 38"/>
          <p:cNvGrpSpPr>
            <a:grpSpLocks/>
          </p:cNvGrpSpPr>
          <p:nvPr/>
        </p:nvGrpSpPr>
        <p:grpSpPr bwMode="auto">
          <a:xfrm>
            <a:off x="2209801" y="1589088"/>
            <a:ext cx="6477000" cy="4740274"/>
            <a:chOff x="1237" y="1001"/>
            <a:chExt cx="3627" cy="2986"/>
          </a:xfrm>
        </p:grpSpPr>
        <p:grpSp>
          <p:nvGrpSpPr>
            <p:cNvPr id="137255" name="Group 39"/>
            <p:cNvGrpSpPr>
              <a:grpSpLocks/>
            </p:cNvGrpSpPr>
            <p:nvPr/>
          </p:nvGrpSpPr>
          <p:grpSpPr bwMode="auto">
            <a:xfrm>
              <a:off x="1237" y="3504"/>
              <a:ext cx="3627" cy="483"/>
              <a:chOff x="1392" y="3504"/>
              <a:chExt cx="4080" cy="483"/>
            </a:xfrm>
          </p:grpSpPr>
          <p:sp>
            <p:nvSpPr>
              <p:cNvPr id="137256" name="Line 40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40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7" name="Text Box 41"/>
              <p:cNvSpPr txBox="1">
                <a:spLocks noChangeArrowheads="1"/>
              </p:cNvSpPr>
              <p:nvPr/>
            </p:nvSpPr>
            <p:spPr bwMode="auto">
              <a:xfrm>
                <a:off x="2783" y="3696"/>
                <a:ext cx="1104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Time (years)</a:t>
                </a:r>
              </a:p>
            </p:txBody>
          </p:sp>
          <p:sp>
            <p:nvSpPr>
              <p:cNvPr id="137258" name="Line 42"/>
              <p:cNvSpPr>
                <a:spLocks noChangeShapeType="1"/>
              </p:cNvSpPr>
              <p:nvPr/>
            </p:nvSpPr>
            <p:spPr bwMode="auto">
              <a:xfrm>
                <a:off x="2544" y="3984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7259" name="Group 43"/>
            <p:cNvGrpSpPr>
              <a:grpSpLocks/>
            </p:cNvGrpSpPr>
            <p:nvPr/>
          </p:nvGrpSpPr>
          <p:grpSpPr bwMode="auto">
            <a:xfrm>
              <a:off x="2091" y="1001"/>
              <a:ext cx="1728" cy="2503"/>
              <a:chOff x="2352" y="1001"/>
              <a:chExt cx="1944" cy="2503"/>
            </a:xfrm>
          </p:grpSpPr>
          <p:grpSp>
            <p:nvGrpSpPr>
              <p:cNvPr id="137260" name="Group 44"/>
              <p:cNvGrpSpPr>
                <a:grpSpLocks/>
              </p:cNvGrpSpPr>
              <p:nvPr/>
            </p:nvGrpSpPr>
            <p:grpSpPr bwMode="auto">
              <a:xfrm>
                <a:off x="2352" y="1344"/>
                <a:ext cx="960" cy="2160"/>
                <a:chOff x="2352" y="1344"/>
                <a:chExt cx="960" cy="2160"/>
              </a:xfrm>
            </p:grpSpPr>
            <p:sp>
              <p:nvSpPr>
                <p:cNvPr id="137261" name="Line 45"/>
                <p:cNvSpPr>
                  <a:spLocks noChangeShapeType="1"/>
                </p:cNvSpPr>
                <p:nvPr/>
              </p:nvSpPr>
              <p:spPr bwMode="auto">
                <a:xfrm>
                  <a:off x="2352" y="1344"/>
                  <a:ext cx="0" cy="216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262" name="Freeform 46"/>
                <p:cNvSpPr>
                  <a:spLocks/>
                </p:cNvSpPr>
                <p:nvPr/>
              </p:nvSpPr>
              <p:spPr bwMode="auto">
                <a:xfrm>
                  <a:off x="2355" y="1595"/>
                  <a:ext cx="957" cy="62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9" y="7"/>
                    </a:cxn>
                    <a:cxn ang="0">
                      <a:pos x="78" y="31"/>
                    </a:cxn>
                    <a:cxn ang="0">
                      <a:pos x="276" y="34"/>
                    </a:cxn>
                    <a:cxn ang="0">
                      <a:pos x="300" y="91"/>
                    </a:cxn>
                    <a:cxn ang="0">
                      <a:pos x="339" y="100"/>
                    </a:cxn>
                    <a:cxn ang="0">
                      <a:pos x="366" y="115"/>
                    </a:cxn>
                    <a:cxn ang="0">
                      <a:pos x="378" y="157"/>
                    </a:cxn>
                    <a:cxn ang="0">
                      <a:pos x="405" y="172"/>
                    </a:cxn>
                    <a:cxn ang="0">
                      <a:pos x="471" y="193"/>
                    </a:cxn>
                    <a:cxn ang="0">
                      <a:pos x="486" y="250"/>
                    </a:cxn>
                    <a:cxn ang="0">
                      <a:pos x="522" y="262"/>
                    </a:cxn>
                    <a:cxn ang="0">
                      <a:pos x="540" y="268"/>
                    </a:cxn>
                    <a:cxn ang="0">
                      <a:pos x="627" y="298"/>
                    </a:cxn>
                    <a:cxn ang="0">
                      <a:pos x="636" y="343"/>
                    </a:cxn>
                    <a:cxn ang="0">
                      <a:pos x="699" y="403"/>
                    </a:cxn>
                    <a:cxn ang="0">
                      <a:pos x="762" y="439"/>
                    </a:cxn>
                    <a:cxn ang="0">
                      <a:pos x="777" y="493"/>
                    </a:cxn>
                    <a:cxn ang="0">
                      <a:pos x="870" y="502"/>
                    </a:cxn>
                    <a:cxn ang="0">
                      <a:pos x="915" y="541"/>
                    </a:cxn>
                    <a:cxn ang="0">
                      <a:pos x="942" y="607"/>
                    </a:cxn>
                    <a:cxn ang="0">
                      <a:pos x="957" y="622"/>
                    </a:cxn>
                  </a:cxnLst>
                  <a:rect l="0" t="0" r="r" b="b"/>
                  <a:pathLst>
                    <a:path w="957" h="622">
                      <a:moveTo>
                        <a:pt x="0" y="1"/>
                      </a:moveTo>
                      <a:cubicBezTo>
                        <a:pt x="13" y="2"/>
                        <a:pt x="28" y="0"/>
                        <a:pt x="39" y="7"/>
                      </a:cubicBezTo>
                      <a:cubicBezTo>
                        <a:pt x="52" y="15"/>
                        <a:pt x="61" y="31"/>
                        <a:pt x="78" y="31"/>
                      </a:cubicBezTo>
                      <a:cubicBezTo>
                        <a:pt x="144" y="33"/>
                        <a:pt x="210" y="33"/>
                        <a:pt x="276" y="34"/>
                      </a:cubicBezTo>
                      <a:cubicBezTo>
                        <a:pt x="298" y="41"/>
                        <a:pt x="291" y="74"/>
                        <a:pt x="300" y="91"/>
                      </a:cubicBezTo>
                      <a:cubicBezTo>
                        <a:pt x="303" y="97"/>
                        <a:pt x="336" y="99"/>
                        <a:pt x="339" y="100"/>
                      </a:cubicBezTo>
                      <a:cubicBezTo>
                        <a:pt x="349" y="102"/>
                        <a:pt x="366" y="115"/>
                        <a:pt x="366" y="115"/>
                      </a:cubicBezTo>
                      <a:cubicBezTo>
                        <a:pt x="370" y="126"/>
                        <a:pt x="372" y="148"/>
                        <a:pt x="378" y="157"/>
                      </a:cubicBezTo>
                      <a:cubicBezTo>
                        <a:pt x="384" y="166"/>
                        <a:pt x="405" y="172"/>
                        <a:pt x="405" y="172"/>
                      </a:cubicBezTo>
                      <a:cubicBezTo>
                        <a:pt x="423" y="190"/>
                        <a:pt x="447" y="189"/>
                        <a:pt x="471" y="193"/>
                      </a:cubicBezTo>
                      <a:cubicBezTo>
                        <a:pt x="477" y="210"/>
                        <a:pt x="472" y="239"/>
                        <a:pt x="486" y="250"/>
                      </a:cubicBezTo>
                      <a:cubicBezTo>
                        <a:pt x="495" y="258"/>
                        <a:pt x="513" y="259"/>
                        <a:pt x="522" y="262"/>
                      </a:cubicBezTo>
                      <a:cubicBezTo>
                        <a:pt x="528" y="264"/>
                        <a:pt x="540" y="268"/>
                        <a:pt x="540" y="268"/>
                      </a:cubicBezTo>
                      <a:cubicBezTo>
                        <a:pt x="564" y="292"/>
                        <a:pt x="596" y="290"/>
                        <a:pt x="627" y="298"/>
                      </a:cubicBezTo>
                      <a:cubicBezTo>
                        <a:pt x="646" y="311"/>
                        <a:pt x="643" y="322"/>
                        <a:pt x="636" y="343"/>
                      </a:cubicBezTo>
                      <a:cubicBezTo>
                        <a:pt x="643" y="376"/>
                        <a:pt x="674" y="386"/>
                        <a:pt x="699" y="403"/>
                      </a:cubicBezTo>
                      <a:cubicBezTo>
                        <a:pt x="719" y="417"/>
                        <a:pt x="738" y="431"/>
                        <a:pt x="762" y="439"/>
                      </a:cubicBezTo>
                      <a:cubicBezTo>
                        <a:pt x="785" y="462"/>
                        <a:pt x="781" y="445"/>
                        <a:pt x="777" y="493"/>
                      </a:cubicBezTo>
                      <a:cubicBezTo>
                        <a:pt x="811" y="516"/>
                        <a:pt x="767" y="489"/>
                        <a:pt x="870" y="502"/>
                      </a:cubicBezTo>
                      <a:cubicBezTo>
                        <a:pt x="873" y="502"/>
                        <a:pt x="910" y="536"/>
                        <a:pt x="915" y="541"/>
                      </a:cubicBezTo>
                      <a:cubicBezTo>
                        <a:pt x="911" y="584"/>
                        <a:pt x="899" y="593"/>
                        <a:pt x="942" y="607"/>
                      </a:cubicBezTo>
                      <a:cubicBezTo>
                        <a:pt x="946" y="613"/>
                        <a:pt x="957" y="622"/>
                        <a:pt x="957" y="622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263" name="Group 47"/>
              <p:cNvGrpSpPr>
                <a:grpSpLocks/>
              </p:cNvGrpSpPr>
              <p:nvPr/>
            </p:nvGrpSpPr>
            <p:grpSpPr bwMode="auto">
              <a:xfrm>
                <a:off x="3312" y="1001"/>
                <a:ext cx="984" cy="2503"/>
                <a:chOff x="3312" y="1001"/>
                <a:chExt cx="984" cy="2503"/>
              </a:xfrm>
            </p:grpSpPr>
            <p:sp>
              <p:nvSpPr>
                <p:cNvPr id="137264" name="Line 48"/>
                <p:cNvSpPr>
                  <a:spLocks noChangeShapeType="1"/>
                </p:cNvSpPr>
                <p:nvPr/>
              </p:nvSpPr>
              <p:spPr bwMode="auto">
                <a:xfrm>
                  <a:off x="3312" y="1344"/>
                  <a:ext cx="0" cy="216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26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07" y="1001"/>
                  <a:ext cx="765" cy="44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“Silent” </a:t>
                  </a:r>
                  <a:r>
                    <a:rPr lang="en-US" sz="2000">
                      <a:latin typeface="Bookshelf Symbol 1" pitchFamily="34" charset="2"/>
                      <a:sym typeface="Symbol" pitchFamily="18" charset="2"/>
                    </a:rPr>
                    <a:t></a:t>
                  </a:r>
                  <a:endParaRPr lang="en-US" sz="2000">
                    <a:sym typeface="Arial" charset="0"/>
                  </a:endParaRPr>
                </a:p>
                <a:p>
                  <a:pPr algn="ctr"/>
                  <a:r>
                    <a:rPr lang="en-US" sz="2000">
                      <a:sym typeface="Arial" charset="0"/>
                    </a:rPr>
                    <a:t>Cell Loss</a:t>
                  </a:r>
                  <a:endParaRPr lang="en-US" sz="2000"/>
                </a:p>
              </p:txBody>
            </p:sp>
            <p:sp>
              <p:nvSpPr>
                <p:cNvPr id="137266" name="Freeform 50"/>
                <p:cNvSpPr>
                  <a:spLocks/>
                </p:cNvSpPr>
                <p:nvPr/>
              </p:nvSpPr>
              <p:spPr bwMode="auto">
                <a:xfrm>
                  <a:off x="3312" y="2215"/>
                  <a:ext cx="984" cy="84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8" y="23"/>
                    </a:cxn>
                    <a:cxn ang="0">
                      <a:pos x="81" y="50"/>
                    </a:cxn>
                    <a:cxn ang="0">
                      <a:pos x="225" y="107"/>
                    </a:cxn>
                    <a:cxn ang="0">
                      <a:pos x="258" y="173"/>
                    </a:cxn>
                    <a:cxn ang="0">
                      <a:pos x="318" y="224"/>
                    </a:cxn>
                    <a:cxn ang="0">
                      <a:pos x="342" y="227"/>
                    </a:cxn>
                    <a:cxn ang="0">
                      <a:pos x="378" y="233"/>
                    </a:cxn>
                    <a:cxn ang="0">
                      <a:pos x="438" y="278"/>
                    </a:cxn>
                    <a:cxn ang="0">
                      <a:pos x="453" y="371"/>
                    </a:cxn>
                    <a:cxn ang="0">
                      <a:pos x="519" y="377"/>
                    </a:cxn>
                    <a:cxn ang="0">
                      <a:pos x="594" y="404"/>
                    </a:cxn>
                    <a:cxn ang="0">
                      <a:pos x="618" y="425"/>
                    </a:cxn>
                    <a:cxn ang="0">
                      <a:pos x="654" y="455"/>
                    </a:cxn>
                    <a:cxn ang="0">
                      <a:pos x="714" y="482"/>
                    </a:cxn>
                    <a:cxn ang="0">
                      <a:pos x="747" y="554"/>
                    </a:cxn>
                    <a:cxn ang="0">
                      <a:pos x="768" y="578"/>
                    </a:cxn>
                    <a:cxn ang="0">
                      <a:pos x="807" y="623"/>
                    </a:cxn>
                    <a:cxn ang="0">
                      <a:pos x="819" y="641"/>
                    </a:cxn>
                    <a:cxn ang="0">
                      <a:pos x="837" y="671"/>
                    </a:cxn>
                    <a:cxn ang="0">
                      <a:pos x="873" y="701"/>
                    </a:cxn>
                    <a:cxn ang="0">
                      <a:pos x="888" y="728"/>
                    </a:cxn>
                    <a:cxn ang="0">
                      <a:pos x="903" y="764"/>
                    </a:cxn>
                    <a:cxn ang="0">
                      <a:pos x="912" y="767"/>
                    </a:cxn>
                    <a:cxn ang="0">
                      <a:pos x="948" y="815"/>
                    </a:cxn>
                    <a:cxn ang="0">
                      <a:pos x="954" y="824"/>
                    </a:cxn>
                    <a:cxn ang="0">
                      <a:pos x="963" y="827"/>
                    </a:cxn>
                    <a:cxn ang="0">
                      <a:pos x="984" y="845"/>
                    </a:cxn>
                  </a:cxnLst>
                  <a:rect l="0" t="0" r="r" b="b"/>
                  <a:pathLst>
                    <a:path w="984" h="845">
                      <a:moveTo>
                        <a:pt x="0" y="8"/>
                      </a:moveTo>
                      <a:cubicBezTo>
                        <a:pt x="23" y="0"/>
                        <a:pt x="31" y="12"/>
                        <a:pt x="48" y="23"/>
                      </a:cubicBezTo>
                      <a:cubicBezTo>
                        <a:pt x="56" y="35"/>
                        <a:pt x="68" y="46"/>
                        <a:pt x="81" y="50"/>
                      </a:cubicBezTo>
                      <a:cubicBezTo>
                        <a:pt x="122" y="91"/>
                        <a:pt x="169" y="95"/>
                        <a:pt x="225" y="107"/>
                      </a:cubicBezTo>
                      <a:cubicBezTo>
                        <a:pt x="240" y="128"/>
                        <a:pt x="238" y="153"/>
                        <a:pt x="258" y="173"/>
                      </a:cubicBezTo>
                      <a:cubicBezTo>
                        <a:pt x="267" y="216"/>
                        <a:pt x="273" y="219"/>
                        <a:pt x="318" y="224"/>
                      </a:cubicBezTo>
                      <a:cubicBezTo>
                        <a:pt x="326" y="225"/>
                        <a:pt x="334" y="226"/>
                        <a:pt x="342" y="227"/>
                      </a:cubicBezTo>
                      <a:cubicBezTo>
                        <a:pt x="354" y="229"/>
                        <a:pt x="378" y="233"/>
                        <a:pt x="378" y="233"/>
                      </a:cubicBezTo>
                      <a:cubicBezTo>
                        <a:pt x="401" y="244"/>
                        <a:pt x="420" y="260"/>
                        <a:pt x="438" y="278"/>
                      </a:cubicBezTo>
                      <a:cubicBezTo>
                        <a:pt x="441" y="289"/>
                        <a:pt x="452" y="370"/>
                        <a:pt x="453" y="371"/>
                      </a:cubicBezTo>
                      <a:cubicBezTo>
                        <a:pt x="470" y="386"/>
                        <a:pt x="497" y="374"/>
                        <a:pt x="519" y="377"/>
                      </a:cubicBezTo>
                      <a:cubicBezTo>
                        <a:pt x="545" y="386"/>
                        <a:pt x="571" y="388"/>
                        <a:pt x="594" y="404"/>
                      </a:cubicBezTo>
                      <a:cubicBezTo>
                        <a:pt x="600" y="413"/>
                        <a:pt x="618" y="425"/>
                        <a:pt x="618" y="425"/>
                      </a:cubicBezTo>
                      <a:cubicBezTo>
                        <a:pt x="624" y="449"/>
                        <a:pt x="629" y="451"/>
                        <a:pt x="654" y="455"/>
                      </a:cubicBezTo>
                      <a:cubicBezTo>
                        <a:pt x="707" y="475"/>
                        <a:pt x="688" y="463"/>
                        <a:pt x="714" y="482"/>
                      </a:cubicBezTo>
                      <a:cubicBezTo>
                        <a:pt x="726" y="506"/>
                        <a:pt x="732" y="532"/>
                        <a:pt x="747" y="554"/>
                      </a:cubicBezTo>
                      <a:cubicBezTo>
                        <a:pt x="751" y="570"/>
                        <a:pt x="752" y="574"/>
                        <a:pt x="768" y="578"/>
                      </a:cubicBezTo>
                      <a:cubicBezTo>
                        <a:pt x="781" y="598"/>
                        <a:pt x="792" y="606"/>
                        <a:pt x="807" y="623"/>
                      </a:cubicBezTo>
                      <a:cubicBezTo>
                        <a:pt x="812" y="628"/>
                        <a:pt x="819" y="641"/>
                        <a:pt x="819" y="641"/>
                      </a:cubicBezTo>
                      <a:cubicBezTo>
                        <a:pt x="823" y="655"/>
                        <a:pt x="827" y="661"/>
                        <a:pt x="837" y="671"/>
                      </a:cubicBezTo>
                      <a:cubicBezTo>
                        <a:pt x="842" y="687"/>
                        <a:pt x="860" y="691"/>
                        <a:pt x="873" y="701"/>
                      </a:cubicBezTo>
                      <a:cubicBezTo>
                        <a:pt x="876" y="711"/>
                        <a:pt x="885" y="718"/>
                        <a:pt x="888" y="728"/>
                      </a:cubicBezTo>
                      <a:cubicBezTo>
                        <a:pt x="891" y="736"/>
                        <a:pt x="897" y="758"/>
                        <a:pt x="903" y="764"/>
                      </a:cubicBezTo>
                      <a:cubicBezTo>
                        <a:pt x="905" y="766"/>
                        <a:pt x="909" y="766"/>
                        <a:pt x="912" y="767"/>
                      </a:cubicBezTo>
                      <a:cubicBezTo>
                        <a:pt x="929" y="784"/>
                        <a:pt x="923" y="807"/>
                        <a:pt x="948" y="815"/>
                      </a:cubicBezTo>
                      <a:cubicBezTo>
                        <a:pt x="950" y="818"/>
                        <a:pt x="951" y="822"/>
                        <a:pt x="954" y="824"/>
                      </a:cubicBezTo>
                      <a:cubicBezTo>
                        <a:pt x="956" y="826"/>
                        <a:pt x="961" y="825"/>
                        <a:pt x="963" y="827"/>
                      </a:cubicBezTo>
                      <a:cubicBezTo>
                        <a:pt x="972" y="838"/>
                        <a:pt x="965" y="845"/>
                        <a:pt x="984" y="845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7267" name="Group 51"/>
          <p:cNvGrpSpPr>
            <a:grpSpLocks/>
          </p:cNvGrpSpPr>
          <p:nvPr/>
        </p:nvGrpSpPr>
        <p:grpSpPr bwMode="auto">
          <a:xfrm>
            <a:off x="171450" y="3394075"/>
            <a:ext cx="9601200" cy="1200150"/>
            <a:chOff x="96" y="2138"/>
            <a:chExt cx="5376" cy="756"/>
          </a:xfrm>
        </p:grpSpPr>
        <p:sp>
          <p:nvSpPr>
            <p:cNvPr id="137268" name="Rectangle 52"/>
            <p:cNvSpPr>
              <a:spLocks noChangeArrowheads="1"/>
            </p:cNvSpPr>
            <p:nvPr/>
          </p:nvSpPr>
          <p:spPr bwMode="auto">
            <a:xfrm>
              <a:off x="96" y="2160"/>
              <a:ext cx="5376" cy="5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9" name="Text Box 53"/>
            <p:cNvSpPr txBox="1">
              <a:spLocks noChangeArrowheads="1"/>
            </p:cNvSpPr>
            <p:nvPr/>
          </p:nvSpPr>
          <p:spPr bwMode="auto">
            <a:xfrm>
              <a:off x="230" y="2138"/>
              <a:ext cx="463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We cannot easily/accurately measure islet mass in vivo or ex vivo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No accepted norm for the islet number within a human pancreas</a:t>
              </a:r>
            </a:p>
            <a:p>
              <a:pPr eaLnBrk="1" hangingPunct="1"/>
              <a:endParaRPr lang="en-US" sz="2400"/>
            </a:p>
          </p:txBody>
        </p:sp>
      </p:grpSp>
      <p:grpSp>
        <p:nvGrpSpPr>
          <p:cNvPr id="137270" name="Group 54"/>
          <p:cNvGrpSpPr>
            <a:grpSpLocks/>
          </p:cNvGrpSpPr>
          <p:nvPr/>
        </p:nvGrpSpPr>
        <p:grpSpPr bwMode="auto">
          <a:xfrm>
            <a:off x="1457325" y="2251075"/>
            <a:ext cx="8058151" cy="1200150"/>
            <a:chOff x="816" y="1418"/>
            <a:chExt cx="4512" cy="756"/>
          </a:xfrm>
        </p:grpSpPr>
        <p:sp>
          <p:nvSpPr>
            <p:cNvPr id="137271" name="Rectangle 55"/>
            <p:cNvSpPr>
              <a:spLocks noChangeArrowheads="1"/>
            </p:cNvSpPr>
            <p:nvPr/>
          </p:nvSpPr>
          <p:spPr bwMode="auto">
            <a:xfrm>
              <a:off x="816" y="1440"/>
              <a:ext cx="4512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137272" name="Text Box 56"/>
            <p:cNvSpPr txBox="1">
              <a:spLocks noChangeArrowheads="1"/>
            </p:cNvSpPr>
            <p:nvPr/>
          </p:nvSpPr>
          <p:spPr bwMode="auto">
            <a:xfrm>
              <a:off x="854" y="1418"/>
              <a:ext cx="397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Strong association with MHC class II (DQ in particular)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Other associations much weaker, population dependent-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    e.g. insulin VNTR, CD152, other</a:t>
              </a:r>
            </a:p>
          </p:txBody>
        </p:sp>
      </p:grpSp>
      <p:grpSp>
        <p:nvGrpSpPr>
          <p:cNvPr id="137273" name="Group 57"/>
          <p:cNvGrpSpPr>
            <a:grpSpLocks/>
          </p:cNvGrpSpPr>
          <p:nvPr/>
        </p:nvGrpSpPr>
        <p:grpSpPr bwMode="auto">
          <a:xfrm>
            <a:off x="1628776" y="2403476"/>
            <a:ext cx="5441951" cy="1938205"/>
            <a:chOff x="912" y="1514"/>
            <a:chExt cx="2880" cy="745"/>
          </a:xfrm>
        </p:grpSpPr>
        <p:sp>
          <p:nvSpPr>
            <p:cNvPr id="137274" name="Rectangle 58"/>
            <p:cNvSpPr>
              <a:spLocks noChangeArrowheads="1"/>
            </p:cNvSpPr>
            <p:nvPr/>
          </p:nvSpPr>
          <p:spPr bwMode="auto">
            <a:xfrm>
              <a:off x="912" y="1536"/>
              <a:ext cx="2880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137275" name="Text Box 59"/>
            <p:cNvSpPr txBox="1">
              <a:spLocks noChangeArrowheads="1"/>
            </p:cNvSpPr>
            <p:nvPr/>
          </p:nvSpPr>
          <p:spPr bwMode="auto">
            <a:xfrm>
              <a:off x="950" y="1514"/>
              <a:ext cx="254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Infectious agent(s)?- Etiology if true?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Environmental toxin(s)?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Absence of childhood illness?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Combination of factors?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Age of exposure?</a:t>
              </a:r>
            </a:p>
          </p:txBody>
        </p:sp>
      </p:grpSp>
      <p:grpSp>
        <p:nvGrpSpPr>
          <p:cNvPr id="137276" name="Group 60"/>
          <p:cNvGrpSpPr>
            <a:grpSpLocks/>
          </p:cNvGrpSpPr>
          <p:nvPr/>
        </p:nvGrpSpPr>
        <p:grpSpPr bwMode="auto">
          <a:xfrm>
            <a:off x="2209800" y="1600200"/>
            <a:ext cx="6400800" cy="3282950"/>
            <a:chOff x="1237" y="1008"/>
            <a:chExt cx="3584" cy="2068"/>
          </a:xfrm>
        </p:grpSpPr>
        <p:sp>
          <p:nvSpPr>
            <p:cNvPr id="137277" name="Line 61"/>
            <p:cNvSpPr>
              <a:spLocks noChangeShapeType="1"/>
            </p:cNvSpPr>
            <p:nvPr/>
          </p:nvSpPr>
          <p:spPr bwMode="auto">
            <a:xfrm>
              <a:off x="1237" y="3076"/>
              <a:ext cx="3584" cy="0"/>
            </a:xfrm>
            <a:prstGeom prst="line">
              <a:avLst/>
            </a:prstGeom>
            <a:noFill/>
            <a:ln w="6350" cap="rnd">
              <a:solidFill>
                <a:srgbClr val="FFFF99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8" name="Text Box 62"/>
            <p:cNvSpPr txBox="1">
              <a:spLocks noChangeArrowheads="1"/>
            </p:cNvSpPr>
            <p:nvPr/>
          </p:nvSpPr>
          <p:spPr bwMode="auto">
            <a:xfrm>
              <a:off x="3921" y="1008"/>
              <a:ext cx="605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Diabetes</a:t>
              </a:r>
            </a:p>
            <a:p>
              <a:pPr algn="ctr"/>
              <a:r>
                <a:rPr lang="en-US" sz="2000"/>
                <a:t>Onset</a:t>
              </a:r>
            </a:p>
          </p:txBody>
        </p:sp>
      </p:grpSp>
      <p:grpSp>
        <p:nvGrpSpPr>
          <p:cNvPr id="137279" name="Group 63"/>
          <p:cNvGrpSpPr>
            <a:grpSpLocks/>
          </p:cNvGrpSpPr>
          <p:nvPr/>
        </p:nvGrpSpPr>
        <p:grpSpPr bwMode="auto">
          <a:xfrm>
            <a:off x="239713" y="4765680"/>
            <a:ext cx="1403350" cy="830263"/>
            <a:chOff x="134" y="3002"/>
            <a:chExt cx="786" cy="523"/>
          </a:xfrm>
        </p:grpSpPr>
        <p:sp>
          <p:nvSpPr>
            <p:cNvPr id="137280" name="AutoShape 64"/>
            <p:cNvSpPr>
              <a:spLocks/>
            </p:cNvSpPr>
            <p:nvPr/>
          </p:nvSpPr>
          <p:spPr bwMode="auto">
            <a:xfrm>
              <a:off x="864" y="3076"/>
              <a:ext cx="56" cy="33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1" name="Text Box 65"/>
            <p:cNvSpPr txBox="1">
              <a:spLocks noChangeArrowheads="1"/>
            </p:cNvSpPr>
            <p:nvPr/>
          </p:nvSpPr>
          <p:spPr bwMode="auto">
            <a:xfrm>
              <a:off x="134" y="3002"/>
              <a:ext cx="62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buFont typeface="Symbol" pitchFamily="18" charset="2"/>
                <a:buChar char="b"/>
              </a:pPr>
              <a:r>
                <a:rPr lang="en-US" sz="2400">
                  <a:solidFill>
                    <a:schemeClr val="tx2"/>
                  </a:solidFill>
                  <a:sym typeface="Symbol" pitchFamily="18" charset="2"/>
                </a:rPr>
                <a:t> cell</a:t>
              </a:r>
            </a:p>
            <a:p>
              <a:pPr eaLnBrk="1" hangingPunct="1">
                <a:buFont typeface="Symbol" pitchFamily="18" charset="2"/>
                <a:buNone/>
              </a:pPr>
              <a:r>
                <a:rPr lang="en-US" sz="2400">
                  <a:solidFill>
                    <a:schemeClr val="tx2"/>
                  </a:solidFill>
                </a:rPr>
                <a:t>Mass??</a:t>
              </a:r>
            </a:p>
          </p:txBody>
        </p:sp>
      </p:grpSp>
      <p:sp>
        <p:nvSpPr>
          <p:cNvPr id="137282" name="Text Box 66"/>
          <p:cNvSpPr txBox="1">
            <a:spLocks noChangeArrowheads="1"/>
          </p:cNvSpPr>
          <p:nvPr/>
        </p:nvSpPr>
        <p:spPr bwMode="auto">
          <a:xfrm>
            <a:off x="8212138" y="5597526"/>
            <a:ext cx="1864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</a:rPr>
              <a:t>Is </a:t>
            </a:r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 cell mass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completely 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lost?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37283" name="Text Box 67"/>
          <p:cNvSpPr txBox="1">
            <a:spLocks noChangeArrowheads="1"/>
          </p:cNvSpPr>
          <p:nvPr/>
        </p:nvSpPr>
        <p:spPr bwMode="auto">
          <a:xfrm>
            <a:off x="8208964" y="5670551"/>
            <a:ext cx="1797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00"/>
                </a:solidFill>
              </a:rPr>
              <a:t>Can </a:t>
            </a:r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 cell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regeneration 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occur?</a:t>
            </a:r>
            <a:endParaRPr lang="en-US" sz="2400">
              <a:solidFill>
                <a:srgbClr val="FFFF00"/>
              </a:solidFill>
            </a:endParaRPr>
          </a:p>
        </p:txBody>
      </p:sp>
      <p:grpSp>
        <p:nvGrpSpPr>
          <p:cNvPr id="137284" name="Group 68"/>
          <p:cNvGrpSpPr>
            <a:grpSpLocks/>
          </p:cNvGrpSpPr>
          <p:nvPr/>
        </p:nvGrpSpPr>
        <p:grpSpPr bwMode="auto">
          <a:xfrm>
            <a:off x="5829300" y="5486400"/>
            <a:ext cx="3429000" cy="1384300"/>
            <a:chOff x="3264" y="3456"/>
            <a:chExt cx="1920" cy="872"/>
          </a:xfrm>
        </p:grpSpPr>
        <p:sp>
          <p:nvSpPr>
            <p:cNvPr id="137285" name="AutoShape 69"/>
            <p:cNvSpPr>
              <a:spLocks/>
            </p:cNvSpPr>
            <p:nvPr/>
          </p:nvSpPr>
          <p:spPr bwMode="auto">
            <a:xfrm rot="5400000">
              <a:off x="4173" y="3144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6" name="Text Box 70"/>
            <p:cNvSpPr txBox="1">
              <a:spLocks noChangeArrowheads="1"/>
            </p:cNvSpPr>
            <p:nvPr/>
          </p:nvSpPr>
          <p:spPr bwMode="auto">
            <a:xfrm>
              <a:off x="3264" y="3572"/>
              <a:ext cx="19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FFFF00"/>
                  </a:solidFill>
                </a:rPr>
                <a:t>Is </a:t>
              </a:r>
              <a:r>
                <a:rPr lang="en-US" sz="2400">
                  <a:solidFill>
                    <a:srgbClr val="FFFF00"/>
                  </a:solidFill>
                  <a:sym typeface="Symbol" pitchFamily="18" charset="2"/>
                </a:rPr>
                <a:t> cell loss</a:t>
              </a:r>
            </a:p>
            <a:p>
              <a:pPr algn="ctr" eaLnBrk="1" hangingPunct="1"/>
              <a:r>
                <a:rPr lang="en-US" sz="2400">
                  <a:solidFill>
                    <a:srgbClr val="FFFF00"/>
                  </a:solidFill>
                  <a:sym typeface="Symbol" pitchFamily="18" charset="2"/>
                </a:rPr>
                <a:t>exclusively </a:t>
              </a:r>
            </a:p>
            <a:p>
              <a:pPr algn="ctr" eaLnBrk="1" hangingPunct="1"/>
              <a:r>
                <a:rPr lang="en-US" sz="2400">
                  <a:solidFill>
                    <a:srgbClr val="FFFF00"/>
                  </a:solidFill>
                  <a:sym typeface="Symbol" pitchFamily="18" charset="2"/>
                </a:rPr>
                <a:t>immune mediated?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37287" name="Group 71"/>
          <p:cNvGrpSpPr>
            <a:grpSpLocks/>
          </p:cNvGrpSpPr>
          <p:nvPr/>
        </p:nvGrpSpPr>
        <p:grpSpPr bwMode="auto">
          <a:xfrm>
            <a:off x="1800225" y="2514600"/>
            <a:ext cx="6662739" cy="2332038"/>
            <a:chOff x="912" y="1511"/>
            <a:chExt cx="2880" cy="745"/>
          </a:xfrm>
        </p:grpSpPr>
        <p:sp>
          <p:nvSpPr>
            <p:cNvPr id="137288" name="Rectangle 72"/>
            <p:cNvSpPr>
              <a:spLocks noChangeArrowheads="1"/>
            </p:cNvSpPr>
            <p:nvPr/>
          </p:nvSpPr>
          <p:spPr bwMode="auto">
            <a:xfrm>
              <a:off x="912" y="1536"/>
              <a:ext cx="2880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137289" name="Text Box 73"/>
            <p:cNvSpPr txBox="1">
              <a:spLocks noChangeArrowheads="1"/>
            </p:cNvSpPr>
            <p:nvPr/>
          </p:nvSpPr>
          <p:spPr bwMode="auto">
            <a:xfrm>
              <a:off x="950" y="1511"/>
              <a:ext cx="258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</a:rPr>
                <a:t>What is the “slope” of the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 cell loss?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Is recovery possible once process begins?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What underlies the effect of age on slope 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     of  cell loss?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Why does the  cell destruction typically</a:t>
              </a:r>
            </a:p>
            <a:p>
              <a:pPr eaLnBrk="1" hangingPunct="1"/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     occur slowly (in contrast to graft rejection)?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7290" name="Text Box 74"/>
          <p:cNvSpPr txBox="1">
            <a:spLocks noChangeArrowheads="1"/>
          </p:cNvSpPr>
          <p:nvPr/>
        </p:nvSpPr>
        <p:spPr bwMode="auto">
          <a:xfrm>
            <a:off x="0" y="6491288"/>
            <a:ext cx="197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David Harlan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7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7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7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7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7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7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7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7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7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1" grpId="0" autoUpdateAnimBg="0"/>
      <p:bldP spid="137282" grpId="0" autoUpdateAnimBg="0"/>
      <p:bldP spid="13728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10096500" cy="838200"/>
          </a:xfrm>
        </p:spPr>
        <p:txBody>
          <a:bodyPr/>
          <a:lstStyle/>
          <a:p>
            <a:r>
              <a:rPr lang="en-US" dirty="0"/>
              <a:t>Diagnosis of </a:t>
            </a:r>
            <a:r>
              <a:rPr lang="en-US" dirty="0" smtClean="0"/>
              <a:t>Diabetes ADA</a:t>
            </a:r>
            <a:endParaRPr lang="en-US" dirty="0"/>
          </a:p>
        </p:txBody>
      </p:sp>
      <p:graphicFrame>
        <p:nvGraphicFramePr>
          <p:cNvPr id="132122" name="Group 26"/>
          <p:cNvGraphicFramePr>
            <a:graphicFrameLocks noGrp="1"/>
          </p:cNvGraphicFramePr>
          <p:nvPr>
            <p:ph type="tbl" idx="1"/>
          </p:nvPr>
        </p:nvGraphicFramePr>
        <p:xfrm>
          <a:off x="190502" y="838200"/>
          <a:ext cx="10096499" cy="6019800"/>
        </p:xfrm>
        <a:graphic>
          <a:graphicData uri="http://schemas.openxmlformats.org/drawingml/2006/table">
            <a:tbl>
              <a:tblPr/>
              <a:tblGrid>
                <a:gridCol w="2524125"/>
                <a:gridCol w="2425139"/>
                <a:gridCol w="2474632"/>
                <a:gridCol w="2672603"/>
              </a:tblGrid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HbA1c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5.7-6.4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&gt;=6.5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mg%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(5.6 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100-125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&gt;=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mg%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(7  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ORAL GTT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mg%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(7.8 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140-199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&gt;=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mg%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(11.1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0" y="7086600"/>
            <a:ext cx="985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Diabetes Care 2004, 27: S5-S10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743950" cy="1143000"/>
          </a:xfrm>
        </p:spPr>
        <p:txBody>
          <a:bodyPr/>
          <a:lstStyle/>
          <a:p>
            <a:r>
              <a:rPr lang="en-US"/>
              <a:t>Gestational Diabetes (&gt;=2 high)</a:t>
            </a:r>
            <a:br>
              <a:rPr lang="en-US"/>
            </a:br>
            <a:r>
              <a:rPr lang="en-US"/>
              <a:t>100-g or 75-g Glucose</a:t>
            </a:r>
          </a:p>
        </p:txBody>
      </p:sp>
      <p:graphicFrame>
        <p:nvGraphicFramePr>
          <p:cNvPr id="134197" name="Group 53"/>
          <p:cNvGraphicFramePr>
            <a:graphicFrameLocks noGrp="1"/>
          </p:cNvGraphicFramePr>
          <p:nvPr>
            <p:ph type="tbl" idx="1"/>
          </p:nvPr>
        </p:nvGraphicFramePr>
        <p:xfrm>
          <a:off x="838200" y="1447800"/>
          <a:ext cx="8743950" cy="5181600"/>
        </p:xfrm>
        <a:graphic>
          <a:graphicData uri="http://schemas.openxmlformats.org/drawingml/2006/table">
            <a:tbl>
              <a:tblPr/>
              <a:tblGrid>
                <a:gridCol w="2914650"/>
                <a:gridCol w="2914650"/>
                <a:gridCol w="29146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mmol/l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100-g 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75-g 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6406" t="29167" r="28125" b="12500"/>
          <a:stretch>
            <a:fillRect/>
          </a:stretch>
        </p:blipFill>
        <p:spPr bwMode="auto">
          <a:xfrm>
            <a:off x="0" y="990600"/>
            <a:ext cx="100298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57175" y="2"/>
            <a:ext cx="9772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Williams et al: Pancreatic Volume is Reduced in Adult Patients with Recently Diagnosed Type 1 Diabetes  JCEM 2012, 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Greenbaum et al Diabetes June 11, 2012</a:t>
            </a:r>
            <a:br>
              <a:rPr lang="en-US" sz="2400" b="1" dirty="0" smtClean="0"/>
            </a:br>
            <a:r>
              <a:rPr lang="en-US" sz="2400" b="1" dirty="0" smtClean="0"/>
              <a:t>Fall in C-peptide During First 2 Years From Diagnosis: Evidence of at Least Two Distinct Phases From Composite </a:t>
            </a:r>
            <a:r>
              <a:rPr lang="en-US" sz="2400" b="1" dirty="0" err="1" smtClean="0"/>
              <a:t>TrialNet</a:t>
            </a:r>
            <a:r>
              <a:rPr lang="en-US" sz="2400" b="1" dirty="0" smtClean="0"/>
              <a:t> Data.</a:t>
            </a:r>
            <a:br>
              <a:rPr lang="en-US" sz="2400" b="1" dirty="0" smtClean="0"/>
            </a:br>
            <a:endParaRPr lang="en-US" sz="2400" dirty="0"/>
          </a:p>
        </p:txBody>
      </p:sp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48958" r="48438" b="9375"/>
          <a:stretch>
            <a:fillRect/>
          </a:stretch>
        </p:blipFill>
        <p:spPr bwMode="auto">
          <a:xfrm>
            <a:off x="952500" y="1251284"/>
            <a:ext cx="7772400" cy="54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 l="17188" t="42708" r="20313" b="7292"/>
          <a:stretch>
            <a:fillRect/>
          </a:stretch>
        </p:blipFill>
        <p:spPr bwMode="auto">
          <a:xfrm>
            <a:off x="0" y="0"/>
            <a:ext cx="10287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57175" y="304802"/>
            <a:ext cx="900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Progressive Loss C-peptide Post Diagnosis (SEARCH Diab Care 2009)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2400300" y="1752600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DCCT Fast&gt;=.23ng/ml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33333" r="26563" b="26042"/>
          <a:stretch>
            <a:fillRect/>
          </a:stretch>
        </p:blipFill>
        <p:spPr bwMode="auto">
          <a:xfrm>
            <a:off x="0" y="1795463"/>
            <a:ext cx="10287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0" y="152400"/>
            <a:ext cx="10287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 Black" pitchFamily="34" charset="0"/>
              </a:rPr>
              <a:t>ACCELERATED LOSS OF PEAK C-PEPTIDE AFTER DIAGNOSIS OF TYPE 1A DIABETES (“WAITING” FOR CONFIRMATORY ORAL GLUCOSE TOLERANCE TEST)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Sosenko et al, Diabetes Care August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9531" t="29167" r="17188" b="16667"/>
          <a:stretch>
            <a:fillRect/>
          </a:stretch>
        </p:blipFill>
        <p:spPr bwMode="auto">
          <a:xfrm>
            <a:off x="207718" y="228600"/>
            <a:ext cx="1007928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72275" y="6488668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Keenan et al Diabetes 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2125" y="396240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50 Year Joslin Medalist C-Peptide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7700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Times 3 for ng/ml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743950" cy="1143000"/>
          </a:xfrm>
        </p:spPr>
        <p:txBody>
          <a:bodyPr/>
          <a:lstStyle/>
          <a:p>
            <a:r>
              <a:rPr lang="en-US" sz="3600"/>
              <a:t>Gestational Diabetes: Risk at 2 years Type 1 Diabetes by Autoantibodies</a:t>
            </a:r>
            <a:br>
              <a:rPr lang="en-US" sz="3600"/>
            </a:br>
            <a:r>
              <a:rPr lang="en-US" sz="3600"/>
              <a:t>ICA, GAD65, ICA512(IA-2)</a:t>
            </a:r>
            <a:endParaRPr lang="en-US"/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771525" y="1677988"/>
          <a:ext cx="8743950" cy="4113212"/>
        </p:xfrm>
        <a:graphic>
          <a:graphicData uri="http://schemas.openxmlformats.org/presentationml/2006/ole">
            <p:oleObj spid="_x0000_s130051" name="Chart" r:id="rId4" imgW="11750400" imgH="6220800" progId="MSGraph.Chart.8">
              <p:embed followColorScheme="full"/>
            </p:oleObj>
          </a:graphicData>
        </a:graphic>
      </p:graphicFrame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42975" y="5867401"/>
            <a:ext cx="8743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         </a:t>
            </a:r>
            <a:r>
              <a:rPr lang="en-US" sz="2400" b="1"/>
              <a:t>Sensitivity GAD=63%; Sensitivity 3 Abs=82%</a:t>
            </a: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Ziegler et al. Diabetes 1997: 46:1459-67, N=437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LADA: Latent Autoimmune Diabetes Adults in UKPDS study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771525" y="1981200"/>
          <a:ext cx="4629150" cy="4113213"/>
        </p:xfrm>
        <a:graphic>
          <a:graphicData uri="http://schemas.openxmlformats.org/presentationml/2006/ole">
            <p:oleObj spid="_x0000_s131075" name="Chart" r:id="rId4" imgW="11750400" imgH="6220800" progId="MSGraph.Chart.8">
              <p:embed followColorScheme="full"/>
            </p:oleObj>
          </a:graphicData>
        </a:graphic>
      </p:graphicFrame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486025" y="571500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AGE</a:t>
            </a:r>
            <a:endParaRPr lang="en-US" sz="2400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4886325" y="1981200"/>
          <a:ext cx="6086475" cy="4419600"/>
        </p:xfrm>
        <a:graphic>
          <a:graphicData uri="http://schemas.openxmlformats.org/presentationml/2006/ole">
            <p:oleObj spid="_x0000_s131077" name="Chart" r:id="rId5" imgW="11750400" imgH="6220800" progId="MSGraph.Chart.8">
              <p:embed followColorScheme="full"/>
            </p:oleObj>
          </a:graphicData>
        </a:graphic>
      </p:graphicFrame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42900" y="1676400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% GAD +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400675" y="17526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Insulin by 6 Years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400300" y="6400800"/>
            <a:ext cx="591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Turner et al. Lancet 1997;350:1288-93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81000"/>
            <a:ext cx="8743950" cy="1143000"/>
          </a:xfrm>
        </p:spPr>
        <p:txBody>
          <a:bodyPr/>
          <a:lstStyle/>
          <a:p>
            <a:r>
              <a:rPr lang="en-US"/>
              <a:t>Caveats of IVGTT Testing</a:t>
            </a: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1792289" y="1828800"/>
          <a:ext cx="6724650" cy="4816475"/>
        </p:xfrm>
        <a:graphic>
          <a:graphicData uri="http://schemas.openxmlformats.org/presentationml/2006/ole">
            <p:oleObj spid="_x0000_s123907" name="Document" r:id="rId3" imgW="6995160" imgH="50101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10058400" cy="1143000"/>
          </a:xfrm>
        </p:spPr>
        <p:txBody>
          <a:bodyPr/>
          <a:lstStyle/>
          <a:p>
            <a:r>
              <a:rPr lang="en-US" sz="3600"/>
              <a:t>First-phase insulin release during the intravenous glucose tolerance test as a risk factor for type 1 diabetes (DPT)</a:t>
            </a:r>
            <a:br>
              <a:rPr lang="en-US" sz="3600"/>
            </a:br>
            <a:r>
              <a:rPr lang="en-US" sz="3600"/>
              <a:t>Chase et al. J. Peds 138,244; 2,001</a:t>
            </a:r>
            <a:r>
              <a:rPr lang="en-US"/>
              <a:t> </a:t>
            </a: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2057400" y="2286000"/>
          <a:ext cx="6477000" cy="4191000"/>
        </p:xfrm>
        <a:graphic>
          <a:graphicData uri="http://schemas.openxmlformats.org/presentationml/2006/ole">
            <p:oleObj spid="_x0000_s103427" name="Worksheet" r:id="rId3" imgW="5332680" imgH="3071160" progId="Excel.Sheet.8">
              <p:embed/>
            </p:oleObj>
          </a:graphicData>
        </a:graphic>
      </p:graphicFrame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971800" y="633888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&lt;8     8-20   21-30  31-45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752601" y="6338889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AGE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9296401" y="632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" y="76200"/>
            <a:ext cx="929322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 Narrow" pitchFamily="34" charset="0"/>
              </a:rPr>
              <a:t>FPIR in pre-diabetic relatives with initial FPIR &gt; 50mU/L</a:t>
            </a:r>
          </a:p>
        </p:txBody>
      </p:sp>
      <p:pic>
        <p:nvPicPr>
          <p:cNvPr id="4710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9601200" cy="4648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79475" y="6324601"/>
            <a:ext cx="818576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Melbourne Pre-Diabetes Study (Colman PG &amp; Harrison LC)</a:t>
            </a:r>
            <a:endParaRPr lang="en-US" sz="24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ChangeAspect="1"/>
          </p:cNvGraphicFramePr>
          <p:nvPr>
            <p:ph type="title"/>
          </p:nvPr>
        </p:nvGraphicFramePr>
        <p:xfrm>
          <a:off x="815976" y="384176"/>
          <a:ext cx="8524875" cy="1819275"/>
        </p:xfrm>
        <a:graphic>
          <a:graphicData uri="http://schemas.openxmlformats.org/presentationml/2006/ole">
            <p:oleObj spid="_x0000_s138242" name="Document" r:id="rId4" imgW="7705800" imgH="1857240" progId="Word.Document.8">
              <p:embed/>
            </p:oleObj>
          </a:graphicData>
        </a:graphic>
      </p:graphicFrame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0" y="2514602"/>
          <a:ext cx="10229850" cy="10055225"/>
        </p:xfrm>
        <a:graphic>
          <a:graphicData uri="http://schemas.openxmlformats.org/presentationml/2006/ole">
            <p:oleObj spid="_x0000_s138244" name="Document" r:id="rId5" imgW="6528600" imgH="6335640" progId="Word.Documen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10287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“Stages” in Development of Type 1A Diabetes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28700" y="1066800"/>
            <a:ext cx="8401050" cy="5040313"/>
            <a:chOff x="432" y="1008"/>
            <a:chExt cx="4032" cy="2928"/>
          </a:xfrm>
        </p:grpSpPr>
        <p:sp>
          <p:nvSpPr>
            <p:cNvPr id="229423" name="Line 4"/>
            <p:cNvSpPr>
              <a:spLocks noChangeShapeType="1"/>
            </p:cNvSpPr>
            <p:nvPr/>
          </p:nvSpPr>
          <p:spPr bwMode="auto">
            <a:xfrm>
              <a:off x="432" y="1008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24" name="Line 5"/>
            <p:cNvSpPr>
              <a:spLocks noChangeShapeType="1"/>
            </p:cNvSpPr>
            <p:nvPr/>
          </p:nvSpPr>
          <p:spPr bwMode="auto">
            <a:xfrm rot="5400000" flipH="1" flipV="1">
              <a:off x="2448" y="1920"/>
              <a:ext cx="0" cy="4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71750" y="6096003"/>
            <a:ext cx="6172200" cy="517525"/>
            <a:chOff x="1440" y="3840"/>
            <a:chExt cx="3456" cy="326"/>
          </a:xfrm>
        </p:grpSpPr>
        <p:sp>
          <p:nvSpPr>
            <p:cNvPr id="229417" name="Line 7"/>
            <p:cNvSpPr>
              <a:spLocks noChangeShapeType="1"/>
            </p:cNvSpPr>
            <p:nvPr/>
          </p:nvSpPr>
          <p:spPr bwMode="auto">
            <a:xfrm>
              <a:off x="4896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8" name="Line 8"/>
            <p:cNvSpPr>
              <a:spLocks noChangeShapeType="1"/>
            </p:cNvSpPr>
            <p:nvPr/>
          </p:nvSpPr>
          <p:spPr bwMode="auto">
            <a:xfrm>
              <a:off x="1440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9" name="Line 9"/>
            <p:cNvSpPr>
              <a:spLocks noChangeShapeType="1"/>
            </p:cNvSpPr>
            <p:nvPr/>
          </p:nvSpPr>
          <p:spPr bwMode="auto">
            <a:xfrm>
              <a:off x="3168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20" name="Line 10"/>
            <p:cNvSpPr>
              <a:spLocks noChangeShapeType="1"/>
            </p:cNvSpPr>
            <p:nvPr/>
          </p:nvSpPr>
          <p:spPr bwMode="auto">
            <a:xfrm>
              <a:off x="4032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21" name="Line 11"/>
            <p:cNvSpPr>
              <a:spLocks noChangeShapeType="1"/>
            </p:cNvSpPr>
            <p:nvPr/>
          </p:nvSpPr>
          <p:spPr bwMode="auto">
            <a:xfrm>
              <a:off x="2304" y="38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22" name="Text Box 12"/>
            <p:cNvSpPr txBox="1">
              <a:spLocks noChangeArrowheads="1"/>
            </p:cNvSpPr>
            <p:nvPr/>
          </p:nvSpPr>
          <p:spPr bwMode="auto">
            <a:xfrm>
              <a:off x="2352" y="3914"/>
              <a:ext cx="80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cs typeface="Arial" pitchFamily="34" charset="0"/>
                </a:rPr>
                <a:t>Age (years)</a:t>
              </a:r>
            </a:p>
          </p:txBody>
        </p:sp>
      </p:grpSp>
      <p:sp>
        <p:nvSpPr>
          <p:cNvPr id="229381" name="Text Box 13"/>
          <p:cNvSpPr txBox="1">
            <a:spLocks noChangeArrowheads="1"/>
          </p:cNvSpPr>
          <p:nvPr/>
        </p:nvSpPr>
        <p:spPr bwMode="auto">
          <a:xfrm>
            <a:off x="1114427" y="1600203"/>
            <a:ext cx="1437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Genetic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Predisposition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9382" name="Line 14"/>
          <p:cNvSpPr>
            <a:spLocks noChangeShapeType="1"/>
          </p:cNvSpPr>
          <p:nvPr/>
        </p:nvSpPr>
        <p:spPr bwMode="auto">
          <a:xfrm flipV="1">
            <a:off x="4114800" y="1676400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3" name="Line 15"/>
          <p:cNvSpPr>
            <a:spLocks noChangeShapeType="1"/>
          </p:cNvSpPr>
          <p:nvPr/>
        </p:nvSpPr>
        <p:spPr bwMode="auto">
          <a:xfrm flipV="1">
            <a:off x="3857625" y="1676400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4" name="Text Box 16"/>
          <p:cNvSpPr txBox="1">
            <a:spLocks noChangeArrowheads="1"/>
          </p:cNvSpPr>
          <p:nvPr/>
        </p:nvSpPr>
        <p:spPr bwMode="auto">
          <a:xfrm rot="-5400000">
            <a:off x="-1361678" y="2451071"/>
            <a:ext cx="3473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Beta cell mass</a:t>
            </a:r>
          </a:p>
        </p:txBody>
      </p:sp>
      <p:sp>
        <p:nvSpPr>
          <p:cNvPr id="229385" name="Line 17"/>
          <p:cNvSpPr>
            <a:spLocks noChangeShapeType="1"/>
          </p:cNvSpPr>
          <p:nvPr/>
        </p:nvSpPr>
        <p:spPr bwMode="auto">
          <a:xfrm flipV="1">
            <a:off x="6000750" y="22860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6" name="Line 18"/>
          <p:cNvSpPr>
            <a:spLocks noChangeShapeType="1"/>
          </p:cNvSpPr>
          <p:nvPr/>
        </p:nvSpPr>
        <p:spPr bwMode="auto">
          <a:xfrm flipV="1">
            <a:off x="7372350" y="46482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7" name="Line 19"/>
          <p:cNvSpPr>
            <a:spLocks noChangeShapeType="1"/>
          </p:cNvSpPr>
          <p:nvPr/>
        </p:nvSpPr>
        <p:spPr bwMode="auto">
          <a:xfrm flipV="1">
            <a:off x="8401050" y="34290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71525" y="2667000"/>
            <a:ext cx="257175" cy="3048000"/>
            <a:chOff x="432" y="1680"/>
            <a:chExt cx="144" cy="1920"/>
          </a:xfrm>
        </p:grpSpPr>
        <p:sp>
          <p:nvSpPr>
            <p:cNvPr id="229408" name="Line 21"/>
            <p:cNvSpPr>
              <a:spLocks noChangeShapeType="1"/>
            </p:cNvSpPr>
            <p:nvPr/>
          </p:nvSpPr>
          <p:spPr bwMode="auto">
            <a:xfrm rot="16200000" flipV="1">
              <a:off x="504" y="18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09" name="Line 22"/>
            <p:cNvSpPr>
              <a:spLocks noChangeShapeType="1"/>
            </p:cNvSpPr>
            <p:nvPr/>
          </p:nvSpPr>
          <p:spPr bwMode="auto">
            <a:xfrm rot="16200000" flipV="1">
              <a:off x="504" y="20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0" name="Line 23"/>
            <p:cNvSpPr>
              <a:spLocks noChangeShapeType="1"/>
            </p:cNvSpPr>
            <p:nvPr/>
          </p:nvSpPr>
          <p:spPr bwMode="auto">
            <a:xfrm rot="16200000" flipV="1">
              <a:off x="504" y="25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1" name="Line 24"/>
            <p:cNvSpPr>
              <a:spLocks noChangeShapeType="1"/>
            </p:cNvSpPr>
            <p:nvPr/>
          </p:nvSpPr>
          <p:spPr bwMode="auto">
            <a:xfrm rot="16200000" flipV="1">
              <a:off x="504" y="23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2" name="Line 25"/>
            <p:cNvSpPr>
              <a:spLocks noChangeShapeType="1"/>
            </p:cNvSpPr>
            <p:nvPr/>
          </p:nvSpPr>
          <p:spPr bwMode="auto">
            <a:xfrm rot="16200000" flipV="1">
              <a:off x="504" y="28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3" name="Line 26"/>
            <p:cNvSpPr>
              <a:spLocks noChangeShapeType="1"/>
            </p:cNvSpPr>
            <p:nvPr/>
          </p:nvSpPr>
          <p:spPr bwMode="auto">
            <a:xfrm rot="16200000" flipV="1">
              <a:off x="504" y="32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4" name="Line 27"/>
            <p:cNvSpPr>
              <a:spLocks noChangeShapeType="1"/>
            </p:cNvSpPr>
            <p:nvPr/>
          </p:nvSpPr>
          <p:spPr bwMode="auto">
            <a:xfrm rot="16200000" flipV="1">
              <a:off x="504" y="35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5" name="Line 28"/>
            <p:cNvSpPr>
              <a:spLocks noChangeShapeType="1"/>
            </p:cNvSpPr>
            <p:nvPr/>
          </p:nvSpPr>
          <p:spPr bwMode="auto">
            <a:xfrm rot="16200000" flipV="1">
              <a:off x="504" y="30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416" name="Line 29"/>
            <p:cNvSpPr>
              <a:spLocks noChangeShapeType="1"/>
            </p:cNvSpPr>
            <p:nvPr/>
          </p:nvSpPr>
          <p:spPr bwMode="auto">
            <a:xfrm rot="16200000" flipV="1">
              <a:off x="504" y="16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9389" name="Text Box 30"/>
          <p:cNvSpPr txBox="1">
            <a:spLocks noChangeArrowheads="1"/>
          </p:cNvSpPr>
          <p:nvPr/>
        </p:nvSpPr>
        <p:spPr bwMode="auto">
          <a:xfrm>
            <a:off x="2571751" y="838200"/>
            <a:ext cx="2128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(?Precipitating Event)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29390" name="Line 31"/>
          <p:cNvSpPr>
            <a:spLocks noChangeShapeType="1"/>
          </p:cNvSpPr>
          <p:nvPr/>
        </p:nvSpPr>
        <p:spPr bwMode="auto">
          <a:xfrm>
            <a:off x="3943350" y="121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9391" name="Text Box 32"/>
          <p:cNvSpPr txBox="1">
            <a:spLocks noChangeArrowheads="1"/>
          </p:cNvSpPr>
          <p:nvPr/>
        </p:nvSpPr>
        <p:spPr bwMode="auto">
          <a:xfrm>
            <a:off x="4200525" y="1600202"/>
            <a:ext cx="1396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Overt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immunologic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abnormalities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29392" name="Text Box 35"/>
          <p:cNvSpPr txBox="1">
            <a:spLocks noChangeArrowheads="1"/>
          </p:cNvSpPr>
          <p:nvPr/>
        </p:nvSpPr>
        <p:spPr bwMode="auto">
          <a:xfrm>
            <a:off x="4114801" y="2847978"/>
            <a:ext cx="1503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Normal insulin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release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29393" name="Text Box 36"/>
          <p:cNvSpPr txBox="1">
            <a:spLocks noChangeArrowheads="1"/>
          </p:cNvSpPr>
          <p:nvPr/>
        </p:nvSpPr>
        <p:spPr bwMode="auto">
          <a:xfrm>
            <a:off x="6000750" y="2133600"/>
            <a:ext cx="1514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Progressive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loss insulin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release</a:t>
            </a:r>
          </a:p>
        </p:txBody>
      </p:sp>
      <p:sp>
        <p:nvSpPr>
          <p:cNvPr id="229394" name="Text Box 37"/>
          <p:cNvSpPr txBox="1">
            <a:spLocks noChangeArrowheads="1"/>
          </p:cNvSpPr>
          <p:nvPr/>
        </p:nvSpPr>
        <p:spPr bwMode="auto">
          <a:xfrm>
            <a:off x="6000750" y="3200402"/>
            <a:ext cx="881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Glucose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229395" name="Text Box 38"/>
          <p:cNvSpPr txBox="1">
            <a:spLocks noChangeArrowheads="1"/>
          </p:cNvSpPr>
          <p:nvPr/>
        </p:nvSpPr>
        <p:spPr bwMode="auto">
          <a:xfrm>
            <a:off x="7372353" y="3048003"/>
            <a:ext cx="9044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Overt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diabetes</a:t>
            </a:r>
          </a:p>
        </p:txBody>
      </p:sp>
      <p:sp>
        <p:nvSpPr>
          <p:cNvPr id="229396" name="Text Box 39"/>
          <p:cNvSpPr txBox="1">
            <a:spLocks noChangeArrowheads="1"/>
          </p:cNvSpPr>
          <p:nvPr/>
        </p:nvSpPr>
        <p:spPr bwMode="auto">
          <a:xfrm>
            <a:off x="7315202" y="4038603"/>
            <a:ext cx="10518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C-peptide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present</a:t>
            </a:r>
          </a:p>
        </p:txBody>
      </p:sp>
      <p:sp>
        <p:nvSpPr>
          <p:cNvPr id="229397" name="Line 40"/>
          <p:cNvSpPr>
            <a:spLocks noChangeShapeType="1"/>
          </p:cNvSpPr>
          <p:nvPr/>
        </p:nvSpPr>
        <p:spPr bwMode="auto">
          <a:xfrm flipV="1">
            <a:off x="7372350" y="31242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9398" name="Text Box 41"/>
          <p:cNvSpPr txBox="1">
            <a:spLocks noChangeArrowheads="1"/>
          </p:cNvSpPr>
          <p:nvPr/>
        </p:nvSpPr>
        <p:spPr bwMode="auto">
          <a:xfrm>
            <a:off x="8486777" y="4419603"/>
            <a:ext cx="10518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Minimal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C-peptide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628775" y="3429000"/>
            <a:ext cx="2400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29075" y="3429000"/>
            <a:ext cx="85725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86325" y="3810000"/>
            <a:ext cx="600075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486400" y="4419600"/>
            <a:ext cx="10287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515100" y="4724400"/>
            <a:ext cx="600075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124700" y="5410200"/>
            <a:ext cx="93345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058150" y="5791200"/>
            <a:ext cx="771525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829675" y="5867400"/>
            <a:ext cx="3429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1028700" y="3429000"/>
            <a:ext cx="600075" cy="533400"/>
          </a:xfrm>
          <a:custGeom>
            <a:avLst/>
            <a:gdLst>
              <a:gd name="connsiteX0" fmla="*/ 0 w 540327"/>
              <a:gd name="connsiteY0" fmla="*/ 471055 h 471055"/>
              <a:gd name="connsiteX1" fmla="*/ 540327 w 540327"/>
              <a:gd name="connsiteY1" fmla="*/ 0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327" h="471055">
                <a:moveTo>
                  <a:pt x="0" y="471055"/>
                </a:moveTo>
                <a:lnTo>
                  <a:pt x="540327" y="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00975" y="6477001"/>
            <a:ext cx="231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Eisenbarth 2012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r>
              <a:rPr lang="en-US" sz="3600"/>
              <a:t>Insulin Secretion (IVGTT) in Obese Child (BMI 30 to 35) Progressing to Diabetes:  Type 1 + Type 2 with Elevated Fasting Insulin</a:t>
            </a:r>
            <a:endParaRPr lang="en-US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042988" y="1752602"/>
          <a:ext cx="8199437" cy="4341813"/>
        </p:xfrm>
        <a:graphic>
          <a:graphicData uri="http://schemas.openxmlformats.org/presentationml/2006/ole">
            <p:oleObj spid="_x0000_s102403" name="Chart" r:id="rId3" imgW="9180000" imgH="4860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Lack of Progression to DM of ICA+ 0602+ Relatives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030289" y="2366963"/>
          <a:ext cx="8226425" cy="4356100"/>
        </p:xfrm>
        <a:graphic>
          <a:graphicData uri="http://schemas.openxmlformats.org/presentationml/2006/ole">
            <p:oleObj spid="_x0000_s107523" name="Chart" r:id="rId3" imgW="9180000" imgH="4860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1" y="-293688"/>
          <a:ext cx="8739188" cy="7151688"/>
        </p:xfrm>
        <a:graphic>
          <a:graphicData uri="http://schemas.openxmlformats.org/presentationml/2006/ole">
            <p:oleObj spid="_x0000_s108547" name="Chart" r:id="rId4" imgW="9202680" imgH="6727680" progId="MSGraph.Chart.8">
              <p:embed followColorScheme="full"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7000" cy="1066800"/>
          </a:xfrm>
        </p:spPr>
        <p:txBody>
          <a:bodyPr/>
          <a:lstStyle/>
          <a:p>
            <a:r>
              <a:rPr lang="en-US" sz="3600"/>
              <a:t>Melbourne Data: Dual Parameter Prediction</a:t>
            </a:r>
            <a:br>
              <a:rPr lang="en-US" sz="3600"/>
            </a:br>
            <a:r>
              <a:rPr lang="en-US" sz="3600"/>
              <a:t>Time to DM=-.12+1.35ln(IVGTT)-.59ln(IAA)</a:t>
            </a:r>
            <a:endParaRPr lang="en-US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344613" y="1524001"/>
          <a:ext cx="7767637" cy="4113213"/>
        </p:xfrm>
        <a:graphic>
          <a:graphicData uri="http://schemas.openxmlformats.org/presentationml/2006/ole">
            <p:oleObj spid="_x0000_s109571" name="Chart" r:id="rId3" imgW="9180000" imgH="4860000" progId="MSGraph.Chart.8">
              <p:embed followColorScheme="full"/>
            </p:oleObj>
          </a:graphicData>
        </a:graphic>
      </p:graphicFrame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00075" y="5638801"/>
            <a:ext cx="9172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&lt;2.5 N= 11    5      3     1       0                </a:t>
            </a:r>
          </a:p>
          <a:p>
            <a:pPr>
              <a:spcBef>
                <a:spcPct val="50000"/>
              </a:spcBef>
            </a:pPr>
            <a:r>
              <a:rPr lang="en-US" sz="2400"/>
              <a:t>&gt;2.5 N=70     53    42   32    24   13    6   </a:t>
            </a:r>
            <a:r>
              <a:rPr lang="en-US" sz="2400">
                <a:solidFill>
                  <a:schemeClr val="tx2"/>
                </a:solidFill>
              </a:rPr>
              <a:t>Proc AAP:110:126-135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 cstate="print"/>
          <a:srcRect l="18750" t="30208" r="17188" b="14583"/>
          <a:stretch>
            <a:fillRect/>
          </a:stretch>
        </p:blipFill>
        <p:spPr bwMode="auto">
          <a:xfrm>
            <a:off x="495301" y="0"/>
            <a:ext cx="9791700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0" y="6156327"/>
            <a:ext cx="1028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Normal but increasing hemoglobin A1c levels predict progression from islet autoimmunity to overt type 1 diabetes: Diabetes Autoimmunity Study in the Young (DAISY). Stene Pediatr Diabet 2005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705100" y="533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466138" cy="388938"/>
          </a:xfrm>
          <a:noFill/>
          <a:ln/>
        </p:spPr>
        <p:txBody>
          <a:bodyPr wrap="none" lIns="69850" tIns="34925" rIns="69850" bIns="34925" anchor="t"/>
          <a:lstStyle/>
          <a:p>
            <a:pPr defTabSz="695325"/>
            <a:r>
              <a:rPr lang="en-US" sz="3200" b="1"/>
              <a:t>Diabetes Autoimmunity Study in the Young</a:t>
            </a:r>
            <a:endParaRPr lang="en-US" sz="3600" b="1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5830889" y="1096964"/>
            <a:ext cx="366446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</a:rPr>
              <a:t>Sibling/offspring cohort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093788" y="1077914"/>
            <a:ext cx="41101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400" b="1">
                <a:latin typeface="Arial" charset="0"/>
              </a:rPr>
              <a:t>General population cohort </a:t>
            </a:r>
          </a:p>
        </p:txBody>
      </p:sp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7559675" y="1676400"/>
            <a:ext cx="1771650" cy="2114550"/>
            <a:chOff x="4966" y="1071"/>
            <a:chExt cx="1189" cy="1695"/>
          </a:xfrm>
        </p:grpSpPr>
        <p:sp>
          <p:nvSpPr>
            <p:cNvPr id="115718" name="Freeform 6"/>
            <p:cNvSpPr>
              <a:spLocks/>
            </p:cNvSpPr>
            <p:nvPr/>
          </p:nvSpPr>
          <p:spPr bwMode="auto">
            <a:xfrm>
              <a:off x="5282" y="1826"/>
              <a:ext cx="358" cy="835"/>
            </a:xfrm>
            <a:custGeom>
              <a:avLst/>
              <a:gdLst/>
              <a:ahLst/>
              <a:cxnLst>
                <a:cxn ang="0">
                  <a:pos x="18" y="574"/>
                </a:cxn>
                <a:cxn ang="0">
                  <a:pos x="37" y="790"/>
                </a:cxn>
                <a:cxn ang="0">
                  <a:pos x="155" y="834"/>
                </a:cxn>
                <a:cxn ang="0">
                  <a:pos x="154" y="800"/>
                </a:cxn>
                <a:cxn ang="0">
                  <a:pos x="150" y="750"/>
                </a:cxn>
                <a:cxn ang="0">
                  <a:pos x="157" y="661"/>
                </a:cxn>
                <a:cxn ang="0">
                  <a:pos x="161" y="618"/>
                </a:cxn>
                <a:cxn ang="0">
                  <a:pos x="166" y="574"/>
                </a:cxn>
                <a:cxn ang="0">
                  <a:pos x="166" y="542"/>
                </a:cxn>
                <a:cxn ang="0">
                  <a:pos x="159" y="502"/>
                </a:cxn>
                <a:cxn ang="0">
                  <a:pos x="150" y="462"/>
                </a:cxn>
                <a:cxn ang="0">
                  <a:pos x="152" y="306"/>
                </a:cxn>
                <a:cxn ang="0">
                  <a:pos x="158" y="248"/>
                </a:cxn>
                <a:cxn ang="0">
                  <a:pos x="166" y="215"/>
                </a:cxn>
                <a:cxn ang="0">
                  <a:pos x="184" y="205"/>
                </a:cxn>
                <a:cxn ang="0">
                  <a:pos x="193" y="248"/>
                </a:cxn>
                <a:cxn ang="0">
                  <a:pos x="197" y="312"/>
                </a:cxn>
                <a:cxn ang="0">
                  <a:pos x="205" y="382"/>
                </a:cxn>
                <a:cxn ang="0">
                  <a:pos x="209" y="429"/>
                </a:cxn>
                <a:cxn ang="0">
                  <a:pos x="211" y="472"/>
                </a:cxn>
                <a:cxn ang="0">
                  <a:pos x="212" y="498"/>
                </a:cxn>
                <a:cxn ang="0">
                  <a:pos x="230" y="752"/>
                </a:cxn>
                <a:cxn ang="0">
                  <a:pos x="239" y="800"/>
                </a:cxn>
                <a:cxn ang="0">
                  <a:pos x="249" y="806"/>
                </a:cxn>
                <a:cxn ang="0">
                  <a:pos x="271" y="789"/>
                </a:cxn>
                <a:cxn ang="0">
                  <a:pos x="296" y="784"/>
                </a:cxn>
                <a:cxn ang="0">
                  <a:pos x="306" y="785"/>
                </a:cxn>
                <a:cxn ang="0">
                  <a:pos x="314" y="789"/>
                </a:cxn>
                <a:cxn ang="0">
                  <a:pos x="323" y="801"/>
                </a:cxn>
                <a:cxn ang="0">
                  <a:pos x="340" y="785"/>
                </a:cxn>
                <a:cxn ang="0">
                  <a:pos x="343" y="722"/>
                </a:cxn>
                <a:cxn ang="0">
                  <a:pos x="352" y="624"/>
                </a:cxn>
                <a:cxn ang="0">
                  <a:pos x="357" y="526"/>
                </a:cxn>
                <a:cxn ang="0">
                  <a:pos x="352" y="425"/>
                </a:cxn>
                <a:cxn ang="0">
                  <a:pos x="349" y="355"/>
                </a:cxn>
                <a:cxn ang="0">
                  <a:pos x="350" y="230"/>
                </a:cxn>
                <a:cxn ang="0">
                  <a:pos x="348" y="61"/>
                </a:cxn>
                <a:cxn ang="0">
                  <a:pos x="343" y="13"/>
                </a:cxn>
                <a:cxn ang="0">
                  <a:pos x="284" y="21"/>
                </a:cxn>
                <a:cxn ang="0">
                  <a:pos x="199" y="24"/>
                </a:cxn>
                <a:cxn ang="0">
                  <a:pos x="128" y="19"/>
                </a:cxn>
                <a:cxn ang="0">
                  <a:pos x="62" y="10"/>
                </a:cxn>
                <a:cxn ang="0">
                  <a:pos x="12" y="0"/>
                </a:cxn>
                <a:cxn ang="0">
                  <a:pos x="8" y="29"/>
                </a:cxn>
                <a:cxn ang="0">
                  <a:pos x="3" y="76"/>
                </a:cxn>
                <a:cxn ang="0">
                  <a:pos x="0" y="134"/>
                </a:cxn>
                <a:cxn ang="0">
                  <a:pos x="6" y="208"/>
                </a:cxn>
                <a:cxn ang="0">
                  <a:pos x="17" y="437"/>
                </a:cxn>
                <a:cxn ang="0">
                  <a:pos x="14" y="495"/>
                </a:cxn>
              </a:cxnLst>
              <a:rect l="0" t="0" r="r" b="b"/>
              <a:pathLst>
                <a:path w="358" h="835">
                  <a:moveTo>
                    <a:pt x="16" y="549"/>
                  </a:moveTo>
                  <a:lnTo>
                    <a:pt x="18" y="574"/>
                  </a:lnTo>
                  <a:lnTo>
                    <a:pt x="34" y="730"/>
                  </a:lnTo>
                  <a:lnTo>
                    <a:pt x="37" y="790"/>
                  </a:lnTo>
                  <a:lnTo>
                    <a:pt x="151" y="833"/>
                  </a:lnTo>
                  <a:lnTo>
                    <a:pt x="155" y="834"/>
                  </a:lnTo>
                  <a:lnTo>
                    <a:pt x="154" y="816"/>
                  </a:lnTo>
                  <a:lnTo>
                    <a:pt x="154" y="800"/>
                  </a:lnTo>
                  <a:lnTo>
                    <a:pt x="153" y="773"/>
                  </a:lnTo>
                  <a:lnTo>
                    <a:pt x="150" y="750"/>
                  </a:lnTo>
                  <a:lnTo>
                    <a:pt x="151" y="693"/>
                  </a:lnTo>
                  <a:lnTo>
                    <a:pt x="157" y="661"/>
                  </a:lnTo>
                  <a:lnTo>
                    <a:pt x="159" y="639"/>
                  </a:lnTo>
                  <a:lnTo>
                    <a:pt x="161" y="618"/>
                  </a:lnTo>
                  <a:lnTo>
                    <a:pt x="163" y="597"/>
                  </a:lnTo>
                  <a:lnTo>
                    <a:pt x="166" y="574"/>
                  </a:lnTo>
                  <a:lnTo>
                    <a:pt x="167" y="552"/>
                  </a:lnTo>
                  <a:lnTo>
                    <a:pt x="166" y="542"/>
                  </a:lnTo>
                  <a:lnTo>
                    <a:pt x="163" y="526"/>
                  </a:lnTo>
                  <a:lnTo>
                    <a:pt x="159" y="502"/>
                  </a:lnTo>
                  <a:lnTo>
                    <a:pt x="154" y="485"/>
                  </a:lnTo>
                  <a:lnTo>
                    <a:pt x="150" y="462"/>
                  </a:lnTo>
                  <a:lnTo>
                    <a:pt x="148" y="441"/>
                  </a:lnTo>
                  <a:lnTo>
                    <a:pt x="152" y="306"/>
                  </a:lnTo>
                  <a:lnTo>
                    <a:pt x="154" y="277"/>
                  </a:lnTo>
                  <a:lnTo>
                    <a:pt x="158" y="248"/>
                  </a:lnTo>
                  <a:lnTo>
                    <a:pt x="161" y="230"/>
                  </a:lnTo>
                  <a:lnTo>
                    <a:pt x="166" y="215"/>
                  </a:lnTo>
                  <a:lnTo>
                    <a:pt x="176" y="190"/>
                  </a:lnTo>
                  <a:lnTo>
                    <a:pt x="184" y="205"/>
                  </a:lnTo>
                  <a:lnTo>
                    <a:pt x="189" y="221"/>
                  </a:lnTo>
                  <a:lnTo>
                    <a:pt x="193" y="248"/>
                  </a:lnTo>
                  <a:lnTo>
                    <a:pt x="196" y="280"/>
                  </a:lnTo>
                  <a:lnTo>
                    <a:pt x="197" y="312"/>
                  </a:lnTo>
                  <a:lnTo>
                    <a:pt x="199" y="344"/>
                  </a:lnTo>
                  <a:lnTo>
                    <a:pt x="205" y="382"/>
                  </a:lnTo>
                  <a:lnTo>
                    <a:pt x="208" y="407"/>
                  </a:lnTo>
                  <a:lnTo>
                    <a:pt x="209" y="429"/>
                  </a:lnTo>
                  <a:lnTo>
                    <a:pt x="209" y="453"/>
                  </a:lnTo>
                  <a:lnTo>
                    <a:pt x="211" y="472"/>
                  </a:lnTo>
                  <a:lnTo>
                    <a:pt x="212" y="489"/>
                  </a:lnTo>
                  <a:lnTo>
                    <a:pt x="212" y="498"/>
                  </a:lnTo>
                  <a:lnTo>
                    <a:pt x="211" y="591"/>
                  </a:lnTo>
                  <a:lnTo>
                    <a:pt x="230" y="752"/>
                  </a:lnTo>
                  <a:lnTo>
                    <a:pt x="234" y="773"/>
                  </a:lnTo>
                  <a:lnTo>
                    <a:pt x="239" y="800"/>
                  </a:lnTo>
                  <a:lnTo>
                    <a:pt x="242" y="816"/>
                  </a:lnTo>
                  <a:lnTo>
                    <a:pt x="249" y="806"/>
                  </a:lnTo>
                  <a:lnTo>
                    <a:pt x="257" y="798"/>
                  </a:lnTo>
                  <a:lnTo>
                    <a:pt x="271" y="789"/>
                  </a:lnTo>
                  <a:lnTo>
                    <a:pt x="284" y="785"/>
                  </a:lnTo>
                  <a:lnTo>
                    <a:pt x="296" y="784"/>
                  </a:lnTo>
                  <a:lnTo>
                    <a:pt x="302" y="784"/>
                  </a:lnTo>
                  <a:lnTo>
                    <a:pt x="306" y="785"/>
                  </a:lnTo>
                  <a:lnTo>
                    <a:pt x="310" y="787"/>
                  </a:lnTo>
                  <a:lnTo>
                    <a:pt x="314" y="789"/>
                  </a:lnTo>
                  <a:lnTo>
                    <a:pt x="319" y="795"/>
                  </a:lnTo>
                  <a:lnTo>
                    <a:pt x="323" y="801"/>
                  </a:lnTo>
                  <a:lnTo>
                    <a:pt x="331" y="816"/>
                  </a:lnTo>
                  <a:lnTo>
                    <a:pt x="340" y="785"/>
                  </a:lnTo>
                  <a:lnTo>
                    <a:pt x="341" y="768"/>
                  </a:lnTo>
                  <a:lnTo>
                    <a:pt x="343" y="722"/>
                  </a:lnTo>
                  <a:lnTo>
                    <a:pt x="349" y="661"/>
                  </a:lnTo>
                  <a:lnTo>
                    <a:pt x="352" y="624"/>
                  </a:lnTo>
                  <a:lnTo>
                    <a:pt x="355" y="564"/>
                  </a:lnTo>
                  <a:lnTo>
                    <a:pt x="357" y="526"/>
                  </a:lnTo>
                  <a:lnTo>
                    <a:pt x="355" y="473"/>
                  </a:lnTo>
                  <a:lnTo>
                    <a:pt x="352" y="425"/>
                  </a:lnTo>
                  <a:lnTo>
                    <a:pt x="350" y="393"/>
                  </a:lnTo>
                  <a:lnTo>
                    <a:pt x="349" y="355"/>
                  </a:lnTo>
                  <a:lnTo>
                    <a:pt x="352" y="280"/>
                  </a:lnTo>
                  <a:lnTo>
                    <a:pt x="350" y="230"/>
                  </a:lnTo>
                  <a:lnTo>
                    <a:pt x="350" y="117"/>
                  </a:lnTo>
                  <a:lnTo>
                    <a:pt x="348" y="61"/>
                  </a:lnTo>
                  <a:lnTo>
                    <a:pt x="346" y="33"/>
                  </a:lnTo>
                  <a:lnTo>
                    <a:pt x="343" y="13"/>
                  </a:lnTo>
                  <a:lnTo>
                    <a:pt x="321" y="17"/>
                  </a:lnTo>
                  <a:lnTo>
                    <a:pt x="284" y="21"/>
                  </a:lnTo>
                  <a:lnTo>
                    <a:pt x="242" y="22"/>
                  </a:lnTo>
                  <a:lnTo>
                    <a:pt x="199" y="24"/>
                  </a:lnTo>
                  <a:lnTo>
                    <a:pt x="170" y="22"/>
                  </a:lnTo>
                  <a:lnTo>
                    <a:pt x="128" y="19"/>
                  </a:lnTo>
                  <a:lnTo>
                    <a:pt x="91" y="16"/>
                  </a:lnTo>
                  <a:lnTo>
                    <a:pt x="62" y="10"/>
                  </a:lnTo>
                  <a:lnTo>
                    <a:pt x="38" y="6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8" y="29"/>
                  </a:lnTo>
                  <a:lnTo>
                    <a:pt x="5" y="55"/>
                  </a:lnTo>
                  <a:lnTo>
                    <a:pt x="3" y="76"/>
                  </a:lnTo>
                  <a:lnTo>
                    <a:pt x="1" y="109"/>
                  </a:lnTo>
                  <a:lnTo>
                    <a:pt x="0" y="134"/>
                  </a:lnTo>
                  <a:lnTo>
                    <a:pt x="2" y="174"/>
                  </a:lnTo>
                  <a:lnTo>
                    <a:pt x="6" y="208"/>
                  </a:lnTo>
                  <a:lnTo>
                    <a:pt x="10" y="247"/>
                  </a:lnTo>
                  <a:lnTo>
                    <a:pt x="17" y="437"/>
                  </a:lnTo>
                  <a:lnTo>
                    <a:pt x="26" y="489"/>
                  </a:lnTo>
                  <a:lnTo>
                    <a:pt x="14" y="495"/>
                  </a:lnTo>
                  <a:lnTo>
                    <a:pt x="16" y="54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19" name="Freeform 7"/>
            <p:cNvSpPr>
              <a:spLocks/>
            </p:cNvSpPr>
            <p:nvPr/>
          </p:nvSpPr>
          <p:spPr bwMode="auto">
            <a:xfrm>
              <a:off x="5159" y="1318"/>
              <a:ext cx="557" cy="553"/>
            </a:xfrm>
            <a:custGeom>
              <a:avLst/>
              <a:gdLst/>
              <a:ahLst/>
              <a:cxnLst>
                <a:cxn ang="0">
                  <a:pos x="478" y="39"/>
                </a:cxn>
                <a:cxn ang="0">
                  <a:pos x="508" y="53"/>
                </a:cxn>
                <a:cxn ang="0">
                  <a:pos x="527" y="68"/>
                </a:cxn>
                <a:cxn ang="0">
                  <a:pos x="545" y="89"/>
                </a:cxn>
                <a:cxn ang="0">
                  <a:pos x="554" y="112"/>
                </a:cxn>
                <a:cxn ang="0">
                  <a:pos x="556" y="132"/>
                </a:cxn>
                <a:cxn ang="0">
                  <a:pos x="549" y="142"/>
                </a:cxn>
                <a:cxn ang="0">
                  <a:pos x="544" y="161"/>
                </a:cxn>
                <a:cxn ang="0">
                  <a:pos x="538" y="191"/>
                </a:cxn>
                <a:cxn ang="0">
                  <a:pos x="535" y="256"/>
                </a:cxn>
                <a:cxn ang="0">
                  <a:pos x="538" y="309"/>
                </a:cxn>
                <a:cxn ang="0">
                  <a:pos x="549" y="346"/>
                </a:cxn>
                <a:cxn ang="0">
                  <a:pos x="526" y="318"/>
                </a:cxn>
                <a:cxn ang="0">
                  <a:pos x="490" y="262"/>
                </a:cxn>
                <a:cxn ang="0">
                  <a:pos x="484" y="241"/>
                </a:cxn>
                <a:cxn ang="0">
                  <a:pos x="484" y="219"/>
                </a:cxn>
                <a:cxn ang="0">
                  <a:pos x="481" y="267"/>
                </a:cxn>
                <a:cxn ang="0">
                  <a:pos x="459" y="310"/>
                </a:cxn>
                <a:cxn ang="0">
                  <a:pos x="459" y="337"/>
                </a:cxn>
                <a:cxn ang="0">
                  <a:pos x="459" y="391"/>
                </a:cxn>
                <a:cxn ang="0">
                  <a:pos x="456" y="428"/>
                </a:cxn>
                <a:cxn ang="0">
                  <a:pos x="456" y="471"/>
                </a:cxn>
                <a:cxn ang="0">
                  <a:pos x="466" y="540"/>
                </a:cxn>
                <a:cxn ang="0">
                  <a:pos x="443" y="545"/>
                </a:cxn>
                <a:cxn ang="0">
                  <a:pos x="365" y="550"/>
                </a:cxn>
                <a:cxn ang="0">
                  <a:pos x="293" y="550"/>
                </a:cxn>
                <a:cxn ang="0">
                  <a:pos x="214" y="544"/>
                </a:cxn>
                <a:cxn ang="0">
                  <a:pos x="160" y="535"/>
                </a:cxn>
                <a:cxn ang="0">
                  <a:pos x="134" y="508"/>
                </a:cxn>
                <a:cxn ang="0">
                  <a:pos x="142" y="465"/>
                </a:cxn>
                <a:cxn ang="0">
                  <a:pos x="146" y="428"/>
                </a:cxn>
                <a:cxn ang="0">
                  <a:pos x="144" y="403"/>
                </a:cxn>
                <a:cxn ang="0">
                  <a:pos x="143" y="379"/>
                </a:cxn>
                <a:cxn ang="0">
                  <a:pos x="144" y="342"/>
                </a:cxn>
                <a:cxn ang="0">
                  <a:pos x="146" y="310"/>
                </a:cxn>
                <a:cxn ang="0">
                  <a:pos x="144" y="245"/>
                </a:cxn>
                <a:cxn ang="0">
                  <a:pos x="72" y="365"/>
                </a:cxn>
                <a:cxn ang="0">
                  <a:pos x="68" y="345"/>
                </a:cxn>
                <a:cxn ang="0">
                  <a:pos x="64" y="316"/>
                </a:cxn>
                <a:cxn ang="0">
                  <a:pos x="61" y="286"/>
                </a:cxn>
                <a:cxn ang="0">
                  <a:pos x="53" y="268"/>
                </a:cxn>
                <a:cxn ang="0">
                  <a:pos x="42" y="252"/>
                </a:cxn>
                <a:cxn ang="0">
                  <a:pos x="26" y="242"/>
                </a:cxn>
                <a:cxn ang="0">
                  <a:pos x="9" y="235"/>
                </a:cxn>
                <a:cxn ang="0">
                  <a:pos x="20" y="187"/>
                </a:cxn>
                <a:cxn ang="0">
                  <a:pos x="45" y="132"/>
                </a:cxn>
                <a:cxn ang="0">
                  <a:pos x="68" y="90"/>
                </a:cxn>
                <a:cxn ang="0">
                  <a:pos x="95" y="64"/>
                </a:cxn>
                <a:cxn ang="0">
                  <a:pos x="149" y="37"/>
                </a:cxn>
                <a:cxn ang="0">
                  <a:pos x="235" y="0"/>
                </a:cxn>
                <a:cxn ang="0">
                  <a:pos x="239" y="60"/>
                </a:cxn>
                <a:cxn ang="0">
                  <a:pos x="263" y="98"/>
                </a:cxn>
                <a:cxn ang="0">
                  <a:pos x="287" y="121"/>
                </a:cxn>
                <a:cxn ang="0">
                  <a:pos x="325" y="132"/>
                </a:cxn>
                <a:cxn ang="0">
                  <a:pos x="349" y="108"/>
                </a:cxn>
                <a:cxn ang="0">
                  <a:pos x="370" y="69"/>
                </a:cxn>
                <a:cxn ang="0">
                  <a:pos x="385" y="24"/>
                </a:cxn>
              </a:cxnLst>
              <a:rect l="0" t="0" r="r" b="b"/>
              <a:pathLst>
                <a:path w="557" h="553">
                  <a:moveTo>
                    <a:pt x="369" y="1"/>
                  </a:moveTo>
                  <a:lnTo>
                    <a:pt x="478" y="39"/>
                  </a:lnTo>
                  <a:lnTo>
                    <a:pt x="496" y="46"/>
                  </a:lnTo>
                  <a:lnTo>
                    <a:pt x="508" y="53"/>
                  </a:lnTo>
                  <a:lnTo>
                    <a:pt x="521" y="62"/>
                  </a:lnTo>
                  <a:lnTo>
                    <a:pt x="527" y="68"/>
                  </a:lnTo>
                  <a:lnTo>
                    <a:pt x="538" y="80"/>
                  </a:lnTo>
                  <a:lnTo>
                    <a:pt x="545" y="89"/>
                  </a:lnTo>
                  <a:lnTo>
                    <a:pt x="549" y="98"/>
                  </a:lnTo>
                  <a:lnTo>
                    <a:pt x="554" y="112"/>
                  </a:lnTo>
                  <a:lnTo>
                    <a:pt x="556" y="128"/>
                  </a:lnTo>
                  <a:lnTo>
                    <a:pt x="556" y="132"/>
                  </a:lnTo>
                  <a:lnTo>
                    <a:pt x="553" y="136"/>
                  </a:lnTo>
                  <a:lnTo>
                    <a:pt x="549" y="142"/>
                  </a:lnTo>
                  <a:lnTo>
                    <a:pt x="547" y="150"/>
                  </a:lnTo>
                  <a:lnTo>
                    <a:pt x="544" y="161"/>
                  </a:lnTo>
                  <a:lnTo>
                    <a:pt x="541" y="176"/>
                  </a:lnTo>
                  <a:lnTo>
                    <a:pt x="538" y="191"/>
                  </a:lnTo>
                  <a:lnTo>
                    <a:pt x="536" y="233"/>
                  </a:lnTo>
                  <a:lnTo>
                    <a:pt x="535" y="256"/>
                  </a:lnTo>
                  <a:lnTo>
                    <a:pt x="537" y="289"/>
                  </a:lnTo>
                  <a:lnTo>
                    <a:pt x="538" y="309"/>
                  </a:lnTo>
                  <a:lnTo>
                    <a:pt x="542" y="326"/>
                  </a:lnTo>
                  <a:lnTo>
                    <a:pt x="549" y="346"/>
                  </a:lnTo>
                  <a:lnTo>
                    <a:pt x="549" y="347"/>
                  </a:lnTo>
                  <a:lnTo>
                    <a:pt x="526" y="318"/>
                  </a:lnTo>
                  <a:lnTo>
                    <a:pt x="505" y="291"/>
                  </a:lnTo>
                  <a:lnTo>
                    <a:pt x="490" y="262"/>
                  </a:lnTo>
                  <a:lnTo>
                    <a:pt x="484" y="252"/>
                  </a:lnTo>
                  <a:lnTo>
                    <a:pt x="484" y="241"/>
                  </a:lnTo>
                  <a:lnTo>
                    <a:pt x="484" y="235"/>
                  </a:lnTo>
                  <a:lnTo>
                    <a:pt x="484" y="219"/>
                  </a:lnTo>
                  <a:lnTo>
                    <a:pt x="484" y="252"/>
                  </a:lnTo>
                  <a:lnTo>
                    <a:pt x="481" y="267"/>
                  </a:lnTo>
                  <a:lnTo>
                    <a:pt x="470" y="291"/>
                  </a:lnTo>
                  <a:lnTo>
                    <a:pt x="459" y="310"/>
                  </a:lnTo>
                  <a:lnTo>
                    <a:pt x="459" y="315"/>
                  </a:lnTo>
                  <a:lnTo>
                    <a:pt x="459" y="337"/>
                  </a:lnTo>
                  <a:lnTo>
                    <a:pt x="461" y="367"/>
                  </a:lnTo>
                  <a:lnTo>
                    <a:pt x="459" y="391"/>
                  </a:lnTo>
                  <a:lnTo>
                    <a:pt x="458" y="410"/>
                  </a:lnTo>
                  <a:lnTo>
                    <a:pt x="456" y="428"/>
                  </a:lnTo>
                  <a:lnTo>
                    <a:pt x="455" y="445"/>
                  </a:lnTo>
                  <a:lnTo>
                    <a:pt x="456" y="471"/>
                  </a:lnTo>
                  <a:lnTo>
                    <a:pt x="459" y="493"/>
                  </a:lnTo>
                  <a:lnTo>
                    <a:pt x="466" y="540"/>
                  </a:lnTo>
                  <a:lnTo>
                    <a:pt x="466" y="541"/>
                  </a:lnTo>
                  <a:lnTo>
                    <a:pt x="443" y="545"/>
                  </a:lnTo>
                  <a:lnTo>
                    <a:pt x="406" y="549"/>
                  </a:lnTo>
                  <a:lnTo>
                    <a:pt x="365" y="550"/>
                  </a:lnTo>
                  <a:lnTo>
                    <a:pt x="322" y="552"/>
                  </a:lnTo>
                  <a:lnTo>
                    <a:pt x="293" y="550"/>
                  </a:lnTo>
                  <a:lnTo>
                    <a:pt x="251" y="548"/>
                  </a:lnTo>
                  <a:lnTo>
                    <a:pt x="214" y="544"/>
                  </a:lnTo>
                  <a:lnTo>
                    <a:pt x="185" y="538"/>
                  </a:lnTo>
                  <a:lnTo>
                    <a:pt x="160" y="535"/>
                  </a:lnTo>
                  <a:lnTo>
                    <a:pt x="135" y="528"/>
                  </a:lnTo>
                  <a:lnTo>
                    <a:pt x="134" y="508"/>
                  </a:lnTo>
                  <a:lnTo>
                    <a:pt x="136" y="487"/>
                  </a:lnTo>
                  <a:lnTo>
                    <a:pt x="142" y="465"/>
                  </a:lnTo>
                  <a:lnTo>
                    <a:pt x="144" y="450"/>
                  </a:lnTo>
                  <a:lnTo>
                    <a:pt x="146" y="428"/>
                  </a:lnTo>
                  <a:lnTo>
                    <a:pt x="145" y="412"/>
                  </a:lnTo>
                  <a:lnTo>
                    <a:pt x="144" y="403"/>
                  </a:lnTo>
                  <a:lnTo>
                    <a:pt x="143" y="390"/>
                  </a:lnTo>
                  <a:lnTo>
                    <a:pt x="143" y="379"/>
                  </a:lnTo>
                  <a:lnTo>
                    <a:pt x="143" y="363"/>
                  </a:lnTo>
                  <a:lnTo>
                    <a:pt x="144" y="342"/>
                  </a:lnTo>
                  <a:lnTo>
                    <a:pt x="145" y="326"/>
                  </a:lnTo>
                  <a:lnTo>
                    <a:pt x="146" y="310"/>
                  </a:lnTo>
                  <a:lnTo>
                    <a:pt x="146" y="300"/>
                  </a:lnTo>
                  <a:lnTo>
                    <a:pt x="144" y="245"/>
                  </a:lnTo>
                  <a:lnTo>
                    <a:pt x="73" y="366"/>
                  </a:lnTo>
                  <a:lnTo>
                    <a:pt x="72" y="365"/>
                  </a:lnTo>
                  <a:lnTo>
                    <a:pt x="70" y="358"/>
                  </a:lnTo>
                  <a:lnTo>
                    <a:pt x="68" y="345"/>
                  </a:lnTo>
                  <a:lnTo>
                    <a:pt x="65" y="337"/>
                  </a:lnTo>
                  <a:lnTo>
                    <a:pt x="64" y="316"/>
                  </a:lnTo>
                  <a:lnTo>
                    <a:pt x="62" y="294"/>
                  </a:lnTo>
                  <a:lnTo>
                    <a:pt x="61" y="286"/>
                  </a:lnTo>
                  <a:lnTo>
                    <a:pt x="59" y="278"/>
                  </a:lnTo>
                  <a:lnTo>
                    <a:pt x="53" y="268"/>
                  </a:lnTo>
                  <a:lnTo>
                    <a:pt x="47" y="260"/>
                  </a:lnTo>
                  <a:lnTo>
                    <a:pt x="42" y="252"/>
                  </a:lnTo>
                  <a:lnTo>
                    <a:pt x="34" y="247"/>
                  </a:lnTo>
                  <a:lnTo>
                    <a:pt x="26" y="242"/>
                  </a:lnTo>
                  <a:lnTo>
                    <a:pt x="18" y="238"/>
                  </a:lnTo>
                  <a:lnTo>
                    <a:pt x="9" y="235"/>
                  </a:lnTo>
                  <a:lnTo>
                    <a:pt x="0" y="233"/>
                  </a:lnTo>
                  <a:lnTo>
                    <a:pt x="20" y="187"/>
                  </a:lnTo>
                  <a:lnTo>
                    <a:pt x="34" y="155"/>
                  </a:lnTo>
                  <a:lnTo>
                    <a:pt x="45" y="132"/>
                  </a:lnTo>
                  <a:lnTo>
                    <a:pt x="60" y="102"/>
                  </a:lnTo>
                  <a:lnTo>
                    <a:pt x="68" y="90"/>
                  </a:lnTo>
                  <a:lnTo>
                    <a:pt x="75" y="80"/>
                  </a:lnTo>
                  <a:lnTo>
                    <a:pt x="95" y="64"/>
                  </a:lnTo>
                  <a:lnTo>
                    <a:pt x="117" y="51"/>
                  </a:lnTo>
                  <a:lnTo>
                    <a:pt x="149" y="37"/>
                  </a:lnTo>
                  <a:lnTo>
                    <a:pt x="224" y="8"/>
                  </a:lnTo>
                  <a:lnTo>
                    <a:pt x="235" y="0"/>
                  </a:lnTo>
                  <a:lnTo>
                    <a:pt x="232" y="47"/>
                  </a:lnTo>
                  <a:lnTo>
                    <a:pt x="239" y="60"/>
                  </a:lnTo>
                  <a:lnTo>
                    <a:pt x="248" y="74"/>
                  </a:lnTo>
                  <a:lnTo>
                    <a:pt x="263" y="98"/>
                  </a:lnTo>
                  <a:lnTo>
                    <a:pt x="275" y="110"/>
                  </a:lnTo>
                  <a:lnTo>
                    <a:pt x="287" y="121"/>
                  </a:lnTo>
                  <a:lnTo>
                    <a:pt x="311" y="147"/>
                  </a:lnTo>
                  <a:lnTo>
                    <a:pt x="325" y="132"/>
                  </a:lnTo>
                  <a:lnTo>
                    <a:pt x="339" y="120"/>
                  </a:lnTo>
                  <a:lnTo>
                    <a:pt x="349" y="108"/>
                  </a:lnTo>
                  <a:lnTo>
                    <a:pt x="356" y="99"/>
                  </a:lnTo>
                  <a:lnTo>
                    <a:pt x="370" y="69"/>
                  </a:lnTo>
                  <a:lnTo>
                    <a:pt x="380" y="45"/>
                  </a:lnTo>
                  <a:lnTo>
                    <a:pt x="385" y="24"/>
                  </a:lnTo>
                  <a:lnTo>
                    <a:pt x="369" y="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0" name="Freeform 8"/>
            <p:cNvSpPr>
              <a:spLocks/>
            </p:cNvSpPr>
            <p:nvPr/>
          </p:nvSpPr>
          <p:spPr bwMode="auto">
            <a:xfrm>
              <a:off x="5257" y="2636"/>
              <a:ext cx="178" cy="9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7" y="2"/>
                </a:cxn>
                <a:cxn ang="0">
                  <a:pos x="50" y="7"/>
                </a:cxn>
                <a:cxn ang="0">
                  <a:pos x="42" y="14"/>
                </a:cxn>
                <a:cxn ang="0">
                  <a:pos x="32" y="24"/>
                </a:cxn>
                <a:cxn ang="0">
                  <a:pos x="24" y="30"/>
                </a:cxn>
                <a:cxn ang="0">
                  <a:pos x="11" y="36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6" y="63"/>
                </a:cxn>
                <a:cxn ang="0">
                  <a:pos x="26" y="79"/>
                </a:cxn>
                <a:cxn ang="0">
                  <a:pos x="32" y="91"/>
                </a:cxn>
                <a:cxn ang="0">
                  <a:pos x="43" y="88"/>
                </a:cxn>
                <a:cxn ang="0">
                  <a:pos x="55" y="85"/>
                </a:cxn>
                <a:cxn ang="0">
                  <a:pos x="69" y="81"/>
                </a:cxn>
                <a:cxn ang="0">
                  <a:pos x="86" y="80"/>
                </a:cxn>
                <a:cxn ang="0">
                  <a:pos x="98" y="82"/>
                </a:cxn>
                <a:cxn ang="0">
                  <a:pos x="116" y="82"/>
                </a:cxn>
                <a:cxn ang="0">
                  <a:pos x="141" y="80"/>
                </a:cxn>
                <a:cxn ang="0">
                  <a:pos x="159" y="79"/>
                </a:cxn>
                <a:cxn ang="0">
                  <a:pos x="167" y="78"/>
                </a:cxn>
                <a:cxn ang="0">
                  <a:pos x="170" y="77"/>
                </a:cxn>
                <a:cxn ang="0">
                  <a:pos x="172" y="74"/>
                </a:cxn>
                <a:cxn ang="0">
                  <a:pos x="177" y="43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178" h="92">
                  <a:moveTo>
                    <a:pt x="62" y="0"/>
                  </a:moveTo>
                  <a:lnTo>
                    <a:pt x="57" y="2"/>
                  </a:lnTo>
                  <a:lnTo>
                    <a:pt x="50" y="7"/>
                  </a:lnTo>
                  <a:lnTo>
                    <a:pt x="42" y="14"/>
                  </a:lnTo>
                  <a:lnTo>
                    <a:pt x="32" y="24"/>
                  </a:lnTo>
                  <a:lnTo>
                    <a:pt x="24" y="30"/>
                  </a:lnTo>
                  <a:lnTo>
                    <a:pt x="11" y="36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6" y="63"/>
                  </a:lnTo>
                  <a:lnTo>
                    <a:pt x="26" y="79"/>
                  </a:lnTo>
                  <a:lnTo>
                    <a:pt x="32" y="91"/>
                  </a:lnTo>
                  <a:lnTo>
                    <a:pt x="43" y="88"/>
                  </a:lnTo>
                  <a:lnTo>
                    <a:pt x="55" y="85"/>
                  </a:lnTo>
                  <a:lnTo>
                    <a:pt x="69" y="81"/>
                  </a:lnTo>
                  <a:lnTo>
                    <a:pt x="86" y="80"/>
                  </a:lnTo>
                  <a:lnTo>
                    <a:pt x="98" y="82"/>
                  </a:lnTo>
                  <a:lnTo>
                    <a:pt x="116" y="82"/>
                  </a:lnTo>
                  <a:lnTo>
                    <a:pt x="141" y="80"/>
                  </a:lnTo>
                  <a:lnTo>
                    <a:pt x="159" y="79"/>
                  </a:lnTo>
                  <a:lnTo>
                    <a:pt x="167" y="78"/>
                  </a:lnTo>
                  <a:lnTo>
                    <a:pt x="170" y="77"/>
                  </a:lnTo>
                  <a:lnTo>
                    <a:pt x="172" y="74"/>
                  </a:lnTo>
                  <a:lnTo>
                    <a:pt x="177" y="43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1" name="Freeform 9"/>
            <p:cNvSpPr>
              <a:spLocks/>
            </p:cNvSpPr>
            <p:nvPr/>
          </p:nvSpPr>
          <p:spPr bwMode="auto">
            <a:xfrm>
              <a:off x="5892" y="2683"/>
              <a:ext cx="45" cy="39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6" y="33"/>
                </a:cxn>
                <a:cxn ang="0">
                  <a:pos x="23" y="37"/>
                </a:cxn>
                <a:cxn ang="0">
                  <a:pos x="34" y="38"/>
                </a:cxn>
                <a:cxn ang="0">
                  <a:pos x="38" y="37"/>
                </a:cxn>
                <a:cxn ang="0">
                  <a:pos x="42" y="35"/>
                </a:cxn>
                <a:cxn ang="0">
                  <a:pos x="44" y="33"/>
                </a:cxn>
                <a:cxn ang="0">
                  <a:pos x="44" y="30"/>
                </a:cxn>
                <a:cxn ang="0">
                  <a:pos x="44" y="27"/>
                </a:cxn>
                <a:cxn ang="0">
                  <a:pos x="41" y="23"/>
                </a:cxn>
                <a:cxn ang="0">
                  <a:pos x="37" y="19"/>
                </a:cxn>
                <a:cxn ang="0">
                  <a:pos x="29" y="15"/>
                </a:cxn>
                <a:cxn ang="0">
                  <a:pos x="20" y="10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7"/>
                </a:cxn>
                <a:cxn ang="0">
                  <a:pos x="3" y="24"/>
                </a:cxn>
                <a:cxn ang="0">
                  <a:pos x="3" y="28"/>
                </a:cxn>
              </a:cxnLst>
              <a:rect l="0" t="0" r="r" b="b"/>
              <a:pathLst>
                <a:path w="45" h="39">
                  <a:moveTo>
                    <a:pt x="3" y="28"/>
                  </a:moveTo>
                  <a:lnTo>
                    <a:pt x="6" y="33"/>
                  </a:lnTo>
                  <a:lnTo>
                    <a:pt x="23" y="37"/>
                  </a:lnTo>
                  <a:lnTo>
                    <a:pt x="34" y="38"/>
                  </a:lnTo>
                  <a:lnTo>
                    <a:pt x="38" y="37"/>
                  </a:lnTo>
                  <a:lnTo>
                    <a:pt x="42" y="35"/>
                  </a:lnTo>
                  <a:lnTo>
                    <a:pt x="44" y="33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1" y="23"/>
                  </a:lnTo>
                  <a:lnTo>
                    <a:pt x="37" y="19"/>
                  </a:lnTo>
                  <a:lnTo>
                    <a:pt x="29" y="15"/>
                  </a:lnTo>
                  <a:lnTo>
                    <a:pt x="20" y="10"/>
                  </a:lnTo>
                  <a:lnTo>
                    <a:pt x="9" y="5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7"/>
                  </a:lnTo>
                  <a:lnTo>
                    <a:pt x="3" y="24"/>
                  </a:lnTo>
                  <a:lnTo>
                    <a:pt x="3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2" name="Freeform 10"/>
            <p:cNvSpPr>
              <a:spLocks/>
            </p:cNvSpPr>
            <p:nvPr/>
          </p:nvSpPr>
          <p:spPr bwMode="auto">
            <a:xfrm>
              <a:off x="5013" y="2671"/>
              <a:ext cx="73" cy="5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5"/>
                </a:cxn>
                <a:cxn ang="0">
                  <a:pos x="2" y="50"/>
                </a:cxn>
                <a:cxn ang="0">
                  <a:pos x="5" y="53"/>
                </a:cxn>
                <a:cxn ang="0">
                  <a:pos x="7" y="55"/>
                </a:cxn>
                <a:cxn ang="0">
                  <a:pos x="16" y="57"/>
                </a:cxn>
                <a:cxn ang="0">
                  <a:pos x="24" y="58"/>
                </a:cxn>
                <a:cxn ang="0">
                  <a:pos x="32" y="58"/>
                </a:cxn>
                <a:cxn ang="0">
                  <a:pos x="37" y="57"/>
                </a:cxn>
                <a:cxn ang="0">
                  <a:pos x="42" y="55"/>
                </a:cxn>
                <a:cxn ang="0">
                  <a:pos x="47" y="51"/>
                </a:cxn>
                <a:cxn ang="0">
                  <a:pos x="54" y="45"/>
                </a:cxn>
                <a:cxn ang="0">
                  <a:pos x="68" y="30"/>
                </a:cxn>
                <a:cxn ang="0">
                  <a:pos x="70" y="24"/>
                </a:cxn>
                <a:cxn ang="0">
                  <a:pos x="72" y="18"/>
                </a:cxn>
                <a:cxn ang="0">
                  <a:pos x="69" y="8"/>
                </a:cxn>
                <a:cxn ang="0">
                  <a:pos x="65" y="4"/>
                </a:cxn>
                <a:cxn ang="0">
                  <a:pos x="60" y="1"/>
                </a:cxn>
                <a:cxn ang="0">
                  <a:pos x="54" y="1"/>
                </a:cxn>
                <a:cxn ang="0">
                  <a:pos x="43" y="0"/>
                </a:cxn>
                <a:cxn ang="0">
                  <a:pos x="34" y="1"/>
                </a:cxn>
                <a:cxn ang="0">
                  <a:pos x="24" y="4"/>
                </a:cxn>
                <a:cxn ang="0">
                  <a:pos x="21" y="13"/>
                </a:cxn>
                <a:cxn ang="0">
                  <a:pos x="20" y="15"/>
                </a:cxn>
                <a:cxn ang="0">
                  <a:pos x="18" y="19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73" h="59">
                  <a:moveTo>
                    <a:pt x="0" y="40"/>
                  </a:moveTo>
                  <a:lnTo>
                    <a:pt x="0" y="45"/>
                  </a:lnTo>
                  <a:lnTo>
                    <a:pt x="2" y="50"/>
                  </a:lnTo>
                  <a:lnTo>
                    <a:pt x="5" y="53"/>
                  </a:lnTo>
                  <a:lnTo>
                    <a:pt x="7" y="55"/>
                  </a:lnTo>
                  <a:lnTo>
                    <a:pt x="16" y="57"/>
                  </a:lnTo>
                  <a:lnTo>
                    <a:pt x="24" y="58"/>
                  </a:lnTo>
                  <a:lnTo>
                    <a:pt x="32" y="58"/>
                  </a:lnTo>
                  <a:lnTo>
                    <a:pt x="37" y="57"/>
                  </a:lnTo>
                  <a:lnTo>
                    <a:pt x="42" y="55"/>
                  </a:lnTo>
                  <a:lnTo>
                    <a:pt x="47" y="51"/>
                  </a:lnTo>
                  <a:lnTo>
                    <a:pt x="54" y="45"/>
                  </a:lnTo>
                  <a:lnTo>
                    <a:pt x="68" y="30"/>
                  </a:lnTo>
                  <a:lnTo>
                    <a:pt x="70" y="24"/>
                  </a:lnTo>
                  <a:lnTo>
                    <a:pt x="72" y="18"/>
                  </a:lnTo>
                  <a:lnTo>
                    <a:pt x="69" y="8"/>
                  </a:lnTo>
                  <a:lnTo>
                    <a:pt x="65" y="4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4" y="4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3" name="Freeform 11"/>
            <p:cNvSpPr>
              <a:spLocks/>
            </p:cNvSpPr>
            <p:nvPr/>
          </p:nvSpPr>
          <p:spPr bwMode="auto">
            <a:xfrm>
              <a:off x="5205" y="2670"/>
              <a:ext cx="73" cy="65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24" y="1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5"/>
                </a:cxn>
                <a:cxn ang="0">
                  <a:pos x="1" y="30"/>
                </a:cxn>
                <a:cxn ang="0">
                  <a:pos x="2" y="36"/>
                </a:cxn>
                <a:cxn ang="0">
                  <a:pos x="6" y="41"/>
                </a:cxn>
                <a:cxn ang="0">
                  <a:pos x="11" y="46"/>
                </a:cxn>
                <a:cxn ang="0">
                  <a:pos x="17" y="52"/>
                </a:cxn>
                <a:cxn ang="0">
                  <a:pos x="24" y="57"/>
                </a:cxn>
                <a:cxn ang="0">
                  <a:pos x="28" y="60"/>
                </a:cxn>
                <a:cxn ang="0">
                  <a:pos x="34" y="63"/>
                </a:cxn>
                <a:cxn ang="0">
                  <a:pos x="37" y="64"/>
                </a:cxn>
                <a:cxn ang="0">
                  <a:pos x="42" y="64"/>
                </a:cxn>
                <a:cxn ang="0">
                  <a:pos x="48" y="64"/>
                </a:cxn>
                <a:cxn ang="0">
                  <a:pos x="54" y="63"/>
                </a:cxn>
                <a:cxn ang="0">
                  <a:pos x="59" y="62"/>
                </a:cxn>
                <a:cxn ang="0">
                  <a:pos x="63" y="60"/>
                </a:cxn>
                <a:cxn ang="0">
                  <a:pos x="68" y="57"/>
                </a:cxn>
                <a:cxn ang="0">
                  <a:pos x="71" y="53"/>
                </a:cxn>
                <a:cxn ang="0">
                  <a:pos x="72" y="46"/>
                </a:cxn>
                <a:cxn ang="0">
                  <a:pos x="71" y="38"/>
                </a:cxn>
                <a:cxn ang="0">
                  <a:pos x="69" y="30"/>
                </a:cxn>
                <a:cxn ang="0">
                  <a:pos x="48" y="3"/>
                </a:cxn>
                <a:cxn ang="0">
                  <a:pos x="50" y="4"/>
                </a:cxn>
              </a:cxnLst>
              <a:rect l="0" t="0" r="r" b="b"/>
              <a:pathLst>
                <a:path w="73" h="65">
                  <a:moveTo>
                    <a:pt x="50" y="4"/>
                  </a:move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6" y="41"/>
                  </a:lnTo>
                  <a:lnTo>
                    <a:pt x="11" y="46"/>
                  </a:lnTo>
                  <a:lnTo>
                    <a:pt x="17" y="52"/>
                  </a:lnTo>
                  <a:lnTo>
                    <a:pt x="24" y="57"/>
                  </a:lnTo>
                  <a:lnTo>
                    <a:pt x="28" y="60"/>
                  </a:lnTo>
                  <a:lnTo>
                    <a:pt x="34" y="63"/>
                  </a:lnTo>
                  <a:lnTo>
                    <a:pt x="37" y="64"/>
                  </a:lnTo>
                  <a:lnTo>
                    <a:pt x="42" y="64"/>
                  </a:lnTo>
                  <a:lnTo>
                    <a:pt x="48" y="64"/>
                  </a:lnTo>
                  <a:lnTo>
                    <a:pt x="54" y="63"/>
                  </a:lnTo>
                  <a:lnTo>
                    <a:pt x="59" y="62"/>
                  </a:lnTo>
                  <a:lnTo>
                    <a:pt x="63" y="60"/>
                  </a:lnTo>
                  <a:lnTo>
                    <a:pt x="68" y="57"/>
                  </a:lnTo>
                  <a:lnTo>
                    <a:pt x="71" y="53"/>
                  </a:lnTo>
                  <a:lnTo>
                    <a:pt x="72" y="46"/>
                  </a:lnTo>
                  <a:lnTo>
                    <a:pt x="71" y="38"/>
                  </a:lnTo>
                  <a:lnTo>
                    <a:pt x="69" y="30"/>
                  </a:lnTo>
                  <a:lnTo>
                    <a:pt x="48" y="3"/>
                  </a:lnTo>
                  <a:lnTo>
                    <a:pt x="5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Freeform 12"/>
            <p:cNvSpPr>
              <a:spLocks/>
            </p:cNvSpPr>
            <p:nvPr/>
          </p:nvSpPr>
          <p:spPr bwMode="auto">
            <a:xfrm>
              <a:off x="4984" y="2660"/>
              <a:ext cx="110" cy="106"/>
            </a:xfrm>
            <a:custGeom>
              <a:avLst/>
              <a:gdLst/>
              <a:ahLst/>
              <a:cxnLst>
                <a:cxn ang="0">
                  <a:pos x="106" y="10"/>
                </a:cxn>
                <a:cxn ang="0">
                  <a:pos x="103" y="6"/>
                </a:cxn>
                <a:cxn ang="0">
                  <a:pos x="98" y="4"/>
                </a:cxn>
                <a:cxn ang="0">
                  <a:pos x="90" y="2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60" y="2"/>
                </a:cxn>
                <a:cxn ang="0">
                  <a:pos x="56" y="4"/>
                </a:cxn>
                <a:cxn ang="0">
                  <a:pos x="55" y="7"/>
                </a:cxn>
                <a:cxn ang="0">
                  <a:pos x="53" y="13"/>
                </a:cxn>
                <a:cxn ang="0">
                  <a:pos x="53" y="16"/>
                </a:cxn>
                <a:cxn ang="0">
                  <a:pos x="53" y="15"/>
                </a:cxn>
                <a:cxn ang="0">
                  <a:pos x="63" y="12"/>
                </a:cxn>
                <a:cxn ang="0">
                  <a:pos x="72" y="11"/>
                </a:cxn>
                <a:cxn ang="0">
                  <a:pos x="83" y="12"/>
                </a:cxn>
                <a:cxn ang="0">
                  <a:pos x="89" y="12"/>
                </a:cxn>
                <a:cxn ang="0">
                  <a:pos x="94" y="15"/>
                </a:cxn>
                <a:cxn ang="0">
                  <a:pos x="98" y="19"/>
                </a:cxn>
                <a:cxn ang="0">
                  <a:pos x="101" y="29"/>
                </a:cxn>
                <a:cxn ang="0">
                  <a:pos x="99" y="35"/>
                </a:cxn>
                <a:cxn ang="0">
                  <a:pos x="97" y="41"/>
                </a:cxn>
                <a:cxn ang="0">
                  <a:pos x="83" y="56"/>
                </a:cxn>
                <a:cxn ang="0">
                  <a:pos x="76" y="62"/>
                </a:cxn>
                <a:cxn ang="0">
                  <a:pos x="71" y="66"/>
                </a:cxn>
                <a:cxn ang="0">
                  <a:pos x="66" y="68"/>
                </a:cxn>
                <a:cxn ang="0">
                  <a:pos x="61" y="69"/>
                </a:cxn>
                <a:cxn ang="0">
                  <a:pos x="53" y="69"/>
                </a:cxn>
                <a:cxn ang="0">
                  <a:pos x="45" y="68"/>
                </a:cxn>
                <a:cxn ang="0">
                  <a:pos x="36" y="66"/>
                </a:cxn>
                <a:cxn ang="0">
                  <a:pos x="34" y="64"/>
                </a:cxn>
                <a:cxn ang="0">
                  <a:pos x="31" y="61"/>
                </a:cxn>
                <a:cxn ang="0">
                  <a:pos x="29" y="56"/>
                </a:cxn>
                <a:cxn ang="0">
                  <a:pos x="29" y="51"/>
                </a:cxn>
                <a:cxn ang="0">
                  <a:pos x="18" y="59"/>
                </a:cxn>
                <a:cxn ang="0">
                  <a:pos x="8" y="69"/>
                </a:cxn>
                <a:cxn ang="0">
                  <a:pos x="2" y="77"/>
                </a:cxn>
                <a:cxn ang="0">
                  <a:pos x="0" y="84"/>
                </a:cxn>
                <a:cxn ang="0">
                  <a:pos x="0" y="89"/>
                </a:cxn>
                <a:cxn ang="0">
                  <a:pos x="2" y="94"/>
                </a:cxn>
                <a:cxn ang="0">
                  <a:pos x="4" y="99"/>
                </a:cxn>
                <a:cxn ang="0">
                  <a:pos x="10" y="103"/>
                </a:cxn>
                <a:cxn ang="0">
                  <a:pos x="17" y="104"/>
                </a:cxn>
                <a:cxn ang="0">
                  <a:pos x="24" y="105"/>
                </a:cxn>
                <a:cxn ang="0">
                  <a:pos x="29" y="105"/>
                </a:cxn>
                <a:cxn ang="0">
                  <a:pos x="38" y="103"/>
                </a:cxn>
                <a:cxn ang="0">
                  <a:pos x="47" y="101"/>
                </a:cxn>
                <a:cxn ang="0">
                  <a:pos x="55" y="98"/>
                </a:cxn>
                <a:cxn ang="0">
                  <a:pos x="65" y="92"/>
                </a:cxn>
                <a:cxn ang="0">
                  <a:pos x="101" y="60"/>
                </a:cxn>
                <a:cxn ang="0">
                  <a:pos x="107" y="51"/>
                </a:cxn>
                <a:cxn ang="0">
                  <a:pos x="109" y="25"/>
                </a:cxn>
                <a:cxn ang="0">
                  <a:pos x="108" y="17"/>
                </a:cxn>
                <a:cxn ang="0">
                  <a:pos x="106" y="10"/>
                </a:cxn>
              </a:cxnLst>
              <a:rect l="0" t="0" r="r" b="b"/>
              <a:pathLst>
                <a:path w="110" h="106">
                  <a:moveTo>
                    <a:pt x="106" y="10"/>
                  </a:moveTo>
                  <a:lnTo>
                    <a:pt x="103" y="6"/>
                  </a:lnTo>
                  <a:lnTo>
                    <a:pt x="98" y="4"/>
                  </a:lnTo>
                  <a:lnTo>
                    <a:pt x="90" y="2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55" y="7"/>
                  </a:lnTo>
                  <a:lnTo>
                    <a:pt x="53" y="13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63" y="12"/>
                  </a:lnTo>
                  <a:lnTo>
                    <a:pt x="72" y="11"/>
                  </a:lnTo>
                  <a:lnTo>
                    <a:pt x="83" y="12"/>
                  </a:lnTo>
                  <a:lnTo>
                    <a:pt x="89" y="12"/>
                  </a:lnTo>
                  <a:lnTo>
                    <a:pt x="94" y="15"/>
                  </a:lnTo>
                  <a:lnTo>
                    <a:pt x="98" y="19"/>
                  </a:lnTo>
                  <a:lnTo>
                    <a:pt x="101" y="29"/>
                  </a:lnTo>
                  <a:lnTo>
                    <a:pt x="99" y="35"/>
                  </a:lnTo>
                  <a:lnTo>
                    <a:pt x="97" y="41"/>
                  </a:lnTo>
                  <a:lnTo>
                    <a:pt x="83" y="56"/>
                  </a:lnTo>
                  <a:lnTo>
                    <a:pt x="76" y="62"/>
                  </a:lnTo>
                  <a:lnTo>
                    <a:pt x="71" y="66"/>
                  </a:lnTo>
                  <a:lnTo>
                    <a:pt x="66" y="68"/>
                  </a:lnTo>
                  <a:lnTo>
                    <a:pt x="61" y="69"/>
                  </a:lnTo>
                  <a:lnTo>
                    <a:pt x="53" y="69"/>
                  </a:lnTo>
                  <a:lnTo>
                    <a:pt x="45" y="68"/>
                  </a:lnTo>
                  <a:lnTo>
                    <a:pt x="36" y="66"/>
                  </a:lnTo>
                  <a:lnTo>
                    <a:pt x="34" y="64"/>
                  </a:lnTo>
                  <a:lnTo>
                    <a:pt x="31" y="61"/>
                  </a:lnTo>
                  <a:lnTo>
                    <a:pt x="29" y="56"/>
                  </a:lnTo>
                  <a:lnTo>
                    <a:pt x="29" y="51"/>
                  </a:lnTo>
                  <a:lnTo>
                    <a:pt x="18" y="59"/>
                  </a:lnTo>
                  <a:lnTo>
                    <a:pt x="8" y="69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4" y="99"/>
                  </a:lnTo>
                  <a:lnTo>
                    <a:pt x="10" y="103"/>
                  </a:lnTo>
                  <a:lnTo>
                    <a:pt x="17" y="104"/>
                  </a:lnTo>
                  <a:lnTo>
                    <a:pt x="24" y="105"/>
                  </a:lnTo>
                  <a:lnTo>
                    <a:pt x="29" y="105"/>
                  </a:lnTo>
                  <a:lnTo>
                    <a:pt x="38" y="103"/>
                  </a:lnTo>
                  <a:lnTo>
                    <a:pt x="47" y="101"/>
                  </a:lnTo>
                  <a:lnTo>
                    <a:pt x="55" y="98"/>
                  </a:lnTo>
                  <a:lnTo>
                    <a:pt x="65" y="92"/>
                  </a:lnTo>
                  <a:lnTo>
                    <a:pt x="101" y="60"/>
                  </a:lnTo>
                  <a:lnTo>
                    <a:pt x="107" y="51"/>
                  </a:lnTo>
                  <a:lnTo>
                    <a:pt x="109" y="25"/>
                  </a:lnTo>
                  <a:lnTo>
                    <a:pt x="108" y="17"/>
                  </a:lnTo>
                  <a:lnTo>
                    <a:pt x="106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5" name="Freeform 13"/>
            <p:cNvSpPr>
              <a:spLocks/>
            </p:cNvSpPr>
            <p:nvPr/>
          </p:nvSpPr>
          <p:spPr bwMode="auto">
            <a:xfrm>
              <a:off x="5032" y="2364"/>
              <a:ext cx="87" cy="309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55" y="302"/>
                </a:cxn>
                <a:cxn ang="0">
                  <a:pos x="50" y="300"/>
                </a:cxn>
                <a:cxn ang="0">
                  <a:pos x="43" y="298"/>
                </a:cxn>
                <a:cxn ang="0">
                  <a:pos x="34" y="296"/>
                </a:cxn>
                <a:cxn ang="0">
                  <a:pos x="24" y="296"/>
                </a:cxn>
                <a:cxn ang="0">
                  <a:pos x="12" y="298"/>
                </a:cxn>
                <a:cxn ang="0">
                  <a:pos x="7" y="301"/>
                </a:cxn>
                <a:cxn ang="0">
                  <a:pos x="7" y="300"/>
                </a:cxn>
                <a:cxn ang="0">
                  <a:pos x="9" y="277"/>
                </a:cxn>
                <a:cxn ang="0">
                  <a:pos x="7" y="240"/>
                </a:cxn>
                <a:cxn ang="0">
                  <a:pos x="3" y="197"/>
                </a:cxn>
                <a:cxn ang="0">
                  <a:pos x="2" y="143"/>
                </a:cxn>
                <a:cxn ang="0">
                  <a:pos x="5" y="95"/>
                </a:cxn>
                <a:cxn ang="0">
                  <a:pos x="2" y="68"/>
                </a:cxn>
                <a:cxn ang="0">
                  <a:pos x="1" y="52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2" y="0"/>
                </a:cxn>
                <a:cxn ang="0">
                  <a:pos x="17" y="1"/>
                </a:cxn>
                <a:cxn ang="0">
                  <a:pos x="60" y="4"/>
                </a:cxn>
                <a:cxn ang="0">
                  <a:pos x="85" y="4"/>
                </a:cxn>
                <a:cxn ang="0">
                  <a:pos x="84" y="4"/>
                </a:cxn>
                <a:cxn ang="0">
                  <a:pos x="86" y="21"/>
                </a:cxn>
                <a:cxn ang="0">
                  <a:pos x="86" y="34"/>
                </a:cxn>
                <a:cxn ang="0">
                  <a:pos x="84" y="58"/>
                </a:cxn>
                <a:cxn ang="0">
                  <a:pos x="79" y="78"/>
                </a:cxn>
                <a:cxn ang="0">
                  <a:pos x="78" y="95"/>
                </a:cxn>
                <a:cxn ang="0">
                  <a:pos x="79" y="116"/>
                </a:cxn>
                <a:cxn ang="0">
                  <a:pos x="81" y="138"/>
                </a:cxn>
                <a:cxn ang="0">
                  <a:pos x="83" y="164"/>
                </a:cxn>
                <a:cxn ang="0">
                  <a:pos x="79" y="186"/>
                </a:cxn>
                <a:cxn ang="0">
                  <a:pos x="75" y="207"/>
                </a:cxn>
                <a:cxn ang="0">
                  <a:pos x="71" y="224"/>
                </a:cxn>
                <a:cxn ang="0">
                  <a:pos x="62" y="250"/>
                </a:cxn>
                <a:cxn ang="0">
                  <a:pos x="59" y="266"/>
                </a:cxn>
                <a:cxn ang="0">
                  <a:pos x="57" y="282"/>
                </a:cxn>
                <a:cxn ang="0">
                  <a:pos x="57" y="298"/>
                </a:cxn>
                <a:cxn ang="0">
                  <a:pos x="58" y="303"/>
                </a:cxn>
                <a:cxn ang="0">
                  <a:pos x="59" y="308"/>
                </a:cxn>
              </a:cxnLst>
              <a:rect l="0" t="0" r="r" b="b"/>
              <a:pathLst>
                <a:path w="87" h="309">
                  <a:moveTo>
                    <a:pt x="59" y="308"/>
                  </a:moveTo>
                  <a:lnTo>
                    <a:pt x="55" y="302"/>
                  </a:lnTo>
                  <a:lnTo>
                    <a:pt x="50" y="300"/>
                  </a:lnTo>
                  <a:lnTo>
                    <a:pt x="43" y="298"/>
                  </a:lnTo>
                  <a:lnTo>
                    <a:pt x="34" y="296"/>
                  </a:lnTo>
                  <a:lnTo>
                    <a:pt x="24" y="296"/>
                  </a:lnTo>
                  <a:lnTo>
                    <a:pt x="12" y="298"/>
                  </a:lnTo>
                  <a:lnTo>
                    <a:pt x="7" y="301"/>
                  </a:lnTo>
                  <a:lnTo>
                    <a:pt x="7" y="300"/>
                  </a:lnTo>
                  <a:lnTo>
                    <a:pt x="9" y="277"/>
                  </a:lnTo>
                  <a:lnTo>
                    <a:pt x="7" y="240"/>
                  </a:lnTo>
                  <a:lnTo>
                    <a:pt x="3" y="197"/>
                  </a:lnTo>
                  <a:lnTo>
                    <a:pt x="2" y="143"/>
                  </a:lnTo>
                  <a:lnTo>
                    <a:pt x="5" y="95"/>
                  </a:lnTo>
                  <a:lnTo>
                    <a:pt x="2" y="68"/>
                  </a:lnTo>
                  <a:lnTo>
                    <a:pt x="1" y="52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2" y="0"/>
                  </a:lnTo>
                  <a:lnTo>
                    <a:pt x="17" y="1"/>
                  </a:lnTo>
                  <a:lnTo>
                    <a:pt x="60" y="4"/>
                  </a:lnTo>
                  <a:lnTo>
                    <a:pt x="85" y="4"/>
                  </a:lnTo>
                  <a:lnTo>
                    <a:pt x="84" y="4"/>
                  </a:lnTo>
                  <a:lnTo>
                    <a:pt x="86" y="21"/>
                  </a:lnTo>
                  <a:lnTo>
                    <a:pt x="86" y="34"/>
                  </a:lnTo>
                  <a:lnTo>
                    <a:pt x="84" y="58"/>
                  </a:lnTo>
                  <a:lnTo>
                    <a:pt x="79" y="78"/>
                  </a:lnTo>
                  <a:lnTo>
                    <a:pt x="78" y="95"/>
                  </a:lnTo>
                  <a:lnTo>
                    <a:pt x="79" y="116"/>
                  </a:lnTo>
                  <a:lnTo>
                    <a:pt x="81" y="138"/>
                  </a:lnTo>
                  <a:lnTo>
                    <a:pt x="83" y="164"/>
                  </a:lnTo>
                  <a:lnTo>
                    <a:pt x="79" y="186"/>
                  </a:lnTo>
                  <a:lnTo>
                    <a:pt x="75" y="207"/>
                  </a:lnTo>
                  <a:lnTo>
                    <a:pt x="71" y="224"/>
                  </a:lnTo>
                  <a:lnTo>
                    <a:pt x="62" y="250"/>
                  </a:lnTo>
                  <a:lnTo>
                    <a:pt x="59" y="266"/>
                  </a:lnTo>
                  <a:lnTo>
                    <a:pt x="57" y="282"/>
                  </a:lnTo>
                  <a:lnTo>
                    <a:pt x="57" y="298"/>
                  </a:lnTo>
                  <a:lnTo>
                    <a:pt x="58" y="303"/>
                  </a:lnTo>
                  <a:lnTo>
                    <a:pt x="59" y="30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6" name="Freeform 14"/>
            <p:cNvSpPr>
              <a:spLocks/>
            </p:cNvSpPr>
            <p:nvPr/>
          </p:nvSpPr>
          <p:spPr bwMode="auto">
            <a:xfrm>
              <a:off x="4977" y="1811"/>
              <a:ext cx="49" cy="274"/>
            </a:xfrm>
            <a:custGeom>
              <a:avLst/>
              <a:gdLst/>
              <a:ahLst/>
              <a:cxnLst>
                <a:cxn ang="0">
                  <a:pos x="31" y="273"/>
                </a:cxn>
                <a:cxn ang="0">
                  <a:pos x="48" y="11"/>
                </a:cxn>
                <a:cxn ang="0">
                  <a:pos x="46" y="11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7" y="10"/>
                </a:cxn>
                <a:cxn ang="0">
                  <a:pos x="33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2" y="5"/>
                </a:cxn>
                <a:cxn ang="0">
                  <a:pos x="20" y="10"/>
                </a:cxn>
                <a:cxn ang="0">
                  <a:pos x="18" y="16"/>
                </a:cxn>
                <a:cxn ang="0">
                  <a:pos x="22" y="18"/>
                </a:cxn>
                <a:cxn ang="0">
                  <a:pos x="28" y="22"/>
                </a:cxn>
                <a:cxn ang="0">
                  <a:pos x="31" y="27"/>
                </a:cxn>
                <a:cxn ang="0">
                  <a:pos x="35" y="32"/>
                </a:cxn>
                <a:cxn ang="0">
                  <a:pos x="37" y="39"/>
                </a:cxn>
                <a:cxn ang="0">
                  <a:pos x="38" y="45"/>
                </a:cxn>
                <a:cxn ang="0">
                  <a:pos x="37" y="52"/>
                </a:cxn>
                <a:cxn ang="0">
                  <a:pos x="35" y="57"/>
                </a:cxn>
                <a:cxn ang="0">
                  <a:pos x="32" y="60"/>
                </a:cxn>
                <a:cxn ang="0">
                  <a:pos x="28" y="60"/>
                </a:cxn>
                <a:cxn ang="0">
                  <a:pos x="25" y="59"/>
                </a:cxn>
                <a:cxn ang="0">
                  <a:pos x="20" y="56"/>
                </a:cxn>
                <a:cxn ang="0">
                  <a:pos x="18" y="53"/>
                </a:cxn>
                <a:cxn ang="0">
                  <a:pos x="11" y="48"/>
                </a:cxn>
                <a:cxn ang="0">
                  <a:pos x="17" y="52"/>
                </a:cxn>
                <a:cxn ang="0">
                  <a:pos x="18" y="58"/>
                </a:cxn>
                <a:cxn ang="0">
                  <a:pos x="18" y="63"/>
                </a:cxn>
                <a:cxn ang="0">
                  <a:pos x="17" y="71"/>
                </a:cxn>
                <a:cxn ang="0">
                  <a:pos x="15" y="74"/>
                </a:cxn>
                <a:cxn ang="0">
                  <a:pos x="10" y="75"/>
                </a:cxn>
                <a:cxn ang="0">
                  <a:pos x="7" y="74"/>
                </a:cxn>
                <a:cxn ang="0">
                  <a:pos x="6" y="75"/>
                </a:cxn>
                <a:cxn ang="0">
                  <a:pos x="0" y="161"/>
                </a:cxn>
                <a:cxn ang="0">
                  <a:pos x="1" y="209"/>
                </a:cxn>
                <a:cxn ang="0">
                  <a:pos x="3" y="219"/>
                </a:cxn>
                <a:cxn ang="0">
                  <a:pos x="6" y="230"/>
                </a:cxn>
                <a:cxn ang="0">
                  <a:pos x="11" y="243"/>
                </a:cxn>
                <a:cxn ang="0">
                  <a:pos x="18" y="257"/>
                </a:cxn>
                <a:cxn ang="0">
                  <a:pos x="23" y="265"/>
                </a:cxn>
                <a:cxn ang="0">
                  <a:pos x="31" y="273"/>
                </a:cxn>
                <a:cxn ang="0">
                  <a:pos x="31" y="273"/>
                </a:cxn>
              </a:cxnLst>
              <a:rect l="0" t="0" r="r" b="b"/>
              <a:pathLst>
                <a:path w="49" h="274">
                  <a:moveTo>
                    <a:pt x="31" y="273"/>
                  </a:moveTo>
                  <a:lnTo>
                    <a:pt x="48" y="11"/>
                  </a:lnTo>
                  <a:lnTo>
                    <a:pt x="46" y="11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7" y="10"/>
                  </a:lnTo>
                  <a:lnTo>
                    <a:pt x="33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20" y="10"/>
                  </a:lnTo>
                  <a:lnTo>
                    <a:pt x="18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1" y="27"/>
                  </a:lnTo>
                  <a:lnTo>
                    <a:pt x="35" y="32"/>
                  </a:lnTo>
                  <a:lnTo>
                    <a:pt x="37" y="39"/>
                  </a:lnTo>
                  <a:lnTo>
                    <a:pt x="38" y="45"/>
                  </a:lnTo>
                  <a:lnTo>
                    <a:pt x="37" y="52"/>
                  </a:lnTo>
                  <a:lnTo>
                    <a:pt x="35" y="57"/>
                  </a:lnTo>
                  <a:lnTo>
                    <a:pt x="32" y="60"/>
                  </a:lnTo>
                  <a:lnTo>
                    <a:pt x="28" y="60"/>
                  </a:lnTo>
                  <a:lnTo>
                    <a:pt x="25" y="59"/>
                  </a:lnTo>
                  <a:lnTo>
                    <a:pt x="20" y="56"/>
                  </a:lnTo>
                  <a:lnTo>
                    <a:pt x="18" y="53"/>
                  </a:lnTo>
                  <a:lnTo>
                    <a:pt x="11" y="48"/>
                  </a:lnTo>
                  <a:lnTo>
                    <a:pt x="17" y="52"/>
                  </a:lnTo>
                  <a:lnTo>
                    <a:pt x="18" y="58"/>
                  </a:lnTo>
                  <a:lnTo>
                    <a:pt x="18" y="63"/>
                  </a:lnTo>
                  <a:lnTo>
                    <a:pt x="17" y="71"/>
                  </a:lnTo>
                  <a:lnTo>
                    <a:pt x="15" y="74"/>
                  </a:lnTo>
                  <a:lnTo>
                    <a:pt x="10" y="75"/>
                  </a:lnTo>
                  <a:lnTo>
                    <a:pt x="7" y="74"/>
                  </a:lnTo>
                  <a:lnTo>
                    <a:pt x="6" y="75"/>
                  </a:lnTo>
                  <a:lnTo>
                    <a:pt x="0" y="161"/>
                  </a:lnTo>
                  <a:lnTo>
                    <a:pt x="1" y="209"/>
                  </a:lnTo>
                  <a:lnTo>
                    <a:pt x="3" y="219"/>
                  </a:lnTo>
                  <a:lnTo>
                    <a:pt x="6" y="230"/>
                  </a:lnTo>
                  <a:lnTo>
                    <a:pt x="11" y="243"/>
                  </a:lnTo>
                  <a:lnTo>
                    <a:pt x="18" y="257"/>
                  </a:lnTo>
                  <a:lnTo>
                    <a:pt x="23" y="265"/>
                  </a:lnTo>
                  <a:lnTo>
                    <a:pt x="31" y="273"/>
                  </a:lnTo>
                  <a:lnTo>
                    <a:pt x="31" y="27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Freeform 15"/>
            <p:cNvSpPr>
              <a:spLocks/>
            </p:cNvSpPr>
            <p:nvPr/>
          </p:nvSpPr>
          <p:spPr bwMode="auto">
            <a:xfrm>
              <a:off x="5229" y="1777"/>
              <a:ext cx="49" cy="299"/>
            </a:xfrm>
            <a:custGeom>
              <a:avLst/>
              <a:gdLst/>
              <a:ahLst/>
              <a:cxnLst>
                <a:cxn ang="0">
                  <a:pos x="32" y="296"/>
                </a:cxn>
                <a:cxn ang="0">
                  <a:pos x="12" y="168"/>
                </a:cxn>
                <a:cxn ang="0">
                  <a:pos x="2" y="5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7" y="7"/>
                </a:cxn>
                <a:cxn ang="0">
                  <a:pos x="25" y="12"/>
                </a:cxn>
                <a:cxn ang="0">
                  <a:pos x="30" y="17"/>
                </a:cxn>
                <a:cxn ang="0">
                  <a:pos x="36" y="23"/>
                </a:cxn>
                <a:cxn ang="0">
                  <a:pos x="40" y="28"/>
                </a:cxn>
                <a:cxn ang="0">
                  <a:pos x="41" y="34"/>
                </a:cxn>
                <a:cxn ang="0">
                  <a:pos x="45" y="45"/>
                </a:cxn>
                <a:cxn ang="0">
                  <a:pos x="46" y="55"/>
                </a:cxn>
                <a:cxn ang="0">
                  <a:pos x="48" y="87"/>
                </a:cxn>
                <a:cxn ang="0">
                  <a:pos x="48" y="125"/>
                </a:cxn>
                <a:cxn ang="0">
                  <a:pos x="48" y="211"/>
                </a:cxn>
                <a:cxn ang="0">
                  <a:pos x="47" y="226"/>
                </a:cxn>
                <a:cxn ang="0">
                  <a:pos x="47" y="246"/>
                </a:cxn>
                <a:cxn ang="0">
                  <a:pos x="45" y="256"/>
                </a:cxn>
                <a:cxn ang="0">
                  <a:pos x="44" y="269"/>
                </a:cxn>
                <a:cxn ang="0">
                  <a:pos x="42" y="275"/>
                </a:cxn>
                <a:cxn ang="0">
                  <a:pos x="40" y="282"/>
                </a:cxn>
                <a:cxn ang="0">
                  <a:pos x="38" y="290"/>
                </a:cxn>
                <a:cxn ang="0">
                  <a:pos x="33" y="298"/>
                </a:cxn>
                <a:cxn ang="0">
                  <a:pos x="32" y="296"/>
                </a:cxn>
              </a:cxnLst>
              <a:rect l="0" t="0" r="r" b="b"/>
              <a:pathLst>
                <a:path w="49" h="299">
                  <a:moveTo>
                    <a:pt x="32" y="296"/>
                  </a:moveTo>
                  <a:lnTo>
                    <a:pt x="12" y="168"/>
                  </a:lnTo>
                  <a:lnTo>
                    <a:pt x="2" y="55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7"/>
                  </a:lnTo>
                  <a:lnTo>
                    <a:pt x="25" y="12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40" y="28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46" y="55"/>
                  </a:lnTo>
                  <a:lnTo>
                    <a:pt x="48" y="87"/>
                  </a:lnTo>
                  <a:lnTo>
                    <a:pt x="48" y="125"/>
                  </a:lnTo>
                  <a:lnTo>
                    <a:pt x="48" y="211"/>
                  </a:lnTo>
                  <a:lnTo>
                    <a:pt x="47" y="226"/>
                  </a:lnTo>
                  <a:lnTo>
                    <a:pt x="47" y="246"/>
                  </a:lnTo>
                  <a:lnTo>
                    <a:pt x="45" y="256"/>
                  </a:lnTo>
                  <a:lnTo>
                    <a:pt x="44" y="269"/>
                  </a:lnTo>
                  <a:lnTo>
                    <a:pt x="42" y="275"/>
                  </a:lnTo>
                  <a:lnTo>
                    <a:pt x="40" y="282"/>
                  </a:lnTo>
                  <a:lnTo>
                    <a:pt x="38" y="290"/>
                  </a:lnTo>
                  <a:lnTo>
                    <a:pt x="33" y="298"/>
                  </a:lnTo>
                  <a:lnTo>
                    <a:pt x="32" y="29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Freeform 16"/>
            <p:cNvSpPr>
              <a:spLocks/>
            </p:cNvSpPr>
            <p:nvPr/>
          </p:nvSpPr>
          <p:spPr bwMode="auto">
            <a:xfrm>
              <a:off x="4966" y="1746"/>
              <a:ext cx="127" cy="141"/>
            </a:xfrm>
            <a:custGeom>
              <a:avLst/>
              <a:gdLst/>
              <a:ahLst/>
              <a:cxnLst>
                <a:cxn ang="0">
                  <a:pos x="78" y="33"/>
                </a:cxn>
                <a:cxn ang="0">
                  <a:pos x="75" y="48"/>
                </a:cxn>
                <a:cxn ang="0">
                  <a:pos x="66" y="68"/>
                </a:cxn>
                <a:cxn ang="0">
                  <a:pos x="57" y="76"/>
                </a:cxn>
                <a:cxn ang="0">
                  <a:pos x="51" y="76"/>
                </a:cxn>
                <a:cxn ang="0">
                  <a:pos x="45" y="69"/>
                </a:cxn>
                <a:cxn ang="0">
                  <a:pos x="37" y="67"/>
                </a:cxn>
                <a:cxn ang="0">
                  <a:pos x="32" y="75"/>
                </a:cxn>
                <a:cxn ang="0">
                  <a:pos x="34" y="83"/>
                </a:cxn>
                <a:cxn ang="0">
                  <a:pos x="43" y="92"/>
                </a:cxn>
                <a:cxn ang="0">
                  <a:pos x="48" y="104"/>
                </a:cxn>
                <a:cxn ang="0">
                  <a:pos x="48" y="117"/>
                </a:cxn>
                <a:cxn ang="0">
                  <a:pos x="44" y="125"/>
                </a:cxn>
                <a:cxn ang="0">
                  <a:pos x="36" y="124"/>
                </a:cxn>
                <a:cxn ang="0">
                  <a:pos x="29" y="118"/>
                </a:cxn>
                <a:cxn ang="0">
                  <a:pos x="28" y="117"/>
                </a:cxn>
                <a:cxn ang="0">
                  <a:pos x="29" y="128"/>
                </a:cxn>
                <a:cxn ang="0">
                  <a:pos x="26" y="139"/>
                </a:cxn>
                <a:cxn ang="0">
                  <a:pos x="18" y="139"/>
                </a:cxn>
                <a:cxn ang="0">
                  <a:pos x="8" y="129"/>
                </a:cxn>
                <a:cxn ang="0">
                  <a:pos x="1" y="116"/>
                </a:cxn>
                <a:cxn ang="0">
                  <a:pos x="1" y="103"/>
                </a:cxn>
                <a:cxn ang="0">
                  <a:pos x="7" y="103"/>
                </a:cxn>
                <a:cxn ang="0">
                  <a:pos x="1" y="92"/>
                </a:cxn>
                <a:cxn ang="0">
                  <a:pos x="0" y="80"/>
                </a:cxn>
                <a:cxn ang="0">
                  <a:pos x="7" y="64"/>
                </a:cxn>
                <a:cxn ang="0">
                  <a:pos x="23" y="41"/>
                </a:cxn>
                <a:cxn ang="0">
                  <a:pos x="53" y="16"/>
                </a:cxn>
                <a:cxn ang="0">
                  <a:pos x="79" y="0"/>
                </a:cxn>
                <a:cxn ang="0">
                  <a:pos x="90" y="5"/>
                </a:cxn>
                <a:cxn ang="0">
                  <a:pos x="114" y="5"/>
                </a:cxn>
                <a:cxn ang="0">
                  <a:pos x="126" y="1"/>
                </a:cxn>
              </a:cxnLst>
              <a:rect l="0" t="0" r="r" b="b"/>
              <a:pathLst>
                <a:path w="127" h="141">
                  <a:moveTo>
                    <a:pt x="126" y="10"/>
                  </a:moveTo>
                  <a:lnTo>
                    <a:pt x="78" y="33"/>
                  </a:lnTo>
                  <a:lnTo>
                    <a:pt x="78" y="38"/>
                  </a:lnTo>
                  <a:lnTo>
                    <a:pt x="75" y="48"/>
                  </a:lnTo>
                  <a:lnTo>
                    <a:pt x="71" y="59"/>
                  </a:lnTo>
                  <a:lnTo>
                    <a:pt x="66" y="68"/>
                  </a:lnTo>
                  <a:lnTo>
                    <a:pt x="60" y="76"/>
                  </a:lnTo>
                  <a:lnTo>
                    <a:pt x="57" y="76"/>
                  </a:lnTo>
                  <a:lnTo>
                    <a:pt x="54" y="77"/>
                  </a:lnTo>
                  <a:lnTo>
                    <a:pt x="51" y="76"/>
                  </a:lnTo>
                  <a:lnTo>
                    <a:pt x="48" y="75"/>
                  </a:lnTo>
                  <a:lnTo>
                    <a:pt x="45" y="69"/>
                  </a:lnTo>
                  <a:lnTo>
                    <a:pt x="42" y="65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2" y="75"/>
                  </a:lnTo>
                  <a:lnTo>
                    <a:pt x="29" y="81"/>
                  </a:lnTo>
                  <a:lnTo>
                    <a:pt x="34" y="83"/>
                  </a:lnTo>
                  <a:lnTo>
                    <a:pt x="39" y="87"/>
                  </a:lnTo>
                  <a:lnTo>
                    <a:pt x="43" y="92"/>
                  </a:lnTo>
                  <a:lnTo>
                    <a:pt x="46" y="97"/>
                  </a:lnTo>
                  <a:lnTo>
                    <a:pt x="48" y="104"/>
                  </a:lnTo>
                  <a:lnTo>
                    <a:pt x="50" y="110"/>
                  </a:lnTo>
                  <a:lnTo>
                    <a:pt x="48" y="117"/>
                  </a:lnTo>
                  <a:lnTo>
                    <a:pt x="46" y="122"/>
                  </a:lnTo>
                  <a:lnTo>
                    <a:pt x="44" y="125"/>
                  </a:lnTo>
                  <a:lnTo>
                    <a:pt x="39" y="125"/>
                  </a:lnTo>
                  <a:lnTo>
                    <a:pt x="36" y="124"/>
                  </a:lnTo>
                  <a:lnTo>
                    <a:pt x="32" y="121"/>
                  </a:lnTo>
                  <a:lnTo>
                    <a:pt x="29" y="118"/>
                  </a:lnTo>
                  <a:lnTo>
                    <a:pt x="23" y="113"/>
                  </a:lnTo>
                  <a:lnTo>
                    <a:pt x="28" y="117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8" y="136"/>
                  </a:lnTo>
                  <a:lnTo>
                    <a:pt x="26" y="139"/>
                  </a:lnTo>
                  <a:lnTo>
                    <a:pt x="21" y="140"/>
                  </a:lnTo>
                  <a:lnTo>
                    <a:pt x="18" y="139"/>
                  </a:lnTo>
                  <a:lnTo>
                    <a:pt x="12" y="134"/>
                  </a:lnTo>
                  <a:lnTo>
                    <a:pt x="8" y="129"/>
                  </a:lnTo>
                  <a:lnTo>
                    <a:pt x="5" y="124"/>
                  </a:lnTo>
                  <a:lnTo>
                    <a:pt x="1" y="116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7" y="103"/>
                  </a:lnTo>
                  <a:lnTo>
                    <a:pt x="2" y="97"/>
                  </a:lnTo>
                  <a:lnTo>
                    <a:pt x="1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7" y="64"/>
                  </a:lnTo>
                  <a:lnTo>
                    <a:pt x="16" y="50"/>
                  </a:lnTo>
                  <a:lnTo>
                    <a:pt x="23" y="41"/>
                  </a:lnTo>
                  <a:lnTo>
                    <a:pt x="32" y="33"/>
                  </a:lnTo>
                  <a:lnTo>
                    <a:pt x="53" y="16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90" y="5"/>
                  </a:lnTo>
                  <a:lnTo>
                    <a:pt x="101" y="6"/>
                  </a:lnTo>
                  <a:lnTo>
                    <a:pt x="114" y="5"/>
                  </a:lnTo>
                  <a:lnTo>
                    <a:pt x="120" y="4"/>
                  </a:lnTo>
                  <a:lnTo>
                    <a:pt x="126" y="1"/>
                  </a:lnTo>
                  <a:lnTo>
                    <a:pt x="126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9" name="Freeform 17"/>
            <p:cNvSpPr>
              <a:spLocks/>
            </p:cNvSpPr>
            <p:nvPr/>
          </p:nvSpPr>
          <p:spPr bwMode="auto">
            <a:xfrm>
              <a:off x="5091" y="1740"/>
              <a:ext cx="84" cy="61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75" y="8"/>
                </a:cxn>
                <a:cxn ang="0">
                  <a:pos x="68" y="12"/>
                </a:cxn>
                <a:cxn ang="0">
                  <a:pos x="62" y="14"/>
                </a:cxn>
                <a:cxn ang="0">
                  <a:pos x="50" y="16"/>
                </a:cxn>
                <a:cxn ang="0">
                  <a:pos x="42" y="17"/>
                </a:cxn>
                <a:cxn ang="0">
                  <a:pos x="31" y="15"/>
                </a:cxn>
                <a:cxn ang="0">
                  <a:pos x="24" y="13"/>
                </a:cxn>
                <a:cxn ang="0">
                  <a:pos x="15" y="9"/>
                </a:cxn>
                <a:cxn ang="0">
                  <a:pos x="8" y="6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1" y="25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3" y="44"/>
                </a:cxn>
                <a:cxn ang="0">
                  <a:pos x="8" y="48"/>
                </a:cxn>
                <a:cxn ang="0">
                  <a:pos x="12" y="52"/>
                </a:cxn>
                <a:cxn ang="0">
                  <a:pos x="18" y="55"/>
                </a:cxn>
                <a:cxn ang="0">
                  <a:pos x="28" y="57"/>
                </a:cxn>
                <a:cxn ang="0">
                  <a:pos x="36" y="59"/>
                </a:cxn>
                <a:cxn ang="0">
                  <a:pos x="48" y="60"/>
                </a:cxn>
                <a:cxn ang="0">
                  <a:pos x="55" y="58"/>
                </a:cxn>
                <a:cxn ang="0">
                  <a:pos x="62" y="57"/>
                </a:cxn>
                <a:cxn ang="0">
                  <a:pos x="68" y="54"/>
                </a:cxn>
                <a:cxn ang="0">
                  <a:pos x="74" y="51"/>
                </a:cxn>
                <a:cxn ang="0">
                  <a:pos x="80" y="45"/>
                </a:cxn>
                <a:cxn ang="0">
                  <a:pos x="82" y="38"/>
                </a:cxn>
                <a:cxn ang="0">
                  <a:pos x="83" y="32"/>
                </a:cxn>
                <a:cxn ang="0">
                  <a:pos x="83" y="33"/>
                </a:cxn>
                <a:cxn ang="0">
                  <a:pos x="83" y="2"/>
                </a:cxn>
                <a:cxn ang="0">
                  <a:pos x="83" y="2"/>
                </a:cxn>
              </a:cxnLst>
              <a:rect l="0" t="0" r="r" b="b"/>
              <a:pathLst>
                <a:path w="84" h="61">
                  <a:moveTo>
                    <a:pt x="83" y="2"/>
                  </a:moveTo>
                  <a:lnTo>
                    <a:pt x="75" y="8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0" y="16"/>
                  </a:lnTo>
                  <a:lnTo>
                    <a:pt x="42" y="17"/>
                  </a:lnTo>
                  <a:lnTo>
                    <a:pt x="31" y="15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8" y="6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4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6" y="59"/>
                  </a:lnTo>
                  <a:lnTo>
                    <a:pt x="48" y="60"/>
                  </a:lnTo>
                  <a:lnTo>
                    <a:pt x="55" y="58"/>
                  </a:lnTo>
                  <a:lnTo>
                    <a:pt x="62" y="57"/>
                  </a:lnTo>
                  <a:lnTo>
                    <a:pt x="68" y="54"/>
                  </a:lnTo>
                  <a:lnTo>
                    <a:pt x="74" y="51"/>
                  </a:lnTo>
                  <a:lnTo>
                    <a:pt x="80" y="45"/>
                  </a:lnTo>
                  <a:lnTo>
                    <a:pt x="82" y="38"/>
                  </a:lnTo>
                  <a:lnTo>
                    <a:pt x="83" y="32"/>
                  </a:lnTo>
                  <a:lnTo>
                    <a:pt x="83" y="33"/>
                  </a:lnTo>
                  <a:lnTo>
                    <a:pt x="83" y="2"/>
                  </a:lnTo>
                  <a:lnTo>
                    <a:pt x="83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0" name="Freeform 18"/>
            <p:cNvSpPr>
              <a:spLocks/>
            </p:cNvSpPr>
            <p:nvPr/>
          </p:nvSpPr>
          <p:spPr bwMode="auto">
            <a:xfrm>
              <a:off x="5523" y="2630"/>
              <a:ext cx="103" cy="120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99" y="58"/>
                </a:cxn>
                <a:cxn ang="0">
                  <a:pos x="101" y="70"/>
                </a:cxn>
                <a:cxn ang="0">
                  <a:pos x="102" y="86"/>
                </a:cxn>
                <a:cxn ang="0">
                  <a:pos x="101" y="96"/>
                </a:cxn>
                <a:cxn ang="0">
                  <a:pos x="100" y="102"/>
                </a:cxn>
                <a:cxn ang="0">
                  <a:pos x="96" y="107"/>
                </a:cxn>
                <a:cxn ang="0">
                  <a:pos x="94" y="110"/>
                </a:cxn>
                <a:cxn ang="0">
                  <a:pos x="91" y="112"/>
                </a:cxn>
                <a:cxn ang="0">
                  <a:pos x="87" y="114"/>
                </a:cxn>
                <a:cxn ang="0">
                  <a:pos x="84" y="116"/>
                </a:cxn>
                <a:cxn ang="0">
                  <a:pos x="75" y="118"/>
                </a:cxn>
                <a:cxn ang="0">
                  <a:pos x="66" y="119"/>
                </a:cxn>
                <a:cxn ang="0">
                  <a:pos x="48" y="119"/>
                </a:cxn>
                <a:cxn ang="0">
                  <a:pos x="36" y="117"/>
                </a:cxn>
                <a:cxn ang="0">
                  <a:pos x="29" y="116"/>
                </a:cxn>
                <a:cxn ang="0">
                  <a:pos x="24" y="113"/>
                </a:cxn>
                <a:cxn ang="0">
                  <a:pos x="17" y="109"/>
                </a:cxn>
                <a:cxn ang="0">
                  <a:pos x="11" y="104"/>
                </a:cxn>
                <a:cxn ang="0">
                  <a:pos x="7" y="99"/>
                </a:cxn>
                <a:cxn ang="0">
                  <a:pos x="3" y="91"/>
                </a:cxn>
                <a:cxn ang="0">
                  <a:pos x="2" y="83"/>
                </a:cxn>
                <a:cxn ang="0">
                  <a:pos x="1" y="76"/>
                </a:cxn>
                <a:cxn ang="0">
                  <a:pos x="0" y="54"/>
                </a:cxn>
                <a:cxn ang="0">
                  <a:pos x="1" y="32"/>
                </a:cxn>
                <a:cxn ang="0">
                  <a:pos x="8" y="22"/>
                </a:cxn>
                <a:cxn ang="0">
                  <a:pos x="16" y="14"/>
                </a:cxn>
                <a:cxn ang="0">
                  <a:pos x="30" y="5"/>
                </a:cxn>
                <a:cxn ang="0">
                  <a:pos x="43" y="1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5" y="1"/>
                </a:cxn>
                <a:cxn ang="0">
                  <a:pos x="68" y="3"/>
                </a:cxn>
                <a:cxn ang="0">
                  <a:pos x="73" y="6"/>
                </a:cxn>
                <a:cxn ang="0">
                  <a:pos x="77" y="11"/>
                </a:cxn>
                <a:cxn ang="0">
                  <a:pos x="82" y="17"/>
                </a:cxn>
                <a:cxn ang="0">
                  <a:pos x="90" y="32"/>
                </a:cxn>
              </a:cxnLst>
              <a:rect l="0" t="0" r="r" b="b"/>
              <a:pathLst>
                <a:path w="103" h="120">
                  <a:moveTo>
                    <a:pt x="90" y="32"/>
                  </a:moveTo>
                  <a:lnTo>
                    <a:pt x="99" y="58"/>
                  </a:lnTo>
                  <a:lnTo>
                    <a:pt x="101" y="70"/>
                  </a:lnTo>
                  <a:lnTo>
                    <a:pt x="102" y="86"/>
                  </a:lnTo>
                  <a:lnTo>
                    <a:pt x="101" y="96"/>
                  </a:lnTo>
                  <a:lnTo>
                    <a:pt x="100" y="102"/>
                  </a:lnTo>
                  <a:lnTo>
                    <a:pt x="96" y="107"/>
                  </a:lnTo>
                  <a:lnTo>
                    <a:pt x="94" y="110"/>
                  </a:lnTo>
                  <a:lnTo>
                    <a:pt x="91" y="112"/>
                  </a:lnTo>
                  <a:lnTo>
                    <a:pt x="87" y="114"/>
                  </a:lnTo>
                  <a:lnTo>
                    <a:pt x="84" y="116"/>
                  </a:lnTo>
                  <a:lnTo>
                    <a:pt x="75" y="118"/>
                  </a:lnTo>
                  <a:lnTo>
                    <a:pt x="66" y="119"/>
                  </a:lnTo>
                  <a:lnTo>
                    <a:pt x="48" y="119"/>
                  </a:lnTo>
                  <a:lnTo>
                    <a:pt x="36" y="117"/>
                  </a:lnTo>
                  <a:lnTo>
                    <a:pt x="29" y="116"/>
                  </a:lnTo>
                  <a:lnTo>
                    <a:pt x="24" y="113"/>
                  </a:lnTo>
                  <a:lnTo>
                    <a:pt x="17" y="109"/>
                  </a:lnTo>
                  <a:lnTo>
                    <a:pt x="11" y="104"/>
                  </a:lnTo>
                  <a:lnTo>
                    <a:pt x="7" y="99"/>
                  </a:lnTo>
                  <a:lnTo>
                    <a:pt x="3" y="91"/>
                  </a:lnTo>
                  <a:lnTo>
                    <a:pt x="2" y="83"/>
                  </a:lnTo>
                  <a:lnTo>
                    <a:pt x="1" y="76"/>
                  </a:lnTo>
                  <a:lnTo>
                    <a:pt x="0" y="54"/>
                  </a:lnTo>
                  <a:lnTo>
                    <a:pt x="1" y="32"/>
                  </a:lnTo>
                  <a:lnTo>
                    <a:pt x="8" y="22"/>
                  </a:lnTo>
                  <a:lnTo>
                    <a:pt x="16" y="14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8" y="3"/>
                  </a:lnTo>
                  <a:lnTo>
                    <a:pt x="73" y="6"/>
                  </a:lnTo>
                  <a:lnTo>
                    <a:pt x="77" y="11"/>
                  </a:lnTo>
                  <a:lnTo>
                    <a:pt x="82" y="17"/>
                  </a:lnTo>
                  <a:lnTo>
                    <a:pt x="90" y="3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1" name="Freeform 19"/>
            <p:cNvSpPr>
              <a:spLocks/>
            </p:cNvSpPr>
            <p:nvPr/>
          </p:nvSpPr>
          <p:spPr bwMode="auto">
            <a:xfrm>
              <a:off x="5030" y="1548"/>
              <a:ext cx="207" cy="206"/>
            </a:xfrm>
            <a:custGeom>
              <a:avLst/>
              <a:gdLst/>
              <a:ahLst/>
              <a:cxnLst>
                <a:cxn ang="0">
                  <a:pos x="62" y="199"/>
                </a:cxn>
                <a:cxn ang="0">
                  <a:pos x="50" y="203"/>
                </a:cxn>
                <a:cxn ang="0">
                  <a:pos x="26" y="203"/>
                </a:cxn>
                <a:cxn ang="0">
                  <a:pos x="15" y="198"/>
                </a:cxn>
                <a:cxn ang="0">
                  <a:pos x="10" y="194"/>
                </a:cxn>
                <a:cxn ang="0">
                  <a:pos x="3" y="180"/>
                </a:cxn>
                <a:cxn ang="0">
                  <a:pos x="0" y="149"/>
                </a:cxn>
                <a:cxn ang="0">
                  <a:pos x="1" y="123"/>
                </a:cxn>
                <a:cxn ang="0">
                  <a:pos x="2" y="85"/>
                </a:cxn>
                <a:cxn ang="0">
                  <a:pos x="8" y="54"/>
                </a:cxn>
                <a:cxn ang="0">
                  <a:pos x="19" y="32"/>
                </a:cxn>
                <a:cxn ang="0">
                  <a:pos x="33" y="22"/>
                </a:cxn>
                <a:cxn ang="0">
                  <a:pos x="50" y="11"/>
                </a:cxn>
                <a:cxn ang="0">
                  <a:pos x="69" y="4"/>
                </a:cxn>
                <a:cxn ang="0">
                  <a:pos x="91" y="1"/>
                </a:cxn>
                <a:cxn ang="0">
                  <a:pos x="109" y="1"/>
                </a:cxn>
                <a:cxn ang="0">
                  <a:pos x="129" y="3"/>
                </a:cxn>
                <a:cxn ang="0">
                  <a:pos x="147" y="8"/>
                </a:cxn>
                <a:cxn ang="0">
                  <a:pos x="163" y="17"/>
                </a:cxn>
                <a:cxn ang="0">
                  <a:pos x="177" y="30"/>
                </a:cxn>
                <a:cxn ang="0">
                  <a:pos x="188" y="48"/>
                </a:cxn>
                <a:cxn ang="0">
                  <a:pos x="191" y="64"/>
                </a:cxn>
                <a:cxn ang="0">
                  <a:pos x="195" y="107"/>
                </a:cxn>
                <a:cxn ang="0">
                  <a:pos x="199" y="128"/>
                </a:cxn>
                <a:cxn ang="0">
                  <a:pos x="205" y="144"/>
                </a:cxn>
                <a:cxn ang="0">
                  <a:pos x="205" y="167"/>
                </a:cxn>
                <a:cxn ang="0">
                  <a:pos x="201" y="177"/>
                </a:cxn>
                <a:cxn ang="0">
                  <a:pos x="192" y="190"/>
                </a:cxn>
                <a:cxn ang="0">
                  <a:pos x="178" y="200"/>
                </a:cxn>
                <a:cxn ang="0">
                  <a:pos x="163" y="204"/>
                </a:cxn>
                <a:cxn ang="0">
                  <a:pos x="144" y="204"/>
                </a:cxn>
                <a:cxn ang="0">
                  <a:pos x="152" y="184"/>
                </a:cxn>
                <a:cxn ang="0">
                  <a:pos x="164" y="162"/>
                </a:cxn>
                <a:cxn ang="0">
                  <a:pos x="168" y="144"/>
                </a:cxn>
                <a:cxn ang="0">
                  <a:pos x="165" y="102"/>
                </a:cxn>
                <a:cxn ang="0">
                  <a:pos x="163" y="80"/>
                </a:cxn>
                <a:cxn ang="0">
                  <a:pos x="160" y="67"/>
                </a:cxn>
                <a:cxn ang="0">
                  <a:pos x="155" y="61"/>
                </a:cxn>
                <a:cxn ang="0">
                  <a:pos x="145" y="58"/>
                </a:cxn>
                <a:cxn ang="0">
                  <a:pos x="128" y="64"/>
                </a:cxn>
                <a:cxn ang="0">
                  <a:pos x="91" y="80"/>
                </a:cxn>
                <a:cxn ang="0">
                  <a:pos x="44" y="95"/>
                </a:cxn>
                <a:cxn ang="0">
                  <a:pos x="42" y="134"/>
                </a:cxn>
                <a:cxn ang="0">
                  <a:pos x="46" y="166"/>
                </a:cxn>
                <a:cxn ang="0">
                  <a:pos x="51" y="178"/>
                </a:cxn>
                <a:cxn ang="0">
                  <a:pos x="62" y="192"/>
                </a:cxn>
              </a:cxnLst>
              <a:rect l="0" t="0" r="r" b="b"/>
              <a:pathLst>
                <a:path w="207" h="206">
                  <a:moveTo>
                    <a:pt x="62" y="192"/>
                  </a:moveTo>
                  <a:lnTo>
                    <a:pt x="62" y="199"/>
                  </a:lnTo>
                  <a:lnTo>
                    <a:pt x="56" y="202"/>
                  </a:lnTo>
                  <a:lnTo>
                    <a:pt x="50" y="203"/>
                  </a:lnTo>
                  <a:lnTo>
                    <a:pt x="37" y="204"/>
                  </a:lnTo>
                  <a:lnTo>
                    <a:pt x="26" y="203"/>
                  </a:lnTo>
                  <a:lnTo>
                    <a:pt x="19" y="202"/>
                  </a:lnTo>
                  <a:lnTo>
                    <a:pt x="15" y="198"/>
                  </a:lnTo>
                  <a:lnTo>
                    <a:pt x="12" y="196"/>
                  </a:lnTo>
                  <a:lnTo>
                    <a:pt x="10" y="194"/>
                  </a:lnTo>
                  <a:lnTo>
                    <a:pt x="6" y="188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49"/>
                  </a:lnTo>
                  <a:lnTo>
                    <a:pt x="1" y="134"/>
                  </a:lnTo>
                  <a:lnTo>
                    <a:pt x="1" y="123"/>
                  </a:lnTo>
                  <a:lnTo>
                    <a:pt x="3" y="107"/>
                  </a:lnTo>
                  <a:lnTo>
                    <a:pt x="2" y="85"/>
                  </a:lnTo>
                  <a:lnTo>
                    <a:pt x="3" y="70"/>
                  </a:lnTo>
                  <a:lnTo>
                    <a:pt x="8" y="54"/>
                  </a:lnTo>
                  <a:lnTo>
                    <a:pt x="14" y="42"/>
                  </a:lnTo>
                  <a:lnTo>
                    <a:pt x="19" y="32"/>
                  </a:lnTo>
                  <a:lnTo>
                    <a:pt x="26" y="26"/>
                  </a:lnTo>
                  <a:lnTo>
                    <a:pt x="33" y="22"/>
                  </a:lnTo>
                  <a:lnTo>
                    <a:pt x="41" y="16"/>
                  </a:lnTo>
                  <a:lnTo>
                    <a:pt x="50" y="11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80" y="2"/>
                  </a:lnTo>
                  <a:lnTo>
                    <a:pt x="91" y="1"/>
                  </a:lnTo>
                  <a:lnTo>
                    <a:pt x="100" y="0"/>
                  </a:lnTo>
                  <a:lnTo>
                    <a:pt x="109" y="1"/>
                  </a:lnTo>
                  <a:lnTo>
                    <a:pt x="120" y="1"/>
                  </a:lnTo>
                  <a:lnTo>
                    <a:pt x="129" y="3"/>
                  </a:lnTo>
                  <a:lnTo>
                    <a:pt x="138" y="5"/>
                  </a:lnTo>
                  <a:lnTo>
                    <a:pt x="147" y="8"/>
                  </a:lnTo>
                  <a:lnTo>
                    <a:pt x="155" y="12"/>
                  </a:lnTo>
                  <a:lnTo>
                    <a:pt x="163" y="17"/>
                  </a:lnTo>
                  <a:lnTo>
                    <a:pt x="171" y="22"/>
                  </a:lnTo>
                  <a:lnTo>
                    <a:pt x="177" y="30"/>
                  </a:lnTo>
                  <a:lnTo>
                    <a:pt x="182" y="38"/>
                  </a:lnTo>
                  <a:lnTo>
                    <a:pt x="188" y="48"/>
                  </a:lnTo>
                  <a:lnTo>
                    <a:pt x="190" y="56"/>
                  </a:lnTo>
                  <a:lnTo>
                    <a:pt x="191" y="64"/>
                  </a:lnTo>
                  <a:lnTo>
                    <a:pt x="194" y="86"/>
                  </a:lnTo>
                  <a:lnTo>
                    <a:pt x="195" y="107"/>
                  </a:lnTo>
                  <a:lnTo>
                    <a:pt x="197" y="115"/>
                  </a:lnTo>
                  <a:lnTo>
                    <a:pt x="199" y="128"/>
                  </a:lnTo>
                  <a:lnTo>
                    <a:pt x="201" y="135"/>
                  </a:lnTo>
                  <a:lnTo>
                    <a:pt x="205" y="144"/>
                  </a:lnTo>
                  <a:lnTo>
                    <a:pt x="206" y="155"/>
                  </a:lnTo>
                  <a:lnTo>
                    <a:pt x="205" y="167"/>
                  </a:lnTo>
                  <a:lnTo>
                    <a:pt x="204" y="172"/>
                  </a:lnTo>
                  <a:lnTo>
                    <a:pt x="201" y="177"/>
                  </a:lnTo>
                  <a:lnTo>
                    <a:pt x="197" y="184"/>
                  </a:lnTo>
                  <a:lnTo>
                    <a:pt x="192" y="190"/>
                  </a:lnTo>
                  <a:lnTo>
                    <a:pt x="185" y="196"/>
                  </a:lnTo>
                  <a:lnTo>
                    <a:pt x="178" y="200"/>
                  </a:lnTo>
                  <a:lnTo>
                    <a:pt x="171" y="202"/>
                  </a:lnTo>
                  <a:lnTo>
                    <a:pt x="163" y="204"/>
                  </a:lnTo>
                  <a:lnTo>
                    <a:pt x="154" y="205"/>
                  </a:lnTo>
                  <a:lnTo>
                    <a:pt x="144" y="204"/>
                  </a:lnTo>
                  <a:lnTo>
                    <a:pt x="144" y="194"/>
                  </a:lnTo>
                  <a:lnTo>
                    <a:pt x="152" y="184"/>
                  </a:lnTo>
                  <a:lnTo>
                    <a:pt x="158" y="175"/>
                  </a:lnTo>
                  <a:lnTo>
                    <a:pt x="164" y="162"/>
                  </a:lnTo>
                  <a:lnTo>
                    <a:pt x="167" y="152"/>
                  </a:lnTo>
                  <a:lnTo>
                    <a:pt x="168" y="144"/>
                  </a:lnTo>
                  <a:lnTo>
                    <a:pt x="168" y="123"/>
                  </a:lnTo>
                  <a:lnTo>
                    <a:pt x="165" y="102"/>
                  </a:lnTo>
                  <a:lnTo>
                    <a:pt x="163" y="90"/>
                  </a:lnTo>
                  <a:lnTo>
                    <a:pt x="163" y="80"/>
                  </a:lnTo>
                  <a:lnTo>
                    <a:pt x="161" y="72"/>
                  </a:lnTo>
                  <a:lnTo>
                    <a:pt x="160" y="67"/>
                  </a:lnTo>
                  <a:lnTo>
                    <a:pt x="158" y="63"/>
                  </a:lnTo>
                  <a:lnTo>
                    <a:pt x="155" y="61"/>
                  </a:lnTo>
                  <a:lnTo>
                    <a:pt x="151" y="59"/>
                  </a:lnTo>
                  <a:lnTo>
                    <a:pt x="145" y="58"/>
                  </a:lnTo>
                  <a:lnTo>
                    <a:pt x="140" y="59"/>
                  </a:lnTo>
                  <a:lnTo>
                    <a:pt x="128" y="64"/>
                  </a:lnTo>
                  <a:lnTo>
                    <a:pt x="114" y="73"/>
                  </a:lnTo>
                  <a:lnTo>
                    <a:pt x="91" y="80"/>
                  </a:lnTo>
                  <a:lnTo>
                    <a:pt x="66" y="89"/>
                  </a:lnTo>
                  <a:lnTo>
                    <a:pt x="44" y="95"/>
                  </a:lnTo>
                  <a:lnTo>
                    <a:pt x="44" y="96"/>
                  </a:lnTo>
                  <a:lnTo>
                    <a:pt x="42" y="134"/>
                  </a:lnTo>
                  <a:lnTo>
                    <a:pt x="44" y="160"/>
                  </a:lnTo>
                  <a:lnTo>
                    <a:pt x="46" y="166"/>
                  </a:lnTo>
                  <a:lnTo>
                    <a:pt x="48" y="172"/>
                  </a:lnTo>
                  <a:lnTo>
                    <a:pt x="51" y="178"/>
                  </a:lnTo>
                  <a:lnTo>
                    <a:pt x="55" y="184"/>
                  </a:lnTo>
                  <a:lnTo>
                    <a:pt x="62" y="192"/>
                  </a:lnTo>
                  <a:lnTo>
                    <a:pt x="62" y="19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Freeform 20"/>
            <p:cNvSpPr>
              <a:spLocks/>
            </p:cNvSpPr>
            <p:nvPr/>
          </p:nvSpPr>
          <p:spPr bwMode="auto">
            <a:xfrm>
              <a:off x="5072" y="1606"/>
              <a:ext cx="127" cy="152"/>
            </a:xfrm>
            <a:custGeom>
              <a:avLst/>
              <a:gdLst/>
              <a:ahLst/>
              <a:cxnLst>
                <a:cxn ang="0">
                  <a:pos x="102" y="136"/>
                </a:cxn>
                <a:cxn ang="0">
                  <a:pos x="110" y="126"/>
                </a:cxn>
                <a:cxn ang="0">
                  <a:pos x="116" y="117"/>
                </a:cxn>
                <a:cxn ang="0">
                  <a:pos x="123" y="104"/>
                </a:cxn>
                <a:cxn ang="0">
                  <a:pos x="125" y="94"/>
                </a:cxn>
                <a:cxn ang="0">
                  <a:pos x="126" y="86"/>
                </a:cxn>
                <a:cxn ang="0">
                  <a:pos x="126" y="65"/>
                </a:cxn>
                <a:cxn ang="0">
                  <a:pos x="124" y="44"/>
                </a:cxn>
                <a:cxn ang="0">
                  <a:pos x="122" y="32"/>
                </a:cxn>
                <a:cxn ang="0">
                  <a:pos x="122" y="22"/>
                </a:cxn>
                <a:cxn ang="0">
                  <a:pos x="119" y="14"/>
                </a:cxn>
                <a:cxn ang="0">
                  <a:pos x="118" y="9"/>
                </a:cxn>
                <a:cxn ang="0">
                  <a:pos x="116" y="5"/>
                </a:cxn>
                <a:cxn ang="0">
                  <a:pos x="114" y="3"/>
                </a:cxn>
                <a:cxn ang="0">
                  <a:pos x="109" y="1"/>
                </a:cxn>
                <a:cxn ang="0">
                  <a:pos x="104" y="0"/>
                </a:cxn>
                <a:cxn ang="0">
                  <a:pos x="98" y="1"/>
                </a:cxn>
                <a:cxn ang="0">
                  <a:pos x="87" y="6"/>
                </a:cxn>
                <a:cxn ang="0">
                  <a:pos x="72" y="15"/>
                </a:cxn>
                <a:cxn ang="0">
                  <a:pos x="50" y="22"/>
                </a:cxn>
                <a:cxn ang="0">
                  <a:pos x="25" y="31"/>
                </a:cxn>
                <a:cxn ang="0">
                  <a:pos x="2" y="37"/>
                </a:cxn>
                <a:cxn ang="0">
                  <a:pos x="2" y="38"/>
                </a:cxn>
                <a:cxn ang="0">
                  <a:pos x="0" y="76"/>
                </a:cxn>
                <a:cxn ang="0">
                  <a:pos x="2" y="102"/>
                </a:cxn>
                <a:cxn ang="0">
                  <a:pos x="5" y="108"/>
                </a:cxn>
                <a:cxn ang="0">
                  <a:pos x="7" y="114"/>
                </a:cxn>
                <a:cxn ang="0">
                  <a:pos x="9" y="120"/>
                </a:cxn>
                <a:cxn ang="0">
                  <a:pos x="14" y="126"/>
                </a:cxn>
                <a:cxn ang="0">
                  <a:pos x="20" y="134"/>
                </a:cxn>
                <a:cxn ang="0">
                  <a:pos x="27" y="140"/>
                </a:cxn>
                <a:cxn ang="0">
                  <a:pos x="34" y="143"/>
                </a:cxn>
                <a:cxn ang="0">
                  <a:pos x="43" y="147"/>
                </a:cxn>
                <a:cxn ang="0">
                  <a:pos x="51" y="149"/>
                </a:cxn>
                <a:cxn ang="0">
                  <a:pos x="61" y="151"/>
                </a:cxn>
                <a:cxn ang="0">
                  <a:pos x="70" y="150"/>
                </a:cxn>
                <a:cxn ang="0">
                  <a:pos x="81" y="148"/>
                </a:cxn>
                <a:cxn ang="0">
                  <a:pos x="88" y="146"/>
                </a:cxn>
                <a:cxn ang="0">
                  <a:pos x="95" y="142"/>
                </a:cxn>
                <a:cxn ang="0">
                  <a:pos x="102" y="136"/>
                </a:cxn>
              </a:cxnLst>
              <a:rect l="0" t="0" r="r" b="b"/>
              <a:pathLst>
                <a:path w="127" h="152">
                  <a:moveTo>
                    <a:pt x="102" y="136"/>
                  </a:moveTo>
                  <a:lnTo>
                    <a:pt x="110" y="126"/>
                  </a:lnTo>
                  <a:lnTo>
                    <a:pt x="116" y="117"/>
                  </a:lnTo>
                  <a:lnTo>
                    <a:pt x="123" y="104"/>
                  </a:lnTo>
                  <a:lnTo>
                    <a:pt x="125" y="94"/>
                  </a:lnTo>
                  <a:lnTo>
                    <a:pt x="126" y="86"/>
                  </a:lnTo>
                  <a:lnTo>
                    <a:pt x="126" y="65"/>
                  </a:lnTo>
                  <a:lnTo>
                    <a:pt x="124" y="44"/>
                  </a:lnTo>
                  <a:lnTo>
                    <a:pt x="122" y="32"/>
                  </a:lnTo>
                  <a:lnTo>
                    <a:pt x="122" y="22"/>
                  </a:lnTo>
                  <a:lnTo>
                    <a:pt x="119" y="14"/>
                  </a:lnTo>
                  <a:lnTo>
                    <a:pt x="118" y="9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8" y="1"/>
                  </a:lnTo>
                  <a:lnTo>
                    <a:pt x="87" y="6"/>
                  </a:lnTo>
                  <a:lnTo>
                    <a:pt x="72" y="15"/>
                  </a:lnTo>
                  <a:lnTo>
                    <a:pt x="50" y="22"/>
                  </a:lnTo>
                  <a:lnTo>
                    <a:pt x="25" y="31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0" y="76"/>
                  </a:lnTo>
                  <a:lnTo>
                    <a:pt x="2" y="102"/>
                  </a:lnTo>
                  <a:lnTo>
                    <a:pt x="5" y="108"/>
                  </a:lnTo>
                  <a:lnTo>
                    <a:pt x="7" y="114"/>
                  </a:lnTo>
                  <a:lnTo>
                    <a:pt x="9" y="120"/>
                  </a:lnTo>
                  <a:lnTo>
                    <a:pt x="14" y="126"/>
                  </a:lnTo>
                  <a:lnTo>
                    <a:pt x="20" y="134"/>
                  </a:lnTo>
                  <a:lnTo>
                    <a:pt x="27" y="140"/>
                  </a:lnTo>
                  <a:lnTo>
                    <a:pt x="34" y="143"/>
                  </a:lnTo>
                  <a:lnTo>
                    <a:pt x="43" y="147"/>
                  </a:lnTo>
                  <a:lnTo>
                    <a:pt x="51" y="149"/>
                  </a:lnTo>
                  <a:lnTo>
                    <a:pt x="61" y="151"/>
                  </a:lnTo>
                  <a:lnTo>
                    <a:pt x="70" y="150"/>
                  </a:lnTo>
                  <a:lnTo>
                    <a:pt x="81" y="148"/>
                  </a:lnTo>
                  <a:lnTo>
                    <a:pt x="88" y="146"/>
                  </a:lnTo>
                  <a:lnTo>
                    <a:pt x="95" y="142"/>
                  </a:lnTo>
                  <a:lnTo>
                    <a:pt x="102" y="13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auto">
            <a:xfrm>
              <a:off x="5363" y="1187"/>
              <a:ext cx="22" cy="59"/>
            </a:xfrm>
            <a:custGeom>
              <a:avLst/>
              <a:gdLst/>
              <a:ahLst/>
              <a:cxnLst>
                <a:cxn ang="0">
                  <a:pos x="17" y="14"/>
                </a:cxn>
                <a:cxn ang="0">
                  <a:pos x="15" y="29"/>
                </a:cxn>
                <a:cxn ang="0">
                  <a:pos x="18" y="44"/>
                </a:cxn>
                <a:cxn ang="0">
                  <a:pos x="21" y="57"/>
                </a:cxn>
                <a:cxn ang="0">
                  <a:pos x="21" y="58"/>
                </a:cxn>
                <a:cxn ang="0">
                  <a:pos x="18" y="56"/>
                </a:cxn>
                <a:cxn ang="0">
                  <a:pos x="12" y="51"/>
                </a:cxn>
                <a:cxn ang="0">
                  <a:pos x="8" y="43"/>
                </a:cxn>
                <a:cxn ang="0">
                  <a:pos x="4" y="37"/>
                </a:cxn>
                <a:cxn ang="0">
                  <a:pos x="2" y="33"/>
                </a:cxn>
                <a:cxn ang="0">
                  <a:pos x="0" y="16"/>
                </a:cxn>
                <a:cxn ang="0">
                  <a:pos x="1" y="7"/>
                </a:cxn>
                <a:cxn ang="0">
                  <a:pos x="4" y="0"/>
                </a:cxn>
                <a:cxn ang="0">
                  <a:pos x="17" y="15"/>
                </a:cxn>
                <a:cxn ang="0">
                  <a:pos x="17" y="14"/>
                </a:cxn>
              </a:cxnLst>
              <a:rect l="0" t="0" r="r" b="b"/>
              <a:pathLst>
                <a:path w="22" h="59">
                  <a:moveTo>
                    <a:pt x="17" y="14"/>
                  </a:moveTo>
                  <a:lnTo>
                    <a:pt x="15" y="29"/>
                  </a:lnTo>
                  <a:lnTo>
                    <a:pt x="18" y="44"/>
                  </a:lnTo>
                  <a:lnTo>
                    <a:pt x="21" y="57"/>
                  </a:lnTo>
                  <a:lnTo>
                    <a:pt x="21" y="58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16"/>
                  </a:lnTo>
                  <a:lnTo>
                    <a:pt x="1" y="7"/>
                  </a:lnTo>
                  <a:lnTo>
                    <a:pt x="4" y="0"/>
                  </a:lnTo>
                  <a:lnTo>
                    <a:pt x="17" y="15"/>
                  </a:lnTo>
                  <a:lnTo>
                    <a:pt x="17" y="1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auto">
            <a:xfrm>
              <a:off x="5379" y="1107"/>
              <a:ext cx="163" cy="222"/>
            </a:xfrm>
            <a:custGeom>
              <a:avLst/>
              <a:gdLst/>
              <a:ahLst/>
              <a:cxnLst>
                <a:cxn ang="0">
                  <a:pos x="161" y="95"/>
                </a:cxn>
                <a:cxn ang="0">
                  <a:pos x="161" y="92"/>
                </a:cxn>
                <a:cxn ang="0">
                  <a:pos x="162" y="71"/>
                </a:cxn>
                <a:cxn ang="0">
                  <a:pos x="159" y="59"/>
                </a:cxn>
                <a:cxn ang="0">
                  <a:pos x="158" y="55"/>
                </a:cxn>
                <a:cxn ang="0">
                  <a:pos x="155" y="44"/>
                </a:cxn>
                <a:cxn ang="0">
                  <a:pos x="152" y="33"/>
                </a:cxn>
                <a:cxn ang="0">
                  <a:pos x="150" y="19"/>
                </a:cxn>
                <a:cxn ang="0">
                  <a:pos x="145" y="11"/>
                </a:cxn>
                <a:cxn ang="0">
                  <a:pos x="141" y="5"/>
                </a:cxn>
                <a:cxn ang="0">
                  <a:pos x="136" y="0"/>
                </a:cxn>
                <a:cxn ang="0">
                  <a:pos x="127" y="2"/>
                </a:cxn>
                <a:cxn ang="0">
                  <a:pos x="118" y="3"/>
                </a:cxn>
                <a:cxn ang="0">
                  <a:pos x="111" y="7"/>
                </a:cxn>
                <a:cxn ang="0">
                  <a:pos x="105" y="11"/>
                </a:cxn>
                <a:cxn ang="0">
                  <a:pos x="97" y="23"/>
                </a:cxn>
                <a:cxn ang="0">
                  <a:pos x="90" y="31"/>
                </a:cxn>
                <a:cxn ang="0">
                  <a:pos x="84" y="39"/>
                </a:cxn>
                <a:cxn ang="0">
                  <a:pos x="79" y="45"/>
                </a:cxn>
                <a:cxn ang="0">
                  <a:pos x="71" y="51"/>
                </a:cxn>
                <a:cxn ang="0">
                  <a:pos x="66" y="53"/>
                </a:cxn>
                <a:cxn ang="0">
                  <a:pos x="62" y="57"/>
                </a:cxn>
                <a:cxn ang="0">
                  <a:pos x="60" y="59"/>
                </a:cxn>
                <a:cxn ang="0">
                  <a:pos x="54" y="61"/>
                </a:cxn>
                <a:cxn ang="0">
                  <a:pos x="48" y="63"/>
                </a:cxn>
                <a:cxn ang="0">
                  <a:pos x="42" y="64"/>
                </a:cxn>
                <a:cxn ang="0">
                  <a:pos x="38" y="64"/>
                </a:cxn>
                <a:cxn ang="0">
                  <a:pos x="34" y="63"/>
                </a:cxn>
                <a:cxn ang="0">
                  <a:pos x="30" y="61"/>
                </a:cxn>
                <a:cxn ang="0">
                  <a:pos x="25" y="66"/>
                </a:cxn>
                <a:cxn ang="0">
                  <a:pos x="17" y="72"/>
                </a:cxn>
                <a:cxn ang="0">
                  <a:pos x="9" y="76"/>
                </a:cxn>
                <a:cxn ang="0">
                  <a:pos x="6" y="71"/>
                </a:cxn>
                <a:cxn ang="0">
                  <a:pos x="1" y="95"/>
                </a:cxn>
                <a:cxn ang="0">
                  <a:pos x="1" y="94"/>
                </a:cxn>
                <a:cxn ang="0">
                  <a:pos x="0" y="109"/>
                </a:cxn>
                <a:cxn ang="0">
                  <a:pos x="2" y="124"/>
                </a:cxn>
                <a:cxn ang="0">
                  <a:pos x="6" y="137"/>
                </a:cxn>
                <a:cxn ang="0">
                  <a:pos x="8" y="145"/>
                </a:cxn>
                <a:cxn ang="0">
                  <a:pos x="26" y="184"/>
                </a:cxn>
                <a:cxn ang="0">
                  <a:pos x="33" y="193"/>
                </a:cxn>
                <a:cxn ang="0">
                  <a:pos x="43" y="205"/>
                </a:cxn>
                <a:cxn ang="0">
                  <a:pos x="48" y="211"/>
                </a:cxn>
                <a:cxn ang="0">
                  <a:pos x="60" y="218"/>
                </a:cxn>
                <a:cxn ang="0">
                  <a:pos x="73" y="221"/>
                </a:cxn>
                <a:cxn ang="0">
                  <a:pos x="91" y="221"/>
                </a:cxn>
                <a:cxn ang="0">
                  <a:pos x="105" y="219"/>
                </a:cxn>
                <a:cxn ang="0">
                  <a:pos x="113" y="215"/>
                </a:cxn>
                <a:cxn ang="0">
                  <a:pos x="120" y="208"/>
                </a:cxn>
                <a:cxn ang="0">
                  <a:pos x="129" y="199"/>
                </a:cxn>
                <a:cxn ang="0">
                  <a:pos x="138" y="183"/>
                </a:cxn>
                <a:cxn ang="0">
                  <a:pos x="150" y="161"/>
                </a:cxn>
                <a:cxn ang="0">
                  <a:pos x="155" y="146"/>
                </a:cxn>
                <a:cxn ang="0">
                  <a:pos x="156" y="141"/>
                </a:cxn>
                <a:cxn ang="0">
                  <a:pos x="159" y="124"/>
                </a:cxn>
                <a:cxn ang="0">
                  <a:pos x="161" y="94"/>
                </a:cxn>
                <a:cxn ang="0">
                  <a:pos x="161" y="95"/>
                </a:cxn>
              </a:cxnLst>
              <a:rect l="0" t="0" r="r" b="b"/>
              <a:pathLst>
                <a:path w="163" h="222">
                  <a:moveTo>
                    <a:pt x="161" y="95"/>
                  </a:moveTo>
                  <a:lnTo>
                    <a:pt x="161" y="92"/>
                  </a:lnTo>
                  <a:lnTo>
                    <a:pt x="162" y="71"/>
                  </a:lnTo>
                  <a:lnTo>
                    <a:pt x="159" y="59"/>
                  </a:lnTo>
                  <a:lnTo>
                    <a:pt x="158" y="55"/>
                  </a:lnTo>
                  <a:lnTo>
                    <a:pt x="155" y="44"/>
                  </a:lnTo>
                  <a:lnTo>
                    <a:pt x="152" y="33"/>
                  </a:lnTo>
                  <a:lnTo>
                    <a:pt x="150" y="19"/>
                  </a:lnTo>
                  <a:lnTo>
                    <a:pt x="145" y="11"/>
                  </a:lnTo>
                  <a:lnTo>
                    <a:pt x="141" y="5"/>
                  </a:lnTo>
                  <a:lnTo>
                    <a:pt x="136" y="0"/>
                  </a:lnTo>
                  <a:lnTo>
                    <a:pt x="127" y="2"/>
                  </a:lnTo>
                  <a:lnTo>
                    <a:pt x="118" y="3"/>
                  </a:lnTo>
                  <a:lnTo>
                    <a:pt x="111" y="7"/>
                  </a:lnTo>
                  <a:lnTo>
                    <a:pt x="105" y="11"/>
                  </a:lnTo>
                  <a:lnTo>
                    <a:pt x="97" y="23"/>
                  </a:lnTo>
                  <a:lnTo>
                    <a:pt x="90" y="31"/>
                  </a:lnTo>
                  <a:lnTo>
                    <a:pt x="84" y="39"/>
                  </a:lnTo>
                  <a:lnTo>
                    <a:pt x="79" y="45"/>
                  </a:lnTo>
                  <a:lnTo>
                    <a:pt x="71" y="51"/>
                  </a:lnTo>
                  <a:lnTo>
                    <a:pt x="66" y="53"/>
                  </a:lnTo>
                  <a:lnTo>
                    <a:pt x="62" y="57"/>
                  </a:lnTo>
                  <a:lnTo>
                    <a:pt x="60" y="59"/>
                  </a:lnTo>
                  <a:lnTo>
                    <a:pt x="54" y="61"/>
                  </a:lnTo>
                  <a:lnTo>
                    <a:pt x="48" y="63"/>
                  </a:lnTo>
                  <a:lnTo>
                    <a:pt x="42" y="64"/>
                  </a:lnTo>
                  <a:lnTo>
                    <a:pt x="38" y="64"/>
                  </a:lnTo>
                  <a:lnTo>
                    <a:pt x="34" y="63"/>
                  </a:lnTo>
                  <a:lnTo>
                    <a:pt x="30" y="61"/>
                  </a:lnTo>
                  <a:lnTo>
                    <a:pt x="25" y="66"/>
                  </a:lnTo>
                  <a:lnTo>
                    <a:pt x="17" y="72"/>
                  </a:lnTo>
                  <a:lnTo>
                    <a:pt x="9" y="76"/>
                  </a:lnTo>
                  <a:lnTo>
                    <a:pt x="6" y="71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109"/>
                  </a:lnTo>
                  <a:lnTo>
                    <a:pt x="2" y="124"/>
                  </a:lnTo>
                  <a:lnTo>
                    <a:pt x="6" y="137"/>
                  </a:lnTo>
                  <a:lnTo>
                    <a:pt x="8" y="145"/>
                  </a:lnTo>
                  <a:lnTo>
                    <a:pt x="26" y="184"/>
                  </a:lnTo>
                  <a:lnTo>
                    <a:pt x="33" y="193"/>
                  </a:lnTo>
                  <a:lnTo>
                    <a:pt x="43" y="205"/>
                  </a:lnTo>
                  <a:lnTo>
                    <a:pt x="48" y="211"/>
                  </a:lnTo>
                  <a:lnTo>
                    <a:pt x="60" y="218"/>
                  </a:lnTo>
                  <a:lnTo>
                    <a:pt x="73" y="221"/>
                  </a:lnTo>
                  <a:lnTo>
                    <a:pt x="91" y="221"/>
                  </a:lnTo>
                  <a:lnTo>
                    <a:pt x="105" y="219"/>
                  </a:lnTo>
                  <a:lnTo>
                    <a:pt x="113" y="215"/>
                  </a:lnTo>
                  <a:lnTo>
                    <a:pt x="120" y="208"/>
                  </a:lnTo>
                  <a:lnTo>
                    <a:pt x="129" y="199"/>
                  </a:lnTo>
                  <a:lnTo>
                    <a:pt x="138" y="183"/>
                  </a:lnTo>
                  <a:lnTo>
                    <a:pt x="150" y="161"/>
                  </a:lnTo>
                  <a:lnTo>
                    <a:pt x="155" y="146"/>
                  </a:lnTo>
                  <a:lnTo>
                    <a:pt x="156" y="141"/>
                  </a:lnTo>
                  <a:lnTo>
                    <a:pt x="159" y="124"/>
                  </a:lnTo>
                  <a:lnTo>
                    <a:pt x="161" y="94"/>
                  </a:lnTo>
                  <a:lnTo>
                    <a:pt x="161" y="9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auto">
            <a:xfrm>
              <a:off x="5769" y="2466"/>
              <a:ext cx="55" cy="187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111"/>
                </a:cxn>
                <a:cxn ang="0">
                  <a:pos x="10" y="132"/>
                </a:cxn>
                <a:cxn ang="0">
                  <a:pos x="14" y="139"/>
                </a:cxn>
                <a:cxn ang="0">
                  <a:pos x="18" y="147"/>
                </a:cxn>
                <a:cxn ang="0">
                  <a:pos x="23" y="154"/>
                </a:cxn>
                <a:cxn ang="0">
                  <a:pos x="27" y="160"/>
                </a:cxn>
                <a:cxn ang="0">
                  <a:pos x="37" y="170"/>
                </a:cxn>
                <a:cxn ang="0">
                  <a:pos x="45" y="178"/>
                </a:cxn>
                <a:cxn ang="0">
                  <a:pos x="51" y="184"/>
                </a:cxn>
                <a:cxn ang="0">
                  <a:pos x="51" y="186"/>
                </a:cxn>
                <a:cxn ang="0">
                  <a:pos x="51" y="176"/>
                </a:cxn>
                <a:cxn ang="0">
                  <a:pos x="50" y="149"/>
                </a:cxn>
                <a:cxn ang="0">
                  <a:pos x="48" y="143"/>
                </a:cxn>
                <a:cxn ang="0">
                  <a:pos x="48" y="138"/>
                </a:cxn>
                <a:cxn ang="0">
                  <a:pos x="48" y="132"/>
                </a:cxn>
                <a:cxn ang="0">
                  <a:pos x="50" y="121"/>
                </a:cxn>
                <a:cxn ang="0">
                  <a:pos x="54" y="105"/>
                </a:cxn>
                <a:cxn ang="0">
                  <a:pos x="54" y="95"/>
                </a:cxn>
                <a:cxn ang="0">
                  <a:pos x="54" y="89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1" y="81"/>
                </a:cxn>
                <a:cxn ang="0">
                  <a:pos x="0" y="111"/>
                </a:cxn>
                <a:cxn ang="0">
                  <a:pos x="0" y="110"/>
                </a:cxn>
              </a:cxnLst>
              <a:rect l="0" t="0" r="r" b="b"/>
              <a:pathLst>
                <a:path w="55" h="187">
                  <a:moveTo>
                    <a:pt x="0" y="110"/>
                  </a:moveTo>
                  <a:lnTo>
                    <a:pt x="0" y="111"/>
                  </a:lnTo>
                  <a:lnTo>
                    <a:pt x="10" y="132"/>
                  </a:lnTo>
                  <a:lnTo>
                    <a:pt x="14" y="139"/>
                  </a:lnTo>
                  <a:lnTo>
                    <a:pt x="18" y="147"/>
                  </a:lnTo>
                  <a:lnTo>
                    <a:pt x="23" y="154"/>
                  </a:lnTo>
                  <a:lnTo>
                    <a:pt x="27" y="160"/>
                  </a:lnTo>
                  <a:lnTo>
                    <a:pt x="37" y="170"/>
                  </a:lnTo>
                  <a:lnTo>
                    <a:pt x="45" y="178"/>
                  </a:lnTo>
                  <a:lnTo>
                    <a:pt x="51" y="184"/>
                  </a:lnTo>
                  <a:lnTo>
                    <a:pt x="51" y="186"/>
                  </a:lnTo>
                  <a:lnTo>
                    <a:pt x="51" y="176"/>
                  </a:lnTo>
                  <a:lnTo>
                    <a:pt x="50" y="149"/>
                  </a:lnTo>
                  <a:lnTo>
                    <a:pt x="48" y="143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50" y="121"/>
                  </a:lnTo>
                  <a:lnTo>
                    <a:pt x="54" y="105"/>
                  </a:lnTo>
                  <a:lnTo>
                    <a:pt x="54" y="95"/>
                  </a:lnTo>
                  <a:lnTo>
                    <a:pt x="54" y="89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1" y="81"/>
                  </a:lnTo>
                  <a:lnTo>
                    <a:pt x="0" y="111"/>
                  </a:lnTo>
                  <a:lnTo>
                    <a:pt x="0" y="1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auto">
            <a:xfrm>
              <a:off x="5745" y="2576"/>
              <a:ext cx="78" cy="11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"/>
                </a:cxn>
                <a:cxn ang="0">
                  <a:pos x="34" y="22"/>
                </a:cxn>
                <a:cxn ang="0">
                  <a:pos x="37" y="29"/>
                </a:cxn>
                <a:cxn ang="0">
                  <a:pos x="42" y="37"/>
                </a:cxn>
                <a:cxn ang="0">
                  <a:pos x="46" y="44"/>
                </a:cxn>
                <a:cxn ang="0">
                  <a:pos x="51" y="50"/>
                </a:cxn>
                <a:cxn ang="0">
                  <a:pos x="61" y="60"/>
                </a:cxn>
                <a:cxn ang="0">
                  <a:pos x="69" y="68"/>
                </a:cxn>
                <a:cxn ang="0">
                  <a:pos x="75" y="74"/>
                </a:cxn>
                <a:cxn ang="0">
                  <a:pos x="77" y="110"/>
                </a:cxn>
                <a:cxn ang="0">
                  <a:pos x="74" y="108"/>
                </a:cxn>
                <a:cxn ang="0">
                  <a:pos x="69" y="104"/>
                </a:cxn>
                <a:cxn ang="0">
                  <a:pos x="65" y="98"/>
                </a:cxn>
                <a:cxn ang="0">
                  <a:pos x="60" y="93"/>
                </a:cxn>
                <a:cxn ang="0">
                  <a:pos x="53" y="84"/>
                </a:cxn>
                <a:cxn ang="0">
                  <a:pos x="49" y="79"/>
                </a:cxn>
                <a:cxn ang="0">
                  <a:pos x="49" y="108"/>
                </a:cxn>
                <a:cxn ang="0">
                  <a:pos x="19" y="108"/>
                </a:cxn>
                <a:cxn ang="0">
                  <a:pos x="19" y="97"/>
                </a:cxn>
                <a:cxn ang="0">
                  <a:pos x="17" y="87"/>
                </a:cxn>
                <a:cxn ang="0">
                  <a:pos x="15" y="76"/>
                </a:cxn>
                <a:cxn ang="0">
                  <a:pos x="11" y="71"/>
                </a:cxn>
                <a:cxn ang="0">
                  <a:pos x="8" y="66"/>
                </a:cxn>
                <a:cxn ang="0">
                  <a:pos x="3" y="60"/>
                </a:cxn>
                <a:cxn ang="0">
                  <a:pos x="1" y="55"/>
                </a:cxn>
                <a:cxn ang="0">
                  <a:pos x="0" y="49"/>
                </a:cxn>
                <a:cxn ang="0">
                  <a:pos x="3" y="37"/>
                </a:cxn>
                <a:cxn ang="0">
                  <a:pos x="8" y="23"/>
                </a:cxn>
                <a:cxn ang="0">
                  <a:pos x="15" y="11"/>
                </a:cxn>
                <a:cxn ang="0">
                  <a:pos x="24" y="0"/>
                </a:cxn>
              </a:cxnLst>
              <a:rect l="0" t="0" r="r" b="b"/>
              <a:pathLst>
                <a:path w="78" h="111">
                  <a:moveTo>
                    <a:pt x="24" y="0"/>
                  </a:moveTo>
                  <a:lnTo>
                    <a:pt x="24" y="1"/>
                  </a:lnTo>
                  <a:lnTo>
                    <a:pt x="34" y="22"/>
                  </a:lnTo>
                  <a:lnTo>
                    <a:pt x="37" y="29"/>
                  </a:lnTo>
                  <a:lnTo>
                    <a:pt x="42" y="37"/>
                  </a:lnTo>
                  <a:lnTo>
                    <a:pt x="46" y="44"/>
                  </a:lnTo>
                  <a:lnTo>
                    <a:pt x="51" y="50"/>
                  </a:lnTo>
                  <a:lnTo>
                    <a:pt x="61" y="60"/>
                  </a:lnTo>
                  <a:lnTo>
                    <a:pt x="69" y="68"/>
                  </a:lnTo>
                  <a:lnTo>
                    <a:pt x="75" y="74"/>
                  </a:lnTo>
                  <a:lnTo>
                    <a:pt x="77" y="110"/>
                  </a:lnTo>
                  <a:lnTo>
                    <a:pt x="74" y="108"/>
                  </a:lnTo>
                  <a:lnTo>
                    <a:pt x="69" y="104"/>
                  </a:lnTo>
                  <a:lnTo>
                    <a:pt x="65" y="98"/>
                  </a:lnTo>
                  <a:lnTo>
                    <a:pt x="60" y="93"/>
                  </a:lnTo>
                  <a:lnTo>
                    <a:pt x="53" y="84"/>
                  </a:lnTo>
                  <a:lnTo>
                    <a:pt x="49" y="79"/>
                  </a:lnTo>
                  <a:lnTo>
                    <a:pt x="49" y="108"/>
                  </a:lnTo>
                  <a:lnTo>
                    <a:pt x="19" y="108"/>
                  </a:lnTo>
                  <a:lnTo>
                    <a:pt x="19" y="97"/>
                  </a:lnTo>
                  <a:lnTo>
                    <a:pt x="17" y="87"/>
                  </a:lnTo>
                  <a:lnTo>
                    <a:pt x="15" y="76"/>
                  </a:lnTo>
                  <a:lnTo>
                    <a:pt x="11" y="71"/>
                  </a:lnTo>
                  <a:lnTo>
                    <a:pt x="8" y="66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3" y="37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auto">
            <a:xfrm>
              <a:off x="5306" y="1737"/>
              <a:ext cx="21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9" y="21"/>
                </a:cxn>
                <a:cxn ang="0">
                  <a:pos x="16" y="29"/>
                </a:cxn>
                <a:cxn ang="0">
                  <a:pos x="20" y="35"/>
                </a:cxn>
              </a:cxnLst>
              <a:rect l="0" t="0" r="r" b="b"/>
              <a:pathLst>
                <a:path w="21" h="36">
                  <a:moveTo>
                    <a:pt x="0" y="0"/>
                  </a:moveTo>
                  <a:lnTo>
                    <a:pt x="2" y="6"/>
                  </a:lnTo>
                  <a:lnTo>
                    <a:pt x="9" y="21"/>
                  </a:lnTo>
                  <a:lnTo>
                    <a:pt x="16" y="29"/>
                  </a:lnTo>
                  <a:lnTo>
                    <a:pt x="20" y="35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auto">
            <a:xfrm>
              <a:off x="5812" y="1373"/>
              <a:ext cx="96" cy="67"/>
            </a:xfrm>
            <a:custGeom>
              <a:avLst/>
              <a:gdLst/>
              <a:ahLst/>
              <a:cxnLst>
                <a:cxn ang="0">
                  <a:pos x="89" y="14"/>
                </a:cxn>
                <a:cxn ang="0">
                  <a:pos x="77" y="21"/>
                </a:cxn>
                <a:cxn ang="0">
                  <a:pos x="65" y="23"/>
                </a:cxn>
                <a:cxn ang="0">
                  <a:pos x="54" y="23"/>
                </a:cxn>
                <a:cxn ang="0">
                  <a:pos x="44" y="22"/>
                </a:cxn>
                <a:cxn ang="0">
                  <a:pos x="35" y="19"/>
                </a:cxn>
                <a:cxn ang="0">
                  <a:pos x="23" y="13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0" y="45"/>
                </a:cxn>
                <a:cxn ang="0">
                  <a:pos x="4" y="51"/>
                </a:cxn>
                <a:cxn ang="0">
                  <a:pos x="12" y="57"/>
                </a:cxn>
                <a:cxn ang="0">
                  <a:pos x="20" y="61"/>
                </a:cxn>
                <a:cxn ang="0">
                  <a:pos x="29" y="63"/>
                </a:cxn>
                <a:cxn ang="0">
                  <a:pos x="41" y="65"/>
                </a:cxn>
                <a:cxn ang="0">
                  <a:pos x="54" y="66"/>
                </a:cxn>
                <a:cxn ang="0">
                  <a:pos x="68" y="65"/>
                </a:cxn>
                <a:cxn ang="0">
                  <a:pos x="76" y="63"/>
                </a:cxn>
                <a:cxn ang="0">
                  <a:pos x="80" y="60"/>
                </a:cxn>
                <a:cxn ang="0">
                  <a:pos x="84" y="57"/>
                </a:cxn>
                <a:cxn ang="0">
                  <a:pos x="88" y="35"/>
                </a:cxn>
                <a:cxn ang="0">
                  <a:pos x="95" y="10"/>
                </a:cxn>
                <a:cxn ang="0">
                  <a:pos x="89" y="14"/>
                </a:cxn>
              </a:cxnLst>
              <a:rect l="0" t="0" r="r" b="b"/>
              <a:pathLst>
                <a:path w="96" h="67">
                  <a:moveTo>
                    <a:pt x="89" y="14"/>
                  </a:moveTo>
                  <a:lnTo>
                    <a:pt x="77" y="21"/>
                  </a:lnTo>
                  <a:lnTo>
                    <a:pt x="65" y="23"/>
                  </a:lnTo>
                  <a:lnTo>
                    <a:pt x="54" y="23"/>
                  </a:lnTo>
                  <a:lnTo>
                    <a:pt x="44" y="22"/>
                  </a:lnTo>
                  <a:lnTo>
                    <a:pt x="35" y="19"/>
                  </a:lnTo>
                  <a:lnTo>
                    <a:pt x="23" y="1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45"/>
                  </a:lnTo>
                  <a:lnTo>
                    <a:pt x="4" y="51"/>
                  </a:lnTo>
                  <a:lnTo>
                    <a:pt x="12" y="57"/>
                  </a:lnTo>
                  <a:lnTo>
                    <a:pt x="20" y="61"/>
                  </a:lnTo>
                  <a:lnTo>
                    <a:pt x="29" y="63"/>
                  </a:lnTo>
                  <a:lnTo>
                    <a:pt x="41" y="65"/>
                  </a:lnTo>
                  <a:lnTo>
                    <a:pt x="54" y="66"/>
                  </a:lnTo>
                  <a:lnTo>
                    <a:pt x="68" y="65"/>
                  </a:lnTo>
                  <a:lnTo>
                    <a:pt x="76" y="63"/>
                  </a:lnTo>
                  <a:lnTo>
                    <a:pt x="80" y="60"/>
                  </a:lnTo>
                  <a:lnTo>
                    <a:pt x="84" y="57"/>
                  </a:lnTo>
                  <a:lnTo>
                    <a:pt x="88" y="35"/>
                  </a:lnTo>
                  <a:lnTo>
                    <a:pt x="95" y="10"/>
                  </a:lnTo>
                  <a:lnTo>
                    <a:pt x="89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auto">
            <a:xfrm>
              <a:off x="5987" y="1209"/>
              <a:ext cx="168" cy="116"/>
            </a:xfrm>
            <a:custGeom>
              <a:avLst/>
              <a:gdLst/>
              <a:ahLst/>
              <a:cxnLst>
                <a:cxn ang="0">
                  <a:pos x="147" y="93"/>
                </a:cxn>
                <a:cxn ang="0">
                  <a:pos x="131" y="91"/>
                </a:cxn>
                <a:cxn ang="0">
                  <a:pos x="124" y="75"/>
                </a:cxn>
                <a:cxn ang="0">
                  <a:pos x="113" y="65"/>
                </a:cxn>
                <a:cxn ang="0">
                  <a:pos x="99" y="61"/>
                </a:cxn>
                <a:cxn ang="0">
                  <a:pos x="80" y="59"/>
                </a:cxn>
                <a:cxn ang="0">
                  <a:pos x="65" y="61"/>
                </a:cxn>
                <a:cxn ang="0">
                  <a:pos x="53" y="65"/>
                </a:cxn>
                <a:cxn ang="0">
                  <a:pos x="41" y="77"/>
                </a:cxn>
                <a:cxn ang="0">
                  <a:pos x="29" y="64"/>
                </a:cxn>
                <a:cxn ang="0">
                  <a:pos x="19" y="78"/>
                </a:cxn>
                <a:cxn ang="0">
                  <a:pos x="16" y="98"/>
                </a:cxn>
                <a:cxn ang="0">
                  <a:pos x="9" y="82"/>
                </a:cxn>
                <a:cxn ang="0">
                  <a:pos x="11" y="65"/>
                </a:cxn>
                <a:cxn ang="0">
                  <a:pos x="10" y="60"/>
                </a:cxn>
                <a:cxn ang="0">
                  <a:pos x="1" y="58"/>
                </a:cxn>
                <a:cxn ang="0">
                  <a:pos x="11" y="39"/>
                </a:cxn>
                <a:cxn ang="0">
                  <a:pos x="29" y="23"/>
                </a:cxn>
                <a:cxn ang="0">
                  <a:pos x="32" y="15"/>
                </a:cxn>
                <a:cxn ang="0">
                  <a:pos x="29" y="12"/>
                </a:cxn>
                <a:cxn ang="0">
                  <a:pos x="46" y="9"/>
                </a:cxn>
                <a:cxn ang="0">
                  <a:pos x="50" y="6"/>
                </a:cxn>
                <a:cxn ang="0">
                  <a:pos x="58" y="0"/>
                </a:cxn>
                <a:cxn ang="0">
                  <a:pos x="81" y="3"/>
                </a:cxn>
                <a:cxn ang="0">
                  <a:pos x="87" y="1"/>
                </a:cxn>
                <a:cxn ang="0">
                  <a:pos x="113" y="7"/>
                </a:cxn>
                <a:cxn ang="0">
                  <a:pos x="135" y="18"/>
                </a:cxn>
                <a:cxn ang="0">
                  <a:pos x="150" y="32"/>
                </a:cxn>
                <a:cxn ang="0">
                  <a:pos x="160" y="49"/>
                </a:cxn>
                <a:cxn ang="0">
                  <a:pos x="166" y="70"/>
                </a:cxn>
                <a:cxn ang="0">
                  <a:pos x="166" y="86"/>
                </a:cxn>
                <a:cxn ang="0">
                  <a:pos x="160" y="103"/>
                </a:cxn>
                <a:cxn ang="0">
                  <a:pos x="148" y="115"/>
                </a:cxn>
              </a:cxnLst>
              <a:rect l="0" t="0" r="r" b="b"/>
              <a:pathLst>
                <a:path w="168" h="116">
                  <a:moveTo>
                    <a:pt x="148" y="113"/>
                  </a:moveTo>
                  <a:lnTo>
                    <a:pt x="147" y="93"/>
                  </a:lnTo>
                  <a:lnTo>
                    <a:pt x="133" y="104"/>
                  </a:lnTo>
                  <a:lnTo>
                    <a:pt x="131" y="91"/>
                  </a:lnTo>
                  <a:lnTo>
                    <a:pt x="129" y="83"/>
                  </a:lnTo>
                  <a:lnTo>
                    <a:pt x="124" y="75"/>
                  </a:lnTo>
                  <a:lnTo>
                    <a:pt x="118" y="70"/>
                  </a:lnTo>
                  <a:lnTo>
                    <a:pt x="113" y="65"/>
                  </a:lnTo>
                  <a:lnTo>
                    <a:pt x="106" y="62"/>
                  </a:lnTo>
                  <a:lnTo>
                    <a:pt x="99" y="61"/>
                  </a:lnTo>
                  <a:lnTo>
                    <a:pt x="94" y="60"/>
                  </a:lnTo>
                  <a:lnTo>
                    <a:pt x="80" y="59"/>
                  </a:lnTo>
                  <a:lnTo>
                    <a:pt x="72" y="59"/>
                  </a:lnTo>
                  <a:lnTo>
                    <a:pt x="65" y="61"/>
                  </a:lnTo>
                  <a:lnTo>
                    <a:pt x="59" y="63"/>
                  </a:lnTo>
                  <a:lnTo>
                    <a:pt x="53" y="65"/>
                  </a:lnTo>
                  <a:lnTo>
                    <a:pt x="47" y="70"/>
                  </a:lnTo>
                  <a:lnTo>
                    <a:pt x="41" y="77"/>
                  </a:lnTo>
                  <a:lnTo>
                    <a:pt x="36" y="60"/>
                  </a:lnTo>
                  <a:lnTo>
                    <a:pt x="29" y="64"/>
                  </a:lnTo>
                  <a:lnTo>
                    <a:pt x="23" y="71"/>
                  </a:lnTo>
                  <a:lnTo>
                    <a:pt x="19" y="78"/>
                  </a:lnTo>
                  <a:lnTo>
                    <a:pt x="17" y="86"/>
                  </a:lnTo>
                  <a:lnTo>
                    <a:pt x="16" y="98"/>
                  </a:lnTo>
                  <a:lnTo>
                    <a:pt x="11" y="92"/>
                  </a:lnTo>
                  <a:lnTo>
                    <a:pt x="9" y="82"/>
                  </a:lnTo>
                  <a:lnTo>
                    <a:pt x="10" y="70"/>
                  </a:lnTo>
                  <a:lnTo>
                    <a:pt x="11" y="65"/>
                  </a:lnTo>
                  <a:lnTo>
                    <a:pt x="16" y="55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1" y="58"/>
                  </a:lnTo>
                  <a:lnTo>
                    <a:pt x="5" y="48"/>
                  </a:lnTo>
                  <a:lnTo>
                    <a:pt x="11" y="39"/>
                  </a:lnTo>
                  <a:lnTo>
                    <a:pt x="21" y="28"/>
                  </a:lnTo>
                  <a:lnTo>
                    <a:pt x="29" y="23"/>
                  </a:lnTo>
                  <a:lnTo>
                    <a:pt x="41" y="17"/>
                  </a:lnTo>
                  <a:lnTo>
                    <a:pt x="32" y="15"/>
                  </a:lnTo>
                  <a:lnTo>
                    <a:pt x="20" y="17"/>
                  </a:lnTo>
                  <a:lnTo>
                    <a:pt x="29" y="12"/>
                  </a:lnTo>
                  <a:lnTo>
                    <a:pt x="37" y="10"/>
                  </a:lnTo>
                  <a:lnTo>
                    <a:pt x="46" y="9"/>
                  </a:lnTo>
                  <a:lnTo>
                    <a:pt x="54" y="11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70" y="1"/>
                  </a:lnTo>
                  <a:lnTo>
                    <a:pt x="81" y="3"/>
                  </a:lnTo>
                  <a:lnTo>
                    <a:pt x="94" y="7"/>
                  </a:lnTo>
                  <a:lnTo>
                    <a:pt x="87" y="1"/>
                  </a:lnTo>
                  <a:lnTo>
                    <a:pt x="99" y="4"/>
                  </a:lnTo>
                  <a:lnTo>
                    <a:pt x="113" y="7"/>
                  </a:lnTo>
                  <a:lnTo>
                    <a:pt x="124" y="11"/>
                  </a:lnTo>
                  <a:lnTo>
                    <a:pt x="135" y="18"/>
                  </a:lnTo>
                  <a:lnTo>
                    <a:pt x="144" y="24"/>
                  </a:lnTo>
                  <a:lnTo>
                    <a:pt x="150" y="32"/>
                  </a:lnTo>
                  <a:lnTo>
                    <a:pt x="156" y="39"/>
                  </a:lnTo>
                  <a:lnTo>
                    <a:pt x="160" y="49"/>
                  </a:lnTo>
                  <a:lnTo>
                    <a:pt x="165" y="59"/>
                  </a:lnTo>
                  <a:lnTo>
                    <a:pt x="166" y="70"/>
                  </a:lnTo>
                  <a:lnTo>
                    <a:pt x="167" y="78"/>
                  </a:lnTo>
                  <a:lnTo>
                    <a:pt x="166" y="86"/>
                  </a:lnTo>
                  <a:lnTo>
                    <a:pt x="164" y="95"/>
                  </a:lnTo>
                  <a:lnTo>
                    <a:pt x="160" y="103"/>
                  </a:lnTo>
                  <a:lnTo>
                    <a:pt x="155" y="110"/>
                  </a:lnTo>
                  <a:lnTo>
                    <a:pt x="148" y="115"/>
                  </a:lnTo>
                  <a:lnTo>
                    <a:pt x="148" y="1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Freeform 28"/>
            <p:cNvSpPr>
              <a:spLocks/>
            </p:cNvSpPr>
            <p:nvPr/>
          </p:nvSpPr>
          <p:spPr bwMode="auto">
            <a:xfrm>
              <a:off x="6018" y="1362"/>
              <a:ext cx="119" cy="51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7" y="38"/>
                </a:cxn>
                <a:cxn ang="0">
                  <a:pos x="9" y="40"/>
                </a:cxn>
                <a:cxn ang="0">
                  <a:pos x="11" y="43"/>
                </a:cxn>
                <a:cxn ang="0">
                  <a:pos x="13" y="46"/>
                </a:cxn>
                <a:cxn ang="0">
                  <a:pos x="26" y="47"/>
                </a:cxn>
                <a:cxn ang="0">
                  <a:pos x="39" y="50"/>
                </a:cxn>
                <a:cxn ang="0">
                  <a:pos x="47" y="42"/>
                </a:cxn>
                <a:cxn ang="0">
                  <a:pos x="57" y="36"/>
                </a:cxn>
                <a:cxn ang="0">
                  <a:pos x="70" y="30"/>
                </a:cxn>
                <a:cxn ang="0">
                  <a:pos x="87" y="26"/>
                </a:cxn>
                <a:cxn ang="0">
                  <a:pos x="103" y="24"/>
                </a:cxn>
                <a:cxn ang="0">
                  <a:pos x="110" y="25"/>
                </a:cxn>
                <a:cxn ang="0">
                  <a:pos x="114" y="28"/>
                </a:cxn>
                <a:cxn ang="0">
                  <a:pos x="118" y="31"/>
                </a:cxn>
                <a:cxn ang="0">
                  <a:pos x="116" y="28"/>
                </a:cxn>
                <a:cxn ang="0">
                  <a:pos x="106" y="16"/>
                </a:cxn>
                <a:cxn ang="0">
                  <a:pos x="105" y="12"/>
                </a:cxn>
                <a:cxn ang="0">
                  <a:pos x="102" y="9"/>
                </a:cxn>
                <a:cxn ang="0">
                  <a:pos x="100" y="1"/>
                </a:cxn>
                <a:cxn ang="0">
                  <a:pos x="100" y="0"/>
                </a:cxn>
                <a:cxn ang="0">
                  <a:pos x="97" y="4"/>
                </a:cxn>
                <a:cxn ang="0">
                  <a:pos x="90" y="9"/>
                </a:cxn>
                <a:cxn ang="0">
                  <a:pos x="83" y="13"/>
                </a:cxn>
                <a:cxn ang="0">
                  <a:pos x="75" y="16"/>
                </a:cxn>
                <a:cxn ang="0">
                  <a:pos x="70" y="18"/>
                </a:cxn>
                <a:cxn ang="0">
                  <a:pos x="63" y="20"/>
                </a:cxn>
                <a:cxn ang="0">
                  <a:pos x="52" y="22"/>
                </a:cxn>
                <a:cxn ang="0">
                  <a:pos x="39" y="22"/>
                </a:cxn>
                <a:cxn ang="0">
                  <a:pos x="24" y="19"/>
                </a:cxn>
                <a:cxn ang="0">
                  <a:pos x="17" y="17"/>
                </a:cxn>
                <a:cxn ang="0">
                  <a:pos x="17" y="18"/>
                </a:cxn>
                <a:cxn ang="0">
                  <a:pos x="0" y="33"/>
                </a:cxn>
                <a:cxn ang="0">
                  <a:pos x="3" y="36"/>
                </a:cxn>
              </a:cxnLst>
              <a:rect l="0" t="0" r="r" b="b"/>
              <a:pathLst>
                <a:path w="119" h="51">
                  <a:moveTo>
                    <a:pt x="3" y="36"/>
                  </a:moveTo>
                  <a:lnTo>
                    <a:pt x="7" y="38"/>
                  </a:lnTo>
                  <a:lnTo>
                    <a:pt x="9" y="40"/>
                  </a:lnTo>
                  <a:lnTo>
                    <a:pt x="11" y="43"/>
                  </a:lnTo>
                  <a:lnTo>
                    <a:pt x="13" y="46"/>
                  </a:lnTo>
                  <a:lnTo>
                    <a:pt x="26" y="47"/>
                  </a:lnTo>
                  <a:lnTo>
                    <a:pt x="39" y="50"/>
                  </a:lnTo>
                  <a:lnTo>
                    <a:pt x="47" y="42"/>
                  </a:lnTo>
                  <a:lnTo>
                    <a:pt x="57" y="36"/>
                  </a:lnTo>
                  <a:lnTo>
                    <a:pt x="70" y="30"/>
                  </a:lnTo>
                  <a:lnTo>
                    <a:pt x="87" y="26"/>
                  </a:lnTo>
                  <a:lnTo>
                    <a:pt x="103" y="24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8" y="31"/>
                  </a:lnTo>
                  <a:lnTo>
                    <a:pt x="116" y="28"/>
                  </a:lnTo>
                  <a:lnTo>
                    <a:pt x="106" y="16"/>
                  </a:lnTo>
                  <a:lnTo>
                    <a:pt x="105" y="12"/>
                  </a:lnTo>
                  <a:lnTo>
                    <a:pt x="102" y="9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97" y="4"/>
                  </a:lnTo>
                  <a:lnTo>
                    <a:pt x="90" y="9"/>
                  </a:lnTo>
                  <a:lnTo>
                    <a:pt x="83" y="13"/>
                  </a:lnTo>
                  <a:lnTo>
                    <a:pt x="75" y="16"/>
                  </a:lnTo>
                  <a:lnTo>
                    <a:pt x="70" y="18"/>
                  </a:lnTo>
                  <a:lnTo>
                    <a:pt x="63" y="20"/>
                  </a:lnTo>
                  <a:lnTo>
                    <a:pt x="52" y="22"/>
                  </a:lnTo>
                  <a:lnTo>
                    <a:pt x="39" y="22"/>
                  </a:lnTo>
                  <a:lnTo>
                    <a:pt x="24" y="19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0" y="33"/>
                  </a:lnTo>
                  <a:lnTo>
                    <a:pt x="3" y="3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Freeform 29"/>
            <p:cNvSpPr>
              <a:spLocks/>
            </p:cNvSpPr>
            <p:nvPr/>
          </p:nvSpPr>
          <p:spPr bwMode="auto">
            <a:xfrm>
              <a:off x="6003" y="1268"/>
              <a:ext cx="134" cy="117"/>
            </a:xfrm>
            <a:custGeom>
              <a:avLst/>
              <a:gdLst/>
              <a:ahLst/>
              <a:cxnLst>
                <a:cxn ang="0">
                  <a:pos x="32" y="111"/>
                </a:cxn>
                <a:cxn ang="0">
                  <a:pos x="25" y="107"/>
                </a:cxn>
                <a:cxn ang="0">
                  <a:pos x="18" y="102"/>
                </a:cxn>
                <a:cxn ang="0">
                  <a:pos x="12" y="95"/>
                </a:cxn>
                <a:cxn ang="0">
                  <a:pos x="7" y="86"/>
                </a:cxn>
                <a:cxn ang="0">
                  <a:pos x="2" y="70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1" y="27"/>
                </a:cxn>
                <a:cxn ang="0">
                  <a:pos x="3" y="19"/>
                </a:cxn>
                <a:cxn ang="0">
                  <a:pos x="7" y="12"/>
                </a:cxn>
                <a:cxn ang="0">
                  <a:pos x="14" y="5"/>
                </a:cxn>
                <a:cxn ang="0">
                  <a:pos x="20" y="1"/>
                </a:cxn>
                <a:cxn ang="0">
                  <a:pos x="25" y="18"/>
                </a:cxn>
                <a:cxn ang="0">
                  <a:pos x="32" y="11"/>
                </a:cxn>
                <a:cxn ang="0">
                  <a:pos x="37" y="6"/>
                </a:cxn>
                <a:cxn ang="0">
                  <a:pos x="43" y="4"/>
                </a:cxn>
                <a:cxn ang="0">
                  <a:pos x="50" y="2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83" y="2"/>
                </a:cxn>
                <a:cxn ang="0">
                  <a:pos x="90" y="3"/>
                </a:cxn>
                <a:cxn ang="0">
                  <a:pos x="97" y="6"/>
                </a:cxn>
                <a:cxn ang="0">
                  <a:pos x="103" y="11"/>
                </a:cxn>
                <a:cxn ang="0">
                  <a:pos x="108" y="16"/>
                </a:cxn>
                <a:cxn ang="0">
                  <a:pos x="113" y="24"/>
                </a:cxn>
                <a:cxn ang="0">
                  <a:pos x="115" y="32"/>
                </a:cxn>
                <a:cxn ang="0">
                  <a:pos x="117" y="45"/>
                </a:cxn>
                <a:cxn ang="0">
                  <a:pos x="123" y="40"/>
                </a:cxn>
                <a:cxn ang="0">
                  <a:pos x="131" y="34"/>
                </a:cxn>
                <a:cxn ang="0">
                  <a:pos x="133" y="54"/>
                </a:cxn>
                <a:cxn ang="0">
                  <a:pos x="126" y="75"/>
                </a:cxn>
                <a:cxn ang="0">
                  <a:pos x="122" y="84"/>
                </a:cxn>
                <a:cxn ang="0">
                  <a:pos x="117" y="91"/>
                </a:cxn>
                <a:cxn ang="0">
                  <a:pos x="115" y="94"/>
                </a:cxn>
                <a:cxn ang="0">
                  <a:pos x="112" y="98"/>
                </a:cxn>
                <a:cxn ang="0">
                  <a:pos x="105" y="103"/>
                </a:cxn>
                <a:cxn ang="0">
                  <a:pos x="98" y="107"/>
                </a:cxn>
                <a:cxn ang="0">
                  <a:pos x="90" y="110"/>
                </a:cxn>
                <a:cxn ang="0">
                  <a:pos x="85" y="112"/>
                </a:cxn>
                <a:cxn ang="0">
                  <a:pos x="78" y="114"/>
                </a:cxn>
                <a:cxn ang="0">
                  <a:pos x="67" y="116"/>
                </a:cxn>
                <a:cxn ang="0">
                  <a:pos x="54" y="116"/>
                </a:cxn>
                <a:cxn ang="0">
                  <a:pos x="38" y="113"/>
                </a:cxn>
                <a:cxn ang="0">
                  <a:pos x="32" y="111"/>
                </a:cxn>
              </a:cxnLst>
              <a:rect l="0" t="0" r="r" b="b"/>
              <a:pathLst>
                <a:path w="134" h="117">
                  <a:moveTo>
                    <a:pt x="32" y="111"/>
                  </a:moveTo>
                  <a:lnTo>
                    <a:pt x="25" y="107"/>
                  </a:lnTo>
                  <a:lnTo>
                    <a:pt x="18" y="102"/>
                  </a:lnTo>
                  <a:lnTo>
                    <a:pt x="12" y="95"/>
                  </a:lnTo>
                  <a:lnTo>
                    <a:pt x="7" y="86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3" y="19"/>
                  </a:lnTo>
                  <a:lnTo>
                    <a:pt x="7" y="12"/>
                  </a:lnTo>
                  <a:lnTo>
                    <a:pt x="14" y="5"/>
                  </a:lnTo>
                  <a:lnTo>
                    <a:pt x="20" y="1"/>
                  </a:lnTo>
                  <a:lnTo>
                    <a:pt x="25" y="18"/>
                  </a:lnTo>
                  <a:lnTo>
                    <a:pt x="32" y="11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7" y="6"/>
                  </a:lnTo>
                  <a:lnTo>
                    <a:pt x="103" y="11"/>
                  </a:lnTo>
                  <a:lnTo>
                    <a:pt x="108" y="16"/>
                  </a:lnTo>
                  <a:lnTo>
                    <a:pt x="113" y="24"/>
                  </a:lnTo>
                  <a:lnTo>
                    <a:pt x="115" y="32"/>
                  </a:lnTo>
                  <a:lnTo>
                    <a:pt x="117" y="45"/>
                  </a:lnTo>
                  <a:lnTo>
                    <a:pt x="123" y="40"/>
                  </a:lnTo>
                  <a:lnTo>
                    <a:pt x="131" y="34"/>
                  </a:lnTo>
                  <a:lnTo>
                    <a:pt x="133" y="54"/>
                  </a:lnTo>
                  <a:lnTo>
                    <a:pt x="126" y="75"/>
                  </a:lnTo>
                  <a:lnTo>
                    <a:pt x="122" y="84"/>
                  </a:lnTo>
                  <a:lnTo>
                    <a:pt x="117" y="91"/>
                  </a:lnTo>
                  <a:lnTo>
                    <a:pt x="115" y="94"/>
                  </a:lnTo>
                  <a:lnTo>
                    <a:pt x="112" y="98"/>
                  </a:lnTo>
                  <a:lnTo>
                    <a:pt x="105" y="103"/>
                  </a:lnTo>
                  <a:lnTo>
                    <a:pt x="98" y="107"/>
                  </a:lnTo>
                  <a:lnTo>
                    <a:pt x="90" y="110"/>
                  </a:lnTo>
                  <a:lnTo>
                    <a:pt x="85" y="112"/>
                  </a:lnTo>
                  <a:lnTo>
                    <a:pt x="78" y="114"/>
                  </a:lnTo>
                  <a:lnTo>
                    <a:pt x="67" y="116"/>
                  </a:lnTo>
                  <a:lnTo>
                    <a:pt x="54" y="116"/>
                  </a:lnTo>
                  <a:lnTo>
                    <a:pt x="38" y="113"/>
                  </a:lnTo>
                  <a:lnTo>
                    <a:pt x="32" y="11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Freeform 30"/>
            <p:cNvSpPr>
              <a:spLocks/>
            </p:cNvSpPr>
            <p:nvPr/>
          </p:nvSpPr>
          <p:spPr bwMode="auto">
            <a:xfrm>
              <a:off x="6031" y="1386"/>
              <a:ext cx="114" cy="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8"/>
                </a:cxn>
                <a:cxn ang="0">
                  <a:pos x="5" y="38"/>
                </a:cxn>
                <a:cxn ang="0">
                  <a:pos x="8" y="54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2" y="76"/>
                </a:cxn>
                <a:cxn ang="0">
                  <a:pos x="37" y="71"/>
                </a:cxn>
                <a:cxn ang="0">
                  <a:pos x="49" y="64"/>
                </a:cxn>
                <a:cxn ang="0">
                  <a:pos x="47" y="60"/>
                </a:cxn>
                <a:cxn ang="0">
                  <a:pos x="49" y="49"/>
                </a:cxn>
                <a:cxn ang="0">
                  <a:pos x="50" y="42"/>
                </a:cxn>
                <a:cxn ang="0">
                  <a:pos x="54" y="36"/>
                </a:cxn>
                <a:cxn ang="0">
                  <a:pos x="60" y="30"/>
                </a:cxn>
                <a:cxn ang="0">
                  <a:pos x="75" y="22"/>
                </a:cxn>
                <a:cxn ang="0">
                  <a:pos x="87" y="21"/>
                </a:cxn>
                <a:cxn ang="0">
                  <a:pos x="99" y="22"/>
                </a:cxn>
                <a:cxn ang="0">
                  <a:pos x="106" y="24"/>
                </a:cxn>
                <a:cxn ang="0">
                  <a:pos x="111" y="26"/>
                </a:cxn>
                <a:cxn ang="0">
                  <a:pos x="113" y="30"/>
                </a:cxn>
                <a:cxn ang="0">
                  <a:pos x="113" y="28"/>
                </a:cxn>
                <a:cxn ang="0">
                  <a:pos x="107" y="12"/>
                </a:cxn>
                <a:cxn ang="0">
                  <a:pos x="105" y="6"/>
                </a:cxn>
                <a:cxn ang="0">
                  <a:pos x="101" y="4"/>
                </a:cxn>
                <a:cxn ang="0">
                  <a:pos x="97" y="1"/>
                </a:cxn>
                <a:cxn ang="0">
                  <a:pos x="90" y="0"/>
                </a:cxn>
                <a:cxn ang="0">
                  <a:pos x="75" y="2"/>
                </a:cxn>
                <a:cxn ang="0">
                  <a:pos x="55" y="6"/>
                </a:cxn>
                <a:cxn ang="0">
                  <a:pos x="44" y="12"/>
                </a:cxn>
                <a:cxn ang="0">
                  <a:pos x="33" y="19"/>
                </a:cxn>
                <a:cxn ang="0">
                  <a:pos x="26" y="27"/>
                </a:cxn>
                <a:cxn ang="0">
                  <a:pos x="12" y="23"/>
                </a:cxn>
                <a:cxn ang="0">
                  <a:pos x="1" y="22"/>
                </a:cxn>
                <a:cxn ang="0">
                  <a:pos x="0" y="22"/>
                </a:cxn>
              </a:cxnLst>
              <a:rect l="0" t="0" r="r" b="b"/>
              <a:pathLst>
                <a:path w="114" h="77">
                  <a:moveTo>
                    <a:pt x="0" y="22"/>
                  </a:moveTo>
                  <a:lnTo>
                    <a:pt x="2" y="28"/>
                  </a:lnTo>
                  <a:lnTo>
                    <a:pt x="5" y="38"/>
                  </a:lnTo>
                  <a:lnTo>
                    <a:pt x="8" y="54"/>
                  </a:lnTo>
                  <a:lnTo>
                    <a:pt x="19" y="60"/>
                  </a:lnTo>
                  <a:lnTo>
                    <a:pt x="26" y="66"/>
                  </a:lnTo>
                  <a:lnTo>
                    <a:pt x="32" y="76"/>
                  </a:lnTo>
                  <a:lnTo>
                    <a:pt x="37" y="71"/>
                  </a:lnTo>
                  <a:lnTo>
                    <a:pt x="49" y="64"/>
                  </a:lnTo>
                  <a:lnTo>
                    <a:pt x="47" y="60"/>
                  </a:lnTo>
                  <a:lnTo>
                    <a:pt x="49" y="49"/>
                  </a:lnTo>
                  <a:lnTo>
                    <a:pt x="50" y="42"/>
                  </a:lnTo>
                  <a:lnTo>
                    <a:pt x="54" y="36"/>
                  </a:lnTo>
                  <a:lnTo>
                    <a:pt x="60" y="30"/>
                  </a:lnTo>
                  <a:lnTo>
                    <a:pt x="75" y="22"/>
                  </a:lnTo>
                  <a:lnTo>
                    <a:pt x="87" y="21"/>
                  </a:lnTo>
                  <a:lnTo>
                    <a:pt x="99" y="22"/>
                  </a:lnTo>
                  <a:lnTo>
                    <a:pt x="106" y="24"/>
                  </a:lnTo>
                  <a:lnTo>
                    <a:pt x="111" y="26"/>
                  </a:lnTo>
                  <a:lnTo>
                    <a:pt x="113" y="30"/>
                  </a:lnTo>
                  <a:lnTo>
                    <a:pt x="113" y="28"/>
                  </a:lnTo>
                  <a:lnTo>
                    <a:pt x="107" y="12"/>
                  </a:lnTo>
                  <a:lnTo>
                    <a:pt x="105" y="6"/>
                  </a:lnTo>
                  <a:lnTo>
                    <a:pt x="101" y="4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75" y="2"/>
                  </a:lnTo>
                  <a:lnTo>
                    <a:pt x="55" y="6"/>
                  </a:lnTo>
                  <a:lnTo>
                    <a:pt x="44" y="12"/>
                  </a:lnTo>
                  <a:lnTo>
                    <a:pt x="33" y="19"/>
                  </a:lnTo>
                  <a:lnTo>
                    <a:pt x="26" y="27"/>
                  </a:lnTo>
                  <a:lnTo>
                    <a:pt x="12" y="23"/>
                  </a:lnTo>
                  <a:lnTo>
                    <a:pt x="1" y="22"/>
                  </a:lnTo>
                  <a:lnTo>
                    <a:pt x="0" y="2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Freeform 31"/>
            <p:cNvSpPr>
              <a:spLocks/>
            </p:cNvSpPr>
            <p:nvPr/>
          </p:nvSpPr>
          <p:spPr bwMode="auto">
            <a:xfrm>
              <a:off x="5936" y="1574"/>
              <a:ext cx="32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6"/>
                </a:cxn>
                <a:cxn ang="0">
                  <a:pos x="24" y="12"/>
                </a:cxn>
                <a:cxn ang="0">
                  <a:pos x="29" y="16"/>
                </a:cxn>
                <a:cxn ang="0">
                  <a:pos x="31" y="18"/>
                </a:cxn>
                <a:cxn ang="0">
                  <a:pos x="31" y="21"/>
                </a:cxn>
                <a:cxn ang="0">
                  <a:pos x="30" y="26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9" y="20"/>
                </a:cxn>
                <a:cxn ang="0">
                  <a:pos x="0" y="16"/>
                </a:cxn>
                <a:cxn ang="0">
                  <a:pos x="9" y="0"/>
                </a:cxn>
              </a:cxnLst>
              <a:rect l="0" t="0" r="r" b="b"/>
              <a:pathLst>
                <a:path w="32" h="28">
                  <a:moveTo>
                    <a:pt x="9" y="0"/>
                  </a:moveTo>
                  <a:lnTo>
                    <a:pt x="14" y="6"/>
                  </a:lnTo>
                  <a:lnTo>
                    <a:pt x="24" y="12"/>
                  </a:lnTo>
                  <a:lnTo>
                    <a:pt x="29" y="16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0" y="26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9" y="20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4" name="Freeform 32"/>
            <p:cNvSpPr>
              <a:spLocks/>
            </p:cNvSpPr>
            <p:nvPr/>
          </p:nvSpPr>
          <p:spPr bwMode="auto">
            <a:xfrm>
              <a:off x="5909" y="1555"/>
              <a:ext cx="149" cy="86"/>
            </a:xfrm>
            <a:custGeom>
              <a:avLst/>
              <a:gdLst/>
              <a:ahLst/>
              <a:cxnLst>
                <a:cxn ang="0">
                  <a:pos x="11" y="84"/>
                </a:cxn>
                <a:cxn ang="0">
                  <a:pos x="8" y="81"/>
                </a:cxn>
                <a:cxn ang="0">
                  <a:pos x="7" y="76"/>
                </a:cxn>
                <a:cxn ang="0">
                  <a:pos x="9" y="69"/>
                </a:cxn>
                <a:cxn ang="0">
                  <a:pos x="11" y="67"/>
                </a:cxn>
                <a:cxn ang="0">
                  <a:pos x="6" y="64"/>
                </a:cxn>
                <a:cxn ang="0">
                  <a:pos x="4" y="61"/>
                </a:cxn>
                <a:cxn ang="0">
                  <a:pos x="3" y="58"/>
                </a:cxn>
                <a:cxn ang="0">
                  <a:pos x="4" y="54"/>
                </a:cxn>
                <a:cxn ang="0">
                  <a:pos x="7" y="51"/>
                </a:cxn>
                <a:cxn ang="0">
                  <a:pos x="1" y="47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3" y="33"/>
                </a:cxn>
                <a:cxn ang="0">
                  <a:pos x="6" y="31"/>
                </a:cxn>
                <a:cxn ang="0">
                  <a:pos x="9" y="29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7" y="35"/>
                </a:cxn>
                <a:cxn ang="0">
                  <a:pos x="36" y="39"/>
                </a:cxn>
                <a:cxn ang="0">
                  <a:pos x="48" y="45"/>
                </a:cxn>
                <a:cxn ang="0">
                  <a:pos x="53" y="46"/>
                </a:cxn>
                <a:cxn ang="0">
                  <a:pos x="57" y="45"/>
                </a:cxn>
                <a:cxn ang="0">
                  <a:pos x="58" y="40"/>
                </a:cxn>
                <a:cxn ang="0">
                  <a:pos x="58" y="37"/>
                </a:cxn>
                <a:cxn ang="0">
                  <a:pos x="56" y="35"/>
                </a:cxn>
                <a:cxn ang="0">
                  <a:pos x="52" y="31"/>
                </a:cxn>
                <a:cxn ang="0">
                  <a:pos x="41" y="25"/>
                </a:cxn>
                <a:cxn ang="0">
                  <a:pos x="36" y="20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8" y="4"/>
                </a:cxn>
                <a:cxn ang="0">
                  <a:pos x="41" y="0"/>
                </a:cxn>
                <a:cxn ang="0">
                  <a:pos x="47" y="4"/>
                </a:cxn>
                <a:cxn ang="0">
                  <a:pos x="53" y="9"/>
                </a:cxn>
                <a:cxn ang="0">
                  <a:pos x="64" y="15"/>
                </a:cxn>
                <a:cxn ang="0">
                  <a:pos x="71" y="20"/>
                </a:cxn>
                <a:cxn ang="0">
                  <a:pos x="91" y="28"/>
                </a:cxn>
                <a:cxn ang="0">
                  <a:pos x="112" y="41"/>
                </a:cxn>
                <a:cxn ang="0">
                  <a:pos x="131" y="55"/>
                </a:cxn>
                <a:cxn ang="0">
                  <a:pos x="148" y="68"/>
                </a:cxn>
                <a:cxn ang="0">
                  <a:pos x="144" y="73"/>
                </a:cxn>
                <a:cxn ang="0">
                  <a:pos x="132" y="83"/>
                </a:cxn>
                <a:cxn ang="0">
                  <a:pos x="124" y="85"/>
                </a:cxn>
                <a:cxn ang="0">
                  <a:pos x="108" y="85"/>
                </a:cxn>
                <a:cxn ang="0">
                  <a:pos x="108" y="81"/>
                </a:cxn>
                <a:cxn ang="0">
                  <a:pos x="11" y="84"/>
                </a:cxn>
              </a:cxnLst>
              <a:rect l="0" t="0" r="r" b="b"/>
              <a:pathLst>
                <a:path w="149" h="86">
                  <a:moveTo>
                    <a:pt x="11" y="84"/>
                  </a:moveTo>
                  <a:lnTo>
                    <a:pt x="8" y="81"/>
                  </a:lnTo>
                  <a:lnTo>
                    <a:pt x="7" y="76"/>
                  </a:lnTo>
                  <a:lnTo>
                    <a:pt x="9" y="69"/>
                  </a:lnTo>
                  <a:lnTo>
                    <a:pt x="11" y="67"/>
                  </a:lnTo>
                  <a:lnTo>
                    <a:pt x="6" y="64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7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7" y="35"/>
                  </a:lnTo>
                  <a:lnTo>
                    <a:pt x="36" y="39"/>
                  </a:lnTo>
                  <a:lnTo>
                    <a:pt x="48" y="45"/>
                  </a:lnTo>
                  <a:lnTo>
                    <a:pt x="53" y="46"/>
                  </a:lnTo>
                  <a:lnTo>
                    <a:pt x="57" y="45"/>
                  </a:lnTo>
                  <a:lnTo>
                    <a:pt x="58" y="40"/>
                  </a:lnTo>
                  <a:lnTo>
                    <a:pt x="58" y="37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1" y="25"/>
                  </a:lnTo>
                  <a:lnTo>
                    <a:pt x="36" y="20"/>
                  </a:lnTo>
                  <a:lnTo>
                    <a:pt x="34" y="14"/>
                  </a:lnTo>
                  <a:lnTo>
                    <a:pt x="35" y="9"/>
                  </a:lnTo>
                  <a:lnTo>
                    <a:pt x="38" y="4"/>
                  </a:lnTo>
                  <a:lnTo>
                    <a:pt x="41" y="0"/>
                  </a:lnTo>
                  <a:lnTo>
                    <a:pt x="47" y="4"/>
                  </a:lnTo>
                  <a:lnTo>
                    <a:pt x="53" y="9"/>
                  </a:lnTo>
                  <a:lnTo>
                    <a:pt x="64" y="15"/>
                  </a:lnTo>
                  <a:lnTo>
                    <a:pt x="71" y="20"/>
                  </a:lnTo>
                  <a:lnTo>
                    <a:pt x="91" y="28"/>
                  </a:lnTo>
                  <a:lnTo>
                    <a:pt x="112" y="41"/>
                  </a:lnTo>
                  <a:lnTo>
                    <a:pt x="131" y="55"/>
                  </a:lnTo>
                  <a:lnTo>
                    <a:pt x="148" y="68"/>
                  </a:lnTo>
                  <a:lnTo>
                    <a:pt x="144" y="73"/>
                  </a:lnTo>
                  <a:lnTo>
                    <a:pt x="132" y="83"/>
                  </a:lnTo>
                  <a:lnTo>
                    <a:pt x="124" y="85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1" y="8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33"/>
            <p:cNvSpPr>
              <a:spLocks/>
            </p:cNvSpPr>
            <p:nvPr/>
          </p:nvSpPr>
          <p:spPr bwMode="auto">
            <a:xfrm>
              <a:off x="5932" y="1695"/>
              <a:ext cx="86" cy="4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47"/>
                </a:cxn>
                <a:cxn ang="0">
                  <a:pos x="51" y="35"/>
                </a:cxn>
                <a:cxn ang="0">
                  <a:pos x="85" y="19"/>
                </a:cxn>
                <a:cxn ang="0">
                  <a:pos x="75" y="0"/>
                </a:cxn>
                <a:cxn ang="0">
                  <a:pos x="69" y="2"/>
                </a:cxn>
                <a:cxn ang="0">
                  <a:pos x="51" y="8"/>
                </a:cxn>
                <a:cxn ang="0">
                  <a:pos x="40" y="11"/>
                </a:cxn>
                <a:cxn ang="0">
                  <a:pos x="26" y="14"/>
                </a:cxn>
                <a:cxn ang="0">
                  <a:pos x="1" y="19"/>
                </a:cxn>
                <a:cxn ang="0">
                  <a:pos x="0" y="19"/>
                </a:cxn>
              </a:cxnLst>
              <a:rect l="0" t="0" r="r" b="b"/>
              <a:pathLst>
                <a:path w="86" h="48">
                  <a:moveTo>
                    <a:pt x="0" y="19"/>
                  </a:moveTo>
                  <a:lnTo>
                    <a:pt x="14" y="47"/>
                  </a:lnTo>
                  <a:lnTo>
                    <a:pt x="51" y="35"/>
                  </a:lnTo>
                  <a:lnTo>
                    <a:pt x="85" y="19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51" y="8"/>
                  </a:lnTo>
                  <a:lnTo>
                    <a:pt x="40" y="11"/>
                  </a:lnTo>
                  <a:lnTo>
                    <a:pt x="26" y="14"/>
                  </a:lnTo>
                  <a:lnTo>
                    <a:pt x="1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6" name="Freeform 34"/>
            <p:cNvSpPr>
              <a:spLocks/>
            </p:cNvSpPr>
            <p:nvPr/>
          </p:nvSpPr>
          <p:spPr bwMode="auto">
            <a:xfrm>
              <a:off x="6003" y="1686"/>
              <a:ext cx="73" cy="113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32" y="97"/>
                </a:cxn>
                <a:cxn ang="0">
                  <a:pos x="56" y="83"/>
                </a:cxn>
                <a:cxn ang="0">
                  <a:pos x="72" y="71"/>
                </a:cxn>
                <a:cxn ang="0">
                  <a:pos x="59" y="34"/>
                </a:cxn>
                <a:cxn ang="0">
                  <a:pos x="44" y="0"/>
                </a:cxn>
                <a:cxn ang="0">
                  <a:pos x="29" y="2"/>
                </a:cxn>
                <a:cxn ang="0">
                  <a:pos x="11" y="5"/>
                </a:cxn>
                <a:cxn ang="0">
                  <a:pos x="3" y="8"/>
                </a:cxn>
                <a:cxn ang="0">
                  <a:pos x="14" y="29"/>
                </a:cxn>
                <a:cxn ang="0">
                  <a:pos x="26" y="47"/>
                </a:cxn>
                <a:cxn ang="0">
                  <a:pos x="36" y="56"/>
                </a:cxn>
                <a:cxn ang="0">
                  <a:pos x="41" y="64"/>
                </a:cxn>
                <a:cxn ang="0">
                  <a:pos x="43" y="70"/>
                </a:cxn>
                <a:cxn ang="0">
                  <a:pos x="0" y="102"/>
                </a:cxn>
                <a:cxn ang="0">
                  <a:pos x="2" y="112"/>
                </a:cxn>
              </a:cxnLst>
              <a:rect l="0" t="0" r="r" b="b"/>
              <a:pathLst>
                <a:path w="73" h="113">
                  <a:moveTo>
                    <a:pt x="2" y="112"/>
                  </a:moveTo>
                  <a:lnTo>
                    <a:pt x="32" y="97"/>
                  </a:lnTo>
                  <a:lnTo>
                    <a:pt x="56" y="83"/>
                  </a:lnTo>
                  <a:lnTo>
                    <a:pt x="72" y="71"/>
                  </a:lnTo>
                  <a:lnTo>
                    <a:pt x="59" y="34"/>
                  </a:lnTo>
                  <a:lnTo>
                    <a:pt x="44" y="0"/>
                  </a:lnTo>
                  <a:lnTo>
                    <a:pt x="29" y="2"/>
                  </a:lnTo>
                  <a:lnTo>
                    <a:pt x="11" y="5"/>
                  </a:lnTo>
                  <a:lnTo>
                    <a:pt x="3" y="8"/>
                  </a:lnTo>
                  <a:lnTo>
                    <a:pt x="14" y="29"/>
                  </a:lnTo>
                  <a:lnTo>
                    <a:pt x="26" y="47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3" y="70"/>
                  </a:lnTo>
                  <a:lnTo>
                    <a:pt x="0" y="102"/>
                  </a:lnTo>
                  <a:lnTo>
                    <a:pt x="2" y="1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7" name="Freeform 35"/>
            <p:cNvSpPr>
              <a:spLocks/>
            </p:cNvSpPr>
            <p:nvPr/>
          </p:nvSpPr>
          <p:spPr bwMode="auto">
            <a:xfrm>
              <a:off x="5949" y="1713"/>
              <a:ext cx="98" cy="102"/>
            </a:xfrm>
            <a:custGeom>
              <a:avLst/>
              <a:gdLst/>
              <a:ahLst/>
              <a:cxnLst>
                <a:cxn ang="0">
                  <a:pos x="54" y="75"/>
                </a:cxn>
                <a:cxn ang="0">
                  <a:pos x="97" y="43"/>
                </a:cxn>
                <a:cxn ang="0">
                  <a:pos x="95" y="37"/>
                </a:cxn>
                <a:cxn ang="0">
                  <a:pos x="90" y="29"/>
                </a:cxn>
                <a:cxn ang="0">
                  <a:pos x="80" y="20"/>
                </a:cxn>
                <a:cxn ang="0">
                  <a:pos x="67" y="0"/>
                </a:cxn>
                <a:cxn ang="0">
                  <a:pos x="39" y="14"/>
                </a:cxn>
                <a:cxn ang="0">
                  <a:pos x="18" y="22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5" y="72"/>
                </a:cxn>
                <a:cxn ang="0">
                  <a:pos x="2" y="77"/>
                </a:cxn>
                <a:cxn ang="0">
                  <a:pos x="1" y="82"/>
                </a:cxn>
                <a:cxn ang="0">
                  <a:pos x="0" y="91"/>
                </a:cxn>
                <a:cxn ang="0">
                  <a:pos x="1" y="97"/>
                </a:cxn>
                <a:cxn ang="0">
                  <a:pos x="3" y="99"/>
                </a:cxn>
                <a:cxn ang="0">
                  <a:pos x="6" y="101"/>
                </a:cxn>
                <a:cxn ang="0">
                  <a:pos x="10" y="101"/>
                </a:cxn>
                <a:cxn ang="0">
                  <a:pos x="14" y="101"/>
                </a:cxn>
                <a:cxn ang="0">
                  <a:pos x="30" y="92"/>
                </a:cxn>
                <a:cxn ang="0">
                  <a:pos x="54" y="75"/>
                </a:cxn>
              </a:cxnLst>
              <a:rect l="0" t="0" r="r" b="b"/>
              <a:pathLst>
                <a:path w="98" h="102">
                  <a:moveTo>
                    <a:pt x="54" y="75"/>
                  </a:moveTo>
                  <a:lnTo>
                    <a:pt x="97" y="43"/>
                  </a:lnTo>
                  <a:lnTo>
                    <a:pt x="95" y="37"/>
                  </a:lnTo>
                  <a:lnTo>
                    <a:pt x="90" y="29"/>
                  </a:lnTo>
                  <a:lnTo>
                    <a:pt x="80" y="20"/>
                  </a:lnTo>
                  <a:lnTo>
                    <a:pt x="67" y="0"/>
                  </a:lnTo>
                  <a:lnTo>
                    <a:pt x="39" y="14"/>
                  </a:lnTo>
                  <a:lnTo>
                    <a:pt x="18" y="22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5" y="72"/>
                  </a:lnTo>
                  <a:lnTo>
                    <a:pt x="2" y="77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4" y="101"/>
                  </a:lnTo>
                  <a:lnTo>
                    <a:pt x="30" y="92"/>
                  </a:lnTo>
                  <a:lnTo>
                    <a:pt x="54" y="7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8" name="Freeform 36"/>
            <p:cNvSpPr>
              <a:spLocks/>
            </p:cNvSpPr>
            <p:nvPr/>
          </p:nvSpPr>
          <p:spPr bwMode="auto">
            <a:xfrm>
              <a:off x="5694" y="1400"/>
              <a:ext cx="324" cy="438"/>
            </a:xfrm>
            <a:custGeom>
              <a:avLst/>
              <a:gdLst/>
              <a:ahLst/>
              <a:cxnLst>
                <a:cxn ang="0">
                  <a:pos x="60" y="422"/>
                </a:cxn>
                <a:cxn ang="0">
                  <a:pos x="73" y="372"/>
                </a:cxn>
                <a:cxn ang="0">
                  <a:pos x="53" y="340"/>
                </a:cxn>
                <a:cxn ang="0">
                  <a:pos x="33" y="304"/>
                </a:cxn>
                <a:cxn ang="0">
                  <a:pos x="15" y="264"/>
                </a:cxn>
                <a:cxn ang="0">
                  <a:pos x="8" y="244"/>
                </a:cxn>
                <a:cxn ang="0">
                  <a:pos x="2" y="207"/>
                </a:cxn>
                <a:cxn ang="0">
                  <a:pos x="1" y="151"/>
                </a:cxn>
                <a:cxn ang="0">
                  <a:pos x="7" y="94"/>
                </a:cxn>
                <a:cxn ang="0">
                  <a:pos x="12" y="68"/>
                </a:cxn>
                <a:cxn ang="0">
                  <a:pos x="18" y="54"/>
                </a:cxn>
                <a:cxn ang="0">
                  <a:pos x="26" y="46"/>
                </a:cxn>
                <a:cxn ang="0">
                  <a:pos x="38" y="36"/>
                </a:cxn>
                <a:cxn ang="0">
                  <a:pos x="120" y="0"/>
                </a:cxn>
                <a:cxn ang="0">
                  <a:pos x="117" y="9"/>
                </a:cxn>
                <a:cxn ang="0">
                  <a:pos x="118" y="18"/>
                </a:cxn>
                <a:cxn ang="0">
                  <a:pos x="131" y="30"/>
                </a:cxn>
                <a:cxn ang="0">
                  <a:pos x="147" y="36"/>
                </a:cxn>
                <a:cxn ang="0">
                  <a:pos x="172" y="39"/>
                </a:cxn>
                <a:cxn ang="0">
                  <a:pos x="195" y="36"/>
                </a:cxn>
                <a:cxn ang="0">
                  <a:pos x="203" y="30"/>
                </a:cxn>
                <a:cxn ang="0">
                  <a:pos x="285" y="83"/>
                </a:cxn>
                <a:cxn ang="0">
                  <a:pos x="293" y="105"/>
                </a:cxn>
                <a:cxn ang="0">
                  <a:pos x="293" y="122"/>
                </a:cxn>
                <a:cxn ang="0">
                  <a:pos x="269" y="149"/>
                </a:cxn>
                <a:cxn ang="0">
                  <a:pos x="257" y="155"/>
                </a:cxn>
                <a:cxn ang="0">
                  <a:pos x="250" y="164"/>
                </a:cxn>
                <a:cxn ang="0">
                  <a:pos x="251" y="174"/>
                </a:cxn>
                <a:cxn ang="0">
                  <a:pos x="241" y="190"/>
                </a:cxn>
                <a:cxn ang="0">
                  <a:pos x="228" y="184"/>
                </a:cxn>
                <a:cxn ang="0">
                  <a:pos x="221" y="186"/>
                </a:cxn>
                <a:cxn ang="0">
                  <a:pos x="215" y="195"/>
                </a:cxn>
                <a:cxn ang="0">
                  <a:pos x="216" y="202"/>
                </a:cxn>
                <a:cxn ang="0">
                  <a:pos x="219" y="209"/>
                </a:cxn>
                <a:cxn ang="0">
                  <a:pos x="219" y="216"/>
                </a:cxn>
                <a:cxn ang="0">
                  <a:pos x="226" y="222"/>
                </a:cxn>
                <a:cxn ang="0">
                  <a:pos x="222" y="231"/>
                </a:cxn>
                <a:cxn ang="0">
                  <a:pos x="226" y="239"/>
                </a:cxn>
                <a:cxn ang="0">
                  <a:pos x="323" y="259"/>
                </a:cxn>
                <a:cxn ang="0">
                  <a:pos x="321" y="291"/>
                </a:cxn>
                <a:cxn ang="0">
                  <a:pos x="289" y="303"/>
                </a:cxn>
                <a:cxn ang="0">
                  <a:pos x="264" y="309"/>
                </a:cxn>
                <a:cxn ang="0">
                  <a:pos x="252" y="341"/>
                </a:cxn>
                <a:cxn ang="0">
                  <a:pos x="279" y="346"/>
                </a:cxn>
                <a:cxn ang="0">
                  <a:pos x="260" y="385"/>
                </a:cxn>
                <a:cxn ang="0">
                  <a:pos x="257" y="395"/>
                </a:cxn>
                <a:cxn ang="0">
                  <a:pos x="257" y="410"/>
                </a:cxn>
                <a:cxn ang="0">
                  <a:pos x="261" y="414"/>
                </a:cxn>
                <a:cxn ang="0">
                  <a:pos x="269" y="414"/>
                </a:cxn>
                <a:cxn ang="0">
                  <a:pos x="309" y="388"/>
                </a:cxn>
                <a:cxn ang="0">
                  <a:pos x="311" y="394"/>
                </a:cxn>
                <a:cxn ang="0">
                  <a:pos x="304" y="421"/>
                </a:cxn>
                <a:cxn ang="0">
                  <a:pos x="275" y="427"/>
                </a:cxn>
                <a:cxn ang="0">
                  <a:pos x="171" y="437"/>
                </a:cxn>
                <a:cxn ang="0">
                  <a:pos x="118" y="435"/>
                </a:cxn>
                <a:cxn ang="0">
                  <a:pos x="87" y="432"/>
                </a:cxn>
                <a:cxn ang="0">
                  <a:pos x="60" y="423"/>
                </a:cxn>
              </a:cxnLst>
              <a:rect l="0" t="0" r="r" b="b"/>
              <a:pathLst>
                <a:path w="324" h="438">
                  <a:moveTo>
                    <a:pt x="60" y="423"/>
                  </a:moveTo>
                  <a:lnTo>
                    <a:pt x="60" y="422"/>
                  </a:lnTo>
                  <a:lnTo>
                    <a:pt x="68" y="399"/>
                  </a:lnTo>
                  <a:lnTo>
                    <a:pt x="73" y="372"/>
                  </a:lnTo>
                  <a:lnTo>
                    <a:pt x="64" y="357"/>
                  </a:lnTo>
                  <a:lnTo>
                    <a:pt x="53" y="340"/>
                  </a:lnTo>
                  <a:lnTo>
                    <a:pt x="42" y="322"/>
                  </a:lnTo>
                  <a:lnTo>
                    <a:pt x="33" y="304"/>
                  </a:lnTo>
                  <a:lnTo>
                    <a:pt x="23" y="28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8" y="244"/>
                  </a:lnTo>
                  <a:lnTo>
                    <a:pt x="3" y="227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1" y="151"/>
                  </a:lnTo>
                  <a:lnTo>
                    <a:pt x="3" y="109"/>
                  </a:lnTo>
                  <a:lnTo>
                    <a:pt x="7" y="94"/>
                  </a:lnTo>
                  <a:lnTo>
                    <a:pt x="9" y="79"/>
                  </a:lnTo>
                  <a:lnTo>
                    <a:pt x="12" y="68"/>
                  </a:lnTo>
                  <a:lnTo>
                    <a:pt x="15" y="60"/>
                  </a:lnTo>
                  <a:lnTo>
                    <a:pt x="18" y="54"/>
                  </a:lnTo>
                  <a:lnTo>
                    <a:pt x="21" y="50"/>
                  </a:lnTo>
                  <a:lnTo>
                    <a:pt x="26" y="46"/>
                  </a:lnTo>
                  <a:lnTo>
                    <a:pt x="30" y="42"/>
                  </a:lnTo>
                  <a:lnTo>
                    <a:pt x="38" y="36"/>
                  </a:lnTo>
                  <a:lnTo>
                    <a:pt x="48" y="31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117" y="9"/>
                  </a:lnTo>
                  <a:lnTo>
                    <a:pt x="117" y="14"/>
                  </a:lnTo>
                  <a:lnTo>
                    <a:pt x="118" y="18"/>
                  </a:lnTo>
                  <a:lnTo>
                    <a:pt x="123" y="24"/>
                  </a:lnTo>
                  <a:lnTo>
                    <a:pt x="131" y="30"/>
                  </a:lnTo>
                  <a:lnTo>
                    <a:pt x="138" y="34"/>
                  </a:lnTo>
                  <a:lnTo>
                    <a:pt x="147" y="36"/>
                  </a:lnTo>
                  <a:lnTo>
                    <a:pt x="160" y="38"/>
                  </a:lnTo>
                  <a:lnTo>
                    <a:pt x="172" y="39"/>
                  </a:lnTo>
                  <a:lnTo>
                    <a:pt x="187" y="38"/>
                  </a:lnTo>
                  <a:lnTo>
                    <a:pt x="195" y="36"/>
                  </a:lnTo>
                  <a:lnTo>
                    <a:pt x="199" y="33"/>
                  </a:lnTo>
                  <a:lnTo>
                    <a:pt x="203" y="30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3" y="90"/>
                  </a:lnTo>
                  <a:lnTo>
                    <a:pt x="293" y="105"/>
                  </a:lnTo>
                  <a:lnTo>
                    <a:pt x="293" y="121"/>
                  </a:lnTo>
                  <a:lnTo>
                    <a:pt x="293" y="122"/>
                  </a:lnTo>
                  <a:lnTo>
                    <a:pt x="280" y="134"/>
                  </a:lnTo>
                  <a:lnTo>
                    <a:pt x="269" y="149"/>
                  </a:lnTo>
                  <a:lnTo>
                    <a:pt x="262" y="159"/>
                  </a:lnTo>
                  <a:lnTo>
                    <a:pt x="257" y="155"/>
                  </a:lnTo>
                  <a:lnTo>
                    <a:pt x="253" y="159"/>
                  </a:lnTo>
                  <a:lnTo>
                    <a:pt x="250" y="164"/>
                  </a:lnTo>
                  <a:lnTo>
                    <a:pt x="249" y="169"/>
                  </a:lnTo>
                  <a:lnTo>
                    <a:pt x="251" y="174"/>
                  </a:lnTo>
                  <a:lnTo>
                    <a:pt x="242" y="190"/>
                  </a:lnTo>
                  <a:lnTo>
                    <a:pt x="241" y="190"/>
                  </a:lnTo>
                  <a:lnTo>
                    <a:pt x="232" y="185"/>
                  </a:lnTo>
                  <a:lnTo>
                    <a:pt x="228" y="184"/>
                  </a:lnTo>
                  <a:lnTo>
                    <a:pt x="224" y="184"/>
                  </a:lnTo>
                  <a:lnTo>
                    <a:pt x="221" y="186"/>
                  </a:lnTo>
                  <a:lnTo>
                    <a:pt x="218" y="188"/>
                  </a:lnTo>
                  <a:lnTo>
                    <a:pt x="215" y="195"/>
                  </a:lnTo>
                  <a:lnTo>
                    <a:pt x="215" y="199"/>
                  </a:lnTo>
                  <a:lnTo>
                    <a:pt x="216" y="202"/>
                  </a:lnTo>
                  <a:lnTo>
                    <a:pt x="222" y="206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9" y="216"/>
                  </a:lnTo>
                  <a:lnTo>
                    <a:pt x="221" y="219"/>
                  </a:lnTo>
                  <a:lnTo>
                    <a:pt x="226" y="222"/>
                  </a:lnTo>
                  <a:lnTo>
                    <a:pt x="224" y="224"/>
                  </a:lnTo>
                  <a:lnTo>
                    <a:pt x="222" y="231"/>
                  </a:lnTo>
                  <a:lnTo>
                    <a:pt x="223" y="236"/>
                  </a:lnTo>
                  <a:lnTo>
                    <a:pt x="226" y="239"/>
                  </a:lnTo>
                  <a:lnTo>
                    <a:pt x="323" y="236"/>
                  </a:lnTo>
                  <a:lnTo>
                    <a:pt x="323" y="259"/>
                  </a:lnTo>
                  <a:lnTo>
                    <a:pt x="322" y="276"/>
                  </a:lnTo>
                  <a:lnTo>
                    <a:pt x="321" y="291"/>
                  </a:lnTo>
                  <a:lnTo>
                    <a:pt x="307" y="297"/>
                  </a:lnTo>
                  <a:lnTo>
                    <a:pt x="289" y="303"/>
                  </a:lnTo>
                  <a:lnTo>
                    <a:pt x="278" y="306"/>
                  </a:lnTo>
                  <a:lnTo>
                    <a:pt x="264" y="309"/>
                  </a:lnTo>
                  <a:lnTo>
                    <a:pt x="239" y="314"/>
                  </a:lnTo>
                  <a:lnTo>
                    <a:pt x="252" y="341"/>
                  </a:lnTo>
                  <a:lnTo>
                    <a:pt x="273" y="335"/>
                  </a:lnTo>
                  <a:lnTo>
                    <a:pt x="279" y="346"/>
                  </a:lnTo>
                  <a:lnTo>
                    <a:pt x="268" y="368"/>
                  </a:lnTo>
                  <a:lnTo>
                    <a:pt x="260" y="385"/>
                  </a:lnTo>
                  <a:lnTo>
                    <a:pt x="258" y="390"/>
                  </a:lnTo>
                  <a:lnTo>
                    <a:pt x="257" y="395"/>
                  </a:lnTo>
                  <a:lnTo>
                    <a:pt x="255" y="404"/>
                  </a:lnTo>
                  <a:lnTo>
                    <a:pt x="257" y="410"/>
                  </a:lnTo>
                  <a:lnTo>
                    <a:pt x="259" y="412"/>
                  </a:lnTo>
                  <a:lnTo>
                    <a:pt x="261" y="414"/>
                  </a:lnTo>
                  <a:lnTo>
                    <a:pt x="266" y="414"/>
                  </a:lnTo>
                  <a:lnTo>
                    <a:pt x="269" y="414"/>
                  </a:lnTo>
                  <a:lnTo>
                    <a:pt x="286" y="405"/>
                  </a:lnTo>
                  <a:lnTo>
                    <a:pt x="309" y="388"/>
                  </a:lnTo>
                  <a:lnTo>
                    <a:pt x="309" y="389"/>
                  </a:lnTo>
                  <a:lnTo>
                    <a:pt x="311" y="394"/>
                  </a:lnTo>
                  <a:lnTo>
                    <a:pt x="313" y="417"/>
                  </a:lnTo>
                  <a:lnTo>
                    <a:pt x="304" y="421"/>
                  </a:lnTo>
                  <a:lnTo>
                    <a:pt x="289" y="425"/>
                  </a:lnTo>
                  <a:lnTo>
                    <a:pt x="275" y="427"/>
                  </a:lnTo>
                  <a:lnTo>
                    <a:pt x="226" y="433"/>
                  </a:lnTo>
                  <a:lnTo>
                    <a:pt x="171" y="437"/>
                  </a:lnTo>
                  <a:lnTo>
                    <a:pt x="146" y="437"/>
                  </a:lnTo>
                  <a:lnTo>
                    <a:pt x="118" y="435"/>
                  </a:lnTo>
                  <a:lnTo>
                    <a:pt x="102" y="434"/>
                  </a:lnTo>
                  <a:lnTo>
                    <a:pt x="87" y="432"/>
                  </a:lnTo>
                  <a:lnTo>
                    <a:pt x="73" y="428"/>
                  </a:lnTo>
                  <a:lnTo>
                    <a:pt x="60" y="4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49" name="Freeform 37"/>
            <p:cNvSpPr>
              <a:spLocks/>
            </p:cNvSpPr>
            <p:nvPr/>
          </p:nvSpPr>
          <p:spPr bwMode="auto">
            <a:xfrm>
              <a:off x="5709" y="1580"/>
              <a:ext cx="22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73"/>
                </a:cxn>
                <a:cxn ang="0">
                  <a:pos x="77" y="96"/>
                </a:cxn>
                <a:cxn ang="0">
                  <a:pos x="95" y="114"/>
                </a:cxn>
                <a:cxn ang="0">
                  <a:pos x="108" y="123"/>
                </a:cxn>
                <a:cxn ang="0">
                  <a:pos x="119" y="129"/>
                </a:cxn>
                <a:cxn ang="0">
                  <a:pos x="130" y="131"/>
                </a:cxn>
                <a:cxn ang="0">
                  <a:pos x="139" y="133"/>
                </a:cxn>
                <a:cxn ang="0">
                  <a:pos x="157" y="135"/>
                </a:cxn>
                <a:cxn ang="0">
                  <a:pos x="175" y="135"/>
                </a:cxn>
                <a:cxn ang="0">
                  <a:pos x="222" y="134"/>
                </a:cxn>
              </a:cxnLst>
              <a:rect l="0" t="0" r="r" b="b"/>
              <a:pathLst>
                <a:path w="223" h="136">
                  <a:moveTo>
                    <a:pt x="0" y="0"/>
                  </a:moveTo>
                  <a:lnTo>
                    <a:pt x="55" y="73"/>
                  </a:lnTo>
                  <a:lnTo>
                    <a:pt x="77" y="96"/>
                  </a:lnTo>
                  <a:lnTo>
                    <a:pt x="95" y="114"/>
                  </a:lnTo>
                  <a:lnTo>
                    <a:pt x="108" y="123"/>
                  </a:lnTo>
                  <a:lnTo>
                    <a:pt x="119" y="129"/>
                  </a:lnTo>
                  <a:lnTo>
                    <a:pt x="130" y="131"/>
                  </a:lnTo>
                  <a:lnTo>
                    <a:pt x="139" y="133"/>
                  </a:lnTo>
                  <a:lnTo>
                    <a:pt x="157" y="135"/>
                  </a:lnTo>
                  <a:lnTo>
                    <a:pt x="175" y="135"/>
                  </a:lnTo>
                  <a:lnTo>
                    <a:pt x="222" y="13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0" name="Freeform 38"/>
            <p:cNvSpPr>
              <a:spLocks/>
            </p:cNvSpPr>
            <p:nvPr/>
          </p:nvSpPr>
          <p:spPr bwMode="auto">
            <a:xfrm>
              <a:off x="5805" y="1532"/>
              <a:ext cx="116" cy="108"/>
            </a:xfrm>
            <a:custGeom>
              <a:avLst/>
              <a:gdLst/>
              <a:ahLst/>
              <a:cxnLst>
                <a:cxn ang="0">
                  <a:pos x="115" y="107"/>
                </a:cxn>
                <a:cxn ang="0">
                  <a:pos x="85" y="107"/>
                </a:cxn>
                <a:cxn ang="0">
                  <a:pos x="72" y="107"/>
                </a:cxn>
                <a:cxn ang="0">
                  <a:pos x="61" y="106"/>
                </a:cxn>
                <a:cxn ang="0">
                  <a:pos x="58" y="104"/>
                </a:cxn>
                <a:cxn ang="0">
                  <a:pos x="55" y="101"/>
                </a:cxn>
                <a:cxn ang="0">
                  <a:pos x="53" y="96"/>
                </a:cxn>
                <a:cxn ang="0">
                  <a:pos x="47" y="85"/>
                </a:cxn>
                <a:cxn ang="0">
                  <a:pos x="0" y="0"/>
                </a:cxn>
              </a:cxnLst>
              <a:rect l="0" t="0" r="r" b="b"/>
              <a:pathLst>
                <a:path w="116" h="108">
                  <a:moveTo>
                    <a:pt x="115" y="107"/>
                  </a:moveTo>
                  <a:lnTo>
                    <a:pt x="85" y="107"/>
                  </a:lnTo>
                  <a:lnTo>
                    <a:pt x="72" y="107"/>
                  </a:lnTo>
                  <a:lnTo>
                    <a:pt x="61" y="106"/>
                  </a:lnTo>
                  <a:lnTo>
                    <a:pt x="58" y="104"/>
                  </a:lnTo>
                  <a:lnTo>
                    <a:pt x="55" y="101"/>
                  </a:lnTo>
                  <a:lnTo>
                    <a:pt x="53" y="96"/>
                  </a:lnTo>
                  <a:lnTo>
                    <a:pt x="47" y="8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1" name="Freeform 39"/>
            <p:cNvSpPr>
              <a:spLocks/>
            </p:cNvSpPr>
            <p:nvPr/>
          </p:nvSpPr>
          <p:spPr bwMode="auto">
            <a:xfrm>
              <a:off x="5157" y="2360"/>
              <a:ext cx="96" cy="319"/>
            </a:xfrm>
            <a:custGeom>
              <a:avLst/>
              <a:gdLst/>
              <a:ahLst/>
              <a:cxnLst>
                <a:cxn ang="0">
                  <a:pos x="92" y="304"/>
                </a:cxn>
                <a:cxn ang="0">
                  <a:pos x="89" y="302"/>
                </a:cxn>
                <a:cxn ang="0">
                  <a:pos x="84" y="300"/>
                </a:cxn>
                <a:cxn ang="0">
                  <a:pos x="76" y="299"/>
                </a:cxn>
                <a:cxn ang="0">
                  <a:pos x="67" y="300"/>
                </a:cxn>
                <a:cxn ang="0">
                  <a:pos x="61" y="303"/>
                </a:cxn>
                <a:cxn ang="0">
                  <a:pos x="57" y="305"/>
                </a:cxn>
                <a:cxn ang="0">
                  <a:pos x="50" y="309"/>
                </a:cxn>
                <a:cxn ang="0">
                  <a:pos x="43" y="314"/>
                </a:cxn>
                <a:cxn ang="0">
                  <a:pos x="41" y="318"/>
                </a:cxn>
                <a:cxn ang="0">
                  <a:pos x="41" y="317"/>
                </a:cxn>
                <a:cxn ang="0">
                  <a:pos x="41" y="281"/>
                </a:cxn>
                <a:cxn ang="0">
                  <a:pos x="40" y="264"/>
                </a:cxn>
                <a:cxn ang="0">
                  <a:pos x="36" y="249"/>
                </a:cxn>
                <a:cxn ang="0">
                  <a:pos x="24" y="212"/>
                </a:cxn>
                <a:cxn ang="0">
                  <a:pos x="18" y="185"/>
                </a:cxn>
                <a:cxn ang="0">
                  <a:pos x="12" y="147"/>
                </a:cxn>
                <a:cxn ang="0">
                  <a:pos x="11" y="120"/>
                </a:cxn>
                <a:cxn ang="0">
                  <a:pos x="9" y="88"/>
                </a:cxn>
                <a:cxn ang="0">
                  <a:pos x="7" y="72"/>
                </a:cxn>
                <a:cxn ang="0">
                  <a:pos x="2" y="50"/>
                </a:cxn>
                <a:cxn ang="0">
                  <a:pos x="0" y="30"/>
                </a:cxn>
                <a:cxn ang="0">
                  <a:pos x="1" y="8"/>
                </a:cxn>
                <a:cxn ang="0">
                  <a:pos x="43" y="4"/>
                </a:cxn>
                <a:cxn ang="0">
                  <a:pos x="84" y="0"/>
                </a:cxn>
                <a:cxn ang="0">
                  <a:pos x="86" y="24"/>
                </a:cxn>
                <a:cxn ang="0">
                  <a:pos x="86" y="45"/>
                </a:cxn>
                <a:cxn ang="0">
                  <a:pos x="84" y="67"/>
                </a:cxn>
                <a:cxn ang="0">
                  <a:pos x="84" y="81"/>
                </a:cxn>
                <a:cxn ang="0">
                  <a:pos x="85" y="93"/>
                </a:cxn>
                <a:cxn ang="0">
                  <a:pos x="87" y="115"/>
                </a:cxn>
                <a:cxn ang="0">
                  <a:pos x="90" y="136"/>
                </a:cxn>
                <a:cxn ang="0">
                  <a:pos x="94" y="157"/>
                </a:cxn>
                <a:cxn ang="0">
                  <a:pos x="95" y="184"/>
                </a:cxn>
                <a:cxn ang="0">
                  <a:pos x="95" y="211"/>
                </a:cxn>
                <a:cxn ang="0">
                  <a:pos x="90" y="243"/>
                </a:cxn>
                <a:cxn ang="0">
                  <a:pos x="89" y="261"/>
                </a:cxn>
                <a:cxn ang="0">
                  <a:pos x="89" y="274"/>
                </a:cxn>
                <a:cxn ang="0">
                  <a:pos x="90" y="293"/>
                </a:cxn>
                <a:cxn ang="0">
                  <a:pos x="92" y="304"/>
                </a:cxn>
              </a:cxnLst>
              <a:rect l="0" t="0" r="r" b="b"/>
              <a:pathLst>
                <a:path w="96" h="319">
                  <a:moveTo>
                    <a:pt x="92" y="304"/>
                  </a:moveTo>
                  <a:lnTo>
                    <a:pt x="89" y="302"/>
                  </a:lnTo>
                  <a:lnTo>
                    <a:pt x="84" y="300"/>
                  </a:lnTo>
                  <a:lnTo>
                    <a:pt x="76" y="299"/>
                  </a:lnTo>
                  <a:lnTo>
                    <a:pt x="67" y="300"/>
                  </a:lnTo>
                  <a:lnTo>
                    <a:pt x="61" y="303"/>
                  </a:lnTo>
                  <a:lnTo>
                    <a:pt x="57" y="305"/>
                  </a:lnTo>
                  <a:lnTo>
                    <a:pt x="50" y="309"/>
                  </a:lnTo>
                  <a:lnTo>
                    <a:pt x="43" y="314"/>
                  </a:lnTo>
                  <a:lnTo>
                    <a:pt x="41" y="318"/>
                  </a:lnTo>
                  <a:lnTo>
                    <a:pt x="41" y="317"/>
                  </a:lnTo>
                  <a:lnTo>
                    <a:pt x="41" y="281"/>
                  </a:lnTo>
                  <a:lnTo>
                    <a:pt x="40" y="264"/>
                  </a:lnTo>
                  <a:lnTo>
                    <a:pt x="36" y="249"/>
                  </a:lnTo>
                  <a:lnTo>
                    <a:pt x="24" y="212"/>
                  </a:lnTo>
                  <a:lnTo>
                    <a:pt x="18" y="185"/>
                  </a:lnTo>
                  <a:lnTo>
                    <a:pt x="12" y="147"/>
                  </a:lnTo>
                  <a:lnTo>
                    <a:pt x="11" y="120"/>
                  </a:lnTo>
                  <a:lnTo>
                    <a:pt x="9" y="88"/>
                  </a:lnTo>
                  <a:lnTo>
                    <a:pt x="7" y="72"/>
                  </a:lnTo>
                  <a:lnTo>
                    <a:pt x="2" y="50"/>
                  </a:lnTo>
                  <a:lnTo>
                    <a:pt x="0" y="30"/>
                  </a:lnTo>
                  <a:lnTo>
                    <a:pt x="1" y="8"/>
                  </a:lnTo>
                  <a:lnTo>
                    <a:pt x="43" y="4"/>
                  </a:lnTo>
                  <a:lnTo>
                    <a:pt x="84" y="0"/>
                  </a:lnTo>
                  <a:lnTo>
                    <a:pt x="86" y="24"/>
                  </a:lnTo>
                  <a:lnTo>
                    <a:pt x="86" y="45"/>
                  </a:lnTo>
                  <a:lnTo>
                    <a:pt x="84" y="67"/>
                  </a:lnTo>
                  <a:lnTo>
                    <a:pt x="84" y="81"/>
                  </a:lnTo>
                  <a:lnTo>
                    <a:pt x="85" y="93"/>
                  </a:lnTo>
                  <a:lnTo>
                    <a:pt x="87" y="115"/>
                  </a:lnTo>
                  <a:lnTo>
                    <a:pt x="90" y="136"/>
                  </a:lnTo>
                  <a:lnTo>
                    <a:pt x="94" y="157"/>
                  </a:lnTo>
                  <a:lnTo>
                    <a:pt x="95" y="184"/>
                  </a:lnTo>
                  <a:lnTo>
                    <a:pt x="95" y="211"/>
                  </a:lnTo>
                  <a:lnTo>
                    <a:pt x="90" y="243"/>
                  </a:lnTo>
                  <a:lnTo>
                    <a:pt x="89" y="261"/>
                  </a:lnTo>
                  <a:lnTo>
                    <a:pt x="89" y="274"/>
                  </a:lnTo>
                  <a:lnTo>
                    <a:pt x="90" y="293"/>
                  </a:lnTo>
                  <a:lnTo>
                    <a:pt x="92" y="30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2" name="Freeform 40"/>
            <p:cNvSpPr>
              <a:spLocks/>
            </p:cNvSpPr>
            <p:nvPr/>
          </p:nvSpPr>
          <p:spPr bwMode="auto">
            <a:xfrm>
              <a:off x="5193" y="2659"/>
              <a:ext cx="102" cy="10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20" y="6"/>
                </a:cxn>
                <a:cxn ang="0">
                  <a:pos x="30" y="1"/>
                </a:cxn>
                <a:cxn ang="0">
                  <a:pos x="47" y="1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9" y="10"/>
                </a:cxn>
                <a:cxn ang="0">
                  <a:pos x="62" y="15"/>
                </a:cxn>
                <a:cxn ang="0">
                  <a:pos x="48" y="12"/>
                </a:cxn>
                <a:cxn ang="0">
                  <a:pos x="36" y="12"/>
                </a:cxn>
                <a:cxn ang="0">
                  <a:pos x="24" y="18"/>
                </a:cxn>
                <a:cxn ang="0">
                  <a:pos x="16" y="24"/>
                </a:cxn>
                <a:cxn ang="0">
                  <a:pos x="12" y="36"/>
                </a:cxn>
                <a:cxn ang="0">
                  <a:pos x="15" y="47"/>
                </a:cxn>
                <a:cxn ang="0">
                  <a:pos x="24" y="57"/>
                </a:cxn>
                <a:cxn ang="0">
                  <a:pos x="36" y="68"/>
                </a:cxn>
                <a:cxn ang="0">
                  <a:pos x="46" y="74"/>
                </a:cxn>
                <a:cxn ang="0">
                  <a:pos x="54" y="75"/>
                </a:cxn>
                <a:cxn ang="0">
                  <a:pos x="66" y="74"/>
                </a:cxn>
                <a:cxn ang="0">
                  <a:pos x="75" y="71"/>
                </a:cxn>
                <a:cxn ang="0">
                  <a:pos x="83" y="64"/>
                </a:cxn>
                <a:cxn ang="0">
                  <a:pos x="83" y="49"/>
                </a:cxn>
                <a:cxn ang="0">
                  <a:pos x="85" y="50"/>
                </a:cxn>
                <a:cxn ang="0">
                  <a:pos x="98" y="72"/>
                </a:cxn>
                <a:cxn ang="0">
                  <a:pos x="101" y="87"/>
                </a:cxn>
                <a:cxn ang="0">
                  <a:pos x="98" y="96"/>
                </a:cxn>
                <a:cxn ang="0">
                  <a:pos x="90" y="100"/>
                </a:cxn>
                <a:cxn ang="0">
                  <a:pos x="77" y="104"/>
                </a:cxn>
                <a:cxn ang="0">
                  <a:pos x="61" y="103"/>
                </a:cxn>
                <a:cxn ang="0">
                  <a:pos x="48" y="98"/>
                </a:cxn>
                <a:cxn ang="0">
                  <a:pos x="3" y="57"/>
                </a:cxn>
                <a:cxn ang="0">
                  <a:pos x="1" y="48"/>
                </a:cxn>
                <a:cxn ang="0">
                  <a:pos x="1" y="35"/>
                </a:cxn>
                <a:cxn ang="0">
                  <a:pos x="4" y="19"/>
                </a:cxn>
              </a:cxnLst>
              <a:rect l="0" t="0" r="r" b="b"/>
              <a:pathLst>
                <a:path w="102" h="105">
                  <a:moveTo>
                    <a:pt x="4" y="19"/>
                  </a:moveTo>
                  <a:lnTo>
                    <a:pt x="7" y="15"/>
                  </a:lnTo>
                  <a:lnTo>
                    <a:pt x="13" y="10"/>
                  </a:lnTo>
                  <a:lnTo>
                    <a:pt x="20" y="6"/>
                  </a:lnTo>
                  <a:lnTo>
                    <a:pt x="25" y="4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9" y="10"/>
                  </a:lnTo>
                  <a:lnTo>
                    <a:pt x="61" y="13"/>
                  </a:lnTo>
                  <a:lnTo>
                    <a:pt x="62" y="15"/>
                  </a:lnTo>
                  <a:lnTo>
                    <a:pt x="54" y="13"/>
                  </a:lnTo>
                  <a:lnTo>
                    <a:pt x="48" y="12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5" y="47"/>
                  </a:lnTo>
                  <a:lnTo>
                    <a:pt x="18" y="52"/>
                  </a:lnTo>
                  <a:lnTo>
                    <a:pt x="24" y="57"/>
                  </a:lnTo>
                  <a:lnTo>
                    <a:pt x="29" y="63"/>
                  </a:lnTo>
                  <a:lnTo>
                    <a:pt x="36" y="68"/>
                  </a:lnTo>
                  <a:lnTo>
                    <a:pt x="40" y="71"/>
                  </a:lnTo>
                  <a:lnTo>
                    <a:pt x="46" y="74"/>
                  </a:lnTo>
                  <a:lnTo>
                    <a:pt x="49" y="75"/>
                  </a:lnTo>
                  <a:lnTo>
                    <a:pt x="54" y="75"/>
                  </a:lnTo>
                  <a:lnTo>
                    <a:pt x="61" y="75"/>
                  </a:lnTo>
                  <a:lnTo>
                    <a:pt x="66" y="74"/>
                  </a:lnTo>
                  <a:lnTo>
                    <a:pt x="71" y="73"/>
                  </a:lnTo>
                  <a:lnTo>
                    <a:pt x="75" y="71"/>
                  </a:lnTo>
                  <a:lnTo>
                    <a:pt x="80" y="68"/>
                  </a:lnTo>
                  <a:lnTo>
                    <a:pt x="83" y="64"/>
                  </a:lnTo>
                  <a:lnTo>
                    <a:pt x="84" y="57"/>
                  </a:lnTo>
                  <a:lnTo>
                    <a:pt x="83" y="49"/>
                  </a:lnTo>
                  <a:lnTo>
                    <a:pt x="81" y="41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8" y="72"/>
                  </a:lnTo>
                  <a:lnTo>
                    <a:pt x="100" y="81"/>
                  </a:lnTo>
                  <a:lnTo>
                    <a:pt x="101" y="87"/>
                  </a:lnTo>
                  <a:lnTo>
                    <a:pt x="100" y="90"/>
                  </a:lnTo>
                  <a:lnTo>
                    <a:pt x="98" y="96"/>
                  </a:lnTo>
                  <a:lnTo>
                    <a:pt x="94" y="98"/>
                  </a:lnTo>
                  <a:lnTo>
                    <a:pt x="90" y="100"/>
                  </a:lnTo>
                  <a:lnTo>
                    <a:pt x="84" y="103"/>
                  </a:lnTo>
                  <a:lnTo>
                    <a:pt x="77" y="104"/>
                  </a:lnTo>
                  <a:lnTo>
                    <a:pt x="66" y="104"/>
                  </a:lnTo>
                  <a:lnTo>
                    <a:pt x="61" y="103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29" y="84"/>
                  </a:lnTo>
                  <a:lnTo>
                    <a:pt x="3" y="57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1"/>
                  </a:lnTo>
                  <a:lnTo>
                    <a:pt x="1" y="35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4" y="1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3" name="Freeform 41"/>
            <p:cNvSpPr>
              <a:spLocks/>
            </p:cNvSpPr>
            <p:nvPr/>
          </p:nvSpPr>
          <p:spPr bwMode="auto">
            <a:xfrm>
              <a:off x="5295" y="1482"/>
              <a:ext cx="9" cy="81"/>
            </a:xfrm>
            <a:custGeom>
              <a:avLst/>
              <a:gdLst/>
              <a:ahLst/>
              <a:cxnLst>
                <a:cxn ang="0">
                  <a:pos x="8" y="80"/>
                </a:cxn>
                <a:cxn ang="0">
                  <a:pos x="6" y="61"/>
                </a:cxn>
                <a:cxn ang="0">
                  <a:pos x="2" y="25"/>
                </a:cxn>
                <a:cxn ang="0">
                  <a:pos x="0" y="0"/>
                </a:cxn>
              </a:cxnLst>
              <a:rect l="0" t="0" r="r" b="b"/>
              <a:pathLst>
                <a:path w="9" h="81">
                  <a:moveTo>
                    <a:pt x="8" y="80"/>
                  </a:moveTo>
                  <a:lnTo>
                    <a:pt x="6" y="61"/>
                  </a:lnTo>
                  <a:lnTo>
                    <a:pt x="2" y="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4" name="Freeform 42"/>
            <p:cNvSpPr>
              <a:spLocks/>
            </p:cNvSpPr>
            <p:nvPr/>
          </p:nvSpPr>
          <p:spPr bwMode="auto">
            <a:xfrm>
              <a:off x="6028" y="1226"/>
              <a:ext cx="1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7" y="1"/>
                  </a:lnTo>
                  <a:lnTo>
                    <a:pt x="11" y="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5" name="Freeform 43"/>
            <p:cNvSpPr>
              <a:spLocks/>
            </p:cNvSpPr>
            <p:nvPr/>
          </p:nvSpPr>
          <p:spPr bwMode="auto">
            <a:xfrm>
              <a:off x="5535" y="1194"/>
              <a:ext cx="17" cy="55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0" y="54"/>
                </a:cxn>
                <a:cxn ang="0">
                  <a:pos x="8" y="45"/>
                </a:cxn>
                <a:cxn ang="0">
                  <a:pos x="11" y="38"/>
                </a:cxn>
                <a:cxn ang="0">
                  <a:pos x="15" y="27"/>
                </a:cxn>
                <a:cxn ang="0">
                  <a:pos x="16" y="21"/>
                </a:cxn>
                <a:cxn ang="0">
                  <a:pos x="15" y="7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8"/>
                </a:cxn>
                <a:cxn ang="0">
                  <a:pos x="2" y="37"/>
                </a:cxn>
              </a:cxnLst>
              <a:rect l="0" t="0" r="r" b="b"/>
              <a:pathLst>
                <a:path w="17" h="55">
                  <a:moveTo>
                    <a:pt x="2" y="37"/>
                  </a:moveTo>
                  <a:lnTo>
                    <a:pt x="0" y="54"/>
                  </a:lnTo>
                  <a:lnTo>
                    <a:pt x="8" y="45"/>
                  </a:lnTo>
                  <a:lnTo>
                    <a:pt x="11" y="38"/>
                  </a:lnTo>
                  <a:lnTo>
                    <a:pt x="15" y="27"/>
                  </a:lnTo>
                  <a:lnTo>
                    <a:pt x="16" y="21"/>
                  </a:lnTo>
                  <a:lnTo>
                    <a:pt x="15" y="7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8"/>
                  </a:lnTo>
                  <a:lnTo>
                    <a:pt x="2" y="3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6" name="Freeform 44"/>
            <p:cNvSpPr>
              <a:spLocks/>
            </p:cNvSpPr>
            <p:nvPr/>
          </p:nvSpPr>
          <p:spPr bwMode="auto">
            <a:xfrm>
              <a:off x="5361" y="1071"/>
              <a:ext cx="200" cy="132"/>
            </a:xfrm>
            <a:custGeom>
              <a:avLst/>
              <a:gdLst/>
              <a:ahLst/>
              <a:cxnLst>
                <a:cxn ang="0">
                  <a:pos x="179" y="128"/>
                </a:cxn>
                <a:cxn ang="0">
                  <a:pos x="177" y="95"/>
                </a:cxn>
                <a:cxn ang="0">
                  <a:pos x="173" y="80"/>
                </a:cxn>
                <a:cxn ang="0">
                  <a:pos x="168" y="55"/>
                </a:cxn>
                <a:cxn ang="0">
                  <a:pos x="156" y="41"/>
                </a:cxn>
                <a:cxn ang="0">
                  <a:pos x="148" y="39"/>
                </a:cxn>
                <a:cxn ang="0">
                  <a:pos x="136" y="45"/>
                </a:cxn>
                <a:cxn ang="0">
                  <a:pos x="108" y="67"/>
                </a:cxn>
                <a:cxn ang="0">
                  <a:pos x="97" y="81"/>
                </a:cxn>
                <a:cxn ang="0">
                  <a:pos x="84" y="89"/>
                </a:cxn>
                <a:cxn ang="0">
                  <a:pos x="78" y="95"/>
                </a:cxn>
                <a:cxn ang="0">
                  <a:pos x="66" y="99"/>
                </a:cxn>
                <a:cxn ang="0">
                  <a:pos x="56" y="100"/>
                </a:cxn>
                <a:cxn ang="0">
                  <a:pos x="48" y="97"/>
                </a:cxn>
                <a:cxn ang="0">
                  <a:pos x="35" y="108"/>
                </a:cxn>
                <a:cxn ang="0">
                  <a:pos x="24" y="107"/>
                </a:cxn>
                <a:cxn ang="0">
                  <a:pos x="8" y="116"/>
                </a:cxn>
                <a:cxn ang="0">
                  <a:pos x="2" y="100"/>
                </a:cxn>
                <a:cxn ang="0">
                  <a:pos x="0" y="79"/>
                </a:cxn>
                <a:cxn ang="0">
                  <a:pos x="6" y="53"/>
                </a:cxn>
                <a:cxn ang="0">
                  <a:pos x="15" y="37"/>
                </a:cxn>
                <a:cxn ang="0">
                  <a:pos x="43" y="15"/>
                </a:cxn>
                <a:cxn ang="0">
                  <a:pos x="66" y="5"/>
                </a:cxn>
                <a:cxn ang="0">
                  <a:pos x="97" y="0"/>
                </a:cxn>
                <a:cxn ang="0">
                  <a:pos x="127" y="3"/>
                </a:cxn>
                <a:cxn ang="0">
                  <a:pos x="152" y="9"/>
                </a:cxn>
                <a:cxn ang="0">
                  <a:pos x="170" y="19"/>
                </a:cxn>
                <a:cxn ang="0">
                  <a:pos x="187" y="38"/>
                </a:cxn>
                <a:cxn ang="0">
                  <a:pos x="195" y="53"/>
                </a:cxn>
                <a:cxn ang="0">
                  <a:pos x="198" y="74"/>
                </a:cxn>
                <a:cxn ang="0">
                  <a:pos x="198" y="91"/>
                </a:cxn>
                <a:cxn ang="0">
                  <a:pos x="192" y="107"/>
                </a:cxn>
                <a:cxn ang="0">
                  <a:pos x="186" y="123"/>
                </a:cxn>
                <a:cxn ang="0">
                  <a:pos x="179" y="131"/>
                </a:cxn>
              </a:cxnLst>
              <a:rect l="0" t="0" r="r" b="b"/>
              <a:pathLst>
                <a:path w="200" h="132">
                  <a:moveTo>
                    <a:pt x="179" y="131"/>
                  </a:moveTo>
                  <a:lnTo>
                    <a:pt x="179" y="128"/>
                  </a:lnTo>
                  <a:lnTo>
                    <a:pt x="180" y="107"/>
                  </a:lnTo>
                  <a:lnTo>
                    <a:pt x="177" y="95"/>
                  </a:lnTo>
                  <a:lnTo>
                    <a:pt x="175" y="91"/>
                  </a:lnTo>
                  <a:lnTo>
                    <a:pt x="173" y="80"/>
                  </a:lnTo>
                  <a:lnTo>
                    <a:pt x="170" y="69"/>
                  </a:lnTo>
                  <a:lnTo>
                    <a:pt x="168" y="55"/>
                  </a:lnTo>
                  <a:lnTo>
                    <a:pt x="163" y="47"/>
                  </a:lnTo>
                  <a:lnTo>
                    <a:pt x="156" y="41"/>
                  </a:lnTo>
                  <a:lnTo>
                    <a:pt x="152" y="37"/>
                  </a:lnTo>
                  <a:lnTo>
                    <a:pt x="148" y="39"/>
                  </a:lnTo>
                  <a:lnTo>
                    <a:pt x="143" y="41"/>
                  </a:lnTo>
                  <a:lnTo>
                    <a:pt x="136" y="45"/>
                  </a:lnTo>
                  <a:lnTo>
                    <a:pt x="115" y="59"/>
                  </a:lnTo>
                  <a:lnTo>
                    <a:pt x="108" y="67"/>
                  </a:lnTo>
                  <a:lnTo>
                    <a:pt x="102" y="75"/>
                  </a:lnTo>
                  <a:lnTo>
                    <a:pt x="97" y="81"/>
                  </a:lnTo>
                  <a:lnTo>
                    <a:pt x="89" y="87"/>
                  </a:lnTo>
                  <a:lnTo>
                    <a:pt x="84" y="89"/>
                  </a:lnTo>
                  <a:lnTo>
                    <a:pt x="80" y="93"/>
                  </a:lnTo>
                  <a:lnTo>
                    <a:pt x="78" y="95"/>
                  </a:lnTo>
                  <a:lnTo>
                    <a:pt x="72" y="97"/>
                  </a:lnTo>
                  <a:lnTo>
                    <a:pt x="66" y="99"/>
                  </a:lnTo>
                  <a:lnTo>
                    <a:pt x="60" y="100"/>
                  </a:lnTo>
                  <a:lnTo>
                    <a:pt x="56" y="100"/>
                  </a:lnTo>
                  <a:lnTo>
                    <a:pt x="52" y="99"/>
                  </a:lnTo>
                  <a:lnTo>
                    <a:pt x="48" y="97"/>
                  </a:lnTo>
                  <a:lnTo>
                    <a:pt x="43" y="102"/>
                  </a:lnTo>
                  <a:lnTo>
                    <a:pt x="35" y="108"/>
                  </a:lnTo>
                  <a:lnTo>
                    <a:pt x="27" y="112"/>
                  </a:lnTo>
                  <a:lnTo>
                    <a:pt x="24" y="107"/>
                  </a:lnTo>
                  <a:lnTo>
                    <a:pt x="19" y="131"/>
                  </a:lnTo>
                  <a:lnTo>
                    <a:pt x="8" y="116"/>
                  </a:lnTo>
                  <a:lnTo>
                    <a:pt x="3" y="108"/>
                  </a:lnTo>
                  <a:lnTo>
                    <a:pt x="2" y="100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2" y="63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15" y="37"/>
                  </a:lnTo>
                  <a:lnTo>
                    <a:pt x="26" y="26"/>
                  </a:lnTo>
                  <a:lnTo>
                    <a:pt x="43" y="15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85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27" y="3"/>
                  </a:lnTo>
                  <a:lnTo>
                    <a:pt x="138" y="5"/>
                  </a:lnTo>
                  <a:lnTo>
                    <a:pt x="152" y="9"/>
                  </a:lnTo>
                  <a:lnTo>
                    <a:pt x="161" y="13"/>
                  </a:lnTo>
                  <a:lnTo>
                    <a:pt x="170" y="19"/>
                  </a:lnTo>
                  <a:lnTo>
                    <a:pt x="180" y="28"/>
                  </a:lnTo>
                  <a:lnTo>
                    <a:pt x="187" y="38"/>
                  </a:lnTo>
                  <a:lnTo>
                    <a:pt x="191" y="45"/>
                  </a:lnTo>
                  <a:lnTo>
                    <a:pt x="195" y="53"/>
                  </a:lnTo>
                  <a:lnTo>
                    <a:pt x="197" y="63"/>
                  </a:lnTo>
                  <a:lnTo>
                    <a:pt x="198" y="74"/>
                  </a:lnTo>
                  <a:lnTo>
                    <a:pt x="199" y="83"/>
                  </a:lnTo>
                  <a:lnTo>
                    <a:pt x="198" y="91"/>
                  </a:lnTo>
                  <a:lnTo>
                    <a:pt x="196" y="99"/>
                  </a:lnTo>
                  <a:lnTo>
                    <a:pt x="192" y="107"/>
                  </a:lnTo>
                  <a:lnTo>
                    <a:pt x="188" y="119"/>
                  </a:lnTo>
                  <a:lnTo>
                    <a:pt x="186" y="123"/>
                  </a:lnTo>
                  <a:lnTo>
                    <a:pt x="182" y="127"/>
                  </a:lnTo>
                  <a:lnTo>
                    <a:pt x="179" y="13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7" name="Freeform 45"/>
            <p:cNvSpPr>
              <a:spLocks/>
            </p:cNvSpPr>
            <p:nvPr/>
          </p:nvSpPr>
          <p:spPr bwMode="auto">
            <a:xfrm>
              <a:off x="5483" y="1307"/>
              <a:ext cx="62" cy="111"/>
            </a:xfrm>
            <a:custGeom>
              <a:avLst/>
              <a:gdLst/>
              <a:ahLst/>
              <a:cxnLst>
                <a:cxn ang="0">
                  <a:pos x="32" y="110"/>
                </a:cxn>
                <a:cxn ang="0">
                  <a:pos x="46" y="80"/>
                </a:cxn>
                <a:cxn ang="0">
                  <a:pos x="56" y="56"/>
                </a:cxn>
                <a:cxn ang="0">
                  <a:pos x="61" y="35"/>
                </a:cxn>
                <a:cxn ang="0">
                  <a:pos x="38" y="1"/>
                </a:cxn>
                <a:cxn ang="0">
                  <a:pos x="35" y="0"/>
                </a:cxn>
                <a:cxn ang="0">
                  <a:pos x="34" y="11"/>
                </a:cxn>
                <a:cxn ang="0">
                  <a:pos x="31" y="25"/>
                </a:cxn>
                <a:cxn ang="0">
                  <a:pos x="26" y="35"/>
                </a:cxn>
                <a:cxn ang="0">
                  <a:pos x="19" y="45"/>
                </a:cxn>
                <a:cxn ang="0">
                  <a:pos x="11" y="53"/>
                </a:cxn>
                <a:cxn ang="0">
                  <a:pos x="6" y="59"/>
                </a:cxn>
                <a:cxn ang="0">
                  <a:pos x="0" y="64"/>
                </a:cxn>
                <a:cxn ang="0">
                  <a:pos x="31" y="109"/>
                </a:cxn>
                <a:cxn ang="0">
                  <a:pos x="32" y="110"/>
                </a:cxn>
              </a:cxnLst>
              <a:rect l="0" t="0" r="r" b="b"/>
              <a:pathLst>
                <a:path w="62" h="111">
                  <a:moveTo>
                    <a:pt x="32" y="110"/>
                  </a:moveTo>
                  <a:lnTo>
                    <a:pt x="46" y="80"/>
                  </a:lnTo>
                  <a:lnTo>
                    <a:pt x="56" y="56"/>
                  </a:lnTo>
                  <a:lnTo>
                    <a:pt x="61" y="35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4" y="11"/>
                  </a:lnTo>
                  <a:lnTo>
                    <a:pt x="31" y="25"/>
                  </a:lnTo>
                  <a:lnTo>
                    <a:pt x="26" y="35"/>
                  </a:lnTo>
                  <a:lnTo>
                    <a:pt x="19" y="45"/>
                  </a:lnTo>
                  <a:lnTo>
                    <a:pt x="11" y="53"/>
                  </a:lnTo>
                  <a:lnTo>
                    <a:pt x="6" y="59"/>
                  </a:lnTo>
                  <a:lnTo>
                    <a:pt x="0" y="64"/>
                  </a:lnTo>
                  <a:lnTo>
                    <a:pt x="31" y="109"/>
                  </a:lnTo>
                  <a:lnTo>
                    <a:pt x="32" y="11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8" name="Freeform 46"/>
            <p:cNvSpPr>
              <a:spLocks/>
            </p:cNvSpPr>
            <p:nvPr/>
          </p:nvSpPr>
          <p:spPr bwMode="auto">
            <a:xfrm>
              <a:off x="5380" y="1308"/>
              <a:ext cx="77" cy="109"/>
            </a:xfrm>
            <a:custGeom>
              <a:avLst/>
              <a:gdLst/>
              <a:ahLst/>
              <a:cxnLst>
                <a:cxn ang="0">
                  <a:pos x="76" y="63"/>
                </a:cxn>
                <a:cxn ang="0">
                  <a:pos x="66" y="59"/>
                </a:cxn>
                <a:cxn ang="0">
                  <a:pos x="59" y="56"/>
                </a:cxn>
                <a:cxn ang="0">
                  <a:pos x="55" y="53"/>
                </a:cxn>
                <a:cxn ang="0">
                  <a:pos x="47" y="47"/>
                </a:cxn>
                <a:cxn ang="0">
                  <a:pos x="42" y="41"/>
                </a:cxn>
                <a:cxn ang="0">
                  <a:pos x="28" y="22"/>
                </a:cxn>
                <a:cxn ang="0">
                  <a:pos x="23" y="15"/>
                </a:cxn>
                <a:cxn ang="0">
                  <a:pos x="22" y="7"/>
                </a:cxn>
                <a:cxn ang="0">
                  <a:pos x="22" y="0"/>
                </a:cxn>
                <a:cxn ang="0">
                  <a:pos x="18" y="4"/>
                </a:cxn>
                <a:cxn ang="0">
                  <a:pos x="0" y="32"/>
                </a:cxn>
                <a:cxn ang="0">
                  <a:pos x="11" y="57"/>
                </a:cxn>
                <a:cxn ang="0">
                  <a:pos x="18" y="70"/>
                </a:cxn>
                <a:cxn ang="0">
                  <a:pos x="27" y="84"/>
                </a:cxn>
                <a:cxn ang="0">
                  <a:pos x="42" y="108"/>
                </a:cxn>
                <a:cxn ang="0">
                  <a:pos x="44" y="107"/>
                </a:cxn>
                <a:cxn ang="0">
                  <a:pos x="76" y="63"/>
                </a:cxn>
              </a:cxnLst>
              <a:rect l="0" t="0" r="r" b="b"/>
              <a:pathLst>
                <a:path w="77" h="109">
                  <a:moveTo>
                    <a:pt x="76" y="63"/>
                  </a:moveTo>
                  <a:lnTo>
                    <a:pt x="66" y="59"/>
                  </a:lnTo>
                  <a:lnTo>
                    <a:pt x="59" y="56"/>
                  </a:lnTo>
                  <a:lnTo>
                    <a:pt x="55" y="53"/>
                  </a:lnTo>
                  <a:lnTo>
                    <a:pt x="47" y="47"/>
                  </a:lnTo>
                  <a:lnTo>
                    <a:pt x="42" y="41"/>
                  </a:lnTo>
                  <a:lnTo>
                    <a:pt x="28" y="22"/>
                  </a:lnTo>
                  <a:lnTo>
                    <a:pt x="23" y="15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0" y="32"/>
                  </a:lnTo>
                  <a:lnTo>
                    <a:pt x="11" y="57"/>
                  </a:lnTo>
                  <a:lnTo>
                    <a:pt x="18" y="70"/>
                  </a:lnTo>
                  <a:lnTo>
                    <a:pt x="27" y="84"/>
                  </a:lnTo>
                  <a:lnTo>
                    <a:pt x="42" y="108"/>
                  </a:lnTo>
                  <a:lnTo>
                    <a:pt x="44" y="107"/>
                  </a:lnTo>
                  <a:lnTo>
                    <a:pt x="76" y="6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59" name="Freeform 47"/>
            <p:cNvSpPr>
              <a:spLocks/>
            </p:cNvSpPr>
            <p:nvPr/>
          </p:nvSpPr>
          <p:spPr bwMode="auto">
            <a:xfrm>
              <a:off x="5401" y="1284"/>
              <a:ext cx="118" cy="88"/>
            </a:xfrm>
            <a:custGeom>
              <a:avLst/>
              <a:gdLst/>
              <a:ahLst/>
              <a:cxnLst>
                <a:cxn ang="0">
                  <a:pos x="117" y="23"/>
                </a:cxn>
                <a:cxn ang="0">
                  <a:pos x="117" y="25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07" y="22"/>
                </a:cxn>
                <a:cxn ang="0">
                  <a:pos x="98" y="31"/>
                </a:cxn>
                <a:cxn ang="0">
                  <a:pos x="90" y="38"/>
                </a:cxn>
                <a:cxn ang="0">
                  <a:pos x="82" y="42"/>
                </a:cxn>
                <a:cxn ang="0">
                  <a:pos x="69" y="44"/>
                </a:cxn>
                <a:cxn ang="0">
                  <a:pos x="51" y="44"/>
                </a:cxn>
                <a:cxn ang="0">
                  <a:pos x="37" y="41"/>
                </a:cxn>
                <a:cxn ang="0">
                  <a:pos x="26" y="34"/>
                </a:cxn>
                <a:cxn ang="0">
                  <a:pos x="20" y="28"/>
                </a:cxn>
                <a:cxn ang="0">
                  <a:pos x="10" y="16"/>
                </a:cxn>
                <a:cxn ang="0">
                  <a:pos x="1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1" y="28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7" y="46"/>
                </a:cxn>
                <a:cxn ang="0">
                  <a:pos x="12" y="54"/>
                </a:cxn>
                <a:cxn ang="0">
                  <a:pos x="21" y="66"/>
                </a:cxn>
                <a:cxn ang="0">
                  <a:pos x="26" y="71"/>
                </a:cxn>
                <a:cxn ang="0">
                  <a:pos x="33" y="76"/>
                </a:cxn>
                <a:cxn ang="0">
                  <a:pos x="38" y="80"/>
                </a:cxn>
                <a:cxn ang="0">
                  <a:pos x="45" y="83"/>
                </a:cxn>
                <a:cxn ang="0">
                  <a:pos x="55" y="87"/>
                </a:cxn>
                <a:cxn ang="0">
                  <a:pos x="82" y="87"/>
                </a:cxn>
                <a:cxn ang="0">
                  <a:pos x="88" y="82"/>
                </a:cxn>
                <a:cxn ang="0">
                  <a:pos x="93" y="76"/>
                </a:cxn>
                <a:cxn ang="0">
                  <a:pos x="101" y="68"/>
                </a:cxn>
                <a:cxn ang="0">
                  <a:pos x="108" y="58"/>
                </a:cxn>
                <a:cxn ang="0">
                  <a:pos x="113" y="48"/>
                </a:cxn>
                <a:cxn ang="0">
                  <a:pos x="116" y="34"/>
                </a:cxn>
                <a:cxn ang="0">
                  <a:pos x="117" y="23"/>
                </a:cxn>
                <a:cxn ang="0">
                  <a:pos x="117" y="23"/>
                </a:cxn>
              </a:cxnLst>
              <a:rect l="0" t="0" r="r" b="b"/>
              <a:pathLst>
                <a:path w="118" h="88">
                  <a:moveTo>
                    <a:pt x="117" y="23"/>
                  </a:moveTo>
                  <a:lnTo>
                    <a:pt x="117" y="25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07" y="22"/>
                  </a:lnTo>
                  <a:lnTo>
                    <a:pt x="98" y="31"/>
                  </a:lnTo>
                  <a:lnTo>
                    <a:pt x="90" y="38"/>
                  </a:lnTo>
                  <a:lnTo>
                    <a:pt x="82" y="42"/>
                  </a:lnTo>
                  <a:lnTo>
                    <a:pt x="69" y="44"/>
                  </a:lnTo>
                  <a:lnTo>
                    <a:pt x="51" y="44"/>
                  </a:lnTo>
                  <a:lnTo>
                    <a:pt x="37" y="41"/>
                  </a:lnTo>
                  <a:lnTo>
                    <a:pt x="26" y="34"/>
                  </a:lnTo>
                  <a:lnTo>
                    <a:pt x="20" y="28"/>
                  </a:lnTo>
                  <a:lnTo>
                    <a:pt x="10" y="16"/>
                  </a:lnTo>
                  <a:lnTo>
                    <a:pt x="1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54"/>
                  </a:lnTo>
                  <a:lnTo>
                    <a:pt x="21" y="66"/>
                  </a:lnTo>
                  <a:lnTo>
                    <a:pt x="26" y="71"/>
                  </a:lnTo>
                  <a:lnTo>
                    <a:pt x="33" y="76"/>
                  </a:lnTo>
                  <a:lnTo>
                    <a:pt x="38" y="80"/>
                  </a:lnTo>
                  <a:lnTo>
                    <a:pt x="45" y="83"/>
                  </a:lnTo>
                  <a:lnTo>
                    <a:pt x="55" y="87"/>
                  </a:lnTo>
                  <a:lnTo>
                    <a:pt x="82" y="87"/>
                  </a:lnTo>
                  <a:lnTo>
                    <a:pt x="88" y="82"/>
                  </a:lnTo>
                  <a:lnTo>
                    <a:pt x="93" y="76"/>
                  </a:lnTo>
                  <a:lnTo>
                    <a:pt x="101" y="68"/>
                  </a:lnTo>
                  <a:lnTo>
                    <a:pt x="108" y="58"/>
                  </a:lnTo>
                  <a:lnTo>
                    <a:pt x="113" y="48"/>
                  </a:lnTo>
                  <a:lnTo>
                    <a:pt x="116" y="34"/>
                  </a:lnTo>
                  <a:lnTo>
                    <a:pt x="117" y="23"/>
                  </a:lnTo>
                  <a:lnTo>
                    <a:pt x="117" y="2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0" name="Freeform 48"/>
            <p:cNvSpPr>
              <a:spLocks/>
            </p:cNvSpPr>
            <p:nvPr/>
          </p:nvSpPr>
          <p:spPr bwMode="auto">
            <a:xfrm>
              <a:off x="5444" y="1371"/>
              <a:ext cx="55" cy="95"/>
            </a:xfrm>
            <a:custGeom>
              <a:avLst/>
              <a:gdLst/>
              <a:ahLst/>
              <a:cxnLst>
                <a:cxn ang="0">
                  <a:pos x="53" y="17"/>
                </a:cxn>
                <a:cxn ang="0">
                  <a:pos x="39" y="39"/>
                </a:cxn>
                <a:cxn ang="0">
                  <a:pos x="54" y="67"/>
                </a:cxn>
                <a:cxn ang="0">
                  <a:pos x="26" y="94"/>
                </a:cxn>
                <a:cxn ang="0">
                  <a:pos x="0" y="67"/>
                </a:cxn>
                <a:cxn ang="0">
                  <a:pos x="14" y="39"/>
                </a:cxn>
                <a:cxn ang="0">
                  <a:pos x="0" y="17"/>
                </a:cxn>
                <a:cxn ang="0">
                  <a:pos x="12" y="0"/>
                </a:cxn>
                <a:cxn ang="0">
                  <a:pos x="39" y="0"/>
                </a:cxn>
                <a:cxn ang="0">
                  <a:pos x="53" y="17"/>
                </a:cxn>
              </a:cxnLst>
              <a:rect l="0" t="0" r="r" b="b"/>
              <a:pathLst>
                <a:path w="55" h="95">
                  <a:moveTo>
                    <a:pt x="53" y="17"/>
                  </a:moveTo>
                  <a:lnTo>
                    <a:pt x="39" y="39"/>
                  </a:lnTo>
                  <a:lnTo>
                    <a:pt x="54" y="67"/>
                  </a:lnTo>
                  <a:lnTo>
                    <a:pt x="26" y="94"/>
                  </a:lnTo>
                  <a:lnTo>
                    <a:pt x="0" y="67"/>
                  </a:lnTo>
                  <a:lnTo>
                    <a:pt x="14" y="39"/>
                  </a:lnTo>
                  <a:lnTo>
                    <a:pt x="0" y="1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53" y="1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1" name="Freeform 49"/>
            <p:cNvSpPr>
              <a:spLocks/>
            </p:cNvSpPr>
            <p:nvPr/>
          </p:nvSpPr>
          <p:spPr bwMode="auto">
            <a:xfrm>
              <a:off x="5483" y="1388"/>
              <a:ext cx="33" cy="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10"/>
                </a:cxn>
                <a:cxn ang="0">
                  <a:pos x="26" y="19"/>
                </a:cxn>
                <a:cxn ang="0">
                  <a:pos x="31" y="28"/>
                </a:cxn>
                <a:cxn ang="0">
                  <a:pos x="32" y="29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1" y="44"/>
                </a:cxn>
                <a:cxn ang="0">
                  <a:pos x="7" y="34"/>
                </a:cxn>
                <a:cxn ang="0">
                  <a:pos x="0" y="22"/>
                </a:cxn>
                <a:cxn ang="0">
                  <a:pos x="7" y="10"/>
                </a:cxn>
                <a:cxn ang="0">
                  <a:pos x="14" y="0"/>
                </a:cxn>
              </a:cxnLst>
              <a:rect l="0" t="0" r="r" b="b"/>
              <a:pathLst>
                <a:path w="33" h="51">
                  <a:moveTo>
                    <a:pt x="14" y="0"/>
                  </a:moveTo>
                  <a:lnTo>
                    <a:pt x="19" y="10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1" y="44"/>
                  </a:lnTo>
                  <a:lnTo>
                    <a:pt x="7" y="34"/>
                  </a:lnTo>
                  <a:lnTo>
                    <a:pt x="0" y="22"/>
                  </a:lnTo>
                  <a:lnTo>
                    <a:pt x="7" y="10"/>
                  </a:lnTo>
                  <a:lnTo>
                    <a:pt x="14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2" name="Freeform 50"/>
            <p:cNvSpPr>
              <a:spLocks/>
            </p:cNvSpPr>
            <p:nvPr/>
          </p:nvSpPr>
          <p:spPr bwMode="auto">
            <a:xfrm>
              <a:off x="5423" y="1388"/>
              <a:ext cx="35" cy="5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1" y="40"/>
                </a:cxn>
                <a:cxn ang="0">
                  <a:pos x="22" y="52"/>
                </a:cxn>
                <a:cxn ang="0">
                  <a:pos x="34" y="22"/>
                </a:cxn>
                <a:cxn ang="0">
                  <a:pos x="21" y="0"/>
                </a:cxn>
                <a:cxn ang="0">
                  <a:pos x="1" y="27"/>
                </a:cxn>
                <a:cxn ang="0">
                  <a:pos x="0" y="28"/>
                </a:cxn>
              </a:cxnLst>
              <a:rect l="0" t="0" r="r" b="b"/>
              <a:pathLst>
                <a:path w="35" h="53">
                  <a:moveTo>
                    <a:pt x="0" y="28"/>
                  </a:moveTo>
                  <a:lnTo>
                    <a:pt x="11" y="40"/>
                  </a:lnTo>
                  <a:lnTo>
                    <a:pt x="22" y="52"/>
                  </a:lnTo>
                  <a:lnTo>
                    <a:pt x="34" y="22"/>
                  </a:lnTo>
                  <a:lnTo>
                    <a:pt x="21" y="0"/>
                  </a:lnTo>
                  <a:lnTo>
                    <a:pt x="1" y="27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3" name="Freeform 51"/>
            <p:cNvSpPr>
              <a:spLocks/>
            </p:cNvSpPr>
            <p:nvPr/>
          </p:nvSpPr>
          <p:spPr bwMode="auto">
            <a:xfrm>
              <a:off x="4971" y="1752"/>
              <a:ext cx="338" cy="617"/>
            </a:xfrm>
            <a:custGeom>
              <a:avLst/>
              <a:gdLst/>
              <a:ahLst/>
              <a:cxnLst>
                <a:cxn ang="0">
                  <a:pos x="328" y="531"/>
                </a:cxn>
                <a:cxn ang="0">
                  <a:pos x="318" y="471"/>
                </a:cxn>
                <a:cxn ang="0">
                  <a:pos x="291" y="321"/>
                </a:cxn>
                <a:cxn ang="0">
                  <a:pos x="271" y="193"/>
                </a:cxn>
                <a:cxn ang="0">
                  <a:pos x="260" y="80"/>
                </a:cxn>
                <a:cxn ang="0">
                  <a:pos x="258" y="26"/>
                </a:cxn>
                <a:cxn ang="0">
                  <a:pos x="203" y="0"/>
                </a:cxn>
                <a:cxn ang="0">
                  <a:pos x="203" y="20"/>
                </a:cxn>
                <a:cxn ang="0">
                  <a:pos x="202" y="26"/>
                </a:cxn>
                <a:cxn ang="0">
                  <a:pos x="199" y="33"/>
                </a:cxn>
                <a:cxn ang="0">
                  <a:pos x="194" y="39"/>
                </a:cxn>
                <a:cxn ang="0">
                  <a:pos x="188" y="42"/>
                </a:cxn>
                <a:cxn ang="0">
                  <a:pos x="181" y="45"/>
                </a:cxn>
                <a:cxn ang="0">
                  <a:pos x="175" y="46"/>
                </a:cxn>
                <a:cxn ang="0">
                  <a:pos x="168" y="48"/>
                </a:cxn>
                <a:cxn ang="0">
                  <a:pos x="156" y="47"/>
                </a:cxn>
                <a:cxn ang="0">
                  <a:pos x="148" y="45"/>
                </a:cxn>
                <a:cxn ang="0">
                  <a:pos x="138" y="43"/>
                </a:cxn>
                <a:cxn ang="0">
                  <a:pos x="132" y="40"/>
                </a:cxn>
                <a:cxn ang="0">
                  <a:pos x="127" y="36"/>
                </a:cxn>
                <a:cxn ang="0">
                  <a:pos x="123" y="32"/>
                </a:cxn>
                <a:cxn ang="0">
                  <a:pos x="121" y="28"/>
                </a:cxn>
                <a:cxn ang="0">
                  <a:pos x="119" y="21"/>
                </a:cxn>
                <a:cxn ang="0">
                  <a:pos x="121" y="13"/>
                </a:cxn>
                <a:cxn ang="0">
                  <a:pos x="121" y="4"/>
                </a:cxn>
                <a:cxn ang="0">
                  <a:pos x="119" y="4"/>
                </a:cxn>
                <a:cxn ang="0">
                  <a:pos x="72" y="27"/>
                </a:cxn>
                <a:cxn ang="0">
                  <a:pos x="72" y="32"/>
                </a:cxn>
                <a:cxn ang="0">
                  <a:pos x="70" y="42"/>
                </a:cxn>
                <a:cxn ang="0">
                  <a:pos x="65" y="53"/>
                </a:cxn>
                <a:cxn ang="0">
                  <a:pos x="61" y="62"/>
                </a:cxn>
                <a:cxn ang="0">
                  <a:pos x="54" y="70"/>
                </a:cxn>
                <a:cxn ang="0">
                  <a:pos x="37" y="332"/>
                </a:cxn>
                <a:cxn ang="0">
                  <a:pos x="0" y="600"/>
                </a:cxn>
                <a:cxn ang="0">
                  <a:pos x="19" y="605"/>
                </a:cxn>
                <a:cxn ang="0">
                  <a:pos x="42" y="610"/>
                </a:cxn>
                <a:cxn ang="0">
                  <a:pos x="63" y="612"/>
                </a:cxn>
                <a:cxn ang="0">
                  <a:pos x="78" y="613"/>
                </a:cxn>
                <a:cxn ang="0">
                  <a:pos x="121" y="616"/>
                </a:cxn>
                <a:cxn ang="0">
                  <a:pos x="145" y="616"/>
                </a:cxn>
                <a:cxn ang="0">
                  <a:pos x="187" y="616"/>
                </a:cxn>
                <a:cxn ang="0">
                  <a:pos x="229" y="612"/>
                </a:cxn>
                <a:cxn ang="0">
                  <a:pos x="269" y="608"/>
                </a:cxn>
                <a:cxn ang="0">
                  <a:pos x="286" y="603"/>
                </a:cxn>
                <a:cxn ang="0">
                  <a:pos x="307" y="596"/>
                </a:cxn>
                <a:cxn ang="0">
                  <a:pos x="325" y="589"/>
                </a:cxn>
                <a:cxn ang="0">
                  <a:pos x="337" y="583"/>
                </a:cxn>
                <a:cxn ang="0">
                  <a:pos x="328" y="531"/>
                </a:cxn>
              </a:cxnLst>
              <a:rect l="0" t="0" r="r" b="b"/>
              <a:pathLst>
                <a:path w="338" h="617">
                  <a:moveTo>
                    <a:pt x="328" y="531"/>
                  </a:moveTo>
                  <a:lnTo>
                    <a:pt x="318" y="471"/>
                  </a:lnTo>
                  <a:lnTo>
                    <a:pt x="291" y="321"/>
                  </a:lnTo>
                  <a:lnTo>
                    <a:pt x="271" y="193"/>
                  </a:lnTo>
                  <a:lnTo>
                    <a:pt x="260" y="80"/>
                  </a:lnTo>
                  <a:lnTo>
                    <a:pt x="258" y="26"/>
                  </a:lnTo>
                  <a:lnTo>
                    <a:pt x="203" y="0"/>
                  </a:lnTo>
                  <a:lnTo>
                    <a:pt x="203" y="20"/>
                  </a:lnTo>
                  <a:lnTo>
                    <a:pt x="202" y="26"/>
                  </a:lnTo>
                  <a:lnTo>
                    <a:pt x="199" y="33"/>
                  </a:lnTo>
                  <a:lnTo>
                    <a:pt x="194" y="39"/>
                  </a:lnTo>
                  <a:lnTo>
                    <a:pt x="188" y="42"/>
                  </a:lnTo>
                  <a:lnTo>
                    <a:pt x="181" y="45"/>
                  </a:lnTo>
                  <a:lnTo>
                    <a:pt x="175" y="46"/>
                  </a:lnTo>
                  <a:lnTo>
                    <a:pt x="168" y="48"/>
                  </a:lnTo>
                  <a:lnTo>
                    <a:pt x="156" y="47"/>
                  </a:lnTo>
                  <a:lnTo>
                    <a:pt x="148" y="45"/>
                  </a:lnTo>
                  <a:lnTo>
                    <a:pt x="138" y="43"/>
                  </a:lnTo>
                  <a:lnTo>
                    <a:pt x="132" y="40"/>
                  </a:lnTo>
                  <a:lnTo>
                    <a:pt x="127" y="36"/>
                  </a:lnTo>
                  <a:lnTo>
                    <a:pt x="123" y="32"/>
                  </a:lnTo>
                  <a:lnTo>
                    <a:pt x="121" y="28"/>
                  </a:lnTo>
                  <a:lnTo>
                    <a:pt x="119" y="21"/>
                  </a:lnTo>
                  <a:lnTo>
                    <a:pt x="121" y="13"/>
                  </a:lnTo>
                  <a:lnTo>
                    <a:pt x="121" y="4"/>
                  </a:lnTo>
                  <a:lnTo>
                    <a:pt x="119" y="4"/>
                  </a:lnTo>
                  <a:lnTo>
                    <a:pt x="72" y="27"/>
                  </a:lnTo>
                  <a:lnTo>
                    <a:pt x="72" y="32"/>
                  </a:lnTo>
                  <a:lnTo>
                    <a:pt x="70" y="42"/>
                  </a:lnTo>
                  <a:lnTo>
                    <a:pt x="65" y="53"/>
                  </a:lnTo>
                  <a:lnTo>
                    <a:pt x="61" y="62"/>
                  </a:lnTo>
                  <a:lnTo>
                    <a:pt x="54" y="70"/>
                  </a:lnTo>
                  <a:lnTo>
                    <a:pt x="37" y="332"/>
                  </a:lnTo>
                  <a:lnTo>
                    <a:pt x="0" y="600"/>
                  </a:lnTo>
                  <a:lnTo>
                    <a:pt x="19" y="605"/>
                  </a:lnTo>
                  <a:lnTo>
                    <a:pt x="42" y="610"/>
                  </a:lnTo>
                  <a:lnTo>
                    <a:pt x="63" y="612"/>
                  </a:lnTo>
                  <a:lnTo>
                    <a:pt x="78" y="613"/>
                  </a:lnTo>
                  <a:lnTo>
                    <a:pt x="121" y="616"/>
                  </a:lnTo>
                  <a:lnTo>
                    <a:pt x="145" y="616"/>
                  </a:lnTo>
                  <a:lnTo>
                    <a:pt x="187" y="616"/>
                  </a:lnTo>
                  <a:lnTo>
                    <a:pt x="229" y="612"/>
                  </a:lnTo>
                  <a:lnTo>
                    <a:pt x="269" y="608"/>
                  </a:lnTo>
                  <a:lnTo>
                    <a:pt x="286" y="603"/>
                  </a:lnTo>
                  <a:lnTo>
                    <a:pt x="307" y="596"/>
                  </a:lnTo>
                  <a:lnTo>
                    <a:pt x="325" y="589"/>
                  </a:lnTo>
                  <a:lnTo>
                    <a:pt x="337" y="583"/>
                  </a:lnTo>
                  <a:lnTo>
                    <a:pt x="328" y="5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4" name="Freeform 52"/>
            <p:cNvSpPr>
              <a:spLocks/>
            </p:cNvSpPr>
            <p:nvPr/>
          </p:nvSpPr>
          <p:spPr bwMode="auto">
            <a:xfrm>
              <a:off x="5697" y="1817"/>
              <a:ext cx="367" cy="653"/>
            </a:xfrm>
            <a:custGeom>
              <a:avLst/>
              <a:gdLst/>
              <a:ahLst/>
              <a:cxnLst>
                <a:cxn ang="0">
                  <a:pos x="318" y="47"/>
                </a:cxn>
                <a:cxn ang="0">
                  <a:pos x="318" y="63"/>
                </a:cxn>
                <a:cxn ang="0">
                  <a:pos x="315" y="96"/>
                </a:cxn>
                <a:cxn ang="0">
                  <a:pos x="318" y="138"/>
                </a:cxn>
                <a:cxn ang="0">
                  <a:pos x="329" y="304"/>
                </a:cxn>
                <a:cxn ang="0">
                  <a:pos x="342" y="417"/>
                </a:cxn>
                <a:cxn ang="0">
                  <a:pos x="355" y="524"/>
                </a:cxn>
                <a:cxn ang="0">
                  <a:pos x="360" y="573"/>
                </a:cxn>
                <a:cxn ang="0">
                  <a:pos x="366" y="599"/>
                </a:cxn>
                <a:cxn ang="0">
                  <a:pos x="349" y="609"/>
                </a:cxn>
                <a:cxn ang="0">
                  <a:pos x="330" y="620"/>
                </a:cxn>
                <a:cxn ang="0">
                  <a:pos x="309" y="629"/>
                </a:cxn>
                <a:cxn ang="0">
                  <a:pos x="283" y="637"/>
                </a:cxn>
                <a:cxn ang="0">
                  <a:pos x="249" y="645"/>
                </a:cxn>
                <a:cxn ang="0">
                  <a:pos x="232" y="647"/>
                </a:cxn>
                <a:cxn ang="0">
                  <a:pos x="216" y="649"/>
                </a:cxn>
                <a:cxn ang="0">
                  <a:pos x="186" y="651"/>
                </a:cxn>
                <a:cxn ang="0">
                  <a:pos x="169" y="652"/>
                </a:cxn>
                <a:cxn ang="0">
                  <a:pos x="144" y="652"/>
                </a:cxn>
                <a:cxn ang="0">
                  <a:pos x="108" y="649"/>
                </a:cxn>
                <a:cxn ang="0">
                  <a:pos x="83" y="647"/>
                </a:cxn>
                <a:cxn ang="0">
                  <a:pos x="66" y="645"/>
                </a:cxn>
                <a:cxn ang="0">
                  <a:pos x="48" y="641"/>
                </a:cxn>
                <a:cxn ang="0">
                  <a:pos x="35" y="638"/>
                </a:cxn>
                <a:cxn ang="0">
                  <a:pos x="23" y="632"/>
                </a:cxn>
                <a:cxn ang="0">
                  <a:pos x="11" y="627"/>
                </a:cxn>
                <a:cxn ang="0">
                  <a:pos x="0" y="621"/>
                </a:cxn>
                <a:cxn ang="0">
                  <a:pos x="30" y="144"/>
                </a:cxn>
                <a:cxn ang="0">
                  <a:pos x="33" y="95"/>
                </a:cxn>
                <a:cxn ang="0">
                  <a:pos x="36" y="69"/>
                </a:cxn>
                <a:cxn ang="0">
                  <a:pos x="38" y="56"/>
                </a:cxn>
                <a:cxn ang="0">
                  <a:pos x="42" y="41"/>
                </a:cxn>
                <a:cxn ang="0">
                  <a:pos x="45" y="30"/>
                </a:cxn>
                <a:cxn ang="0">
                  <a:pos x="48" y="22"/>
                </a:cxn>
                <a:cxn ang="0">
                  <a:pos x="56" y="5"/>
                </a:cxn>
                <a:cxn ang="0">
                  <a:pos x="56" y="6"/>
                </a:cxn>
                <a:cxn ang="0">
                  <a:pos x="70" y="11"/>
                </a:cxn>
                <a:cxn ang="0">
                  <a:pos x="83" y="15"/>
                </a:cxn>
                <a:cxn ang="0">
                  <a:pos x="99" y="17"/>
                </a:cxn>
                <a:cxn ang="0">
                  <a:pos x="115" y="18"/>
                </a:cxn>
                <a:cxn ang="0">
                  <a:pos x="143" y="20"/>
                </a:cxn>
                <a:cxn ang="0">
                  <a:pos x="168" y="20"/>
                </a:cxn>
                <a:cxn ang="0">
                  <a:pos x="223" y="16"/>
                </a:cxn>
                <a:cxn ang="0">
                  <a:pos x="271" y="10"/>
                </a:cxn>
                <a:cxn ang="0">
                  <a:pos x="286" y="8"/>
                </a:cxn>
                <a:cxn ang="0">
                  <a:pos x="301" y="4"/>
                </a:cxn>
                <a:cxn ang="0">
                  <a:pos x="310" y="0"/>
                </a:cxn>
                <a:cxn ang="0">
                  <a:pos x="312" y="15"/>
                </a:cxn>
                <a:cxn ang="0">
                  <a:pos x="314" y="30"/>
                </a:cxn>
                <a:cxn ang="0">
                  <a:pos x="318" y="47"/>
                </a:cxn>
              </a:cxnLst>
              <a:rect l="0" t="0" r="r" b="b"/>
              <a:pathLst>
                <a:path w="367" h="653">
                  <a:moveTo>
                    <a:pt x="318" y="47"/>
                  </a:moveTo>
                  <a:lnTo>
                    <a:pt x="318" y="63"/>
                  </a:lnTo>
                  <a:lnTo>
                    <a:pt x="315" y="96"/>
                  </a:lnTo>
                  <a:lnTo>
                    <a:pt x="318" y="138"/>
                  </a:lnTo>
                  <a:lnTo>
                    <a:pt x="329" y="304"/>
                  </a:lnTo>
                  <a:lnTo>
                    <a:pt x="342" y="417"/>
                  </a:lnTo>
                  <a:lnTo>
                    <a:pt x="355" y="524"/>
                  </a:lnTo>
                  <a:lnTo>
                    <a:pt x="360" y="573"/>
                  </a:lnTo>
                  <a:lnTo>
                    <a:pt x="366" y="599"/>
                  </a:lnTo>
                  <a:lnTo>
                    <a:pt x="349" y="609"/>
                  </a:lnTo>
                  <a:lnTo>
                    <a:pt x="330" y="620"/>
                  </a:lnTo>
                  <a:lnTo>
                    <a:pt x="309" y="629"/>
                  </a:lnTo>
                  <a:lnTo>
                    <a:pt x="283" y="637"/>
                  </a:lnTo>
                  <a:lnTo>
                    <a:pt x="249" y="645"/>
                  </a:lnTo>
                  <a:lnTo>
                    <a:pt x="232" y="647"/>
                  </a:lnTo>
                  <a:lnTo>
                    <a:pt x="216" y="649"/>
                  </a:lnTo>
                  <a:lnTo>
                    <a:pt x="186" y="651"/>
                  </a:lnTo>
                  <a:lnTo>
                    <a:pt x="169" y="652"/>
                  </a:lnTo>
                  <a:lnTo>
                    <a:pt x="144" y="652"/>
                  </a:lnTo>
                  <a:lnTo>
                    <a:pt x="108" y="649"/>
                  </a:lnTo>
                  <a:lnTo>
                    <a:pt x="83" y="647"/>
                  </a:lnTo>
                  <a:lnTo>
                    <a:pt x="66" y="645"/>
                  </a:lnTo>
                  <a:lnTo>
                    <a:pt x="48" y="641"/>
                  </a:lnTo>
                  <a:lnTo>
                    <a:pt x="35" y="638"/>
                  </a:lnTo>
                  <a:lnTo>
                    <a:pt x="23" y="632"/>
                  </a:lnTo>
                  <a:lnTo>
                    <a:pt x="11" y="627"/>
                  </a:lnTo>
                  <a:lnTo>
                    <a:pt x="0" y="621"/>
                  </a:lnTo>
                  <a:lnTo>
                    <a:pt x="30" y="144"/>
                  </a:lnTo>
                  <a:lnTo>
                    <a:pt x="33" y="95"/>
                  </a:lnTo>
                  <a:lnTo>
                    <a:pt x="36" y="69"/>
                  </a:lnTo>
                  <a:lnTo>
                    <a:pt x="38" y="56"/>
                  </a:lnTo>
                  <a:lnTo>
                    <a:pt x="42" y="41"/>
                  </a:lnTo>
                  <a:lnTo>
                    <a:pt x="45" y="30"/>
                  </a:lnTo>
                  <a:lnTo>
                    <a:pt x="48" y="22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70" y="11"/>
                  </a:lnTo>
                  <a:lnTo>
                    <a:pt x="83" y="15"/>
                  </a:lnTo>
                  <a:lnTo>
                    <a:pt x="99" y="17"/>
                  </a:lnTo>
                  <a:lnTo>
                    <a:pt x="115" y="18"/>
                  </a:lnTo>
                  <a:lnTo>
                    <a:pt x="143" y="20"/>
                  </a:lnTo>
                  <a:lnTo>
                    <a:pt x="168" y="20"/>
                  </a:lnTo>
                  <a:lnTo>
                    <a:pt x="223" y="16"/>
                  </a:lnTo>
                  <a:lnTo>
                    <a:pt x="271" y="10"/>
                  </a:lnTo>
                  <a:lnTo>
                    <a:pt x="286" y="8"/>
                  </a:lnTo>
                  <a:lnTo>
                    <a:pt x="301" y="4"/>
                  </a:lnTo>
                  <a:lnTo>
                    <a:pt x="310" y="0"/>
                  </a:lnTo>
                  <a:lnTo>
                    <a:pt x="312" y="15"/>
                  </a:lnTo>
                  <a:lnTo>
                    <a:pt x="314" y="30"/>
                  </a:lnTo>
                  <a:lnTo>
                    <a:pt x="318" y="4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5" name="Freeform 53"/>
            <p:cNvSpPr>
              <a:spLocks/>
            </p:cNvSpPr>
            <p:nvPr/>
          </p:nvSpPr>
          <p:spPr bwMode="auto">
            <a:xfrm>
              <a:off x="6009" y="1761"/>
              <a:ext cx="88" cy="104"/>
            </a:xfrm>
            <a:custGeom>
              <a:avLst/>
              <a:gdLst/>
              <a:ahLst/>
              <a:cxnLst>
                <a:cxn ang="0">
                  <a:pos x="21" y="36"/>
                </a:cxn>
                <a:cxn ang="0">
                  <a:pos x="15" y="28"/>
                </a:cxn>
                <a:cxn ang="0">
                  <a:pos x="40" y="13"/>
                </a:cxn>
                <a:cxn ang="0">
                  <a:pos x="56" y="3"/>
                </a:cxn>
                <a:cxn ang="0">
                  <a:pos x="60" y="0"/>
                </a:cxn>
                <a:cxn ang="0">
                  <a:pos x="66" y="9"/>
                </a:cxn>
                <a:cxn ang="0">
                  <a:pos x="73" y="16"/>
                </a:cxn>
                <a:cxn ang="0">
                  <a:pos x="76" y="19"/>
                </a:cxn>
                <a:cxn ang="0">
                  <a:pos x="80" y="24"/>
                </a:cxn>
                <a:cxn ang="0">
                  <a:pos x="84" y="29"/>
                </a:cxn>
                <a:cxn ang="0">
                  <a:pos x="86" y="34"/>
                </a:cxn>
                <a:cxn ang="0">
                  <a:pos x="87" y="39"/>
                </a:cxn>
                <a:cxn ang="0">
                  <a:pos x="83" y="43"/>
                </a:cxn>
                <a:cxn ang="0">
                  <a:pos x="74" y="50"/>
                </a:cxn>
                <a:cxn ang="0">
                  <a:pos x="6" y="103"/>
                </a:cxn>
                <a:cxn ang="0">
                  <a:pos x="2" y="86"/>
                </a:cxn>
                <a:cxn ang="0">
                  <a:pos x="0" y="71"/>
                </a:cxn>
                <a:cxn ang="0">
                  <a:pos x="21" y="36"/>
                </a:cxn>
              </a:cxnLst>
              <a:rect l="0" t="0" r="r" b="b"/>
              <a:pathLst>
                <a:path w="88" h="104">
                  <a:moveTo>
                    <a:pt x="21" y="36"/>
                  </a:moveTo>
                  <a:lnTo>
                    <a:pt x="15" y="28"/>
                  </a:lnTo>
                  <a:lnTo>
                    <a:pt x="40" y="13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66" y="9"/>
                  </a:lnTo>
                  <a:lnTo>
                    <a:pt x="73" y="16"/>
                  </a:lnTo>
                  <a:lnTo>
                    <a:pt x="76" y="19"/>
                  </a:lnTo>
                  <a:lnTo>
                    <a:pt x="80" y="24"/>
                  </a:lnTo>
                  <a:lnTo>
                    <a:pt x="84" y="29"/>
                  </a:lnTo>
                  <a:lnTo>
                    <a:pt x="86" y="34"/>
                  </a:lnTo>
                  <a:lnTo>
                    <a:pt x="87" y="39"/>
                  </a:lnTo>
                  <a:lnTo>
                    <a:pt x="83" y="43"/>
                  </a:lnTo>
                  <a:lnTo>
                    <a:pt x="74" y="50"/>
                  </a:lnTo>
                  <a:lnTo>
                    <a:pt x="6" y="103"/>
                  </a:lnTo>
                  <a:lnTo>
                    <a:pt x="2" y="86"/>
                  </a:lnTo>
                  <a:lnTo>
                    <a:pt x="0" y="71"/>
                  </a:lnTo>
                  <a:lnTo>
                    <a:pt x="21" y="3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6" name="Freeform 54"/>
            <p:cNvSpPr>
              <a:spLocks/>
            </p:cNvSpPr>
            <p:nvPr/>
          </p:nvSpPr>
          <p:spPr bwMode="auto">
            <a:xfrm>
              <a:off x="5823" y="2700"/>
              <a:ext cx="9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8" y="21"/>
                </a:cxn>
                <a:cxn ang="0">
                  <a:pos x="10" y="27"/>
                </a:cxn>
                <a:cxn ang="0">
                  <a:pos x="12" y="32"/>
                </a:cxn>
                <a:cxn ang="0">
                  <a:pos x="16" y="37"/>
                </a:cxn>
                <a:cxn ang="0">
                  <a:pos x="21" y="46"/>
                </a:cxn>
                <a:cxn ang="0">
                  <a:pos x="27" y="52"/>
                </a:cxn>
                <a:cxn ang="0">
                  <a:pos x="34" y="56"/>
                </a:cxn>
                <a:cxn ang="0">
                  <a:pos x="38" y="60"/>
                </a:cxn>
                <a:cxn ang="0">
                  <a:pos x="44" y="62"/>
                </a:cxn>
                <a:cxn ang="0">
                  <a:pos x="55" y="65"/>
                </a:cxn>
                <a:cxn ang="0">
                  <a:pos x="63" y="65"/>
                </a:cxn>
                <a:cxn ang="0">
                  <a:pos x="70" y="65"/>
                </a:cxn>
                <a:cxn ang="0">
                  <a:pos x="79" y="63"/>
                </a:cxn>
                <a:cxn ang="0">
                  <a:pos x="83" y="60"/>
                </a:cxn>
                <a:cxn ang="0">
                  <a:pos x="86" y="57"/>
                </a:cxn>
                <a:cxn ang="0">
                  <a:pos x="88" y="53"/>
                </a:cxn>
                <a:cxn ang="0">
                  <a:pos x="89" y="48"/>
                </a:cxn>
                <a:cxn ang="0">
                  <a:pos x="89" y="44"/>
                </a:cxn>
                <a:cxn ang="0">
                  <a:pos x="87" y="38"/>
                </a:cxn>
                <a:cxn ang="0">
                  <a:pos x="81" y="27"/>
                </a:cxn>
                <a:cxn ang="0">
                  <a:pos x="73" y="10"/>
                </a:cxn>
                <a:cxn ang="0">
                  <a:pos x="70" y="15"/>
                </a:cxn>
                <a:cxn ang="0">
                  <a:pos x="68" y="17"/>
                </a:cxn>
                <a:cxn ang="0">
                  <a:pos x="63" y="20"/>
                </a:cxn>
                <a:cxn ang="0">
                  <a:pos x="56" y="22"/>
                </a:cxn>
                <a:cxn ang="0">
                  <a:pos x="52" y="22"/>
                </a:cxn>
                <a:cxn ang="0">
                  <a:pos x="47" y="22"/>
                </a:cxn>
                <a:cxn ang="0">
                  <a:pos x="41" y="21"/>
                </a:cxn>
                <a:cxn ang="0">
                  <a:pos x="33" y="18"/>
                </a:cxn>
                <a:cxn ang="0">
                  <a:pos x="24" y="14"/>
                </a:cxn>
                <a:cxn ang="0">
                  <a:pos x="11" y="9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66">
                  <a:moveTo>
                    <a:pt x="0" y="0"/>
                  </a:moveTo>
                  <a:lnTo>
                    <a:pt x="2" y="11"/>
                  </a:lnTo>
                  <a:lnTo>
                    <a:pt x="8" y="21"/>
                  </a:lnTo>
                  <a:lnTo>
                    <a:pt x="10" y="27"/>
                  </a:lnTo>
                  <a:lnTo>
                    <a:pt x="12" y="32"/>
                  </a:lnTo>
                  <a:lnTo>
                    <a:pt x="16" y="37"/>
                  </a:lnTo>
                  <a:lnTo>
                    <a:pt x="21" y="46"/>
                  </a:lnTo>
                  <a:lnTo>
                    <a:pt x="27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44" y="62"/>
                  </a:lnTo>
                  <a:lnTo>
                    <a:pt x="55" y="65"/>
                  </a:lnTo>
                  <a:lnTo>
                    <a:pt x="63" y="65"/>
                  </a:lnTo>
                  <a:lnTo>
                    <a:pt x="70" y="65"/>
                  </a:lnTo>
                  <a:lnTo>
                    <a:pt x="79" y="63"/>
                  </a:lnTo>
                  <a:lnTo>
                    <a:pt x="83" y="60"/>
                  </a:lnTo>
                  <a:lnTo>
                    <a:pt x="86" y="57"/>
                  </a:lnTo>
                  <a:lnTo>
                    <a:pt x="88" y="53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87" y="38"/>
                  </a:lnTo>
                  <a:lnTo>
                    <a:pt x="81" y="27"/>
                  </a:lnTo>
                  <a:lnTo>
                    <a:pt x="73" y="10"/>
                  </a:lnTo>
                  <a:lnTo>
                    <a:pt x="70" y="15"/>
                  </a:lnTo>
                  <a:lnTo>
                    <a:pt x="68" y="17"/>
                  </a:lnTo>
                  <a:lnTo>
                    <a:pt x="63" y="20"/>
                  </a:lnTo>
                  <a:lnTo>
                    <a:pt x="56" y="22"/>
                  </a:lnTo>
                  <a:lnTo>
                    <a:pt x="52" y="22"/>
                  </a:lnTo>
                  <a:lnTo>
                    <a:pt x="47" y="22"/>
                  </a:lnTo>
                  <a:lnTo>
                    <a:pt x="41" y="21"/>
                  </a:lnTo>
                  <a:lnTo>
                    <a:pt x="33" y="18"/>
                  </a:lnTo>
                  <a:lnTo>
                    <a:pt x="24" y="14"/>
                  </a:lnTo>
                  <a:lnTo>
                    <a:pt x="11" y="9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7" name="Freeform 55"/>
            <p:cNvSpPr>
              <a:spLocks/>
            </p:cNvSpPr>
            <p:nvPr/>
          </p:nvSpPr>
          <p:spPr bwMode="auto">
            <a:xfrm>
              <a:off x="5805" y="2466"/>
              <a:ext cx="91" cy="257"/>
            </a:xfrm>
            <a:custGeom>
              <a:avLst/>
              <a:gdLst/>
              <a:ahLst/>
              <a:cxnLst>
                <a:cxn ang="0">
                  <a:pos x="90" y="245"/>
                </a:cxn>
                <a:cxn ang="0">
                  <a:pos x="87" y="223"/>
                </a:cxn>
                <a:cxn ang="0">
                  <a:pos x="83" y="196"/>
                </a:cxn>
                <a:cxn ang="0">
                  <a:pos x="79" y="174"/>
                </a:cxn>
                <a:cxn ang="0">
                  <a:pos x="73" y="152"/>
                </a:cxn>
                <a:cxn ang="0">
                  <a:pos x="72" y="146"/>
                </a:cxn>
                <a:cxn ang="0">
                  <a:pos x="71" y="137"/>
                </a:cxn>
                <a:cxn ang="0">
                  <a:pos x="70" y="131"/>
                </a:cxn>
                <a:cxn ang="0">
                  <a:pos x="70" y="126"/>
                </a:cxn>
                <a:cxn ang="0">
                  <a:pos x="72" y="104"/>
                </a:cxn>
                <a:cxn ang="0">
                  <a:pos x="72" y="68"/>
                </a:cxn>
                <a:cxn ang="0">
                  <a:pos x="74" y="36"/>
                </a:cxn>
                <a:cxn ang="0">
                  <a:pos x="78" y="2"/>
                </a:cxn>
                <a:cxn ang="0">
                  <a:pos x="61" y="3"/>
                </a:cxn>
                <a:cxn ang="0">
                  <a:pos x="36" y="3"/>
                </a:cxn>
                <a:cxn ang="0">
                  <a:pos x="0" y="0"/>
                </a:cxn>
                <a:cxn ang="0">
                  <a:pos x="18" y="89"/>
                </a:cxn>
                <a:cxn ang="0">
                  <a:pos x="18" y="95"/>
                </a:cxn>
                <a:cxn ang="0">
                  <a:pos x="18" y="105"/>
                </a:cxn>
                <a:cxn ang="0">
                  <a:pos x="14" y="121"/>
                </a:cxn>
                <a:cxn ang="0">
                  <a:pos x="12" y="132"/>
                </a:cxn>
                <a:cxn ang="0">
                  <a:pos x="12" y="138"/>
                </a:cxn>
                <a:cxn ang="0">
                  <a:pos x="12" y="142"/>
                </a:cxn>
                <a:cxn ang="0">
                  <a:pos x="14" y="149"/>
                </a:cxn>
                <a:cxn ang="0">
                  <a:pos x="15" y="176"/>
                </a:cxn>
                <a:cxn ang="0">
                  <a:pos x="15" y="185"/>
                </a:cxn>
                <a:cxn ang="0">
                  <a:pos x="18" y="234"/>
                </a:cxn>
                <a:cxn ang="0">
                  <a:pos x="20" y="236"/>
                </a:cxn>
                <a:cxn ang="0">
                  <a:pos x="29" y="243"/>
                </a:cxn>
                <a:cxn ang="0">
                  <a:pos x="42" y="248"/>
                </a:cxn>
                <a:cxn ang="0">
                  <a:pos x="51" y="252"/>
                </a:cxn>
                <a:cxn ang="0">
                  <a:pos x="59" y="255"/>
                </a:cxn>
                <a:cxn ang="0">
                  <a:pos x="65" y="256"/>
                </a:cxn>
                <a:cxn ang="0">
                  <a:pos x="70" y="256"/>
                </a:cxn>
                <a:cxn ang="0">
                  <a:pos x="74" y="256"/>
                </a:cxn>
                <a:cxn ang="0">
                  <a:pos x="81" y="254"/>
                </a:cxn>
                <a:cxn ang="0">
                  <a:pos x="86" y="251"/>
                </a:cxn>
                <a:cxn ang="0">
                  <a:pos x="88" y="249"/>
                </a:cxn>
                <a:cxn ang="0">
                  <a:pos x="90" y="245"/>
                </a:cxn>
              </a:cxnLst>
              <a:rect l="0" t="0" r="r" b="b"/>
              <a:pathLst>
                <a:path w="91" h="257">
                  <a:moveTo>
                    <a:pt x="90" y="245"/>
                  </a:moveTo>
                  <a:lnTo>
                    <a:pt x="87" y="223"/>
                  </a:lnTo>
                  <a:lnTo>
                    <a:pt x="83" y="196"/>
                  </a:lnTo>
                  <a:lnTo>
                    <a:pt x="79" y="174"/>
                  </a:lnTo>
                  <a:lnTo>
                    <a:pt x="73" y="152"/>
                  </a:lnTo>
                  <a:lnTo>
                    <a:pt x="72" y="146"/>
                  </a:lnTo>
                  <a:lnTo>
                    <a:pt x="71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2" y="104"/>
                  </a:lnTo>
                  <a:lnTo>
                    <a:pt x="72" y="68"/>
                  </a:lnTo>
                  <a:lnTo>
                    <a:pt x="74" y="36"/>
                  </a:lnTo>
                  <a:lnTo>
                    <a:pt x="78" y="2"/>
                  </a:lnTo>
                  <a:lnTo>
                    <a:pt x="61" y="3"/>
                  </a:lnTo>
                  <a:lnTo>
                    <a:pt x="36" y="3"/>
                  </a:lnTo>
                  <a:lnTo>
                    <a:pt x="0" y="0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5"/>
                  </a:lnTo>
                  <a:lnTo>
                    <a:pt x="14" y="121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4" y="149"/>
                  </a:lnTo>
                  <a:lnTo>
                    <a:pt x="15" y="176"/>
                  </a:lnTo>
                  <a:lnTo>
                    <a:pt x="15" y="185"/>
                  </a:lnTo>
                  <a:lnTo>
                    <a:pt x="18" y="234"/>
                  </a:lnTo>
                  <a:lnTo>
                    <a:pt x="20" y="236"/>
                  </a:lnTo>
                  <a:lnTo>
                    <a:pt x="29" y="243"/>
                  </a:lnTo>
                  <a:lnTo>
                    <a:pt x="42" y="248"/>
                  </a:lnTo>
                  <a:lnTo>
                    <a:pt x="51" y="252"/>
                  </a:lnTo>
                  <a:lnTo>
                    <a:pt x="59" y="255"/>
                  </a:lnTo>
                  <a:lnTo>
                    <a:pt x="65" y="256"/>
                  </a:lnTo>
                  <a:lnTo>
                    <a:pt x="70" y="256"/>
                  </a:lnTo>
                  <a:lnTo>
                    <a:pt x="74" y="256"/>
                  </a:lnTo>
                  <a:lnTo>
                    <a:pt x="81" y="254"/>
                  </a:lnTo>
                  <a:lnTo>
                    <a:pt x="86" y="251"/>
                  </a:lnTo>
                  <a:lnTo>
                    <a:pt x="88" y="249"/>
                  </a:lnTo>
                  <a:lnTo>
                    <a:pt x="90" y="24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8" name="Freeform 56"/>
            <p:cNvSpPr>
              <a:spLocks/>
            </p:cNvSpPr>
            <p:nvPr/>
          </p:nvSpPr>
          <p:spPr bwMode="auto">
            <a:xfrm>
              <a:off x="5750" y="1174"/>
              <a:ext cx="214" cy="231"/>
            </a:xfrm>
            <a:custGeom>
              <a:avLst/>
              <a:gdLst/>
              <a:ahLst/>
              <a:cxnLst>
                <a:cxn ang="0">
                  <a:pos x="156" y="218"/>
                </a:cxn>
                <a:cxn ang="0">
                  <a:pos x="177" y="216"/>
                </a:cxn>
                <a:cxn ang="0">
                  <a:pos x="189" y="211"/>
                </a:cxn>
                <a:cxn ang="0">
                  <a:pos x="196" y="206"/>
                </a:cxn>
                <a:cxn ang="0">
                  <a:pos x="203" y="196"/>
                </a:cxn>
                <a:cxn ang="0">
                  <a:pos x="208" y="181"/>
                </a:cxn>
                <a:cxn ang="0">
                  <a:pos x="213" y="136"/>
                </a:cxn>
                <a:cxn ang="0">
                  <a:pos x="208" y="78"/>
                </a:cxn>
                <a:cxn ang="0">
                  <a:pos x="201" y="51"/>
                </a:cxn>
                <a:cxn ang="0">
                  <a:pos x="192" y="36"/>
                </a:cxn>
                <a:cxn ang="0">
                  <a:pos x="180" y="24"/>
                </a:cxn>
                <a:cxn ang="0">
                  <a:pos x="161" y="11"/>
                </a:cxn>
                <a:cxn ang="0">
                  <a:pos x="140" y="4"/>
                </a:cxn>
                <a:cxn ang="0">
                  <a:pos x="110" y="0"/>
                </a:cxn>
                <a:cxn ang="0">
                  <a:pos x="82" y="3"/>
                </a:cxn>
                <a:cxn ang="0">
                  <a:pos x="69" y="7"/>
                </a:cxn>
                <a:cxn ang="0">
                  <a:pos x="48" y="17"/>
                </a:cxn>
                <a:cxn ang="0">
                  <a:pos x="29" y="31"/>
                </a:cxn>
                <a:cxn ang="0">
                  <a:pos x="17" y="46"/>
                </a:cxn>
                <a:cxn ang="0">
                  <a:pos x="6" y="66"/>
                </a:cxn>
                <a:cxn ang="0">
                  <a:pos x="0" y="89"/>
                </a:cxn>
                <a:cxn ang="0">
                  <a:pos x="1" y="116"/>
                </a:cxn>
                <a:cxn ang="0">
                  <a:pos x="6" y="164"/>
                </a:cxn>
                <a:cxn ang="0">
                  <a:pos x="9" y="207"/>
                </a:cxn>
                <a:cxn ang="0">
                  <a:pos x="7" y="230"/>
                </a:cxn>
                <a:cxn ang="0">
                  <a:pos x="32" y="228"/>
                </a:cxn>
                <a:cxn ang="0">
                  <a:pos x="44" y="224"/>
                </a:cxn>
                <a:cxn ang="0">
                  <a:pos x="55" y="217"/>
                </a:cxn>
                <a:cxn ang="0">
                  <a:pos x="62" y="208"/>
                </a:cxn>
                <a:cxn ang="0">
                  <a:pos x="68" y="195"/>
                </a:cxn>
                <a:cxn ang="0">
                  <a:pos x="63" y="190"/>
                </a:cxn>
                <a:cxn ang="0">
                  <a:pos x="51" y="167"/>
                </a:cxn>
                <a:cxn ang="0">
                  <a:pos x="43" y="139"/>
                </a:cxn>
                <a:cxn ang="0">
                  <a:pos x="43" y="103"/>
                </a:cxn>
                <a:cxn ang="0">
                  <a:pos x="48" y="83"/>
                </a:cxn>
                <a:cxn ang="0">
                  <a:pos x="55" y="70"/>
                </a:cxn>
                <a:cxn ang="0">
                  <a:pos x="62" y="62"/>
                </a:cxn>
                <a:cxn ang="0">
                  <a:pos x="78" y="52"/>
                </a:cxn>
                <a:cxn ang="0">
                  <a:pos x="98" y="47"/>
                </a:cxn>
                <a:cxn ang="0">
                  <a:pos x="127" y="47"/>
                </a:cxn>
                <a:cxn ang="0">
                  <a:pos x="147" y="52"/>
                </a:cxn>
                <a:cxn ang="0">
                  <a:pos x="163" y="63"/>
                </a:cxn>
                <a:cxn ang="0">
                  <a:pos x="175" y="79"/>
                </a:cxn>
                <a:cxn ang="0">
                  <a:pos x="181" y="100"/>
                </a:cxn>
                <a:cxn ang="0">
                  <a:pos x="184" y="132"/>
                </a:cxn>
                <a:cxn ang="0">
                  <a:pos x="183" y="159"/>
                </a:cxn>
                <a:cxn ang="0">
                  <a:pos x="179" y="177"/>
                </a:cxn>
                <a:cxn ang="0">
                  <a:pos x="171" y="194"/>
                </a:cxn>
                <a:cxn ang="0">
                  <a:pos x="158" y="209"/>
                </a:cxn>
              </a:cxnLst>
              <a:rect l="0" t="0" r="r" b="b"/>
              <a:pathLst>
                <a:path w="214" h="231">
                  <a:moveTo>
                    <a:pt x="157" y="210"/>
                  </a:moveTo>
                  <a:lnTo>
                    <a:pt x="156" y="218"/>
                  </a:lnTo>
                  <a:lnTo>
                    <a:pt x="169" y="217"/>
                  </a:lnTo>
                  <a:lnTo>
                    <a:pt x="177" y="216"/>
                  </a:lnTo>
                  <a:lnTo>
                    <a:pt x="184" y="214"/>
                  </a:lnTo>
                  <a:lnTo>
                    <a:pt x="189" y="211"/>
                  </a:lnTo>
                  <a:lnTo>
                    <a:pt x="193" y="208"/>
                  </a:lnTo>
                  <a:lnTo>
                    <a:pt x="196" y="206"/>
                  </a:lnTo>
                  <a:lnTo>
                    <a:pt x="199" y="201"/>
                  </a:lnTo>
                  <a:lnTo>
                    <a:pt x="203" y="196"/>
                  </a:lnTo>
                  <a:lnTo>
                    <a:pt x="206" y="189"/>
                  </a:lnTo>
                  <a:lnTo>
                    <a:pt x="208" y="181"/>
                  </a:lnTo>
                  <a:lnTo>
                    <a:pt x="211" y="165"/>
                  </a:lnTo>
                  <a:lnTo>
                    <a:pt x="213" y="136"/>
                  </a:lnTo>
                  <a:lnTo>
                    <a:pt x="211" y="110"/>
                  </a:lnTo>
                  <a:lnTo>
                    <a:pt x="208" y="78"/>
                  </a:lnTo>
                  <a:lnTo>
                    <a:pt x="205" y="65"/>
                  </a:lnTo>
                  <a:lnTo>
                    <a:pt x="201" y="51"/>
                  </a:lnTo>
                  <a:lnTo>
                    <a:pt x="197" y="44"/>
                  </a:lnTo>
                  <a:lnTo>
                    <a:pt x="192" y="36"/>
                  </a:lnTo>
                  <a:lnTo>
                    <a:pt x="187" y="31"/>
                  </a:lnTo>
                  <a:lnTo>
                    <a:pt x="180" y="24"/>
                  </a:lnTo>
                  <a:lnTo>
                    <a:pt x="171" y="17"/>
                  </a:lnTo>
                  <a:lnTo>
                    <a:pt x="161" y="11"/>
                  </a:lnTo>
                  <a:lnTo>
                    <a:pt x="150" y="7"/>
                  </a:lnTo>
                  <a:lnTo>
                    <a:pt x="140" y="4"/>
                  </a:lnTo>
                  <a:lnTo>
                    <a:pt x="127" y="2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82" y="3"/>
                  </a:lnTo>
                  <a:lnTo>
                    <a:pt x="74" y="5"/>
                  </a:lnTo>
                  <a:lnTo>
                    <a:pt x="69" y="7"/>
                  </a:lnTo>
                  <a:lnTo>
                    <a:pt x="62" y="10"/>
                  </a:lnTo>
                  <a:lnTo>
                    <a:pt x="48" y="17"/>
                  </a:lnTo>
                  <a:lnTo>
                    <a:pt x="37" y="25"/>
                  </a:lnTo>
                  <a:lnTo>
                    <a:pt x="29" y="31"/>
                  </a:lnTo>
                  <a:lnTo>
                    <a:pt x="23" y="38"/>
                  </a:lnTo>
                  <a:lnTo>
                    <a:pt x="17" y="46"/>
                  </a:lnTo>
                  <a:lnTo>
                    <a:pt x="11" y="55"/>
                  </a:lnTo>
                  <a:lnTo>
                    <a:pt x="6" y="66"/>
                  </a:lnTo>
                  <a:lnTo>
                    <a:pt x="1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1" y="116"/>
                  </a:lnTo>
                  <a:lnTo>
                    <a:pt x="3" y="138"/>
                  </a:lnTo>
                  <a:lnTo>
                    <a:pt x="6" y="164"/>
                  </a:lnTo>
                  <a:lnTo>
                    <a:pt x="8" y="191"/>
                  </a:lnTo>
                  <a:lnTo>
                    <a:pt x="9" y="207"/>
                  </a:lnTo>
                  <a:lnTo>
                    <a:pt x="8" y="224"/>
                  </a:lnTo>
                  <a:lnTo>
                    <a:pt x="7" y="230"/>
                  </a:lnTo>
                  <a:lnTo>
                    <a:pt x="19" y="230"/>
                  </a:lnTo>
                  <a:lnTo>
                    <a:pt x="32" y="228"/>
                  </a:lnTo>
                  <a:lnTo>
                    <a:pt x="37" y="226"/>
                  </a:lnTo>
                  <a:lnTo>
                    <a:pt x="44" y="224"/>
                  </a:lnTo>
                  <a:lnTo>
                    <a:pt x="50" y="221"/>
                  </a:lnTo>
                  <a:lnTo>
                    <a:pt x="55" y="217"/>
                  </a:lnTo>
                  <a:lnTo>
                    <a:pt x="60" y="212"/>
                  </a:lnTo>
                  <a:lnTo>
                    <a:pt x="62" y="208"/>
                  </a:lnTo>
                  <a:lnTo>
                    <a:pt x="65" y="202"/>
                  </a:lnTo>
                  <a:lnTo>
                    <a:pt x="68" y="195"/>
                  </a:lnTo>
                  <a:lnTo>
                    <a:pt x="66" y="195"/>
                  </a:lnTo>
                  <a:lnTo>
                    <a:pt x="63" y="190"/>
                  </a:lnTo>
                  <a:lnTo>
                    <a:pt x="55" y="177"/>
                  </a:lnTo>
                  <a:lnTo>
                    <a:pt x="51" y="167"/>
                  </a:lnTo>
                  <a:lnTo>
                    <a:pt x="46" y="154"/>
                  </a:lnTo>
                  <a:lnTo>
                    <a:pt x="43" y="139"/>
                  </a:lnTo>
                  <a:lnTo>
                    <a:pt x="42" y="118"/>
                  </a:lnTo>
                  <a:lnTo>
                    <a:pt x="43" y="103"/>
                  </a:lnTo>
                  <a:lnTo>
                    <a:pt x="45" y="92"/>
                  </a:lnTo>
                  <a:lnTo>
                    <a:pt x="48" y="83"/>
                  </a:lnTo>
                  <a:lnTo>
                    <a:pt x="51" y="76"/>
                  </a:lnTo>
                  <a:lnTo>
                    <a:pt x="55" y="70"/>
                  </a:lnTo>
                  <a:lnTo>
                    <a:pt x="59" y="66"/>
                  </a:lnTo>
                  <a:lnTo>
                    <a:pt x="62" y="62"/>
                  </a:lnTo>
                  <a:lnTo>
                    <a:pt x="70" y="56"/>
                  </a:lnTo>
                  <a:lnTo>
                    <a:pt x="78" y="52"/>
                  </a:lnTo>
                  <a:lnTo>
                    <a:pt x="87" y="49"/>
                  </a:lnTo>
                  <a:lnTo>
                    <a:pt x="98" y="47"/>
                  </a:lnTo>
                  <a:lnTo>
                    <a:pt x="112" y="46"/>
                  </a:lnTo>
                  <a:lnTo>
                    <a:pt x="127" y="47"/>
                  </a:lnTo>
                  <a:lnTo>
                    <a:pt x="136" y="49"/>
                  </a:lnTo>
                  <a:lnTo>
                    <a:pt x="147" y="52"/>
                  </a:lnTo>
                  <a:lnTo>
                    <a:pt x="156" y="56"/>
                  </a:lnTo>
                  <a:lnTo>
                    <a:pt x="163" y="63"/>
                  </a:lnTo>
                  <a:lnTo>
                    <a:pt x="169" y="70"/>
                  </a:lnTo>
                  <a:lnTo>
                    <a:pt x="175" y="79"/>
                  </a:lnTo>
                  <a:lnTo>
                    <a:pt x="179" y="90"/>
                  </a:lnTo>
                  <a:lnTo>
                    <a:pt x="181" y="100"/>
                  </a:lnTo>
                  <a:lnTo>
                    <a:pt x="183" y="115"/>
                  </a:lnTo>
                  <a:lnTo>
                    <a:pt x="184" y="132"/>
                  </a:lnTo>
                  <a:lnTo>
                    <a:pt x="184" y="148"/>
                  </a:lnTo>
                  <a:lnTo>
                    <a:pt x="183" y="159"/>
                  </a:lnTo>
                  <a:lnTo>
                    <a:pt x="181" y="169"/>
                  </a:lnTo>
                  <a:lnTo>
                    <a:pt x="179" y="177"/>
                  </a:lnTo>
                  <a:lnTo>
                    <a:pt x="176" y="186"/>
                  </a:lnTo>
                  <a:lnTo>
                    <a:pt x="171" y="194"/>
                  </a:lnTo>
                  <a:lnTo>
                    <a:pt x="165" y="202"/>
                  </a:lnTo>
                  <a:lnTo>
                    <a:pt x="158" y="209"/>
                  </a:lnTo>
                  <a:lnTo>
                    <a:pt x="157" y="2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69" name="Freeform 57"/>
            <p:cNvSpPr>
              <a:spLocks/>
            </p:cNvSpPr>
            <p:nvPr/>
          </p:nvSpPr>
          <p:spPr bwMode="auto">
            <a:xfrm>
              <a:off x="5792" y="1220"/>
              <a:ext cx="142" cy="177"/>
            </a:xfrm>
            <a:custGeom>
              <a:avLst/>
              <a:gdLst/>
              <a:ahLst/>
              <a:cxnLst>
                <a:cxn ang="0">
                  <a:pos x="115" y="163"/>
                </a:cxn>
                <a:cxn ang="0">
                  <a:pos x="122" y="156"/>
                </a:cxn>
                <a:cxn ang="0">
                  <a:pos x="129" y="148"/>
                </a:cxn>
                <a:cxn ang="0">
                  <a:pos x="133" y="140"/>
                </a:cxn>
                <a:cxn ang="0">
                  <a:pos x="137" y="131"/>
                </a:cxn>
                <a:cxn ang="0">
                  <a:pos x="139" y="123"/>
                </a:cxn>
                <a:cxn ang="0">
                  <a:pos x="140" y="113"/>
                </a:cxn>
                <a:cxn ang="0">
                  <a:pos x="141" y="102"/>
                </a:cxn>
                <a:cxn ang="0">
                  <a:pos x="141" y="86"/>
                </a:cxn>
                <a:cxn ang="0">
                  <a:pos x="140" y="69"/>
                </a:cxn>
                <a:cxn ang="0">
                  <a:pos x="139" y="54"/>
                </a:cxn>
                <a:cxn ang="0">
                  <a:pos x="137" y="44"/>
                </a:cxn>
                <a:cxn ang="0">
                  <a:pos x="132" y="33"/>
                </a:cxn>
                <a:cxn ang="0">
                  <a:pos x="126" y="24"/>
                </a:cxn>
                <a:cxn ang="0">
                  <a:pos x="121" y="17"/>
                </a:cxn>
                <a:cxn ang="0">
                  <a:pos x="113" y="10"/>
                </a:cxn>
                <a:cxn ang="0">
                  <a:pos x="104" y="6"/>
                </a:cxn>
                <a:cxn ang="0">
                  <a:pos x="94" y="3"/>
                </a:cxn>
                <a:cxn ang="0">
                  <a:pos x="85" y="1"/>
                </a:cxn>
                <a:cxn ang="0">
                  <a:pos x="69" y="0"/>
                </a:cxn>
                <a:cxn ang="0">
                  <a:pos x="56" y="1"/>
                </a:cxn>
                <a:cxn ang="0">
                  <a:pos x="45" y="3"/>
                </a:cxn>
                <a:cxn ang="0">
                  <a:pos x="36" y="6"/>
                </a:cxn>
                <a:cxn ang="0">
                  <a:pos x="28" y="10"/>
                </a:cxn>
                <a:cxn ang="0">
                  <a:pos x="20" y="16"/>
                </a:cxn>
                <a:cxn ang="0">
                  <a:pos x="17" y="20"/>
                </a:cxn>
                <a:cxn ang="0">
                  <a:pos x="13" y="24"/>
                </a:cxn>
                <a:cxn ang="0">
                  <a:pos x="9" y="30"/>
                </a:cxn>
                <a:cxn ang="0">
                  <a:pos x="7" y="37"/>
                </a:cxn>
                <a:cxn ang="0">
                  <a:pos x="3" y="46"/>
                </a:cxn>
                <a:cxn ang="0">
                  <a:pos x="1" y="57"/>
                </a:cxn>
                <a:cxn ang="0">
                  <a:pos x="0" y="72"/>
                </a:cxn>
                <a:cxn ang="0">
                  <a:pos x="1" y="93"/>
                </a:cxn>
                <a:cxn ang="0">
                  <a:pos x="4" y="108"/>
                </a:cxn>
                <a:cxn ang="0">
                  <a:pos x="9" y="121"/>
                </a:cxn>
                <a:cxn ang="0">
                  <a:pos x="13" y="131"/>
                </a:cxn>
                <a:cxn ang="0">
                  <a:pos x="21" y="144"/>
                </a:cxn>
                <a:cxn ang="0">
                  <a:pos x="25" y="149"/>
                </a:cxn>
                <a:cxn ang="0">
                  <a:pos x="29" y="153"/>
                </a:cxn>
                <a:cxn ang="0">
                  <a:pos x="29" y="154"/>
                </a:cxn>
                <a:cxn ang="0">
                  <a:pos x="31" y="156"/>
                </a:cxn>
                <a:cxn ang="0">
                  <a:pos x="44" y="166"/>
                </a:cxn>
                <a:cxn ang="0">
                  <a:pos x="55" y="172"/>
                </a:cxn>
                <a:cxn ang="0">
                  <a:pos x="64" y="175"/>
                </a:cxn>
                <a:cxn ang="0">
                  <a:pos x="74" y="176"/>
                </a:cxn>
                <a:cxn ang="0">
                  <a:pos x="85" y="176"/>
                </a:cxn>
                <a:cxn ang="0">
                  <a:pos x="97" y="174"/>
                </a:cxn>
                <a:cxn ang="0">
                  <a:pos x="110" y="167"/>
                </a:cxn>
                <a:cxn ang="0">
                  <a:pos x="115" y="163"/>
                </a:cxn>
              </a:cxnLst>
              <a:rect l="0" t="0" r="r" b="b"/>
              <a:pathLst>
                <a:path w="142" h="177">
                  <a:moveTo>
                    <a:pt x="115" y="163"/>
                  </a:moveTo>
                  <a:lnTo>
                    <a:pt x="122" y="156"/>
                  </a:lnTo>
                  <a:lnTo>
                    <a:pt x="129" y="148"/>
                  </a:lnTo>
                  <a:lnTo>
                    <a:pt x="133" y="140"/>
                  </a:lnTo>
                  <a:lnTo>
                    <a:pt x="137" y="131"/>
                  </a:lnTo>
                  <a:lnTo>
                    <a:pt x="139" y="123"/>
                  </a:lnTo>
                  <a:lnTo>
                    <a:pt x="140" y="113"/>
                  </a:lnTo>
                  <a:lnTo>
                    <a:pt x="141" y="102"/>
                  </a:lnTo>
                  <a:lnTo>
                    <a:pt x="141" y="86"/>
                  </a:lnTo>
                  <a:lnTo>
                    <a:pt x="140" y="69"/>
                  </a:lnTo>
                  <a:lnTo>
                    <a:pt x="139" y="54"/>
                  </a:lnTo>
                  <a:lnTo>
                    <a:pt x="137" y="44"/>
                  </a:lnTo>
                  <a:lnTo>
                    <a:pt x="132" y="33"/>
                  </a:lnTo>
                  <a:lnTo>
                    <a:pt x="126" y="24"/>
                  </a:lnTo>
                  <a:lnTo>
                    <a:pt x="121" y="17"/>
                  </a:lnTo>
                  <a:lnTo>
                    <a:pt x="113" y="10"/>
                  </a:lnTo>
                  <a:lnTo>
                    <a:pt x="104" y="6"/>
                  </a:lnTo>
                  <a:lnTo>
                    <a:pt x="94" y="3"/>
                  </a:lnTo>
                  <a:lnTo>
                    <a:pt x="85" y="1"/>
                  </a:lnTo>
                  <a:lnTo>
                    <a:pt x="69" y="0"/>
                  </a:lnTo>
                  <a:lnTo>
                    <a:pt x="56" y="1"/>
                  </a:lnTo>
                  <a:lnTo>
                    <a:pt x="45" y="3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9" y="30"/>
                  </a:lnTo>
                  <a:lnTo>
                    <a:pt x="7" y="37"/>
                  </a:lnTo>
                  <a:lnTo>
                    <a:pt x="3" y="46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93"/>
                  </a:lnTo>
                  <a:lnTo>
                    <a:pt x="4" y="108"/>
                  </a:lnTo>
                  <a:lnTo>
                    <a:pt x="9" y="121"/>
                  </a:lnTo>
                  <a:lnTo>
                    <a:pt x="13" y="131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29" y="153"/>
                  </a:lnTo>
                  <a:lnTo>
                    <a:pt x="29" y="154"/>
                  </a:lnTo>
                  <a:lnTo>
                    <a:pt x="31" y="156"/>
                  </a:lnTo>
                  <a:lnTo>
                    <a:pt x="44" y="166"/>
                  </a:lnTo>
                  <a:lnTo>
                    <a:pt x="55" y="172"/>
                  </a:lnTo>
                  <a:lnTo>
                    <a:pt x="64" y="175"/>
                  </a:lnTo>
                  <a:lnTo>
                    <a:pt x="74" y="176"/>
                  </a:lnTo>
                  <a:lnTo>
                    <a:pt x="85" y="176"/>
                  </a:lnTo>
                  <a:lnTo>
                    <a:pt x="97" y="174"/>
                  </a:lnTo>
                  <a:lnTo>
                    <a:pt x="110" y="167"/>
                  </a:lnTo>
                  <a:lnTo>
                    <a:pt x="115" y="16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0" name="Freeform 58"/>
            <p:cNvSpPr>
              <a:spLocks/>
            </p:cNvSpPr>
            <p:nvPr/>
          </p:nvSpPr>
          <p:spPr bwMode="auto">
            <a:xfrm>
              <a:off x="5933" y="1429"/>
              <a:ext cx="65" cy="59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56" y="12"/>
                </a:cxn>
                <a:cxn ang="0">
                  <a:pos x="46" y="0"/>
                </a:cxn>
                <a:cxn ang="0">
                  <a:pos x="0" y="24"/>
                </a:cxn>
                <a:cxn ang="0">
                  <a:pos x="36" y="47"/>
                </a:cxn>
                <a:cxn ang="0">
                  <a:pos x="49" y="58"/>
                </a:cxn>
                <a:cxn ang="0">
                  <a:pos x="63" y="19"/>
                </a:cxn>
                <a:cxn ang="0">
                  <a:pos x="64" y="16"/>
                </a:cxn>
              </a:cxnLst>
              <a:rect l="0" t="0" r="r" b="b"/>
              <a:pathLst>
                <a:path w="65" h="59">
                  <a:moveTo>
                    <a:pt x="64" y="16"/>
                  </a:moveTo>
                  <a:lnTo>
                    <a:pt x="56" y="12"/>
                  </a:lnTo>
                  <a:lnTo>
                    <a:pt x="46" y="0"/>
                  </a:lnTo>
                  <a:lnTo>
                    <a:pt x="0" y="24"/>
                  </a:lnTo>
                  <a:lnTo>
                    <a:pt x="36" y="47"/>
                  </a:lnTo>
                  <a:lnTo>
                    <a:pt x="49" y="58"/>
                  </a:lnTo>
                  <a:lnTo>
                    <a:pt x="63" y="19"/>
                  </a:lnTo>
                  <a:lnTo>
                    <a:pt x="64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1" name="Freeform 59"/>
            <p:cNvSpPr>
              <a:spLocks/>
            </p:cNvSpPr>
            <p:nvPr/>
          </p:nvSpPr>
          <p:spPr bwMode="auto">
            <a:xfrm>
              <a:off x="5976" y="1390"/>
              <a:ext cx="174" cy="126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27" y="61"/>
                </a:cxn>
                <a:cxn ang="0">
                  <a:pos x="31" y="71"/>
                </a:cxn>
                <a:cxn ang="0">
                  <a:pos x="34" y="78"/>
                </a:cxn>
                <a:cxn ang="0">
                  <a:pos x="42" y="93"/>
                </a:cxn>
                <a:cxn ang="0">
                  <a:pos x="47" y="102"/>
                </a:cxn>
                <a:cxn ang="0">
                  <a:pos x="56" y="111"/>
                </a:cxn>
                <a:cxn ang="0">
                  <a:pos x="71" y="119"/>
                </a:cxn>
                <a:cxn ang="0">
                  <a:pos x="81" y="123"/>
                </a:cxn>
                <a:cxn ang="0">
                  <a:pos x="88" y="125"/>
                </a:cxn>
                <a:cxn ang="0">
                  <a:pos x="97" y="122"/>
                </a:cxn>
                <a:cxn ang="0">
                  <a:pos x="108" y="117"/>
                </a:cxn>
                <a:cxn ang="0">
                  <a:pos x="124" y="105"/>
                </a:cxn>
                <a:cxn ang="0">
                  <a:pos x="135" y="93"/>
                </a:cxn>
                <a:cxn ang="0">
                  <a:pos x="147" y="72"/>
                </a:cxn>
                <a:cxn ang="0">
                  <a:pos x="135" y="94"/>
                </a:cxn>
                <a:cxn ang="0">
                  <a:pos x="142" y="102"/>
                </a:cxn>
                <a:cxn ang="0">
                  <a:pos x="147" y="109"/>
                </a:cxn>
                <a:cxn ang="0">
                  <a:pos x="157" y="102"/>
                </a:cxn>
                <a:cxn ang="0">
                  <a:pos x="164" y="93"/>
                </a:cxn>
                <a:cxn ang="0">
                  <a:pos x="170" y="78"/>
                </a:cxn>
                <a:cxn ang="0">
                  <a:pos x="172" y="62"/>
                </a:cxn>
                <a:cxn ang="0">
                  <a:pos x="173" y="51"/>
                </a:cxn>
                <a:cxn ang="0">
                  <a:pos x="172" y="40"/>
                </a:cxn>
                <a:cxn ang="0">
                  <a:pos x="169" y="26"/>
                </a:cxn>
                <a:cxn ang="0">
                  <a:pos x="167" y="26"/>
                </a:cxn>
                <a:cxn ang="0">
                  <a:pos x="165" y="22"/>
                </a:cxn>
                <a:cxn ang="0">
                  <a:pos x="162" y="20"/>
                </a:cxn>
                <a:cxn ang="0">
                  <a:pos x="154" y="18"/>
                </a:cxn>
                <a:cxn ang="0">
                  <a:pos x="142" y="17"/>
                </a:cxn>
                <a:cxn ang="0">
                  <a:pos x="129" y="18"/>
                </a:cxn>
                <a:cxn ang="0">
                  <a:pos x="115" y="26"/>
                </a:cxn>
                <a:cxn ang="0">
                  <a:pos x="109" y="32"/>
                </a:cxn>
                <a:cxn ang="0">
                  <a:pos x="104" y="38"/>
                </a:cxn>
                <a:cxn ang="0">
                  <a:pos x="103" y="45"/>
                </a:cxn>
                <a:cxn ang="0">
                  <a:pos x="102" y="56"/>
                </a:cxn>
                <a:cxn ang="0">
                  <a:pos x="103" y="60"/>
                </a:cxn>
                <a:cxn ang="0">
                  <a:pos x="92" y="67"/>
                </a:cxn>
                <a:cxn ang="0">
                  <a:pos x="87" y="72"/>
                </a:cxn>
                <a:cxn ang="0">
                  <a:pos x="81" y="62"/>
                </a:cxn>
                <a:cxn ang="0">
                  <a:pos x="74" y="56"/>
                </a:cxn>
                <a:cxn ang="0">
                  <a:pos x="63" y="50"/>
                </a:cxn>
                <a:cxn ang="0">
                  <a:pos x="60" y="34"/>
                </a:cxn>
                <a:cxn ang="0">
                  <a:pos x="57" y="24"/>
                </a:cxn>
                <a:cxn ang="0">
                  <a:pos x="55" y="18"/>
                </a:cxn>
                <a:cxn ang="0">
                  <a:pos x="54" y="15"/>
                </a:cxn>
                <a:cxn ang="0">
                  <a:pos x="52" y="13"/>
                </a:cxn>
                <a:cxn ang="0">
                  <a:pos x="49" y="11"/>
                </a:cxn>
                <a:cxn ang="0">
                  <a:pos x="46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0" y="1"/>
                </a:cxn>
                <a:cxn ang="0">
                  <a:pos x="11" y="4"/>
                </a:cxn>
                <a:cxn ang="0">
                  <a:pos x="4" y="10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3" y="39"/>
                </a:cxn>
                <a:cxn ang="0">
                  <a:pos x="13" y="51"/>
                </a:cxn>
                <a:cxn ang="0">
                  <a:pos x="20" y="55"/>
                </a:cxn>
                <a:cxn ang="0">
                  <a:pos x="20" y="55"/>
                </a:cxn>
              </a:cxnLst>
              <a:rect l="0" t="0" r="r" b="b"/>
              <a:pathLst>
                <a:path w="174" h="126">
                  <a:moveTo>
                    <a:pt x="20" y="55"/>
                  </a:moveTo>
                  <a:lnTo>
                    <a:pt x="27" y="61"/>
                  </a:lnTo>
                  <a:lnTo>
                    <a:pt x="31" y="71"/>
                  </a:lnTo>
                  <a:lnTo>
                    <a:pt x="34" y="78"/>
                  </a:lnTo>
                  <a:lnTo>
                    <a:pt x="42" y="93"/>
                  </a:lnTo>
                  <a:lnTo>
                    <a:pt x="47" y="102"/>
                  </a:lnTo>
                  <a:lnTo>
                    <a:pt x="56" y="111"/>
                  </a:lnTo>
                  <a:lnTo>
                    <a:pt x="71" y="119"/>
                  </a:lnTo>
                  <a:lnTo>
                    <a:pt x="81" y="123"/>
                  </a:lnTo>
                  <a:lnTo>
                    <a:pt x="88" y="125"/>
                  </a:lnTo>
                  <a:lnTo>
                    <a:pt x="97" y="122"/>
                  </a:lnTo>
                  <a:lnTo>
                    <a:pt x="108" y="117"/>
                  </a:lnTo>
                  <a:lnTo>
                    <a:pt x="124" y="105"/>
                  </a:lnTo>
                  <a:lnTo>
                    <a:pt x="135" y="93"/>
                  </a:lnTo>
                  <a:lnTo>
                    <a:pt x="147" y="72"/>
                  </a:lnTo>
                  <a:lnTo>
                    <a:pt x="135" y="94"/>
                  </a:lnTo>
                  <a:lnTo>
                    <a:pt x="142" y="102"/>
                  </a:lnTo>
                  <a:lnTo>
                    <a:pt x="147" y="109"/>
                  </a:lnTo>
                  <a:lnTo>
                    <a:pt x="157" y="102"/>
                  </a:lnTo>
                  <a:lnTo>
                    <a:pt x="164" y="93"/>
                  </a:lnTo>
                  <a:lnTo>
                    <a:pt x="170" y="78"/>
                  </a:lnTo>
                  <a:lnTo>
                    <a:pt x="172" y="62"/>
                  </a:lnTo>
                  <a:lnTo>
                    <a:pt x="173" y="51"/>
                  </a:lnTo>
                  <a:lnTo>
                    <a:pt x="172" y="40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5" y="22"/>
                  </a:lnTo>
                  <a:lnTo>
                    <a:pt x="162" y="20"/>
                  </a:lnTo>
                  <a:lnTo>
                    <a:pt x="154" y="18"/>
                  </a:lnTo>
                  <a:lnTo>
                    <a:pt x="142" y="17"/>
                  </a:lnTo>
                  <a:lnTo>
                    <a:pt x="129" y="18"/>
                  </a:lnTo>
                  <a:lnTo>
                    <a:pt x="115" y="26"/>
                  </a:lnTo>
                  <a:lnTo>
                    <a:pt x="109" y="32"/>
                  </a:lnTo>
                  <a:lnTo>
                    <a:pt x="104" y="38"/>
                  </a:lnTo>
                  <a:lnTo>
                    <a:pt x="103" y="45"/>
                  </a:lnTo>
                  <a:lnTo>
                    <a:pt x="102" y="56"/>
                  </a:lnTo>
                  <a:lnTo>
                    <a:pt x="103" y="60"/>
                  </a:lnTo>
                  <a:lnTo>
                    <a:pt x="92" y="67"/>
                  </a:lnTo>
                  <a:lnTo>
                    <a:pt x="87" y="72"/>
                  </a:lnTo>
                  <a:lnTo>
                    <a:pt x="81" y="62"/>
                  </a:lnTo>
                  <a:lnTo>
                    <a:pt x="74" y="56"/>
                  </a:lnTo>
                  <a:lnTo>
                    <a:pt x="63" y="50"/>
                  </a:lnTo>
                  <a:lnTo>
                    <a:pt x="60" y="34"/>
                  </a:lnTo>
                  <a:lnTo>
                    <a:pt x="57" y="24"/>
                  </a:lnTo>
                  <a:lnTo>
                    <a:pt x="55" y="18"/>
                  </a:lnTo>
                  <a:lnTo>
                    <a:pt x="54" y="15"/>
                  </a:lnTo>
                  <a:lnTo>
                    <a:pt x="52" y="13"/>
                  </a:lnTo>
                  <a:lnTo>
                    <a:pt x="49" y="11"/>
                  </a:lnTo>
                  <a:lnTo>
                    <a:pt x="46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11" y="4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13" y="51"/>
                  </a:lnTo>
                  <a:lnTo>
                    <a:pt x="20" y="55"/>
                  </a:lnTo>
                  <a:lnTo>
                    <a:pt x="20" y="5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2" name="Freeform 60"/>
            <p:cNvSpPr>
              <a:spLocks/>
            </p:cNvSpPr>
            <p:nvPr/>
          </p:nvSpPr>
          <p:spPr bwMode="auto">
            <a:xfrm>
              <a:off x="5956" y="1445"/>
              <a:ext cx="176" cy="179"/>
            </a:xfrm>
            <a:custGeom>
              <a:avLst/>
              <a:gdLst/>
              <a:ahLst/>
              <a:cxnLst>
                <a:cxn ang="0">
                  <a:pos x="101" y="178"/>
                </a:cxn>
                <a:cxn ang="0">
                  <a:pos x="84" y="165"/>
                </a:cxn>
                <a:cxn ang="0">
                  <a:pos x="65" y="152"/>
                </a:cxn>
                <a:cxn ang="0">
                  <a:pos x="18" y="127"/>
                </a:cxn>
                <a:cxn ang="0">
                  <a:pos x="6" y="120"/>
                </a:cxn>
                <a:cxn ang="0">
                  <a:pos x="0" y="114"/>
                </a:cxn>
                <a:cxn ang="0">
                  <a:pos x="4" y="103"/>
                </a:cxn>
                <a:cxn ang="0">
                  <a:pos x="30" y="77"/>
                </a:cxn>
                <a:cxn ang="0">
                  <a:pos x="43" y="70"/>
                </a:cxn>
                <a:cxn ang="0">
                  <a:pos x="30" y="77"/>
                </a:cxn>
                <a:cxn ang="0">
                  <a:pos x="30" y="50"/>
                </a:cxn>
                <a:cxn ang="0">
                  <a:pos x="29" y="45"/>
                </a:cxn>
                <a:cxn ang="0">
                  <a:pos x="27" y="42"/>
                </a:cxn>
                <a:cxn ang="0">
                  <a:pos x="40" y="2"/>
                </a:cxn>
                <a:cxn ang="0">
                  <a:pos x="42" y="1"/>
                </a:cxn>
                <a:cxn ang="0">
                  <a:pos x="40" y="0"/>
                </a:cxn>
                <a:cxn ang="0">
                  <a:pos x="47" y="6"/>
                </a:cxn>
                <a:cxn ang="0">
                  <a:pos x="52" y="16"/>
                </a:cxn>
                <a:cxn ang="0">
                  <a:pos x="54" y="22"/>
                </a:cxn>
                <a:cxn ang="0">
                  <a:pos x="62" y="38"/>
                </a:cxn>
                <a:cxn ang="0">
                  <a:pos x="76" y="56"/>
                </a:cxn>
                <a:cxn ang="0">
                  <a:pos x="91" y="64"/>
                </a:cxn>
                <a:cxn ang="0">
                  <a:pos x="101" y="68"/>
                </a:cxn>
                <a:cxn ang="0">
                  <a:pos x="108" y="69"/>
                </a:cxn>
                <a:cxn ang="0">
                  <a:pos x="117" y="67"/>
                </a:cxn>
                <a:cxn ang="0">
                  <a:pos x="144" y="49"/>
                </a:cxn>
                <a:cxn ang="0">
                  <a:pos x="155" y="38"/>
                </a:cxn>
                <a:cxn ang="0">
                  <a:pos x="167" y="17"/>
                </a:cxn>
                <a:cxn ang="0">
                  <a:pos x="155" y="39"/>
                </a:cxn>
                <a:cxn ang="0">
                  <a:pos x="162" y="47"/>
                </a:cxn>
                <a:cxn ang="0">
                  <a:pos x="167" y="54"/>
                </a:cxn>
                <a:cxn ang="0">
                  <a:pos x="167" y="55"/>
                </a:cxn>
                <a:cxn ang="0">
                  <a:pos x="173" y="75"/>
                </a:cxn>
                <a:cxn ang="0">
                  <a:pos x="175" y="91"/>
                </a:cxn>
                <a:cxn ang="0">
                  <a:pos x="173" y="108"/>
                </a:cxn>
                <a:cxn ang="0">
                  <a:pos x="168" y="124"/>
                </a:cxn>
                <a:cxn ang="0">
                  <a:pos x="162" y="140"/>
                </a:cxn>
                <a:cxn ang="0">
                  <a:pos x="150" y="152"/>
                </a:cxn>
                <a:cxn ang="0">
                  <a:pos x="140" y="156"/>
                </a:cxn>
                <a:cxn ang="0">
                  <a:pos x="128" y="160"/>
                </a:cxn>
                <a:cxn ang="0">
                  <a:pos x="122" y="162"/>
                </a:cxn>
                <a:cxn ang="0">
                  <a:pos x="117" y="165"/>
                </a:cxn>
                <a:cxn ang="0">
                  <a:pos x="102" y="178"/>
                </a:cxn>
                <a:cxn ang="0">
                  <a:pos x="101" y="178"/>
                </a:cxn>
              </a:cxnLst>
              <a:rect l="0" t="0" r="r" b="b"/>
              <a:pathLst>
                <a:path w="176" h="179">
                  <a:moveTo>
                    <a:pt x="101" y="178"/>
                  </a:moveTo>
                  <a:lnTo>
                    <a:pt x="84" y="165"/>
                  </a:lnTo>
                  <a:lnTo>
                    <a:pt x="65" y="152"/>
                  </a:lnTo>
                  <a:lnTo>
                    <a:pt x="18" y="127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4" y="103"/>
                  </a:lnTo>
                  <a:lnTo>
                    <a:pt x="30" y="77"/>
                  </a:lnTo>
                  <a:lnTo>
                    <a:pt x="43" y="70"/>
                  </a:lnTo>
                  <a:lnTo>
                    <a:pt x="30" y="77"/>
                  </a:lnTo>
                  <a:lnTo>
                    <a:pt x="30" y="50"/>
                  </a:lnTo>
                  <a:lnTo>
                    <a:pt x="29" y="45"/>
                  </a:lnTo>
                  <a:lnTo>
                    <a:pt x="27" y="42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47" y="6"/>
                  </a:lnTo>
                  <a:lnTo>
                    <a:pt x="52" y="16"/>
                  </a:lnTo>
                  <a:lnTo>
                    <a:pt x="54" y="22"/>
                  </a:lnTo>
                  <a:lnTo>
                    <a:pt x="62" y="38"/>
                  </a:lnTo>
                  <a:lnTo>
                    <a:pt x="76" y="56"/>
                  </a:lnTo>
                  <a:lnTo>
                    <a:pt x="91" y="64"/>
                  </a:lnTo>
                  <a:lnTo>
                    <a:pt x="101" y="68"/>
                  </a:lnTo>
                  <a:lnTo>
                    <a:pt x="108" y="69"/>
                  </a:lnTo>
                  <a:lnTo>
                    <a:pt x="117" y="67"/>
                  </a:lnTo>
                  <a:lnTo>
                    <a:pt x="144" y="49"/>
                  </a:lnTo>
                  <a:lnTo>
                    <a:pt x="155" y="38"/>
                  </a:lnTo>
                  <a:lnTo>
                    <a:pt x="167" y="17"/>
                  </a:lnTo>
                  <a:lnTo>
                    <a:pt x="155" y="39"/>
                  </a:lnTo>
                  <a:lnTo>
                    <a:pt x="162" y="47"/>
                  </a:lnTo>
                  <a:lnTo>
                    <a:pt x="167" y="54"/>
                  </a:lnTo>
                  <a:lnTo>
                    <a:pt x="167" y="55"/>
                  </a:lnTo>
                  <a:lnTo>
                    <a:pt x="173" y="75"/>
                  </a:lnTo>
                  <a:lnTo>
                    <a:pt x="175" y="91"/>
                  </a:lnTo>
                  <a:lnTo>
                    <a:pt x="173" y="108"/>
                  </a:lnTo>
                  <a:lnTo>
                    <a:pt x="168" y="124"/>
                  </a:lnTo>
                  <a:lnTo>
                    <a:pt x="162" y="140"/>
                  </a:lnTo>
                  <a:lnTo>
                    <a:pt x="150" y="152"/>
                  </a:lnTo>
                  <a:lnTo>
                    <a:pt x="140" y="156"/>
                  </a:lnTo>
                  <a:lnTo>
                    <a:pt x="128" y="160"/>
                  </a:lnTo>
                  <a:lnTo>
                    <a:pt x="122" y="162"/>
                  </a:lnTo>
                  <a:lnTo>
                    <a:pt x="117" y="165"/>
                  </a:lnTo>
                  <a:lnTo>
                    <a:pt x="102" y="178"/>
                  </a:lnTo>
                  <a:lnTo>
                    <a:pt x="101" y="17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3" name="Freeform 61"/>
            <p:cNvSpPr>
              <a:spLocks/>
            </p:cNvSpPr>
            <p:nvPr/>
          </p:nvSpPr>
          <p:spPr bwMode="auto">
            <a:xfrm>
              <a:off x="6013" y="1598"/>
              <a:ext cx="99" cy="94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3" y="4"/>
                </a:cxn>
                <a:cxn ang="0">
                  <a:pos x="71" y="7"/>
                </a:cxn>
                <a:cxn ang="0">
                  <a:pos x="65" y="9"/>
                </a:cxn>
                <a:cxn ang="0">
                  <a:pos x="60" y="13"/>
                </a:cxn>
                <a:cxn ang="0">
                  <a:pos x="45" y="25"/>
                </a:cxn>
                <a:cxn ang="0">
                  <a:pos x="44" y="26"/>
                </a:cxn>
                <a:cxn ang="0">
                  <a:pos x="44" y="25"/>
                </a:cxn>
                <a:cxn ang="0">
                  <a:pos x="39" y="30"/>
                </a:cxn>
                <a:cxn ang="0">
                  <a:pos x="28" y="40"/>
                </a:cxn>
                <a:cxn ang="0">
                  <a:pos x="20" y="42"/>
                </a:cxn>
                <a:cxn ang="0">
                  <a:pos x="3" y="42"/>
                </a:cxn>
                <a:cxn ang="0">
                  <a:pos x="3" y="58"/>
                </a:cxn>
                <a:cxn ang="0">
                  <a:pos x="2" y="74"/>
                </a:cxn>
                <a:cxn ang="0">
                  <a:pos x="3" y="75"/>
                </a:cxn>
                <a:cxn ang="0">
                  <a:pos x="0" y="92"/>
                </a:cxn>
                <a:cxn ang="0">
                  <a:pos x="0" y="93"/>
                </a:cxn>
                <a:cxn ang="0">
                  <a:pos x="26" y="89"/>
                </a:cxn>
                <a:cxn ang="0">
                  <a:pos x="44" y="86"/>
                </a:cxn>
                <a:cxn ang="0">
                  <a:pos x="55" y="83"/>
                </a:cxn>
                <a:cxn ang="0">
                  <a:pos x="63" y="78"/>
                </a:cxn>
                <a:cxn ang="0">
                  <a:pos x="68" y="73"/>
                </a:cxn>
                <a:cxn ang="0">
                  <a:pos x="80" y="52"/>
                </a:cxn>
                <a:cxn ang="0">
                  <a:pos x="87" y="34"/>
                </a:cxn>
                <a:cxn ang="0">
                  <a:pos x="93" y="26"/>
                </a:cxn>
                <a:cxn ang="0">
                  <a:pos x="98" y="13"/>
                </a:cxn>
                <a:cxn ang="0">
                  <a:pos x="98" y="5"/>
                </a:cxn>
                <a:cxn ang="0">
                  <a:pos x="98" y="0"/>
                </a:cxn>
                <a:cxn ang="0">
                  <a:pos x="96" y="0"/>
                </a:cxn>
                <a:cxn ang="0">
                  <a:pos x="93" y="0"/>
                </a:cxn>
              </a:cxnLst>
              <a:rect l="0" t="0" r="r" b="b"/>
              <a:pathLst>
                <a:path w="99" h="94">
                  <a:moveTo>
                    <a:pt x="93" y="0"/>
                  </a:moveTo>
                  <a:lnTo>
                    <a:pt x="83" y="4"/>
                  </a:lnTo>
                  <a:lnTo>
                    <a:pt x="71" y="7"/>
                  </a:lnTo>
                  <a:lnTo>
                    <a:pt x="65" y="9"/>
                  </a:lnTo>
                  <a:lnTo>
                    <a:pt x="60" y="13"/>
                  </a:lnTo>
                  <a:lnTo>
                    <a:pt x="45" y="25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39" y="3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3" y="42"/>
                  </a:lnTo>
                  <a:lnTo>
                    <a:pt x="3" y="58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26" y="89"/>
                  </a:lnTo>
                  <a:lnTo>
                    <a:pt x="44" y="86"/>
                  </a:lnTo>
                  <a:lnTo>
                    <a:pt x="55" y="83"/>
                  </a:lnTo>
                  <a:lnTo>
                    <a:pt x="63" y="78"/>
                  </a:lnTo>
                  <a:lnTo>
                    <a:pt x="68" y="73"/>
                  </a:lnTo>
                  <a:lnTo>
                    <a:pt x="80" y="52"/>
                  </a:lnTo>
                  <a:lnTo>
                    <a:pt x="87" y="34"/>
                  </a:lnTo>
                  <a:lnTo>
                    <a:pt x="93" y="26"/>
                  </a:lnTo>
                  <a:lnTo>
                    <a:pt x="98" y="13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74" name="Group 62"/>
          <p:cNvGrpSpPr>
            <a:grpSpLocks/>
          </p:cNvGrpSpPr>
          <p:nvPr/>
        </p:nvGrpSpPr>
        <p:grpSpPr bwMode="auto">
          <a:xfrm>
            <a:off x="5381626" y="1695450"/>
            <a:ext cx="1770063" cy="2114550"/>
            <a:chOff x="3240" y="1071"/>
            <a:chExt cx="1189" cy="1695"/>
          </a:xfrm>
        </p:grpSpPr>
        <p:sp>
          <p:nvSpPr>
            <p:cNvPr id="115775" name="Freeform 63"/>
            <p:cNvSpPr>
              <a:spLocks/>
            </p:cNvSpPr>
            <p:nvPr/>
          </p:nvSpPr>
          <p:spPr bwMode="auto">
            <a:xfrm>
              <a:off x="3555" y="1846"/>
              <a:ext cx="358" cy="835"/>
            </a:xfrm>
            <a:custGeom>
              <a:avLst/>
              <a:gdLst/>
              <a:ahLst/>
              <a:cxnLst>
                <a:cxn ang="0">
                  <a:pos x="18" y="574"/>
                </a:cxn>
                <a:cxn ang="0">
                  <a:pos x="38" y="790"/>
                </a:cxn>
                <a:cxn ang="0">
                  <a:pos x="155" y="834"/>
                </a:cxn>
                <a:cxn ang="0">
                  <a:pos x="155" y="800"/>
                </a:cxn>
                <a:cxn ang="0">
                  <a:pos x="151" y="750"/>
                </a:cxn>
                <a:cxn ang="0">
                  <a:pos x="157" y="661"/>
                </a:cxn>
                <a:cxn ang="0">
                  <a:pos x="162" y="618"/>
                </a:cxn>
                <a:cxn ang="0">
                  <a:pos x="167" y="574"/>
                </a:cxn>
                <a:cxn ang="0">
                  <a:pos x="166" y="542"/>
                </a:cxn>
                <a:cxn ang="0">
                  <a:pos x="159" y="502"/>
                </a:cxn>
                <a:cxn ang="0">
                  <a:pos x="151" y="462"/>
                </a:cxn>
                <a:cxn ang="0">
                  <a:pos x="152" y="307"/>
                </a:cxn>
                <a:cxn ang="0">
                  <a:pos x="158" y="249"/>
                </a:cxn>
                <a:cxn ang="0">
                  <a:pos x="166" y="215"/>
                </a:cxn>
                <a:cxn ang="0">
                  <a:pos x="185" y="206"/>
                </a:cxn>
                <a:cxn ang="0">
                  <a:pos x="194" y="249"/>
                </a:cxn>
                <a:cxn ang="0">
                  <a:pos x="198" y="312"/>
                </a:cxn>
                <a:cxn ang="0">
                  <a:pos x="205" y="382"/>
                </a:cxn>
                <a:cxn ang="0">
                  <a:pos x="211" y="429"/>
                </a:cxn>
                <a:cxn ang="0">
                  <a:pos x="211" y="472"/>
                </a:cxn>
                <a:cxn ang="0">
                  <a:pos x="212" y="499"/>
                </a:cxn>
                <a:cxn ang="0">
                  <a:pos x="230" y="752"/>
                </a:cxn>
                <a:cxn ang="0">
                  <a:pos x="239" y="800"/>
                </a:cxn>
                <a:cxn ang="0">
                  <a:pos x="242" y="816"/>
                </a:cxn>
                <a:cxn ang="0">
                  <a:pos x="257" y="798"/>
                </a:cxn>
                <a:cxn ang="0">
                  <a:pos x="284" y="785"/>
                </a:cxn>
                <a:cxn ang="0">
                  <a:pos x="302" y="784"/>
                </a:cxn>
                <a:cxn ang="0">
                  <a:pos x="311" y="787"/>
                </a:cxn>
                <a:cxn ang="0">
                  <a:pos x="320" y="795"/>
                </a:cxn>
                <a:cxn ang="0">
                  <a:pos x="331" y="816"/>
                </a:cxn>
                <a:cxn ang="0">
                  <a:pos x="340" y="785"/>
                </a:cxn>
                <a:cxn ang="0">
                  <a:pos x="345" y="723"/>
                </a:cxn>
                <a:cxn ang="0">
                  <a:pos x="352" y="625"/>
                </a:cxn>
                <a:cxn ang="0">
                  <a:pos x="357" y="526"/>
                </a:cxn>
                <a:cxn ang="0">
                  <a:pos x="352" y="425"/>
                </a:cxn>
                <a:cxn ang="0">
                  <a:pos x="350" y="355"/>
                </a:cxn>
                <a:cxn ang="0">
                  <a:pos x="351" y="230"/>
                </a:cxn>
                <a:cxn ang="0">
                  <a:pos x="348" y="62"/>
                </a:cxn>
                <a:cxn ang="0">
                  <a:pos x="345" y="13"/>
                </a:cxn>
                <a:cxn ang="0">
                  <a:pos x="284" y="21"/>
                </a:cxn>
                <a:cxn ang="0">
                  <a:pos x="200" y="24"/>
                </a:cxn>
                <a:cxn ang="0">
                  <a:pos x="130" y="20"/>
                </a:cxn>
                <a:cxn ang="0">
                  <a:pos x="62" y="10"/>
                </a:cxn>
                <a:cxn ang="0">
                  <a:pos x="14" y="0"/>
                </a:cxn>
                <a:cxn ang="0">
                  <a:pos x="8" y="29"/>
                </a:cxn>
                <a:cxn ang="0">
                  <a:pos x="3" y="77"/>
                </a:cxn>
                <a:cxn ang="0">
                  <a:pos x="0" y="135"/>
                </a:cxn>
                <a:cxn ang="0">
                  <a:pos x="7" y="208"/>
                </a:cxn>
                <a:cxn ang="0">
                  <a:pos x="17" y="437"/>
                </a:cxn>
                <a:cxn ang="0">
                  <a:pos x="14" y="495"/>
                </a:cxn>
              </a:cxnLst>
              <a:rect l="0" t="0" r="r" b="b"/>
              <a:pathLst>
                <a:path w="358" h="835">
                  <a:moveTo>
                    <a:pt x="16" y="549"/>
                  </a:moveTo>
                  <a:lnTo>
                    <a:pt x="18" y="574"/>
                  </a:lnTo>
                  <a:lnTo>
                    <a:pt x="34" y="730"/>
                  </a:lnTo>
                  <a:lnTo>
                    <a:pt x="38" y="790"/>
                  </a:lnTo>
                  <a:lnTo>
                    <a:pt x="152" y="833"/>
                  </a:lnTo>
                  <a:lnTo>
                    <a:pt x="155" y="834"/>
                  </a:lnTo>
                  <a:lnTo>
                    <a:pt x="155" y="816"/>
                  </a:lnTo>
                  <a:lnTo>
                    <a:pt x="155" y="800"/>
                  </a:lnTo>
                  <a:lnTo>
                    <a:pt x="153" y="773"/>
                  </a:lnTo>
                  <a:lnTo>
                    <a:pt x="151" y="750"/>
                  </a:lnTo>
                  <a:lnTo>
                    <a:pt x="152" y="694"/>
                  </a:lnTo>
                  <a:lnTo>
                    <a:pt x="157" y="661"/>
                  </a:lnTo>
                  <a:lnTo>
                    <a:pt x="160" y="640"/>
                  </a:lnTo>
                  <a:lnTo>
                    <a:pt x="162" y="618"/>
                  </a:lnTo>
                  <a:lnTo>
                    <a:pt x="163" y="597"/>
                  </a:lnTo>
                  <a:lnTo>
                    <a:pt x="167" y="574"/>
                  </a:lnTo>
                  <a:lnTo>
                    <a:pt x="167" y="552"/>
                  </a:lnTo>
                  <a:lnTo>
                    <a:pt x="166" y="542"/>
                  </a:lnTo>
                  <a:lnTo>
                    <a:pt x="164" y="526"/>
                  </a:lnTo>
                  <a:lnTo>
                    <a:pt x="159" y="502"/>
                  </a:lnTo>
                  <a:lnTo>
                    <a:pt x="155" y="485"/>
                  </a:lnTo>
                  <a:lnTo>
                    <a:pt x="151" y="462"/>
                  </a:lnTo>
                  <a:lnTo>
                    <a:pt x="148" y="442"/>
                  </a:lnTo>
                  <a:lnTo>
                    <a:pt x="152" y="307"/>
                  </a:lnTo>
                  <a:lnTo>
                    <a:pt x="154" y="277"/>
                  </a:lnTo>
                  <a:lnTo>
                    <a:pt x="158" y="249"/>
                  </a:lnTo>
                  <a:lnTo>
                    <a:pt x="162" y="230"/>
                  </a:lnTo>
                  <a:lnTo>
                    <a:pt x="166" y="215"/>
                  </a:lnTo>
                  <a:lnTo>
                    <a:pt x="176" y="190"/>
                  </a:lnTo>
                  <a:lnTo>
                    <a:pt x="185" y="206"/>
                  </a:lnTo>
                  <a:lnTo>
                    <a:pt x="189" y="222"/>
                  </a:lnTo>
                  <a:lnTo>
                    <a:pt x="194" y="249"/>
                  </a:lnTo>
                  <a:lnTo>
                    <a:pt x="196" y="280"/>
                  </a:lnTo>
                  <a:lnTo>
                    <a:pt x="198" y="312"/>
                  </a:lnTo>
                  <a:lnTo>
                    <a:pt x="200" y="345"/>
                  </a:lnTo>
                  <a:lnTo>
                    <a:pt x="205" y="382"/>
                  </a:lnTo>
                  <a:lnTo>
                    <a:pt x="208" y="407"/>
                  </a:lnTo>
                  <a:lnTo>
                    <a:pt x="211" y="429"/>
                  </a:lnTo>
                  <a:lnTo>
                    <a:pt x="209" y="453"/>
                  </a:lnTo>
                  <a:lnTo>
                    <a:pt x="211" y="472"/>
                  </a:lnTo>
                  <a:lnTo>
                    <a:pt x="212" y="489"/>
                  </a:lnTo>
                  <a:lnTo>
                    <a:pt x="212" y="499"/>
                  </a:lnTo>
                  <a:lnTo>
                    <a:pt x="211" y="592"/>
                  </a:lnTo>
                  <a:lnTo>
                    <a:pt x="230" y="752"/>
                  </a:lnTo>
                  <a:lnTo>
                    <a:pt x="234" y="773"/>
                  </a:lnTo>
                  <a:lnTo>
                    <a:pt x="239" y="800"/>
                  </a:lnTo>
                  <a:lnTo>
                    <a:pt x="242" y="817"/>
                  </a:lnTo>
                  <a:lnTo>
                    <a:pt x="242" y="816"/>
                  </a:lnTo>
                  <a:lnTo>
                    <a:pt x="250" y="806"/>
                  </a:lnTo>
                  <a:lnTo>
                    <a:pt x="257" y="798"/>
                  </a:lnTo>
                  <a:lnTo>
                    <a:pt x="271" y="789"/>
                  </a:lnTo>
                  <a:lnTo>
                    <a:pt x="284" y="785"/>
                  </a:lnTo>
                  <a:lnTo>
                    <a:pt x="296" y="784"/>
                  </a:lnTo>
                  <a:lnTo>
                    <a:pt x="302" y="784"/>
                  </a:lnTo>
                  <a:lnTo>
                    <a:pt x="306" y="785"/>
                  </a:lnTo>
                  <a:lnTo>
                    <a:pt x="311" y="787"/>
                  </a:lnTo>
                  <a:lnTo>
                    <a:pt x="314" y="790"/>
                  </a:lnTo>
                  <a:lnTo>
                    <a:pt x="320" y="795"/>
                  </a:lnTo>
                  <a:lnTo>
                    <a:pt x="324" y="801"/>
                  </a:lnTo>
                  <a:lnTo>
                    <a:pt x="331" y="816"/>
                  </a:lnTo>
                  <a:lnTo>
                    <a:pt x="332" y="817"/>
                  </a:lnTo>
                  <a:lnTo>
                    <a:pt x="340" y="785"/>
                  </a:lnTo>
                  <a:lnTo>
                    <a:pt x="342" y="768"/>
                  </a:lnTo>
                  <a:lnTo>
                    <a:pt x="345" y="723"/>
                  </a:lnTo>
                  <a:lnTo>
                    <a:pt x="350" y="661"/>
                  </a:lnTo>
                  <a:lnTo>
                    <a:pt x="352" y="625"/>
                  </a:lnTo>
                  <a:lnTo>
                    <a:pt x="356" y="565"/>
                  </a:lnTo>
                  <a:lnTo>
                    <a:pt x="357" y="526"/>
                  </a:lnTo>
                  <a:lnTo>
                    <a:pt x="356" y="473"/>
                  </a:lnTo>
                  <a:lnTo>
                    <a:pt x="352" y="425"/>
                  </a:lnTo>
                  <a:lnTo>
                    <a:pt x="351" y="393"/>
                  </a:lnTo>
                  <a:lnTo>
                    <a:pt x="350" y="355"/>
                  </a:lnTo>
                  <a:lnTo>
                    <a:pt x="352" y="280"/>
                  </a:lnTo>
                  <a:lnTo>
                    <a:pt x="351" y="230"/>
                  </a:lnTo>
                  <a:lnTo>
                    <a:pt x="351" y="118"/>
                  </a:lnTo>
                  <a:lnTo>
                    <a:pt x="348" y="62"/>
                  </a:lnTo>
                  <a:lnTo>
                    <a:pt x="346" y="34"/>
                  </a:lnTo>
                  <a:lnTo>
                    <a:pt x="345" y="13"/>
                  </a:lnTo>
                  <a:lnTo>
                    <a:pt x="322" y="17"/>
                  </a:lnTo>
                  <a:lnTo>
                    <a:pt x="284" y="21"/>
                  </a:lnTo>
                  <a:lnTo>
                    <a:pt x="243" y="22"/>
                  </a:lnTo>
                  <a:lnTo>
                    <a:pt x="200" y="24"/>
                  </a:lnTo>
                  <a:lnTo>
                    <a:pt x="170" y="22"/>
                  </a:lnTo>
                  <a:lnTo>
                    <a:pt x="130" y="20"/>
                  </a:lnTo>
                  <a:lnTo>
                    <a:pt x="92" y="16"/>
                  </a:lnTo>
                  <a:lnTo>
                    <a:pt x="62" y="10"/>
                  </a:lnTo>
                  <a:lnTo>
                    <a:pt x="38" y="7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8" y="29"/>
                  </a:lnTo>
                  <a:lnTo>
                    <a:pt x="5" y="55"/>
                  </a:lnTo>
                  <a:lnTo>
                    <a:pt x="3" y="77"/>
                  </a:lnTo>
                  <a:lnTo>
                    <a:pt x="1" y="109"/>
                  </a:lnTo>
                  <a:lnTo>
                    <a:pt x="0" y="135"/>
                  </a:lnTo>
                  <a:lnTo>
                    <a:pt x="2" y="174"/>
                  </a:lnTo>
                  <a:lnTo>
                    <a:pt x="7" y="208"/>
                  </a:lnTo>
                  <a:lnTo>
                    <a:pt x="10" y="248"/>
                  </a:lnTo>
                  <a:lnTo>
                    <a:pt x="17" y="437"/>
                  </a:lnTo>
                  <a:lnTo>
                    <a:pt x="26" y="489"/>
                  </a:lnTo>
                  <a:lnTo>
                    <a:pt x="14" y="495"/>
                  </a:lnTo>
                  <a:lnTo>
                    <a:pt x="16" y="54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6" name="Freeform 64"/>
            <p:cNvSpPr>
              <a:spLocks/>
            </p:cNvSpPr>
            <p:nvPr/>
          </p:nvSpPr>
          <p:spPr bwMode="auto">
            <a:xfrm>
              <a:off x="3432" y="1318"/>
              <a:ext cx="558" cy="553"/>
            </a:xfrm>
            <a:custGeom>
              <a:avLst/>
              <a:gdLst/>
              <a:ahLst/>
              <a:cxnLst>
                <a:cxn ang="0">
                  <a:pos x="478" y="39"/>
                </a:cxn>
                <a:cxn ang="0">
                  <a:pos x="507" y="53"/>
                </a:cxn>
                <a:cxn ang="0">
                  <a:pos x="528" y="68"/>
                </a:cxn>
                <a:cxn ang="0">
                  <a:pos x="545" y="89"/>
                </a:cxn>
                <a:cxn ang="0">
                  <a:pos x="555" y="112"/>
                </a:cxn>
                <a:cxn ang="0">
                  <a:pos x="557" y="132"/>
                </a:cxn>
                <a:cxn ang="0">
                  <a:pos x="550" y="142"/>
                </a:cxn>
                <a:cxn ang="0">
                  <a:pos x="545" y="161"/>
                </a:cxn>
                <a:cxn ang="0">
                  <a:pos x="539" y="191"/>
                </a:cxn>
                <a:cxn ang="0">
                  <a:pos x="536" y="256"/>
                </a:cxn>
                <a:cxn ang="0">
                  <a:pos x="539" y="309"/>
                </a:cxn>
                <a:cxn ang="0">
                  <a:pos x="549" y="346"/>
                </a:cxn>
                <a:cxn ang="0">
                  <a:pos x="525" y="318"/>
                </a:cxn>
                <a:cxn ang="0">
                  <a:pos x="489" y="262"/>
                </a:cxn>
                <a:cxn ang="0">
                  <a:pos x="484" y="241"/>
                </a:cxn>
                <a:cxn ang="0">
                  <a:pos x="484" y="219"/>
                </a:cxn>
                <a:cxn ang="0">
                  <a:pos x="480" y="267"/>
                </a:cxn>
                <a:cxn ang="0">
                  <a:pos x="459" y="310"/>
                </a:cxn>
                <a:cxn ang="0">
                  <a:pos x="460" y="337"/>
                </a:cxn>
                <a:cxn ang="0">
                  <a:pos x="460" y="391"/>
                </a:cxn>
                <a:cxn ang="0">
                  <a:pos x="456" y="428"/>
                </a:cxn>
                <a:cxn ang="0">
                  <a:pos x="456" y="471"/>
                </a:cxn>
                <a:cxn ang="0">
                  <a:pos x="467" y="540"/>
                </a:cxn>
                <a:cxn ang="0">
                  <a:pos x="444" y="545"/>
                </a:cxn>
                <a:cxn ang="0">
                  <a:pos x="366" y="550"/>
                </a:cxn>
                <a:cxn ang="0">
                  <a:pos x="293" y="550"/>
                </a:cxn>
                <a:cxn ang="0">
                  <a:pos x="215" y="544"/>
                </a:cxn>
                <a:cxn ang="0">
                  <a:pos x="161" y="535"/>
                </a:cxn>
                <a:cxn ang="0">
                  <a:pos x="134" y="508"/>
                </a:cxn>
                <a:cxn ang="0">
                  <a:pos x="142" y="465"/>
                </a:cxn>
                <a:cxn ang="0">
                  <a:pos x="147" y="428"/>
                </a:cxn>
                <a:cxn ang="0">
                  <a:pos x="145" y="403"/>
                </a:cxn>
                <a:cxn ang="0">
                  <a:pos x="143" y="379"/>
                </a:cxn>
                <a:cxn ang="0">
                  <a:pos x="145" y="342"/>
                </a:cxn>
                <a:cxn ang="0">
                  <a:pos x="147" y="310"/>
                </a:cxn>
                <a:cxn ang="0">
                  <a:pos x="145" y="245"/>
                </a:cxn>
                <a:cxn ang="0">
                  <a:pos x="73" y="365"/>
                </a:cxn>
                <a:cxn ang="0">
                  <a:pos x="68" y="345"/>
                </a:cxn>
                <a:cxn ang="0">
                  <a:pos x="64" y="316"/>
                </a:cxn>
                <a:cxn ang="0">
                  <a:pos x="62" y="286"/>
                </a:cxn>
                <a:cxn ang="0">
                  <a:pos x="54" y="268"/>
                </a:cxn>
                <a:cxn ang="0">
                  <a:pos x="42" y="252"/>
                </a:cxn>
                <a:cxn ang="0">
                  <a:pos x="27" y="242"/>
                </a:cxn>
                <a:cxn ang="0">
                  <a:pos x="9" y="235"/>
                </a:cxn>
                <a:cxn ang="0">
                  <a:pos x="20" y="187"/>
                </a:cxn>
                <a:cxn ang="0">
                  <a:pos x="46" y="132"/>
                </a:cxn>
                <a:cxn ang="0">
                  <a:pos x="69" y="90"/>
                </a:cxn>
                <a:cxn ang="0">
                  <a:pos x="96" y="64"/>
                </a:cxn>
                <a:cxn ang="0">
                  <a:pos x="149" y="37"/>
                </a:cxn>
                <a:cxn ang="0">
                  <a:pos x="235" y="0"/>
                </a:cxn>
                <a:cxn ang="0">
                  <a:pos x="239" y="60"/>
                </a:cxn>
                <a:cxn ang="0">
                  <a:pos x="264" y="98"/>
                </a:cxn>
                <a:cxn ang="0">
                  <a:pos x="287" y="121"/>
                </a:cxn>
                <a:cxn ang="0">
                  <a:pos x="326" y="132"/>
                </a:cxn>
                <a:cxn ang="0">
                  <a:pos x="350" y="108"/>
                </a:cxn>
                <a:cxn ang="0">
                  <a:pos x="370" y="69"/>
                </a:cxn>
                <a:cxn ang="0">
                  <a:pos x="385" y="24"/>
                </a:cxn>
              </a:cxnLst>
              <a:rect l="0" t="0" r="r" b="b"/>
              <a:pathLst>
                <a:path w="558" h="553">
                  <a:moveTo>
                    <a:pt x="369" y="1"/>
                  </a:moveTo>
                  <a:lnTo>
                    <a:pt x="478" y="39"/>
                  </a:lnTo>
                  <a:lnTo>
                    <a:pt x="496" y="46"/>
                  </a:lnTo>
                  <a:lnTo>
                    <a:pt x="507" y="53"/>
                  </a:lnTo>
                  <a:lnTo>
                    <a:pt x="521" y="62"/>
                  </a:lnTo>
                  <a:lnTo>
                    <a:pt x="528" y="68"/>
                  </a:lnTo>
                  <a:lnTo>
                    <a:pt x="538" y="80"/>
                  </a:lnTo>
                  <a:lnTo>
                    <a:pt x="545" y="89"/>
                  </a:lnTo>
                  <a:lnTo>
                    <a:pt x="549" y="98"/>
                  </a:lnTo>
                  <a:lnTo>
                    <a:pt x="555" y="112"/>
                  </a:lnTo>
                  <a:lnTo>
                    <a:pt x="557" y="128"/>
                  </a:lnTo>
                  <a:lnTo>
                    <a:pt x="557" y="132"/>
                  </a:lnTo>
                  <a:lnTo>
                    <a:pt x="552" y="136"/>
                  </a:lnTo>
                  <a:lnTo>
                    <a:pt x="550" y="142"/>
                  </a:lnTo>
                  <a:lnTo>
                    <a:pt x="547" y="150"/>
                  </a:lnTo>
                  <a:lnTo>
                    <a:pt x="545" y="161"/>
                  </a:lnTo>
                  <a:lnTo>
                    <a:pt x="541" y="176"/>
                  </a:lnTo>
                  <a:lnTo>
                    <a:pt x="539" y="191"/>
                  </a:lnTo>
                  <a:lnTo>
                    <a:pt x="536" y="233"/>
                  </a:lnTo>
                  <a:lnTo>
                    <a:pt x="536" y="256"/>
                  </a:lnTo>
                  <a:lnTo>
                    <a:pt x="537" y="289"/>
                  </a:lnTo>
                  <a:lnTo>
                    <a:pt x="539" y="309"/>
                  </a:lnTo>
                  <a:lnTo>
                    <a:pt x="542" y="326"/>
                  </a:lnTo>
                  <a:lnTo>
                    <a:pt x="549" y="346"/>
                  </a:lnTo>
                  <a:lnTo>
                    <a:pt x="550" y="347"/>
                  </a:lnTo>
                  <a:lnTo>
                    <a:pt x="525" y="318"/>
                  </a:lnTo>
                  <a:lnTo>
                    <a:pt x="505" y="291"/>
                  </a:lnTo>
                  <a:lnTo>
                    <a:pt x="489" y="262"/>
                  </a:lnTo>
                  <a:lnTo>
                    <a:pt x="484" y="252"/>
                  </a:lnTo>
                  <a:lnTo>
                    <a:pt x="484" y="241"/>
                  </a:lnTo>
                  <a:lnTo>
                    <a:pt x="484" y="235"/>
                  </a:lnTo>
                  <a:lnTo>
                    <a:pt x="484" y="219"/>
                  </a:lnTo>
                  <a:lnTo>
                    <a:pt x="484" y="252"/>
                  </a:lnTo>
                  <a:lnTo>
                    <a:pt x="480" y="267"/>
                  </a:lnTo>
                  <a:lnTo>
                    <a:pt x="470" y="291"/>
                  </a:lnTo>
                  <a:lnTo>
                    <a:pt x="459" y="310"/>
                  </a:lnTo>
                  <a:lnTo>
                    <a:pt x="459" y="315"/>
                  </a:lnTo>
                  <a:lnTo>
                    <a:pt x="460" y="337"/>
                  </a:lnTo>
                  <a:lnTo>
                    <a:pt x="461" y="367"/>
                  </a:lnTo>
                  <a:lnTo>
                    <a:pt x="460" y="391"/>
                  </a:lnTo>
                  <a:lnTo>
                    <a:pt x="458" y="410"/>
                  </a:lnTo>
                  <a:lnTo>
                    <a:pt x="456" y="428"/>
                  </a:lnTo>
                  <a:lnTo>
                    <a:pt x="455" y="445"/>
                  </a:lnTo>
                  <a:lnTo>
                    <a:pt x="456" y="471"/>
                  </a:lnTo>
                  <a:lnTo>
                    <a:pt x="460" y="493"/>
                  </a:lnTo>
                  <a:lnTo>
                    <a:pt x="467" y="540"/>
                  </a:lnTo>
                  <a:lnTo>
                    <a:pt x="467" y="541"/>
                  </a:lnTo>
                  <a:lnTo>
                    <a:pt x="444" y="545"/>
                  </a:lnTo>
                  <a:lnTo>
                    <a:pt x="406" y="549"/>
                  </a:lnTo>
                  <a:lnTo>
                    <a:pt x="366" y="550"/>
                  </a:lnTo>
                  <a:lnTo>
                    <a:pt x="323" y="552"/>
                  </a:lnTo>
                  <a:lnTo>
                    <a:pt x="293" y="550"/>
                  </a:lnTo>
                  <a:lnTo>
                    <a:pt x="252" y="548"/>
                  </a:lnTo>
                  <a:lnTo>
                    <a:pt x="215" y="544"/>
                  </a:lnTo>
                  <a:lnTo>
                    <a:pt x="185" y="538"/>
                  </a:lnTo>
                  <a:lnTo>
                    <a:pt x="161" y="535"/>
                  </a:lnTo>
                  <a:lnTo>
                    <a:pt x="136" y="528"/>
                  </a:lnTo>
                  <a:lnTo>
                    <a:pt x="134" y="508"/>
                  </a:lnTo>
                  <a:lnTo>
                    <a:pt x="136" y="487"/>
                  </a:lnTo>
                  <a:lnTo>
                    <a:pt x="142" y="465"/>
                  </a:lnTo>
                  <a:lnTo>
                    <a:pt x="145" y="450"/>
                  </a:lnTo>
                  <a:lnTo>
                    <a:pt x="147" y="428"/>
                  </a:lnTo>
                  <a:lnTo>
                    <a:pt x="145" y="412"/>
                  </a:lnTo>
                  <a:lnTo>
                    <a:pt x="145" y="403"/>
                  </a:lnTo>
                  <a:lnTo>
                    <a:pt x="143" y="390"/>
                  </a:lnTo>
                  <a:lnTo>
                    <a:pt x="143" y="379"/>
                  </a:lnTo>
                  <a:lnTo>
                    <a:pt x="143" y="363"/>
                  </a:lnTo>
                  <a:lnTo>
                    <a:pt x="145" y="342"/>
                  </a:lnTo>
                  <a:lnTo>
                    <a:pt x="145" y="326"/>
                  </a:lnTo>
                  <a:lnTo>
                    <a:pt x="147" y="310"/>
                  </a:lnTo>
                  <a:lnTo>
                    <a:pt x="147" y="300"/>
                  </a:lnTo>
                  <a:lnTo>
                    <a:pt x="145" y="245"/>
                  </a:lnTo>
                  <a:lnTo>
                    <a:pt x="73" y="366"/>
                  </a:lnTo>
                  <a:lnTo>
                    <a:pt x="73" y="365"/>
                  </a:lnTo>
                  <a:lnTo>
                    <a:pt x="70" y="358"/>
                  </a:lnTo>
                  <a:lnTo>
                    <a:pt x="68" y="345"/>
                  </a:lnTo>
                  <a:lnTo>
                    <a:pt x="66" y="337"/>
                  </a:lnTo>
                  <a:lnTo>
                    <a:pt x="64" y="316"/>
                  </a:lnTo>
                  <a:lnTo>
                    <a:pt x="63" y="294"/>
                  </a:lnTo>
                  <a:lnTo>
                    <a:pt x="62" y="286"/>
                  </a:lnTo>
                  <a:lnTo>
                    <a:pt x="59" y="278"/>
                  </a:lnTo>
                  <a:lnTo>
                    <a:pt x="54" y="268"/>
                  </a:lnTo>
                  <a:lnTo>
                    <a:pt x="48" y="260"/>
                  </a:lnTo>
                  <a:lnTo>
                    <a:pt x="42" y="252"/>
                  </a:lnTo>
                  <a:lnTo>
                    <a:pt x="35" y="247"/>
                  </a:lnTo>
                  <a:lnTo>
                    <a:pt x="27" y="242"/>
                  </a:lnTo>
                  <a:lnTo>
                    <a:pt x="19" y="238"/>
                  </a:lnTo>
                  <a:lnTo>
                    <a:pt x="9" y="235"/>
                  </a:lnTo>
                  <a:lnTo>
                    <a:pt x="0" y="233"/>
                  </a:lnTo>
                  <a:lnTo>
                    <a:pt x="20" y="187"/>
                  </a:lnTo>
                  <a:lnTo>
                    <a:pt x="35" y="155"/>
                  </a:lnTo>
                  <a:lnTo>
                    <a:pt x="46" y="132"/>
                  </a:lnTo>
                  <a:lnTo>
                    <a:pt x="60" y="102"/>
                  </a:lnTo>
                  <a:lnTo>
                    <a:pt x="69" y="90"/>
                  </a:lnTo>
                  <a:lnTo>
                    <a:pt x="77" y="80"/>
                  </a:lnTo>
                  <a:lnTo>
                    <a:pt x="96" y="64"/>
                  </a:lnTo>
                  <a:lnTo>
                    <a:pt x="118" y="51"/>
                  </a:lnTo>
                  <a:lnTo>
                    <a:pt x="149" y="37"/>
                  </a:lnTo>
                  <a:lnTo>
                    <a:pt x="224" y="8"/>
                  </a:lnTo>
                  <a:lnTo>
                    <a:pt x="235" y="0"/>
                  </a:lnTo>
                  <a:lnTo>
                    <a:pt x="233" y="47"/>
                  </a:lnTo>
                  <a:lnTo>
                    <a:pt x="239" y="60"/>
                  </a:lnTo>
                  <a:lnTo>
                    <a:pt x="248" y="74"/>
                  </a:lnTo>
                  <a:lnTo>
                    <a:pt x="264" y="98"/>
                  </a:lnTo>
                  <a:lnTo>
                    <a:pt x="276" y="110"/>
                  </a:lnTo>
                  <a:lnTo>
                    <a:pt x="287" y="121"/>
                  </a:lnTo>
                  <a:lnTo>
                    <a:pt x="312" y="147"/>
                  </a:lnTo>
                  <a:lnTo>
                    <a:pt x="326" y="132"/>
                  </a:lnTo>
                  <a:lnTo>
                    <a:pt x="339" y="120"/>
                  </a:lnTo>
                  <a:lnTo>
                    <a:pt x="350" y="108"/>
                  </a:lnTo>
                  <a:lnTo>
                    <a:pt x="356" y="99"/>
                  </a:lnTo>
                  <a:lnTo>
                    <a:pt x="370" y="69"/>
                  </a:lnTo>
                  <a:lnTo>
                    <a:pt x="380" y="45"/>
                  </a:lnTo>
                  <a:lnTo>
                    <a:pt x="385" y="24"/>
                  </a:lnTo>
                  <a:lnTo>
                    <a:pt x="369" y="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7" name="Freeform 65"/>
            <p:cNvSpPr>
              <a:spLocks/>
            </p:cNvSpPr>
            <p:nvPr/>
          </p:nvSpPr>
          <p:spPr bwMode="auto">
            <a:xfrm>
              <a:off x="3530" y="2636"/>
              <a:ext cx="178" cy="9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2"/>
                </a:cxn>
                <a:cxn ang="0">
                  <a:pos x="50" y="7"/>
                </a:cxn>
                <a:cxn ang="0">
                  <a:pos x="43" y="14"/>
                </a:cxn>
                <a:cxn ang="0">
                  <a:pos x="32" y="24"/>
                </a:cxn>
                <a:cxn ang="0">
                  <a:pos x="24" y="30"/>
                </a:cxn>
                <a:cxn ang="0">
                  <a:pos x="11" y="36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10" y="54"/>
                </a:cxn>
                <a:cxn ang="0">
                  <a:pos x="16" y="63"/>
                </a:cxn>
                <a:cxn ang="0">
                  <a:pos x="26" y="79"/>
                </a:cxn>
                <a:cxn ang="0">
                  <a:pos x="32" y="91"/>
                </a:cxn>
                <a:cxn ang="0">
                  <a:pos x="44" y="88"/>
                </a:cxn>
                <a:cxn ang="0">
                  <a:pos x="56" y="85"/>
                </a:cxn>
                <a:cxn ang="0">
                  <a:pos x="69" y="81"/>
                </a:cxn>
                <a:cxn ang="0">
                  <a:pos x="86" y="80"/>
                </a:cxn>
                <a:cxn ang="0">
                  <a:pos x="99" y="82"/>
                </a:cxn>
                <a:cxn ang="0">
                  <a:pos x="117" y="82"/>
                </a:cxn>
                <a:cxn ang="0">
                  <a:pos x="141" y="80"/>
                </a:cxn>
                <a:cxn ang="0">
                  <a:pos x="159" y="79"/>
                </a:cxn>
                <a:cxn ang="0">
                  <a:pos x="167" y="78"/>
                </a:cxn>
                <a:cxn ang="0">
                  <a:pos x="171" y="77"/>
                </a:cxn>
                <a:cxn ang="0">
                  <a:pos x="172" y="74"/>
                </a:cxn>
                <a:cxn ang="0">
                  <a:pos x="177" y="43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178" h="92">
                  <a:moveTo>
                    <a:pt x="63" y="0"/>
                  </a:moveTo>
                  <a:lnTo>
                    <a:pt x="57" y="2"/>
                  </a:lnTo>
                  <a:lnTo>
                    <a:pt x="50" y="7"/>
                  </a:lnTo>
                  <a:lnTo>
                    <a:pt x="43" y="14"/>
                  </a:lnTo>
                  <a:lnTo>
                    <a:pt x="32" y="24"/>
                  </a:lnTo>
                  <a:lnTo>
                    <a:pt x="24" y="30"/>
                  </a:lnTo>
                  <a:lnTo>
                    <a:pt x="11" y="36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10" y="54"/>
                  </a:lnTo>
                  <a:lnTo>
                    <a:pt x="16" y="63"/>
                  </a:lnTo>
                  <a:lnTo>
                    <a:pt x="26" y="79"/>
                  </a:lnTo>
                  <a:lnTo>
                    <a:pt x="32" y="91"/>
                  </a:lnTo>
                  <a:lnTo>
                    <a:pt x="44" y="88"/>
                  </a:lnTo>
                  <a:lnTo>
                    <a:pt x="56" y="85"/>
                  </a:lnTo>
                  <a:lnTo>
                    <a:pt x="69" y="81"/>
                  </a:lnTo>
                  <a:lnTo>
                    <a:pt x="86" y="80"/>
                  </a:lnTo>
                  <a:lnTo>
                    <a:pt x="99" y="82"/>
                  </a:lnTo>
                  <a:lnTo>
                    <a:pt x="117" y="82"/>
                  </a:lnTo>
                  <a:lnTo>
                    <a:pt x="141" y="80"/>
                  </a:lnTo>
                  <a:lnTo>
                    <a:pt x="159" y="79"/>
                  </a:lnTo>
                  <a:lnTo>
                    <a:pt x="167" y="78"/>
                  </a:lnTo>
                  <a:lnTo>
                    <a:pt x="171" y="77"/>
                  </a:lnTo>
                  <a:lnTo>
                    <a:pt x="172" y="74"/>
                  </a:lnTo>
                  <a:lnTo>
                    <a:pt x="177" y="43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8" name="Freeform 66"/>
            <p:cNvSpPr>
              <a:spLocks/>
            </p:cNvSpPr>
            <p:nvPr/>
          </p:nvSpPr>
          <p:spPr bwMode="auto">
            <a:xfrm>
              <a:off x="4165" y="2683"/>
              <a:ext cx="46" cy="39"/>
            </a:xfrm>
            <a:custGeom>
              <a:avLst/>
              <a:gdLst/>
              <a:ahLst/>
              <a:cxnLst>
                <a:cxn ang="0">
                  <a:pos x="5" y="28"/>
                </a:cxn>
                <a:cxn ang="0">
                  <a:pos x="7" y="33"/>
                </a:cxn>
                <a:cxn ang="0">
                  <a:pos x="23" y="37"/>
                </a:cxn>
                <a:cxn ang="0">
                  <a:pos x="35" y="38"/>
                </a:cxn>
                <a:cxn ang="0">
                  <a:pos x="39" y="37"/>
                </a:cxn>
                <a:cxn ang="0">
                  <a:pos x="43" y="35"/>
                </a:cxn>
                <a:cxn ang="0">
                  <a:pos x="44" y="33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41" y="23"/>
                </a:cxn>
                <a:cxn ang="0">
                  <a:pos x="38" y="19"/>
                </a:cxn>
                <a:cxn ang="0">
                  <a:pos x="29" y="15"/>
                </a:cxn>
                <a:cxn ang="0">
                  <a:pos x="20" y="10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2" y="17"/>
                </a:cxn>
                <a:cxn ang="0">
                  <a:pos x="3" y="24"/>
                </a:cxn>
                <a:cxn ang="0">
                  <a:pos x="5" y="28"/>
                </a:cxn>
              </a:cxnLst>
              <a:rect l="0" t="0" r="r" b="b"/>
              <a:pathLst>
                <a:path w="46" h="39">
                  <a:moveTo>
                    <a:pt x="5" y="28"/>
                  </a:moveTo>
                  <a:lnTo>
                    <a:pt x="7" y="33"/>
                  </a:lnTo>
                  <a:lnTo>
                    <a:pt x="23" y="37"/>
                  </a:lnTo>
                  <a:lnTo>
                    <a:pt x="35" y="38"/>
                  </a:lnTo>
                  <a:lnTo>
                    <a:pt x="39" y="37"/>
                  </a:lnTo>
                  <a:lnTo>
                    <a:pt x="43" y="35"/>
                  </a:lnTo>
                  <a:lnTo>
                    <a:pt x="44" y="33"/>
                  </a:lnTo>
                  <a:lnTo>
                    <a:pt x="45" y="30"/>
                  </a:lnTo>
                  <a:lnTo>
                    <a:pt x="44" y="27"/>
                  </a:lnTo>
                  <a:lnTo>
                    <a:pt x="41" y="23"/>
                  </a:lnTo>
                  <a:lnTo>
                    <a:pt x="38" y="19"/>
                  </a:lnTo>
                  <a:lnTo>
                    <a:pt x="29" y="15"/>
                  </a:lnTo>
                  <a:lnTo>
                    <a:pt x="20" y="10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9"/>
                  </a:lnTo>
                  <a:lnTo>
                    <a:pt x="2" y="17"/>
                  </a:lnTo>
                  <a:lnTo>
                    <a:pt x="3" y="24"/>
                  </a:lnTo>
                  <a:lnTo>
                    <a:pt x="5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79" name="Freeform 67"/>
            <p:cNvSpPr>
              <a:spLocks/>
            </p:cNvSpPr>
            <p:nvPr/>
          </p:nvSpPr>
          <p:spPr bwMode="auto">
            <a:xfrm>
              <a:off x="3286" y="2671"/>
              <a:ext cx="73" cy="59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0" y="45"/>
                </a:cxn>
                <a:cxn ang="0">
                  <a:pos x="2" y="50"/>
                </a:cxn>
                <a:cxn ang="0">
                  <a:pos x="5" y="53"/>
                </a:cxn>
                <a:cxn ang="0">
                  <a:pos x="8" y="55"/>
                </a:cxn>
                <a:cxn ang="0">
                  <a:pos x="17" y="57"/>
                </a:cxn>
                <a:cxn ang="0">
                  <a:pos x="24" y="58"/>
                </a:cxn>
                <a:cxn ang="0">
                  <a:pos x="32" y="58"/>
                </a:cxn>
                <a:cxn ang="0">
                  <a:pos x="37" y="57"/>
                </a:cxn>
                <a:cxn ang="0">
                  <a:pos x="42" y="55"/>
                </a:cxn>
                <a:cxn ang="0">
                  <a:pos x="48" y="51"/>
                </a:cxn>
                <a:cxn ang="0">
                  <a:pos x="54" y="45"/>
                </a:cxn>
                <a:cxn ang="0">
                  <a:pos x="69" y="30"/>
                </a:cxn>
                <a:cxn ang="0">
                  <a:pos x="71" y="24"/>
                </a:cxn>
                <a:cxn ang="0">
                  <a:pos x="72" y="18"/>
                </a:cxn>
                <a:cxn ang="0">
                  <a:pos x="70" y="8"/>
                </a:cxn>
                <a:cxn ang="0">
                  <a:pos x="65" y="4"/>
                </a:cxn>
                <a:cxn ang="0">
                  <a:pos x="61" y="1"/>
                </a:cxn>
                <a:cxn ang="0">
                  <a:pos x="55" y="1"/>
                </a:cxn>
                <a:cxn ang="0">
                  <a:pos x="43" y="0"/>
                </a:cxn>
                <a:cxn ang="0">
                  <a:pos x="35" y="1"/>
                </a:cxn>
                <a:cxn ang="0">
                  <a:pos x="24" y="4"/>
                </a:cxn>
                <a:cxn ang="0">
                  <a:pos x="21" y="13"/>
                </a:cxn>
                <a:cxn ang="0">
                  <a:pos x="20" y="15"/>
                </a:cxn>
                <a:cxn ang="0">
                  <a:pos x="18" y="19"/>
                </a:cxn>
                <a:cxn ang="0">
                  <a:pos x="1" y="40"/>
                </a:cxn>
                <a:cxn ang="0">
                  <a:pos x="1" y="40"/>
                </a:cxn>
              </a:cxnLst>
              <a:rect l="0" t="0" r="r" b="b"/>
              <a:pathLst>
                <a:path w="73" h="59">
                  <a:moveTo>
                    <a:pt x="1" y="40"/>
                  </a:moveTo>
                  <a:lnTo>
                    <a:pt x="0" y="45"/>
                  </a:lnTo>
                  <a:lnTo>
                    <a:pt x="2" y="50"/>
                  </a:lnTo>
                  <a:lnTo>
                    <a:pt x="5" y="53"/>
                  </a:lnTo>
                  <a:lnTo>
                    <a:pt x="8" y="55"/>
                  </a:lnTo>
                  <a:lnTo>
                    <a:pt x="17" y="57"/>
                  </a:lnTo>
                  <a:lnTo>
                    <a:pt x="24" y="58"/>
                  </a:lnTo>
                  <a:lnTo>
                    <a:pt x="32" y="58"/>
                  </a:lnTo>
                  <a:lnTo>
                    <a:pt x="37" y="57"/>
                  </a:lnTo>
                  <a:lnTo>
                    <a:pt x="42" y="55"/>
                  </a:lnTo>
                  <a:lnTo>
                    <a:pt x="48" y="51"/>
                  </a:lnTo>
                  <a:lnTo>
                    <a:pt x="54" y="45"/>
                  </a:lnTo>
                  <a:lnTo>
                    <a:pt x="69" y="30"/>
                  </a:lnTo>
                  <a:lnTo>
                    <a:pt x="71" y="24"/>
                  </a:lnTo>
                  <a:lnTo>
                    <a:pt x="72" y="18"/>
                  </a:lnTo>
                  <a:lnTo>
                    <a:pt x="70" y="8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5" y="1"/>
                  </a:lnTo>
                  <a:lnTo>
                    <a:pt x="43" y="0"/>
                  </a:lnTo>
                  <a:lnTo>
                    <a:pt x="35" y="1"/>
                  </a:lnTo>
                  <a:lnTo>
                    <a:pt x="24" y="4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1" y="40"/>
                  </a:lnTo>
                  <a:lnTo>
                    <a:pt x="1" y="4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0" name="Freeform 68"/>
            <p:cNvSpPr>
              <a:spLocks/>
            </p:cNvSpPr>
            <p:nvPr/>
          </p:nvSpPr>
          <p:spPr bwMode="auto">
            <a:xfrm>
              <a:off x="3479" y="2670"/>
              <a:ext cx="73" cy="65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3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5" y="13"/>
                </a:cxn>
                <a:cxn ang="0">
                  <a:pos x="1" y="18"/>
                </a:cxn>
                <a:cxn ang="0">
                  <a:pos x="0" y="25"/>
                </a:cxn>
                <a:cxn ang="0">
                  <a:pos x="1" y="30"/>
                </a:cxn>
                <a:cxn ang="0">
                  <a:pos x="2" y="36"/>
                </a:cxn>
                <a:cxn ang="0">
                  <a:pos x="6" y="41"/>
                </a:cxn>
                <a:cxn ang="0">
                  <a:pos x="11" y="46"/>
                </a:cxn>
                <a:cxn ang="0">
                  <a:pos x="18" y="52"/>
                </a:cxn>
                <a:cxn ang="0">
                  <a:pos x="24" y="57"/>
                </a:cxn>
                <a:cxn ang="0">
                  <a:pos x="28" y="60"/>
                </a:cxn>
                <a:cxn ang="0">
                  <a:pos x="34" y="63"/>
                </a:cxn>
                <a:cxn ang="0">
                  <a:pos x="38" y="64"/>
                </a:cxn>
                <a:cxn ang="0">
                  <a:pos x="43" y="64"/>
                </a:cxn>
                <a:cxn ang="0">
                  <a:pos x="48" y="64"/>
                </a:cxn>
                <a:cxn ang="0">
                  <a:pos x="54" y="63"/>
                </a:cxn>
                <a:cxn ang="0">
                  <a:pos x="59" y="62"/>
                </a:cxn>
                <a:cxn ang="0">
                  <a:pos x="63" y="60"/>
                </a:cxn>
                <a:cxn ang="0">
                  <a:pos x="68" y="57"/>
                </a:cxn>
                <a:cxn ang="0">
                  <a:pos x="71" y="53"/>
                </a:cxn>
                <a:cxn ang="0">
                  <a:pos x="72" y="46"/>
                </a:cxn>
                <a:cxn ang="0">
                  <a:pos x="71" y="38"/>
                </a:cxn>
                <a:cxn ang="0">
                  <a:pos x="70" y="30"/>
                </a:cxn>
                <a:cxn ang="0">
                  <a:pos x="50" y="3"/>
                </a:cxn>
                <a:cxn ang="0">
                  <a:pos x="50" y="4"/>
                </a:cxn>
              </a:cxnLst>
              <a:rect l="0" t="0" r="r" b="b"/>
              <a:pathLst>
                <a:path w="73" h="65">
                  <a:moveTo>
                    <a:pt x="50" y="4"/>
                  </a:moveTo>
                  <a:lnTo>
                    <a:pt x="43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1" y="18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6" y="41"/>
                  </a:lnTo>
                  <a:lnTo>
                    <a:pt x="11" y="46"/>
                  </a:lnTo>
                  <a:lnTo>
                    <a:pt x="18" y="52"/>
                  </a:lnTo>
                  <a:lnTo>
                    <a:pt x="24" y="57"/>
                  </a:lnTo>
                  <a:lnTo>
                    <a:pt x="28" y="60"/>
                  </a:lnTo>
                  <a:lnTo>
                    <a:pt x="34" y="63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8" y="64"/>
                  </a:lnTo>
                  <a:lnTo>
                    <a:pt x="54" y="63"/>
                  </a:lnTo>
                  <a:lnTo>
                    <a:pt x="59" y="62"/>
                  </a:lnTo>
                  <a:lnTo>
                    <a:pt x="63" y="60"/>
                  </a:lnTo>
                  <a:lnTo>
                    <a:pt x="68" y="57"/>
                  </a:lnTo>
                  <a:lnTo>
                    <a:pt x="71" y="53"/>
                  </a:lnTo>
                  <a:lnTo>
                    <a:pt x="72" y="46"/>
                  </a:lnTo>
                  <a:lnTo>
                    <a:pt x="71" y="38"/>
                  </a:lnTo>
                  <a:lnTo>
                    <a:pt x="70" y="30"/>
                  </a:lnTo>
                  <a:lnTo>
                    <a:pt x="50" y="3"/>
                  </a:lnTo>
                  <a:lnTo>
                    <a:pt x="50" y="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1" name="Freeform 69"/>
            <p:cNvSpPr>
              <a:spLocks/>
            </p:cNvSpPr>
            <p:nvPr/>
          </p:nvSpPr>
          <p:spPr bwMode="auto">
            <a:xfrm>
              <a:off x="3257" y="2660"/>
              <a:ext cx="110" cy="106"/>
            </a:xfrm>
            <a:custGeom>
              <a:avLst/>
              <a:gdLst/>
              <a:ahLst/>
              <a:cxnLst>
                <a:cxn ang="0">
                  <a:pos x="106" y="10"/>
                </a:cxn>
                <a:cxn ang="0">
                  <a:pos x="103" y="6"/>
                </a:cxn>
                <a:cxn ang="0">
                  <a:pos x="98" y="4"/>
                </a:cxn>
                <a:cxn ang="0">
                  <a:pos x="91" y="2"/>
                </a:cxn>
                <a:cxn ang="0">
                  <a:pos x="82" y="0"/>
                </a:cxn>
                <a:cxn ang="0">
                  <a:pos x="72" y="0"/>
                </a:cxn>
                <a:cxn ang="0">
                  <a:pos x="60" y="2"/>
                </a:cxn>
                <a:cxn ang="0">
                  <a:pos x="56" y="4"/>
                </a:cxn>
                <a:cxn ang="0">
                  <a:pos x="55" y="7"/>
                </a:cxn>
                <a:cxn ang="0">
                  <a:pos x="53" y="13"/>
                </a:cxn>
                <a:cxn ang="0">
                  <a:pos x="53" y="16"/>
                </a:cxn>
                <a:cxn ang="0">
                  <a:pos x="53" y="15"/>
                </a:cxn>
                <a:cxn ang="0">
                  <a:pos x="64" y="12"/>
                </a:cxn>
                <a:cxn ang="0">
                  <a:pos x="72" y="11"/>
                </a:cxn>
                <a:cxn ang="0">
                  <a:pos x="84" y="12"/>
                </a:cxn>
                <a:cxn ang="0">
                  <a:pos x="90" y="12"/>
                </a:cxn>
                <a:cxn ang="0">
                  <a:pos x="94" y="15"/>
                </a:cxn>
                <a:cxn ang="0">
                  <a:pos x="99" y="19"/>
                </a:cxn>
                <a:cxn ang="0">
                  <a:pos x="101" y="29"/>
                </a:cxn>
                <a:cxn ang="0">
                  <a:pos x="100" y="35"/>
                </a:cxn>
                <a:cxn ang="0">
                  <a:pos x="98" y="41"/>
                </a:cxn>
                <a:cxn ang="0">
                  <a:pos x="83" y="56"/>
                </a:cxn>
                <a:cxn ang="0">
                  <a:pos x="78" y="62"/>
                </a:cxn>
                <a:cxn ang="0">
                  <a:pos x="71" y="66"/>
                </a:cxn>
                <a:cxn ang="0">
                  <a:pos x="66" y="68"/>
                </a:cxn>
                <a:cxn ang="0">
                  <a:pos x="61" y="69"/>
                </a:cxn>
                <a:cxn ang="0">
                  <a:pos x="53" y="69"/>
                </a:cxn>
                <a:cxn ang="0">
                  <a:pos x="46" y="68"/>
                </a:cxn>
                <a:cxn ang="0">
                  <a:pos x="37" y="66"/>
                </a:cxn>
                <a:cxn ang="0">
                  <a:pos x="34" y="64"/>
                </a:cxn>
                <a:cxn ang="0">
                  <a:pos x="31" y="61"/>
                </a:cxn>
                <a:cxn ang="0">
                  <a:pos x="29" y="56"/>
                </a:cxn>
                <a:cxn ang="0">
                  <a:pos x="30" y="51"/>
                </a:cxn>
                <a:cxn ang="0">
                  <a:pos x="19" y="59"/>
                </a:cxn>
                <a:cxn ang="0">
                  <a:pos x="9" y="69"/>
                </a:cxn>
                <a:cxn ang="0">
                  <a:pos x="2" y="77"/>
                </a:cxn>
                <a:cxn ang="0">
                  <a:pos x="0" y="84"/>
                </a:cxn>
                <a:cxn ang="0">
                  <a:pos x="0" y="89"/>
                </a:cxn>
                <a:cxn ang="0">
                  <a:pos x="2" y="94"/>
                </a:cxn>
                <a:cxn ang="0">
                  <a:pos x="6" y="99"/>
                </a:cxn>
                <a:cxn ang="0">
                  <a:pos x="10" y="103"/>
                </a:cxn>
                <a:cxn ang="0">
                  <a:pos x="17" y="104"/>
                </a:cxn>
                <a:cxn ang="0">
                  <a:pos x="24" y="105"/>
                </a:cxn>
                <a:cxn ang="0">
                  <a:pos x="30" y="105"/>
                </a:cxn>
                <a:cxn ang="0">
                  <a:pos x="38" y="103"/>
                </a:cxn>
                <a:cxn ang="0">
                  <a:pos x="47" y="101"/>
                </a:cxn>
                <a:cxn ang="0">
                  <a:pos x="56" y="98"/>
                </a:cxn>
                <a:cxn ang="0">
                  <a:pos x="65" y="92"/>
                </a:cxn>
                <a:cxn ang="0">
                  <a:pos x="101" y="60"/>
                </a:cxn>
                <a:cxn ang="0">
                  <a:pos x="107" y="51"/>
                </a:cxn>
                <a:cxn ang="0">
                  <a:pos x="109" y="25"/>
                </a:cxn>
                <a:cxn ang="0">
                  <a:pos x="108" y="17"/>
                </a:cxn>
                <a:cxn ang="0">
                  <a:pos x="106" y="10"/>
                </a:cxn>
              </a:cxnLst>
              <a:rect l="0" t="0" r="r" b="b"/>
              <a:pathLst>
                <a:path w="110" h="106">
                  <a:moveTo>
                    <a:pt x="106" y="10"/>
                  </a:moveTo>
                  <a:lnTo>
                    <a:pt x="103" y="6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55" y="7"/>
                  </a:lnTo>
                  <a:lnTo>
                    <a:pt x="53" y="13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64" y="12"/>
                  </a:lnTo>
                  <a:lnTo>
                    <a:pt x="72" y="11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1" y="29"/>
                  </a:lnTo>
                  <a:lnTo>
                    <a:pt x="100" y="35"/>
                  </a:lnTo>
                  <a:lnTo>
                    <a:pt x="98" y="41"/>
                  </a:lnTo>
                  <a:lnTo>
                    <a:pt x="83" y="56"/>
                  </a:lnTo>
                  <a:lnTo>
                    <a:pt x="78" y="62"/>
                  </a:lnTo>
                  <a:lnTo>
                    <a:pt x="71" y="66"/>
                  </a:lnTo>
                  <a:lnTo>
                    <a:pt x="66" y="68"/>
                  </a:lnTo>
                  <a:lnTo>
                    <a:pt x="61" y="69"/>
                  </a:lnTo>
                  <a:lnTo>
                    <a:pt x="53" y="69"/>
                  </a:lnTo>
                  <a:lnTo>
                    <a:pt x="46" y="68"/>
                  </a:lnTo>
                  <a:lnTo>
                    <a:pt x="37" y="66"/>
                  </a:lnTo>
                  <a:lnTo>
                    <a:pt x="34" y="64"/>
                  </a:lnTo>
                  <a:lnTo>
                    <a:pt x="31" y="61"/>
                  </a:lnTo>
                  <a:lnTo>
                    <a:pt x="29" y="56"/>
                  </a:lnTo>
                  <a:lnTo>
                    <a:pt x="30" y="51"/>
                  </a:lnTo>
                  <a:lnTo>
                    <a:pt x="19" y="59"/>
                  </a:lnTo>
                  <a:lnTo>
                    <a:pt x="9" y="69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6" y="99"/>
                  </a:lnTo>
                  <a:lnTo>
                    <a:pt x="10" y="103"/>
                  </a:lnTo>
                  <a:lnTo>
                    <a:pt x="17" y="104"/>
                  </a:lnTo>
                  <a:lnTo>
                    <a:pt x="24" y="105"/>
                  </a:lnTo>
                  <a:lnTo>
                    <a:pt x="30" y="105"/>
                  </a:lnTo>
                  <a:lnTo>
                    <a:pt x="38" y="103"/>
                  </a:lnTo>
                  <a:lnTo>
                    <a:pt x="47" y="101"/>
                  </a:lnTo>
                  <a:lnTo>
                    <a:pt x="56" y="98"/>
                  </a:lnTo>
                  <a:lnTo>
                    <a:pt x="65" y="92"/>
                  </a:lnTo>
                  <a:lnTo>
                    <a:pt x="101" y="60"/>
                  </a:lnTo>
                  <a:lnTo>
                    <a:pt x="107" y="51"/>
                  </a:lnTo>
                  <a:lnTo>
                    <a:pt x="109" y="25"/>
                  </a:lnTo>
                  <a:lnTo>
                    <a:pt x="108" y="17"/>
                  </a:lnTo>
                  <a:lnTo>
                    <a:pt x="106" y="1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2" name="Freeform 70"/>
            <p:cNvSpPr>
              <a:spLocks/>
            </p:cNvSpPr>
            <p:nvPr/>
          </p:nvSpPr>
          <p:spPr bwMode="auto">
            <a:xfrm>
              <a:off x="3305" y="2364"/>
              <a:ext cx="87" cy="309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55" y="302"/>
                </a:cxn>
                <a:cxn ang="0">
                  <a:pos x="51" y="300"/>
                </a:cxn>
                <a:cxn ang="0">
                  <a:pos x="43" y="298"/>
                </a:cxn>
                <a:cxn ang="0">
                  <a:pos x="34" y="296"/>
                </a:cxn>
                <a:cxn ang="0">
                  <a:pos x="25" y="296"/>
                </a:cxn>
                <a:cxn ang="0">
                  <a:pos x="12" y="298"/>
                </a:cxn>
                <a:cxn ang="0">
                  <a:pos x="8" y="301"/>
                </a:cxn>
                <a:cxn ang="0">
                  <a:pos x="8" y="300"/>
                </a:cxn>
                <a:cxn ang="0">
                  <a:pos x="9" y="277"/>
                </a:cxn>
                <a:cxn ang="0">
                  <a:pos x="8" y="240"/>
                </a:cxn>
                <a:cxn ang="0">
                  <a:pos x="5" y="197"/>
                </a:cxn>
                <a:cxn ang="0">
                  <a:pos x="3" y="143"/>
                </a:cxn>
                <a:cxn ang="0">
                  <a:pos x="5" y="95"/>
                </a:cxn>
                <a:cxn ang="0">
                  <a:pos x="3" y="68"/>
                </a:cxn>
                <a:cxn ang="0">
                  <a:pos x="1" y="52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2" y="0"/>
                </a:cxn>
                <a:cxn ang="0">
                  <a:pos x="18" y="1"/>
                </a:cxn>
                <a:cxn ang="0">
                  <a:pos x="60" y="4"/>
                </a:cxn>
                <a:cxn ang="0">
                  <a:pos x="85" y="4"/>
                </a:cxn>
                <a:cxn ang="0">
                  <a:pos x="86" y="21"/>
                </a:cxn>
                <a:cxn ang="0">
                  <a:pos x="86" y="34"/>
                </a:cxn>
                <a:cxn ang="0">
                  <a:pos x="84" y="58"/>
                </a:cxn>
                <a:cxn ang="0">
                  <a:pos x="79" y="78"/>
                </a:cxn>
                <a:cxn ang="0">
                  <a:pos x="79" y="95"/>
                </a:cxn>
                <a:cxn ang="0">
                  <a:pos x="79" y="116"/>
                </a:cxn>
                <a:cxn ang="0">
                  <a:pos x="81" y="138"/>
                </a:cxn>
                <a:cxn ang="0">
                  <a:pos x="83" y="164"/>
                </a:cxn>
                <a:cxn ang="0">
                  <a:pos x="79" y="186"/>
                </a:cxn>
                <a:cxn ang="0">
                  <a:pos x="76" y="207"/>
                </a:cxn>
                <a:cxn ang="0">
                  <a:pos x="71" y="224"/>
                </a:cxn>
                <a:cxn ang="0">
                  <a:pos x="62" y="250"/>
                </a:cxn>
                <a:cxn ang="0">
                  <a:pos x="59" y="266"/>
                </a:cxn>
                <a:cxn ang="0">
                  <a:pos x="57" y="282"/>
                </a:cxn>
                <a:cxn ang="0">
                  <a:pos x="57" y="298"/>
                </a:cxn>
                <a:cxn ang="0">
                  <a:pos x="58" y="303"/>
                </a:cxn>
                <a:cxn ang="0">
                  <a:pos x="59" y="308"/>
                </a:cxn>
              </a:cxnLst>
              <a:rect l="0" t="0" r="r" b="b"/>
              <a:pathLst>
                <a:path w="87" h="309">
                  <a:moveTo>
                    <a:pt x="59" y="308"/>
                  </a:moveTo>
                  <a:lnTo>
                    <a:pt x="55" y="302"/>
                  </a:lnTo>
                  <a:lnTo>
                    <a:pt x="51" y="300"/>
                  </a:lnTo>
                  <a:lnTo>
                    <a:pt x="43" y="298"/>
                  </a:lnTo>
                  <a:lnTo>
                    <a:pt x="34" y="296"/>
                  </a:lnTo>
                  <a:lnTo>
                    <a:pt x="25" y="296"/>
                  </a:lnTo>
                  <a:lnTo>
                    <a:pt x="12" y="298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9" y="277"/>
                  </a:lnTo>
                  <a:lnTo>
                    <a:pt x="8" y="240"/>
                  </a:lnTo>
                  <a:lnTo>
                    <a:pt x="5" y="197"/>
                  </a:lnTo>
                  <a:lnTo>
                    <a:pt x="3" y="143"/>
                  </a:lnTo>
                  <a:lnTo>
                    <a:pt x="5" y="95"/>
                  </a:lnTo>
                  <a:lnTo>
                    <a:pt x="3" y="68"/>
                  </a:lnTo>
                  <a:lnTo>
                    <a:pt x="1" y="52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2" y="0"/>
                  </a:lnTo>
                  <a:lnTo>
                    <a:pt x="18" y="1"/>
                  </a:lnTo>
                  <a:lnTo>
                    <a:pt x="60" y="4"/>
                  </a:lnTo>
                  <a:lnTo>
                    <a:pt x="85" y="4"/>
                  </a:lnTo>
                  <a:lnTo>
                    <a:pt x="86" y="21"/>
                  </a:lnTo>
                  <a:lnTo>
                    <a:pt x="86" y="34"/>
                  </a:lnTo>
                  <a:lnTo>
                    <a:pt x="84" y="58"/>
                  </a:lnTo>
                  <a:lnTo>
                    <a:pt x="79" y="78"/>
                  </a:lnTo>
                  <a:lnTo>
                    <a:pt x="79" y="95"/>
                  </a:lnTo>
                  <a:lnTo>
                    <a:pt x="79" y="116"/>
                  </a:lnTo>
                  <a:lnTo>
                    <a:pt x="81" y="138"/>
                  </a:lnTo>
                  <a:lnTo>
                    <a:pt x="83" y="164"/>
                  </a:lnTo>
                  <a:lnTo>
                    <a:pt x="79" y="186"/>
                  </a:lnTo>
                  <a:lnTo>
                    <a:pt x="76" y="207"/>
                  </a:lnTo>
                  <a:lnTo>
                    <a:pt x="71" y="224"/>
                  </a:lnTo>
                  <a:lnTo>
                    <a:pt x="62" y="250"/>
                  </a:lnTo>
                  <a:lnTo>
                    <a:pt x="59" y="266"/>
                  </a:lnTo>
                  <a:lnTo>
                    <a:pt x="57" y="282"/>
                  </a:lnTo>
                  <a:lnTo>
                    <a:pt x="57" y="298"/>
                  </a:lnTo>
                  <a:lnTo>
                    <a:pt x="58" y="303"/>
                  </a:lnTo>
                  <a:lnTo>
                    <a:pt x="59" y="30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3" name="Freeform 71"/>
            <p:cNvSpPr>
              <a:spLocks/>
            </p:cNvSpPr>
            <p:nvPr/>
          </p:nvSpPr>
          <p:spPr bwMode="auto">
            <a:xfrm>
              <a:off x="3250" y="1811"/>
              <a:ext cx="50" cy="274"/>
            </a:xfrm>
            <a:custGeom>
              <a:avLst/>
              <a:gdLst/>
              <a:ahLst/>
              <a:cxnLst>
                <a:cxn ang="0">
                  <a:pos x="32" y="273"/>
                </a:cxn>
                <a:cxn ang="0">
                  <a:pos x="49" y="11"/>
                </a:cxn>
                <a:cxn ang="0">
                  <a:pos x="47" y="11"/>
                </a:cxn>
                <a:cxn ang="0">
                  <a:pos x="43" y="12"/>
                </a:cxn>
                <a:cxn ang="0">
                  <a:pos x="40" y="11"/>
                </a:cxn>
                <a:cxn ang="0">
                  <a:pos x="38" y="10"/>
                </a:cxn>
                <a:cxn ang="0">
                  <a:pos x="34" y="4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8" y="16"/>
                </a:cxn>
                <a:cxn ang="0">
                  <a:pos x="24" y="18"/>
                </a:cxn>
                <a:cxn ang="0">
                  <a:pos x="28" y="22"/>
                </a:cxn>
                <a:cxn ang="0">
                  <a:pos x="32" y="27"/>
                </a:cxn>
                <a:cxn ang="0">
                  <a:pos x="35" y="32"/>
                </a:cxn>
                <a:cxn ang="0">
                  <a:pos x="38" y="39"/>
                </a:cxn>
                <a:cxn ang="0">
                  <a:pos x="39" y="45"/>
                </a:cxn>
                <a:cxn ang="0">
                  <a:pos x="38" y="52"/>
                </a:cxn>
                <a:cxn ang="0">
                  <a:pos x="35" y="57"/>
                </a:cxn>
                <a:cxn ang="0">
                  <a:pos x="33" y="60"/>
                </a:cxn>
                <a:cxn ang="0">
                  <a:pos x="30" y="60"/>
                </a:cxn>
                <a:cxn ang="0">
                  <a:pos x="25" y="59"/>
                </a:cxn>
                <a:cxn ang="0">
                  <a:pos x="22" y="56"/>
                </a:cxn>
                <a:cxn ang="0">
                  <a:pos x="18" y="53"/>
                </a:cxn>
                <a:cxn ang="0">
                  <a:pos x="13" y="48"/>
                </a:cxn>
                <a:cxn ang="0">
                  <a:pos x="17" y="52"/>
                </a:cxn>
                <a:cxn ang="0">
                  <a:pos x="19" y="58"/>
                </a:cxn>
                <a:cxn ang="0">
                  <a:pos x="19" y="63"/>
                </a:cxn>
                <a:cxn ang="0">
                  <a:pos x="17" y="71"/>
                </a:cxn>
                <a:cxn ang="0">
                  <a:pos x="15" y="74"/>
                </a:cxn>
                <a:cxn ang="0">
                  <a:pos x="11" y="75"/>
                </a:cxn>
                <a:cxn ang="0">
                  <a:pos x="8" y="74"/>
                </a:cxn>
                <a:cxn ang="0">
                  <a:pos x="7" y="75"/>
                </a:cxn>
                <a:cxn ang="0">
                  <a:pos x="0" y="161"/>
                </a:cxn>
                <a:cxn ang="0">
                  <a:pos x="1" y="209"/>
                </a:cxn>
                <a:cxn ang="0">
                  <a:pos x="3" y="219"/>
                </a:cxn>
                <a:cxn ang="0">
                  <a:pos x="7" y="230"/>
                </a:cxn>
                <a:cxn ang="0">
                  <a:pos x="11" y="243"/>
                </a:cxn>
                <a:cxn ang="0">
                  <a:pos x="18" y="257"/>
                </a:cxn>
                <a:cxn ang="0">
                  <a:pos x="25" y="265"/>
                </a:cxn>
                <a:cxn ang="0">
                  <a:pos x="32" y="273"/>
                </a:cxn>
                <a:cxn ang="0">
                  <a:pos x="32" y="273"/>
                </a:cxn>
              </a:cxnLst>
              <a:rect l="0" t="0" r="r" b="b"/>
              <a:pathLst>
                <a:path w="50" h="274">
                  <a:moveTo>
                    <a:pt x="32" y="273"/>
                  </a:moveTo>
                  <a:lnTo>
                    <a:pt x="49" y="11"/>
                  </a:lnTo>
                  <a:lnTo>
                    <a:pt x="47" y="11"/>
                  </a:lnTo>
                  <a:lnTo>
                    <a:pt x="43" y="12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32" y="27"/>
                  </a:lnTo>
                  <a:lnTo>
                    <a:pt x="35" y="32"/>
                  </a:lnTo>
                  <a:lnTo>
                    <a:pt x="38" y="39"/>
                  </a:lnTo>
                  <a:lnTo>
                    <a:pt x="39" y="45"/>
                  </a:lnTo>
                  <a:lnTo>
                    <a:pt x="38" y="52"/>
                  </a:lnTo>
                  <a:lnTo>
                    <a:pt x="35" y="57"/>
                  </a:lnTo>
                  <a:lnTo>
                    <a:pt x="33" y="60"/>
                  </a:lnTo>
                  <a:lnTo>
                    <a:pt x="30" y="60"/>
                  </a:lnTo>
                  <a:lnTo>
                    <a:pt x="25" y="59"/>
                  </a:lnTo>
                  <a:lnTo>
                    <a:pt x="22" y="56"/>
                  </a:lnTo>
                  <a:lnTo>
                    <a:pt x="18" y="53"/>
                  </a:lnTo>
                  <a:lnTo>
                    <a:pt x="13" y="48"/>
                  </a:lnTo>
                  <a:lnTo>
                    <a:pt x="17" y="52"/>
                  </a:lnTo>
                  <a:lnTo>
                    <a:pt x="19" y="58"/>
                  </a:lnTo>
                  <a:lnTo>
                    <a:pt x="19" y="63"/>
                  </a:lnTo>
                  <a:lnTo>
                    <a:pt x="17" y="71"/>
                  </a:lnTo>
                  <a:lnTo>
                    <a:pt x="15" y="74"/>
                  </a:lnTo>
                  <a:lnTo>
                    <a:pt x="11" y="75"/>
                  </a:lnTo>
                  <a:lnTo>
                    <a:pt x="8" y="74"/>
                  </a:lnTo>
                  <a:lnTo>
                    <a:pt x="7" y="75"/>
                  </a:lnTo>
                  <a:lnTo>
                    <a:pt x="0" y="161"/>
                  </a:lnTo>
                  <a:lnTo>
                    <a:pt x="1" y="209"/>
                  </a:lnTo>
                  <a:lnTo>
                    <a:pt x="3" y="219"/>
                  </a:lnTo>
                  <a:lnTo>
                    <a:pt x="7" y="230"/>
                  </a:lnTo>
                  <a:lnTo>
                    <a:pt x="11" y="243"/>
                  </a:lnTo>
                  <a:lnTo>
                    <a:pt x="18" y="257"/>
                  </a:lnTo>
                  <a:lnTo>
                    <a:pt x="25" y="265"/>
                  </a:lnTo>
                  <a:lnTo>
                    <a:pt x="32" y="273"/>
                  </a:lnTo>
                  <a:lnTo>
                    <a:pt x="32" y="27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4" name="Freeform 72"/>
            <p:cNvSpPr>
              <a:spLocks/>
            </p:cNvSpPr>
            <p:nvPr/>
          </p:nvSpPr>
          <p:spPr bwMode="auto">
            <a:xfrm>
              <a:off x="3503" y="1777"/>
              <a:ext cx="49" cy="299"/>
            </a:xfrm>
            <a:custGeom>
              <a:avLst/>
              <a:gdLst/>
              <a:ahLst/>
              <a:cxnLst>
                <a:cxn ang="0">
                  <a:pos x="32" y="296"/>
                </a:cxn>
                <a:cxn ang="0">
                  <a:pos x="11" y="168"/>
                </a:cxn>
                <a:cxn ang="0">
                  <a:pos x="1" y="5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6" y="7"/>
                </a:cxn>
                <a:cxn ang="0">
                  <a:pos x="25" y="12"/>
                </a:cxn>
                <a:cxn ang="0">
                  <a:pos x="30" y="17"/>
                </a:cxn>
                <a:cxn ang="0">
                  <a:pos x="37" y="23"/>
                </a:cxn>
                <a:cxn ang="0">
                  <a:pos x="40" y="28"/>
                </a:cxn>
                <a:cxn ang="0">
                  <a:pos x="41" y="34"/>
                </a:cxn>
                <a:cxn ang="0">
                  <a:pos x="46" y="45"/>
                </a:cxn>
                <a:cxn ang="0">
                  <a:pos x="47" y="55"/>
                </a:cxn>
                <a:cxn ang="0">
                  <a:pos x="48" y="87"/>
                </a:cxn>
                <a:cxn ang="0">
                  <a:pos x="48" y="125"/>
                </a:cxn>
                <a:cxn ang="0">
                  <a:pos x="48" y="211"/>
                </a:cxn>
                <a:cxn ang="0">
                  <a:pos x="47" y="226"/>
                </a:cxn>
                <a:cxn ang="0">
                  <a:pos x="47" y="246"/>
                </a:cxn>
                <a:cxn ang="0">
                  <a:pos x="46" y="256"/>
                </a:cxn>
                <a:cxn ang="0">
                  <a:pos x="43" y="269"/>
                </a:cxn>
                <a:cxn ang="0">
                  <a:pos x="43" y="275"/>
                </a:cxn>
                <a:cxn ang="0">
                  <a:pos x="41" y="282"/>
                </a:cxn>
                <a:cxn ang="0">
                  <a:pos x="38" y="290"/>
                </a:cxn>
                <a:cxn ang="0">
                  <a:pos x="33" y="298"/>
                </a:cxn>
                <a:cxn ang="0">
                  <a:pos x="32" y="296"/>
                </a:cxn>
              </a:cxnLst>
              <a:rect l="0" t="0" r="r" b="b"/>
              <a:pathLst>
                <a:path w="49" h="299">
                  <a:moveTo>
                    <a:pt x="32" y="296"/>
                  </a:moveTo>
                  <a:lnTo>
                    <a:pt x="11" y="168"/>
                  </a:lnTo>
                  <a:lnTo>
                    <a:pt x="1" y="55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7"/>
                  </a:lnTo>
                  <a:lnTo>
                    <a:pt x="25" y="12"/>
                  </a:lnTo>
                  <a:lnTo>
                    <a:pt x="30" y="17"/>
                  </a:lnTo>
                  <a:lnTo>
                    <a:pt x="37" y="23"/>
                  </a:lnTo>
                  <a:lnTo>
                    <a:pt x="40" y="28"/>
                  </a:lnTo>
                  <a:lnTo>
                    <a:pt x="41" y="34"/>
                  </a:lnTo>
                  <a:lnTo>
                    <a:pt x="46" y="45"/>
                  </a:lnTo>
                  <a:lnTo>
                    <a:pt x="47" y="55"/>
                  </a:lnTo>
                  <a:lnTo>
                    <a:pt x="48" y="87"/>
                  </a:lnTo>
                  <a:lnTo>
                    <a:pt x="48" y="125"/>
                  </a:lnTo>
                  <a:lnTo>
                    <a:pt x="48" y="211"/>
                  </a:lnTo>
                  <a:lnTo>
                    <a:pt x="47" y="226"/>
                  </a:lnTo>
                  <a:lnTo>
                    <a:pt x="47" y="246"/>
                  </a:lnTo>
                  <a:lnTo>
                    <a:pt x="46" y="256"/>
                  </a:lnTo>
                  <a:lnTo>
                    <a:pt x="43" y="269"/>
                  </a:lnTo>
                  <a:lnTo>
                    <a:pt x="43" y="275"/>
                  </a:lnTo>
                  <a:lnTo>
                    <a:pt x="41" y="282"/>
                  </a:lnTo>
                  <a:lnTo>
                    <a:pt x="38" y="290"/>
                  </a:lnTo>
                  <a:lnTo>
                    <a:pt x="33" y="298"/>
                  </a:lnTo>
                  <a:lnTo>
                    <a:pt x="32" y="29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5" name="Freeform 73"/>
            <p:cNvSpPr>
              <a:spLocks/>
            </p:cNvSpPr>
            <p:nvPr/>
          </p:nvSpPr>
          <p:spPr bwMode="auto">
            <a:xfrm>
              <a:off x="3240" y="1746"/>
              <a:ext cx="126" cy="141"/>
            </a:xfrm>
            <a:custGeom>
              <a:avLst/>
              <a:gdLst/>
              <a:ahLst/>
              <a:cxnLst>
                <a:cxn ang="0">
                  <a:pos x="77" y="33"/>
                </a:cxn>
                <a:cxn ang="0">
                  <a:pos x="74" y="48"/>
                </a:cxn>
                <a:cxn ang="0">
                  <a:pos x="66" y="68"/>
                </a:cxn>
                <a:cxn ang="0">
                  <a:pos x="56" y="76"/>
                </a:cxn>
                <a:cxn ang="0">
                  <a:pos x="50" y="76"/>
                </a:cxn>
                <a:cxn ang="0">
                  <a:pos x="44" y="69"/>
                </a:cxn>
                <a:cxn ang="0">
                  <a:pos x="36" y="67"/>
                </a:cxn>
                <a:cxn ang="0">
                  <a:pos x="30" y="75"/>
                </a:cxn>
                <a:cxn ang="0">
                  <a:pos x="34" y="83"/>
                </a:cxn>
                <a:cxn ang="0">
                  <a:pos x="42" y="92"/>
                </a:cxn>
                <a:cxn ang="0">
                  <a:pos x="47" y="104"/>
                </a:cxn>
                <a:cxn ang="0">
                  <a:pos x="47" y="117"/>
                </a:cxn>
                <a:cxn ang="0">
                  <a:pos x="43" y="125"/>
                </a:cxn>
                <a:cxn ang="0">
                  <a:pos x="35" y="124"/>
                </a:cxn>
                <a:cxn ang="0">
                  <a:pos x="28" y="118"/>
                </a:cxn>
                <a:cxn ang="0">
                  <a:pos x="27" y="117"/>
                </a:cxn>
                <a:cxn ang="0">
                  <a:pos x="29" y="128"/>
                </a:cxn>
                <a:cxn ang="0">
                  <a:pos x="25" y="139"/>
                </a:cxn>
                <a:cxn ang="0">
                  <a:pos x="18" y="139"/>
                </a:cxn>
                <a:cxn ang="0">
                  <a:pos x="8" y="129"/>
                </a:cxn>
                <a:cxn ang="0">
                  <a:pos x="0" y="116"/>
                </a:cxn>
                <a:cxn ang="0">
                  <a:pos x="0" y="103"/>
                </a:cxn>
                <a:cxn ang="0">
                  <a:pos x="7" y="103"/>
                </a:cxn>
                <a:cxn ang="0">
                  <a:pos x="0" y="92"/>
                </a:cxn>
                <a:cxn ang="0">
                  <a:pos x="0" y="80"/>
                </a:cxn>
                <a:cxn ang="0">
                  <a:pos x="6" y="64"/>
                </a:cxn>
                <a:cxn ang="0">
                  <a:pos x="23" y="41"/>
                </a:cxn>
                <a:cxn ang="0">
                  <a:pos x="53" y="16"/>
                </a:cxn>
                <a:cxn ang="0">
                  <a:pos x="79" y="0"/>
                </a:cxn>
                <a:cxn ang="0">
                  <a:pos x="89" y="5"/>
                </a:cxn>
                <a:cxn ang="0">
                  <a:pos x="113" y="5"/>
                </a:cxn>
                <a:cxn ang="0">
                  <a:pos x="125" y="1"/>
                </a:cxn>
              </a:cxnLst>
              <a:rect l="0" t="0" r="r" b="b"/>
              <a:pathLst>
                <a:path w="126" h="141">
                  <a:moveTo>
                    <a:pt x="125" y="10"/>
                  </a:moveTo>
                  <a:lnTo>
                    <a:pt x="77" y="33"/>
                  </a:lnTo>
                  <a:lnTo>
                    <a:pt x="77" y="38"/>
                  </a:lnTo>
                  <a:lnTo>
                    <a:pt x="74" y="48"/>
                  </a:lnTo>
                  <a:lnTo>
                    <a:pt x="70" y="59"/>
                  </a:lnTo>
                  <a:lnTo>
                    <a:pt x="66" y="68"/>
                  </a:lnTo>
                  <a:lnTo>
                    <a:pt x="59" y="76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0" y="76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41" y="65"/>
                  </a:lnTo>
                  <a:lnTo>
                    <a:pt x="36" y="67"/>
                  </a:lnTo>
                  <a:lnTo>
                    <a:pt x="34" y="70"/>
                  </a:lnTo>
                  <a:lnTo>
                    <a:pt x="30" y="75"/>
                  </a:lnTo>
                  <a:lnTo>
                    <a:pt x="28" y="81"/>
                  </a:lnTo>
                  <a:lnTo>
                    <a:pt x="34" y="83"/>
                  </a:lnTo>
                  <a:lnTo>
                    <a:pt x="38" y="87"/>
                  </a:lnTo>
                  <a:lnTo>
                    <a:pt x="42" y="92"/>
                  </a:lnTo>
                  <a:lnTo>
                    <a:pt x="45" y="97"/>
                  </a:lnTo>
                  <a:lnTo>
                    <a:pt x="47" y="104"/>
                  </a:lnTo>
                  <a:lnTo>
                    <a:pt x="48" y="110"/>
                  </a:lnTo>
                  <a:lnTo>
                    <a:pt x="47" y="117"/>
                  </a:lnTo>
                  <a:lnTo>
                    <a:pt x="45" y="122"/>
                  </a:lnTo>
                  <a:lnTo>
                    <a:pt x="43" y="125"/>
                  </a:lnTo>
                  <a:lnTo>
                    <a:pt x="39" y="125"/>
                  </a:lnTo>
                  <a:lnTo>
                    <a:pt x="35" y="124"/>
                  </a:lnTo>
                  <a:lnTo>
                    <a:pt x="32" y="121"/>
                  </a:lnTo>
                  <a:lnTo>
                    <a:pt x="28" y="118"/>
                  </a:lnTo>
                  <a:lnTo>
                    <a:pt x="23" y="113"/>
                  </a:lnTo>
                  <a:lnTo>
                    <a:pt x="27" y="117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7" y="136"/>
                  </a:lnTo>
                  <a:lnTo>
                    <a:pt x="25" y="139"/>
                  </a:lnTo>
                  <a:lnTo>
                    <a:pt x="21" y="140"/>
                  </a:lnTo>
                  <a:lnTo>
                    <a:pt x="18" y="139"/>
                  </a:lnTo>
                  <a:lnTo>
                    <a:pt x="11" y="134"/>
                  </a:lnTo>
                  <a:lnTo>
                    <a:pt x="8" y="129"/>
                  </a:lnTo>
                  <a:lnTo>
                    <a:pt x="3" y="124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2" y="98"/>
                  </a:lnTo>
                  <a:lnTo>
                    <a:pt x="7" y="103"/>
                  </a:lnTo>
                  <a:lnTo>
                    <a:pt x="2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4"/>
                  </a:lnTo>
                  <a:lnTo>
                    <a:pt x="15" y="50"/>
                  </a:lnTo>
                  <a:lnTo>
                    <a:pt x="23" y="41"/>
                  </a:lnTo>
                  <a:lnTo>
                    <a:pt x="32" y="33"/>
                  </a:lnTo>
                  <a:lnTo>
                    <a:pt x="53" y="16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89" y="5"/>
                  </a:lnTo>
                  <a:lnTo>
                    <a:pt x="101" y="6"/>
                  </a:lnTo>
                  <a:lnTo>
                    <a:pt x="113" y="5"/>
                  </a:lnTo>
                  <a:lnTo>
                    <a:pt x="119" y="4"/>
                  </a:lnTo>
                  <a:lnTo>
                    <a:pt x="125" y="1"/>
                  </a:lnTo>
                  <a:lnTo>
                    <a:pt x="125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6" name="Freeform 74"/>
            <p:cNvSpPr>
              <a:spLocks/>
            </p:cNvSpPr>
            <p:nvPr/>
          </p:nvSpPr>
          <p:spPr bwMode="auto">
            <a:xfrm>
              <a:off x="3364" y="1740"/>
              <a:ext cx="84" cy="61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75" y="8"/>
                </a:cxn>
                <a:cxn ang="0">
                  <a:pos x="68" y="12"/>
                </a:cxn>
                <a:cxn ang="0">
                  <a:pos x="62" y="14"/>
                </a:cxn>
                <a:cxn ang="0">
                  <a:pos x="52" y="16"/>
                </a:cxn>
                <a:cxn ang="0">
                  <a:pos x="43" y="17"/>
                </a:cxn>
                <a:cxn ang="0">
                  <a:pos x="31" y="15"/>
                </a:cxn>
                <a:cxn ang="0">
                  <a:pos x="24" y="13"/>
                </a:cxn>
                <a:cxn ang="0">
                  <a:pos x="15" y="9"/>
                </a:cxn>
                <a:cxn ang="0">
                  <a:pos x="8" y="6"/>
                </a:cxn>
                <a:cxn ang="0">
                  <a:pos x="1" y="0"/>
                </a:cxn>
                <a:cxn ang="0">
                  <a:pos x="1" y="24"/>
                </a:cxn>
                <a:cxn ang="0">
                  <a:pos x="1" y="25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4" y="44"/>
                </a:cxn>
                <a:cxn ang="0">
                  <a:pos x="8" y="48"/>
                </a:cxn>
                <a:cxn ang="0">
                  <a:pos x="13" y="52"/>
                </a:cxn>
                <a:cxn ang="0">
                  <a:pos x="18" y="55"/>
                </a:cxn>
                <a:cxn ang="0">
                  <a:pos x="28" y="57"/>
                </a:cxn>
                <a:cxn ang="0">
                  <a:pos x="36" y="59"/>
                </a:cxn>
                <a:cxn ang="0">
                  <a:pos x="49" y="60"/>
                </a:cxn>
                <a:cxn ang="0">
                  <a:pos x="56" y="58"/>
                </a:cxn>
                <a:cxn ang="0">
                  <a:pos x="62" y="57"/>
                </a:cxn>
                <a:cxn ang="0">
                  <a:pos x="68" y="54"/>
                </a:cxn>
                <a:cxn ang="0">
                  <a:pos x="75" y="51"/>
                </a:cxn>
                <a:cxn ang="0">
                  <a:pos x="80" y="45"/>
                </a:cxn>
                <a:cxn ang="0">
                  <a:pos x="82" y="38"/>
                </a:cxn>
                <a:cxn ang="0">
                  <a:pos x="83" y="32"/>
                </a:cxn>
                <a:cxn ang="0">
                  <a:pos x="83" y="33"/>
                </a:cxn>
                <a:cxn ang="0">
                  <a:pos x="83" y="2"/>
                </a:cxn>
                <a:cxn ang="0">
                  <a:pos x="83" y="2"/>
                </a:cxn>
              </a:cxnLst>
              <a:rect l="0" t="0" r="r" b="b"/>
              <a:pathLst>
                <a:path w="84" h="61">
                  <a:moveTo>
                    <a:pt x="83" y="2"/>
                  </a:moveTo>
                  <a:lnTo>
                    <a:pt x="75" y="8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43" y="17"/>
                  </a:lnTo>
                  <a:lnTo>
                    <a:pt x="31" y="15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8" y="6"/>
                  </a:lnTo>
                  <a:lnTo>
                    <a:pt x="1" y="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3" y="52"/>
                  </a:lnTo>
                  <a:lnTo>
                    <a:pt x="18" y="55"/>
                  </a:lnTo>
                  <a:lnTo>
                    <a:pt x="28" y="57"/>
                  </a:lnTo>
                  <a:lnTo>
                    <a:pt x="36" y="59"/>
                  </a:lnTo>
                  <a:lnTo>
                    <a:pt x="49" y="60"/>
                  </a:lnTo>
                  <a:lnTo>
                    <a:pt x="56" y="58"/>
                  </a:lnTo>
                  <a:lnTo>
                    <a:pt x="62" y="57"/>
                  </a:lnTo>
                  <a:lnTo>
                    <a:pt x="68" y="54"/>
                  </a:lnTo>
                  <a:lnTo>
                    <a:pt x="75" y="51"/>
                  </a:lnTo>
                  <a:lnTo>
                    <a:pt x="80" y="45"/>
                  </a:lnTo>
                  <a:lnTo>
                    <a:pt x="82" y="38"/>
                  </a:lnTo>
                  <a:lnTo>
                    <a:pt x="83" y="32"/>
                  </a:lnTo>
                  <a:lnTo>
                    <a:pt x="83" y="33"/>
                  </a:lnTo>
                  <a:lnTo>
                    <a:pt x="83" y="2"/>
                  </a:lnTo>
                  <a:lnTo>
                    <a:pt x="83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7" name="Freeform 75"/>
            <p:cNvSpPr>
              <a:spLocks/>
            </p:cNvSpPr>
            <p:nvPr/>
          </p:nvSpPr>
          <p:spPr bwMode="auto">
            <a:xfrm>
              <a:off x="3796" y="2630"/>
              <a:ext cx="103" cy="120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99" y="58"/>
                </a:cxn>
                <a:cxn ang="0">
                  <a:pos x="101" y="70"/>
                </a:cxn>
                <a:cxn ang="0">
                  <a:pos x="102" y="86"/>
                </a:cxn>
                <a:cxn ang="0">
                  <a:pos x="102" y="96"/>
                </a:cxn>
                <a:cxn ang="0">
                  <a:pos x="100" y="102"/>
                </a:cxn>
                <a:cxn ang="0">
                  <a:pos x="96" y="107"/>
                </a:cxn>
                <a:cxn ang="0">
                  <a:pos x="94" y="110"/>
                </a:cxn>
                <a:cxn ang="0">
                  <a:pos x="92" y="112"/>
                </a:cxn>
                <a:cxn ang="0">
                  <a:pos x="87" y="114"/>
                </a:cxn>
                <a:cxn ang="0">
                  <a:pos x="85" y="116"/>
                </a:cxn>
                <a:cxn ang="0">
                  <a:pos x="76" y="118"/>
                </a:cxn>
                <a:cxn ang="0">
                  <a:pos x="66" y="119"/>
                </a:cxn>
                <a:cxn ang="0">
                  <a:pos x="48" y="119"/>
                </a:cxn>
                <a:cxn ang="0">
                  <a:pos x="36" y="117"/>
                </a:cxn>
                <a:cxn ang="0">
                  <a:pos x="29" y="116"/>
                </a:cxn>
                <a:cxn ang="0">
                  <a:pos x="24" y="113"/>
                </a:cxn>
                <a:cxn ang="0">
                  <a:pos x="17" y="109"/>
                </a:cxn>
                <a:cxn ang="0">
                  <a:pos x="11" y="104"/>
                </a:cxn>
                <a:cxn ang="0">
                  <a:pos x="7" y="99"/>
                </a:cxn>
                <a:cxn ang="0">
                  <a:pos x="4" y="91"/>
                </a:cxn>
                <a:cxn ang="0">
                  <a:pos x="2" y="83"/>
                </a:cxn>
                <a:cxn ang="0">
                  <a:pos x="1" y="76"/>
                </a:cxn>
                <a:cxn ang="0">
                  <a:pos x="0" y="54"/>
                </a:cxn>
                <a:cxn ang="0">
                  <a:pos x="1" y="32"/>
                </a:cxn>
                <a:cxn ang="0">
                  <a:pos x="9" y="22"/>
                </a:cxn>
                <a:cxn ang="0">
                  <a:pos x="16" y="14"/>
                </a:cxn>
                <a:cxn ang="0">
                  <a:pos x="30" y="5"/>
                </a:cxn>
                <a:cxn ang="0">
                  <a:pos x="43" y="1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3" y="6"/>
                </a:cxn>
                <a:cxn ang="0">
                  <a:pos x="78" y="11"/>
                </a:cxn>
                <a:cxn ang="0">
                  <a:pos x="83" y="17"/>
                </a:cxn>
                <a:cxn ang="0">
                  <a:pos x="90" y="32"/>
                </a:cxn>
              </a:cxnLst>
              <a:rect l="0" t="0" r="r" b="b"/>
              <a:pathLst>
                <a:path w="103" h="120">
                  <a:moveTo>
                    <a:pt x="90" y="32"/>
                  </a:moveTo>
                  <a:lnTo>
                    <a:pt x="99" y="58"/>
                  </a:lnTo>
                  <a:lnTo>
                    <a:pt x="101" y="70"/>
                  </a:lnTo>
                  <a:lnTo>
                    <a:pt x="102" y="86"/>
                  </a:lnTo>
                  <a:lnTo>
                    <a:pt x="102" y="96"/>
                  </a:lnTo>
                  <a:lnTo>
                    <a:pt x="100" y="102"/>
                  </a:lnTo>
                  <a:lnTo>
                    <a:pt x="96" y="107"/>
                  </a:lnTo>
                  <a:lnTo>
                    <a:pt x="94" y="110"/>
                  </a:lnTo>
                  <a:lnTo>
                    <a:pt x="92" y="112"/>
                  </a:lnTo>
                  <a:lnTo>
                    <a:pt x="87" y="114"/>
                  </a:lnTo>
                  <a:lnTo>
                    <a:pt x="85" y="116"/>
                  </a:lnTo>
                  <a:lnTo>
                    <a:pt x="76" y="118"/>
                  </a:lnTo>
                  <a:lnTo>
                    <a:pt x="66" y="119"/>
                  </a:lnTo>
                  <a:lnTo>
                    <a:pt x="48" y="119"/>
                  </a:lnTo>
                  <a:lnTo>
                    <a:pt x="36" y="117"/>
                  </a:lnTo>
                  <a:lnTo>
                    <a:pt x="29" y="116"/>
                  </a:lnTo>
                  <a:lnTo>
                    <a:pt x="24" y="113"/>
                  </a:lnTo>
                  <a:lnTo>
                    <a:pt x="17" y="109"/>
                  </a:lnTo>
                  <a:lnTo>
                    <a:pt x="11" y="104"/>
                  </a:lnTo>
                  <a:lnTo>
                    <a:pt x="7" y="99"/>
                  </a:lnTo>
                  <a:lnTo>
                    <a:pt x="4" y="91"/>
                  </a:lnTo>
                  <a:lnTo>
                    <a:pt x="2" y="83"/>
                  </a:lnTo>
                  <a:lnTo>
                    <a:pt x="1" y="76"/>
                  </a:lnTo>
                  <a:lnTo>
                    <a:pt x="0" y="54"/>
                  </a:lnTo>
                  <a:lnTo>
                    <a:pt x="1" y="32"/>
                  </a:lnTo>
                  <a:lnTo>
                    <a:pt x="9" y="22"/>
                  </a:lnTo>
                  <a:lnTo>
                    <a:pt x="16" y="14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3" y="6"/>
                  </a:lnTo>
                  <a:lnTo>
                    <a:pt x="78" y="11"/>
                  </a:lnTo>
                  <a:lnTo>
                    <a:pt x="83" y="17"/>
                  </a:lnTo>
                  <a:lnTo>
                    <a:pt x="90" y="3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8" name="Freeform 76"/>
            <p:cNvSpPr>
              <a:spLocks/>
            </p:cNvSpPr>
            <p:nvPr/>
          </p:nvSpPr>
          <p:spPr bwMode="auto">
            <a:xfrm>
              <a:off x="3303" y="1548"/>
              <a:ext cx="207" cy="206"/>
            </a:xfrm>
            <a:custGeom>
              <a:avLst/>
              <a:gdLst/>
              <a:ahLst/>
              <a:cxnLst>
                <a:cxn ang="0">
                  <a:pos x="62" y="199"/>
                </a:cxn>
                <a:cxn ang="0">
                  <a:pos x="50" y="203"/>
                </a:cxn>
                <a:cxn ang="0">
                  <a:pos x="26" y="203"/>
                </a:cxn>
                <a:cxn ang="0">
                  <a:pos x="16" y="198"/>
                </a:cxn>
                <a:cxn ang="0">
                  <a:pos x="10" y="194"/>
                </a:cxn>
                <a:cxn ang="0">
                  <a:pos x="3" y="180"/>
                </a:cxn>
                <a:cxn ang="0">
                  <a:pos x="0" y="149"/>
                </a:cxn>
                <a:cxn ang="0">
                  <a:pos x="2" y="123"/>
                </a:cxn>
                <a:cxn ang="0">
                  <a:pos x="2" y="85"/>
                </a:cxn>
                <a:cxn ang="0">
                  <a:pos x="9" y="54"/>
                </a:cxn>
                <a:cxn ang="0">
                  <a:pos x="20" y="32"/>
                </a:cxn>
                <a:cxn ang="0">
                  <a:pos x="33" y="22"/>
                </a:cxn>
                <a:cxn ang="0">
                  <a:pos x="50" y="11"/>
                </a:cxn>
                <a:cxn ang="0">
                  <a:pos x="69" y="4"/>
                </a:cxn>
                <a:cxn ang="0">
                  <a:pos x="92" y="1"/>
                </a:cxn>
                <a:cxn ang="0">
                  <a:pos x="110" y="1"/>
                </a:cxn>
                <a:cxn ang="0">
                  <a:pos x="129" y="3"/>
                </a:cxn>
                <a:cxn ang="0">
                  <a:pos x="149" y="8"/>
                </a:cxn>
                <a:cxn ang="0">
                  <a:pos x="164" y="17"/>
                </a:cxn>
                <a:cxn ang="0">
                  <a:pos x="178" y="30"/>
                </a:cxn>
                <a:cxn ang="0">
                  <a:pos x="188" y="48"/>
                </a:cxn>
                <a:cxn ang="0">
                  <a:pos x="192" y="64"/>
                </a:cxn>
                <a:cxn ang="0">
                  <a:pos x="196" y="107"/>
                </a:cxn>
                <a:cxn ang="0">
                  <a:pos x="199" y="128"/>
                </a:cxn>
                <a:cxn ang="0">
                  <a:pos x="205" y="144"/>
                </a:cxn>
                <a:cxn ang="0">
                  <a:pos x="205" y="167"/>
                </a:cxn>
                <a:cxn ang="0">
                  <a:pos x="201" y="177"/>
                </a:cxn>
                <a:cxn ang="0">
                  <a:pos x="192" y="190"/>
                </a:cxn>
                <a:cxn ang="0">
                  <a:pos x="178" y="200"/>
                </a:cxn>
                <a:cxn ang="0">
                  <a:pos x="164" y="204"/>
                </a:cxn>
                <a:cxn ang="0">
                  <a:pos x="144" y="204"/>
                </a:cxn>
                <a:cxn ang="0">
                  <a:pos x="152" y="184"/>
                </a:cxn>
                <a:cxn ang="0">
                  <a:pos x="164" y="162"/>
                </a:cxn>
                <a:cxn ang="0">
                  <a:pos x="169" y="144"/>
                </a:cxn>
                <a:cxn ang="0">
                  <a:pos x="165" y="102"/>
                </a:cxn>
                <a:cxn ang="0">
                  <a:pos x="163" y="80"/>
                </a:cxn>
                <a:cxn ang="0">
                  <a:pos x="160" y="67"/>
                </a:cxn>
                <a:cxn ang="0">
                  <a:pos x="155" y="61"/>
                </a:cxn>
                <a:cxn ang="0">
                  <a:pos x="145" y="58"/>
                </a:cxn>
                <a:cxn ang="0">
                  <a:pos x="129" y="64"/>
                </a:cxn>
                <a:cxn ang="0">
                  <a:pos x="91" y="80"/>
                </a:cxn>
                <a:cxn ang="0">
                  <a:pos x="44" y="95"/>
                </a:cxn>
                <a:cxn ang="0">
                  <a:pos x="43" y="134"/>
                </a:cxn>
                <a:cxn ang="0">
                  <a:pos x="47" y="166"/>
                </a:cxn>
                <a:cxn ang="0">
                  <a:pos x="51" y="178"/>
                </a:cxn>
                <a:cxn ang="0">
                  <a:pos x="62" y="192"/>
                </a:cxn>
              </a:cxnLst>
              <a:rect l="0" t="0" r="r" b="b"/>
              <a:pathLst>
                <a:path w="207" h="206">
                  <a:moveTo>
                    <a:pt x="62" y="192"/>
                  </a:moveTo>
                  <a:lnTo>
                    <a:pt x="62" y="199"/>
                  </a:lnTo>
                  <a:lnTo>
                    <a:pt x="56" y="202"/>
                  </a:lnTo>
                  <a:lnTo>
                    <a:pt x="50" y="203"/>
                  </a:lnTo>
                  <a:lnTo>
                    <a:pt x="38" y="204"/>
                  </a:lnTo>
                  <a:lnTo>
                    <a:pt x="26" y="203"/>
                  </a:lnTo>
                  <a:lnTo>
                    <a:pt x="20" y="202"/>
                  </a:lnTo>
                  <a:lnTo>
                    <a:pt x="16" y="198"/>
                  </a:lnTo>
                  <a:lnTo>
                    <a:pt x="12" y="196"/>
                  </a:lnTo>
                  <a:lnTo>
                    <a:pt x="10" y="194"/>
                  </a:lnTo>
                  <a:lnTo>
                    <a:pt x="7" y="188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49"/>
                  </a:lnTo>
                  <a:lnTo>
                    <a:pt x="1" y="134"/>
                  </a:lnTo>
                  <a:lnTo>
                    <a:pt x="2" y="123"/>
                  </a:lnTo>
                  <a:lnTo>
                    <a:pt x="3" y="107"/>
                  </a:lnTo>
                  <a:lnTo>
                    <a:pt x="2" y="85"/>
                  </a:lnTo>
                  <a:lnTo>
                    <a:pt x="3" y="70"/>
                  </a:lnTo>
                  <a:lnTo>
                    <a:pt x="9" y="54"/>
                  </a:lnTo>
                  <a:lnTo>
                    <a:pt x="14" y="42"/>
                  </a:lnTo>
                  <a:lnTo>
                    <a:pt x="20" y="32"/>
                  </a:lnTo>
                  <a:lnTo>
                    <a:pt x="26" y="26"/>
                  </a:lnTo>
                  <a:lnTo>
                    <a:pt x="33" y="22"/>
                  </a:lnTo>
                  <a:lnTo>
                    <a:pt x="41" y="16"/>
                  </a:lnTo>
                  <a:lnTo>
                    <a:pt x="50" y="11"/>
                  </a:lnTo>
                  <a:lnTo>
                    <a:pt x="60" y="7"/>
                  </a:lnTo>
                  <a:lnTo>
                    <a:pt x="69" y="4"/>
                  </a:lnTo>
                  <a:lnTo>
                    <a:pt x="81" y="2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0" y="1"/>
                  </a:lnTo>
                  <a:lnTo>
                    <a:pt x="120" y="1"/>
                  </a:lnTo>
                  <a:lnTo>
                    <a:pt x="129" y="3"/>
                  </a:lnTo>
                  <a:lnTo>
                    <a:pt x="138" y="5"/>
                  </a:lnTo>
                  <a:lnTo>
                    <a:pt x="149" y="8"/>
                  </a:lnTo>
                  <a:lnTo>
                    <a:pt x="156" y="12"/>
                  </a:lnTo>
                  <a:lnTo>
                    <a:pt x="164" y="17"/>
                  </a:lnTo>
                  <a:lnTo>
                    <a:pt x="171" y="22"/>
                  </a:lnTo>
                  <a:lnTo>
                    <a:pt x="178" y="30"/>
                  </a:lnTo>
                  <a:lnTo>
                    <a:pt x="183" y="38"/>
                  </a:lnTo>
                  <a:lnTo>
                    <a:pt x="188" y="48"/>
                  </a:lnTo>
                  <a:lnTo>
                    <a:pt x="191" y="56"/>
                  </a:lnTo>
                  <a:lnTo>
                    <a:pt x="192" y="64"/>
                  </a:lnTo>
                  <a:lnTo>
                    <a:pt x="194" y="86"/>
                  </a:lnTo>
                  <a:lnTo>
                    <a:pt x="196" y="107"/>
                  </a:lnTo>
                  <a:lnTo>
                    <a:pt x="197" y="115"/>
                  </a:lnTo>
                  <a:lnTo>
                    <a:pt x="199" y="128"/>
                  </a:lnTo>
                  <a:lnTo>
                    <a:pt x="203" y="135"/>
                  </a:lnTo>
                  <a:lnTo>
                    <a:pt x="205" y="144"/>
                  </a:lnTo>
                  <a:lnTo>
                    <a:pt x="206" y="155"/>
                  </a:lnTo>
                  <a:lnTo>
                    <a:pt x="205" y="167"/>
                  </a:lnTo>
                  <a:lnTo>
                    <a:pt x="204" y="172"/>
                  </a:lnTo>
                  <a:lnTo>
                    <a:pt x="201" y="177"/>
                  </a:lnTo>
                  <a:lnTo>
                    <a:pt x="198" y="184"/>
                  </a:lnTo>
                  <a:lnTo>
                    <a:pt x="192" y="190"/>
                  </a:lnTo>
                  <a:lnTo>
                    <a:pt x="185" y="196"/>
                  </a:lnTo>
                  <a:lnTo>
                    <a:pt x="178" y="200"/>
                  </a:lnTo>
                  <a:lnTo>
                    <a:pt x="171" y="202"/>
                  </a:lnTo>
                  <a:lnTo>
                    <a:pt x="164" y="204"/>
                  </a:lnTo>
                  <a:lnTo>
                    <a:pt x="154" y="205"/>
                  </a:lnTo>
                  <a:lnTo>
                    <a:pt x="144" y="204"/>
                  </a:lnTo>
                  <a:lnTo>
                    <a:pt x="144" y="194"/>
                  </a:lnTo>
                  <a:lnTo>
                    <a:pt x="152" y="184"/>
                  </a:lnTo>
                  <a:lnTo>
                    <a:pt x="158" y="175"/>
                  </a:lnTo>
                  <a:lnTo>
                    <a:pt x="164" y="162"/>
                  </a:lnTo>
                  <a:lnTo>
                    <a:pt x="167" y="152"/>
                  </a:lnTo>
                  <a:lnTo>
                    <a:pt x="169" y="144"/>
                  </a:lnTo>
                  <a:lnTo>
                    <a:pt x="169" y="123"/>
                  </a:lnTo>
                  <a:lnTo>
                    <a:pt x="165" y="102"/>
                  </a:lnTo>
                  <a:lnTo>
                    <a:pt x="163" y="90"/>
                  </a:lnTo>
                  <a:lnTo>
                    <a:pt x="163" y="80"/>
                  </a:lnTo>
                  <a:lnTo>
                    <a:pt x="162" y="72"/>
                  </a:lnTo>
                  <a:lnTo>
                    <a:pt x="160" y="67"/>
                  </a:lnTo>
                  <a:lnTo>
                    <a:pt x="158" y="63"/>
                  </a:lnTo>
                  <a:lnTo>
                    <a:pt x="155" y="61"/>
                  </a:lnTo>
                  <a:lnTo>
                    <a:pt x="152" y="59"/>
                  </a:lnTo>
                  <a:lnTo>
                    <a:pt x="145" y="58"/>
                  </a:lnTo>
                  <a:lnTo>
                    <a:pt x="140" y="59"/>
                  </a:lnTo>
                  <a:lnTo>
                    <a:pt x="129" y="64"/>
                  </a:lnTo>
                  <a:lnTo>
                    <a:pt x="114" y="73"/>
                  </a:lnTo>
                  <a:lnTo>
                    <a:pt x="91" y="80"/>
                  </a:lnTo>
                  <a:lnTo>
                    <a:pt x="68" y="89"/>
                  </a:lnTo>
                  <a:lnTo>
                    <a:pt x="44" y="95"/>
                  </a:lnTo>
                  <a:lnTo>
                    <a:pt x="44" y="96"/>
                  </a:lnTo>
                  <a:lnTo>
                    <a:pt x="43" y="134"/>
                  </a:lnTo>
                  <a:lnTo>
                    <a:pt x="45" y="160"/>
                  </a:lnTo>
                  <a:lnTo>
                    <a:pt x="47" y="166"/>
                  </a:lnTo>
                  <a:lnTo>
                    <a:pt x="48" y="172"/>
                  </a:lnTo>
                  <a:lnTo>
                    <a:pt x="51" y="178"/>
                  </a:lnTo>
                  <a:lnTo>
                    <a:pt x="55" y="184"/>
                  </a:lnTo>
                  <a:lnTo>
                    <a:pt x="62" y="192"/>
                  </a:lnTo>
                  <a:lnTo>
                    <a:pt x="62" y="1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9" name="Freeform 77"/>
            <p:cNvSpPr>
              <a:spLocks/>
            </p:cNvSpPr>
            <p:nvPr/>
          </p:nvSpPr>
          <p:spPr bwMode="auto">
            <a:xfrm>
              <a:off x="3346" y="1606"/>
              <a:ext cx="127" cy="152"/>
            </a:xfrm>
            <a:custGeom>
              <a:avLst/>
              <a:gdLst/>
              <a:ahLst/>
              <a:cxnLst>
                <a:cxn ang="0">
                  <a:pos x="101" y="136"/>
                </a:cxn>
                <a:cxn ang="0">
                  <a:pos x="109" y="126"/>
                </a:cxn>
                <a:cxn ang="0">
                  <a:pos x="115" y="117"/>
                </a:cxn>
                <a:cxn ang="0">
                  <a:pos x="122" y="104"/>
                </a:cxn>
                <a:cxn ang="0">
                  <a:pos x="124" y="94"/>
                </a:cxn>
                <a:cxn ang="0">
                  <a:pos x="126" y="86"/>
                </a:cxn>
                <a:cxn ang="0">
                  <a:pos x="126" y="65"/>
                </a:cxn>
                <a:cxn ang="0">
                  <a:pos x="123" y="44"/>
                </a:cxn>
                <a:cxn ang="0">
                  <a:pos x="120" y="32"/>
                </a:cxn>
                <a:cxn ang="0">
                  <a:pos x="120" y="22"/>
                </a:cxn>
                <a:cxn ang="0">
                  <a:pos x="119" y="14"/>
                </a:cxn>
                <a:cxn ang="0">
                  <a:pos x="117" y="9"/>
                </a:cxn>
                <a:cxn ang="0">
                  <a:pos x="115" y="5"/>
                </a:cxn>
                <a:cxn ang="0">
                  <a:pos x="113" y="3"/>
                </a:cxn>
                <a:cxn ang="0">
                  <a:pos x="109" y="1"/>
                </a:cxn>
                <a:cxn ang="0">
                  <a:pos x="102" y="0"/>
                </a:cxn>
                <a:cxn ang="0">
                  <a:pos x="97" y="1"/>
                </a:cxn>
                <a:cxn ang="0">
                  <a:pos x="87" y="6"/>
                </a:cxn>
                <a:cxn ang="0">
                  <a:pos x="71" y="15"/>
                </a:cxn>
                <a:cxn ang="0">
                  <a:pos x="48" y="22"/>
                </a:cxn>
                <a:cxn ang="0">
                  <a:pos x="25" y="31"/>
                </a:cxn>
                <a:cxn ang="0">
                  <a:pos x="1" y="37"/>
                </a:cxn>
                <a:cxn ang="0">
                  <a:pos x="1" y="38"/>
                </a:cxn>
                <a:cxn ang="0">
                  <a:pos x="0" y="76"/>
                </a:cxn>
                <a:cxn ang="0">
                  <a:pos x="2" y="102"/>
                </a:cxn>
                <a:cxn ang="0">
                  <a:pos x="5" y="108"/>
                </a:cxn>
                <a:cxn ang="0">
                  <a:pos x="6" y="114"/>
                </a:cxn>
                <a:cxn ang="0">
                  <a:pos x="8" y="120"/>
                </a:cxn>
                <a:cxn ang="0">
                  <a:pos x="12" y="126"/>
                </a:cxn>
                <a:cxn ang="0">
                  <a:pos x="19" y="134"/>
                </a:cxn>
                <a:cxn ang="0">
                  <a:pos x="26" y="140"/>
                </a:cxn>
                <a:cxn ang="0">
                  <a:pos x="33" y="143"/>
                </a:cxn>
                <a:cxn ang="0">
                  <a:pos x="42" y="147"/>
                </a:cxn>
                <a:cxn ang="0">
                  <a:pos x="50" y="149"/>
                </a:cxn>
                <a:cxn ang="0">
                  <a:pos x="61" y="151"/>
                </a:cxn>
                <a:cxn ang="0">
                  <a:pos x="70" y="150"/>
                </a:cxn>
                <a:cxn ang="0">
                  <a:pos x="80" y="148"/>
                </a:cxn>
                <a:cxn ang="0">
                  <a:pos x="87" y="146"/>
                </a:cxn>
                <a:cxn ang="0">
                  <a:pos x="93" y="142"/>
                </a:cxn>
                <a:cxn ang="0">
                  <a:pos x="101" y="136"/>
                </a:cxn>
              </a:cxnLst>
              <a:rect l="0" t="0" r="r" b="b"/>
              <a:pathLst>
                <a:path w="127" h="152">
                  <a:moveTo>
                    <a:pt x="101" y="136"/>
                  </a:moveTo>
                  <a:lnTo>
                    <a:pt x="109" y="126"/>
                  </a:lnTo>
                  <a:lnTo>
                    <a:pt x="115" y="117"/>
                  </a:lnTo>
                  <a:lnTo>
                    <a:pt x="122" y="104"/>
                  </a:lnTo>
                  <a:lnTo>
                    <a:pt x="124" y="94"/>
                  </a:lnTo>
                  <a:lnTo>
                    <a:pt x="126" y="86"/>
                  </a:lnTo>
                  <a:lnTo>
                    <a:pt x="126" y="65"/>
                  </a:lnTo>
                  <a:lnTo>
                    <a:pt x="123" y="44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9" y="14"/>
                  </a:lnTo>
                  <a:lnTo>
                    <a:pt x="117" y="9"/>
                  </a:lnTo>
                  <a:lnTo>
                    <a:pt x="115" y="5"/>
                  </a:lnTo>
                  <a:lnTo>
                    <a:pt x="113" y="3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7" y="1"/>
                  </a:lnTo>
                  <a:lnTo>
                    <a:pt x="87" y="6"/>
                  </a:lnTo>
                  <a:lnTo>
                    <a:pt x="71" y="15"/>
                  </a:lnTo>
                  <a:lnTo>
                    <a:pt x="48" y="22"/>
                  </a:lnTo>
                  <a:lnTo>
                    <a:pt x="25" y="31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0" y="76"/>
                  </a:lnTo>
                  <a:lnTo>
                    <a:pt x="2" y="102"/>
                  </a:lnTo>
                  <a:lnTo>
                    <a:pt x="5" y="108"/>
                  </a:lnTo>
                  <a:lnTo>
                    <a:pt x="6" y="114"/>
                  </a:lnTo>
                  <a:lnTo>
                    <a:pt x="8" y="120"/>
                  </a:lnTo>
                  <a:lnTo>
                    <a:pt x="12" y="126"/>
                  </a:lnTo>
                  <a:lnTo>
                    <a:pt x="19" y="134"/>
                  </a:lnTo>
                  <a:lnTo>
                    <a:pt x="26" y="140"/>
                  </a:lnTo>
                  <a:lnTo>
                    <a:pt x="33" y="143"/>
                  </a:lnTo>
                  <a:lnTo>
                    <a:pt x="42" y="147"/>
                  </a:lnTo>
                  <a:lnTo>
                    <a:pt x="50" y="149"/>
                  </a:lnTo>
                  <a:lnTo>
                    <a:pt x="61" y="151"/>
                  </a:lnTo>
                  <a:lnTo>
                    <a:pt x="70" y="150"/>
                  </a:lnTo>
                  <a:lnTo>
                    <a:pt x="80" y="148"/>
                  </a:lnTo>
                  <a:lnTo>
                    <a:pt x="87" y="146"/>
                  </a:lnTo>
                  <a:lnTo>
                    <a:pt x="93" y="142"/>
                  </a:lnTo>
                  <a:lnTo>
                    <a:pt x="101" y="13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0" name="Freeform 78"/>
            <p:cNvSpPr>
              <a:spLocks/>
            </p:cNvSpPr>
            <p:nvPr/>
          </p:nvSpPr>
          <p:spPr bwMode="auto">
            <a:xfrm>
              <a:off x="3636" y="1187"/>
              <a:ext cx="24" cy="59"/>
            </a:xfrm>
            <a:custGeom>
              <a:avLst/>
              <a:gdLst/>
              <a:ahLst/>
              <a:cxnLst>
                <a:cxn ang="0">
                  <a:pos x="17" y="14"/>
                </a:cxn>
                <a:cxn ang="0">
                  <a:pos x="17" y="29"/>
                </a:cxn>
                <a:cxn ang="0">
                  <a:pos x="20" y="44"/>
                </a:cxn>
                <a:cxn ang="0">
                  <a:pos x="22" y="57"/>
                </a:cxn>
                <a:cxn ang="0">
                  <a:pos x="23" y="58"/>
                </a:cxn>
                <a:cxn ang="0">
                  <a:pos x="18" y="56"/>
                </a:cxn>
                <a:cxn ang="0">
                  <a:pos x="14" y="51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2" y="33"/>
                </a:cxn>
                <a:cxn ang="0">
                  <a:pos x="0" y="16"/>
                </a:cxn>
                <a:cxn ang="0">
                  <a:pos x="1" y="7"/>
                </a:cxn>
                <a:cxn ang="0">
                  <a:pos x="6" y="0"/>
                </a:cxn>
                <a:cxn ang="0">
                  <a:pos x="17" y="15"/>
                </a:cxn>
                <a:cxn ang="0">
                  <a:pos x="17" y="14"/>
                </a:cxn>
              </a:cxnLst>
              <a:rect l="0" t="0" r="r" b="b"/>
              <a:pathLst>
                <a:path w="24" h="59">
                  <a:moveTo>
                    <a:pt x="17" y="14"/>
                  </a:moveTo>
                  <a:lnTo>
                    <a:pt x="17" y="29"/>
                  </a:lnTo>
                  <a:lnTo>
                    <a:pt x="20" y="44"/>
                  </a:lnTo>
                  <a:lnTo>
                    <a:pt x="22" y="57"/>
                  </a:lnTo>
                  <a:lnTo>
                    <a:pt x="23" y="58"/>
                  </a:lnTo>
                  <a:lnTo>
                    <a:pt x="18" y="56"/>
                  </a:lnTo>
                  <a:lnTo>
                    <a:pt x="14" y="51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16"/>
                  </a:lnTo>
                  <a:lnTo>
                    <a:pt x="1" y="7"/>
                  </a:lnTo>
                  <a:lnTo>
                    <a:pt x="6" y="0"/>
                  </a:lnTo>
                  <a:lnTo>
                    <a:pt x="17" y="15"/>
                  </a:lnTo>
                  <a:lnTo>
                    <a:pt x="17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1" name="Freeform 79"/>
            <p:cNvSpPr>
              <a:spLocks/>
            </p:cNvSpPr>
            <p:nvPr/>
          </p:nvSpPr>
          <p:spPr bwMode="auto">
            <a:xfrm>
              <a:off x="3653" y="1107"/>
              <a:ext cx="162" cy="222"/>
            </a:xfrm>
            <a:custGeom>
              <a:avLst/>
              <a:gdLst/>
              <a:ahLst/>
              <a:cxnLst>
                <a:cxn ang="0">
                  <a:pos x="160" y="95"/>
                </a:cxn>
                <a:cxn ang="0">
                  <a:pos x="160" y="92"/>
                </a:cxn>
                <a:cxn ang="0">
                  <a:pos x="161" y="71"/>
                </a:cxn>
                <a:cxn ang="0">
                  <a:pos x="159" y="59"/>
                </a:cxn>
                <a:cxn ang="0">
                  <a:pos x="156" y="55"/>
                </a:cxn>
                <a:cxn ang="0">
                  <a:pos x="154" y="44"/>
                </a:cxn>
                <a:cxn ang="0">
                  <a:pos x="152" y="33"/>
                </a:cxn>
                <a:cxn ang="0">
                  <a:pos x="149" y="19"/>
                </a:cxn>
                <a:cxn ang="0">
                  <a:pos x="145" y="11"/>
                </a:cxn>
                <a:cxn ang="0">
                  <a:pos x="140" y="5"/>
                </a:cxn>
                <a:cxn ang="0">
                  <a:pos x="136" y="0"/>
                </a:cxn>
                <a:cxn ang="0">
                  <a:pos x="126" y="2"/>
                </a:cxn>
                <a:cxn ang="0">
                  <a:pos x="118" y="3"/>
                </a:cxn>
                <a:cxn ang="0">
                  <a:pos x="110" y="7"/>
                </a:cxn>
                <a:cxn ang="0">
                  <a:pos x="104" y="11"/>
                </a:cxn>
                <a:cxn ang="0">
                  <a:pos x="96" y="23"/>
                </a:cxn>
                <a:cxn ang="0">
                  <a:pos x="89" y="31"/>
                </a:cxn>
                <a:cxn ang="0">
                  <a:pos x="84" y="39"/>
                </a:cxn>
                <a:cxn ang="0">
                  <a:pos x="78" y="45"/>
                </a:cxn>
                <a:cxn ang="0">
                  <a:pos x="71" y="51"/>
                </a:cxn>
                <a:cxn ang="0">
                  <a:pos x="66" y="53"/>
                </a:cxn>
                <a:cxn ang="0">
                  <a:pos x="62" y="57"/>
                </a:cxn>
                <a:cxn ang="0">
                  <a:pos x="59" y="59"/>
                </a:cxn>
                <a:cxn ang="0">
                  <a:pos x="54" y="61"/>
                </a:cxn>
                <a:cxn ang="0">
                  <a:pos x="48" y="63"/>
                </a:cxn>
                <a:cxn ang="0">
                  <a:pos x="42" y="64"/>
                </a:cxn>
                <a:cxn ang="0">
                  <a:pos x="37" y="64"/>
                </a:cxn>
                <a:cxn ang="0">
                  <a:pos x="34" y="63"/>
                </a:cxn>
                <a:cxn ang="0">
                  <a:pos x="29" y="61"/>
                </a:cxn>
                <a:cxn ang="0">
                  <a:pos x="25" y="66"/>
                </a:cxn>
                <a:cxn ang="0">
                  <a:pos x="16" y="72"/>
                </a:cxn>
                <a:cxn ang="0">
                  <a:pos x="8" y="76"/>
                </a:cxn>
                <a:cxn ang="0">
                  <a:pos x="5" y="71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109"/>
                </a:cxn>
                <a:cxn ang="0">
                  <a:pos x="2" y="124"/>
                </a:cxn>
                <a:cxn ang="0">
                  <a:pos x="5" y="137"/>
                </a:cxn>
                <a:cxn ang="0">
                  <a:pos x="8" y="145"/>
                </a:cxn>
                <a:cxn ang="0">
                  <a:pos x="26" y="184"/>
                </a:cxn>
                <a:cxn ang="0">
                  <a:pos x="32" y="193"/>
                </a:cxn>
                <a:cxn ang="0">
                  <a:pos x="42" y="205"/>
                </a:cxn>
                <a:cxn ang="0">
                  <a:pos x="47" y="211"/>
                </a:cxn>
                <a:cxn ang="0">
                  <a:pos x="60" y="218"/>
                </a:cxn>
                <a:cxn ang="0">
                  <a:pos x="72" y="221"/>
                </a:cxn>
                <a:cxn ang="0">
                  <a:pos x="91" y="221"/>
                </a:cxn>
                <a:cxn ang="0">
                  <a:pos x="104" y="219"/>
                </a:cxn>
                <a:cxn ang="0">
                  <a:pos x="113" y="215"/>
                </a:cxn>
                <a:cxn ang="0">
                  <a:pos x="120" y="208"/>
                </a:cxn>
                <a:cxn ang="0">
                  <a:pos x="129" y="199"/>
                </a:cxn>
                <a:cxn ang="0">
                  <a:pos x="138" y="183"/>
                </a:cxn>
                <a:cxn ang="0">
                  <a:pos x="150" y="161"/>
                </a:cxn>
                <a:cxn ang="0">
                  <a:pos x="154" y="146"/>
                </a:cxn>
                <a:cxn ang="0">
                  <a:pos x="155" y="141"/>
                </a:cxn>
                <a:cxn ang="0">
                  <a:pos x="158" y="124"/>
                </a:cxn>
                <a:cxn ang="0">
                  <a:pos x="161" y="94"/>
                </a:cxn>
                <a:cxn ang="0">
                  <a:pos x="160" y="95"/>
                </a:cxn>
              </a:cxnLst>
              <a:rect l="0" t="0" r="r" b="b"/>
              <a:pathLst>
                <a:path w="162" h="222">
                  <a:moveTo>
                    <a:pt x="160" y="95"/>
                  </a:moveTo>
                  <a:lnTo>
                    <a:pt x="160" y="92"/>
                  </a:lnTo>
                  <a:lnTo>
                    <a:pt x="161" y="71"/>
                  </a:lnTo>
                  <a:lnTo>
                    <a:pt x="159" y="59"/>
                  </a:lnTo>
                  <a:lnTo>
                    <a:pt x="156" y="55"/>
                  </a:lnTo>
                  <a:lnTo>
                    <a:pt x="154" y="44"/>
                  </a:lnTo>
                  <a:lnTo>
                    <a:pt x="152" y="33"/>
                  </a:lnTo>
                  <a:lnTo>
                    <a:pt x="149" y="19"/>
                  </a:lnTo>
                  <a:lnTo>
                    <a:pt x="145" y="11"/>
                  </a:lnTo>
                  <a:lnTo>
                    <a:pt x="140" y="5"/>
                  </a:lnTo>
                  <a:lnTo>
                    <a:pt x="136" y="0"/>
                  </a:lnTo>
                  <a:lnTo>
                    <a:pt x="126" y="2"/>
                  </a:lnTo>
                  <a:lnTo>
                    <a:pt x="118" y="3"/>
                  </a:lnTo>
                  <a:lnTo>
                    <a:pt x="110" y="7"/>
                  </a:lnTo>
                  <a:lnTo>
                    <a:pt x="104" y="11"/>
                  </a:lnTo>
                  <a:lnTo>
                    <a:pt x="96" y="23"/>
                  </a:lnTo>
                  <a:lnTo>
                    <a:pt x="89" y="31"/>
                  </a:lnTo>
                  <a:lnTo>
                    <a:pt x="84" y="39"/>
                  </a:lnTo>
                  <a:lnTo>
                    <a:pt x="78" y="45"/>
                  </a:lnTo>
                  <a:lnTo>
                    <a:pt x="71" y="51"/>
                  </a:lnTo>
                  <a:lnTo>
                    <a:pt x="66" y="53"/>
                  </a:lnTo>
                  <a:lnTo>
                    <a:pt x="62" y="57"/>
                  </a:lnTo>
                  <a:lnTo>
                    <a:pt x="59" y="59"/>
                  </a:lnTo>
                  <a:lnTo>
                    <a:pt x="54" y="61"/>
                  </a:lnTo>
                  <a:lnTo>
                    <a:pt x="48" y="63"/>
                  </a:lnTo>
                  <a:lnTo>
                    <a:pt x="42" y="64"/>
                  </a:lnTo>
                  <a:lnTo>
                    <a:pt x="37" y="64"/>
                  </a:lnTo>
                  <a:lnTo>
                    <a:pt x="34" y="63"/>
                  </a:lnTo>
                  <a:lnTo>
                    <a:pt x="29" y="61"/>
                  </a:lnTo>
                  <a:lnTo>
                    <a:pt x="25" y="66"/>
                  </a:lnTo>
                  <a:lnTo>
                    <a:pt x="16" y="72"/>
                  </a:lnTo>
                  <a:lnTo>
                    <a:pt x="8" y="76"/>
                  </a:lnTo>
                  <a:lnTo>
                    <a:pt x="5" y="71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109"/>
                  </a:lnTo>
                  <a:lnTo>
                    <a:pt x="2" y="124"/>
                  </a:lnTo>
                  <a:lnTo>
                    <a:pt x="5" y="137"/>
                  </a:lnTo>
                  <a:lnTo>
                    <a:pt x="8" y="145"/>
                  </a:lnTo>
                  <a:lnTo>
                    <a:pt x="26" y="184"/>
                  </a:lnTo>
                  <a:lnTo>
                    <a:pt x="32" y="193"/>
                  </a:lnTo>
                  <a:lnTo>
                    <a:pt x="42" y="205"/>
                  </a:lnTo>
                  <a:lnTo>
                    <a:pt x="47" y="211"/>
                  </a:lnTo>
                  <a:lnTo>
                    <a:pt x="60" y="218"/>
                  </a:lnTo>
                  <a:lnTo>
                    <a:pt x="72" y="221"/>
                  </a:lnTo>
                  <a:lnTo>
                    <a:pt x="91" y="221"/>
                  </a:lnTo>
                  <a:lnTo>
                    <a:pt x="104" y="219"/>
                  </a:lnTo>
                  <a:lnTo>
                    <a:pt x="113" y="215"/>
                  </a:lnTo>
                  <a:lnTo>
                    <a:pt x="120" y="208"/>
                  </a:lnTo>
                  <a:lnTo>
                    <a:pt x="129" y="199"/>
                  </a:lnTo>
                  <a:lnTo>
                    <a:pt x="138" y="183"/>
                  </a:lnTo>
                  <a:lnTo>
                    <a:pt x="150" y="161"/>
                  </a:lnTo>
                  <a:lnTo>
                    <a:pt x="154" y="146"/>
                  </a:lnTo>
                  <a:lnTo>
                    <a:pt x="155" y="141"/>
                  </a:lnTo>
                  <a:lnTo>
                    <a:pt x="158" y="124"/>
                  </a:lnTo>
                  <a:lnTo>
                    <a:pt x="161" y="94"/>
                  </a:lnTo>
                  <a:lnTo>
                    <a:pt x="160" y="9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2" name="Freeform 80"/>
            <p:cNvSpPr>
              <a:spLocks/>
            </p:cNvSpPr>
            <p:nvPr/>
          </p:nvSpPr>
          <p:spPr bwMode="auto">
            <a:xfrm>
              <a:off x="4042" y="2466"/>
              <a:ext cx="55" cy="187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" y="111"/>
                </a:cxn>
                <a:cxn ang="0">
                  <a:pos x="10" y="132"/>
                </a:cxn>
                <a:cxn ang="0">
                  <a:pos x="15" y="139"/>
                </a:cxn>
                <a:cxn ang="0">
                  <a:pos x="18" y="147"/>
                </a:cxn>
                <a:cxn ang="0">
                  <a:pos x="23" y="154"/>
                </a:cxn>
                <a:cxn ang="0">
                  <a:pos x="27" y="160"/>
                </a:cxn>
                <a:cxn ang="0">
                  <a:pos x="38" y="170"/>
                </a:cxn>
                <a:cxn ang="0">
                  <a:pos x="46" y="178"/>
                </a:cxn>
                <a:cxn ang="0">
                  <a:pos x="51" y="184"/>
                </a:cxn>
                <a:cxn ang="0">
                  <a:pos x="51" y="186"/>
                </a:cxn>
                <a:cxn ang="0">
                  <a:pos x="51" y="176"/>
                </a:cxn>
                <a:cxn ang="0">
                  <a:pos x="50" y="149"/>
                </a:cxn>
                <a:cxn ang="0">
                  <a:pos x="50" y="143"/>
                </a:cxn>
                <a:cxn ang="0">
                  <a:pos x="48" y="138"/>
                </a:cxn>
                <a:cxn ang="0">
                  <a:pos x="48" y="132"/>
                </a:cxn>
                <a:cxn ang="0">
                  <a:pos x="50" y="121"/>
                </a:cxn>
                <a:cxn ang="0">
                  <a:pos x="54" y="105"/>
                </a:cxn>
                <a:cxn ang="0">
                  <a:pos x="54" y="95"/>
                </a:cxn>
                <a:cxn ang="0">
                  <a:pos x="54" y="89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12" y="81"/>
                </a:cxn>
                <a:cxn ang="0">
                  <a:pos x="1" y="111"/>
                </a:cxn>
                <a:cxn ang="0">
                  <a:pos x="0" y="110"/>
                </a:cxn>
              </a:cxnLst>
              <a:rect l="0" t="0" r="r" b="b"/>
              <a:pathLst>
                <a:path w="55" h="187">
                  <a:moveTo>
                    <a:pt x="0" y="110"/>
                  </a:moveTo>
                  <a:lnTo>
                    <a:pt x="1" y="111"/>
                  </a:lnTo>
                  <a:lnTo>
                    <a:pt x="10" y="132"/>
                  </a:lnTo>
                  <a:lnTo>
                    <a:pt x="15" y="139"/>
                  </a:lnTo>
                  <a:lnTo>
                    <a:pt x="18" y="147"/>
                  </a:lnTo>
                  <a:lnTo>
                    <a:pt x="23" y="154"/>
                  </a:lnTo>
                  <a:lnTo>
                    <a:pt x="27" y="160"/>
                  </a:lnTo>
                  <a:lnTo>
                    <a:pt x="38" y="170"/>
                  </a:lnTo>
                  <a:lnTo>
                    <a:pt x="46" y="178"/>
                  </a:lnTo>
                  <a:lnTo>
                    <a:pt x="51" y="184"/>
                  </a:lnTo>
                  <a:lnTo>
                    <a:pt x="51" y="186"/>
                  </a:lnTo>
                  <a:lnTo>
                    <a:pt x="51" y="176"/>
                  </a:lnTo>
                  <a:lnTo>
                    <a:pt x="50" y="149"/>
                  </a:lnTo>
                  <a:lnTo>
                    <a:pt x="50" y="143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50" y="121"/>
                  </a:lnTo>
                  <a:lnTo>
                    <a:pt x="54" y="105"/>
                  </a:lnTo>
                  <a:lnTo>
                    <a:pt x="54" y="95"/>
                  </a:lnTo>
                  <a:lnTo>
                    <a:pt x="54" y="89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2" y="81"/>
                  </a:lnTo>
                  <a:lnTo>
                    <a:pt x="1" y="111"/>
                  </a:lnTo>
                  <a:lnTo>
                    <a:pt x="0" y="1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3" name="Freeform 81"/>
            <p:cNvSpPr>
              <a:spLocks/>
            </p:cNvSpPr>
            <p:nvPr/>
          </p:nvSpPr>
          <p:spPr bwMode="auto">
            <a:xfrm>
              <a:off x="4020" y="2576"/>
              <a:ext cx="76" cy="11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1"/>
                </a:cxn>
                <a:cxn ang="0">
                  <a:pos x="32" y="22"/>
                </a:cxn>
                <a:cxn ang="0">
                  <a:pos x="37" y="29"/>
                </a:cxn>
                <a:cxn ang="0">
                  <a:pos x="40" y="37"/>
                </a:cxn>
                <a:cxn ang="0">
                  <a:pos x="45" y="44"/>
                </a:cxn>
                <a:cxn ang="0">
                  <a:pos x="49" y="50"/>
                </a:cxn>
                <a:cxn ang="0">
                  <a:pos x="60" y="60"/>
                </a:cxn>
                <a:cxn ang="0">
                  <a:pos x="68" y="68"/>
                </a:cxn>
                <a:cxn ang="0">
                  <a:pos x="73" y="74"/>
                </a:cxn>
                <a:cxn ang="0">
                  <a:pos x="75" y="110"/>
                </a:cxn>
                <a:cxn ang="0">
                  <a:pos x="72" y="108"/>
                </a:cxn>
                <a:cxn ang="0">
                  <a:pos x="67" y="104"/>
                </a:cxn>
                <a:cxn ang="0">
                  <a:pos x="63" y="98"/>
                </a:cxn>
                <a:cxn ang="0">
                  <a:pos x="59" y="93"/>
                </a:cxn>
                <a:cxn ang="0">
                  <a:pos x="53" y="84"/>
                </a:cxn>
                <a:cxn ang="0">
                  <a:pos x="47" y="79"/>
                </a:cxn>
                <a:cxn ang="0">
                  <a:pos x="47" y="108"/>
                </a:cxn>
                <a:cxn ang="0">
                  <a:pos x="18" y="108"/>
                </a:cxn>
                <a:cxn ang="0">
                  <a:pos x="18" y="97"/>
                </a:cxn>
                <a:cxn ang="0">
                  <a:pos x="17" y="87"/>
                </a:cxn>
                <a:cxn ang="0">
                  <a:pos x="15" y="76"/>
                </a:cxn>
                <a:cxn ang="0">
                  <a:pos x="11" y="71"/>
                </a:cxn>
                <a:cxn ang="0">
                  <a:pos x="7" y="66"/>
                </a:cxn>
                <a:cxn ang="0">
                  <a:pos x="3" y="60"/>
                </a:cxn>
                <a:cxn ang="0">
                  <a:pos x="1" y="55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7" y="23"/>
                </a:cxn>
                <a:cxn ang="0">
                  <a:pos x="13" y="11"/>
                </a:cxn>
                <a:cxn ang="0">
                  <a:pos x="22" y="0"/>
                </a:cxn>
              </a:cxnLst>
              <a:rect l="0" t="0" r="r" b="b"/>
              <a:pathLst>
                <a:path w="76" h="111">
                  <a:moveTo>
                    <a:pt x="22" y="0"/>
                  </a:moveTo>
                  <a:lnTo>
                    <a:pt x="24" y="1"/>
                  </a:lnTo>
                  <a:lnTo>
                    <a:pt x="32" y="22"/>
                  </a:lnTo>
                  <a:lnTo>
                    <a:pt x="37" y="29"/>
                  </a:lnTo>
                  <a:lnTo>
                    <a:pt x="40" y="37"/>
                  </a:lnTo>
                  <a:lnTo>
                    <a:pt x="45" y="44"/>
                  </a:lnTo>
                  <a:lnTo>
                    <a:pt x="49" y="50"/>
                  </a:lnTo>
                  <a:lnTo>
                    <a:pt x="60" y="60"/>
                  </a:lnTo>
                  <a:lnTo>
                    <a:pt x="68" y="68"/>
                  </a:lnTo>
                  <a:lnTo>
                    <a:pt x="73" y="74"/>
                  </a:lnTo>
                  <a:lnTo>
                    <a:pt x="75" y="110"/>
                  </a:lnTo>
                  <a:lnTo>
                    <a:pt x="72" y="108"/>
                  </a:lnTo>
                  <a:lnTo>
                    <a:pt x="67" y="104"/>
                  </a:lnTo>
                  <a:lnTo>
                    <a:pt x="63" y="98"/>
                  </a:lnTo>
                  <a:lnTo>
                    <a:pt x="59" y="93"/>
                  </a:lnTo>
                  <a:lnTo>
                    <a:pt x="53" y="84"/>
                  </a:lnTo>
                  <a:lnTo>
                    <a:pt x="47" y="79"/>
                  </a:lnTo>
                  <a:lnTo>
                    <a:pt x="47" y="108"/>
                  </a:lnTo>
                  <a:lnTo>
                    <a:pt x="18" y="108"/>
                  </a:lnTo>
                  <a:lnTo>
                    <a:pt x="18" y="97"/>
                  </a:lnTo>
                  <a:lnTo>
                    <a:pt x="17" y="87"/>
                  </a:lnTo>
                  <a:lnTo>
                    <a:pt x="15" y="76"/>
                  </a:lnTo>
                  <a:lnTo>
                    <a:pt x="11" y="71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7" y="23"/>
                  </a:lnTo>
                  <a:lnTo>
                    <a:pt x="13" y="11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4" name="Freeform 82"/>
            <p:cNvSpPr>
              <a:spLocks/>
            </p:cNvSpPr>
            <p:nvPr/>
          </p:nvSpPr>
          <p:spPr bwMode="auto">
            <a:xfrm>
              <a:off x="3580" y="1737"/>
              <a:ext cx="2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9" y="21"/>
                </a:cxn>
                <a:cxn ang="0">
                  <a:pos x="15" y="29"/>
                </a:cxn>
                <a:cxn ang="0">
                  <a:pos x="19" y="35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lnTo>
                    <a:pt x="2" y="6"/>
                  </a:lnTo>
                  <a:lnTo>
                    <a:pt x="9" y="21"/>
                  </a:lnTo>
                  <a:lnTo>
                    <a:pt x="15" y="29"/>
                  </a:lnTo>
                  <a:lnTo>
                    <a:pt x="19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5" name="Freeform 83"/>
            <p:cNvSpPr>
              <a:spLocks/>
            </p:cNvSpPr>
            <p:nvPr/>
          </p:nvSpPr>
          <p:spPr bwMode="auto">
            <a:xfrm>
              <a:off x="4085" y="1373"/>
              <a:ext cx="97" cy="67"/>
            </a:xfrm>
            <a:custGeom>
              <a:avLst/>
              <a:gdLst/>
              <a:ahLst/>
              <a:cxnLst>
                <a:cxn ang="0">
                  <a:pos x="91" y="14"/>
                </a:cxn>
                <a:cxn ang="0">
                  <a:pos x="78" y="21"/>
                </a:cxn>
                <a:cxn ang="0">
                  <a:pos x="67" y="23"/>
                </a:cxn>
                <a:cxn ang="0">
                  <a:pos x="54" y="23"/>
                </a:cxn>
                <a:cxn ang="0">
                  <a:pos x="44" y="22"/>
                </a:cxn>
                <a:cxn ang="0">
                  <a:pos x="35" y="19"/>
                </a:cxn>
                <a:cxn ang="0">
                  <a:pos x="24" y="13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0" y="45"/>
                </a:cxn>
                <a:cxn ang="0">
                  <a:pos x="6" y="51"/>
                </a:cxn>
                <a:cxn ang="0">
                  <a:pos x="12" y="57"/>
                </a:cxn>
                <a:cxn ang="0">
                  <a:pos x="21" y="61"/>
                </a:cxn>
                <a:cxn ang="0">
                  <a:pos x="29" y="63"/>
                </a:cxn>
                <a:cxn ang="0">
                  <a:pos x="42" y="65"/>
                </a:cxn>
                <a:cxn ang="0">
                  <a:pos x="54" y="66"/>
                </a:cxn>
                <a:cxn ang="0">
                  <a:pos x="69" y="65"/>
                </a:cxn>
                <a:cxn ang="0">
                  <a:pos x="77" y="63"/>
                </a:cxn>
                <a:cxn ang="0">
                  <a:pos x="82" y="60"/>
                </a:cxn>
                <a:cxn ang="0">
                  <a:pos x="85" y="57"/>
                </a:cxn>
                <a:cxn ang="0">
                  <a:pos x="89" y="35"/>
                </a:cxn>
                <a:cxn ang="0">
                  <a:pos x="96" y="10"/>
                </a:cxn>
                <a:cxn ang="0">
                  <a:pos x="91" y="14"/>
                </a:cxn>
              </a:cxnLst>
              <a:rect l="0" t="0" r="r" b="b"/>
              <a:pathLst>
                <a:path w="97" h="67">
                  <a:moveTo>
                    <a:pt x="91" y="14"/>
                  </a:moveTo>
                  <a:lnTo>
                    <a:pt x="78" y="21"/>
                  </a:lnTo>
                  <a:lnTo>
                    <a:pt x="67" y="23"/>
                  </a:lnTo>
                  <a:lnTo>
                    <a:pt x="54" y="23"/>
                  </a:lnTo>
                  <a:lnTo>
                    <a:pt x="44" y="22"/>
                  </a:lnTo>
                  <a:lnTo>
                    <a:pt x="35" y="19"/>
                  </a:lnTo>
                  <a:lnTo>
                    <a:pt x="24" y="1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45"/>
                  </a:lnTo>
                  <a:lnTo>
                    <a:pt x="6" y="51"/>
                  </a:lnTo>
                  <a:lnTo>
                    <a:pt x="12" y="57"/>
                  </a:lnTo>
                  <a:lnTo>
                    <a:pt x="21" y="61"/>
                  </a:lnTo>
                  <a:lnTo>
                    <a:pt x="29" y="63"/>
                  </a:lnTo>
                  <a:lnTo>
                    <a:pt x="42" y="65"/>
                  </a:lnTo>
                  <a:lnTo>
                    <a:pt x="54" y="66"/>
                  </a:lnTo>
                  <a:lnTo>
                    <a:pt x="69" y="65"/>
                  </a:lnTo>
                  <a:lnTo>
                    <a:pt x="77" y="63"/>
                  </a:lnTo>
                  <a:lnTo>
                    <a:pt x="82" y="60"/>
                  </a:lnTo>
                  <a:lnTo>
                    <a:pt x="85" y="57"/>
                  </a:lnTo>
                  <a:lnTo>
                    <a:pt x="89" y="35"/>
                  </a:lnTo>
                  <a:lnTo>
                    <a:pt x="96" y="10"/>
                  </a:lnTo>
                  <a:lnTo>
                    <a:pt x="91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6" name="Freeform 84"/>
            <p:cNvSpPr>
              <a:spLocks/>
            </p:cNvSpPr>
            <p:nvPr/>
          </p:nvSpPr>
          <p:spPr bwMode="auto">
            <a:xfrm>
              <a:off x="4260" y="1209"/>
              <a:ext cx="169" cy="116"/>
            </a:xfrm>
            <a:custGeom>
              <a:avLst/>
              <a:gdLst/>
              <a:ahLst/>
              <a:cxnLst>
                <a:cxn ang="0">
                  <a:pos x="147" y="93"/>
                </a:cxn>
                <a:cxn ang="0">
                  <a:pos x="131" y="91"/>
                </a:cxn>
                <a:cxn ang="0">
                  <a:pos x="124" y="75"/>
                </a:cxn>
                <a:cxn ang="0">
                  <a:pos x="113" y="65"/>
                </a:cxn>
                <a:cxn ang="0">
                  <a:pos x="100" y="61"/>
                </a:cxn>
                <a:cxn ang="0">
                  <a:pos x="80" y="59"/>
                </a:cxn>
                <a:cxn ang="0">
                  <a:pos x="65" y="61"/>
                </a:cxn>
                <a:cxn ang="0">
                  <a:pos x="54" y="65"/>
                </a:cxn>
                <a:cxn ang="0">
                  <a:pos x="41" y="77"/>
                </a:cxn>
                <a:cxn ang="0">
                  <a:pos x="30" y="64"/>
                </a:cxn>
                <a:cxn ang="0">
                  <a:pos x="19" y="78"/>
                </a:cxn>
                <a:cxn ang="0">
                  <a:pos x="16" y="98"/>
                </a:cxn>
                <a:cxn ang="0">
                  <a:pos x="9" y="82"/>
                </a:cxn>
                <a:cxn ang="0">
                  <a:pos x="11" y="65"/>
                </a:cxn>
                <a:cxn ang="0">
                  <a:pos x="10" y="60"/>
                </a:cxn>
                <a:cxn ang="0">
                  <a:pos x="1" y="58"/>
                </a:cxn>
                <a:cxn ang="0">
                  <a:pos x="11" y="39"/>
                </a:cxn>
                <a:cxn ang="0">
                  <a:pos x="29" y="23"/>
                </a:cxn>
                <a:cxn ang="0">
                  <a:pos x="32" y="15"/>
                </a:cxn>
                <a:cxn ang="0">
                  <a:pos x="30" y="12"/>
                </a:cxn>
                <a:cxn ang="0">
                  <a:pos x="46" y="9"/>
                </a:cxn>
                <a:cxn ang="0">
                  <a:pos x="51" y="6"/>
                </a:cxn>
                <a:cxn ang="0">
                  <a:pos x="58" y="0"/>
                </a:cxn>
                <a:cxn ang="0">
                  <a:pos x="82" y="3"/>
                </a:cxn>
                <a:cxn ang="0">
                  <a:pos x="87" y="1"/>
                </a:cxn>
                <a:cxn ang="0">
                  <a:pos x="113" y="7"/>
                </a:cxn>
                <a:cxn ang="0">
                  <a:pos x="136" y="18"/>
                </a:cxn>
                <a:cxn ang="0">
                  <a:pos x="151" y="32"/>
                </a:cxn>
                <a:cxn ang="0">
                  <a:pos x="161" y="49"/>
                </a:cxn>
                <a:cxn ang="0">
                  <a:pos x="166" y="70"/>
                </a:cxn>
                <a:cxn ang="0">
                  <a:pos x="166" y="86"/>
                </a:cxn>
                <a:cxn ang="0">
                  <a:pos x="160" y="103"/>
                </a:cxn>
                <a:cxn ang="0">
                  <a:pos x="148" y="115"/>
                </a:cxn>
              </a:cxnLst>
              <a:rect l="0" t="0" r="r" b="b"/>
              <a:pathLst>
                <a:path w="169" h="116">
                  <a:moveTo>
                    <a:pt x="148" y="113"/>
                  </a:moveTo>
                  <a:lnTo>
                    <a:pt x="147" y="93"/>
                  </a:lnTo>
                  <a:lnTo>
                    <a:pt x="133" y="104"/>
                  </a:lnTo>
                  <a:lnTo>
                    <a:pt x="131" y="91"/>
                  </a:lnTo>
                  <a:lnTo>
                    <a:pt x="129" y="83"/>
                  </a:lnTo>
                  <a:lnTo>
                    <a:pt x="124" y="75"/>
                  </a:lnTo>
                  <a:lnTo>
                    <a:pt x="118" y="70"/>
                  </a:lnTo>
                  <a:lnTo>
                    <a:pt x="113" y="65"/>
                  </a:lnTo>
                  <a:lnTo>
                    <a:pt x="106" y="62"/>
                  </a:lnTo>
                  <a:lnTo>
                    <a:pt x="100" y="61"/>
                  </a:lnTo>
                  <a:lnTo>
                    <a:pt x="94" y="60"/>
                  </a:lnTo>
                  <a:lnTo>
                    <a:pt x="80" y="59"/>
                  </a:lnTo>
                  <a:lnTo>
                    <a:pt x="73" y="59"/>
                  </a:lnTo>
                  <a:lnTo>
                    <a:pt x="65" y="61"/>
                  </a:lnTo>
                  <a:lnTo>
                    <a:pt x="60" y="63"/>
                  </a:lnTo>
                  <a:lnTo>
                    <a:pt x="54" y="65"/>
                  </a:lnTo>
                  <a:lnTo>
                    <a:pt x="47" y="70"/>
                  </a:lnTo>
                  <a:lnTo>
                    <a:pt x="41" y="77"/>
                  </a:lnTo>
                  <a:lnTo>
                    <a:pt x="36" y="60"/>
                  </a:lnTo>
                  <a:lnTo>
                    <a:pt x="30" y="64"/>
                  </a:lnTo>
                  <a:lnTo>
                    <a:pt x="24" y="71"/>
                  </a:lnTo>
                  <a:lnTo>
                    <a:pt x="19" y="78"/>
                  </a:lnTo>
                  <a:lnTo>
                    <a:pt x="17" y="86"/>
                  </a:lnTo>
                  <a:lnTo>
                    <a:pt x="16" y="98"/>
                  </a:lnTo>
                  <a:lnTo>
                    <a:pt x="11" y="92"/>
                  </a:lnTo>
                  <a:lnTo>
                    <a:pt x="9" y="82"/>
                  </a:lnTo>
                  <a:lnTo>
                    <a:pt x="10" y="70"/>
                  </a:lnTo>
                  <a:lnTo>
                    <a:pt x="11" y="65"/>
                  </a:lnTo>
                  <a:lnTo>
                    <a:pt x="16" y="55"/>
                  </a:lnTo>
                  <a:lnTo>
                    <a:pt x="10" y="60"/>
                  </a:lnTo>
                  <a:lnTo>
                    <a:pt x="0" y="67"/>
                  </a:lnTo>
                  <a:lnTo>
                    <a:pt x="1" y="58"/>
                  </a:lnTo>
                  <a:lnTo>
                    <a:pt x="6" y="48"/>
                  </a:lnTo>
                  <a:lnTo>
                    <a:pt x="11" y="39"/>
                  </a:lnTo>
                  <a:lnTo>
                    <a:pt x="21" y="28"/>
                  </a:lnTo>
                  <a:lnTo>
                    <a:pt x="29" y="23"/>
                  </a:lnTo>
                  <a:lnTo>
                    <a:pt x="41" y="17"/>
                  </a:lnTo>
                  <a:lnTo>
                    <a:pt x="32" y="15"/>
                  </a:lnTo>
                  <a:lnTo>
                    <a:pt x="20" y="17"/>
                  </a:lnTo>
                  <a:lnTo>
                    <a:pt x="30" y="12"/>
                  </a:lnTo>
                  <a:lnTo>
                    <a:pt x="37" y="10"/>
                  </a:lnTo>
                  <a:lnTo>
                    <a:pt x="46" y="9"/>
                  </a:lnTo>
                  <a:lnTo>
                    <a:pt x="55" y="11"/>
                  </a:lnTo>
                  <a:lnTo>
                    <a:pt x="51" y="6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71" y="1"/>
                  </a:lnTo>
                  <a:lnTo>
                    <a:pt x="82" y="3"/>
                  </a:lnTo>
                  <a:lnTo>
                    <a:pt x="94" y="7"/>
                  </a:lnTo>
                  <a:lnTo>
                    <a:pt x="87" y="1"/>
                  </a:lnTo>
                  <a:lnTo>
                    <a:pt x="99" y="4"/>
                  </a:lnTo>
                  <a:lnTo>
                    <a:pt x="113" y="7"/>
                  </a:lnTo>
                  <a:lnTo>
                    <a:pt x="124" y="11"/>
                  </a:lnTo>
                  <a:lnTo>
                    <a:pt x="136" y="18"/>
                  </a:lnTo>
                  <a:lnTo>
                    <a:pt x="144" y="24"/>
                  </a:lnTo>
                  <a:lnTo>
                    <a:pt x="151" y="32"/>
                  </a:lnTo>
                  <a:lnTo>
                    <a:pt x="157" y="39"/>
                  </a:lnTo>
                  <a:lnTo>
                    <a:pt x="161" y="49"/>
                  </a:lnTo>
                  <a:lnTo>
                    <a:pt x="165" y="59"/>
                  </a:lnTo>
                  <a:lnTo>
                    <a:pt x="166" y="70"/>
                  </a:lnTo>
                  <a:lnTo>
                    <a:pt x="168" y="78"/>
                  </a:lnTo>
                  <a:lnTo>
                    <a:pt x="166" y="86"/>
                  </a:lnTo>
                  <a:lnTo>
                    <a:pt x="163" y="95"/>
                  </a:lnTo>
                  <a:lnTo>
                    <a:pt x="160" y="103"/>
                  </a:lnTo>
                  <a:lnTo>
                    <a:pt x="156" y="110"/>
                  </a:lnTo>
                  <a:lnTo>
                    <a:pt x="148" y="115"/>
                  </a:lnTo>
                  <a:lnTo>
                    <a:pt x="148" y="1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7" name="Freeform 85"/>
            <p:cNvSpPr>
              <a:spLocks/>
            </p:cNvSpPr>
            <p:nvPr/>
          </p:nvSpPr>
          <p:spPr bwMode="auto">
            <a:xfrm>
              <a:off x="4291" y="1362"/>
              <a:ext cx="119" cy="51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7" y="38"/>
                </a:cxn>
                <a:cxn ang="0">
                  <a:pos x="9" y="40"/>
                </a:cxn>
                <a:cxn ang="0">
                  <a:pos x="12" y="43"/>
                </a:cxn>
                <a:cxn ang="0">
                  <a:pos x="13" y="46"/>
                </a:cxn>
                <a:cxn ang="0">
                  <a:pos x="27" y="47"/>
                </a:cxn>
                <a:cxn ang="0">
                  <a:pos x="40" y="50"/>
                </a:cxn>
                <a:cxn ang="0">
                  <a:pos x="48" y="42"/>
                </a:cxn>
                <a:cxn ang="0">
                  <a:pos x="57" y="36"/>
                </a:cxn>
                <a:cxn ang="0">
                  <a:pos x="70" y="30"/>
                </a:cxn>
                <a:cxn ang="0">
                  <a:pos x="88" y="26"/>
                </a:cxn>
                <a:cxn ang="0">
                  <a:pos x="103" y="24"/>
                </a:cxn>
                <a:cxn ang="0">
                  <a:pos x="110" y="25"/>
                </a:cxn>
                <a:cxn ang="0">
                  <a:pos x="115" y="28"/>
                </a:cxn>
                <a:cxn ang="0">
                  <a:pos x="118" y="31"/>
                </a:cxn>
                <a:cxn ang="0">
                  <a:pos x="117" y="28"/>
                </a:cxn>
                <a:cxn ang="0">
                  <a:pos x="106" y="16"/>
                </a:cxn>
                <a:cxn ang="0">
                  <a:pos x="105" y="12"/>
                </a:cxn>
                <a:cxn ang="0">
                  <a:pos x="102" y="9"/>
                </a:cxn>
                <a:cxn ang="0">
                  <a:pos x="101" y="1"/>
                </a:cxn>
                <a:cxn ang="0">
                  <a:pos x="101" y="0"/>
                </a:cxn>
                <a:cxn ang="0">
                  <a:pos x="97" y="4"/>
                </a:cxn>
                <a:cxn ang="0">
                  <a:pos x="90" y="9"/>
                </a:cxn>
                <a:cxn ang="0">
                  <a:pos x="83" y="13"/>
                </a:cxn>
                <a:cxn ang="0">
                  <a:pos x="75" y="16"/>
                </a:cxn>
                <a:cxn ang="0">
                  <a:pos x="70" y="18"/>
                </a:cxn>
                <a:cxn ang="0">
                  <a:pos x="63" y="20"/>
                </a:cxn>
                <a:cxn ang="0">
                  <a:pos x="52" y="22"/>
                </a:cxn>
                <a:cxn ang="0">
                  <a:pos x="39" y="22"/>
                </a:cxn>
                <a:cxn ang="0">
                  <a:pos x="25" y="19"/>
                </a:cxn>
                <a:cxn ang="0">
                  <a:pos x="17" y="17"/>
                </a:cxn>
                <a:cxn ang="0">
                  <a:pos x="18" y="18"/>
                </a:cxn>
                <a:cxn ang="0">
                  <a:pos x="0" y="33"/>
                </a:cxn>
                <a:cxn ang="0">
                  <a:pos x="4" y="36"/>
                </a:cxn>
              </a:cxnLst>
              <a:rect l="0" t="0" r="r" b="b"/>
              <a:pathLst>
                <a:path w="119" h="51">
                  <a:moveTo>
                    <a:pt x="4" y="36"/>
                  </a:moveTo>
                  <a:lnTo>
                    <a:pt x="7" y="38"/>
                  </a:lnTo>
                  <a:lnTo>
                    <a:pt x="9" y="40"/>
                  </a:lnTo>
                  <a:lnTo>
                    <a:pt x="12" y="43"/>
                  </a:lnTo>
                  <a:lnTo>
                    <a:pt x="13" y="46"/>
                  </a:lnTo>
                  <a:lnTo>
                    <a:pt x="27" y="47"/>
                  </a:lnTo>
                  <a:lnTo>
                    <a:pt x="40" y="50"/>
                  </a:lnTo>
                  <a:lnTo>
                    <a:pt x="48" y="42"/>
                  </a:lnTo>
                  <a:lnTo>
                    <a:pt x="57" y="36"/>
                  </a:lnTo>
                  <a:lnTo>
                    <a:pt x="70" y="30"/>
                  </a:lnTo>
                  <a:lnTo>
                    <a:pt x="88" y="26"/>
                  </a:lnTo>
                  <a:lnTo>
                    <a:pt x="103" y="24"/>
                  </a:lnTo>
                  <a:lnTo>
                    <a:pt x="110" y="25"/>
                  </a:lnTo>
                  <a:lnTo>
                    <a:pt x="115" y="28"/>
                  </a:lnTo>
                  <a:lnTo>
                    <a:pt x="118" y="31"/>
                  </a:lnTo>
                  <a:lnTo>
                    <a:pt x="117" y="28"/>
                  </a:lnTo>
                  <a:lnTo>
                    <a:pt x="106" y="16"/>
                  </a:lnTo>
                  <a:lnTo>
                    <a:pt x="105" y="12"/>
                  </a:lnTo>
                  <a:lnTo>
                    <a:pt x="102" y="9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97" y="4"/>
                  </a:lnTo>
                  <a:lnTo>
                    <a:pt x="90" y="9"/>
                  </a:lnTo>
                  <a:lnTo>
                    <a:pt x="83" y="13"/>
                  </a:lnTo>
                  <a:lnTo>
                    <a:pt x="75" y="16"/>
                  </a:lnTo>
                  <a:lnTo>
                    <a:pt x="70" y="18"/>
                  </a:lnTo>
                  <a:lnTo>
                    <a:pt x="63" y="20"/>
                  </a:lnTo>
                  <a:lnTo>
                    <a:pt x="52" y="22"/>
                  </a:lnTo>
                  <a:lnTo>
                    <a:pt x="39" y="22"/>
                  </a:lnTo>
                  <a:lnTo>
                    <a:pt x="25" y="19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0" y="33"/>
                  </a:lnTo>
                  <a:lnTo>
                    <a:pt x="4" y="3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8" name="Freeform 86"/>
            <p:cNvSpPr>
              <a:spLocks/>
            </p:cNvSpPr>
            <p:nvPr/>
          </p:nvSpPr>
          <p:spPr bwMode="auto">
            <a:xfrm>
              <a:off x="4276" y="1268"/>
              <a:ext cx="134" cy="117"/>
            </a:xfrm>
            <a:custGeom>
              <a:avLst/>
              <a:gdLst/>
              <a:ahLst/>
              <a:cxnLst>
                <a:cxn ang="0">
                  <a:pos x="33" y="111"/>
                </a:cxn>
                <a:cxn ang="0">
                  <a:pos x="25" y="107"/>
                </a:cxn>
                <a:cxn ang="0">
                  <a:pos x="18" y="102"/>
                </a:cxn>
                <a:cxn ang="0">
                  <a:pos x="12" y="95"/>
                </a:cxn>
                <a:cxn ang="0">
                  <a:pos x="8" y="86"/>
                </a:cxn>
                <a:cxn ang="0">
                  <a:pos x="3" y="70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1" y="27"/>
                </a:cxn>
                <a:cxn ang="0">
                  <a:pos x="3" y="19"/>
                </a:cxn>
                <a:cxn ang="0">
                  <a:pos x="8" y="12"/>
                </a:cxn>
                <a:cxn ang="0">
                  <a:pos x="15" y="5"/>
                </a:cxn>
                <a:cxn ang="0">
                  <a:pos x="20" y="1"/>
                </a:cxn>
                <a:cxn ang="0">
                  <a:pos x="25" y="18"/>
                </a:cxn>
                <a:cxn ang="0">
                  <a:pos x="32" y="11"/>
                </a:cxn>
                <a:cxn ang="0">
                  <a:pos x="38" y="6"/>
                </a:cxn>
                <a:cxn ang="0">
                  <a:pos x="44" y="4"/>
                </a:cxn>
                <a:cxn ang="0">
                  <a:pos x="50" y="2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85" y="2"/>
                </a:cxn>
                <a:cxn ang="0">
                  <a:pos x="90" y="3"/>
                </a:cxn>
                <a:cxn ang="0">
                  <a:pos x="97" y="6"/>
                </a:cxn>
                <a:cxn ang="0">
                  <a:pos x="103" y="11"/>
                </a:cxn>
                <a:cxn ang="0">
                  <a:pos x="108" y="16"/>
                </a:cxn>
                <a:cxn ang="0">
                  <a:pos x="113" y="24"/>
                </a:cxn>
                <a:cxn ang="0">
                  <a:pos x="115" y="32"/>
                </a:cxn>
                <a:cxn ang="0">
                  <a:pos x="117" y="45"/>
                </a:cxn>
                <a:cxn ang="0">
                  <a:pos x="123" y="40"/>
                </a:cxn>
                <a:cxn ang="0">
                  <a:pos x="131" y="34"/>
                </a:cxn>
                <a:cxn ang="0">
                  <a:pos x="133" y="54"/>
                </a:cxn>
                <a:cxn ang="0">
                  <a:pos x="126" y="75"/>
                </a:cxn>
                <a:cxn ang="0">
                  <a:pos x="123" y="84"/>
                </a:cxn>
                <a:cxn ang="0">
                  <a:pos x="117" y="91"/>
                </a:cxn>
                <a:cxn ang="0">
                  <a:pos x="116" y="94"/>
                </a:cxn>
                <a:cxn ang="0">
                  <a:pos x="112" y="98"/>
                </a:cxn>
                <a:cxn ang="0">
                  <a:pos x="105" y="103"/>
                </a:cxn>
                <a:cxn ang="0">
                  <a:pos x="98" y="107"/>
                </a:cxn>
                <a:cxn ang="0">
                  <a:pos x="91" y="110"/>
                </a:cxn>
                <a:cxn ang="0">
                  <a:pos x="85" y="112"/>
                </a:cxn>
                <a:cxn ang="0">
                  <a:pos x="78" y="114"/>
                </a:cxn>
                <a:cxn ang="0">
                  <a:pos x="67" y="116"/>
                </a:cxn>
                <a:cxn ang="0">
                  <a:pos x="55" y="116"/>
                </a:cxn>
                <a:cxn ang="0">
                  <a:pos x="39" y="113"/>
                </a:cxn>
                <a:cxn ang="0">
                  <a:pos x="33" y="111"/>
                </a:cxn>
              </a:cxnLst>
              <a:rect l="0" t="0" r="r" b="b"/>
              <a:pathLst>
                <a:path w="134" h="117">
                  <a:moveTo>
                    <a:pt x="33" y="111"/>
                  </a:moveTo>
                  <a:lnTo>
                    <a:pt x="25" y="107"/>
                  </a:lnTo>
                  <a:lnTo>
                    <a:pt x="18" y="102"/>
                  </a:lnTo>
                  <a:lnTo>
                    <a:pt x="12" y="95"/>
                  </a:lnTo>
                  <a:lnTo>
                    <a:pt x="8" y="86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3" y="19"/>
                  </a:lnTo>
                  <a:lnTo>
                    <a:pt x="8" y="12"/>
                  </a:lnTo>
                  <a:lnTo>
                    <a:pt x="15" y="5"/>
                  </a:lnTo>
                  <a:lnTo>
                    <a:pt x="20" y="1"/>
                  </a:lnTo>
                  <a:lnTo>
                    <a:pt x="25" y="18"/>
                  </a:lnTo>
                  <a:lnTo>
                    <a:pt x="32" y="11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7" y="6"/>
                  </a:lnTo>
                  <a:lnTo>
                    <a:pt x="103" y="11"/>
                  </a:lnTo>
                  <a:lnTo>
                    <a:pt x="108" y="16"/>
                  </a:lnTo>
                  <a:lnTo>
                    <a:pt x="113" y="24"/>
                  </a:lnTo>
                  <a:lnTo>
                    <a:pt x="115" y="32"/>
                  </a:lnTo>
                  <a:lnTo>
                    <a:pt x="117" y="45"/>
                  </a:lnTo>
                  <a:lnTo>
                    <a:pt x="123" y="40"/>
                  </a:lnTo>
                  <a:lnTo>
                    <a:pt x="131" y="34"/>
                  </a:lnTo>
                  <a:lnTo>
                    <a:pt x="133" y="54"/>
                  </a:lnTo>
                  <a:lnTo>
                    <a:pt x="126" y="75"/>
                  </a:lnTo>
                  <a:lnTo>
                    <a:pt x="123" y="84"/>
                  </a:lnTo>
                  <a:lnTo>
                    <a:pt x="117" y="91"/>
                  </a:lnTo>
                  <a:lnTo>
                    <a:pt x="116" y="94"/>
                  </a:lnTo>
                  <a:lnTo>
                    <a:pt x="112" y="98"/>
                  </a:lnTo>
                  <a:lnTo>
                    <a:pt x="105" y="103"/>
                  </a:lnTo>
                  <a:lnTo>
                    <a:pt x="98" y="107"/>
                  </a:lnTo>
                  <a:lnTo>
                    <a:pt x="91" y="110"/>
                  </a:lnTo>
                  <a:lnTo>
                    <a:pt x="85" y="112"/>
                  </a:lnTo>
                  <a:lnTo>
                    <a:pt x="78" y="114"/>
                  </a:lnTo>
                  <a:lnTo>
                    <a:pt x="67" y="116"/>
                  </a:lnTo>
                  <a:lnTo>
                    <a:pt x="55" y="116"/>
                  </a:lnTo>
                  <a:lnTo>
                    <a:pt x="39" y="113"/>
                  </a:lnTo>
                  <a:lnTo>
                    <a:pt x="33" y="11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9" name="Freeform 87"/>
            <p:cNvSpPr>
              <a:spLocks/>
            </p:cNvSpPr>
            <p:nvPr/>
          </p:nvSpPr>
          <p:spPr bwMode="auto">
            <a:xfrm>
              <a:off x="4304" y="1386"/>
              <a:ext cx="114" cy="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8"/>
                </a:cxn>
                <a:cxn ang="0">
                  <a:pos x="5" y="38"/>
                </a:cxn>
                <a:cxn ang="0">
                  <a:pos x="8" y="54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2" y="76"/>
                </a:cxn>
                <a:cxn ang="0">
                  <a:pos x="38" y="71"/>
                </a:cxn>
                <a:cxn ang="0">
                  <a:pos x="49" y="64"/>
                </a:cxn>
                <a:cxn ang="0">
                  <a:pos x="47" y="60"/>
                </a:cxn>
                <a:cxn ang="0">
                  <a:pos x="49" y="49"/>
                </a:cxn>
                <a:cxn ang="0">
                  <a:pos x="50" y="42"/>
                </a:cxn>
                <a:cxn ang="0">
                  <a:pos x="54" y="36"/>
                </a:cxn>
                <a:cxn ang="0">
                  <a:pos x="60" y="30"/>
                </a:cxn>
                <a:cxn ang="0">
                  <a:pos x="75" y="22"/>
                </a:cxn>
                <a:cxn ang="0">
                  <a:pos x="87" y="21"/>
                </a:cxn>
                <a:cxn ang="0">
                  <a:pos x="99" y="22"/>
                </a:cxn>
                <a:cxn ang="0">
                  <a:pos x="107" y="24"/>
                </a:cxn>
                <a:cxn ang="0">
                  <a:pos x="111" y="26"/>
                </a:cxn>
                <a:cxn ang="0">
                  <a:pos x="113" y="30"/>
                </a:cxn>
                <a:cxn ang="0">
                  <a:pos x="113" y="28"/>
                </a:cxn>
                <a:cxn ang="0">
                  <a:pos x="107" y="12"/>
                </a:cxn>
                <a:cxn ang="0">
                  <a:pos x="105" y="6"/>
                </a:cxn>
                <a:cxn ang="0">
                  <a:pos x="102" y="4"/>
                </a:cxn>
                <a:cxn ang="0">
                  <a:pos x="98" y="1"/>
                </a:cxn>
                <a:cxn ang="0">
                  <a:pos x="90" y="0"/>
                </a:cxn>
                <a:cxn ang="0">
                  <a:pos x="75" y="2"/>
                </a:cxn>
                <a:cxn ang="0">
                  <a:pos x="57" y="6"/>
                </a:cxn>
                <a:cxn ang="0">
                  <a:pos x="44" y="12"/>
                </a:cxn>
                <a:cxn ang="0">
                  <a:pos x="34" y="19"/>
                </a:cxn>
                <a:cxn ang="0">
                  <a:pos x="27" y="27"/>
                </a:cxn>
                <a:cxn ang="0">
                  <a:pos x="14" y="23"/>
                </a:cxn>
                <a:cxn ang="0">
                  <a:pos x="1" y="22"/>
                </a:cxn>
                <a:cxn ang="0">
                  <a:pos x="0" y="22"/>
                </a:cxn>
              </a:cxnLst>
              <a:rect l="0" t="0" r="r" b="b"/>
              <a:pathLst>
                <a:path w="114" h="77">
                  <a:moveTo>
                    <a:pt x="0" y="22"/>
                  </a:moveTo>
                  <a:lnTo>
                    <a:pt x="2" y="28"/>
                  </a:lnTo>
                  <a:lnTo>
                    <a:pt x="5" y="38"/>
                  </a:lnTo>
                  <a:lnTo>
                    <a:pt x="8" y="54"/>
                  </a:lnTo>
                  <a:lnTo>
                    <a:pt x="19" y="60"/>
                  </a:lnTo>
                  <a:lnTo>
                    <a:pt x="26" y="66"/>
                  </a:lnTo>
                  <a:lnTo>
                    <a:pt x="32" y="76"/>
                  </a:lnTo>
                  <a:lnTo>
                    <a:pt x="38" y="71"/>
                  </a:lnTo>
                  <a:lnTo>
                    <a:pt x="49" y="64"/>
                  </a:lnTo>
                  <a:lnTo>
                    <a:pt x="47" y="60"/>
                  </a:lnTo>
                  <a:lnTo>
                    <a:pt x="49" y="49"/>
                  </a:lnTo>
                  <a:lnTo>
                    <a:pt x="50" y="42"/>
                  </a:lnTo>
                  <a:lnTo>
                    <a:pt x="54" y="36"/>
                  </a:lnTo>
                  <a:lnTo>
                    <a:pt x="60" y="30"/>
                  </a:lnTo>
                  <a:lnTo>
                    <a:pt x="75" y="22"/>
                  </a:lnTo>
                  <a:lnTo>
                    <a:pt x="87" y="21"/>
                  </a:lnTo>
                  <a:lnTo>
                    <a:pt x="99" y="22"/>
                  </a:lnTo>
                  <a:lnTo>
                    <a:pt x="107" y="24"/>
                  </a:lnTo>
                  <a:lnTo>
                    <a:pt x="111" y="26"/>
                  </a:lnTo>
                  <a:lnTo>
                    <a:pt x="113" y="30"/>
                  </a:lnTo>
                  <a:lnTo>
                    <a:pt x="113" y="28"/>
                  </a:lnTo>
                  <a:lnTo>
                    <a:pt x="107" y="12"/>
                  </a:lnTo>
                  <a:lnTo>
                    <a:pt x="105" y="6"/>
                  </a:lnTo>
                  <a:lnTo>
                    <a:pt x="102" y="4"/>
                  </a:lnTo>
                  <a:lnTo>
                    <a:pt x="98" y="1"/>
                  </a:lnTo>
                  <a:lnTo>
                    <a:pt x="90" y="0"/>
                  </a:lnTo>
                  <a:lnTo>
                    <a:pt x="75" y="2"/>
                  </a:lnTo>
                  <a:lnTo>
                    <a:pt x="57" y="6"/>
                  </a:lnTo>
                  <a:lnTo>
                    <a:pt x="44" y="12"/>
                  </a:lnTo>
                  <a:lnTo>
                    <a:pt x="34" y="19"/>
                  </a:lnTo>
                  <a:lnTo>
                    <a:pt x="27" y="27"/>
                  </a:lnTo>
                  <a:lnTo>
                    <a:pt x="14" y="23"/>
                  </a:lnTo>
                  <a:lnTo>
                    <a:pt x="1" y="22"/>
                  </a:lnTo>
                  <a:lnTo>
                    <a:pt x="0" y="2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0" name="Freeform 88"/>
            <p:cNvSpPr>
              <a:spLocks/>
            </p:cNvSpPr>
            <p:nvPr/>
          </p:nvSpPr>
          <p:spPr bwMode="auto">
            <a:xfrm>
              <a:off x="4209" y="1574"/>
              <a:ext cx="32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6"/>
                </a:cxn>
                <a:cxn ang="0">
                  <a:pos x="25" y="12"/>
                </a:cxn>
                <a:cxn ang="0">
                  <a:pos x="30" y="16"/>
                </a:cxn>
                <a:cxn ang="0">
                  <a:pos x="31" y="18"/>
                </a:cxn>
                <a:cxn ang="0">
                  <a:pos x="31" y="21"/>
                </a:cxn>
                <a:cxn ang="0">
                  <a:pos x="30" y="26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9" y="20"/>
                </a:cxn>
                <a:cxn ang="0">
                  <a:pos x="0" y="16"/>
                </a:cxn>
                <a:cxn ang="0">
                  <a:pos x="9" y="0"/>
                </a:cxn>
              </a:cxnLst>
              <a:rect l="0" t="0" r="r" b="b"/>
              <a:pathLst>
                <a:path w="32" h="28">
                  <a:moveTo>
                    <a:pt x="9" y="0"/>
                  </a:moveTo>
                  <a:lnTo>
                    <a:pt x="14" y="6"/>
                  </a:lnTo>
                  <a:lnTo>
                    <a:pt x="25" y="12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0" y="26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9" y="20"/>
                  </a:lnTo>
                  <a:lnTo>
                    <a:pt x="0" y="16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1" name="Freeform 89"/>
            <p:cNvSpPr>
              <a:spLocks/>
            </p:cNvSpPr>
            <p:nvPr/>
          </p:nvSpPr>
          <p:spPr bwMode="auto">
            <a:xfrm>
              <a:off x="4182" y="1555"/>
              <a:ext cx="150" cy="86"/>
            </a:xfrm>
            <a:custGeom>
              <a:avLst/>
              <a:gdLst/>
              <a:ahLst/>
              <a:cxnLst>
                <a:cxn ang="0">
                  <a:pos x="12" y="84"/>
                </a:cxn>
                <a:cxn ang="0">
                  <a:pos x="8" y="81"/>
                </a:cxn>
                <a:cxn ang="0">
                  <a:pos x="7" y="76"/>
                </a:cxn>
                <a:cxn ang="0">
                  <a:pos x="9" y="69"/>
                </a:cxn>
                <a:cxn ang="0">
                  <a:pos x="11" y="67"/>
                </a:cxn>
                <a:cxn ang="0">
                  <a:pos x="6" y="64"/>
                </a:cxn>
                <a:cxn ang="0">
                  <a:pos x="4" y="61"/>
                </a:cxn>
                <a:cxn ang="0">
                  <a:pos x="3" y="58"/>
                </a:cxn>
                <a:cxn ang="0">
                  <a:pos x="4" y="54"/>
                </a:cxn>
                <a:cxn ang="0">
                  <a:pos x="7" y="51"/>
                </a:cxn>
                <a:cxn ang="0">
                  <a:pos x="1" y="47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3"/>
                </a:cxn>
                <a:cxn ang="0">
                  <a:pos x="7" y="31"/>
                </a:cxn>
                <a:cxn ang="0">
                  <a:pos x="9" y="29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8" y="35"/>
                </a:cxn>
                <a:cxn ang="0">
                  <a:pos x="36" y="39"/>
                </a:cxn>
                <a:cxn ang="0">
                  <a:pos x="48" y="45"/>
                </a:cxn>
                <a:cxn ang="0">
                  <a:pos x="53" y="46"/>
                </a:cxn>
                <a:cxn ang="0">
                  <a:pos x="57" y="45"/>
                </a:cxn>
                <a:cxn ang="0">
                  <a:pos x="58" y="40"/>
                </a:cxn>
                <a:cxn ang="0">
                  <a:pos x="58" y="37"/>
                </a:cxn>
                <a:cxn ang="0">
                  <a:pos x="57" y="35"/>
                </a:cxn>
                <a:cxn ang="0">
                  <a:pos x="53" y="31"/>
                </a:cxn>
                <a:cxn ang="0">
                  <a:pos x="41" y="25"/>
                </a:cxn>
                <a:cxn ang="0">
                  <a:pos x="37" y="20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8" y="4"/>
                </a:cxn>
                <a:cxn ang="0">
                  <a:pos x="41" y="0"/>
                </a:cxn>
                <a:cxn ang="0">
                  <a:pos x="47" y="4"/>
                </a:cxn>
                <a:cxn ang="0">
                  <a:pos x="53" y="9"/>
                </a:cxn>
                <a:cxn ang="0">
                  <a:pos x="64" y="15"/>
                </a:cxn>
                <a:cxn ang="0">
                  <a:pos x="71" y="20"/>
                </a:cxn>
                <a:cxn ang="0">
                  <a:pos x="91" y="28"/>
                </a:cxn>
                <a:cxn ang="0">
                  <a:pos x="112" y="41"/>
                </a:cxn>
                <a:cxn ang="0">
                  <a:pos x="132" y="55"/>
                </a:cxn>
                <a:cxn ang="0">
                  <a:pos x="149" y="68"/>
                </a:cxn>
                <a:cxn ang="0">
                  <a:pos x="145" y="73"/>
                </a:cxn>
                <a:cxn ang="0">
                  <a:pos x="133" y="83"/>
                </a:cxn>
                <a:cxn ang="0">
                  <a:pos x="125" y="85"/>
                </a:cxn>
                <a:cxn ang="0">
                  <a:pos x="109" y="85"/>
                </a:cxn>
                <a:cxn ang="0">
                  <a:pos x="109" y="81"/>
                </a:cxn>
                <a:cxn ang="0">
                  <a:pos x="12" y="84"/>
                </a:cxn>
              </a:cxnLst>
              <a:rect l="0" t="0" r="r" b="b"/>
              <a:pathLst>
                <a:path w="150" h="86">
                  <a:moveTo>
                    <a:pt x="12" y="84"/>
                  </a:moveTo>
                  <a:lnTo>
                    <a:pt x="8" y="81"/>
                  </a:lnTo>
                  <a:lnTo>
                    <a:pt x="7" y="76"/>
                  </a:lnTo>
                  <a:lnTo>
                    <a:pt x="9" y="69"/>
                  </a:lnTo>
                  <a:lnTo>
                    <a:pt x="11" y="67"/>
                  </a:lnTo>
                  <a:lnTo>
                    <a:pt x="6" y="64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7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7" y="31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8" y="35"/>
                  </a:lnTo>
                  <a:lnTo>
                    <a:pt x="36" y="39"/>
                  </a:lnTo>
                  <a:lnTo>
                    <a:pt x="48" y="45"/>
                  </a:lnTo>
                  <a:lnTo>
                    <a:pt x="53" y="46"/>
                  </a:lnTo>
                  <a:lnTo>
                    <a:pt x="57" y="45"/>
                  </a:lnTo>
                  <a:lnTo>
                    <a:pt x="58" y="40"/>
                  </a:lnTo>
                  <a:lnTo>
                    <a:pt x="58" y="37"/>
                  </a:lnTo>
                  <a:lnTo>
                    <a:pt x="57" y="35"/>
                  </a:lnTo>
                  <a:lnTo>
                    <a:pt x="53" y="31"/>
                  </a:lnTo>
                  <a:lnTo>
                    <a:pt x="41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5" y="9"/>
                  </a:lnTo>
                  <a:lnTo>
                    <a:pt x="38" y="4"/>
                  </a:lnTo>
                  <a:lnTo>
                    <a:pt x="41" y="0"/>
                  </a:lnTo>
                  <a:lnTo>
                    <a:pt x="47" y="4"/>
                  </a:lnTo>
                  <a:lnTo>
                    <a:pt x="53" y="9"/>
                  </a:lnTo>
                  <a:lnTo>
                    <a:pt x="64" y="15"/>
                  </a:lnTo>
                  <a:lnTo>
                    <a:pt x="71" y="20"/>
                  </a:lnTo>
                  <a:lnTo>
                    <a:pt x="91" y="28"/>
                  </a:lnTo>
                  <a:lnTo>
                    <a:pt x="112" y="41"/>
                  </a:lnTo>
                  <a:lnTo>
                    <a:pt x="132" y="55"/>
                  </a:lnTo>
                  <a:lnTo>
                    <a:pt x="149" y="68"/>
                  </a:lnTo>
                  <a:lnTo>
                    <a:pt x="145" y="73"/>
                  </a:lnTo>
                  <a:lnTo>
                    <a:pt x="133" y="83"/>
                  </a:lnTo>
                  <a:lnTo>
                    <a:pt x="125" y="85"/>
                  </a:lnTo>
                  <a:lnTo>
                    <a:pt x="109" y="85"/>
                  </a:lnTo>
                  <a:lnTo>
                    <a:pt x="109" y="81"/>
                  </a:lnTo>
                  <a:lnTo>
                    <a:pt x="12" y="8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2" name="Freeform 90"/>
            <p:cNvSpPr>
              <a:spLocks/>
            </p:cNvSpPr>
            <p:nvPr/>
          </p:nvSpPr>
          <p:spPr bwMode="auto">
            <a:xfrm>
              <a:off x="4206" y="1695"/>
              <a:ext cx="85" cy="4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47"/>
                </a:cxn>
                <a:cxn ang="0">
                  <a:pos x="51" y="35"/>
                </a:cxn>
                <a:cxn ang="0">
                  <a:pos x="84" y="19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50" y="8"/>
                </a:cxn>
                <a:cxn ang="0">
                  <a:pos x="39" y="11"/>
                </a:cxn>
                <a:cxn ang="0">
                  <a:pos x="25" y="14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85" h="48">
                  <a:moveTo>
                    <a:pt x="0" y="19"/>
                  </a:moveTo>
                  <a:lnTo>
                    <a:pt x="12" y="47"/>
                  </a:lnTo>
                  <a:lnTo>
                    <a:pt x="51" y="35"/>
                  </a:lnTo>
                  <a:lnTo>
                    <a:pt x="84" y="19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5" y="14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3" name="Freeform 91"/>
            <p:cNvSpPr>
              <a:spLocks/>
            </p:cNvSpPr>
            <p:nvPr/>
          </p:nvSpPr>
          <p:spPr bwMode="auto">
            <a:xfrm>
              <a:off x="4276" y="1686"/>
              <a:ext cx="73" cy="113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32" y="97"/>
                </a:cxn>
                <a:cxn ang="0">
                  <a:pos x="56" y="83"/>
                </a:cxn>
                <a:cxn ang="0">
                  <a:pos x="72" y="71"/>
                </a:cxn>
                <a:cxn ang="0">
                  <a:pos x="60" y="34"/>
                </a:cxn>
                <a:cxn ang="0">
                  <a:pos x="45" y="0"/>
                </a:cxn>
                <a:cxn ang="0">
                  <a:pos x="29" y="2"/>
                </a:cxn>
                <a:cxn ang="0">
                  <a:pos x="11" y="5"/>
                </a:cxn>
                <a:cxn ang="0">
                  <a:pos x="3" y="8"/>
                </a:cxn>
                <a:cxn ang="0">
                  <a:pos x="14" y="29"/>
                </a:cxn>
                <a:cxn ang="0">
                  <a:pos x="27" y="47"/>
                </a:cxn>
                <a:cxn ang="0">
                  <a:pos x="37" y="56"/>
                </a:cxn>
                <a:cxn ang="0">
                  <a:pos x="42" y="64"/>
                </a:cxn>
                <a:cxn ang="0">
                  <a:pos x="43" y="70"/>
                </a:cxn>
                <a:cxn ang="0">
                  <a:pos x="0" y="102"/>
                </a:cxn>
                <a:cxn ang="0">
                  <a:pos x="2" y="112"/>
                </a:cxn>
              </a:cxnLst>
              <a:rect l="0" t="0" r="r" b="b"/>
              <a:pathLst>
                <a:path w="73" h="113">
                  <a:moveTo>
                    <a:pt x="2" y="112"/>
                  </a:moveTo>
                  <a:lnTo>
                    <a:pt x="32" y="97"/>
                  </a:lnTo>
                  <a:lnTo>
                    <a:pt x="56" y="83"/>
                  </a:lnTo>
                  <a:lnTo>
                    <a:pt x="72" y="71"/>
                  </a:lnTo>
                  <a:lnTo>
                    <a:pt x="60" y="34"/>
                  </a:lnTo>
                  <a:lnTo>
                    <a:pt x="45" y="0"/>
                  </a:lnTo>
                  <a:lnTo>
                    <a:pt x="29" y="2"/>
                  </a:lnTo>
                  <a:lnTo>
                    <a:pt x="11" y="5"/>
                  </a:lnTo>
                  <a:lnTo>
                    <a:pt x="3" y="8"/>
                  </a:lnTo>
                  <a:lnTo>
                    <a:pt x="14" y="29"/>
                  </a:lnTo>
                  <a:lnTo>
                    <a:pt x="27" y="47"/>
                  </a:lnTo>
                  <a:lnTo>
                    <a:pt x="37" y="56"/>
                  </a:lnTo>
                  <a:lnTo>
                    <a:pt x="42" y="64"/>
                  </a:lnTo>
                  <a:lnTo>
                    <a:pt x="43" y="70"/>
                  </a:lnTo>
                  <a:lnTo>
                    <a:pt x="0" y="102"/>
                  </a:lnTo>
                  <a:lnTo>
                    <a:pt x="2" y="1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4" name="Freeform 92"/>
            <p:cNvSpPr>
              <a:spLocks/>
            </p:cNvSpPr>
            <p:nvPr/>
          </p:nvSpPr>
          <p:spPr bwMode="auto">
            <a:xfrm>
              <a:off x="4222" y="1713"/>
              <a:ext cx="98" cy="102"/>
            </a:xfrm>
            <a:custGeom>
              <a:avLst/>
              <a:gdLst/>
              <a:ahLst/>
              <a:cxnLst>
                <a:cxn ang="0">
                  <a:pos x="54" y="75"/>
                </a:cxn>
                <a:cxn ang="0">
                  <a:pos x="97" y="43"/>
                </a:cxn>
                <a:cxn ang="0">
                  <a:pos x="96" y="37"/>
                </a:cxn>
                <a:cxn ang="0">
                  <a:pos x="91" y="29"/>
                </a:cxn>
                <a:cxn ang="0">
                  <a:pos x="81" y="20"/>
                </a:cxn>
                <a:cxn ang="0">
                  <a:pos x="67" y="0"/>
                </a:cxn>
                <a:cxn ang="0">
                  <a:pos x="39" y="14"/>
                </a:cxn>
                <a:cxn ang="0">
                  <a:pos x="19" y="22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5" y="72"/>
                </a:cxn>
                <a:cxn ang="0">
                  <a:pos x="2" y="77"/>
                </a:cxn>
                <a:cxn ang="0">
                  <a:pos x="1" y="82"/>
                </a:cxn>
                <a:cxn ang="0">
                  <a:pos x="0" y="91"/>
                </a:cxn>
                <a:cxn ang="0">
                  <a:pos x="1" y="97"/>
                </a:cxn>
                <a:cxn ang="0">
                  <a:pos x="3" y="99"/>
                </a:cxn>
                <a:cxn ang="0">
                  <a:pos x="6" y="101"/>
                </a:cxn>
                <a:cxn ang="0">
                  <a:pos x="10" y="101"/>
                </a:cxn>
                <a:cxn ang="0">
                  <a:pos x="15" y="101"/>
                </a:cxn>
                <a:cxn ang="0">
                  <a:pos x="30" y="92"/>
                </a:cxn>
                <a:cxn ang="0">
                  <a:pos x="54" y="75"/>
                </a:cxn>
              </a:cxnLst>
              <a:rect l="0" t="0" r="r" b="b"/>
              <a:pathLst>
                <a:path w="98" h="102">
                  <a:moveTo>
                    <a:pt x="54" y="75"/>
                  </a:moveTo>
                  <a:lnTo>
                    <a:pt x="97" y="43"/>
                  </a:lnTo>
                  <a:lnTo>
                    <a:pt x="96" y="37"/>
                  </a:lnTo>
                  <a:lnTo>
                    <a:pt x="91" y="29"/>
                  </a:lnTo>
                  <a:lnTo>
                    <a:pt x="81" y="20"/>
                  </a:lnTo>
                  <a:lnTo>
                    <a:pt x="67" y="0"/>
                  </a:lnTo>
                  <a:lnTo>
                    <a:pt x="39" y="14"/>
                  </a:lnTo>
                  <a:lnTo>
                    <a:pt x="19" y="22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5" y="72"/>
                  </a:lnTo>
                  <a:lnTo>
                    <a:pt x="2" y="77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5" y="101"/>
                  </a:lnTo>
                  <a:lnTo>
                    <a:pt x="30" y="92"/>
                  </a:lnTo>
                  <a:lnTo>
                    <a:pt x="54" y="7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5" name="Freeform 93"/>
            <p:cNvSpPr>
              <a:spLocks/>
            </p:cNvSpPr>
            <p:nvPr/>
          </p:nvSpPr>
          <p:spPr bwMode="auto">
            <a:xfrm>
              <a:off x="3968" y="1400"/>
              <a:ext cx="324" cy="438"/>
            </a:xfrm>
            <a:custGeom>
              <a:avLst/>
              <a:gdLst/>
              <a:ahLst/>
              <a:cxnLst>
                <a:cxn ang="0">
                  <a:pos x="60" y="422"/>
                </a:cxn>
                <a:cxn ang="0">
                  <a:pos x="73" y="372"/>
                </a:cxn>
                <a:cxn ang="0">
                  <a:pos x="52" y="340"/>
                </a:cxn>
                <a:cxn ang="0">
                  <a:pos x="32" y="304"/>
                </a:cxn>
                <a:cxn ang="0">
                  <a:pos x="14" y="264"/>
                </a:cxn>
                <a:cxn ang="0">
                  <a:pos x="7" y="244"/>
                </a:cxn>
                <a:cxn ang="0">
                  <a:pos x="1" y="207"/>
                </a:cxn>
                <a:cxn ang="0">
                  <a:pos x="0" y="151"/>
                </a:cxn>
                <a:cxn ang="0">
                  <a:pos x="6" y="94"/>
                </a:cxn>
                <a:cxn ang="0">
                  <a:pos x="11" y="68"/>
                </a:cxn>
                <a:cxn ang="0">
                  <a:pos x="17" y="54"/>
                </a:cxn>
                <a:cxn ang="0">
                  <a:pos x="25" y="46"/>
                </a:cxn>
                <a:cxn ang="0">
                  <a:pos x="37" y="36"/>
                </a:cxn>
                <a:cxn ang="0">
                  <a:pos x="120" y="0"/>
                </a:cxn>
                <a:cxn ang="0">
                  <a:pos x="116" y="9"/>
                </a:cxn>
                <a:cxn ang="0">
                  <a:pos x="117" y="18"/>
                </a:cxn>
                <a:cxn ang="0">
                  <a:pos x="129" y="30"/>
                </a:cxn>
                <a:cxn ang="0">
                  <a:pos x="146" y="36"/>
                </a:cxn>
                <a:cxn ang="0">
                  <a:pos x="171" y="39"/>
                </a:cxn>
                <a:cxn ang="0">
                  <a:pos x="194" y="36"/>
                </a:cxn>
                <a:cxn ang="0">
                  <a:pos x="201" y="30"/>
                </a:cxn>
                <a:cxn ang="0">
                  <a:pos x="285" y="83"/>
                </a:cxn>
                <a:cxn ang="0">
                  <a:pos x="291" y="105"/>
                </a:cxn>
                <a:cxn ang="0">
                  <a:pos x="291" y="122"/>
                </a:cxn>
                <a:cxn ang="0">
                  <a:pos x="268" y="149"/>
                </a:cxn>
                <a:cxn ang="0">
                  <a:pos x="255" y="155"/>
                </a:cxn>
                <a:cxn ang="0">
                  <a:pos x="249" y="164"/>
                </a:cxn>
                <a:cxn ang="0">
                  <a:pos x="250" y="174"/>
                </a:cxn>
                <a:cxn ang="0">
                  <a:pos x="241" y="190"/>
                </a:cxn>
                <a:cxn ang="0">
                  <a:pos x="227" y="184"/>
                </a:cxn>
                <a:cxn ang="0">
                  <a:pos x="221" y="186"/>
                </a:cxn>
                <a:cxn ang="0">
                  <a:pos x="215" y="195"/>
                </a:cxn>
                <a:cxn ang="0">
                  <a:pos x="215" y="202"/>
                </a:cxn>
                <a:cxn ang="0">
                  <a:pos x="218" y="209"/>
                </a:cxn>
                <a:cxn ang="0">
                  <a:pos x="218" y="216"/>
                </a:cxn>
                <a:cxn ang="0">
                  <a:pos x="225" y="222"/>
                </a:cxn>
                <a:cxn ang="0">
                  <a:pos x="221" y="231"/>
                </a:cxn>
                <a:cxn ang="0">
                  <a:pos x="226" y="239"/>
                </a:cxn>
                <a:cxn ang="0">
                  <a:pos x="323" y="259"/>
                </a:cxn>
                <a:cxn ang="0">
                  <a:pos x="320" y="291"/>
                </a:cxn>
                <a:cxn ang="0">
                  <a:pos x="288" y="303"/>
                </a:cxn>
                <a:cxn ang="0">
                  <a:pos x="263" y="309"/>
                </a:cxn>
                <a:cxn ang="0">
                  <a:pos x="251" y="341"/>
                </a:cxn>
                <a:cxn ang="0">
                  <a:pos x="278" y="346"/>
                </a:cxn>
                <a:cxn ang="0">
                  <a:pos x="259" y="385"/>
                </a:cxn>
                <a:cxn ang="0">
                  <a:pos x="255" y="395"/>
                </a:cxn>
                <a:cxn ang="0">
                  <a:pos x="255" y="410"/>
                </a:cxn>
                <a:cxn ang="0">
                  <a:pos x="260" y="414"/>
                </a:cxn>
                <a:cxn ang="0">
                  <a:pos x="269" y="414"/>
                </a:cxn>
                <a:cxn ang="0">
                  <a:pos x="308" y="388"/>
                </a:cxn>
                <a:cxn ang="0">
                  <a:pos x="309" y="394"/>
                </a:cxn>
                <a:cxn ang="0">
                  <a:pos x="303" y="421"/>
                </a:cxn>
                <a:cxn ang="0">
                  <a:pos x="273" y="427"/>
                </a:cxn>
                <a:cxn ang="0">
                  <a:pos x="171" y="437"/>
                </a:cxn>
                <a:cxn ang="0">
                  <a:pos x="118" y="435"/>
                </a:cxn>
                <a:cxn ang="0">
                  <a:pos x="87" y="432"/>
                </a:cxn>
                <a:cxn ang="0">
                  <a:pos x="60" y="423"/>
                </a:cxn>
              </a:cxnLst>
              <a:rect l="0" t="0" r="r" b="b"/>
              <a:pathLst>
                <a:path w="324" h="438">
                  <a:moveTo>
                    <a:pt x="60" y="423"/>
                  </a:moveTo>
                  <a:lnTo>
                    <a:pt x="60" y="422"/>
                  </a:lnTo>
                  <a:lnTo>
                    <a:pt x="66" y="399"/>
                  </a:lnTo>
                  <a:lnTo>
                    <a:pt x="73" y="372"/>
                  </a:lnTo>
                  <a:lnTo>
                    <a:pt x="63" y="357"/>
                  </a:lnTo>
                  <a:lnTo>
                    <a:pt x="52" y="340"/>
                  </a:lnTo>
                  <a:lnTo>
                    <a:pt x="42" y="322"/>
                  </a:lnTo>
                  <a:lnTo>
                    <a:pt x="32" y="304"/>
                  </a:lnTo>
                  <a:lnTo>
                    <a:pt x="21" y="284"/>
                  </a:lnTo>
                  <a:lnTo>
                    <a:pt x="14" y="264"/>
                  </a:lnTo>
                  <a:lnTo>
                    <a:pt x="15" y="264"/>
                  </a:lnTo>
                  <a:lnTo>
                    <a:pt x="7" y="244"/>
                  </a:lnTo>
                  <a:lnTo>
                    <a:pt x="3" y="227"/>
                  </a:lnTo>
                  <a:lnTo>
                    <a:pt x="1" y="207"/>
                  </a:lnTo>
                  <a:lnTo>
                    <a:pt x="0" y="174"/>
                  </a:lnTo>
                  <a:lnTo>
                    <a:pt x="0" y="151"/>
                  </a:lnTo>
                  <a:lnTo>
                    <a:pt x="3" y="109"/>
                  </a:lnTo>
                  <a:lnTo>
                    <a:pt x="6" y="94"/>
                  </a:lnTo>
                  <a:lnTo>
                    <a:pt x="9" y="79"/>
                  </a:lnTo>
                  <a:lnTo>
                    <a:pt x="11" y="68"/>
                  </a:lnTo>
                  <a:lnTo>
                    <a:pt x="15" y="60"/>
                  </a:lnTo>
                  <a:lnTo>
                    <a:pt x="17" y="54"/>
                  </a:lnTo>
                  <a:lnTo>
                    <a:pt x="21" y="50"/>
                  </a:lnTo>
                  <a:lnTo>
                    <a:pt x="25" y="46"/>
                  </a:lnTo>
                  <a:lnTo>
                    <a:pt x="29" y="42"/>
                  </a:lnTo>
                  <a:lnTo>
                    <a:pt x="37" y="36"/>
                  </a:lnTo>
                  <a:lnTo>
                    <a:pt x="47" y="31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116" y="9"/>
                  </a:lnTo>
                  <a:lnTo>
                    <a:pt x="116" y="14"/>
                  </a:lnTo>
                  <a:lnTo>
                    <a:pt x="117" y="18"/>
                  </a:lnTo>
                  <a:lnTo>
                    <a:pt x="123" y="24"/>
                  </a:lnTo>
                  <a:lnTo>
                    <a:pt x="129" y="30"/>
                  </a:lnTo>
                  <a:lnTo>
                    <a:pt x="138" y="34"/>
                  </a:lnTo>
                  <a:lnTo>
                    <a:pt x="146" y="36"/>
                  </a:lnTo>
                  <a:lnTo>
                    <a:pt x="159" y="38"/>
                  </a:lnTo>
                  <a:lnTo>
                    <a:pt x="171" y="39"/>
                  </a:lnTo>
                  <a:lnTo>
                    <a:pt x="186" y="38"/>
                  </a:lnTo>
                  <a:lnTo>
                    <a:pt x="194" y="36"/>
                  </a:lnTo>
                  <a:lnTo>
                    <a:pt x="199" y="33"/>
                  </a:lnTo>
                  <a:lnTo>
                    <a:pt x="201" y="30"/>
                  </a:lnTo>
                  <a:lnTo>
                    <a:pt x="271" y="74"/>
                  </a:lnTo>
                  <a:lnTo>
                    <a:pt x="285" y="83"/>
                  </a:lnTo>
                  <a:lnTo>
                    <a:pt x="291" y="90"/>
                  </a:lnTo>
                  <a:lnTo>
                    <a:pt x="291" y="105"/>
                  </a:lnTo>
                  <a:lnTo>
                    <a:pt x="291" y="121"/>
                  </a:lnTo>
                  <a:lnTo>
                    <a:pt x="291" y="122"/>
                  </a:lnTo>
                  <a:lnTo>
                    <a:pt x="280" y="134"/>
                  </a:lnTo>
                  <a:lnTo>
                    <a:pt x="268" y="149"/>
                  </a:lnTo>
                  <a:lnTo>
                    <a:pt x="261" y="159"/>
                  </a:lnTo>
                  <a:lnTo>
                    <a:pt x="255" y="155"/>
                  </a:lnTo>
                  <a:lnTo>
                    <a:pt x="252" y="159"/>
                  </a:lnTo>
                  <a:lnTo>
                    <a:pt x="249" y="164"/>
                  </a:lnTo>
                  <a:lnTo>
                    <a:pt x="248" y="169"/>
                  </a:lnTo>
                  <a:lnTo>
                    <a:pt x="250" y="174"/>
                  </a:lnTo>
                  <a:lnTo>
                    <a:pt x="242" y="190"/>
                  </a:lnTo>
                  <a:lnTo>
                    <a:pt x="241" y="190"/>
                  </a:lnTo>
                  <a:lnTo>
                    <a:pt x="232" y="185"/>
                  </a:lnTo>
                  <a:lnTo>
                    <a:pt x="227" y="184"/>
                  </a:lnTo>
                  <a:lnTo>
                    <a:pt x="223" y="184"/>
                  </a:lnTo>
                  <a:lnTo>
                    <a:pt x="221" y="186"/>
                  </a:lnTo>
                  <a:lnTo>
                    <a:pt x="218" y="188"/>
                  </a:lnTo>
                  <a:lnTo>
                    <a:pt x="215" y="195"/>
                  </a:lnTo>
                  <a:lnTo>
                    <a:pt x="214" y="199"/>
                  </a:lnTo>
                  <a:lnTo>
                    <a:pt x="215" y="202"/>
                  </a:lnTo>
                  <a:lnTo>
                    <a:pt x="221" y="206"/>
                  </a:lnTo>
                  <a:lnTo>
                    <a:pt x="218" y="209"/>
                  </a:lnTo>
                  <a:lnTo>
                    <a:pt x="217" y="213"/>
                  </a:lnTo>
                  <a:lnTo>
                    <a:pt x="218" y="216"/>
                  </a:lnTo>
                  <a:lnTo>
                    <a:pt x="219" y="219"/>
                  </a:lnTo>
                  <a:lnTo>
                    <a:pt x="225" y="222"/>
                  </a:lnTo>
                  <a:lnTo>
                    <a:pt x="223" y="224"/>
                  </a:lnTo>
                  <a:lnTo>
                    <a:pt x="221" y="231"/>
                  </a:lnTo>
                  <a:lnTo>
                    <a:pt x="222" y="236"/>
                  </a:lnTo>
                  <a:lnTo>
                    <a:pt x="226" y="239"/>
                  </a:lnTo>
                  <a:lnTo>
                    <a:pt x="323" y="236"/>
                  </a:lnTo>
                  <a:lnTo>
                    <a:pt x="323" y="259"/>
                  </a:lnTo>
                  <a:lnTo>
                    <a:pt x="321" y="276"/>
                  </a:lnTo>
                  <a:lnTo>
                    <a:pt x="320" y="291"/>
                  </a:lnTo>
                  <a:lnTo>
                    <a:pt x="306" y="297"/>
                  </a:lnTo>
                  <a:lnTo>
                    <a:pt x="288" y="303"/>
                  </a:lnTo>
                  <a:lnTo>
                    <a:pt x="277" y="306"/>
                  </a:lnTo>
                  <a:lnTo>
                    <a:pt x="263" y="309"/>
                  </a:lnTo>
                  <a:lnTo>
                    <a:pt x="237" y="314"/>
                  </a:lnTo>
                  <a:lnTo>
                    <a:pt x="251" y="341"/>
                  </a:lnTo>
                  <a:lnTo>
                    <a:pt x="273" y="335"/>
                  </a:lnTo>
                  <a:lnTo>
                    <a:pt x="278" y="346"/>
                  </a:lnTo>
                  <a:lnTo>
                    <a:pt x="267" y="368"/>
                  </a:lnTo>
                  <a:lnTo>
                    <a:pt x="259" y="385"/>
                  </a:lnTo>
                  <a:lnTo>
                    <a:pt x="257" y="390"/>
                  </a:lnTo>
                  <a:lnTo>
                    <a:pt x="255" y="395"/>
                  </a:lnTo>
                  <a:lnTo>
                    <a:pt x="254" y="404"/>
                  </a:lnTo>
                  <a:lnTo>
                    <a:pt x="255" y="410"/>
                  </a:lnTo>
                  <a:lnTo>
                    <a:pt x="258" y="412"/>
                  </a:lnTo>
                  <a:lnTo>
                    <a:pt x="260" y="414"/>
                  </a:lnTo>
                  <a:lnTo>
                    <a:pt x="264" y="414"/>
                  </a:lnTo>
                  <a:lnTo>
                    <a:pt x="269" y="414"/>
                  </a:lnTo>
                  <a:lnTo>
                    <a:pt x="285" y="405"/>
                  </a:lnTo>
                  <a:lnTo>
                    <a:pt x="308" y="388"/>
                  </a:lnTo>
                  <a:lnTo>
                    <a:pt x="308" y="389"/>
                  </a:lnTo>
                  <a:lnTo>
                    <a:pt x="309" y="394"/>
                  </a:lnTo>
                  <a:lnTo>
                    <a:pt x="312" y="417"/>
                  </a:lnTo>
                  <a:lnTo>
                    <a:pt x="303" y="421"/>
                  </a:lnTo>
                  <a:lnTo>
                    <a:pt x="288" y="425"/>
                  </a:lnTo>
                  <a:lnTo>
                    <a:pt x="273" y="427"/>
                  </a:lnTo>
                  <a:lnTo>
                    <a:pt x="225" y="433"/>
                  </a:lnTo>
                  <a:lnTo>
                    <a:pt x="171" y="437"/>
                  </a:lnTo>
                  <a:lnTo>
                    <a:pt x="145" y="437"/>
                  </a:lnTo>
                  <a:lnTo>
                    <a:pt x="118" y="435"/>
                  </a:lnTo>
                  <a:lnTo>
                    <a:pt x="102" y="434"/>
                  </a:lnTo>
                  <a:lnTo>
                    <a:pt x="87" y="432"/>
                  </a:lnTo>
                  <a:lnTo>
                    <a:pt x="73" y="428"/>
                  </a:lnTo>
                  <a:lnTo>
                    <a:pt x="60" y="4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6" name="Freeform 94"/>
            <p:cNvSpPr>
              <a:spLocks/>
            </p:cNvSpPr>
            <p:nvPr/>
          </p:nvSpPr>
          <p:spPr bwMode="auto">
            <a:xfrm>
              <a:off x="3983" y="1580"/>
              <a:ext cx="223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73"/>
                </a:cxn>
                <a:cxn ang="0">
                  <a:pos x="76" y="96"/>
                </a:cxn>
                <a:cxn ang="0">
                  <a:pos x="94" y="114"/>
                </a:cxn>
                <a:cxn ang="0">
                  <a:pos x="108" y="123"/>
                </a:cxn>
                <a:cxn ang="0">
                  <a:pos x="119" y="129"/>
                </a:cxn>
                <a:cxn ang="0">
                  <a:pos x="129" y="131"/>
                </a:cxn>
                <a:cxn ang="0">
                  <a:pos x="138" y="133"/>
                </a:cxn>
                <a:cxn ang="0">
                  <a:pos x="156" y="135"/>
                </a:cxn>
                <a:cxn ang="0">
                  <a:pos x="174" y="135"/>
                </a:cxn>
                <a:cxn ang="0">
                  <a:pos x="222" y="134"/>
                </a:cxn>
              </a:cxnLst>
              <a:rect l="0" t="0" r="r" b="b"/>
              <a:pathLst>
                <a:path w="223" h="136">
                  <a:moveTo>
                    <a:pt x="0" y="0"/>
                  </a:moveTo>
                  <a:lnTo>
                    <a:pt x="56" y="73"/>
                  </a:lnTo>
                  <a:lnTo>
                    <a:pt x="76" y="96"/>
                  </a:lnTo>
                  <a:lnTo>
                    <a:pt x="94" y="114"/>
                  </a:lnTo>
                  <a:lnTo>
                    <a:pt x="108" y="123"/>
                  </a:lnTo>
                  <a:lnTo>
                    <a:pt x="119" y="129"/>
                  </a:lnTo>
                  <a:lnTo>
                    <a:pt x="129" y="131"/>
                  </a:lnTo>
                  <a:lnTo>
                    <a:pt x="138" y="133"/>
                  </a:lnTo>
                  <a:lnTo>
                    <a:pt x="156" y="135"/>
                  </a:lnTo>
                  <a:lnTo>
                    <a:pt x="174" y="135"/>
                  </a:lnTo>
                  <a:lnTo>
                    <a:pt x="222" y="13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7" name="Freeform 95"/>
            <p:cNvSpPr>
              <a:spLocks/>
            </p:cNvSpPr>
            <p:nvPr/>
          </p:nvSpPr>
          <p:spPr bwMode="auto">
            <a:xfrm>
              <a:off x="4078" y="1532"/>
              <a:ext cx="116" cy="108"/>
            </a:xfrm>
            <a:custGeom>
              <a:avLst/>
              <a:gdLst/>
              <a:ahLst/>
              <a:cxnLst>
                <a:cxn ang="0">
                  <a:pos x="115" y="107"/>
                </a:cxn>
                <a:cxn ang="0">
                  <a:pos x="85" y="107"/>
                </a:cxn>
                <a:cxn ang="0">
                  <a:pos x="73" y="107"/>
                </a:cxn>
                <a:cxn ang="0">
                  <a:pos x="62" y="106"/>
                </a:cxn>
                <a:cxn ang="0">
                  <a:pos x="58" y="104"/>
                </a:cxn>
                <a:cxn ang="0">
                  <a:pos x="55" y="101"/>
                </a:cxn>
                <a:cxn ang="0">
                  <a:pos x="53" y="96"/>
                </a:cxn>
                <a:cxn ang="0">
                  <a:pos x="47" y="85"/>
                </a:cxn>
                <a:cxn ang="0">
                  <a:pos x="0" y="0"/>
                </a:cxn>
              </a:cxnLst>
              <a:rect l="0" t="0" r="r" b="b"/>
              <a:pathLst>
                <a:path w="116" h="108">
                  <a:moveTo>
                    <a:pt x="115" y="107"/>
                  </a:moveTo>
                  <a:lnTo>
                    <a:pt x="85" y="107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8" y="104"/>
                  </a:lnTo>
                  <a:lnTo>
                    <a:pt x="55" y="101"/>
                  </a:lnTo>
                  <a:lnTo>
                    <a:pt x="53" y="96"/>
                  </a:lnTo>
                  <a:lnTo>
                    <a:pt x="47" y="8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8" name="Freeform 96"/>
            <p:cNvSpPr>
              <a:spLocks/>
            </p:cNvSpPr>
            <p:nvPr/>
          </p:nvSpPr>
          <p:spPr bwMode="auto">
            <a:xfrm>
              <a:off x="3431" y="2360"/>
              <a:ext cx="96" cy="319"/>
            </a:xfrm>
            <a:custGeom>
              <a:avLst/>
              <a:gdLst/>
              <a:ahLst/>
              <a:cxnLst>
                <a:cxn ang="0">
                  <a:pos x="90" y="304"/>
                </a:cxn>
                <a:cxn ang="0">
                  <a:pos x="88" y="302"/>
                </a:cxn>
                <a:cxn ang="0">
                  <a:pos x="84" y="300"/>
                </a:cxn>
                <a:cxn ang="0">
                  <a:pos x="75" y="299"/>
                </a:cxn>
                <a:cxn ang="0">
                  <a:pos x="66" y="300"/>
                </a:cxn>
                <a:cxn ang="0">
                  <a:pos x="60" y="303"/>
                </a:cxn>
                <a:cxn ang="0">
                  <a:pos x="55" y="305"/>
                </a:cxn>
                <a:cxn ang="0">
                  <a:pos x="49" y="309"/>
                </a:cxn>
                <a:cxn ang="0">
                  <a:pos x="43" y="314"/>
                </a:cxn>
                <a:cxn ang="0">
                  <a:pos x="41" y="318"/>
                </a:cxn>
                <a:cxn ang="0">
                  <a:pos x="41" y="317"/>
                </a:cxn>
                <a:cxn ang="0">
                  <a:pos x="41" y="281"/>
                </a:cxn>
                <a:cxn ang="0">
                  <a:pos x="38" y="264"/>
                </a:cxn>
                <a:cxn ang="0">
                  <a:pos x="35" y="249"/>
                </a:cxn>
                <a:cxn ang="0">
                  <a:pos x="24" y="212"/>
                </a:cxn>
                <a:cxn ang="0">
                  <a:pos x="17" y="185"/>
                </a:cxn>
                <a:cxn ang="0">
                  <a:pos x="11" y="147"/>
                </a:cxn>
                <a:cxn ang="0">
                  <a:pos x="11" y="120"/>
                </a:cxn>
                <a:cxn ang="0">
                  <a:pos x="9" y="88"/>
                </a:cxn>
                <a:cxn ang="0">
                  <a:pos x="7" y="72"/>
                </a:cxn>
                <a:cxn ang="0">
                  <a:pos x="1" y="50"/>
                </a:cxn>
                <a:cxn ang="0">
                  <a:pos x="0" y="30"/>
                </a:cxn>
                <a:cxn ang="0">
                  <a:pos x="1" y="8"/>
                </a:cxn>
                <a:cxn ang="0">
                  <a:pos x="42" y="4"/>
                </a:cxn>
                <a:cxn ang="0">
                  <a:pos x="84" y="0"/>
                </a:cxn>
                <a:cxn ang="0">
                  <a:pos x="85" y="24"/>
                </a:cxn>
                <a:cxn ang="0">
                  <a:pos x="85" y="45"/>
                </a:cxn>
                <a:cxn ang="0">
                  <a:pos x="84" y="67"/>
                </a:cxn>
                <a:cxn ang="0">
                  <a:pos x="84" y="81"/>
                </a:cxn>
                <a:cxn ang="0">
                  <a:pos x="84" y="93"/>
                </a:cxn>
                <a:cxn ang="0">
                  <a:pos x="86" y="115"/>
                </a:cxn>
                <a:cxn ang="0">
                  <a:pos x="89" y="136"/>
                </a:cxn>
                <a:cxn ang="0">
                  <a:pos x="93" y="157"/>
                </a:cxn>
                <a:cxn ang="0">
                  <a:pos x="95" y="184"/>
                </a:cxn>
                <a:cxn ang="0">
                  <a:pos x="94" y="211"/>
                </a:cxn>
                <a:cxn ang="0">
                  <a:pos x="90" y="243"/>
                </a:cxn>
                <a:cxn ang="0">
                  <a:pos x="88" y="261"/>
                </a:cxn>
                <a:cxn ang="0">
                  <a:pos x="88" y="274"/>
                </a:cxn>
                <a:cxn ang="0">
                  <a:pos x="90" y="293"/>
                </a:cxn>
                <a:cxn ang="0">
                  <a:pos x="90" y="304"/>
                </a:cxn>
              </a:cxnLst>
              <a:rect l="0" t="0" r="r" b="b"/>
              <a:pathLst>
                <a:path w="96" h="319">
                  <a:moveTo>
                    <a:pt x="90" y="304"/>
                  </a:moveTo>
                  <a:lnTo>
                    <a:pt x="88" y="302"/>
                  </a:lnTo>
                  <a:lnTo>
                    <a:pt x="84" y="300"/>
                  </a:lnTo>
                  <a:lnTo>
                    <a:pt x="75" y="299"/>
                  </a:lnTo>
                  <a:lnTo>
                    <a:pt x="66" y="300"/>
                  </a:lnTo>
                  <a:lnTo>
                    <a:pt x="60" y="303"/>
                  </a:lnTo>
                  <a:lnTo>
                    <a:pt x="55" y="305"/>
                  </a:lnTo>
                  <a:lnTo>
                    <a:pt x="49" y="309"/>
                  </a:lnTo>
                  <a:lnTo>
                    <a:pt x="43" y="314"/>
                  </a:lnTo>
                  <a:lnTo>
                    <a:pt x="41" y="318"/>
                  </a:lnTo>
                  <a:lnTo>
                    <a:pt x="41" y="317"/>
                  </a:lnTo>
                  <a:lnTo>
                    <a:pt x="41" y="281"/>
                  </a:lnTo>
                  <a:lnTo>
                    <a:pt x="38" y="264"/>
                  </a:lnTo>
                  <a:lnTo>
                    <a:pt x="35" y="249"/>
                  </a:lnTo>
                  <a:lnTo>
                    <a:pt x="24" y="212"/>
                  </a:lnTo>
                  <a:lnTo>
                    <a:pt x="17" y="185"/>
                  </a:lnTo>
                  <a:lnTo>
                    <a:pt x="11" y="147"/>
                  </a:lnTo>
                  <a:lnTo>
                    <a:pt x="11" y="120"/>
                  </a:lnTo>
                  <a:lnTo>
                    <a:pt x="9" y="88"/>
                  </a:lnTo>
                  <a:lnTo>
                    <a:pt x="7" y="72"/>
                  </a:lnTo>
                  <a:lnTo>
                    <a:pt x="1" y="50"/>
                  </a:lnTo>
                  <a:lnTo>
                    <a:pt x="0" y="30"/>
                  </a:lnTo>
                  <a:lnTo>
                    <a:pt x="1" y="8"/>
                  </a:lnTo>
                  <a:lnTo>
                    <a:pt x="42" y="4"/>
                  </a:lnTo>
                  <a:lnTo>
                    <a:pt x="84" y="0"/>
                  </a:lnTo>
                  <a:lnTo>
                    <a:pt x="85" y="24"/>
                  </a:lnTo>
                  <a:lnTo>
                    <a:pt x="85" y="45"/>
                  </a:lnTo>
                  <a:lnTo>
                    <a:pt x="84" y="67"/>
                  </a:lnTo>
                  <a:lnTo>
                    <a:pt x="84" y="81"/>
                  </a:lnTo>
                  <a:lnTo>
                    <a:pt x="84" y="93"/>
                  </a:lnTo>
                  <a:lnTo>
                    <a:pt x="86" y="115"/>
                  </a:lnTo>
                  <a:lnTo>
                    <a:pt x="89" y="136"/>
                  </a:lnTo>
                  <a:lnTo>
                    <a:pt x="93" y="157"/>
                  </a:lnTo>
                  <a:lnTo>
                    <a:pt x="95" y="184"/>
                  </a:lnTo>
                  <a:lnTo>
                    <a:pt x="94" y="211"/>
                  </a:lnTo>
                  <a:lnTo>
                    <a:pt x="90" y="243"/>
                  </a:lnTo>
                  <a:lnTo>
                    <a:pt x="88" y="261"/>
                  </a:lnTo>
                  <a:lnTo>
                    <a:pt x="88" y="274"/>
                  </a:lnTo>
                  <a:lnTo>
                    <a:pt x="90" y="293"/>
                  </a:lnTo>
                  <a:lnTo>
                    <a:pt x="90" y="30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9" name="Freeform 97"/>
            <p:cNvSpPr>
              <a:spLocks/>
            </p:cNvSpPr>
            <p:nvPr/>
          </p:nvSpPr>
          <p:spPr bwMode="auto">
            <a:xfrm>
              <a:off x="3467" y="2659"/>
              <a:ext cx="101" cy="105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2" y="10"/>
                </a:cxn>
                <a:cxn ang="0">
                  <a:pos x="24" y="4"/>
                </a:cxn>
                <a:cxn ang="0">
                  <a:pos x="38" y="0"/>
                </a:cxn>
                <a:cxn ang="0">
                  <a:pos x="52" y="3"/>
                </a:cxn>
                <a:cxn ang="0">
                  <a:pos x="54" y="4"/>
                </a:cxn>
                <a:cxn ang="0">
                  <a:pos x="56" y="6"/>
                </a:cxn>
                <a:cxn ang="0">
                  <a:pos x="61" y="13"/>
                </a:cxn>
                <a:cxn ang="0">
                  <a:pos x="54" y="13"/>
                </a:cxn>
                <a:cxn ang="0">
                  <a:pos x="42" y="11"/>
                </a:cxn>
                <a:cxn ang="0">
                  <a:pos x="27" y="15"/>
                </a:cxn>
                <a:cxn ang="0">
                  <a:pos x="19" y="21"/>
                </a:cxn>
                <a:cxn ang="0">
                  <a:pos x="12" y="29"/>
                </a:cxn>
                <a:cxn ang="0">
                  <a:pos x="12" y="41"/>
                </a:cxn>
                <a:cxn ang="0">
                  <a:pos x="17" y="52"/>
                </a:cxn>
                <a:cxn ang="0">
                  <a:pos x="29" y="63"/>
                </a:cxn>
                <a:cxn ang="0">
                  <a:pos x="39" y="71"/>
                </a:cxn>
                <a:cxn ang="0">
                  <a:pos x="49" y="75"/>
                </a:cxn>
                <a:cxn ang="0">
                  <a:pos x="60" y="75"/>
                </a:cxn>
                <a:cxn ang="0">
                  <a:pos x="70" y="73"/>
                </a:cxn>
                <a:cxn ang="0">
                  <a:pos x="79" y="68"/>
                </a:cxn>
                <a:cxn ang="0">
                  <a:pos x="83" y="57"/>
                </a:cxn>
                <a:cxn ang="0">
                  <a:pos x="81" y="41"/>
                </a:cxn>
                <a:cxn ang="0">
                  <a:pos x="89" y="57"/>
                </a:cxn>
                <a:cxn ang="0">
                  <a:pos x="99" y="81"/>
                </a:cxn>
                <a:cxn ang="0">
                  <a:pos x="99" y="90"/>
                </a:cxn>
                <a:cxn ang="0">
                  <a:pos x="93" y="98"/>
                </a:cxn>
                <a:cxn ang="0">
                  <a:pos x="83" y="103"/>
                </a:cxn>
                <a:cxn ang="0">
                  <a:pos x="65" y="104"/>
                </a:cxn>
                <a:cxn ang="0">
                  <a:pos x="56" y="102"/>
                </a:cxn>
                <a:cxn ang="0">
                  <a:pos x="29" y="84"/>
                </a:cxn>
                <a:cxn ang="0">
                  <a:pos x="1" y="52"/>
                </a:cxn>
                <a:cxn ang="0">
                  <a:pos x="0" y="41"/>
                </a:cxn>
                <a:cxn ang="0">
                  <a:pos x="1" y="22"/>
                </a:cxn>
                <a:cxn ang="0">
                  <a:pos x="3" y="19"/>
                </a:cxn>
              </a:cxnLst>
              <a:rect l="0" t="0" r="r" b="b"/>
              <a:pathLst>
                <a:path w="101" h="105">
                  <a:moveTo>
                    <a:pt x="3" y="19"/>
                  </a:moveTo>
                  <a:lnTo>
                    <a:pt x="4" y="19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6" y="6"/>
                  </a:lnTo>
                  <a:lnTo>
                    <a:pt x="58" y="10"/>
                  </a:lnTo>
                  <a:lnTo>
                    <a:pt x="61" y="13"/>
                  </a:lnTo>
                  <a:lnTo>
                    <a:pt x="61" y="15"/>
                  </a:lnTo>
                  <a:lnTo>
                    <a:pt x="54" y="13"/>
                  </a:lnTo>
                  <a:lnTo>
                    <a:pt x="47" y="12"/>
                  </a:lnTo>
                  <a:lnTo>
                    <a:pt x="42" y="11"/>
                  </a:lnTo>
                  <a:lnTo>
                    <a:pt x="36" y="12"/>
                  </a:lnTo>
                  <a:lnTo>
                    <a:pt x="27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2" y="29"/>
                  </a:lnTo>
                  <a:lnTo>
                    <a:pt x="11" y="36"/>
                  </a:lnTo>
                  <a:lnTo>
                    <a:pt x="12" y="41"/>
                  </a:lnTo>
                  <a:lnTo>
                    <a:pt x="13" y="47"/>
                  </a:lnTo>
                  <a:lnTo>
                    <a:pt x="17" y="52"/>
                  </a:lnTo>
                  <a:lnTo>
                    <a:pt x="22" y="57"/>
                  </a:lnTo>
                  <a:lnTo>
                    <a:pt x="29" y="63"/>
                  </a:lnTo>
                  <a:lnTo>
                    <a:pt x="35" y="68"/>
                  </a:lnTo>
                  <a:lnTo>
                    <a:pt x="39" y="71"/>
                  </a:lnTo>
                  <a:lnTo>
                    <a:pt x="45" y="74"/>
                  </a:lnTo>
                  <a:lnTo>
                    <a:pt x="49" y="75"/>
                  </a:lnTo>
                  <a:lnTo>
                    <a:pt x="54" y="75"/>
                  </a:lnTo>
                  <a:lnTo>
                    <a:pt x="60" y="75"/>
                  </a:lnTo>
                  <a:lnTo>
                    <a:pt x="65" y="74"/>
                  </a:lnTo>
                  <a:lnTo>
                    <a:pt x="70" y="73"/>
                  </a:lnTo>
                  <a:lnTo>
                    <a:pt x="74" y="71"/>
                  </a:lnTo>
                  <a:lnTo>
                    <a:pt x="79" y="68"/>
                  </a:lnTo>
                  <a:lnTo>
                    <a:pt x="82" y="64"/>
                  </a:lnTo>
                  <a:lnTo>
                    <a:pt x="83" y="57"/>
                  </a:lnTo>
                  <a:lnTo>
                    <a:pt x="82" y="49"/>
                  </a:lnTo>
                  <a:lnTo>
                    <a:pt x="81" y="41"/>
                  </a:lnTo>
                  <a:lnTo>
                    <a:pt x="85" y="50"/>
                  </a:lnTo>
                  <a:lnTo>
                    <a:pt x="89" y="57"/>
                  </a:lnTo>
                  <a:lnTo>
                    <a:pt x="97" y="72"/>
                  </a:lnTo>
                  <a:lnTo>
                    <a:pt x="99" y="81"/>
                  </a:lnTo>
                  <a:lnTo>
                    <a:pt x="100" y="87"/>
                  </a:lnTo>
                  <a:lnTo>
                    <a:pt x="99" y="90"/>
                  </a:lnTo>
                  <a:lnTo>
                    <a:pt x="97" y="96"/>
                  </a:lnTo>
                  <a:lnTo>
                    <a:pt x="93" y="98"/>
                  </a:lnTo>
                  <a:lnTo>
                    <a:pt x="90" y="100"/>
                  </a:lnTo>
                  <a:lnTo>
                    <a:pt x="83" y="103"/>
                  </a:lnTo>
                  <a:lnTo>
                    <a:pt x="76" y="104"/>
                  </a:lnTo>
                  <a:lnTo>
                    <a:pt x="65" y="104"/>
                  </a:lnTo>
                  <a:lnTo>
                    <a:pt x="61" y="103"/>
                  </a:lnTo>
                  <a:lnTo>
                    <a:pt x="56" y="102"/>
                  </a:lnTo>
                  <a:lnTo>
                    <a:pt x="47" y="98"/>
                  </a:lnTo>
                  <a:lnTo>
                    <a:pt x="29" y="84"/>
                  </a:lnTo>
                  <a:lnTo>
                    <a:pt x="2" y="57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1" y="22"/>
                  </a:lnTo>
                  <a:lnTo>
                    <a:pt x="4" y="19"/>
                  </a:lnTo>
                  <a:lnTo>
                    <a:pt x="3" y="1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0" name="Freeform 98"/>
            <p:cNvSpPr>
              <a:spLocks/>
            </p:cNvSpPr>
            <p:nvPr/>
          </p:nvSpPr>
          <p:spPr bwMode="auto">
            <a:xfrm>
              <a:off x="3569" y="1482"/>
              <a:ext cx="10" cy="81"/>
            </a:xfrm>
            <a:custGeom>
              <a:avLst/>
              <a:gdLst/>
              <a:ahLst/>
              <a:cxnLst>
                <a:cxn ang="0">
                  <a:pos x="9" y="80"/>
                </a:cxn>
                <a:cxn ang="0">
                  <a:pos x="6" y="61"/>
                </a:cxn>
                <a:cxn ang="0">
                  <a:pos x="2" y="25"/>
                </a:cxn>
                <a:cxn ang="0">
                  <a:pos x="0" y="0"/>
                </a:cxn>
              </a:cxnLst>
              <a:rect l="0" t="0" r="r" b="b"/>
              <a:pathLst>
                <a:path w="10" h="81">
                  <a:moveTo>
                    <a:pt x="9" y="80"/>
                  </a:moveTo>
                  <a:lnTo>
                    <a:pt x="6" y="61"/>
                  </a:lnTo>
                  <a:lnTo>
                    <a:pt x="2" y="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1" name="Freeform 99"/>
            <p:cNvSpPr>
              <a:spLocks/>
            </p:cNvSpPr>
            <p:nvPr/>
          </p:nvSpPr>
          <p:spPr bwMode="auto">
            <a:xfrm>
              <a:off x="4302" y="1226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0" y="3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6" y="1"/>
                  </a:lnTo>
                  <a:lnTo>
                    <a:pt x="10" y="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2" name="Freeform 100"/>
            <p:cNvSpPr>
              <a:spLocks/>
            </p:cNvSpPr>
            <p:nvPr/>
          </p:nvSpPr>
          <p:spPr bwMode="auto">
            <a:xfrm>
              <a:off x="3808" y="1194"/>
              <a:ext cx="17" cy="55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0" y="54"/>
                </a:cxn>
                <a:cxn ang="0">
                  <a:pos x="9" y="45"/>
                </a:cxn>
                <a:cxn ang="0">
                  <a:pos x="13" y="38"/>
                </a:cxn>
                <a:cxn ang="0">
                  <a:pos x="15" y="27"/>
                </a:cxn>
                <a:cxn ang="0">
                  <a:pos x="16" y="21"/>
                </a:cxn>
                <a:cxn ang="0">
                  <a:pos x="15" y="7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2" y="37"/>
                </a:cxn>
              </a:cxnLst>
              <a:rect l="0" t="0" r="r" b="b"/>
              <a:pathLst>
                <a:path w="17" h="55">
                  <a:moveTo>
                    <a:pt x="2" y="37"/>
                  </a:moveTo>
                  <a:lnTo>
                    <a:pt x="0" y="54"/>
                  </a:lnTo>
                  <a:lnTo>
                    <a:pt x="9" y="45"/>
                  </a:lnTo>
                  <a:lnTo>
                    <a:pt x="13" y="38"/>
                  </a:lnTo>
                  <a:lnTo>
                    <a:pt x="15" y="27"/>
                  </a:lnTo>
                  <a:lnTo>
                    <a:pt x="16" y="21"/>
                  </a:lnTo>
                  <a:lnTo>
                    <a:pt x="15" y="7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5" y="8"/>
                  </a:lnTo>
                  <a:lnTo>
                    <a:pt x="2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3" name="Freeform 101"/>
            <p:cNvSpPr>
              <a:spLocks/>
            </p:cNvSpPr>
            <p:nvPr/>
          </p:nvSpPr>
          <p:spPr bwMode="auto">
            <a:xfrm>
              <a:off x="3634" y="1071"/>
              <a:ext cx="200" cy="132"/>
            </a:xfrm>
            <a:custGeom>
              <a:avLst/>
              <a:gdLst/>
              <a:ahLst/>
              <a:cxnLst>
                <a:cxn ang="0">
                  <a:pos x="179" y="128"/>
                </a:cxn>
                <a:cxn ang="0">
                  <a:pos x="178" y="95"/>
                </a:cxn>
                <a:cxn ang="0">
                  <a:pos x="173" y="80"/>
                </a:cxn>
                <a:cxn ang="0">
                  <a:pos x="168" y="55"/>
                </a:cxn>
                <a:cxn ang="0">
                  <a:pos x="157" y="41"/>
                </a:cxn>
                <a:cxn ang="0">
                  <a:pos x="148" y="39"/>
                </a:cxn>
                <a:cxn ang="0">
                  <a:pos x="136" y="45"/>
                </a:cxn>
                <a:cxn ang="0">
                  <a:pos x="108" y="67"/>
                </a:cxn>
                <a:cxn ang="0">
                  <a:pos x="97" y="81"/>
                </a:cxn>
                <a:cxn ang="0">
                  <a:pos x="85" y="89"/>
                </a:cxn>
                <a:cxn ang="0">
                  <a:pos x="78" y="95"/>
                </a:cxn>
                <a:cxn ang="0">
                  <a:pos x="67" y="99"/>
                </a:cxn>
                <a:cxn ang="0">
                  <a:pos x="56" y="100"/>
                </a:cxn>
                <a:cxn ang="0">
                  <a:pos x="48" y="97"/>
                </a:cxn>
                <a:cxn ang="0">
                  <a:pos x="35" y="108"/>
                </a:cxn>
                <a:cxn ang="0">
                  <a:pos x="24" y="107"/>
                </a:cxn>
                <a:cxn ang="0">
                  <a:pos x="8" y="116"/>
                </a:cxn>
                <a:cxn ang="0">
                  <a:pos x="2" y="100"/>
                </a:cxn>
                <a:cxn ang="0">
                  <a:pos x="0" y="79"/>
                </a:cxn>
                <a:cxn ang="0">
                  <a:pos x="7" y="53"/>
                </a:cxn>
                <a:cxn ang="0">
                  <a:pos x="16" y="37"/>
                </a:cxn>
                <a:cxn ang="0">
                  <a:pos x="44" y="15"/>
                </a:cxn>
                <a:cxn ang="0">
                  <a:pos x="66" y="5"/>
                </a:cxn>
                <a:cxn ang="0">
                  <a:pos x="97" y="0"/>
                </a:cxn>
                <a:cxn ang="0">
                  <a:pos x="127" y="3"/>
                </a:cxn>
                <a:cxn ang="0">
                  <a:pos x="153" y="9"/>
                </a:cxn>
                <a:cxn ang="0">
                  <a:pos x="171" y="19"/>
                </a:cxn>
                <a:cxn ang="0">
                  <a:pos x="188" y="38"/>
                </a:cxn>
                <a:cxn ang="0">
                  <a:pos x="195" y="53"/>
                </a:cxn>
                <a:cxn ang="0">
                  <a:pos x="198" y="74"/>
                </a:cxn>
                <a:cxn ang="0">
                  <a:pos x="198" y="91"/>
                </a:cxn>
                <a:cxn ang="0">
                  <a:pos x="192" y="107"/>
                </a:cxn>
                <a:cxn ang="0">
                  <a:pos x="186" y="123"/>
                </a:cxn>
                <a:cxn ang="0">
                  <a:pos x="179" y="131"/>
                </a:cxn>
              </a:cxnLst>
              <a:rect l="0" t="0" r="r" b="b"/>
              <a:pathLst>
                <a:path w="200" h="132">
                  <a:moveTo>
                    <a:pt x="179" y="131"/>
                  </a:moveTo>
                  <a:lnTo>
                    <a:pt x="179" y="128"/>
                  </a:lnTo>
                  <a:lnTo>
                    <a:pt x="180" y="107"/>
                  </a:lnTo>
                  <a:lnTo>
                    <a:pt x="178" y="95"/>
                  </a:lnTo>
                  <a:lnTo>
                    <a:pt x="175" y="91"/>
                  </a:lnTo>
                  <a:lnTo>
                    <a:pt x="173" y="80"/>
                  </a:lnTo>
                  <a:lnTo>
                    <a:pt x="171" y="69"/>
                  </a:lnTo>
                  <a:lnTo>
                    <a:pt x="168" y="55"/>
                  </a:lnTo>
                  <a:lnTo>
                    <a:pt x="164" y="47"/>
                  </a:lnTo>
                  <a:lnTo>
                    <a:pt x="157" y="41"/>
                  </a:lnTo>
                  <a:lnTo>
                    <a:pt x="153" y="37"/>
                  </a:lnTo>
                  <a:lnTo>
                    <a:pt x="148" y="39"/>
                  </a:lnTo>
                  <a:lnTo>
                    <a:pt x="144" y="41"/>
                  </a:lnTo>
                  <a:lnTo>
                    <a:pt x="136" y="45"/>
                  </a:lnTo>
                  <a:lnTo>
                    <a:pt x="115" y="59"/>
                  </a:lnTo>
                  <a:lnTo>
                    <a:pt x="108" y="67"/>
                  </a:lnTo>
                  <a:lnTo>
                    <a:pt x="103" y="75"/>
                  </a:lnTo>
                  <a:lnTo>
                    <a:pt x="97" y="81"/>
                  </a:lnTo>
                  <a:lnTo>
                    <a:pt x="90" y="87"/>
                  </a:lnTo>
                  <a:lnTo>
                    <a:pt x="85" y="89"/>
                  </a:lnTo>
                  <a:lnTo>
                    <a:pt x="81" y="93"/>
                  </a:lnTo>
                  <a:lnTo>
                    <a:pt x="78" y="95"/>
                  </a:lnTo>
                  <a:lnTo>
                    <a:pt x="73" y="97"/>
                  </a:lnTo>
                  <a:lnTo>
                    <a:pt x="67" y="99"/>
                  </a:lnTo>
                  <a:lnTo>
                    <a:pt x="61" y="100"/>
                  </a:lnTo>
                  <a:lnTo>
                    <a:pt x="56" y="100"/>
                  </a:lnTo>
                  <a:lnTo>
                    <a:pt x="53" y="99"/>
                  </a:lnTo>
                  <a:lnTo>
                    <a:pt x="48" y="97"/>
                  </a:lnTo>
                  <a:lnTo>
                    <a:pt x="44" y="102"/>
                  </a:lnTo>
                  <a:lnTo>
                    <a:pt x="35" y="108"/>
                  </a:lnTo>
                  <a:lnTo>
                    <a:pt x="27" y="112"/>
                  </a:lnTo>
                  <a:lnTo>
                    <a:pt x="24" y="107"/>
                  </a:lnTo>
                  <a:lnTo>
                    <a:pt x="19" y="131"/>
                  </a:lnTo>
                  <a:lnTo>
                    <a:pt x="8" y="116"/>
                  </a:lnTo>
                  <a:lnTo>
                    <a:pt x="4" y="108"/>
                  </a:lnTo>
                  <a:lnTo>
                    <a:pt x="2" y="100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3" y="63"/>
                  </a:lnTo>
                  <a:lnTo>
                    <a:pt x="7" y="53"/>
                  </a:lnTo>
                  <a:lnTo>
                    <a:pt x="10" y="44"/>
                  </a:lnTo>
                  <a:lnTo>
                    <a:pt x="16" y="37"/>
                  </a:lnTo>
                  <a:lnTo>
                    <a:pt x="26" y="26"/>
                  </a:lnTo>
                  <a:lnTo>
                    <a:pt x="44" y="15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85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27" y="3"/>
                  </a:lnTo>
                  <a:lnTo>
                    <a:pt x="138" y="5"/>
                  </a:lnTo>
                  <a:lnTo>
                    <a:pt x="153" y="9"/>
                  </a:lnTo>
                  <a:lnTo>
                    <a:pt x="162" y="13"/>
                  </a:lnTo>
                  <a:lnTo>
                    <a:pt x="171" y="19"/>
                  </a:lnTo>
                  <a:lnTo>
                    <a:pt x="180" y="28"/>
                  </a:lnTo>
                  <a:lnTo>
                    <a:pt x="188" y="38"/>
                  </a:lnTo>
                  <a:lnTo>
                    <a:pt x="191" y="45"/>
                  </a:lnTo>
                  <a:lnTo>
                    <a:pt x="195" y="53"/>
                  </a:lnTo>
                  <a:lnTo>
                    <a:pt x="197" y="63"/>
                  </a:lnTo>
                  <a:lnTo>
                    <a:pt x="198" y="74"/>
                  </a:lnTo>
                  <a:lnTo>
                    <a:pt x="199" y="83"/>
                  </a:lnTo>
                  <a:lnTo>
                    <a:pt x="198" y="91"/>
                  </a:lnTo>
                  <a:lnTo>
                    <a:pt x="197" y="99"/>
                  </a:lnTo>
                  <a:lnTo>
                    <a:pt x="192" y="107"/>
                  </a:lnTo>
                  <a:lnTo>
                    <a:pt x="189" y="119"/>
                  </a:lnTo>
                  <a:lnTo>
                    <a:pt x="186" y="123"/>
                  </a:lnTo>
                  <a:lnTo>
                    <a:pt x="182" y="127"/>
                  </a:lnTo>
                  <a:lnTo>
                    <a:pt x="179" y="1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4" name="Freeform 102"/>
            <p:cNvSpPr>
              <a:spLocks/>
            </p:cNvSpPr>
            <p:nvPr/>
          </p:nvSpPr>
          <p:spPr bwMode="auto">
            <a:xfrm>
              <a:off x="3758" y="1307"/>
              <a:ext cx="60" cy="111"/>
            </a:xfrm>
            <a:custGeom>
              <a:avLst/>
              <a:gdLst/>
              <a:ahLst/>
              <a:cxnLst>
                <a:cxn ang="0">
                  <a:pos x="30" y="110"/>
                </a:cxn>
                <a:cxn ang="0">
                  <a:pos x="45" y="80"/>
                </a:cxn>
                <a:cxn ang="0">
                  <a:pos x="55" y="56"/>
                </a:cxn>
                <a:cxn ang="0">
                  <a:pos x="59" y="35"/>
                </a:cxn>
                <a:cxn ang="0">
                  <a:pos x="37" y="1"/>
                </a:cxn>
                <a:cxn ang="0">
                  <a:pos x="33" y="0"/>
                </a:cxn>
                <a:cxn ang="0">
                  <a:pos x="33" y="11"/>
                </a:cxn>
                <a:cxn ang="0">
                  <a:pos x="29" y="25"/>
                </a:cxn>
                <a:cxn ang="0">
                  <a:pos x="24" y="35"/>
                </a:cxn>
                <a:cxn ang="0">
                  <a:pos x="18" y="45"/>
                </a:cxn>
                <a:cxn ang="0">
                  <a:pos x="10" y="53"/>
                </a:cxn>
                <a:cxn ang="0">
                  <a:pos x="4" y="59"/>
                </a:cxn>
                <a:cxn ang="0">
                  <a:pos x="0" y="64"/>
                </a:cxn>
                <a:cxn ang="0">
                  <a:pos x="29" y="109"/>
                </a:cxn>
                <a:cxn ang="0">
                  <a:pos x="30" y="110"/>
                </a:cxn>
              </a:cxnLst>
              <a:rect l="0" t="0" r="r" b="b"/>
              <a:pathLst>
                <a:path w="60" h="111">
                  <a:moveTo>
                    <a:pt x="30" y="110"/>
                  </a:moveTo>
                  <a:lnTo>
                    <a:pt x="45" y="80"/>
                  </a:lnTo>
                  <a:lnTo>
                    <a:pt x="55" y="56"/>
                  </a:lnTo>
                  <a:lnTo>
                    <a:pt x="59" y="35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33" y="11"/>
                  </a:lnTo>
                  <a:lnTo>
                    <a:pt x="29" y="25"/>
                  </a:lnTo>
                  <a:lnTo>
                    <a:pt x="24" y="35"/>
                  </a:lnTo>
                  <a:lnTo>
                    <a:pt x="18" y="45"/>
                  </a:lnTo>
                  <a:lnTo>
                    <a:pt x="10" y="53"/>
                  </a:lnTo>
                  <a:lnTo>
                    <a:pt x="4" y="59"/>
                  </a:lnTo>
                  <a:lnTo>
                    <a:pt x="0" y="64"/>
                  </a:lnTo>
                  <a:lnTo>
                    <a:pt x="29" y="109"/>
                  </a:lnTo>
                  <a:lnTo>
                    <a:pt x="30" y="1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5" name="Freeform 103"/>
            <p:cNvSpPr>
              <a:spLocks/>
            </p:cNvSpPr>
            <p:nvPr/>
          </p:nvSpPr>
          <p:spPr bwMode="auto">
            <a:xfrm>
              <a:off x="3653" y="1308"/>
              <a:ext cx="79" cy="109"/>
            </a:xfrm>
            <a:custGeom>
              <a:avLst/>
              <a:gdLst/>
              <a:ahLst/>
              <a:cxnLst>
                <a:cxn ang="0">
                  <a:pos x="78" y="63"/>
                </a:cxn>
                <a:cxn ang="0">
                  <a:pos x="67" y="59"/>
                </a:cxn>
                <a:cxn ang="0">
                  <a:pos x="60" y="56"/>
                </a:cxn>
                <a:cxn ang="0">
                  <a:pos x="55" y="53"/>
                </a:cxn>
                <a:cxn ang="0">
                  <a:pos x="49" y="47"/>
                </a:cxn>
                <a:cxn ang="0">
                  <a:pos x="44" y="41"/>
                </a:cxn>
                <a:cxn ang="0">
                  <a:pos x="28" y="22"/>
                </a:cxn>
                <a:cxn ang="0">
                  <a:pos x="25" y="15"/>
                </a:cxn>
                <a:cxn ang="0">
                  <a:pos x="23" y="7"/>
                </a:cxn>
                <a:cxn ang="0">
                  <a:pos x="24" y="0"/>
                </a:cxn>
                <a:cxn ang="0">
                  <a:pos x="19" y="4"/>
                </a:cxn>
                <a:cxn ang="0">
                  <a:pos x="0" y="32"/>
                </a:cxn>
                <a:cxn ang="0">
                  <a:pos x="12" y="57"/>
                </a:cxn>
                <a:cxn ang="0">
                  <a:pos x="18" y="70"/>
                </a:cxn>
                <a:cxn ang="0">
                  <a:pos x="27" y="84"/>
                </a:cxn>
                <a:cxn ang="0">
                  <a:pos x="44" y="108"/>
                </a:cxn>
                <a:cxn ang="0">
                  <a:pos x="44" y="107"/>
                </a:cxn>
                <a:cxn ang="0">
                  <a:pos x="78" y="63"/>
                </a:cxn>
              </a:cxnLst>
              <a:rect l="0" t="0" r="r" b="b"/>
              <a:pathLst>
                <a:path w="79" h="109">
                  <a:moveTo>
                    <a:pt x="78" y="63"/>
                  </a:moveTo>
                  <a:lnTo>
                    <a:pt x="67" y="59"/>
                  </a:lnTo>
                  <a:lnTo>
                    <a:pt x="60" y="56"/>
                  </a:lnTo>
                  <a:lnTo>
                    <a:pt x="55" y="53"/>
                  </a:lnTo>
                  <a:lnTo>
                    <a:pt x="49" y="47"/>
                  </a:lnTo>
                  <a:lnTo>
                    <a:pt x="44" y="41"/>
                  </a:lnTo>
                  <a:lnTo>
                    <a:pt x="28" y="22"/>
                  </a:lnTo>
                  <a:lnTo>
                    <a:pt x="25" y="15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19" y="4"/>
                  </a:lnTo>
                  <a:lnTo>
                    <a:pt x="0" y="32"/>
                  </a:lnTo>
                  <a:lnTo>
                    <a:pt x="12" y="57"/>
                  </a:lnTo>
                  <a:lnTo>
                    <a:pt x="18" y="70"/>
                  </a:lnTo>
                  <a:lnTo>
                    <a:pt x="27" y="84"/>
                  </a:lnTo>
                  <a:lnTo>
                    <a:pt x="44" y="108"/>
                  </a:lnTo>
                  <a:lnTo>
                    <a:pt x="44" y="107"/>
                  </a:lnTo>
                  <a:lnTo>
                    <a:pt x="78" y="6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6" name="Freeform 104"/>
            <p:cNvSpPr>
              <a:spLocks/>
            </p:cNvSpPr>
            <p:nvPr/>
          </p:nvSpPr>
          <p:spPr bwMode="auto">
            <a:xfrm>
              <a:off x="3674" y="1284"/>
              <a:ext cx="118" cy="88"/>
            </a:xfrm>
            <a:custGeom>
              <a:avLst/>
              <a:gdLst/>
              <a:ahLst/>
              <a:cxnLst>
                <a:cxn ang="0">
                  <a:pos x="117" y="23"/>
                </a:cxn>
                <a:cxn ang="0">
                  <a:pos x="117" y="25"/>
                </a:cxn>
                <a:cxn ang="0">
                  <a:pos x="117" y="8"/>
                </a:cxn>
                <a:cxn ang="0">
                  <a:pos x="117" y="6"/>
                </a:cxn>
                <a:cxn ang="0">
                  <a:pos x="108" y="22"/>
                </a:cxn>
                <a:cxn ang="0">
                  <a:pos x="99" y="31"/>
                </a:cxn>
                <a:cxn ang="0">
                  <a:pos x="91" y="38"/>
                </a:cxn>
                <a:cxn ang="0">
                  <a:pos x="82" y="42"/>
                </a:cxn>
                <a:cxn ang="0">
                  <a:pos x="70" y="44"/>
                </a:cxn>
                <a:cxn ang="0">
                  <a:pos x="51" y="44"/>
                </a:cxn>
                <a:cxn ang="0">
                  <a:pos x="38" y="41"/>
                </a:cxn>
                <a:cxn ang="0">
                  <a:pos x="26" y="34"/>
                </a:cxn>
                <a:cxn ang="0">
                  <a:pos x="20" y="28"/>
                </a:cxn>
                <a:cxn ang="0">
                  <a:pos x="10" y="16"/>
                </a:cxn>
                <a:cxn ang="0">
                  <a:pos x="1" y="0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1" y="28"/>
                </a:cxn>
                <a:cxn ang="0">
                  <a:pos x="0" y="30"/>
                </a:cxn>
                <a:cxn ang="0">
                  <a:pos x="3" y="39"/>
                </a:cxn>
                <a:cxn ang="0">
                  <a:pos x="7" y="46"/>
                </a:cxn>
                <a:cxn ang="0">
                  <a:pos x="12" y="54"/>
                </a:cxn>
                <a:cxn ang="0">
                  <a:pos x="21" y="66"/>
                </a:cxn>
                <a:cxn ang="0">
                  <a:pos x="27" y="71"/>
                </a:cxn>
                <a:cxn ang="0">
                  <a:pos x="33" y="76"/>
                </a:cxn>
                <a:cxn ang="0">
                  <a:pos x="38" y="80"/>
                </a:cxn>
                <a:cxn ang="0">
                  <a:pos x="45" y="83"/>
                </a:cxn>
                <a:cxn ang="0">
                  <a:pos x="56" y="87"/>
                </a:cxn>
                <a:cxn ang="0">
                  <a:pos x="83" y="87"/>
                </a:cxn>
                <a:cxn ang="0">
                  <a:pos x="88" y="82"/>
                </a:cxn>
                <a:cxn ang="0">
                  <a:pos x="93" y="76"/>
                </a:cxn>
                <a:cxn ang="0">
                  <a:pos x="101" y="68"/>
                </a:cxn>
                <a:cxn ang="0">
                  <a:pos x="108" y="58"/>
                </a:cxn>
                <a:cxn ang="0">
                  <a:pos x="113" y="48"/>
                </a:cxn>
                <a:cxn ang="0">
                  <a:pos x="117" y="34"/>
                </a:cxn>
                <a:cxn ang="0">
                  <a:pos x="117" y="23"/>
                </a:cxn>
                <a:cxn ang="0">
                  <a:pos x="117" y="23"/>
                </a:cxn>
              </a:cxnLst>
              <a:rect l="0" t="0" r="r" b="b"/>
              <a:pathLst>
                <a:path w="118" h="88">
                  <a:moveTo>
                    <a:pt x="117" y="23"/>
                  </a:moveTo>
                  <a:lnTo>
                    <a:pt x="117" y="25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08" y="22"/>
                  </a:lnTo>
                  <a:lnTo>
                    <a:pt x="99" y="31"/>
                  </a:lnTo>
                  <a:lnTo>
                    <a:pt x="91" y="38"/>
                  </a:lnTo>
                  <a:lnTo>
                    <a:pt x="82" y="42"/>
                  </a:lnTo>
                  <a:lnTo>
                    <a:pt x="70" y="44"/>
                  </a:lnTo>
                  <a:lnTo>
                    <a:pt x="51" y="44"/>
                  </a:lnTo>
                  <a:lnTo>
                    <a:pt x="38" y="41"/>
                  </a:lnTo>
                  <a:lnTo>
                    <a:pt x="26" y="34"/>
                  </a:lnTo>
                  <a:lnTo>
                    <a:pt x="20" y="28"/>
                  </a:lnTo>
                  <a:lnTo>
                    <a:pt x="10" y="16"/>
                  </a:lnTo>
                  <a:lnTo>
                    <a:pt x="1" y="0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7" y="46"/>
                  </a:lnTo>
                  <a:lnTo>
                    <a:pt x="12" y="54"/>
                  </a:lnTo>
                  <a:lnTo>
                    <a:pt x="21" y="66"/>
                  </a:lnTo>
                  <a:lnTo>
                    <a:pt x="27" y="71"/>
                  </a:lnTo>
                  <a:lnTo>
                    <a:pt x="33" y="76"/>
                  </a:lnTo>
                  <a:lnTo>
                    <a:pt x="38" y="80"/>
                  </a:lnTo>
                  <a:lnTo>
                    <a:pt x="45" y="83"/>
                  </a:lnTo>
                  <a:lnTo>
                    <a:pt x="56" y="87"/>
                  </a:lnTo>
                  <a:lnTo>
                    <a:pt x="83" y="87"/>
                  </a:lnTo>
                  <a:lnTo>
                    <a:pt x="88" y="82"/>
                  </a:lnTo>
                  <a:lnTo>
                    <a:pt x="93" y="76"/>
                  </a:lnTo>
                  <a:lnTo>
                    <a:pt x="101" y="68"/>
                  </a:lnTo>
                  <a:lnTo>
                    <a:pt x="108" y="58"/>
                  </a:lnTo>
                  <a:lnTo>
                    <a:pt x="113" y="48"/>
                  </a:lnTo>
                  <a:lnTo>
                    <a:pt x="117" y="34"/>
                  </a:lnTo>
                  <a:lnTo>
                    <a:pt x="117" y="23"/>
                  </a:lnTo>
                  <a:lnTo>
                    <a:pt x="117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7" name="Freeform 105"/>
            <p:cNvSpPr>
              <a:spLocks/>
            </p:cNvSpPr>
            <p:nvPr/>
          </p:nvSpPr>
          <p:spPr bwMode="auto">
            <a:xfrm>
              <a:off x="3717" y="1371"/>
              <a:ext cx="56" cy="95"/>
            </a:xfrm>
            <a:custGeom>
              <a:avLst/>
              <a:gdLst/>
              <a:ahLst/>
              <a:cxnLst>
                <a:cxn ang="0">
                  <a:pos x="53" y="17"/>
                </a:cxn>
                <a:cxn ang="0">
                  <a:pos x="40" y="39"/>
                </a:cxn>
                <a:cxn ang="0">
                  <a:pos x="55" y="67"/>
                </a:cxn>
                <a:cxn ang="0">
                  <a:pos x="27" y="94"/>
                </a:cxn>
                <a:cxn ang="0">
                  <a:pos x="0" y="67"/>
                </a:cxn>
                <a:cxn ang="0">
                  <a:pos x="13" y="39"/>
                </a:cxn>
                <a:cxn ang="0">
                  <a:pos x="1" y="17"/>
                </a:cxn>
                <a:cxn ang="0">
                  <a:pos x="13" y="0"/>
                </a:cxn>
                <a:cxn ang="0">
                  <a:pos x="40" y="0"/>
                </a:cxn>
                <a:cxn ang="0">
                  <a:pos x="53" y="17"/>
                </a:cxn>
              </a:cxnLst>
              <a:rect l="0" t="0" r="r" b="b"/>
              <a:pathLst>
                <a:path w="56" h="95">
                  <a:moveTo>
                    <a:pt x="53" y="17"/>
                  </a:moveTo>
                  <a:lnTo>
                    <a:pt x="40" y="39"/>
                  </a:lnTo>
                  <a:lnTo>
                    <a:pt x="55" y="67"/>
                  </a:lnTo>
                  <a:lnTo>
                    <a:pt x="27" y="94"/>
                  </a:lnTo>
                  <a:lnTo>
                    <a:pt x="0" y="67"/>
                  </a:lnTo>
                  <a:lnTo>
                    <a:pt x="13" y="39"/>
                  </a:lnTo>
                  <a:lnTo>
                    <a:pt x="1" y="17"/>
                  </a:lnTo>
                  <a:lnTo>
                    <a:pt x="13" y="0"/>
                  </a:lnTo>
                  <a:lnTo>
                    <a:pt x="40" y="0"/>
                  </a:lnTo>
                  <a:lnTo>
                    <a:pt x="53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8" name="Freeform 106"/>
            <p:cNvSpPr>
              <a:spLocks/>
            </p:cNvSpPr>
            <p:nvPr/>
          </p:nvSpPr>
          <p:spPr bwMode="auto">
            <a:xfrm>
              <a:off x="3758" y="1388"/>
              <a:ext cx="31" cy="5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10"/>
                </a:cxn>
                <a:cxn ang="0">
                  <a:pos x="24" y="19"/>
                </a:cxn>
                <a:cxn ang="0">
                  <a:pos x="29" y="28"/>
                </a:cxn>
                <a:cxn ang="0">
                  <a:pos x="30" y="29"/>
                </a:cxn>
                <a:cxn ang="0">
                  <a:pos x="24" y="38"/>
                </a:cxn>
                <a:cxn ang="0">
                  <a:pos x="13" y="50"/>
                </a:cxn>
                <a:cxn ang="0">
                  <a:pos x="10" y="44"/>
                </a:cxn>
                <a:cxn ang="0">
                  <a:pos x="6" y="34"/>
                </a:cxn>
                <a:cxn ang="0">
                  <a:pos x="0" y="22"/>
                </a:cxn>
                <a:cxn ang="0">
                  <a:pos x="7" y="10"/>
                </a:cxn>
                <a:cxn ang="0">
                  <a:pos x="12" y="0"/>
                </a:cxn>
              </a:cxnLst>
              <a:rect l="0" t="0" r="r" b="b"/>
              <a:pathLst>
                <a:path w="31" h="51">
                  <a:moveTo>
                    <a:pt x="12" y="0"/>
                  </a:moveTo>
                  <a:lnTo>
                    <a:pt x="19" y="10"/>
                  </a:lnTo>
                  <a:lnTo>
                    <a:pt x="24" y="19"/>
                  </a:lnTo>
                  <a:lnTo>
                    <a:pt x="29" y="28"/>
                  </a:lnTo>
                  <a:lnTo>
                    <a:pt x="30" y="29"/>
                  </a:lnTo>
                  <a:lnTo>
                    <a:pt x="24" y="38"/>
                  </a:lnTo>
                  <a:lnTo>
                    <a:pt x="13" y="50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0" y="22"/>
                  </a:lnTo>
                  <a:lnTo>
                    <a:pt x="7" y="10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19" name="Freeform 107"/>
            <p:cNvSpPr>
              <a:spLocks/>
            </p:cNvSpPr>
            <p:nvPr/>
          </p:nvSpPr>
          <p:spPr bwMode="auto">
            <a:xfrm>
              <a:off x="3697" y="1388"/>
              <a:ext cx="35" cy="5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1" y="40"/>
                </a:cxn>
                <a:cxn ang="0">
                  <a:pos x="22" y="52"/>
                </a:cxn>
                <a:cxn ang="0">
                  <a:pos x="34" y="22"/>
                </a:cxn>
                <a:cxn ang="0">
                  <a:pos x="22" y="0"/>
                </a:cxn>
                <a:cxn ang="0">
                  <a:pos x="0" y="27"/>
                </a:cxn>
                <a:cxn ang="0">
                  <a:pos x="0" y="28"/>
                </a:cxn>
              </a:cxnLst>
              <a:rect l="0" t="0" r="r" b="b"/>
              <a:pathLst>
                <a:path w="35" h="53">
                  <a:moveTo>
                    <a:pt x="0" y="28"/>
                  </a:moveTo>
                  <a:lnTo>
                    <a:pt x="11" y="40"/>
                  </a:lnTo>
                  <a:lnTo>
                    <a:pt x="22" y="52"/>
                  </a:lnTo>
                  <a:lnTo>
                    <a:pt x="34" y="22"/>
                  </a:lnTo>
                  <a:lnTo>
                    <a:pt x="22" y="0"/>
                  </a:lnTo>
                  <a:lnTo>
                    <a:pt x="0" y="27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0" name="Freeform 108"/>
            <p:cNvSpPr>
              <a:spLocks/>
            </p:cNvSpPr>
            <p:nvPr/>
          </p:nvSpPr>
          <p:spPr bwMode="auto">
            <a:xfrm>
              <a:off x="3248" y="1752"/>
              <a:ext cx="345" cy="606"/>
            </a:xfrm>
            <a:custGeom>
              <a:avLst/>
              <a:gdLst/>
              <a:ahLst/>
              <a:cxnLst>
                <a:cxn ang="0">
                  <a:pos x="335" y="522"/>
                </a:cxn>
                <a:cxn ang="0">
                  <a:pos x="325" y="463"/>
                </a:cxn>
                <a:cxn ang="0">
                  <a:pos x="297" y="315"/>
                </a:cxn>
                <a:cxn ang="0">
                  <a:pos x="277" y="189"/>
                </a:cxn>
                <a:cxn ang="0">
                  <a:pos x="266" y="78"/>
                </a:cxn>
                <a:cxn ang="0">
                  <a:pos x="264" y="25"/>
                </a:cxn>
                <a:cxn ang="0">
                  <a:pos x="208" y="0"/>
                </a:cxn>
                <a:cxn ang="0">
                  <a:pos x="208" y="20"/>
                </a:cxn>
                <a:cxn ang="0">
                  <a:pos x="207" y="26"/>
                </a:cxn>
                <a:cxn ang="0">
                  <a:pos x="203" y="32"/>
                </a:cxn>
                <a:cxn ang="0">
                  <a:pos x="199" y="38"/>
                </a:cxn>
                <a:cxn ang="0">
                  <a:pos x="192" y="42"/>
                </a:cxn>
                <a:cxn ang="0">
                  <a:pos x="185" y="44"/>
                </a:cxn>
                <a:cxn ang="0">
                  <a:pos x="179" y="45"/>
                </a:cxn>
                <a:cxn ang="0">
                  <a:pos x="172" y="46"/>
                </a:cxn>
                <a:cxn ang="0">
                  <a:pos x="160" y="46"/>
                </a:cxn>
                <a:cxn ang="0">
                  <a:pos x="151" y="44"/>
                </a:cxn>
                <a:cxn ang="0">
                  <a:pos x="142" y="42"/>
                </a:cxn>
                <a:cxn ang="0">
                  <a:pos x="136" y="39"/>
                </a:cxn>
                <a:cxn ang="0">
                  <a:pos x="130" y="35"/>
                </a:cxn>
                <a:cxn ang="0">
                  <a:pos x="127" y="32"/>
                </a:cxn>
                <a:cxn ang="0">
                  <a:pos x="124" y="27"/>
                </a:cxn>
                <a:cxn ang="0">
                  <a:pos x="123" y="21"/>
                </a:cxn>
                <a:cxn ang="0">
                  <a:pos x="124" y="13"/>
                </a:cxn>
                <a:cxn ang="0">
                  <a:pos x="124" y="4"/>
                </a:cxn>
                <a:cxn ang="0">
                  <a:pos x="123" y="4"/>
                </a:cxn>
                <a:cxn ang="0">
                  <a:pos x="74" y="26"/>
                </a:cxn>
                <a:cxn ang="0">
                  <a:pos x="74" y="31"/>
                </a:cxn>
                <a:cxn ang="0">
                  <a:pos x="72" y="42"/>
                </a:cxn>
                <a:cxn ang="0">
                  <a:pos x="67" y="52"/>
                </a:cxn>
                <a:cxn ang="0">
                  <a:pos x="63" y="60"/>
                </a:cxn>
                <a:cxn ang="0">
                  <a:pos x="55" y="68"/>
                </a:cxn>
                <a:cxn ang="0">
                  <a:pos x="56" y="68"/>
                </a:cxn>
                <a:cxn ang="0">
                  <a:pos x="39" y="326"/>
                </a:cxn>
                <a:cxn ang="0">
                  <a:pos x="0" y="589"/>
                </a:cxn>
                <a:cxn ang="0">
                  <a:pos x="20" y="594"/>
                </a:cxn>
                <a:cxn ang="0">
                  <a:pos x="44" y="598"/>
                </a:cxn>
                <a:cxn ang="0">
                  <a:pos x="65" y="601"/>
                </a:cxn>
                <a:cxn ang="0">
                  <a:pos x="81" y="602"/>
                </a:cxn>
                <a:cxn ang="0">
                  <a:pos x="124" y="605"/>
                </a:cxn>
                <a:cxn ang="0">
                  <a:pos x="148" y="605"/>
                </a:cxn>
                <a:cxn ang="0">
                  <a:pos x="192" y="605"/>
                </a:cxn>
                <a:cxn ang="0">
                  <a:pos x="234" y="602"/>
                </a:cxn>
                <a:cxn ang="0">
                  <a:pos x="275" y="596"/>
                </a:cxn>
                <a:cxn ang="0">
                  <a:pos x="292" y="592"/>
                </a:cxn>
                <a:cxn ang="0">
                  <a:pos x="314" y="586"/>
                </a:cxn>
                <a:cxn ang="0">
                  <a:pos x="332" y="579"/>
                </a:cxn>
                <a:cxn ang="0">
                  <a:pos x="344" y="573"/>
                </a:cxn>
                <a:cxn ang="0">
                  <a:pos x="335" y="522"/>
                </a:cxn>
              </a:cxnLst>
              <a:rect l="0" t="0" r="r" b="b"/>
              <a:pathLst>
                <a:path w="345" h="606">
                  <a:moveTo>
                    <a:pt x="335" y="522"/>
                  </a:moveTo>
                  <a:lnTo>
                    <a:pt x="325" y="463"/>
                  </a:lnTo>
                  <a:lnTo>
                    <a:pt x="297" y="315"/>
                  </a:lnTo>
                  <a:lnTo>
                    <a:pt x="277" y="189"/>
                  </a:lnTo>
                  <a:lnTo>
                    <a:pt x="266" y="78"/>
                  </a:lnTo>
                  <a:lnTo>
                    <a:pt x="264" y="25"/>
                  </a:lnTo>
                  <a:lnTo>
                    <a:pt x="208" y="0"/>
                  </a:lnTo>
                  <a:lnTo>
                    <a:pt x="208" y="20"/>
                  </a:lnTo>
                  <a:lnTo>
                    <a:pt x="207" y="26"/>
                  </a:lnTo>
                  <a:lnTo>
                    <a:pt x="203" y="32"/>
                  </a:lnTo>
                  <a:lnTo>
                    <a:pt x="199" y="38"/>
                  </a:lnTo>
                  <a:lnTo>
                    <a:pt x="192" y="42"/>
                  </a:lnTo>
                  <a:lnTo>
                    <a:pt x="185" y="44"/>
                  </a:lnTo>
                  <a:lnTo>
                    <a:pt x="179" y="45"/>
                  </a:lnTo>
                  <a:lnTo>
                    <a:pt x="172" y="46"/>
                  </a:lnTo>
                  <a:lnTo>
                    <a:pt x="160" y="46"/>
                  </a:lnTo>
                  <a:lnTo>
                    <a:pt x="151" y="44"/>
                  </a:lnTo>
                  <a:lnTo>
                    <a:pt x="142" y="42"/>
                  </a:lnTo>
                  <a:lnTo>
                    <a:pt x="136" y="39"/>
                  </a:lnTo>
                  <a:lnTo>
                    <a:pt x="130" y="35"/>
                  </a:lnTo>
                  <a:lnTo>
                    <a:pt x="127" y="32"/>
                  </a:lnTo>
                  <a:lnTo>
                    <a:pt x="124" y="27"/>
                  </a:lnTo>
                  <a:lnTo>
                    <a:pt x="123" y="21"/>
                  </a:lnTo>
                  <a:lnTo>
                    <a:pt x="124" y="13"/>
                  </a:lnTo>
                  <a:lnTo>
                    <a:pt x="124" y="4"/>
                  </a:lnTo>
                  <a:lnTo>
                    <a:pt x="123" y="4"/>
                  </a:lnTo>
                  <a:lnTo>
                    <a:pt x="74" y="26"/>
                  </a:lnTo>
                  <a:lnTo>
                    <a:pt x="74" y="31"/>
                  </a:lnTo>
                  <a:lnTo>
                    <a:pt x="72" y="42"/>
                  </a:lnTo>
                  <a:lnTo>
                    <a:pt x="67" y="52"/>
                  </a:lnTo>
                  <a:lnTo>
                    <a:pt x="63" y="60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39" y="326"/>
                  </a:lnTo>
                  <a:lnTo>
                    <a:pt x="0" y="589"/>
                  </a:lnTo>
                  <a:lnTo>
                    <a:pt x="20" y="594"/>
                  </a:lnTo>
                  <a:lnTo>
                    <a:pt x="44" y="598"/>
                  </a:lnTo>
                  <a:lnTo>
                    <a:pt x="65" y="601"/>
                  </a:lnTo>
                  <a:lnTo>
                    <a:pt x="81" y="602"/>
                  </a:lnTo>
                  <a:lnTo>
                    <a:pt x="124" y="605"/>
                  </a:lnTo>
                  <a:lnTo>
                    <a:pt x="148" y="605"/>
                  </a:lnTo>
                  <a:lnTo>
                    <a:pt x="192" y="605"/>
                  </a:lnTo>
                  <a:lnTo>
                    <a:pt x="234" y="602"/>
                  </a:lnTo>
                  <a:lnTo>
                    <a:pt x="275" y="596"/>
                  </a:lnTo>
                  <a:lnTo>
                    <a:pt x="292" y="592"/>
                  </a:lnTo>
                  <a:lnTo>
                    <a:pt x="314" y="586"/>
                  </a:lnTo>
                  <a:lnTo>
                    <a:pt x="332" y="579"/>
                  </a:lnTo>
                  <a:lnTo>
                    <a:pt x="344" y="573"/>
                  </a:lnTo>
                  <a:lnTo>
                    <a:pt x="335" y="52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1" name="Freeform 109"/>
            <p:cNvSpPr>
              <a:spLocks/>
            </p:cNvSpPr>
            <p:nvPr/>
          </p:nvSpPr>
          <p:spPr bwMode="auto">
            <a:xfrm>
              <a:off x="3970" y="1817"/>
              <a:ext cx="367" cy="653"/>
            </a:xfrm>
            <a:custGeom>
              <a:avLst/>
              <a:gdLst/>
              <a:ahLst/>
              <a:cxnLst>
                <a:cxn ang="0">
                  <a:pos x="318" y="47"/>
                </a:cxn>
                <a:cxn ang="0">
                  <a:pos x="319" y="63"/>
                </a:cxn>
                <a:cxn ang="0">
                  <a:pos x="316" y="96"/>
                </a:cxn>
                <a:cxn ang="0">
                  <a:pos x="319" y="138"/>
                </a:cxn>
                <a:cxn ang="0">
                  <a:pos x="330" y="304"/>
                </a:cxn>
                <a:cxn ang="0">
                  <a:pos x="342" y="417"/>
                </a:cxn>
                <a:cxn ang="0">
                  <a:pos x="355" y="524"/>
                </a:cxn>
                <a:cxn ang="0">
                  <a:pos x="360" y="573"/>
                </a:cxn>
                <a:cxn ang="0">
                  <a:pos x="366" y="599"/>
                </a:cxn>
                <a:cxn ang="0">
                  <a:pos x="349" y="609"/>
                </a:cxn>
                <a:cxn ang="0">
                  <a:pos x="330" y="620"/>
                </a:cxn>
                <a:cxn ang="0">
                  <a:pos x="310" y="629"/>
                </a:cxn>
                <a:cxn ang="0">
                  <a:pos x="283" y="637"/>
                </a:cxn>
                <a:cxn ang="0">
                  <a:pos x="249" y="645"/>
                </a:cxn>
                <a:cxn ang="0">
                  <a:pos x="233" y="647"/>
                </a:cxn>
                <a:cxn ang="0">
                  <a:pos x="217" y="649"/>
                </a:cxn>
                <a:cxn ang="0">
                  <a:pos x="186" y="651"/>
                </a:cxn>
                <a:cxn ang="0">
                  <a:pos x="169" y="652"/>
                </a:cxn>
                <a:cxn ang="0">
                  <a:pos x="145" y="652"/>
                </a:cxn>
                <a:cxn ang="0">
                  <a:pos x="109" y="649"/>
                </a:cxn>
                <a:cxn ang="0">
                  <a:pos x="84" y="647"/>
                </a:cxn>
                <a:cxn ang="0">
                  <a:pos x="66" y="645"/>
                </a:cxn>
                <a:cxn ang="0">
                  <a:pos x="48" y="641"/>
                </a:cxn>
                <a:cxn ang="0">
                  <a:pos x="35" y="638"/>
                </a:cxn>
                <a:cxn ang="0">
                  <a:pos x="24" y="632"/>
                </a:cxn>
                <a:cxn ang="0">
                  <a:pos x="11" y="627"/>
                </a:cxn>
                <a:cxn ang="0">
                  <a:pos x="0" y="621"/>
                </a:cxn>
                <a:cxn ang="0">
                  <a:pos x="30" y="144"/>
                </a:cxn>
                <a:cxn ang="0">
                  <a:pos x="33" y="95"/>
                </a:cxn>
                <a:cxn ang="0">
                  <a:pos x="36" y="69"/>
                </a:cxn>
                <a:cxn ang="0">
                  <a:pos x="38" y="56"/>
                </a:cxn>
                <a:cxn ang="0">
                  <a:pos x="42" y="41"/>
                </a:cxn>
                <a:cxn ang="0">
                  <a:pos x="46" y="30"/>
                </a:cxn>
                <a:cxn ang="0">
                  <a:pos x="48" y="22"/>
                </a:cxn>
                <a:cxn ang="0">
                  <a:pos x="56" y="5"/>
                </a:cxn>
                <a:cxn ang="0">
                  <a:pos x="57" y="6"/>
                </a:cxn>
                <a:cxn ang="0">
                  <a:pos x="71" y="11"/>
                </a:cxn>
                <a:cxn ang="0">
                  <a:pos x="84" y="15"/>
                </a:cxn>
                <a:cxn ang="0">
                  <a:pos x="100" y="17"/>
                </a:cxn>
                <a:cxn ang="0">
                  <a:pos x="116" y="18"/>
                </a:cxn>
                <a:cxn ang="0">
                  <a:pos x="143" y="20"/>
                </a:cxn>
                <a:cxn ang="0">
                  <a:pos x="169" y="20"/>
                </a:cxn>
                <a:cxn ang="0">
                  <a:pos x="223" y="16"/>
                </a:cxn>
                <a:cxn ang="0">
                  <a:pos x="271" y="10"/>
                </a:cxn>
                <a:cxn ang="0">
                  <a:pos x="286" y="8"/>
                </a:cxn>
                <a:cxn ang="0">
                  <a:pos x="301" y="4"/>
                </a:cxn>
                <a:cxn ang="0">
                  <a:pos x="310" y="0"/>
                </a:cxn>
                <a:cxn ang="0">
                  <a:pos x="312" y="15"/>
                </a:cxn>
                <a:cxn ang="0">
                  <a:pos x="314" y="30"/>
                </a:cxn>
                <a:cxn ang="0">
                  <a:pos x="318" y="47"/>
                </a:cxn>
              </a:cxnLst>
              <a:rect l="0" t="0" r="r" b="b"/>
              <a:pathLst>
                <a:path w="367" h="653">
                  <a:moveTo>
                    <a:pt x="318" y="47"/>
                  </a:moveTo>
                  <a:lnTo>
                    <a:pt x="319" y="63"/>
                  </a:lnTo>
                  <a:lnTo>
                    <a:pt x="316" y="96"/>
                  </a:lnTo>
                  <a:lnTo>
                    <a:pt x="319" y="138"/>
                  </a:lnTo>
                  <a:lnTo>
                    <a:pt x="330" y="304"/>
                  </a:lnTo>
                  <a:lnTo>
                    <a:pt x="342" y="417"/>
                  </a:lnTo>
                  <a:lnTo>
                    <a:pt x="355" y="524"/>
                  </a:lnTo>
                  <a:lnTo>
                    <a:pt x="360" y="573"/>
                  </a:lnTo>
                  <a:lnTo>
                    <a:pt x="366" y="599"/>
                  </a:lnTo>
                  <a:lnTo>
                    <a:pt x="349" y="609"/>
                  </a:lnTo>
                  <a:lnTo>
                    <a:pt x="330" y="620"/>
                  </a:lnTo>
                  <a:lnTo>
                    <a:pt x="310" y="629"/>
                  </a:lnTo>
                  <a:lnTo>
                    <a:pt x="283" y="637"/>
                  </a:lnTo>
                  <a:lnTo>
                    <a:pt x="249" y="645"/>
                  </a:lnTo>
                  <a:lnTo>
                    <a:pt x="233" y="647"/>
                  </a:lnTo>
                  <a:lnTo>
                    <a:pt x="217" y="649"/>
                  </a:lnTo>
                  <a:lnTo>
                    <a:pt x="186" y="651"/>
                  </a:lnTo>
                  <a:lnTo>
                    <a:pt x="169" y="652"/>
                  </a:lnTo>
                  <a:lnTo>
                    <a:pt x="145" y="652"/>
                  </a:lnTo>
                  <a:lnTo>
                    <a:pt x="109" y="649"/>
                  </a:lnTo>
                  <a:lnTo>
                    <a:pt x="84" y="647"/>
                  </a:lnTo>
                  <a:lnTo>
                    <a:pt x="66" y="645"/>
                  </a:lnTo>
                  <a:lnTo>
                    <a:pt x="48" y="641"/>
                  </a:lnTo>
                  <a:lnTo>
                    <a:pt x="35" y="638"/>
                  </a:lnTo>
                  <a:lnTo>
                    <a:pt x="24" y="632"/>
                  </a:lnTo>
                  <a:lnTo>
                    <a:pt x="11" y="627"/>
                  </a:lnTo>
                  <a:lnTo>
                    <a:pt x="0" y="621"/>
                  </a:lnTo>
                  <a:lnTo>
                    <a:pt x="30" y="144"/>
                  </a:lnTo>
                  <a:lnTo>
                    <a:pt x="33" y="95"/>
                  </a:lnTo>
                  <a:lnTo>
                    <a:pt x="36" y="69"/>
                  </a:lnTo>
                  <a:lnTo>
                    <a:pt x="38" y="56"/>
                  </a:lnTo>
                  <a:lnTo>
                    <a:pt x="42" y="41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6" y="5"/>
                  </a:lnTo>
                  <a:lnTo>
                    <a:pt x="57" y="6"/>
                  </a:lnTo>
                  <a:lnTo>
                    <a:pt x="71" y="11"/>
                  </a:lnTo>
                  <a:lnTo>
                    <a:pt x="84" y="15"/>
                  </a:lnTo>
                  <a:lnTo>
                    <a:pt x="100" y="17"/>
                  </a:lnTo>
                  <a:lnTo>
                    <a:pt x="116" y="18"/>
                  </a:lnTo>
                  <a:lnTo>
                    <a:pt x="143" y="20"/>
                  </a:lnTo>
                  <a:lnTo>
                    <a:pt x="169" y="20"/>
                  </a:lnTo>
                  <a:lnTo>
                    <a:pt x="223" y="16"/>
                  </a:lnTo>
                  <a:lnTo>
                    <a:pt x="271" y="10"/>
                  </a:lnTo>
                  <a:lnTo>
                    <a:pt x="286" y="8"/>
                  </a:lnTo>
                  <a:lnTo>
                    <a:pt x="301" y="4"/>
                  </a:lnTo>
                  <a:lnTo>
                    <a:pt x="310" y="0"/>
                  </a:lnTo>
                  <a:lnTo>
                    <a:pt x="312" y="15"/>
                  </a:lnTo>
                  <a:lnTo>
                    <a:pt x="314" y="30"/>
                  </a:lnTo>
                  <a:lnTo>
                    <a:pt x="318" y="4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2" name="Freeform 110"/>
            <p:cNvSpPr>
              <a:spLocks/>
            </p:cNvSpPr>
            <p:nvPr/>
          </p:nvSpPr>
          <p:spPr bwMode="auto">
            <a:xfrm>
              <a:off x="4282" y="1761"/>
              <a:ext cx="89" cy="104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15" y="28"/>
                </a:cxn>
                <a:cxn ang="0">
                  <a:pos x="41" y="13"/>
                </a:cxn>
                <a:cxn ang="0">
                  <a:pos x="58" y="3"/>
                </a:cxn>
                <a:cxn ang="0">
                  <a:pos x="61" y="0"/>
                </a:cxn>
                <a:cxn ang="0">
                  <a:pos x="68" y="9"/>
                </a:cxn>
                <a:cxn ang="0">
                  <a:pos x="73" y="16"/>
                </a:cxn>
                <a:cxn ang="0">
                  <a:pos x="77" y="19"/>
                </a:cxn>
                <a:cxn ang="0">
                  <a:pos x="81" y="24"/>
                </a:cxn>
                <a:cxn ang="0">
                  <a:pos x="86" y="29"/>
                </a:cxn>
                <a:cxn ang="0">
                  <a:pos x="88" y="34"/>
                </a:cxn>
                <a:cxn ang="0">
                  <a:pos x="88" y="39"/>
                </a:cxn>
                <a:cxn ang="0">
                  <a:pos x="83" y="43"/>
                </a:cxn>
                <a:cxn ang="0">
                  <a:pos x="74" y="50"/>
                </a:cxn>
                <a:cxn ang="0">
                  <a:pos x="6" y="103"/>
                </a:cxn>
                <a:cxn ang="0">
                  <a:pos x="2" y="86"/>
                </a:cxn>
                <a:cxn ang="0">
                  <a:pos x="0" y="71"/>
                </a:cxn>
                <a:cxn ang="0">
                  <a:pos x="23" y="36"/>
                </a:cxn>
              </a:cxnLst>
              <a:rect l="0" t="0" r="r" b="b"/>
              <a:pathLst>
                <a:path w="89" h="104">
                  <a:moveTo>
                    <a:pt x="23" y="36"/>
                  </a:moveTo>
                  <a:lnTo>
                    <a:pt x="15" y="28"/>
                  </a:lnTo>
                  <a:lnTo>
                    <a:pt x="41" y="13"/>
                  </a:lnTo>
                  <a:lnTo>
                    <a:pt x="58" y="3"/>
                  </a:lnTo>
                  <a:lnTo>
                    <a:pt x="61" y="0"/>
                  </a:lnTo>
                  <a:lnTo>
                    <a:pt x="68" y="9"/>
                  </a:lnTo>
                  <a:lnTo>
                    <a:pt x="73" y="16"/>
                  </a:lnTo>
                  <a:lnTo>
                    <a:pt x="77" y="19"/>
                  </a:lnTo>
                  <a:lnTo>
                    <a:pt x="81" y="24"/>
                  </a:lnTo>
                  <a:lnTo>
                    <a:pt x="86" y="29"/>
                  </a:lnTo>
                  <a:lnTo>
                    <a:pt x="88" y="34"/>
                  </a:lnTo>
                  <a:lnTo>
                    <a:pt x="88" y="39"/>
                  </a:lnTo>
                  <a:lnTo>
                    <a:pt x="83" y="43"/>
                  </a:lnTo>
                  <a:lnTo>
                    <a:pt x="74" y="50"/>
                  </a:lnTo>
                  <a:lnTo>
                    <a:pt x="6" y="103"/>
                  </a:lnTo>
                  <a:lnTo>
                    <a:pt x="2" y="86"/>
                  </a:lnTo>
                  <a:lnTo>
                    <a:pt x="0" y="71"/>
                  </a:lnTo>
                  <a:lnTo>
                    <a:pt x="23" y="3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3" name="Freeform 111"/>
            <p:cNvSpPr>
              <a:spLocks/>
            </p:cNvSpPr>
            <p:nvPr/>
          </p:nvSpPr>
          <p:spPr bwMode="auto">
            <a:xfrm>
              <a:off x="4096" y="2700"/>
              <a:ext cx="9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" y="21"/>
                </a:cxn>
                <a:cxn ang="0">
                  <a:pos x="11" y="27"/>
                </a:cxn>
                <a:cxn ang="0">
                  <a:pos x="12" y="32"/>
                </a:cxn>
                <a:cxn ang="0">
                  <a:pos x="17" y="37"/>
                </a:cxn>
                <a:cxn ang="0">
                  <a:pos x="21" y="46"/>
                </a:cxn>
                <a:cxn ang="0">
                  <a:pos x="28" y="52"/>
                </a:cxn>
                <a:cxn ang="0">
                  <a:pos x="34" y="56"/>
                </a:cxn>
                <a:cxn ang="0">
                  <a:pos x="39" y="60"/>
                </a:cxn>
                <a:cxn ang="0">
                  <a:pos x="45" y="62"/>
                </a:cxn>
                <a:cxn ang="0">
                  <a:pos x="55" y="65"/>
                </a:cxn>
                <a:cxn ang="0">
                  <a:pos x="64" y="65"/>
                </a:cxn>
                <a:cxn ang="0">
                  <a:pos x="70" y="65"/>
                </a:cxn>
                <a:cxn ang="0">
                  <a:pos x="79" y="63"/>
                </a:cxn>
                <a:cxn ang="0">
                  <a:pos x="83" y="60"/>
                </a:cxn>
                <a:cxn ang="0">
                  <a:pos x="87" y="57"/>
                </a:cxn>
                <a:cxn ang="0">
                  <a:pos x="88" y="53"/>
                </a:cxn>
                <a:cxn ang="0">
                  <a:pos x="89" y="48"/>
                </a:cxn>
                <a:cxn ang="0">
                  <a:pos x="89" y="44"/>
                </a:cxn>
                <a:cxn ang="0">
                  <a:pos x="87" y="38"/>
                </a:cxn>
                <a:cxn ang="0">
                  <a:pos x="82" y="27"/>
                </a:cxn>
                <a:cxn ang="0">
                  <a:pos x="73" y="10"/>
                </a:cxn>
                <a:cxn ang="0">
                  <a:pos x="71" y="15"/>
                </a:cxn>
                <a:cxn ang="0">
                  <a:pos x="69" y="17"/>
                </a:cxn>
                <a:cxn ang="0">
                  <a:pos x="63" y="20"/>
                </a:cxn>
                <a:cxn ang="0">
                  <a:pos x="56" y="22"/>
                </a:cxn>
                <a:cxn ang="0">
                  <a:pos x="52" y="22"/>
                </a:cxn>
                <a:cxn ang="0">
                  <a:pos x="47" y="22"/>
                </a:cxn>
                <a:cxn ang="0">
                  <a:pos x="41" y="21"/>
                </a:cxn>
                <a:cxn ang="0">
                  <a:pos x="33" y="18"/>
                </a:cxn>
                <a:cxn ang="0">
                  <a:pos x="24" y="14"/>
                </a:cxn>
                <a:cxn ang="0">
                  <a:pos x="12" y="9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90" h="66">
                  <a:moveTo>
                    <a:pt x="0" y="0"/>
                  </a:moveTo>
                  <a:lnTo>
                    <a:pt x="3" y="11"/>
                  </a:lnTo>
                  <a:lnTo>
                    <a:pt x="8" y="21"/>
                  </a:lnTo>
                  <a:lnTo>
                    <a:pt x="11" y="27"/>
                  </a:lnTo>
                  <a:lnTo>
                    <a:pt x="12" y="32"/>
                  </a:lnTo>
                  <a:lnTo>
                    <a:pt x="17" y="37"/>
                  </a:lnTo>
                  <a:lnTo>
                    <a:pt x="21" y="46"/>
                  </a:lnTo>
                  <a:lnTo>
                    <a:pt x="28" y="52"/>
                  </a:lnTo>
                  <a:lnTo>
                    <a:pt x="34" y="56"/>
                  </a:lnTo>
                  <a:lnTo>
                    <a:pt x="39" y="60"/>
                  </a:lnTo>
                  <a:lnTo>
                    <a:pt x="45" y="62"/>
                  </a:lnTo>
                  <a:lnTo>
                    <a:pt x="55" y="65"/>
                  </a:lnTo>
                  <a:lnTo>
                    <a:pt x="64" y="65"/>
                  </a:lnTo>
                  <a:lnTo>
                    <a:pt x="70" y="65"/>
                  </a:lnTo>
                  <a:lnTo>
                    <a:pt x="79" y="63"/>
                  </a:lnTo>
                  <a:lnTo>
                    <a:pt x="83" y="60"/>
                  </a:lnTo>
                  <a:lnTo>
                    <a:pt x="87" y="57"/>
                  </a:lnTo>
                  <a:lnTo>
                    <a:pt x="88" y="53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87" y="38"/>
                  </a:lnTo>
                  <a:lnTo>
                    <a:pt x="82" y="27"/>
                  </a:lnTo>
                  <a:lnTo>
                    <a:pt x="73" y="10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3" y="20"/>
                  </a:lnTo>
                  <a:lnTo>
                    <a:pt x="56" y="22"/>
                  </a:lnTo>
                  <a:lnTo>
                    <a:pt x="52" y="22"/>
                  </a:lnTo>
                  <a:lnTo>
                    <a:pt x="47" y="22"/>
                  </a:lnTo>
                  <a:lnTo>
                    <a:pt x="41" y="21"/>
                  </a:lnTo>
                  <a:lnTo>
                    <a:pt x="33" y="18"/>
                  </a:lnTo>
                  <a:lnTo>
                    <a:pt x="24" y="14"/>
                  </a:lnTo>
                  <a:lnTo>
                    <a:pt x="12" y="9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4" name="Freeform 112"/>
            <p:cNvSpPr>
              <a:spLocks/>
            </p:cNvSpPr>
            <p:nvPr/>
          </p:nvSpPr>
          <p:spPr bwMode="auto">
            <a:xfrm>
              <a:off x="4079" y="2466"/>
              <a:ext cx="91" cy="257"/>
            </a:xfrm>
            <a:custGeom>
              <a:avLst/>
              <a:gdLst/>
              <a:ahLst/>
              <a:cxnLst>
                <a:cxn ang="0">
                  <a:pos x="90" y="245"/>
                </a:cxn>
                <a:cxn ang="0">
                  <a:pos x="87" y="223"/>
                </a:cxn>
                <a:cxn ang="0">
                  <a:pos x="83" y="196"/>
                </a:cxn>
                <a:cxn ang="0">
                  <a:pos x="78" y="174"/>
                </a:cxn>
                <a:cxn ang="0">
                  <a:pos x="72" y="152"/>
                </a:cxn>
                <a:cxn ang="0">
                  <a:pos x="72" y="146"/>
                </a:cxn>
                <a:cxn ang="0">
                  <a:pos x="70" y="137"/>
                </a:cxn>
                <a:cxn ang="0">
                  <a:pos x="70" y="131"/>
                </a:cxn>
                <a:cxn ang="0">
                  <a:pos x="70" y="126"/>
                </a:cxn>
                <a:cxn ang="0">
                  <a:pos x="72" y="104"/>
                </a:cxn>
                <a:cxn ang="0">
                  <a:pos x="72" y="68"/>
                </a:cxn>
                <a:cxn ang="0">
                  <a:pos x="74" y="36"/>
                </a:cxn>
                <a:cxn ang="0">
                  <a:pos x="77" y="2"/>
                </a:cxn>
                <a:cxn ang="0">
                  <a:pos x="60" y="3"/>
                </a:cxn>
                <a:cxn ang="0">
                  <a:pos x="36" y="3"/>
                </a:cxn>
                <a:cxn ang="0">
                  <a:pos x="0" y="0"/>
                </a:cxn>
                <a:cxn ang="0">
                  <a:pos x="17" y="89"/>
                </a:cxn>
                <a:cxn ang="0">
                  <a:pos x="17" y="95"/>
                </a:cxn>
                <a:cxn ang="0">
                  <a:pos x="17" y="105"/>
                </a:cxn>
                <a:cxn ang="0">
                  <a:pos x="12" y="121"/>
                </a:cxn>
                <a:cxn ang="0">
                  <a:pos x="11" y="132"/>
                </a:cxn>
                <a:cxn ang="0">
                  <a:pos x="11" y="138"/>
                </a:cxn>
                <a:cxn ang="0">
                  <a:pos x="12" y="142"/>
                </a:cxn>
                <a:cxn ang="0">
                  <a:pos x="12" y="149"/>
                </a:cxn>
                <a:cxn ang="0">
                  <a:pos x="14" y="176"/>
                </a:cxn>
                <a:cxn ang="0">
                  <a:pos x="14" y="185"/>
                </a:cxn>
                <a:cxn ang="0">
                  <a:pos x="17" y="234"/>
                </a:cxn>
                <a:cxn ang="0">
                  <a:pos x="18" y="234"/>
                </a:cxn>
                <a:cxn ang="0">
                  <a:pos x="19" y="236"/>
                </a:cxn>
                <a:cxn ang="0">
                  <a:pos x="29" y="243"/>
                </a:cxn>
                <a:cxn ang="0">
                  <a:pos x="41" y="248"/>
                </a:cxn>
                <a:cxn ang="0">
                  <a:pos x="50" y="252"/>
                </a:cxn>
                <a:cxn ang="0">
                  <a:pos x="57" y="255"/>
                </a:cxn>
                <a:cxn ang="0">
                  <a:pos x="64" y="256"/>
                </a:cxn>
                <a:cxn ang="0">
                  <a:pos x="69" y="256"/>
                </a:cxn>
                <a:cxn ang="0">
                  <a:pos x="73" y="256"/>
                </a:cxn>
                <a:cxn ang="0">
                  <a:pos x="80" y="254"/>
                </a:cxn>
                <a:cxn ang="0">
                  <a:pos x="86" y="251"/>
                </a:cxn>
                <a:cxn ang="0">
                  <a:pos x="88" y="249"/>
                </a:cxn>
                <a:cxn ang="0">
                  <a:pos x="90" y="245"/>
                </a:cxn>
              </a:cxnLst>
              <a:rect l="0" t="0" r="r" b="b"/>
              <a:pathLst>
                <a:path w="91" h="257">
                  <a:moveTo>
                    <a:pt x="90" y="245"/>
                  </a:moveTo>
                  <a:lnTo>
                    <a:pt x="87" y="223"/>
                  </a:lnTo>
                  <a:lnTo>
                    <a:pt x="83" y="196"/>
                  </a:lnTo>
                  <a:lnTo>
                    <a:pt x="78" y="174"/>
                  </a:lnTo>
                  <a:lnTo>
                    <a:pt x="72" y="152"/>
                  </a:lnTo>
                  <a:lnTo>
                    <a:pt x="72" y="146"/>
                  </a:lnTo>
                  <a:lnTo>
                    <a:pt x="70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2" y="104"/>
                  </a:lnTo>
                  <a:lnTo>
                    <a:pt x="72" y="68"/>
                  </a:lnTo>
                  <a:lnTo>
                    <a:pt x="74" y="36"/>
                  </a:lnTo>
                  <a:lnTo>
                    <a:pt x="77" y="2"/>
                  </a:lnTo>
                  <a:lnTo>
                    <a:pt x="60" y="3"/>
                  </a:lnTo>
                  <a:lnTo>
                    <a:pt x="36" y="3"/>
                  </a:lnTo>
                  <a:lnTo>
                    <a:pt x="0" y="0"/>
                  </a:lnTo>
                  <a:lnTo>
                    <a:pt x="17" y="89"/>
                  </a:lnTo>
                  <a:lnTo>
                    <a:pt x="17" y="95"/>
                  </a:lnTo>
                  <a:lnTo>
                    <a:pt x="17" y="105"/>
                  </a:lnTo>
                  <a:lnTo>
                    <a:pt x="12" y="121"/>
                  </a:lnTo>
                  <a:lnTo>
                    <a:pt x="11" y="132"/>
                  </a:lnTo>
                  <a:lnTo>
                    <a:pt x="11" y="138"/>
                  </a:lnTo>
                  <a:lnTo>
                    <a:pt x="12" y="142"/>
                  </a:lnTo>
                  <a:lnTo>
                    <a:pt x="12" y="149"/>
                  </a:lnTo>
                  <a:lnTo>
                    <a:pt x="14" y="176"/>
                  </a:lnTo>
                  <a:lnTo>
                    <a:pt x="14" y="185"/>
                  </a:lnTo>
                  <a:lnTo>
                    <a:pt x="17" y="234"/>
                  </a:lnTo>
                  <a:lnTo>
                    <a:pt x="18" y="234"/>
                  </a:lnTo>
                  <a:lnTo>
                    <a:pt x="19" y="236"/>
                  </a:lnTo>
                  <a:lnTo>
                    <a:pt x="29" y="243"/>
                  </a:lnTo>
                  <a:lnTo>
                    <a:pt x="41" y="248"/>
                  </a:lnTo>
                  <a:lnTo>
                    <a:pt x="50" y="252"/>
                  </a:lnTo>
                  <a:lnTo>
                    <a:pt x="57" y="255"/>
                  </a:lnTo>
                  <a:lnTo>
                    <a:pt x="64" y="256"/>
                  </a:lnTo>
                  <a:lnTo>
                    <a:pt x="69" y="256"/>
                  </a:lnTo>
                  <a:lnTo>
                    <a:pt x="73" y="256"/>
                  </a:lnTo>
                  <a:lnTo>
                    <a:pt x="80" y="254"/>
                  </a:lnTo>
                  <a:lnTo>
                    <a:pt x="86" y="251"/>
                  </a:lnTo>
                  <a:lnTo>
                    <a:pt x="88" y="249"/>
                  </a:lnTo>
                  <a:lnTo>
                    <a:pt x="90" y="24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5" name="Freeform 113"/>
            <p:cNvSpPr>
              <a:spLocks/>
            </p:cNvSpPr>
            <p:nvPr/>
          </p:nvSpPr>
          <p:spPr bwMode="auto">
            <a:xfrm>
              <a:off x="4023" y="1174"/>
              <a:ext cx="214" cy="231"/>
            </a:xfrm>
            <a:custGeom>
              <a:avLst/>
              <a:gdLst/>
              <a:ahLst/>
              <a:cxnLst>
                <a:cxn ang="0">
                  <a:pos x="156" y="218"/>
                </a:cxn>
                <a:cxn ang="0">
                  <a:pos x="178" y="216"/>
                </a:cxn>
                <a:cxn ang="0">
                  <a:pos x="189" y="211"/>
                </a:cxn>
                <a:cxn ang="0">
                  <a:pos x="196" y="206"/>
                </a:cxn>
                <a:cxn ang="0">
                  <a:pos x="203" y="196"/>
                </a:cxn>
                <a:cxn ang="0">
                  <a:pos x="208" y="181"/>
                </a:cxn>
                <a:cxn ang="0">
                  <a:pos x="213" y="136"/>
                </a:cxn>
                <a:cxn ang="0">
                  <a:pos x="208" y="78"/>
                </a:cxn>
                <a:cxn ang="0">
                  <a:pos x="201" y="51"/>
                </a:cxn>
                <a:cxn ang="0">
                  <a:pos x="192" y="36"/>
                </a:cxn>
                <a:cxn ang="0">
                  <a:pos x="180" y="24"/>
                </a:cxn>
                <a:cxn ang="0">
                  <a:pos x="161" y="11"/>
                </a:cxn>
                <a:cxn ang="0">
                  <a:pos x="140" y="4"/>
                </a:cxn>
                <a:cxn ang="0">
                  <a:pos x="110" y="0"/>
                </a:cxn>
                <a:cxn ang="0">
                  <a:pos x="82" y="3"/>
                </a:cxn>
                <a:cxn ang="0">
                  <a:pos x="69" y="7"/>
                </a:cxn>
                <a:cxn ang="0">
                  <a:pos x="48" y="17"/>
                </a:cxn>
                <a:cxn ang="0">
                  <a:pos x="29" y="31"/>
                </a:cxn>
                <a:cxn ang="0">
                  <a:pos x="17" y="46"/>
                </a:cxn>
                <a:cxn ang="0">
                  <a:pos x="6" y="66"/>
                </a:cxn>
                <a:cxn ang="0">
                  <a:pos x="0" y="89"/>
                </a:cxn>
                <a:cxn ang="0">
                  <a:pos x="1" y="116"/>
                </a:cxn>
                <a:cxn ang="0">
                  <a:pos x="6" y="164"/>
                </a:cxn>
                <a:cxn ang="0">
                  <a:pos x="9" y="207"/>
                </a:cxn>
                <a:cxn ang="0">
                  <a:pos x="7" y="230"/>
                </a:cxn>
                <a:cxn ang="0">
                  <a:pos x="33" y="228"/>
                </a:cxn>
                <a:cxn ang="0">
                  <a:pos x="44" y="224"/>
                </a:cxn>
                <a:cxn ang="0">
                  <a:pos x="55" y="217"/>
                </a:cxn>
                <a:cxn ang="0">
                  <a:pos x="63" y="208"/>
                </a:cxn>
                <a:cxn ang="0">
                  <a:pos x="68" y="195"/>
                </a:cxn>
                <a:cxn ang="0">
                  <a:pos x="55" y="177"/>
                </a:cxn>
                <a:cxn ang="0">
                  <a:pos x="46" y="154"/>
                </a:cxn>
                <a:cxn ang="0">
                  <a:pos x="42" y="118"/>
                </a:cxn>
                <a:cxn ang="0">
                  <a:pos x="46" y="92"/>
                </a:cxn>
                <a:cxn ang="0">
                  <a:pos x="52" y="76"/>
                </a:cxn>
                <a:cxn ang="0">
                  <a:pos x="59" y="66"/>
                </a:cxn>
                <a:cxn ang="0">
                  <a:pos x="70" y="56"/>
                </a:cxn>
                <a:cxn ang="0">
                  <a:pos x="88" y="49"/>
                </a:cxn>
                <a:cxn ang="0">
                  <a:pos x="113" y="46"/>
                </a:cxn>
                <a:cxn ang="0">
                  <a:pos x="137" y="49"/>
                </a:cxn>
                <a:cxn ang="0">
                  <a:pos x="156" y="56"/>
                </a:cxn>
                <a:cxn ang="0">
                  <a:pos x="170" y="70"/>
                </a:cxn>
                <a:cxn ang="0">
                  <a:pos x="179" y="90"/>
                </a:cxn>
                <a:cxn ang="0">
                  <a:pos x="183" y="115"/>
                </a:cxn>
                <a:cxn ang="0">
                  <a:pos x="184" y="148"/>
                </a:cxn>
                <a:cxn ang="0">
                  <a:pos x="181" y="169"/>
                </a:cxn>
                <a:cxn ang="0">
                  <a:pos x="176" y="186"/>
                </a:cxn>
                <a:cxn ang="0">
                  <a:pos x="165" y="202"/>
                </a:cxn>
                <a:cxn ang="0">
                  <a:pos x="158" y="210"/>
                </a:cxn>
              </a:cxnLst>
              <a:rect l="0" t="0" r="r" b="b"/>
              <a:pathLst>
                <a:path w="214" h="231">
                  <a:moveTo>
                    <a:pt x="158" y="210"/>
                  </a:moveTo>
                  <a:lnTo>
                    <a:pt x="156" y="218"/>
                  </a:lnTo>
                  <a:lnTo>
                    <a:pt x="170" y="217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9" y="211"/>
                  </a:lnTo>
                  <a:lnTo>
                    <a:pt x="194" y="208"/>
                  </a:lnTo>
                  <a:lnTo>
                    <a:pt x="196" y="206"/>
                  </a:lnTo>
                  <a:lnTo>
                    <a:pt x="201" y="201"/>
                  </a:lnTo>
                  <a:lnTo>
                    <a:pt x="203" y="196"/>
                  </a:lnTo>
                  <a:lnTo>
                    <a:pt x="206" y="189"/>
                  </a:lnTo>
                  <a:lnTo>
                    <a:pt x="208" y="181"/>
                  </a:lnTo>
                  <a:lnTo>
                    <a:pt x="212" y="165"/>
                  </a:lnTo>
                  <a:lnTo>
                    <a:pt x="213" y="136"/>
                  </a:lnTo>
                  <a:lnTo>
                    <a:pt x="212" y="110"/>
                  </a:lnTo>
                  <a:lnTo>
                    <a:pt x="208" y="78"/>
                  </a:lnTo>
                  <a:lnTo>
                    <a:pt x="205" y="65"/>
                  </a:lnTo>
                  <a:lnTo>
                    <a:pt x="201" y="51"/>
                  </a:lnTo>
                  <a:lnTo>
                    <a:pt x="197" y="44"/>
                  </a:lnTo>
                  <a:lnTo>
                    <a:pt x="192" y="36"/>
                  </a:lnTo>
                  <a:lnTo>
                    <a:pt x="187" y="31"/>
                  </a:lnTo>
                  <a:lnTo>
                    <a:pt x="180" y="24"/>
                  </a:lnTo>
                  <a:lnTo>
                    <a:pt x="171" y="17"/>
                  </a:lnTo>
                  <a:lnTo>
                    <a:pt x="161" y="11"/>
                  </a:lnTo>
                  <a:lnTo>
                    <a:pt x="151" y="7"/>
                  </a:lnTo>
                  <a:lnTo>
                    <a:pt x="140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82" y="3"/>
                  </a:lnTo>
                  <a:lnTo>
                    <a:pt x="74" y="5"/>
                  </a:lnTo>
                  <a:lnTo>
                    <a:pt x="69" y="7"/>
                  </a:lnTo>
                  <a:lnTo>
                    <a:pt x="62" y="10"/>
                  </a:lnTo>
                  <a:lnTo>
                    <a:pt x="48" y="17"/>
                  </a:lnTo>
                  <a:lnTo>
                    <a:pt x="37" y="25"/>
                  </a:lnTo>
                  <a:lnTo>
                    <a:pt x="29" y="31"/>
                  </a:lnTo>
                  <a:lnTo>
                    <a:pt x="24" y="38"/>
                  </a:lnTo>
                  <a:lnTo>
                    <a:pt x="17" y="46"/>
                  </a:lnTo>
                  <a:lnTo>
                    <a:pt x="11" y="55"/>
                  </a:lnTo>
                  <a:lnTo>
                    <a:pt x="6" y="66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1" y="116"/>
                  </a:lnTo>
                  <a:lnTo>
                    <a:pt x="3" y="138"/>
                  </a:lnTo>
                  <a:lnTo>
                    <a:pt x="6" y="164"/>
                  </a:lnTo>
                  <a:lnTo>
                    <a:pt x="9" y="191"/>
                  </a:lnTo>
                  <a:lnTo>
                    <a:pt x="9" y="207"/>
                  </a:lnTo>
                  <a:lnTo>
                    <a:pt x="9" y="224"/>
                  </a:lnTo>
                  <a:lnTo>
                    <a:pt x="7" y="230"/>
                  </a:lnTo>
                  <a:lnTo>
                    <a:pt x="19" y="230"/>
                  </a:lnTo>
                  <a:lnTo>
                    <a:pt x="33" y="228"/>
                  </a:lnTo>
                  <a:lnTo>
                    <a:pt x="38" y="226"/>
                  </a:lnTo>
                  <a:lnTo>
                    <a:pt x="44" y="224"/>
                  </a:lnTo>
                  <a:lnTo>
                    <a:pt x="50" y="221"/>
                  </a:lnTo>
                  <a:lnTo>
                    <a:pt x="55" y="217"/>
                  </a:lnTo>
                  <a:lnTo>
                    <a:pt x="60" y="212"/>
                  </a:lnTo>
                  <a:lnTo>
                    <a:pt x="63" y="208"/>
                  </a:lnTo>
                  <a:lnTo>
                    <a:pt x="65" y="202"/>
                  </a:lnTo>
                  <a:lnTo>
                    <a:pt x="68" y="195"/>
                  </a:lnTo>
                  <a:lnTo>
                    <a:pt x="63" y="190"/>
                  </a:lnTo>
                  <a:lnTo>
                    <a:pt x="55" y="177"/>
                  </a:lnTo>
                  <a:lnTo>
                    <a:pt x="51" y="167"/>
                  </a:lnTo>
                  <a:lnTo>
                    <a:pt x="46" y="154"/>
                  </a:lnTo>
                  <a:lnTo>
                    <a:pt x="44" y="139"/>
                  </a:lnTo>
                  <a:lnTo>
                    <a:pt x="42" y="118"/>
                  </a:lnTo>
                  <a:lnTo>
                    <a:pt x="44" y="103"/>
                  </a:lnTo>
                  <a:lnTo>
                    <a:pt x="46" y="92"/>
                  </a:lnTo>
                  <a:lnTo>
                    <a:pt x="48" y="83"/>
                  </a:lnTo>
                  <a:lnTo>
                    <a:pt x="52" y="76"/>
                  </a:lnTo>
                  <a:lnTo>
                    <a:pt x="55" y="70"/>
                  </a:lnTo>
                  <a:lnTo>
                    <a:pt x="59" y="66"/>
                  </a:lnTo>
                  <a:lnTo>
                    <a:pt x="63" y="62"/>
                  </a:lnTo>
                  <a:lnTo>
                    <a:pt x="70" y="56"/>
                  </a:lnTo>
                  <a:lnTo>
                    <a:pt x="79" y="52"/>
                  </a:lnTo>
                  <a:lnTo>
                    <a:pt x="88" y="49"/>
                  </a:lnTo>
                  <a:lnTo>
                    <a:pt x="98" y="47"/>
                  </a:lnTo>
                  <a:lnTo>
                    <a:pt x="113" y="46"/>
                  </a:lnTo>
                  <a:lnTo>
                    <a:pt x="128" y="47"/>
                  </a:lnTo>
                  <a:lnTo>
                    <a:pt x="137" y="49"/>
                  </a:lnTo>
                  <a:lnTo>
                    <a:pt x="147" y="52"/>
                  </a:lnTo>
                  <a:lnTo>
                    <a:pt x="156" y="56"/>
                  </a:lnTo>
                  <a:lnTo>
                    <a:pt x="163" y="63"/>
                  </a:lnTo>
                  <a:lnTo>
                    <a:pt x="170" y="70"/>
                  </a:lnTo>
                  <a:lnTo>
                    <a:pt x="176" y="79"/>
                  </a:lnTo>
                  <a:lnTo>
                    <a:pt x="179" y="90"/>
                  </a:lnTo>
                  <a:lnTo>
                    <a:pt x="181" y="100"/>
                  </a:lnTo>
                  <a:lnTo>
                    <a:pt x="183" y="115"/>
                  </a:lnTo>
                  <a:lnTo>
                    <a:pt x="184" y="132"/>
                  </a:lnTo>
                  <a:lnTo>
                    <a:pt x="184" y="148"/>
                  </a:lnTo>
                  <a:lnTo>
                    <a:pt x="183" y="159"/>
                  </a:lnTo>
                  <a:lnTo>
                    <a:pt x="181" y="169"/>
                  </a:lnTo>
                  <a:lnTo>
                    <a:pt x="179" y="177"/>
                  </a:lnTo>
                  <a:lnTo>
                    <a:pt x="176" y="186"/>
                  </a:lnTo>
                  <a:lnTo>
                    <a:pt x="171" y="194"/>
                  </a:lnTo>
                  <a:lnTo>
                    <a:pt x="165" y="202"/>
                  </a:lnTo>
                  <a:lnTo>
                    <a:pt x="158" y="209"/>
                  </a:lnTo>
                  <a:lnTo>
                    <a:pt x="158" y="2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6" name="Freeform 114"/>
            <p:cNvSpPr>
              <a:spLocks/>
            </p:cNvSpPr>
            <p:nvPr/>
          </p:nvSpPr>
          <p:spPr bwMode="auto">
            <a:xfrm>
              <a:off x="4065" y="1220"/>
              <a:ext cx="142" cy="177"/>
            </a:xfrm>
            <a:custGeom>
              <a:avLst/>
              <a:gdLst/>
              <a:ahLst/>
              <a:cxnLst>
                <a:cxn ang="0">
                  <a:pos x="115" y="163"/>
                </a:cxn>
                <a:cxn ang="0">
                  <a:pos x="122" y="156"/>
                </a:cxn>
                <a:cxn ang="0">
                  <a:pos x="129" y="148"/>
                </a:cxn>
                <a:cxn ang="0">
                  <a:pos x="133" y="140"/>
                </a:cxn>
                <a:cxn ang="0">
                  <a:pos x="137" y="131"/>
                </a:cxn>
                <a:cxn ang="0">
                  <a:pos x="139" y="123"/>
                </a:cxn>
                <a:cxn ang="0">
                  <a:pos x="140" y="113"/>
                </a:cxn>
                <a:cxn ang="0">
                  <a:pos x="141" y="102"/>
                </a:cxn>
                <a:cxn ang="0">
                  <a:pos x="141" y="86"/>
                </a:cxn>
                <a:cxn ang="0">
                  <a:pos x="140" y="69"/>
                </a:cxn>
                <a:cxn ang="0">
                  <a:pos x="139" y="54"/>
                </a:cxn>
                <a:cxn ang="0">
                  <a:pos x="137" y="44"/>
                </a:cxn>
                <a:cxn ang="0">
                  <a:pos x="133" y="33"/>
                </a:cxn>
                <a:cxn ang="0">
                  <a:pos x="128" y="24"/>
                </a:cxn>
                <a:cxn ang="0">
                  <a:pos x="121" y="17"/>
                </a:cxn>
                <a:cxn ang="0">
                  <a:pos x="113" y="10"/>
                </a:cxn>
                <a:cxn ang="0">
                  <a:pos x="104" y="6"/>
                </a:cxn>
                <a:cxn ang="0">
                  <a:pos x="95" y="3"/>
                </a:cxn>
                <a:cxn ang="0">
                  <a:pos x="86" y="1"/>
                </a:cxn>
                <a:cxn ang="0">
                  <a:pos x="71" y="0"/>
                </a:cxn>
                <a:cxn ang="0">
                  <a:pos x="56" y="1"/>
                </a:cxn>
                <a:cxn ang="0">
                  <a:pos x="46" y="3"/>
                </a:cxn>
                <a:cxn ang="0">
                  <a:pos x="37" y="6"/>
                </a:cxn>
                <a:cxn ang="0">
                  <a:pos x="28" y="10"/>
                </a:cxn>
                <a:cxn ang="0">
                  <a:pos x="21" y="16"/>
                </a:cxn>
                <a:cxn ang="0">
                  <a:pos x="17" y="20"/>
                </a:cxn>
                <a:cxn ang="0">
                  <a:pos x="13" y="24"/>
                </a:cxn>
                <a:cxn ang="0">
                  <a:pos x="10" y="30"/>
                </a:cxn>
                <a:cxn ang="0">
                  <a:pos x="7" y="37"/>
                </a:cxn>
                <a:cxn ang="0">
                  <a:pos x="4" y="46"/>
                </a:cxn>
                <a:cxn ang="0">
                  <a:pos x="2" y="57"/>
                </a:cxn>
                <a:cxn ang="0">
                  <a:pos x="0" y="72"/>
                </a:cxn>
                <a:cxn ang="0">
                  <a:pos x="2" y="93"/>
                </a:cxn>
                <a:cxn ang="0">
                  <a:pos x="4" y="108"/>
                </a:cxn>
                <a:cxn ang="0">
                  <a:pos x="9" y="121"/>
                </a:cxn>
                <a:cxn ang="0">
                  <a:pos x="13" y="131"/>
                </a:cxn>
                <a:cxn ang="0">
                  <a:pos x="21" y="144"/>
                </a:cxn>
                <a:cxn ang="0">
                  <a:pos x="26" y="149"/>
                </a:cxn>
                <a:cxn ang="0">
                  <a:pos x="29" y="153"/>
                </a:cxn>
                <a:cxn ang="0">
                  <a:pos x="29" y="154"/>
                </a:cxn>
                <a:cxn ang="0">
                  <a:pos x="31" y="156"/>
                </a:cxn>
                <a:cxn ang="0">
                  <a:pos x="44" y="166"/>
                </a:cxn>
                <a:cxn ang="0">
                  <a:pos x="55" y="172"/>
                </a:cxn>
                <a:cxn ang="0">
                  <a:pos x="64" y="175"/>
                </a:cxn>
                <a:cxn ang="0">
                  <a:pos x="74" y="176"/>
                </a:cxn>
                <a:cxn ang="0">
                  <a:pos x="86" y="176"/>
                </a:cxn>
                <a:cxn ang="0">
                  <a:pos x="97" y="174"/>
                </a:cxn>
                <a:cxn ang="0">
                  <a:pos x="111" y="167"/>
                </a:cxn>
                <a:cxn ang="0">
                  <a:pos x="115" y="163"/>
                </a:cxn>
              </a:cxnLst>
              <a:rect l="0" t="0" r="r" b="b"/>
              <a:pathLst>
                <a:path w="142" h="177">
                  <a:moveTo>
                    <a:pt x="115" y="163"/>
                  </a:moveTo>
                  <a:lnTo>
                    <a:pt x="122" y="156"/>
                  </a:lnTo>
                  <a:lnTo>
                    <a:pt x="129" y="148"/>
                  </a:lnTo>
                  <a:lnTo>
                    <a:pt x="133" y="140"/>
                  </a:lnTo>
                  <a:lnTo>
                    <a:pt x="137" y="131"/>
                  </a:lnTo>
                  <a:lnTo>
                    <a:pt x="139" y="123"/>
                  </a:lnTo>
                  <a:lnTo>
                    <a:pt x="140" y="113"/>
                  </a:lnTo>
                  <a:lnTo>
                    <a:pt x="141" y="102"/>
                  </a:lnTo>
                  <a:lnTo>
                    <a:pt x="141" y="86"/>
                  </a:lnTo>
                  <a:lnTo>
                    <a:pt x="140" y="69"/>
                  </a:lnTo>
                  <a:lnTo>
                    <a:pt x="139" y="54"/>
                  </a:lnTo>
                  <a:lnTo>
                    <a:pt x="137" y="44"/>
                  </a:lnTo>
                  <a:lnTo>
                    <a:pt x="133" y="33"/>
                  </a:lnTo>
                  <a:lnTo>
                    <a:pt x="128" y="24"/>
                  </a:lnTo>
                  <a:lnTo>
                    <a:pt x="121" y="17"/>
                  </a:lnTo>
                  <a:lnTo>
                    <a:pt x="113" y="10"/>
                  </a:lnTo>
                  <a:lnTo>
                    <a:pt x="104" y="6"/>
                  </a:lnTo>
                  <a:lnTo>
                    <a:pt x="95" y="3"/>
                  </a:lnTo>
                  <a:lnTo>
                    <a:pt x="86" y="1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6" y="3"/>
                  </a:lnTo>
                  <a:lnTo>
                    <a:pt x="37" y="6"/>
                  </a:lnTo>
                  <a:lnTo>
                    <a:pt x="28" y="10"/>
                  </a:lnTo>
                  <a:lnTo>
                    <a:pt x="21" y="16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0" y="30"/>
                  </a:lnTo>
                  <a:lnTo>
                    <a:pt x="7" y="37"/>
                  </a:lnTo>
                  <a:lnTo>
                    <a:pt x="4" y="46"/>
                  </a:lnTo>
                  <a:lnTo>
                    <a:pt x="2" y="57"/>
                  </a:lnTo>
                  <a:lnTo>
                    <a:pt x="0" y="72"/>
                  </a:lnTo>
                  <a:lnTo>
                    <a:pt x="2" y="93"/>
                  </a:lnTo>
                  <a:lnTo>
                    <a:pt x="4" y="108"/>
                  </a:lnTo>
                  <a:lnTo>
                    <a:pt x="9" y="121"/>
                  </a:lnTo>
                  <a:lnTo>
                    <a:pt x="13" y="131"/>
                  </a:lnTo>
                  <a:lnTo>
                    <a:pt x="21" y="144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29" y="154"/>
                  </a:lnTo>
                  <a:lnTo>
                    <a:pt x="31" y="156"/>
                  </a:lnTo>
                  <a:lnTo>
                    <a:pt x="44" y="166"/>
                  </a:lnTo>
                  <a:lnTo>
                    <a:pt x="55" y="172"/>
                  </a:lnTo>
                  <a:lnTo>
                    <a:pt x="64" y="175"/>
                  </a:lnTo>
                  <a:lnTo>
                    <a:pt x="74" y="176"/>
                  </a:lnTo>
                  <a:lnTo>
                    <a:pt x="86" y="176"/>
                  </a:lnTo>
                  <a:lnTo>
                    <a:pt x="97" y="174"/>
                  </a:lnTo>
                  <a:lnTo>
                    <a:pt x="111" y="167"/>
                  </a:lnTo>
                  <a:lnTo>
                    <a:pt x="115" y="16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7" name="Freeform 115"/>
            <p:cNvSpPr>
              <a:spLocks/>
            </p:cNvSpPr>
            <p:nvPr/>
          </p:nvSpPr>
          <p:spPr bwMode="auto">
            <a:xfrm>
              <a:off x="4206" y="1429"/>
              <a:ext cx="66" cy="59"/>
            </a:xfrm>
            <a:custGeom>
              <a:avLst/>
              <a:gdLst/>
              <a:ahLst/>
              <a:cxnLst>
                <a:cxn ang="0">
                  <a:pos x="65" y="16"/>
                </a:cxn>
                <a:cxn ang="0">
                  <a:pos x="58" y="12"/>
                </a:cxn>
                <a:cxn ang="0">
                  <a:pos x="47" y="0"/>
                </a:cxn>
                <a:cxn ang="0">
                  <a:pos x="0" y="24"/>
                </a:cxn>
                <a:cxn ang="0">
                  <a:pos x="36" y="47"/>
                </a:cxn>
                <a:cxn ang="0">
                  <a:pos x="50" y="58"/>
                </a:cxn>
                <a:cxn ang="0">
                  <a:pos x="65" y="19"/>
                </a:cxn>
                <a:cxn ang="0">
                  <a:pos x="65" y="16"/>
                </a:cxn>
              </a:cxnLst>
              <a:rect l="0" t="0" r="r" b="b"/>
              <a:pathLst>
                <a:path w="66" h="59">
                  <a:moveTo>
                    <a:pt x="65" y="16"/>
                  </a:moveTo>
                  <a:lnTo>
                    <a:pt x="58" y="12"/>
                  </a:lnTo>
                  <a:lnTo>
                    <a:pt x="47" y="0"/>
                  </a:lnTo>
                  <a:lnTo>
                    <a:pt x="0" y="24"/>
                  </a:lnTo>
                  <a:lnTo>
                    <a:pt x="36" y="47"/>
                  </a:lnTo>
                  <a:lnTo>
                    <a:pt x="50" y="58"/>
                  </a:lnTo>
                  <a:lnTo>
                    <a:pt x="65" y="19"/>
                  </a:lnTo>
                  <a:lnTo>
                    <a:pt x="65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8" name="Freeform 116"/>
            <p:cNvSpPr>
              <a:spLocks/>
            </p:cNvSpPr>
            <p:nvPr/>
          </p:nvSpPr>
          <p:spPr bwMode="auto">
            <a:xfrm>
              <a:off x="4249" y="1390"/>
              <a:ext cx="174" cy="126"/>
            </a:xfrm>
            <a:custGeom>
              <a:avLst/>
              <a:gdLst/>
              <a:ahLst/>
              <a:cxnLst>
                <a:cxn ang="0">
                  <a:pos x="21" y="55"/>
                </a:cxn>
                <a:cxn ang="0">
                  <a:pos x="28" y="61"/>
                </a:cxn>
                <a:cxn ang="0">
                  <a:pos x="31" y="71"/>
                </a:cxn>
                <a:cxn ang="0">
                  <a:pos x="35" y="78"/>
                </a:cxn>
                <a:cxn ang="0">
                  <a:pos x="42" y="93"/>
                </a:cxn>
                <a:cxn ang="0">
                  <a:pos x="48" y="102"/>
                </a:cxn>
                <a:cxn ang="0">
                  <a:pos x="56" y="111"/>
                </a:cxn>
                <a:cxn ang="0">
                  <a:pos x="72" y="119"/>
                </a:cxn>
                <a:cxn ang="0">
                  <a:pos x="81" y="123"/>
                </a:cxn>
                <a:cxn ang="0">
                  <a:pos x="89" y="125"/>
                </a:cxn>
                <a:cxn ang="0">
                  <a:pos x="98" y="122"/>
                </a:cxn>
                <a:cxn ang="0">
                  <a:pos x="108" y="117"/>
                </a:cxn>
                <a:cxn ang="0">
                  <a:pos x="125" y="105"/>
                </a:cxn>
                <a:cxn ang="0">
                  <a:pos x="136" y="93"/>
                </a:cxn>
                <a:cxn ang="0">
                  <a:pos x="147" y="72"/>
                </a:cxn>
                <a:cxn ang="0">
                  <a:pos x="135" y="94"/>
                </a:cxn>
                <a:cxn ang="0">
                  <a:pos x="143" y="102"/>
                </a:cxn>
                <a:cxn ang="0">
                  <a:pos x="148" y="109"/>
                </a:cxn>
                <a:cxn ang="0">
                  <a:pos x="157" y="102"/>
                </a:cxn>
                <a:cxn ang="0">
                  <a:pos x="165" y="93"/>
                </a:cxn>
                <a:cxn ang="0">
                  <a:pos x="170" y="78"/>
                </a:cxn>
                <a:cxn ang="0">
                  <a:pos x="172" y="62"/>
                </a:cxn>
                <a:cxn ang="0">
                  <a:pos x="173" y="51"/>
                </a:cxn>
                <a:cxn ang="0">
                  <a:pos x="172" y="40"/>
                </a:cxn>
                <a:cxn ang="0">
                  <a:pos x="169" y="26"/>
                </a:cxn>
                <a:cxn ang="0">
                  <a:pos x="167" y="26"/>
                </a:cxn>
                <a:cxn ang="0">
                  <a:pos x="165" y="22"/>
                </a:cxn>
                <a:cxn ang="0">
                  <a:pos x="163" y="20"/>
                </a:cxn>
                <a:cxn ang="0">
                  <a:pos x="154" y="18"/>
                </a:cxn>
                <a:cxn ang="0">
                  <a:pos x="142" y="17"/>
                </a:cxn>
                <a:cxn ang="0">
                  <a:pos x="129" y="18"/>
                </a:cxn>
                <a:cxn ang="0">
                  <a:pos x="115" y="26"/>
                </a:cxn>
                <a:cxn ang="0">
                  <a:pos x="109" y="32"/>
                </a:cxn>
                <a:cxn ang="0">
                  <a:pos x="104" y="38"/>
                </a:cxn>
                <a:cxn ang="0">
                  <a:pos x="103" y="45"/>
                </a:cxn>
                <a:cxn ang="0">
                  <a:pos x="102" y="56"/>
                </a:cxn>
                <a:cxn ang="0">
                  <a:pos x="103" y="60"/>
                </a:cxn>
                <a:cxn ang="0">
                  <a:pos x="93" y="67"/>
                </a:cxn>
                <a:cxn ang="0">
                  <a:pos x="87" y="72"/>
                </a:cxn>
                <a:cxn ang="0">
                  <a:pos x="81" y="62"/>
                </a:cxn>
                <a:cxn ang="0">
                  <a:pos x="74" y="56"/>
                </a:cxn>
                <a:cxn ang="0">
                  <a:pos x="63" y="50"/>
                </a:cxn>
                <a:cxn ang="0">
                  <a:pos x="60" y="34"/>
                </a:cxn>
                <a:cxn ang="0">
                  <a:pos x="57" y="24"/>
                </a:cxn>
                <a:cxn ang="0">
                  <a:pos x="55" y="18"/>
                </a:cxn>
                <a:cxn ang="0">
                  <a:pos x="54" y="15"/>
                </a:cxn>
                <a:cxn ang="0">
                  <a:pos x="53" y="13"/>
                </a:cxn>
                <a:cxn ang="0">
                  <a:pos x="51" y="11"/>
                </a:cxn>
                <a:cxn ang="0">
                  <a:pos x="47" y="8"/>
                </a:cxn>
                <a:cxn ang="0">
                  <a:pos x="39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0" y="1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1" y="18"/>
                </a:cxn>
                <a:cxn ang="0">
                  <a:pos x="0" y="30"/>
                </a:cxn>
                <a:cxn ang="0">
                  <a:pos x="3" y="39"/>
                </a:cxn>
                <a:cxn ang="0">
                  <a:pos x="15" y="51"/>
                </a:cxn>
                <a:cxn ang="0">
                  <a:pos x="21" y="55"/>
                </a:cxn>
                <a:cxn ang="0">
                  <a:pos x="21" y="55"/>
                </a:cxn>
              </a:cxnLst>
              <a:rect l="0" t="0" r="r" b="b"/>
              <a:pathLst>
                <a:path w="174" h="126">
                  <a:moveTo>
                    <a:pt x="21" y="55"/>
                  </a:moveTo>
                  <a:lnTo>
                    <a:pt x="28" y="61"/>
                  </a:lnTo>
                  <a:lnTo>
                    <a:pt x="31" y="71"/>
                  </a:lnTo>
                  <a:lnTo>
                    <a:pt x="35" y="78"/>
                  </a:lnTo>
                  <a:lnTo>
                    <a:pt x="42" y="93"/>
                  </a:lnTo>
                  <a:lnTo>
                    <a:pt x="48" y="102"/>
                  </a:lnTo>
                  <a:lnTo>
                    <a:pt x="56" y="111"/>
                  </a:lnTo>
                  <a:lnTo>
                    <a:pt x="72" y="119"/>
                  </a:lnTo>
                  <a:lnTo>
                    <a:pt x="81" y="123"/>
                  </a:lnTo>
                  <a:lnTo>
                    <a:pt x="89" y="125"/>
                  </a:lnTo>
                  <a:lnTo>
                    <a:pt x="98" y="122"/>
                  </a:lnTo>
                  <a:lnTo>
                    <a:pt x="108" y="117"/>
                  </a:lnTo>
                  <a:lnTo>
                    <a:pt x="125" y="105"/>
                  </a:lnTo>
                  <a:lnTo>
                    <a:pt x="136" y="93"/>
                  </a:lnTo>
                  <a:lnTo>
                    <a:pt x="147" y="72"/>
                  </a:lnTo>
                  <a:lnTo>
                    <a:pt x="135" y="94"/>
                  </a:lnTo>
                  <a:lnTo>
                    <a:pt x="143" y="102"/>
                  </a:lnTo>
                  <a:lnTo>
                    <a:pt x="148" y="109"/>
                  </a:lnTo>
                  <a:lnTo>
                    <a:pt x="157" y="102"/>
                  </a:lnTo>
                  <a:lnTo>
                    <a:pt x="165" y="93"/>
                  </a:lnTo>
                  <a:lnTo>
                    <a:pt x="170" y="78"/>
                  </a:lnTo>
                  <a:lnTo>
                    <a:pt x="172" y="62"/>
                  </a:lnTo>
                  <a:lnTo>
                    <a:pt x="173" y="51"/>
                  </a:lnTo>
                  <a:lnTo>
                    <a:pt x="172" y="40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5" y="22"/>
                  </a:lnTo>
                  <a:lnTo>
                    <a:pt x="163" y="20"/>
                  </a:lnTo>
                  <a:lnTo>
                    <a:pt x="154" y="18"/>
                  </a:lnTo>
                  <a:lnTo>
                    <a:pt x="142" y="17"/>
                  </a:lnTo>
                  <a:lnTo>
                    <a:pt x="129" y="18"/>
                  </a:lnTo>
                  <a:lnTo>
                    <a:pt x="115" y="26"/>
                  </a:lnTo>
                  <a:lnTo>
                    <a:pt x="109" y="32"/>
                  </a:lnTo>
                  <a:lnTo>
                    <a:pt x="104" y="38"/>
                  </a:lnTo>
                  <a:lnTo>
                    <a:pt x="103" y="45"/>
                  </a:lnTo>
                  <a:lnTo>
                    <a:pt x="102" y="56"/>
                  </a:lnTo>
                  <a:lnTo>
                    <a:pt x="103" y="60"/>
                  </a:lnTo>
                  <a:lnTo>
                    <a:pt x="93" y="67"/>
                  </a:lnTo>
                  <a:lnTo>
                    <a:pt x="87" y="72"/>
                  </a:lnTo>
                  <a:lnTo>
                    <a:pt x="81" y="62"/>
                  </a:lnTo>
                  <a:lnTo>
                    <a:pt x="74" y="56"/>
                  </a:lnTo>
                  <a:lnTo>
                    <a:pt x="63" y="50"/>
                  </a:lnTo>
                  <a:lnTo>
                    <a:pt x="60" y="34"/>
                  </a:lnTo>
                  <a:lnTo>
                    <a:pt x="57" y="24"/>
                  </a:lnTo>
                  <a:lnTo>
                    <a:pt x="55" y="18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11" y="4"/>
                  </a:lnTo>
                  <a:lnTo>
                    <a:pt x="6" y="10"/>
                  </a:lnTo>
                  <a:lnTo>
                    <a:pt x="1" y="18"/>
                  </a:lnTo>
                  <a:lnTo>
                    <a:pt x="0" y="30"/>
                  </a:lnTo>
                  <a:lnTo>
                    <a:pt x="3" y="39"/>
                  </a:lnTo>
                  <a:lnTo>
                    <a:pt x="15" y="51"/>
                  </a:lnTo>
                  <a:lnTo>
                    <a:pt x="21" y="55"/>
                  </a:lnTo>
                  <a:lnTo>
                    <a:pt x="21" y="5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29" name="Freeform 117"/>
            <p:cNvSpPr>
              <a:spLocks/>
            </p:cNvSpPr>
            <p:nvPr/>
          </p:nvSpPr>
          <p:spPr bwMode="auto">
            <a:xfrm>
              <a:off x="4229" y="1445"/>
              <a:ext cx="176" cy="179"/>
            </a:xfrm>
            <a:custGeom>
              <a:avLst/>
              <a:gdLst/>
              <a:ahLst/>
              <a:cxnLst>
                <a:cxn ang="0">
                  <a:pos x="101" y="178"/>
                </a:cxn>
                <a:cxn ang="0">
                  <a:pos x="85" y="165"/>
                </a:cxn>
                <a:cxn ang="0">
                  <a:pos x="65" y="152"/>
                </a:cxn>
                <a:cxn ang="0">
                  <a:pos x="18" y="127"/>
                </a:cxn>
                <a:cxn ang="0">
                  <a:pos x="6" y="120"/>
                </a:cxn>
                <a:cxn ang="0">
                  <a:pos x="0" y="114"/>
                </a:cxn>
                <a:cxn ang="0">
                  <a:pos x="4" y="103"/>
                </a:cxn>
                <a:cxn ang="0">
                  <a:pos x="30" y="77"/>
                </a:cxn>
                <a:cxn ang="0">
                  <a:pos x="43" y="70"/>
                </a:cxn>
                <a:cxn ang="0">
                  <a:pos x="30" y="77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27" y="42"/>
                </a:cxn>
                <a:cxn ang="0">
                  <a:pos x="40" y="2"/>
                </a:cxn>
                <a:cxn ang="0">
                  <a:pos x="42" y="1"/>
                </a:cxn>
                <a:cxn ang="0">
                  <a:pos x="42" y="0"/>
                </a:cxn>
                <a:cxn ang="0">
                  <a:pos x="48" y="6"/>
                </a:cxn>
                <a:cxn ang="0">
                  <a:pos x="52" y="16"/>
                </a:cxn>
                <a:cxn ang="0">
                  <a:pos x="55" y="22"/>
                </a:cxn>
                <a:cxn ang="0">
                  <a:pos x="62" y="38"/>
                </a:cxn>
                <a:cxn ang="0">
                  <a:pos x="76" y="56"/>
                </a:cxn>
                <a:cxn ang="0">
                  <a:pos x="92" y="64"/>
                </a:cxn>
                <a:cxn ang="0">
                  <a:pos x="101" y="68"/>
                </a:cxn>
                <a:cxn ang="0">
                  <a:pos x="109" y="69"/>
                </a:cxn>
                <a:cxn ang="0">
                  <a:pos x="118" y="67"/>
                </a:cxn>
                <a:cxn ang="0">
                  <a:pos x="145" y="49"/>
                </a:cxn>
                <a:cxn ang="0">
                  <a:pos x="156" y="38"/>
                </a:cxn>
                <a:cxn ang="0">
                  <a:pos x="167" y="17"/>
                </a:cxn>
                <a:cxn ang="0">
                  <a:pos x="155" y="39"/>
                </a:cxn>
                <a:cxn ang="0">
                  <a:pos x="163" y="47"/>
                </a:cxn>
                <a:cxn ang="0">
                  <a:pos x="168" y="54"/>
                </a:cxn>
                <a:cxn ang="0">
                  <a:pos x="168" y="55"/>
                </a:cxn>
                <a:cxn ang="0">
                  <a:pos x="173" y="75"/>
                </a:cxn>
                <a:cxn ang="0">
                  <a:pos x="175" y="91"/>
                </a:cxn>
                <a:cxn ang="0">
                  <a:pos x="173" y="108"/>
                </a:cxn>
                <a:cxn ang="0">
                  <a:pos x="169" y="124"/>
                </a:cxn>
                <a:cxn ang="0">
                  <a:pos x="162" y="140"/>
                </a:cxn>
                <a:cxn ang="0">
                  <a:pos x="150" y="152"/>
                </a:cxn>
                <a:cxn ang="0">
                  <a:pos x="140" y="156"/>
                </a:cxn>
                <a:cxn ang="0">
                  <a:pos x="128" y="160"/>
                </a:cxn>
                <a:cxn ang="0">
                  <a:pos x="122" y="162"/>
                </a:cxn>
                <a:cxn ang="0">
                  <a:pos x="117" y="165"/>
                </a:cxn>
                <a:cxn ang="0">
                  <a:pos x="102" y="178"/>
                </a:cxn>
                <a:cxn ang="0">
                  <a:pos x="101" y="178"/>
                </a:cxn>
              </a:cxnLst>
              <a:rect l="0" t="0" r="r" b="b"/>
              <a:pathLst>
                <a:path w="176" h="179">
                  <a:moveTo>
                    <a:pt x="101" y="178"/>
                  </a:moveTo>
                  <a:lnTo>
                    <a:pt x="85" y="165"/>
                  </a:lnTo>
                  <a:lnTo>
                    <a:pt x="65" y="152"/>
                  </a:lnTo>
                  <a:lnTo>
                    <a:pt x="18" y="127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4" y="103"/>
                  </a:lnTo>
                  <a:lnTo>
                    <a:pt x="30" y="77"/>
                  </a:lnTo>
                  <a:lnTo>
                    <a:pt x="43" y="70"/>
                  </a:lnTo>
                  <a:lnTo>
                    <a:pt x="30" y="77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27" y="42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52" y="16"/>
                  </a:lnTo>
                  <a:lnTo>
                    <a:pt x="55" y="22"/>
                  </a:lnTo>
                  <a:lnTo>
                    <a:pt x="62" y="38"/>
                  </a:lnTo>
                  <a:lnTo>
                    <a:pt x="76" y="56"/>
                  </a:lnTo>
                  <a:lnTo>
                    <a:pt x="92" y="64"/>
                  </a:lnTo>
                  <a:lnTo>
                    <a:pt x="101" y="68"/>
                  </a:lnTo>
                  <a:lnTo>
                    <a:pt x="109" y="69"/>
                  </a:lnTo>
                  <a:lnTo>
                    <a:pt x="118" y="67"/>
                  </a:lnTo>
                  <a:lnTo>
                    <a:pt x="145" y="49"/>
                  </a:lnTo>
                  <a:lnTo>
                    <a:pt x="156" y="38"/>
                  </a:lnTo>
                  <a:lnTo>
                    <a:pt x="167" y="17"/>
                  </a:lnTo>
                  <a:lnTo>
                    <a:pt x="155" y="39"/>
                  </a:lnTo>
                  <a:lnTo>
                    <a:pt x="163" y="47"/>
                  </a:lnTo>
                  <a:lnTo>
                    <a:pt x="168" y="54"/>
                  </a:lnTo>
                  <a:lnTo>
                    <a:pt x="168" y="55"/>
                  </a:lnTo>
                  <a:lnTo>
                    <a:pt x="173" y="75"/>
                  </a:lnTo>
                  <a:lnTo>
                    <a:pt x="175" y="91"/>
                  </a:lnTo>
                  <a:lnTo>
                    <a:pt x="173" y="108"/>
                  </a:lnTo>
                  <a:lnTo>
                    <a:pt x="169" y="124"/>
                  </a:lnTo>
                  <a:lnTo>
                    <a:pt x="162" y="140"/>
                  </a:lnTo>
                  <a:lnTo>
                    <a:pt x="150" y="152"/>
                  </a:lnTo>
                  <a:lnTo>
                    <a:pt x="140" y="156"/>
                  </a:lnTo>
                  <a:lnTo>
                    <a:pt x="128" y="160"/>
                  </a:lnTo>
                  <a:lnTo>
                    <a:pt x="122" y="162"/>
                  </a:lnTo>
                  <a:lnTo>
                    <a:pt x="117" y="165"/>
                  </a:lnTo>
                  <a:lnTo>
                    <a:pt x="102" y="178"/>
                  </a:lnTo>
                  <a:lnTo>
                    <a:pt x="101" y="17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0" name="Freeform 118"/>
            <p:cNvSpPr>
              <a:spLocks/>
            </p:cNvSpPr>
            <p:nvPr/>
          </p:nvSpPr>
          <p:spPr bwMode="auto">
            <a:xfrm>
              <a:off x="4287" y="1598"/>
              <a:ext cx="99" cy="9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2" y="4"/>
                </a:cxn>
                <a:cxn ang="0">
                  <a:pos x="70" y="7"/>
                </a:cxn>
                <a:cxn ang="0">
                  <a:pos x="64" y="9"/>
                </a:cxn>
                <a:cxn ang="0">
                  <a:pos x="59" y="13"/>
                </a:cxn>
                <a:cxn ang="0">
                  <a:pos x="44" y="25"/>
                </a:cxn>
                <a:cxn ang="0">
                  <a:pos x="43" y="26"/>
                </a:cxn>
                <a:cxn ang="0">
                  <a:pos x="43" y="25"/>
                </a:cxn>
                <a:cxn ang="0">
                  <a:pos x="39" y="30"/>
                </a:cxn>
                <a:cxn ang="0">
                  <a:pos x="28" y="40"/>
                </a:cxn>
                <a:cxn ang="0">
                  <a:pos x="20" y="42"/>
                </a:cxn>
                <a:cxn ang="0">
                  <a:pos x="3" y="42"/>
                </a:cxn>
                <a:cxn ang="0">
                  <a:pos x="3" y="58"/>
                </a:cxn>
                <a:cxn ang="0">
                  <a:pos x="1" y="74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0" y="93"/>
                </a:cxn>
                <a:cxn ang="0">
                  <a:pos x="25" y="89"/>
                </a:cxn>
                <a:cxn ang="0">
                  <a:pos x="44" y="86"/>
                </a:cxn>
                <a:cxn ang="0">
                  <a:pos x="55" y="83"/>
                </a:cxn>
                <a:cxn ang="0">
                  <a:pos x="63" y="78"/>
                </a:cxn>
                <a:cxn ang="0">
                  <a:pos x="66" y="73"/>
                </a:cxn>
                <a:cxn ang="0">
                  <a:pos x="80" y="52"/>
                </a:cxn>
                <a:cxn ang="0">
                  <a:pos x="86" y="34"/>
                </a:cxn>
                <a:cxn ang="0">
                  <a:pos x="92" y="26"/>
                </a:cxn>
                <a:cxn ang="0">
                  <a:pos x="97" y="13"/>
                </a:cxn>
                <a:cxn ang="0">
                  <a:pos x="98" y="5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2" y="0"/>
                </a:cxn>
              </a:cxnLst>
              <a:rect l="0" t="0" r="r" b="b"/>
              <a:pathLst>
                <a:path w="99" h="94">
                  <a:moveTo>
                    <a:pt x="92" y="0"/>
                  </a:moveTo>
                  <a:lnTo>
                    <a:pt x="82" y="4"/>
                  </a:lnTo>
                  <a:lnTo>
                    <a:pt x="70" y="7"/>
                  </a:lnTo>
                  <a:lnTo>
                    <a:pt x="64" y="9"/>
                  </a:lnTo>
                  <a:lnTo>
                    <a:pt x="59" y="13"/>
                  </a:lnTo>
                  <a:lnTo>
                    <a:pt x="44" y="25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39" y="3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3" y="42"/>
                  </a:lnTo>
                  <a:lnTo>
                    <a:pt x="3" y="58"/>
                  </a:lnTo>
                  <a:lnTo>
                    <a:pt x="1" y="74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25" y="89"/>
                  </a:lnTo>
                  <a:lnTo>
                    <a:pt x="44" y="86"/>
                  </a:lnTo>
                  <a:lnTo>
                    <a:pt x="55" y="83"/>
                  </a:lnTo>
                  <a:lnTo>
                    <a:pt x="63" y="78"/>
                  </a:lnTo>
                  <a:lnTo>
                    <a:pt x="66" y="73"/>
                  </a:lnTo>
                  <a:lnTo>
                    <a:pt x="80" y="52"/>
                  </a:lnTo>
                  <a:lnTo>
                    <a:pt x="86" y="34"/>
                  </a:lnTo>
                  <a:lnTo>
                    <a:pt x="92" y="26"/>
                  </a:lnTo>
                  <a:lnTo>
                    <a:pt x="97" y="13"/>
                  </a:lnTo>
                  <a:lnTo>
                    <a:pt x="98" y="5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831" name="Group 119"/>
          <p:cNvGrpSpPr>
            <a:grpSpLocks/>
          </p:cNvGrpSpPr>
          <p:nvPr/>
        </p:nvGrpSpPr>
        <p:grpSpPr bwMode="auto">
          <a:xfrm>
            <a:off x="1714500" y="1676400"/>
            <a:ext cx="1771650" cy="2114550"/>
            <a:chOff x="1412" y="1071"/>
            <a:chExt cx="1189" cy="1695"/>
          </a:xfrm>
        </p:grpSpPr>
        <p:sp>
          <p:nvSpPr>
            <p:cNvPr id="115832" name="Freeform 120"/>
            <p:cNvSpPr>
              <a:spLocks/>
            </p:cNvSpPr>
            <p:nvPr/>
          </p:nvSpPr>
          <p:spPr bwMode="auto">
            <a:xfrm>
              <a:off x="1728" y="1846"/>
              <a:ext cx="358" cy="835"/>
            </a:xfrm>
            <a:custGeom>
              <a:avLst/>
              <a:gdLst/>
              <a:ahLst/>
              <a:cxnLst>
                <a:cxn ang="0">
                  <a:pos x="18" y="574"/>
                </a:cxn>
                <a:cxn ang="0">
                  <a:pos x="37" y="790"/>
                </a:cxn>
                <a:cxn ang="0">
                  <a:pos x="155" y="834"/>
                </a:cxn>
                <a:cxn ang="0">
                  <a:pos x="154" y="800"/>
                </a:cxn>
                <a:cxn ang="0">
                  <a:pos x="150" y="750"/>
                </a:cxn>
                <a:cxn ang="0">
                  <a:pos x="155" y="661"/>
                </a:cxn>
                <a:cxn ang="0">
                  <a:pos x="161" y="618"/>
                </a:cxn>
                <a:cxn ang="0">
                  <a:pos x="166" y="574"/>
                </a:cxn>
                <a:cxn ang="0">
                  <a:pos x="166" y="542"/>
                </a:cxn>
                <a:cxn ang="0">
                  <a:pos x="159" y="502"/>
                </a:cxn>
                <a:cxn ang="0">
                  <a:pos x="150" y="462"/>
                </a:cxn>
                <a:cxn ang="0">
                  <a:pos x="151" y="307"/>
                </a:cxn>
                <a:cxn ang="0">
                  <a:pos x="158" y="249"/>
                </a:cxn>
                <a:cxn ang="0">
                  <a:pos x="166" y="215"/>
                </a:cxn>
                <a:cxn ang="0">
                  <a:pos x="184" y="206"/>
                </a:cxn>
                <a:cxn ang="0">
                  <a:pos x="193" y="249"/>
                </a:cxn>
                <a:cxn ang="0">
                  <a:pos x="197" y="312"/>
                </a:cxn>
                <a:cxn ang="0">
                  <a:pos x="205" y="382"/>
                </a:cxn>
                <a:cxn ang="0">
                  <a:pos x="209" y="429"/>
                </a:cxn>
                <a:cxn ang="0">
                  <a:pos x="209" y="472"/>
                </a:cxn>
                <a:cxn ang="0">
                  <a:pos x="212" y="499"/>
                </a:cxn>
                <a:cxn ang="0">
                  <a:pos x="230" y="752"/>
                </a:cxn>
                <a:cxn ang="0">
                  <a:pos x="239" y="800"/>
                </a:cxn>
                <a:cxn ang="0">
                  <a:pos x="241" y="816"/>
                </a:cxn>
                <a:cxn ang="0">
                  <a:pos x="257" y="798"/>
                </a:cxn>
                <a:cxn ang="0">
                  <a:pos x="284" y="785"/>
                </a:cxn>
                <a:cxn ang="0">
                  <a:pos x="302" y="784"/>
                </a:cxn>
                <a:cxn ang="0">
                  <a:pos x="310" y="787"/>
                </a:cxn>
                <a:cxn ang="0">
                  <a:pos x="319" y="795"/>
                </a:cxn>
                <a:cxn ang="0">
                  <a:pos x="331" y="816"/>
                </a:cxn>
                <a:cxn ang="0">
                  <a:pos x="340" y="785"/>
                </a:cxn>
                <a:cxn ang="0">
                  <a:pos x="343" y="723"/>
                </a:cxn>
                <a:cxn ang="0">
                  <a:pos x="352" y="625"/>
                </a:cxn>
                <a:cxn ang="0">
                  <a:pos x="357" y="526"/>
                </a:cxn>
                <a:cxn ang="0">
                  <a:pos x="352" y="425"/>
                </a:cxn>
                <a:cxn ang="0">
                  <a:pos x="349" y="355"/>
                </a:cxn>
                <a:cxn ang="0">
                  <a:pos x="350" y="230"/>
                </a:cxn>
                <a:cxn ang="0">
                  <a:pos x="348" y="62"/>
                </a:cxn>
                <a:cxn ang="0">
                  <a:pos x="343" y="13"/>
                </a:cxn>
                <a:cxn ang="0">
                  <a:pos x="284" y="21"/>
                </a:cxn>
                <a:cxn ang="0">
                  <a:pos x="199" y="24"/>
                </a:cxn>
                <a:cxn ang="0">
                  <a:pos x="128" y="20"/>
                </a:cxn>
                <a:cxn ang="0">
                  <a:pos x="61" y="10"/>
                </a:cxn>
                <a:cxn ang="0">
                  <a:pos x="12" y="0"/>
                </a:cxn>
                <a:cxn ang="0">
                  <a:pos x="8" y="29"/>
                </a:cxn>
                <a:cxn ang="0">
                  <a:pos x="2" y="77"/>
                </a:cxn>
                <a:cxn ang="0">
                  <a:pos x="0" y="135"/>
                </a:cxn>
                <a:cxn ang="0">
                  <a:pos x="6" y="208"/>
                </a:cxn>
                <a:cxn ang="0">
                  <a:pos x="17" y="437"/>
                </a:cxn>
                <a:cxn ang="0">
                  <a:pos x="14" y="495"/>
                </a:cxn>
              </a:cxnLst>
              <a:rect l="0" t="0" r="r" b="b"/>
              <a:pathLst>
                <a:path w="358" h="835">
                  <a:moveTo>
                    <a:pt x="16" y="549"/>
                  </a:moveTo>
                  <a:lnTo>
                    <a:pt x="18" y="574"/>
                  </a:lnTo>
                  <a:lnTo>
                    <a:pt x="34" y="730"/>
                  </a:lnTo>
                  <a:lnTo>
                    <a:pt x="37" y="790"/>
                  </a:lnTo>
                  <a:lnTo>
                    <a:pt x="151" y="833"/>
                  </a:lnTo>
                  <a:lnTo>
                    <a:pt x="155" y="834"/>
                  </a:lnTo>
                  <a:lnTo>
                    <a:pt x="154" y="816"/>
                  </a:lnTo>
                  <a:lnTo>
                    <a:pt x="154" y="800"/>
                  </a:lnTo>
                  <a:lnTo>
                    <a:pt x="153" y="773"/>
                  </a:lnTo>
                  <a:lnTo>
                    <a:pt x="150" y="750"/>
                  </a:lnTo>
                  <a:lnTo>
                    <a:pt x="151" y="694"/>
                  </a:lnTo>
                  <a:lnTo>
                    <a:pt x="155" y="661"/>
                  </a:lnTo>
                  <a:lnTo>
                    <a:pt x="159" y="640"/>
                  </a:lnTo>
                  <a:lnTo>
                    <a:pt x="161" y="618"/>
                  </a:lnTo>
                  <a:lnTo>
                    <a:pt x="163" y="597"/>
                  </a:lnTo>
                  <a:lnTo>
                    <a:pt x="166" y="574"/>
                  </a:lnTo>
                  <a:lnTo>
                    <a:pt x="167" y="552"/>
                  </a:lnTo>
                  <a:lnTo>
                    <a:pt x="166" y="542"/>
                  </a:lnTo>
                  <a:lnTo>
                    <a:pt x="163" y="526"/>
                  </a:lnTo>
                  <a:lnTo>
                    <a:pt x="159" y="502"/>
                  </a:lnTo>
                  <a:lnTo>
                    <a:pt x="154" y="485"/>
                  </a:lnTo>
                  <a:lnTo>
                    <a:pt x="150" y="462"/>
                  </a:lnTo>
                  <a:lnTo>
                    <a:pt x="148" y="442"/>
                  </a:lnTo>
                  <a:lnTo>
                    <a:pt x="151" y="307"/>
                  </a:lnTo>
                  <a:lnTo>
                    <a:pt x="154" y="277"/>
                  </a:lnTo>
                  <a:lnTo>
                    <a:pt x="158" y="249"/>
                  </a:lnTo>
                  <a:lnTo>
                    <a:pt x="161" y="230"/>
                  </a:lnTo>
                  <a:lnTo>
                    <a:pt x="166" y="215"/>
                  </a:lnTo>
                  <a:lnTo>
                    <a:pt x="176" y="190"/>
                  </a:lnTo>
                  <a:lnTo>
                    <a:pt x="184" y="206"/>
                  </a:lnTo>
                  <a:lnTo>
                    <a:pt x="189" y="222"/>
                  </a:lnTo>
                  <a:lnTo>
                    <a:pt x="193" y="249"/>
                  </a:lnTo>
                  <a:lnTo>
                    <a:pt x="196" y="280"/>
                  </a:lnTo>
                  <a:lnTo>
                    <a:pt x="197" y="312"/>
                  </a:lnTo>
                  <a:lnTo>
                    <a:pt x="199" y="345"/>
                  </a:lnTo>
                  <a:lnTo>
                    <a:pt x="205" y="382"/>
                  </a:lnTo>
                  <a:lnTo>
                    <a:pt x="207" y="407"/>
                  </a:lnTo>
                  <a:lnTo>
                    <a:pt x="209" y="429"/>
                  </a:lnTo>
                  <a:lnTo>
                    <a:pt x="209" y="453"/>
                  </a:lnTo>
                  <a:lnTo>
                    <a:pt x="209" y="472"/>
                  </a:lnTo>
                  <a:lnTo>
                    <a:pt x="212" y="489"/>
                  </a:lnTo>
                  <a:lnTo>
                    <a:pt x="212" y="499"/>
                  </a:lnTo>
                  <a:lnTo>
                    <a:pt x="209" y="592"/>
                  </a:lnTo>
                  <a:lnTo>
                    <a:pt x="230" y="752"/>
                  </a:lnTo>
                  <a:lnTo>
                    <a:pt x="234" y="773"/>
                  </a:lnTo>
                  <a:lnTo>
                    <a:pt x="239" y="800"/>
                  </a:lnTo>
                  <a:lnTo>
                    <a:pt x="241" y="817"/>
                  </a:lnTo>
                  <a:lnTo>
                    <a:pt x="241" y="816"/>
                  </a:lnTo>
                  <a:lnTo>
                    <a:pt x="249" y="806"/>
                  </a:lnTo>
                  <a:lnTo>
                    <a:pt x="257" y="798"/>
                  </a:lnTo>
                  <a:lnTo>
                    <a:pt x="271" y="789"/>
                  </a:lnTo>
                  <a:lnTo>
                    <a:pt x="284" y="785"/>
                  </a:lnTo>
                  <a:lnTo>
                    <a:pt x="295" y="784"/>
                  </a:lnTo>
                  <a:lnTo>
                    <a:pt x="302" y="784"/>
                  </a:lnTo>
                  <a:lnTo>
                    <a:pt x="306" y="785"/>
                  </a:lnTo>
                  <a:lnTo>
                    <a:pt x="310" y="787"/>
                  </a:lnTo>
                  <a:lnTo>
                    <a:pt x="313" y="790"/>
                  </a:lnTo>
                  <a:lnTo>
                    <a:pt x="319" y="795"/>
                  </a:lnTo>
                  <a:lnTo>
                    <a:pt x="323" y="801"/>
                  </a:lnTo>
                  <a:lnTo>
                    <a:pt x="331" y="816"/>
                  </a:lnTo>
                  <a:lnTo>
                    <a:pt x="331" y="817"/>
                  </a:lnTo>
                  <a:lnTo>
                    <a:pt x="340" y="785"/>
                  </a:lnTo>
                  <a:lnTo>
                    <a:pt x="341" y="768"/>
                  </a:lnTo>
                  <a:lnTo>
                    <a:pt x="343" y="723"/>
                  </a:lnTo>
                  <a:lnTo>
                    <a:pt x="349" y="661"/>
                  </a:lnTo>
                  <a:lnTo>
                    <a:pt x="352" y="625"/>
                  </a:lnTo>
                  <a:lnTo>
                    <a:pt x="355" y="565"/>
                  </a:lnTo>
                  <a:lnTo>
                    <a:pt x="357" y="526"/>
                  </a:lnTo>
                  <a:lnTo>
                    <a:pt x="355" y="473"/>
                  </a:lnTo>
                  <a:lnTo>
                    <a:pt x="352" y="425"/>
                  </a:lnTo>
                  <a:lnTo>
                    <a:pt x="350" y="393"/>
                  </a:lnTo>
                  <a:lnTo>
                    <a:pt x="349" y="355"/>
                  </a:lnTo>
                  <a:lnTo>
                    <a:pt x="352" y="280"/>
                  </a:lnTo>
                  <a:lnTo>
                    <a:pt x="350" y="230"/>
                  </a:lnTo>
                  <a:lnTo>
                    <a:pt x="350" y="118"/>
                  </a:lnTo>
                  <a:lnTo>
                    <a:pt x="348" y="62"/>
                  </a:lnTo>
                  <a:lnTo>
                    <a:pt x="345" y="34"/>
                  </a:lnTo>
                  <a:lnTo>
                    <a:pt x="343" y="13"/>
                  </a:lnTo>
                  <a:lnTo>
                    <a:pt x="321" y="17"/>
                  </a:lnTo>
                  <a:lnTo>
                    <a:pt x="284" y="21"/>
                  </a:lnTo>
                  <a:lnTo>
                    <a:pt x="242" y="22"/>
                  </a:lnTo>
                  <a:lnTo>
                    <a:pt x="199" y="24"/>
                  </a:lnTo>
                  <a:lnTo>
                    <a:pt x="170" y="22"/>
                  </a:lnTo>
                  <a:lnTo>
                    <a:pt x="128" y="20"/>
                  </a:lnTo>
                  <a:lnTo>
                    <a:pt x="91" y="16"/>
                  </a:lnTo>
                  <a:lnTo>
                    <a:pt x="61" y="10"/>
                  </a:lnTo>
                  <a:lnTo>
                    <a:pt x="38" y="7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8" y="29"/>
                  </a:lnTo>
                  <a:lnTo>
                    <a:pt x="5" y="55"/>
                  </a:lnTo>
                  <a:lnTo>
                    <a:pt x="2" y="77"/>
                  </a:lnTo>
                  <a:lnTo>
                    <a:pt x="1" y="109"/>
                  </a:lnTo>
                  <a:lnTo>
                    <a:pt x="0" y="135"/>
                  </a:lnTo>
                  <a:lnTo>
                    <a:pt x="2" y="174"/>
                  </a:lnTo>
                  <a:lnTo>
                    <a:pt x="6" y="208"/>
                  </a:lnTo>
                  <a:lnTo>
                    <a:pt x="9" y="248"/>
                  </a:lnTo>
                  <a:lnTo>
                    <a:pt x="17" y="437"/>
                  </a:lnTo>
                  <a:lnTo>
                    <a:pt x="25" y="489"/>
                  </a:lnTo>
                  <a:lnTo>
                    <a:pt x="14" y="495"/>
                  </a:lnTo>
                  <a:lnTo>
                    <a:pt x="16" y="54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3" name="Freeform 121"/>
            <p:cNvSpPr>
              <a:spLocks/>
            </p:cNvSpPr>
            <p:nvPr/>
          </p:nvSpPr>
          <p:spPr bwMode="auto">
            <a:xfrm>
              <a:off x="1604" y="1318"/>
              <a:ext cx="558" cy="553"/>
            </a:xfrm>
            <a:custGeom>
              <a:avLst/>
              <a:gdLst/>
              <a:ahLst/>
              <a:cxnLst>
                <a:cxn ang="0">
                  <a:pos x="479" y="39"/>
                </a:cxn>
                <a:cxn ang="0">
                  <a:pos x="509" y="53"/>
                </a:cxn>
                <a:cxn ang="0">
                  <a:pos x="528" y="68"/>
                </a:cxn>
                <a:cxn ang="0">
                  <a:pos x="545" y="89"/>
                </a:cxn>
                <a:cxn ang="0">
                  <a:pos x="555" y="112"/>
                </a:cxn>
                <a:cxn ang="0">
                  <a:pos x="557" y="132"/>
                </a:cxn>
                <a:cxn ang="0">
                  <a:pos x="550" y="142"/>
                </a:cxn>
                <a:cxn ang="0">
                  <a:pos x="545" y="161"/>
                </a:cxn>
                <a:cxn ang="0">
                  <a:pos x="539" y="191"/>
                </a:cxn>
                <a:cxn ang="0">
                  <a:pos x="536" y="256"/>
                </a:cxn>
                <a:cxn ang="0">
                  <a:pos x="539" y="309"/>
                </a:cxn>
                <a:cxn ang="0">
                  <a:pos x="550" y="346"/>
                </a:cxn>
                <a:cxn ang="0">
                  <a:pos x="527" y="318"/>
                </a:cxn>
                <a:cxn ang="0">
                  <a:pos x="491" y="262"/>
                </a:cxn>
                <a:cxn ang="0">
                  <a:pos x="485" y="241"/>
                </a:cxn>
                <a:cxn ang="0">
                  <a:pos x="485" y="219"/>
                </a:cxn>
                <a:cxn ang="0">
                  <a:pos x="482" y="267"/>
                </a:cxn>
                <a:cxn ang="0">
                  <a:pos x="459" y="310"/>
                </a:cxn>
                <a:cxn ang="0">
                  <a:pos x="460" y="337"/>
                </a:cxn>
                <a:cxn ang="0">
                  <a:pos x="460" y="391"/>
                </a:cxn>
                <a:cxn ang="0">
                  <a:pos x="457" y="428"/>
                </a:cxn>
                <a:cxn ang="0">
                  <a:pos x="457" y="471"/>
                </a:cxn>
                <a:cxn ang="0">
                  <a:pos x="467" y="540"/>
                </a:cxn>
                <a:cxn ang="0">
                  <a:pos x="444" y="545"/>
                </a:cxn>
                <a:cxn ang="0">
                  <a:pos x="366" y="550"/>
                </a:cxn>
                <a:cxn ang="0">
                  <a:pos x="294" y="550"/>
                </a:cxn>
                <a:cxn ang="0">
                  <a:pos x="215" y="544"/>
                </a:cxn>
                <a:cxn ang="0">
                  <a:pos x="161" y="535"/>
                </a:cxn>
                <a:cxn ang="0">
                  <a:pos x="135" y="508"/>
                </a:cxn>
                <a:cxn ang="0">
                  <a:pos x="142" y="465"/>
                </a:cxn>
                <a:cxn ang="0">
                  <a:pos x="147" y="428"/>
                </a:cxn>
                <a:cxn ang="0">
                  <a:pos x="145" y="403"/>
                </a:cxn>
                <a:cxn ang="0">
                  <a:pos x="144" y="379"/>
                </a:cxn>
                <a:cxn ang="0">
                  <a:pos x="145" y="342"/>
                </a:cxn>
                <a:cxn ang="0">
                  <a:pos x="147" y="310"/>
                </a:cxn>
                <a:cxn ang="0">
                  <a:pos x="145" y="245"/>
                </a:cxn>
                <a:cxn ang="0">
                  <a:pos x="73" y="365"/>
                </a:cxn>
                <a:cxn ang="0">
                  <a:pos x="69" y="345"/>
                </a:cxn>
                <a:cxn ang="0">
                  <a:pos x="65" y="316"/>
                </a:cxn>
                <a:cxn ang="0">
                  <a:pos x="62" y="286"/>
                </a:cxn>
                <a:cxn ang="0">
                  <a:pos x="54" y="268"/>
                </a:cxn>
                <a:cxn ang="0">
                  <a:pos x="43" y="252"/>
                </a:cxn>
                <a:cxn ang="0">
                  <a:pos x="27" y="242"/>
                </a:cxn>
                <a:cxn ang="0">
                  <a:pos x="9" y="235"/>
                </a:cxn>
                <a:cxn ang="0">
                  <a:pos x="21" y="187"/>
                </a:cxn>
                <a:cxn ang="0">
                  <a:pos x="46" y="132"/>
                </a:cxn>
                <a:cxn ang="0">
                  <a:pos x="69" y="90"/>
                </a:cxn>
                <a:cxn ang="0">
                  <a:pos x="97" y="64"/>
                </a:cxn>
                <a:cxn ang="0">
                  <a:pos x="149" y="37"/>
                </a:cxn>
                <a:cxn ang="0">
                  <a:pos x="236" y="0"/>
                </a:cxn>
                <a:cxn ang="0">
                  <a:pos x="239" y="60"/>
                </a:cxn>
                <a:cxn ang="0">
                  <a:pos x="264" y="98"/>
                </a:cxn>
                <a:cxn ang="0">
                  <a:pos x="288" y="121"/>
                </a:cxn>
                <a:cxn ang="0">
                  <a:pos x="326" y="132"/>
                </a:cxn>
                <a:cxn ang="0">
                  <a:pos x="350" y="108"/>
                </a:cxn>
                <a:cxn ang="0">
                  <a:pos x="371" y="69"/>
                </a:cxn>
                <a:cxn ang="0">
                  <a:pos x="386" y="24"/>
                </a:cxn>
              </a:cxnLst>
              <a:rect l="0" t="0" r="r" b="b"/>
              <a:pathLst>
                <a:path w="558" h="553">
                  <a:moveTo>
                    <a:pt x="370" y="1"/>
                  </a:moveTo>
                  <a:lnTo>
                    <a:pt x="479" y="39"/>
                  </a:lnTo>
                  <a:lnTo>
                    <a:pt x="497" y="46"/>
                  </a:lnTo>
                  <a:lnTo>
                    <a:pt x="509" y="53"/>
                  </a:lnTo>
                  <a:lnTo>
                    <a:pt x="522" y="62"/>
                  </a:lnTo>
                  <a:lnTo>
                    <a:pt x="528" y="68"/>
                  </a:lnTo>
                  <a:lnTo>
                    <a:pt x="539" y="80"/>
                  </a:lnTo>
                  <a:lnTo>
                    <a:pt x="545" y="89"/>
                  </a:lnTo>
                  <a:lnTo>
                    <a:pt x="549" y="98"/>
                  </a:lnTo>
                  <a:lnTo>
                    <a:pt x="555" y="112"/>
                  </a:lnTo>
                  <a:lnTo>
                    <a:pt x="557" y="128"/>
                  </a:lnTo>
                  <a:lnTo>
                    <a:pt x="557" y="132"/>
                  </a:lnTo>
                  <a:lnTo>
                    <a:pt x="554" y="136"/>
                  </a:lnTo>
                  <a:lnTo>
                    <a:pt x="550" y="142"/>
                  </a:lnTo>
                  <a:lnTo>
                    <a:pt x="547" y="150"/>
                  </a:lnTo>
                  <a:lnTo>
                    <a:pt x="545" y="161"/>
                  </a:lnTo>
                  <a:lnTo>
                    <a:pt x="542" y="176"/>
                  </a:lnTo>
                  <a:lnTo>
                    <a:pt x="539" y="191"/>
                  </a:lnTo>
                  <a:lnTo>
                    <a:pt x="537" y="233"/>
                  </a:lnTo>
                  <a:lnTo>
                    <a:pt x="536" y="256"/>
                  </a:lnTo>
                  <a:lnTo>
                    <a:pt x="538" y="289"/>
                  </a:lnTo>
                  <a:lnTo>
                    <a:pt x="539" y="309"/>
                  </a:lnTo>
                  <a:lnTo>
                    <a:pt x="543" y="326"/>
                  </a:lnTo>
                  <a:lnTo>
                    <a:pt x="550" y="346"/>
                  </a:lnTo>
                  <a:lnTo>
                    <a:pt x="550" y="347"/>
                  </a:lnTo>
                  <a:lnTo>
                    <a:pt x="527" y="318"/>
                  </a:lnTo>
                  <a:lnTo>
                    <a:pt x="506" y="291"/>
                  </a:lnTo>
                  <a:lnTo>
                    <a:pt x="491" y="262"/>
                  </a:lnTo>
                  <a:lnTo>
                    <a:pt x="485" y="252"/>
                  </a:lnTo>
                  <a:lnTo>
                    <a:pt x="485" y="241"/>
                  </a:lnTo>
                  <a:lnTo>
                    <a:pt x="485" y="235"/>
                  </a:lnTo>
                  <a:lnTo>
                    <a:pt x="485" y="219"/>
                  </a:lnTo>
                  <a:lnTo>
                    <a:pt x="485" y="252"/>
                  </a:lnTo>
                  <a:lnTo>
                    <a:pt x="482" y="267"/>
                  </a:lnTo>
                  <a:lnTo>
                    <a:pt x="470" y="291"/>
                  </a:lnTo>
                  <a:lnTo>
                    <a:pt x="459" y="310"/>
                  </a:lnTo>
                  <a:lnTo>
                    <a:pt x="459" y="315"/>
                  </a:lnTo>
                  <a:lnTo>
                    <a:pt x="460" y="337"/>
                  </a:lnTo>
                  <a:lnTo>
                    <a:pt x="462" y="367"/>
                  </a:lnTo>
                  <a:lnTo>
                    <a:pt x="460" y="391"/>
                  </a:lnTo>
                  <a:lnTo>
                    <a:pt x="459" y="410"/>
                  </a:lnTo>
                  <a:lnTo>
                    <a:pt x="457" y="428"/>
                  </a:lnTo>
                  <a:lnTo>
                    <a:pt x="455" y="445"/>
                  </a:lnTo>
                  <a:lnTo>
                    <a:pt x="457" y="471"/>
                  </a:lnTo>
                  <a:lnTo>
                    <a:pt x="460" y="493"/>
                  </a:lnTo>
                  <a:lnTo>
                    <a:pt x="467" y="540"/>
                  </a:lnTo>
                  <a:lnTo>
                    <a:pt x="467" y="541"/>
                  </a:lnTo>
                  <a:lnTo>
                    <a:pt x="444" y="545"/>
                  </a:lnTo>
                  <a:lnTo>
                    <a:pt x="407" y="549"/>
                  </a:lnTo>
                  <a:lnTo>
                    <a:pt x="366" y="550"/>
                  </a:lnTo>
                  <a:lnTo>
                    <a:pt x="323" y="552"/>
                  </a:lnTo>
                  <a:lnTo>
                    <a:pt x="294" y="550"/>
                  </a:lnTo>
                  <a:lnTo>
                    <a:pt x="252" y="548"/>
                  </a:lnTo>
                  <a:lnTo>
                    <a:pt x="215" y="544"/>
                  </a:lnTo>
                  <a:lnTo>
                    <a:pt x="185" y="538"/>
                  </a:lnTo>
                  <a:lnTo>
                    <a:pt x="161" y="535"/>
                  </a:lnTo>
                  <a:lnTo>
                    <a:pt x="136" y="528"/>
                  </a:lnTo>
                  <a:lnTo>
                    <a:pt x="135" y="508"/>
                  </a:lnTo>
                  <a:lnTo>
                    <a:pt x="137" y="487"/>
                  </a:lnTo>
                  <a:lnTo>
                    <a:pt x="142" y="465"/>
                  </a:lnTo>
                  <a:lnTo>
                    <a:pt x="145" y="450"/>
                  </a:lnTo>
                  <a:lnTo>
                    <a:pt x="147" y="428"/>
                  </a:lnTo>
                  <a:lnTo>
                    <a:pt x="146" y="412"/>
                  </a:lnTo>
                  <a:lnTo>
                    <a:pt x="145" y="403"/>
                  </a:lnTo>
                  <a:lnTo>
                    <a:pt x="144" y="390"/>
                  </a:lnTo>
                  <a:lnTo>
                    <a:pt x="144" y="379"/>
                  </a:lnTo>
                  <a:lnTo>
                    <a:pt x="144" y="363"/>
                  </a:lnTo>
                  <a:lnTo>
                    <a:pt x="145" y="342"/>
                  </a:lnTo>
                  <a:lnTo>
                    <a:pt x="146" y="326"/>
                  </a:lnTo>
                  <a:lnTo>
                    <a:pt x="147" y="310"/>
                  </a:lnTo>
                  <a:lnTo>
                    <a:pt x="147" y="300"/>
                  </a:lnTo>
                  <a:lnTo>
                    <a:pt x="145" y="245"/>
                  </a:lnTo>
                  <a:lnTo>
                    <a:pt x="74" y="366"/>
                  </a:lnTo>
                  <a:lnTo>
                    <a:pt x="73" y="365"/>
                  </a:lnTo>
                  <a:lnTo>
                    <a:pt x="71" y="358"/>
                  </a:lnTo>
                  <a:lnTo>
                    <a:pt x="69" y="345"/>
                  </a:lnTo>
                  <a:lnTo>
                    <a:pt x="66" y="337"/>
                  </a:lnTo>
                  <a:lnTo>
                    <a:pt x="65" y="316"/>
                  </a:lnTo>
                  <a:lnTo>
                    <a:pt x="63" y="294"/>
                  </a:lnTo>
                  <a:lnTo>
                    <a:pt x="62" y="286"/>
                  </a:lnTo>
                  <a:lnTo>
                    <a:pt x="59" y="278"/>
                  </a:lnTo>
                  <a:lnTo>
                    <a:pt x="54" y="268"/>
                  </a:lnTo>
                  <a:lnTo>
                    <a:pt x="48" y="260"/>
                  </a:lnTo>
                  <a:lnTo>
                    <a:pt x="43" y="252"/>
                  </a:lnTo>
                  <a:lnTo>
                    <a:pt x="35" y="247"/>
                  </a:lnTo>
                  <a:lnTo>
                    <a:pt x="27" y="242"/>
                  </a:lnTo>
                  <a:lnTo>
                    <a:pt x="19" y="238"/>
                  </a:lnTo>
                  <a:lnTo>
                    <a:pt x="9" y="235"/>
                  </a:lnTo>
                  <a:lnTo>
                    <a:pt x="0" y="233"/>
                  </a:lnTo>
                  <a:lnTo>
                    <a:pt x="21" y="187"/>
                  </a:lnTo>
                  <a:lnTo>
                    <a:pt x="35" y="155"/>
                  </a:lnTo>
                  <a:lnTo>
                    <a:pt x="46" y="132"/>
                  </a:lnTo>
                  <a:lnTo>
                    <a:pt x="61" y="102"/>
                  </a:lnTo>
                  <a:lnTo>
                    <a:pt x="69" y="90"/>
                  </a:lnTo>
                  <a:lnTo>
                    <a:pt x="77" y="80"/>
                  </a:lnTo>
                  <a:lnTo>
                    <a:pt x="97" y="64"/>
                  </a:lnTo>
                  <a:lnTo>
                    <a:pt x="118" y="51"/>
                  </a:lnTo>
                  <a:lnTo>
                    <a:pt x="149" y="37"/>
                  </a:lnTo>
                  <a:lnTo>
                    <a:pt x="225" y="8"/>
                  </a:lnTo>
                  <a:lnTo>
                    <a:pt x="236" y="0"/>
                  </a:lnTo>
                  <a:lnTo>
                    <a:pt x="233" y="47"/>
                  </a:lnTo>
                  <a:lnTo>
                    <a:pt x="239" y="60"/>
                  </a:lnTo>
                  <a:lnTo>
                    <a:pt x="249" y="74"/>
                  </a:lnTo>
                  <a:lnTo>
                    <a:pt x="264" y="98"/>
                  </a:lnTo>
                  <a:lnTo>
                    <a:pt x="276" y="110"/>
                  </a:lnTo>
                  <a:lnTo>
                    <a:pt x="288" y="121"/>
                  </a:lnTo>
                  <a:lnTo>
                    <a:pt x="312" y="147"/>
                  </a:lnTo>
                  <a:lnTo>
                    <a:pt x="326" y="132"/>
                  </a:lnTo>
                  <a:lnTo>
                    <a:pt x="340" y="120"/>
                  </a:lnTo>
                  <a:lnTo>
                    <a:pt x="350" y="108"/>
                  </a:lnTo>
                  <a:lnTo>
                    <a:pt x="356" y="99"/>
                  </a:lnTo>
                  <a:lnTo>
                    <a:pt x="371" y="69"/>
                  </a:lnTo>
                  <a:lnTo>
                    <a:pt x="380" y="45"/>
                  </a:lnTo>
                  <a:lnTo>
                    <a:pt x="386" y="24"/>
                  </a:lnTo>
                  <a:lnTo>
                    <a:pt x="370" y="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4" name="Freeform 122"/>
            <p:cNvSpPr>
              <a:spLocks/>
            </p:cNvSpPr>
            <p:nvPr/>
          </p:nvSpPr>
          <p:spPr bwMode="auto">
            <a:xfrm>
              <a:off x="1702" y="2636"/>
              <a:ext cx="178" cy="92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2"/>
                </a:cxn>
                <a:cxn ang="0">
                  <a:pos x="51" y="7"/>
                </a:cxn>
                <a:cxn ang="0">
                  <a:pos x="43" y="14"/>
                </a:cxn>
                <a:cxn ang="0">
                  <a:pos x="33" y="24"/>
                </a:cxn>
                <a:cxn ang="0">
                  <a:pos x="25" y="30"/>
                </a:cxn>
                <a:cxn ang="0">
                  <a:pos x="12" y="36"/>
                </a:cxn>
                <a:cxn ang="0">
                  <a:pos x="0" y="40"/>
                </a:cxn>
                <a:cxn ang="0">
                  <a:pos x="6" y="47"/>
                </a:cxn>
                <a:cxn ang="0">
                  <a:pos x="10" y="54"/>
                </a:cxn>
                <a:cxn ang="0">
                  <a:pos x="17" y="63"/>
                </a:cxn>
                <a:cxn ang="0">
                  <a:pos x="26" y="79"/>
                </a:cxn>
                <a:cxn ang="0">
                  <a:pos x="33" y="91"/>
                </a:cxn>
                <a:cxn ang="0">
                  <a:pos x="44" y="88"/>
                </a:cxn>
                <a:cxn ang="0">
                  <a:pos x="57" y="85"/>
                </a:cxn>
                <a:cxn ang="0">
                  <a:pos x="70" y="81"/>
                </a:cxn>
                <a:cxn ang="0">
                  <a:pos x="87" y="80"/>
                </a:cxn>
                <a:cxn ang="0">
                  <a:pos x="99" y="82"/>
                </a:cxn>
                <a:cxn ang="0">
                  <a:pos x="117" y="82"/>
                </a:cxn>
                <a:cxn ang="0">
                  <a:pos x="141" y="80"/>
                </a:cxn>
                <a:cxn ang="0">
                  <a:pos x="159" y="79"/>
                </a:cxn>
                <a:cxn ang="0">
                  <a:pos x="168" y="78"/>
                </a:cxn>
                <a:cxn ang="0">
                  <a:pos x="171" y="77"/>
                </a:cxn>
                <a:cxn ang="0">
                  <a:pos x="174" y="74"/>
                </a:cxn>
                <a:cxn ang="0">
                  <a:pos x="177" y="43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178" h="92">
                  <a:moveTo>
                    <a:pt x="63" y="0"/>
                  </a:moveTo>
                  <a:lnTo>
                    <a:pt x="57" y="2"/>
                  </a:lnTo>
                  <a:lnTo>
                    <a:pt x="51" y="7"/>
                  </a:lnTo>
                  <a:lnTo>
                    <a:pt x="43" y="14"/>
                  </a:lnTo>
                  <a:lnTo>
                    <a:pt x="33" y="24"/>
                  </a:lnTo>
                  <a:lnTo>
                    <a:pt x="25" y="30"/>
                  </a:lnTo>
                  <a:lnTo>
                    <a:pt x="12" y="36"/>
                  </a:lnTo>
                  <a:lnTo>
                    <a:pt x="0" y="40"/>
                  </a:lnTo>
                  <a:lnTo>
                    <a:pt x="6" y="47"/>
                  </a:lnTo>
                  <a:lnTo>
                    <a:pt x="10" y="54"/>
                  </a:lnTo>
                  <a:lnTo>
                    <a:pt x="17" y="63"/>
                  </a:lnTo>
                  <a:lnTo>
                    <a:pt x="26" y="79"/>
                  </a:lnTo>
                  <a:lnTo>
                    <a:pt x="33" y="91"/>
                  </a:lnTo>
                  <a:lnTo>
                    <a:pt x="44" y="88"/>
                  </a:lnTo>
                  <a:lnTo>
                    <a:pt x="57" y="85"/>
                  </a:lnTo>
                  <a:lnTo>
                    <a:pt x="70" y="81"/>
                  </a:lnTo>
                  <a:lnTo>
                    <a:pt x="87" y="80"/>
                  </a:lnTo>
                  <a:lnTo>
                    <a:pt x="99" y="82"/>
                  </a:lnTo>
                  <a:lnTo>
                    <a:pt x="117" y="82"/>
                  </a:lnTo>
                  <a:lnTo>
                    <a:pt x="141" y="80"/>
                  </a:lnTo>
                  <a:lnTo>
                    <a:pt x="159" y="79"/>
                  </a:lnTo>
                  <a:lnTo>
                    <a:pt x="168" y="78"/>
                  </a:lnTo>
                  <a:lnTo>
                    <a:pt x="171" y="77"/>
                  </a:lnTo>
                  <a:lnTo>
                    <a:pt x="174" y="74"/>
                  </a:lnTo>
                  <a:lnTo>
                    <a:pt x="177" y="43"/>
                  </a:lnTo>
                  <a:lnTo>
                    <a:pt x="63" y="0"/>
                  </a:lnTo>
                  <a:lnTo>
                    <a:pt x="6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5" name="Freeform 123"/>
            <p:cNvSpPr>
              <a:spLocks/>
            </p:cNvSpPr>
            <p:nvPr/>
          </p:nvSpPr>
          <p:spPr bwMode="auto">
            <a:xfrm>
              <a:off x="2338" y="2683"/>
              <a:ext cx="45" cy="39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7" y="33"/>
                </a:cxn>
                <a:cxn ang="0">
                  <a:pos x="23" y="37"/>
                </a:cxn>
                <a:cxn ang="0">
                  <a:pos x="34" y="38"/>
                </a:cxn>
                <a:cxn ang="0">
                  <a:pos x="38" y="37"/>
                </a:cxn>
                <a:cxn ang="0">
                  <a:pos x="42" y="35"/>
                </a:cxn>
                <a:cxn ang="0">
                  <a:pos x="44" y="33"/>
                </a:cxn>
                <a:cxn ang="0">
                  <a:pos x="44" y="30"/>
                </a:cxn>
                <a:cxn ang="0">
                  <a:pos x="43" y="27"/>
                </a:cxn>
                <a:cxn ang="0">
                  <a:pos x="41" y="23"/>
                </a:cxn>
                <a:cxn ang="0">
                  <a:pos x="37" y="19"/>
                </a:cxn>
                <a:cxn ang="0">
                  <a:pos x="29" y="15"/>
                </a:cxn>
                <a:cxn ang="0">
                  <a:pos x="20" y="10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7"/>
                </a:cxn>
                <a:cxn ang="0">
                  <a:pos x="2" y="24"/>
                </a:cxn>
                <a:cxn ang="0">
                  <a:pos x="3" y="28"/>
                </a:cxn>
              </a:cxnLst>
              <a:rect l="0" t="0" r="r" b="b"/>
              <a:pathLst>
                <a:path w="45" h="39">
                  <a:moveTo>
                    <a:pt x="3" y="28"/>
                  </a:moveTo>
                  <a:lnTo>
                    <a:pt x="7" y="33"/>
                  </a:lnTo>
                  <a:lnTo>
                    <a:pt x="23" y="37"/>
                  </a:lnTo>
                  <a:lnTo>
                    <a:pt x="34" y="38"/>
                  </a:lnTo>
                  <a:lnTo>
                    <a:pt x="38" y="37"/>
                  </a:lnTo>
                  <a:lnTo>
                    <a:pt x="42" y="35"/>
                  </a:lnTo>
                  <a:lnTo>
                    <a:pt x="44" y="33"/>
                  </a:lnTo>
                  <a:lnTo>
                    <a:pt x="44" y="30"/>
                  </a:lnTo>
                  <a:lnTo>
                    <a:pt x="43" y="27"/>
                  </a:lnTo>
                  <a:lnTo>
                    <a:pt x="41" y="23"/>
                  </a:lnTo>
                  <a:lnTo>
                    <a:pt x="37" y="19"/>
                  </a:lnTo>
                  <a:lnTo>
                    <a:pt x="29" y="15"/>
                  </a:lnTo>
                  <a:lnTo>
                    <a:pt x="20" y="10"/>
                  </a:lnTo>
                  <a:lnTo>
                    <a:pt x="9" y="5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3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6" name="Freeform 124"/>
            <p:cNvSpPr>
              <a:spLocks/>
            </p:cNvSpPr>
            <p:nvPr/>
          </p:nvSpPr>
          <p:spPr bwMode="auto">
            <a:xfrm>
              <a:off x="1458" y="2671"/>
              <a:ext cx="73" cy="59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0" y="45"/>
                </a:cxn>
                <a:cxn ang="0">
                  <a:pos x="2" y="50"/>
                </a:cxn>
                <a:cxn ang="0">
                  <a:pos x="5" y="53"/>
                </a:cxn>
                <a:cxn ang="0">
                  <a:pos x="8" y="55"/>
                </a:cxn>
                <a:cxn ang="0">
                  <a:pos x="17" y="57"/>
                </a:cxn>
                <a:cxn ang="0">
                  <a:pos x="25" y="58"/>
                </a:cxn>
                <a:cxn ang="0">
                  <a:pos x="32" y="58"/>
                </a:cxn>
                <a:cxn ang="0">
                  <a:pos x="38" y="57"/>
                </a:cxn>
                <a:cxn ang="0">
                  <a:pos x="43" y="55"/>
                </a:cxn>
                <a:cxn ang="0">
                  <a:pos x="48" y="51"/>
                </a:cxn>
                <a:cxn ang="0">
                  <a:pos x="55" y="45"/>
                </a:cxn>
                <a:cxn ang="0">
                  <a:pos x="69" y="30"/>
                </a:cxn>
                <a:cxn ang="0">
                  <a:pos x="71" y="24"/>
                </a:cxn>
                <a:cxn ang="0">
                  <a:pos x="72" y="18"/>
                </a:cxn>
                <a:cxn ang="0">
                  <a:pos x="70" y="8"/>
                </a:cxn>
                <a:cxn ang="0">
                  <a:pos x="66" y="4"/>
                </a:cxn>
                <a:cxn ang="0">
                  <a:pos x="61" y="1"/>
                </a:cxn>
                <a:cxn ang="0">
                  <a:pos x="55" y="1"/>
                </a:cxn>
                <a:cxn ang="0">
                  <a:pos x="44" y="0"/>
                </a:cxn>
                <a:cxn ang="0">
                  <a:pos x="35" y="1"/>
                </a:cxn>
                <a:cxn ang="0">
                  <a:pos x="25" y="4"/>
                </a:cxn>
                <a:cxn ang="0">
                  <a:pos x="23" y="13"/>
                </a:cxn>
                <a:cxn ang="0">
                  <a:pos x="20" y="15"/>
                </a:cxn>
                <a:cxn ang="0">
                  <a:pos x="18" y="19"/>
                </a:cxn>
                <a:cxn ang="0">
                  <a:pos x="1" y="40"/>
                </a:cxn>
                <a:cxn ang="0">
                  <a:pos x="1" y="40"/>
                </a:cxn>
              </a:cxnLst>
              <a:rect l="0" t="0" r="r" b="b"/>
              <a:pathLst>
                <a:path w="73" h="59">
                  <a:moveTo>
                    <a:pt x="1" y="40"/>
                  </a:moveTo>
                  <a:lnTo>
                    <a:pt x="0" y="45"/>
                  </a:lnTo>
                  <a:lnTo>
                    <a:pt x="2" y="50"/>
                  </a:lnTo>
                  <a:lnTo>
                    <a:pt x="5" y="53"/>
                  </a:lnTo>
                  <a:lnTo>
                    <a:pt x="8" y="55"/>
                  </a:lnTo>
                  <a:lnTo>
                    <a:pt x="17" y="57"/>
                  </a:lnTo>
                  <a:lnTo>
                    <a:pt x="25" y="58"/>
                  </a:lnTo>
                  <a:lnTo>
                    <a:pt x="32" y="58"/>
                  </a:lnTo>
                  <a:lnTo>
                    <a:pt x="38" y="57"/>
                  </a:lnTo>
                  <a:lnTo>
                    <a:pt x="43" y="55"/>
                  </a:lnTo>
                  <a:lnTo>
                    <a:pt x="48" y="51"/>
                  </a:lnTo>
                  <a:lnTo>
                    <a:pt x="55" y="45"/>
                  </a:lnTo>
                  <a:lnTo>
                    <a:pt x="69" y="30"/>
                  </a:lnTo>
                  <a:lnTo>
                    <a:pt x="71" y="24"/>
                  </a:lnTo>
                  <a:lnTo>
                    <a:pt x="72" y="18"/>
                  </a:lnTo>
                  <a:lnTo>
                    <a:pt x="70" y="8"/>
                  </a:lnTo>
                  <a:lnTo>
                    <a:pt x="66" y="4"/>
                  </a:lnTo>
                  <a:lnTo>
                    <a:pt x="61" y="1"/>
                  </a:lnTo>
                  <a:lnTo>
                    <a:pt x="55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5" y="4"/>
                  </a:lnTo>
                  <a:lnTo>
                    <a:pt x="23" y="13"/>
                  </a:lnTo>
                  <a:lnTo>
                    <a:pt x="20" y="15"/>
                  </a:lnTo>
                  <a:lnTo>
                    <a:pt x="18" y="19"/>
                  </a:lnTo>
                  <a:lnTo>
                    <a:pt x="1" y="40"/>
                  </a:lnTo>
                  <a:lnTo>
                    <a:pt x="1" y="4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7" name="Freeform 125"/>
            <p:cNvSpPr>
              <a:spLocks/>
            </p:cNvSpPr>
            <p:nvPr/>
          </p:nvSpPr>
          <p:spPr bwMode="auto">
            <a:xfrm>
              <a:off x="1652" y="2670"/>
              <a:ext cx="73" cy="65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24" y="1"/>
                </a:cxn>
                <a:cxn ang="0">
                  <a:pos x="16" y="4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6" y="41"/>
                </a:cxn>
                <a:cxn ang="0">
                  <a:pos x="10" y="46"/>
                </a:cxn>
                <a:cxn ang="0">
                  <a:pos x="17" y="52"/>
                </a:cxn>
                <a:cxn ang="0">
                  <a:pos x="24" y="57"/>
                </a:cxn>
                <a:cxn ang="0">
                  <a:pos x="28" y="60"/>
                </a:cxn>
                <a:cxn ang="0">
                  <a:pos x="34" y="63"/>
                </a:cxn>
                <a:cxn ang="0">
                  <a:pos x="37" y="64"/>
                </a:cxn>
                <a:cxn ang="0">
                  <a:pos x="42" y="64"/>
                </a:cxn>
                <a:cxn ang="0">
                  <a:pos x="47" y="64"/>
                </a:cxn>
                <a:cxn ang="0">
                  <a:pos x="54" y="63"/>
                </a:cxn>
                <a:cxn ang="0">
                  <a:pos x="59" y="62"/>
                </a:cxn>
                <a:cxn ang="0">
                  <a:pos x="63" y="60"/>
                </a:cxn>
                <a:cxn ang="0">
                  <a:pos x="68" y="57"/>
                </a:cxn>
                <a:cxn ang="0">
                  <a:pos x="70" y="53"/>
                </a:cxn>
                <a:cxn ang="0">
                  <a:pos x="72" y="46"/>
                </a:cxn>
                <a:cxn ang="0">
                  <a:pos x="71" y="38"/>
                </a:cxn>
                <a:cxn ang="0">
                  <a:pos x="69" y="30"/>
                </a:cxn>
                <a:cxn ang="0">
                  <a:pos x="48" y="3"/>
                </a:cxn>
                <a:cxn ang="0">
                  <a:pos x="50" y="4"/>
                </a:cxn>
              </a:cxnLst>
              <a:rect l="0" t="0" r="r" b="b"/>
              <a:pathLst>
                <a:path w="73" h="65">
                  <a:moveTo>
                    <a:pt x="50" y="4"/>
                  </a:move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1"/>
                  </a:lnTo>
                  <a:lnTo>
                    <a:pt x="10" y="46"/>
                  </a:lnTo>
                  <a:lnTo>
                    <a:pt x="17" y="52"/>
                  </a:lnTo>
                  <a:lnTo>
                    <a:pt x="24" y="57"/>
                  </a:lnTo>
                  <a:lnTo>
                    <a:pt x="28" y="60"/>
                  </a:lnTo>
                  <a:lnTo>
                    <a:pt x="34" y="63"/>
                  </a:lnTo>
                  <a:lnTo>
                    <a:pt x="37" y="64"/>
                  </a:lnTo>
                  <a:lnTo>
                    <a:pt x="42" y="64"/>
                  </a:lnTo>
                  <a:lnTo>
                    <a:pt x="47" y="64"/>
                  </a:lnTo>
                  <a:lnTo>
                    <a:pt x="54" y="63"/>
                  </a:lnTo>
                  <a:lnTo>
                    <a:pt x="59" y="62"/>
                  </a:lnTo>
                  <a:lnTo>
                    <a:pt x="63" y="60"/>
                  </a:lnTo>
                  <a:lnTo>
                    <a:pt x="68" y="57"/>
                  </a:lnTo>
                  <a:lnTo>
                    <a:pt x="70" y="53"/>
                  </a:lnTo>
                  <a:lnTo>
                    <a:pt x="72" y="46"/>
                  </a:lnTo>
                  <a:lnTo>
                    <a:pt x="71" y="38"/>
                  </a:lnTo>
                  <a:lnTo>
                    <a:pt x="69" y="30"/>
                  </a:lnTo>
                  <a:lnTo>
                    <a:pt x="48" y="3"/>
                  </a:lnTo>
                  <a:lnTo>
                    <a:pt x="5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8" name="Freeform 126"/>
            <p:cNvSpPr>
              <a:spLocks/>
            </p:cNvSpPr>
            <p:nvPr/>
          </p:nvSpPr>
          <p:spPr bwMode="auto">
            <a:xfrm>
              <a:off x="1429" y="2660"/>
              <a:ext cx="111" cy="106"/>
            </a:xfrm>
            <a:custGeom>
              <a:avLst/>
              <a:gdLst/>
              <a:ahLst/>
              <a:cxnLst>
                <a:cxn ang="0">
                  <a:pos x="107" y="10"/>
                </a:cxn>
                <a:cxn ang="0">
                  <a:pos x="103" y="6"/>
                </a:cxn>
                <a:cxn ang="0">
                  <a:pos x="99" y="4"/>
                </a:cxn>
                <a:cxn ang="0">
                  <a:pos x="91" y="2"/>
                </a:cxn>
                <a:cxn ang="0">
                  <a:pos x="82" y="0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56" y="4"/>
                </a:cxn>
                <a:cxn ang="0">
                  <a:pos x="56" y="7"/>
                </a:cxn>
                <a:cxn ang="0">
                  <a:pos x="54" y="13"/>
                </a:cxn>
                <a:cxn ang="0">
                  <a:pos x="54" y="16"/>
                </a:cxn>
                <a:cxn ang="0">
                  <a:pos x="54" y="15"/>
                </a:cxn>
                <a:cxn ang="0">
                  <a:pos x="64" y="12"/>
                </a:cxn>
                <a:cxn ang="0">
                  <a:pos x="73" y="11"/>
                </a:cxn>
                <a:cxn ang="0">
                  <a:pos x="84" y="12"/>
                </a:cxn>
                <a:cxn ang="0">
                  <a:pos x="90" y="12"/>
                </a:cxn>
                <a:cxn ang="0">
                  <a:pos x="95" y="15"/>
                </a:cxn>
                <a:cxn ang="0">
                  <a:pos x="99" y="19"/>
                </a:cxn>
                <a:cxn ang="0">
                  <a:pos x="101" y="29"/>
                </a:cxn>
                <a:cxn ang="0">
                  <a:pos x="100" y="35"/>
                </a:cxn>
                <a:cxn ang="0">
                  <a:pos x="98" y="41"/>
                </a:cxn>
                <a:cxn ang="0">
                  <a:pos x="84" y="56"/>
                </a:cxn>
                <a:cxn ang="0">
                  <a:pos x="77" y="62"/>
                </a:cxn>
                <a:cxn ang="0">
                  <a:pos x="72" y="66"/>
                </a:cxn>
                <a:cxn ang="0">
                  <a:pos x="67" y="68"/>
                </a:cxn>
                <a:cxn ang="0">
                  <a:pos x="61" y="69"/>
                </a:cxn>
                <a:cxn ang="0">
                  <a:pos x="54" y="69"/>
                </a:cxn>
                <a:cxn ang="0">
                  <a:pos x="46" y="68"/>
                </a:cxn>
                <a:cxn ang="0">
                  <a:pos x="37" y="66"/>
                </a:cxn>
                <a:cxn ang="0">
                  <a:pos x="34" y="64"/>
                </a:cxn>
                <a:cxn ang="0">
                  <a:pos x="31" y="61"/>
                </a:cxn>
                <a:cxn ang="0">
                  <a:pos x="29" y="56"/>
                </a:cxn>
                <a:cxn ang="0">
                  <a:pos x="30" y="51"/>
                </a:cxn>
                <a:cxn ang="0">
                  <a:pos x="19" y="59"/>
                </a:cxn>
                <a:cxn ang="0">
                  <a:pos x="9" y="69"/>
                </a:cxn>
                <a:cxn ang="0">
                  <a:pos x="2" y="77"/>
                </a:cxn>
                <a:cxn ang="0">
                  <a:pos x="0" y="84"/>
                </a:cxn>
                <a:cxn ang="0">
                  <a:pos x="0" y="89"/>
                </a:cxn>
                <a:cxn ang="0">
                  <a:pos x="2" y="94"/>
                </a:cxn>
                <a:cxn ang="0">
                  <a:pos x="7" y="99"/>
                </a:cxn>
                <a:cxn ang="0">
                  <a:pos x="11" y="103"/>
                </a:cxn>
                <a:cxn ang="0">
                  <a:pos x="18" y="104"/>
                </a:cxn>
                <a:cxn ang="0">
                  <a:pos x="25" y="105"/>
                </a:cxn>
                <a:cxn ang="0">
                  <a:pos x="30" y="105"/>
                </a:cxn>
                <a:cxn ang="0">
                  <a:pos x="38" y="103"/>
                </a:cxn>
                <a:cxn ang="0">
                  <a:pos x="47" y="101"/>
                </a:cxn>
                <a:cxn ang="0">
                  <a:pos x="56" y="98"/>
                </a:cxn>
                <a:cxn ang="0">
                  <a:pos x="65" y="92"/>
                </a:cxn>
                <a:cxn ang="0">
                  <a:pos x="101" y="60"/>
                </a:cxn>
                <a:cxn ang="0">
                  <a:pos x="108" y="51"/>
                </a:cxn>
                <a:cxn ang="0">
                  <a:pos x="110" y="25"/>
                </a:cxn>
                <a:cxn ang="0">
                  <a:pos x="109" y="17"/>
                </a:cxn>
                <a:cxn ang="0">
                  <a:pos x="107" y="10"/>
                </a:cxn>
              </a:cxnLst>
              <a:rect l="0" t="0" r="r" b="b"/>
              <a:pathLst>
                <a:path w="111" h="106">
                  <a:moveTo>
                    <a:pt x="107" y="10"/>
                  </a:moveTo>
                  <a:lnTo>
                    <a:pt x="103" y="6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6" y="4"/>
                  </a:lnTo>
                  <a:lnTo>
                    <a:pt x="56" y="7"/>
                  </a:lnTo>
                  <a:lnTo>
                    <a:pt x="54" y="13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64" y="12"/>
                  </a:lnTo>
                  <a:lnTo>
                    <a:pt x="73" y="11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5" y="15"/>
                  </a:lnTo>
                  <a:lnTo>
                    <a:pt x="99" y="19"/>
                  </a:lnTo>
                  <a:lnTo>
                    <a:pt x="101" y="29"/>
                  </a:lnTo>
                  <a:lnTo>
                    <a:pt x="100" y="35"/>
                  </a:lnTo>
                  <a:lnTo>
                    <a:pt x="98" y="41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2" y="66"/>
                  </a:lnTo>
                  <a:lnTo>
                    <a:pt x="67" y="68"/>
                  </a:lnTo>
                  <a:lnTo>
                    <a:pt x="61" y="69"/>
                  </a:lnTo>
                  <a:lnTo>
                    <a:pt x="54" y="69"/>
                  </a:lnTo>
                  <a:lnTo>
                    <a:pt x="46" y="68"/>
                  </a:lnTo>
                  <a:lnTo>
                    <a:pt x="37" y="66"/>
                  </a:lnTo>
                  <a:lnTo>
                    <a:pt x="34" y="64"/>
                  </a:lnTo>
                  <a:lnTo>
                    <a:pt x="31" y="61"/>
                  </a:lnTo>
                  <a:lnTo>
                    <a:pt x="29" y="56"/>
                  </a:lnTo>
                  <a:lnTo>
                    <a:pt x="30" y="51"/>
                  </a:lnTo>
                  <a:lnTo>
                    <a:pt x="19" y="59"/>
                  </a:lnTo>
                  <a:lnTo>
                    <a:pt x="9" y="69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7" y="99"/>
                  </a:lnTo>
                  <a:lnTo>
                    <a:pt x="11" y="103"/>
                  </a:lnTo>
                  <a:lnTo>
                    <a:pt x="18" y="104"/>
                  </a:lnTo>
                  <a:lnTo>
                    <a:pt x="25" y="105"/>
                  </a:lnTo>
                  <a:lnTo>
                    <a:pt x="30" y="105"/>
                  </a:lnTo>
                  <a:lnTo>
                    <a:pt x="38" y="103"/>
                  </a:lnTo>
                  <a:lnTo>
                    <a:pt x="47" y="101"/>
                  </a:lnTo>
                  <a:lnTo>
                    <a:pt x="56" y="98"/>
                  </a:lnTo>
                  <a:lnTo>
                    <a:pt x="65" y="92"/>
                  </a:lnTo>
                  <a:lnTo>
                    <a:pt x="101" y="60"/>
                  </a:lnTo>
                  <a:lnTo>
                    <a:pt x="108" y="51"/>
                  </a:lnTo>
                  <a:lnTo>
                    <a:pt x="110" y="25"/>
                  </a:lnTo>
                  <a:lnTo>
                    <a:pt x="109" y="17"/>
                  </a:lnTo>
                  <a:lnTo>
                    <a:pt x="107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39" name="Freeform 127"/>
            <p:cNvSpPr>
              <a:spLocks/>
            </p:cNvSpPr>
            <p:nvPr/>
          </p:nvSpPr>
          <p:spPr bwMode="auto">
            <a:xfrm>
              <a:off x="1478" y="2364"/>
              <a:ext cx="87" cy="309"/>
            </a:xfrm>
            <a:custGeom>
              <a:avLst/>
              <a:gdLst/>
              <a:ahLst/>
              <a:cxnLst>
                <a:cxn ang="0">
                  <a:pos x="59" y="308"/>
                </a:cxn>
                <a:cxn ang="0">
                  <a:pos x="55" y="302"/>
                </a:cxn>
                <a:cxn ang="0">
                  <a:pos x="50" y="300"/>
                </a:cxn>
                <a:cxn ang="0">
                  <a:pos x="43" y="298"/>
                </a:cxn>
                <a:cxn ang="0">
                  <a:pos x="34" y="296"/>
                </a:cxn>
                <a:cxn ang="0">
                  <a:pos x="24" y="296"/>
                </a:cxn>
                <a:cxn ang="0">
                  <a:pos x="11" y="298"/>
                </a:cxn>
                <a:cxn ang="0">
                  <a:pos x="7" y="301"/>
                </a:cxn>
                <a:cxn ang="0">
                  <a:pos x="7" y="300"/>
                </a:cxn>
                <a:cxn ang="0">
                  <a:pos x="9" y="277"/>
                </a:cxn>
                <a:cxn ang="0">
                  <a:pos x="7" y="240"/>
                </a:cxn>
                <a:cxn ang="0">
                  <a:pos x="3" y="197"/>
                </a:cxn>
                <a:cxn ang="0">
                  <a:pos x="2" y="143"/>
                </a:cxn>
                <a:cxn ang="0">
                  <a:pos x="5" y="95"/>
                </a:cxn>
                <a:cxn ang="0">
                  <a:pos x="2" y="68"/>
                </a:cxn>
                <a:cxn ang="0">
                  <a:pos x="1" y="52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2" y="0"/>
                </a:cxn>
                <a:cxn ang="0">
                  <a:pos x="17" y="1"/>
                </a:cxn>
                <a:cxn ang="0">
                  <a:pos x="60" y="4"/>
                </a:cxn>
                <a:cxn ang="0">
                  <a:pos x="85" y="4"/>
                </a:cxn>
                <a:cxn ang="0">
                  <a:pos x="84" y="4"/>
                </a:cxn>
                <a:cxn ang="0">
                  <a:pos x="86" y="21"/>
                </a:cxn>
                <a:cxn ang="0">
                  <a:pos x="86" y="34"/>
                </a:cxn>
                <a:cxn ang="0">
                  <a:pos x="84" y="58"/>
                </a:cxn>
                <a:cxn ang="0">
                  <a:pos x="79" y="78"/>
                </a:cxn>
                <a:cxn ang="0">
                  <a:pos x="78" y="95"/>
                </a:cxn>
                <a:cxn ang="0">
                  <a:pos x="79" y="116"/>
                </a:cxn>
                <a:cxn ang="0">
                  <a:pos x="81" y="138"/>
                </a:cxn>
                <a:cxn ang="0">
                  <a:pos x="83" y="164"/>
                </a:cxn>
                <a:cxn ang="0">
                  <a:pos x="79" y="186"/>
                </a:cxn>
                <a:cxn ang="0">
                  <a:pos x="75" y="207"/>
                </a:cxn>
                <a:cxn ang="0">
                  <a:pos x="70" y="224"/>
                </a:cxn>
                <a:cxn ang="0">
                  <a:pos x="61" y="250"/>
                </a:cxn>
                <a:cxn ang="0">
                  <a:pos x="59" y="266"/>
                </a:cxn>
                <a:cxn ang="0">
                  <a:pos x="57" y="282"/>
                </a:cxn>
                <a:cxn ang="0">
                  <a:pos x="57" y="298"/>
                </a:cxn>
                <a:cxn ang="0">
                  <a:pos x="57" y="303"/>
                </a:cxn>
                <a:cxn ang="0">
                  <a:pos x="59" y="308"/>
                </a:cxn>
              </a:cxnLst>
              <a:rect l="0" t="0" r="r" b="b"/>
              <a:pathLst>
                <a:path w="87" h="309">
                  <a:moveTo>
                    <a:pt x="59" y="308"/>
                  </a:moveTo>
                  <a:lnTo>
                    <a:pt x="55" y="302"/>
                  </a:lnTo>
                  <a:lnTo>
                    <a:pt x="50" y="300"/>
                  </a:lnTo>
                  <a:lnTo>
                    <a:pt x="43" y="298"/>
                  </a:lnTo>
                  <a:lnTo>
                    <a:pt x="34" y="296"/>
                  </a:lnTo>
                  <a:lnTo>
                    <a:pt x="24" y="296"/>
                  </a:lnTo>
                  <a:lnTo>
                    <a:pt x="11" y="298"/>
                  </a:lnTo>
                  <a:lnTo>
                    <a:pt x="7" y="301"/>
                  </a:lnTo>
                  <a:lnTo>
                    <a:pt x="7" y="300"/>
                  </a:lnTo>
                  <a:lnTo>
                    <a:pt x="9" y="277"/>
                  </a:lnTo>
                  <a:lnTo>
                    <a:pt x="7" y="240"/>
                  </a:lnTo>
                  <a:lnTo>
                    <a:pt x="3" y="197"/>
                  </a:lnTo>
                  <a:lnTo>
                    <a:pt x="2" y="143"/>
                  </a:lnTo>
                  <a:lnTo>
                    <a:pt x="5" y="95"/>
                  </a:lnTo>
                  <a:lnTo>
                    <a:pt x="2" y="68"/>
                  </a:lnTo>
                  <a:lnTo>
                    <a:pt x="1" y="52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2" y="0"/>
                  </a:lnTo>
                  <a:lnTo>
                    <a:pt x="17" y="1"/>
                  </a:lnTo>
                  <a:lnTo>
                    <a:pt x="60" y="4"/>
                  </a:lnTo>
                  <a:lnTo>
                    <a:pt x="85" y="4"/>
                  </a:lnTo>
                  <a:lnTo>
                    <a:pt x="84" y="4"/>
                  </a:lnTo>
                  <a:lnTo>
                    <a:pt x="86" y="21"/>
                  </a:lnTo>
                  <a:lnTo>
                    <a:pt x="86" y="34"/>
                  </a:lnTo>
                  <a:lnTo>
                    <a:pt x="84" y="58"/>
                  </a:lnTo>
                  <a:lnTo>
                    <a:pt x="79" y="78"/>
                  </a:lnTo>
                  <a:lnTo>
                    <a:pt x="78" y="95"/>
                  </a:lnTo>
                  <a:lnTo>
                    <a:pt x="79" y="116"/>
                  </a:lnTo>
                  <a:lnTo>
                    <a:pt x="81" y="138"/>
                  </a:lnTo>
                  <a:lnTo>
                    <a:pt x="83" y="164"/>
                  </a:lnTo>
                  <a:lnTo>
                    <a:pt x="79" y="186"/>
                  </a:lnTo>
                  <a:lnTo>
                    <a:pt x="75" y="207"/>
                  </a:lnTo>
                  <a:lnTo>
                    <a:pt x="70" y="224"/>
                  </a:lnTo>
                  <a:lnTo>
                    <a:pt x="61" y="250"/>
                  </a:lnTo>
                  <a:lnTo>
                    <a:pt x="59" y="266"/>
                  </a:lnTo>
                  <a:lnTo>
                    <a:pt x="57" y="282"/>
                  </a:lnTo>
                  <a:lnTo>
                    <a:pt x="57" y="298"/>
                  </a:lnTo>
                  <a:lnTo>
                    <a:pt x="57" y="303"/>
                  </a:lnTo>
                  <a:lnTo>
                    <a:pt x="59" y="30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0" name="Freeform 128"/>
            <p:cNvSpPr>
              <a:spLocks/>
            </p:cNvSpPr>
            <p:nvPr/>
          </p:nvSpPr>
          <p:spPr bwMode="auto">
            <a:xfrm>
              <a:off x="1423" y="1811"/>
              <a:ext cx="50" cy="274"/>
            </a:xfrm>
            <a:custGeom>
              <a:avLst/>
              <a:gdLst/>
              <a:ahLst/>
              <a:cxnLst>
                <a:cxn ang="0">
                  <a:pos x="32" y="273"/>
                </a:cxn>
                <a:cxn ang="0">
                  <a:pos x="49" y="11"/>
                </a:cxn>
                <a:cxn ang="0">
                  <a:pos x="47" y="11"/>
                </a:cxn>
                <a:cxn ang="0">
                  <a:pos x="43" y="12"/>
                </a:cxn>
                <a:cxn ang="0">
                  <a:pos x="40" y="11"/>
                </a:cxn>
                <a:cxn ang="0">
                  <a:pos x="38" y="10"/>
                </a:cxn>
                <a:cxn ang="0">
                  <a:pos x="33" y="4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3" y="5"/>
                </a:cxn>
                <a:cxn ang="0">
                  <a:pos x="21" y="10"/>
                </a:cxn>
                <a:cxn ang="0">
                  <a:pos x="18" y="16"/>
                </a:cxn>
                <a:cxn ang="0">
                  <a:pos x="23" y="18"/>
                </a:cxn>
                <a:cxn ang="0">
                  <a:pos x="28" y="22"/>
                </a:cxn>
                <a:cxn ang="0">
                  <a:pos x="32" y="27"/>
                </a:cxn>
                <a:cxn ang="0">
                  <a:pos x="35" y="32"/>
                </a:cxn>
                <a:cxn ang="0">
                  <a:pos x="38" y="39"/>
                </a:cxn>
                <a:cxn ang="0">
                  <a:pos x="38" y="45"/>
                </a:cxn>
                <a:cxn ang="0">
                  <a:pos x="38" y="52"/>
                </a:cxn>
                <a:cxn ang="0">
                  <a:pos x="35" y="57"/>
                </a:cxn>
                <a:cxn ang="0">
                  <a:pos x="33" y="60"/>
                </a:cxn>
                <a:cxn ang="0">
                  <a:pos x="28" y="60"/>
                </a:cxn>
                <a:cxn ang="0">
                  <a:pos x="24" y="59"/>
                </a:cxn>
                <a:cxn ang="0">
                  <a:pos x="21" y="56"/>
                </a:cxn>
                <a:cxn ang="0">
                  <a:pos x="18" y="53"/>
                </a:cxn>
                <a:cxn ang="0">
                  <a:pos x="13" y="48"/>
                </a:cxn>
                <a:cxn ang="0">
                  <a:pos x="17" y="52"/>
                </a:cxn>
                <a:cxn ang="0">
                  <a:pos x="18" y="58"/>
                </a:cxn>
                <a:cxn ang="0">
                  <a:pos x="18" y="63"/>
                </a:cxn>
                <a:cxn ang="0">
                  <a:pos x="17" y="71"/>
                </a:cxn>
                <a:cxn ang="0">
                  <a:pos x="15" y="74"/>
                </a:cxn>
                <a:cxn ang="0">
                  <a:pos x="10" y="75"/>
                </a:cxn>
                <a:cxn ang="0">
                  <a:pos x="7" y="74"/>
                </a:cxn>
                <a:cxn ang="0">
                  <a:pos x="6" y="75"/>
                </a:cxn>
                <a:cxn ang="0">
                  <a:pos x="0" y="161"/>
                </a:cxn>
                <a:cxn ang="0">
                  <a:pos x="1" y="209"/>
                </a:cxn>
                <a:cxn ang="0">
                  <a:pos x="3" y="219"/>
                </a:cxn>
                <a:cxn ang="0">
                  <a:pos x="6" y="230"/>
                </a:cxn>
                <a:cxn ang="0">
                  <a:pos x="10" y="243"/>
                </a:cxn>
                <a:cxn ang="0">
                  <a:pos x="18" y="257"/>
                </a:cxn>
                <a:cxn ang="0">
                  <a:pos x="24" y="265"/>
                </a:cxn>
                <a:cxn ang="0">
                  <a:pos x="32" y="273"/>
                </a:cxn>
                <a:cxn ang="0">
                  <a:pos x="32" y="273"/>
                </a:cxn>
              </a:cxnLst>
              <a:rect l="0" t="0" r="r" b="b"/>
              <a:pathLst>
                <a:path w="50" h="274">
                  <a:moveTo>
                    <a:pt x="32" y="273"/>
                  </a:moveTo>
                  <a:lnTo>
                    <a:pt x="49" y="11"/>
                  </a:lnTo>
                  <a:lnTo>
                    <a:pt x="47" y="11"/>
                  </a:lnTo>
                  <a:lnTo>
                    <a:pt x="43" y="12"/>
                  </a:lnTo>
                  <a:lnTo>
                    <a:pt x="40" y="11"/>
                  </a:lnTo>
                  <a:lnTo>
                    <a:pt x="38" y="10"/>
                  </a:lnTo>
                  <a:lnTo>
                    <a:pt x="33" y="4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3" y="5"/>
                  </a:lnTo>
                  <a:lnTo>
                    <a:pt x="21" y="10"/>
                  </a:lnTo>
                  <a:lnTo>
                    <a:pt x="18" y="16"/>
                  </a:lnTo>
                  <a:lnTo>
                    <a:pt x="23" y="18"/>
                  </a:lnTo>
                  <a:lnTo>
                    <a:pt x="28" y="22"/>
                  </a:lnTo>
                  <a:lnTo>
                    <a:pt x="32" y="27"/>
                  </a:lnTo>
                  <a:lnTo>
                    <a:pt x="35" y="32"/>
                  </a:lnTo>
                  <a:lnTo>
                    <a:pt x="38" y="39"/>
                  </a:lnTo>
                  <a:lnTo>
                    <a:pt x="38" y="45"/>
                  </a:lnTo>
                  <a:lnTo>
                    <a:pt x="38" y="52"/>
                  </a:lnTo>
                  <a:lnTo>
                    <a:pt x="35" y="57"/>
                  </a:lnTo>
                  <a:lnTo>
                    <a:pt x="33" y="60"/>
                  </a:lnTo>
                  <a:lnTo>
                    <a:pt x="28" y="60"/>
                  </a:lnTo>
                  <a:lnTo>
                    <a:pt x="24" y="59"/>
                  </a:lnTo>
                  <a:lnTo>
                    <a:pt x="21" y="56"/>
                  </a:lnTo>
                  <a:lnTo>
                    <a:pt x="18" y="53"/>
                  </a:lnTo>
                  <a:lnTo>
                    <a:pt x="13" y="48"/>
                  </a:lnTo>
                  <a:lnTo>
                    <a:pt x="17" y="52"/>
                  </a:lnTo>
                  <a:lnTo>
                    <a:pt x="18" y="58"/>
                  </a:lnTo>
                  <a:lnTo>
                    <a:pt x="18" y="63"/>
                  </a:lnTo>
                  <a:lnTo>
                    <a:pt x="17" y="71"/>
                  </a:lnTo>
                  <a:lnTo>
                    <a:pt x="15" y="74"/>
                  </a:lnTo>
                  <a:lnTo>
                    <a:pt x="10" y="75"/>
                  </a:lnTo>
                  <a:lnTo>
                    <a:pt x="7" y="74"/>
                  </a:lnTo>
                  <a:lnTo>
                    <a:pt x="6" y="75"/>
                  </a:lnTo>
                  <a:lnTo>
                    <a:pt x="0" y="161"/>
                  </a:lnTo>
                  <a:lnTo>
                    <a:pt x="1" y="209"/>
                  </a:lnTo>
                  <a:lnTo>
                    <a:pt x="3" y="219"/>
                  </a:lnTo>
                  <a:lnTo>
                    <a:pt x="6" y="230"/>
                  </a:lnTo>
                  <a:lnTo>
                    <a:pt x="10" y="243"/>
                  </a:lnTo>
                  <a:lnTo>
                    <a:pt x="18" y="257"/>
                  </a:lnTo>
                  <a:lnTo>
                    <a:pt x="24" y="265"/>
                  </a:lnTo>
                  <a:lnTo>
                    <a:pt x="32" y="273"/>
                  </a:lnTo>
                  <a:lnTo>
                    <a:pt x="32" y="27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1" name="Freeform 129"/>
            <p:cNvSpPr>
              <a:spLocks/>
            </p:cNvSpPr>
            <p:nvPr/>
          </p:nvSpPr>
          <p:spPr bwMode="auto">
            <a:xfrm>
              <a:off x="1675" y="1777"/>
              <a:ext cx="50" cy="299"/>
            </a:xfrm>
            <a:custGeom>
              <a:avLst/>
              <a:gdLst/>
              <a:ahLst/>
              <a:cxnLst>
                <a:cxn ang="0">
                  <a:pos x="33" y="296"/>
                </a:cxn>
                <a:cxn ang="0">
                  <a:pos x="13" y="168"/>
                </a:cxn>
                <a:cxn ang="0">
                  <a:pos x="2" y="5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7" y="7"/>
                </a:cxn>
                <a:cxn ang="0">
                  <a:pos x="25" y="12"/>
                </a:cxn>
                <a:cxn ang="0">
                  <a:pos x="31" y="17"/>
                </a:cxn>
                <a:cxn ang="0">
                  <a:pos x="36" y="23"/>
                </a:cxn>
                <a:cxn ang="0">
                  <a:pos x="40" y="28"/>
                </a:cxn>
                <a:cxn ang="0">
                  <a:pos x="42" y="34"/>
                </a:cxn>
                <a:cxn ang="0">
                  <a:pos x="46" y="45"/>
                </a:cxn>
                <a:cxn ang="0">
                  <a:pos x="47" y="55"/>
                </a:cxn>
                <a:cxn ang="0">
                  <a:pos x="49" y="87"/>
                </a:cxn>
                <a:cxn ang="0">
                  <a:pos x="49" y="125"/>
                </a:cxn>
                <a:cxn ang="0">
                  <a:pos x="49" y="211"/>
                </a:cxn>
                <a:cxn ang="0">
                  <a:pos x="47" y="226"/>
                </a:cxn>
                <a:cxn ang="0">
                  <a:pos x="47" y="246"/>
                </a:cxn>
                <a:cxn ang="0">
                  <a:pos x="46" y="256"/>
                </a:cxn>
                <a:cxn ang="0">
                  <a:pos x="44" y="269"/>
                </a:cxn>
                <a:cxn ang="0">
                  <a:pos x="43" y="275"/>
                </a:cxn>
                <a:cxn ang="0">
                  <a:pos x="41" y="282"/>
                </a:cxn>
                <a:cxn ang="0">
                  <a:pos x="39" y="290"/>
                </a:cxn>
                <a:cxn ang="0">
                  <a:pos x="34" y="298"/>
                </a:cxn>
                <a:cxn ang="0">
                  <a:pos x="33" y="296"/>
                </a:cxn>
              </a:cxnLst>
              <a:rect l="0" t="0" r="r" b="b"/>
              <a:pathLst>
                <a:path w="50" h="299">
                  <a:moveTo>
                    <a:pt x="33" y="296"/>
                  </a:moveTo>
                  <a:lnTo>
                    <a:pt x="13" y="168"/>
                  </a:lnTo>
                  <a:lnTo>
                    <a:pt x="2" y="55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7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6" y="23"/>
                  </a:lnTo>
                  <a:lnTo>
                    <a:pt x="40" y="28"/>
                  </a:lnTo>
                  <a:lnTo>
                    <a:pt x="42" y="34"/>
                  </a:lnTo>
                  <a:lnTo>
                    <a:pt x="46" y="45"/>
                  </a:lnTo>
                  <a:lnTo>
                    <a:pt x="47" y="55"/>
                  </a:lnTo>
                  <a:lnTo>
                    <a:pt x="49" y="87"/>
                  </a:lnTo>
                  <a:lnTo>
                    <a:pt x="49" y="125"/>
                  </a:lnTo>
                  <a:lnTo>
                    <a:pt x="49" y="211"/>
                  </a:lnTo>
                  <a:lnTo>
                    <a:pt x="47" y="226"/>
                  </a:lnTo>
                  <a:lnTo>
                    <a:pt x="47" y="246"/>
                  </a:lnTo>
                  <a:lnTo>
                    <a:pt x="46" y="256"/>
                  </a:lnTo>
                  <a:lnTo>
                    <a:pt x="44" y="269"/>
                  </a:lnTo>
                  <a:lnTo>
                    <a:pt x="43" y="275"/>
                  </a:lnTo>
                  <a:lnTo>
                    <a:pt x="41" y="282"/>
                  </a:lnTo>
                  <a:lnTo>
                    <a:pt x="39" y="290"/>
                  </a:lnTo>
                  <a:lnTo>
                    <a:pt x="34" y="298"/>
                  </a:lnTo>
                  <a:lnTo>
                    <a:pt x="33" y="29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2" name="Freeform 130"/>
            <p:cNvSpPr>
              <a:spLocks/>
            </p:cNvSpPr>
            <p:nvPr/>
          </p:nvSpPr>
          <p:spPr bwMode="auto">
            <a:xfrm>
              <a:off x="1412" y="1746"/>
              <a:ext cx="127" cy="141"/>
            </a:xfrm>
            <a:custGeom>
              <a:avLst/>
              <a:gdLst/>
              <a:ahLst/>
              <a:cxnLst>
                <a:cxn ang="0">
                  <a:pos x="78" y="33"/>
                </a:cxn>
                <a:cxn ang="0">
                  <a:pos x="75" y="48"/>
                </a:cxn>
                <a:cxn ang="0">
                  <a:pos x="66" y="68"/>
                </a:cxn>
                <a:cxn ang="0">
                  <a:pos x="57" y="76"/>
                </a:cxn>
                <a:cxn ang="0">
                  <a:pos x="51" y="76"/>
                </a:cxn>
                <a:cxn ang="0">
                  <a:pos x="44" y="69"/>
                </a:cxn>
                <a:cxn ang="0">
                  <a:pos x="37" y="67"/>
                </a:cxn>
                <a:cxn ang="0">
                  <a:pos x="32" y="75"/>
                </a:cxn>
                <a:cxn ang="0">
                  <a:pos x="34" y="83"/>
                </a:cxn>
                <a:cxn ang="0">
                  <a:pos x="43" y="92"/>
                </a:cxn>
                <a:cxn ang="0">
                  <a:pos x="48" y="104"/>
                </a:cxn>
                <a:cxn ang="0">
                  <a:pos x="48" y="117"/>
                </a:cxn>
                <a:cxn ang="0">
                  <a:pos x="44" y="125"/>
                </a:cxn>
                <a:cxn ang="0">
                  <a:pos x="35" y="124"/>
                </a:cxn>
                <a:cxn ang="0">
                  <a:pos x="29" y="118"/>
                </a:cxn>
                <a:cxn ang="0">
                  <a:pos x="28" y="117"/>
                </a:cxn>
                <a:cxn ang="0">
                  <a:pos x="29" y="128"/>
                </a:cxn>
                <a:cxn ang="0">
                  <a:pos x="26" y="139"/>
                </a:cxn>
                <a:cxn ang="0">
                  <a:pos x="18" y="139"/>
                </a:cxn>
                <a:cxn ang="0">
                  <a:pos x="8" y="129"/>
                </a:cxn>
                <a:cxn ang="0">
                  <a:pos x="1" y="116"/>
                </a:cxn>
                <a:cxn ang="0">
                  <a:pos x="1" y="103"/>
                </a:cxn>
                <a:cxn ang="0">
                  <a:pos x="7" y="103"/>
                </a:cxn>
                <a:cxn ang="0">
                  <a:pos x="1" y="92"/>
                </a:cxn>
                <a:cxn ang="0">
                  <a:pos x="0" y="80"/>
                </a:cxn>
                <a:cxn ang="0">
                  <a:pos x="6" y="64"/>
                </a:cxn>
                <a:cxn ang="0">
                  <a:pos x="24" y="41"/>
                </a:cxn>
                <a:cxn ang="0">
                  <a:pos x="53" y="16"/>
                </a:cxn>
                <a:cxn ang="0">
                  <a:pos x="79" y="0"/>
                </a:cxn>
                <a:cxn ang="0">
                  <a:pos x="90" y="5"/>
                </a:cxn>
                <a:cxn ang="0">
                  <a:pos x="114" y="5"/>
                </a:cxn>
                <a:cxn ang="0">
                  <a:pos x="126" y="1"/>
                </a:cxn>
              </a:cxnLst>
              <a:rect l="0" t="0" r="r" b="b"/>
              <a:pathLst>
                <a:path w="127" h="141">
                  <a:moveTo>
                    <a:pt x="125" y="10"/>
                  </a:moveTo>
                  <a:lnTo>
                    <a:pt x="78" y="33"/>
                  </a:lnTo>
                  <a:lnTo>
                    <a:pt x="78" y="38"/>
                  </a:lnTo>
                  <a:lnTo>
                    <a:pt x="75" y="48"/>
                  </a:lnTo>
                  <a:lnTo>
                    <a:pt x="71" y="59"/>
                  </a:lnTo>
                  <a:lnTo>
                    <a:pt x="66" y="68"/>
                  </a:lnTo>
                  <a:lnTo>
                    <a:pt x="60" y="76"/>
                  </a:lnTo>
                  <a:lnTo>
                    <a:pt x="57" y="76"/>
                  </a:lnTo>
                  <a:lnTo>
                    <a:pt x="54" y="77"/>
                  </a:lnTo>
                  <a:lnTo>
                    <a:pt x="51" y="76"/>
                  </a:lnTo>
                  <a:lnTo>
                    <a:pt x="48" y="75"/>
                  </a:lnTo>
                  <a:lnTo>
                    <a:pt x="44" y="69"/>
                  </a:lnTo>
                  <a:lnTo>
                    <a:pt x="42" y="65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2" y="75"/>
                  </a:lnTo>
                  <a:lnTo>
                    <a:pt x="29" y="81"/>
                  </a:lnTo>
                  <a:lnTo>
                    <a:pt x="34" y="83"/>
                  </a:lnTo>
                  <a:lnTo>
                    <a:pt x="39" y="87"/>
                  </a:lnTo>
                  <a:lnTo>
                    <a:pt x="43" y="92"/>
                  </a:lnTo>
                  <a:lnTo>
                    <a:pt x="46" y="97"/>
                  </a:lnTo>
                  <a:lnTo>
                    <a:pt x="48" y="104"/>
                  </a:lnTo>
                  <a:lnTo>
                    <a:pt x="48" y="110"/>
                  </a:lnTo>
                  <a:lnTo>
                    <a:pt x="48" y="117"/>
                  </a:lnTo>
                  <a:lnTo>
                    <a:pt x="46" y="122"/>
                  </a:lnTo>
                  <a:lnTo>
                    <a:pt x="44" y="125"/>
                  </a:lnTo>
                  <a:lnTo>
                    <a:pt x="39" y="125"/>
                  </a:lnTo>
                  <a:lnTo>
                    <a:pt x="35" y="124"/>
                  </a:lnTo>
                  <a:lnTo>
                    <a:pt x="32" y="121"/>
                  </a:lnTo>
                  <a:lnTo>
                    <a:pt x="29" y="118"/>
                  </a:lnTo>
                  <a:lnTo>
                    <a:pt x="24" y="113"/>
                  </a:lnTo>
                  <a:lnTo>
                    <a:pt x="28" y="117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8" y="136"/>
                  </a:lnTo>
                  <a:lnTo>
                    <a:pt x="26" y="139"/>
                  </a:lnTo>
                  <a:lnTo>
                    <a:pt x="21" y="140"/>
                  </a:lnTo>
                  <a:lnTo>
                    <a:pt x="18" y="139"/>
                  </a:lnTo>
                  <a:lnTo>
                    <a:pt x="12" y="134"/>
                  </a:lnTo>
                  <a:lnTo>
                    <a:pt x="8" y="129"/>
                  </a:lnTo>
                  <a:lnTo>
                    <a:pt x="5" y="124"/>
                  </a:lnTo>
                  <a:lnTo>
                    <a:pt x="1" y="116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7" y="103"/>
                  </a:lnTo>
                  <a:lnTo>
                    <a:pt x="2" y="97"/>
                  </a:lnTo>
                  <a:lnTo>
                    <a:pt x="1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4"/>
                  </a:lnTo>
                  <a:lnTo>
                    <a:pt x="15" y="50"/>
                  </a:lnTo>
                  <a:lnTo>
                    <a:pt x="24" y="41"/>
                  </a:lnTo>
                  <a:lnTo>
                    <a:pt x="32" y="33"/>
                  </a:lnTo>
                  <a:lnTo>
                    <a:pt x="53" y="16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90" y="5"/>
                  </a:lnTo>
                  <a:lnTo>
                    <a:pt x="101" y="6"/>
                  </a:lnTo>
                  <a:lnTo>
                    <a:pt x="114" y="5"/>
                  </a:lnTo>
                  <a:lnTo>
                    <a:pt x="120" y="4"/>
                  </a:lnTo>
                  <a:lnTo>
                    <a:pt x="126" y="1"/>
                  </a:lnTo>
                  <a:lnTo>
                    <a:pt x="125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3" name="Freeform 131"/>
            <p:cNvSpPr>
              <a:spLocks/>
            </p:cNvSpPr>
            <p:nvPr/>
          </p:nvSpPr>
          <p:spPr bwMode="auto">
            <a:xfrm>
              <a:off x="1537" y="1740"/>
              <a:ext cx="84" cy="61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74" y="8"/>
                </a:cxn>
                <a:cxn ang="0">
                  <a:pos x="68" y="12"/>
                </a:cxn>
                <a:cxn ang="0">
                  <a:pos x="62" y="14"/>
                </a:cxn>
                <a:cxn ang="0">
                  <a:pos x="50" y="16"/>
                </a:cxn>
                <a:cxn ang="0">
                  <a:pos x="42" y="17"/>
                </a:cxn>
                <a:cxn ang="0">
                  <a:pos x="31" y="15"/>
                </a:cxn>
                <a:cxn ang="0">
                  <a:pos x="22" y="13"/>
                </a:cxn>
                <a:cxn ang="0">
                  <a:pos x="13" y="9"/>
                </a:cxn>
                <a:cxn ang="0">
                  <a:pos x="7" y="6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4"/>
                </a:cxn>
                <a:cxn ang="0">
                  <a:pos x="1" y="25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3" y="44"/>
                </a:cxn>
                <a:cxn ang="0">
                  <a:pos x="7" y="48"/>
                </a:cxn>
                <a:cxn ang="0">
                  <a:pos x="12" y="52"/>
                </a:cxn>
                <a:cxn ang="0">
                  <a:pos x="18" y="55"/>
                </a:cxn>
                <a:cxn ang="0">
                  <a:pos x="27" y="57"/>
                </a:cxn>
                <a:cxn ang="0">
                  <a:pos x="36" y="59"/>
                </a:cxn>
                <a:cxn ang="0">
                  <a:pos x="48" y="60"/>
                </a:cxn>
                <a:cxn ang="0">
                  <a:pos x="55" y="58"/>
                </a:cxn>
                <a:cxn ang="0">
                  <a:pos x="62" y="57"/>
                </a:cxn>
                <a:cxn ang="0">
                  <a:pos x="67" y="54"/>
                </a:cxn>
                <a:cxn ang="0">
                  <a:pos x="74" y="51"/>
                </a:cxn>
                <a:cxn ang="0">
                  <a:pos x="80" y="45"/>
                </a:cxn>
                <a:cxn ang="0">
                  <a:pos x="82" y="38"/>
                </a:cxn>
                <a:cxn ang="0">
                  <a:pos x="83" y="32"/>
                </a:cxn>
                <a:cxn ang="0">
                  <a:pos x="83" y="33"/>
                </a:cxn>
                <a:cxn ang="0">
                  <a:pos x="83" y="2"/>
                </a:cxn>
                <a:cxn ang="0">
                  <a:pos x="83" y="2"/>
                </a:cxn>
              </a:cxnLst>
              <a:rect l="0" t="0" r="r" b="b"/>
              <a:pathLst>
                <a:path w="84" h="61">
                  <a:moveTo>
                    <a:pt x="83" y="2"/>
                  </a:moveTo>
                  <a:lnTo>
                    <a:pt x="74" y="8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0" y="16"/>
                  </a:lnTo>
                  <a:lnTo>
                    <a:pt x="42" y="17"/>
                  </a:lnTo>
                  <a:lnTo>
                    <a:pt x="31" y="15"/>
                  </a:lnTo>
                  <a:lnTo>
                    <a:pt x="22" y="13"/>
                  </a:lnTo>
                  <a:lnTo>
                    <a:pt x="13" y="9"/>
                  </a:lnTo>
                  <a:lnTo>
                    <a:pt x="7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7" y="48"/>
                  </a:lnTo>
                  <a:lnTo>
                    <a:pt x="12" y="52"/>
                  </a:lnTo>
                  <a:lnTo>
                    <a:pt x="18" y="55"/>
                  </a:lnTo>
                  <a:lnTo>
                    <a:pt x="27" y="57"/>
                  </a:lnTo>
                  <a:lnTo>
                    <a:pt x="36" y="59"/>
                  </a:lnTo>
                  <a:lnTo>
                    <a:pt x="48" y="60"/>
                  </a:lnTo>
                  <a:lnTo>
                    <a:pt x="55" y="58"/>
                  </a:lnTo>
                  <a:lnTo>
                    <a:pt x="62" y="57"/>
                  </a:lnTo>
                  <a:lnTo>
                    <a:pt x="67" y="54"/>
                  </a:lnTo>
                  <a:lnTo>
                    <a:pt x="74" y="51"/>
                  </a:lnTo>
                  <a:lnTo>
                    <a:pt x="80" y="45"/>
                  </a:lnTo>
                  <a:lnTo>
                    <a:pt x="82" y="38"/>
                  </a:lnTo>
                  <a:lnTo>
                    <a:pt x="83" y="32"/>
                  </a:lnTo>
                  <a:lnTo>
                    <a:pt x="83" y="33"/>
                  </a:lnTo>
                  <a:lnTo>
                    <a:pt x="83" y="2"/>
                  </a:lnTo>
                  <a:lnTo>
                    <a:pt x="83" y="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4" name="Freeform 132"/>
            <p:cNvSpPr>
              <a:spLocks/>
            </p:cNvSpPr>
            <p:nvPr/>
          </p:nvSpPr>
          <p:spPr bwMode="auto">
            <a:xfrm>
              <a:off x="1969" y="2630"/>
              <a:ext cx="102" cy="120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99" y="58"/>
                </a:cxn>
                <a:cxn ang="0">
                  <a:pos x="101" y="70"/>
                </a:cxn>
                <a:cxn ang="0">
                  <a:pos x="101" y="86"/>
                </a:cxn>
                <a:cxn ang="0">
                  <a:pos x="101" y="96"/>
                </a:cxn>
                <a:cxn ang="0">
                  <a:pos x="99" y="102"/>
                </a:cxn>
                <a:cxn ang="0">
                  <a:pos x="97" y="107"/>
                </a:cxn>
                <a:cxn ang="0">
                  <a:pos x="94" y="110"/>
                </a:cxn>
                <a:cxn ang="0">
                  <a:pos x="91" y="112"/>
                </a:cxn>
                <a:cxn ang="0">
                  <a:pos x="88" y="114"/>
                </a:cxn>
                <a:cxn ang="0">
                  <a:pos x="84" y="116"/>
                </a:cxn>
                <a:cxn ang="0">
                  <a:pos x="75" y="118"/>
                </a:cxn>
                <a:cxn ang="0">
                  <a:pos x="66" y="119"/>
                </a:cxn>
                <a:cxn ang="0">
                  <a:pos x="47" y="119"/>
                </a:cxn>
                <a:cxn ang="0">
                  <a:pos x="36" y="117"/>
                </a:cxn>
                <a:cxn ang="0">
                  <a:pos x="29" y="116"/>
                </a:cxn>
                <a:cxn ang="0">
                  <a:pos x="22" y="113"/>
                </a:cxn>
                <a:cxn ang="0">
                  <a:pos x="16" y="109"/>
                </a:cxn>
                <a:cxn ang="0">
                  <a:pos x="11" y="104"/>
                </a:cxn>
                <a:cxn ang="0">
                  <a:pos x="7" y="99"/>
                </a:cxn>
                <a:cxn ang="0">
                  <a:pos x="3" y="91"/>
                </a:cxn>
                <a:cxn ang="0">
                  <a:pos x="2" y="83"/>
                </a:cxn>
                <a:cxn ang="0">
                  <a:pos x="0" y="76"/>
                </a:cxn>
                <a:cxn ang="0">
                  <a:pos x="0" y="54"/>
                </a:cxn>
                <a:cxn ang="0">
                  <a:pos x="0" y="32"/>
                </a:cxn>
                <a:cxn ang="0">
                  <a:pos x="8" y="22"/>
                </a:cxn>
                <a:cxn ang="0">
                  <a:pos x="16" y="14"/>
                </a:cxn>
                <a:cxn ang="0">
                  <a:pos x="30" y="5"/>
                </a:cxn>
                <a:cxn ang="0">
                  <a:pos x="43" y="1"/>
                </a:cxn>
                <a:cxn ang="0">
                  <a:pos x="54" y="0"/>
                </a:cxn>
                <a:cxn ang="0">
                  <a:pos x="61" y="0"/>
                </a:cxn>
                <a:cxn ang="0">
                  <a:pos x="65" y="1"/>
                </a:cxn>
                <a:cxn ang="0">
                  <a:pos x="68" y="3"/>
                </a:cxn>
                <a:cxn ang="0">
                  <a:pos x="72" y="6"/>
                </a:cxn>
                <a:cxn ang="0">
                  <a:pos x="77" y="11"/>
                </a:cxn>
                <a:cxn ang="0">
                  <a:pos x="82" y="17"/>
                </a:cxn>
                <a:cxn ang="0">
                  <a:pos x="90" y="32"/>
                </a:cxn>
              </a:cxnLst>
              <a:rect l="0" t="0" r="r" b="b"/>
              <a:pathLst>
                <a:path w="102" h="120">
                  <a:moveTo>
                    <a:pt x="90" y="32"/>
                  </a:moveTo>
                  <a:lnTo>
                    <a:pt x="99" y="58"/>
                  </a:lnTo>
                  <a:lnTo>
                    <a:pt x="101" y="70"/>
                  </a:lnTo>
                  <a:lnTo>
                    <a:pt x="101" y="86"/>
                  </a:lnTo>
                  <a:lnTo>
                    <a:pt x="101" y="96"/>
                  </a:lnTo>
                  <a:lnTo>
                    <a:pt x="99" y="102"/>
                  </a:lnTo>
                  <a:lnTo>
                    <a:pt x="97" y="107"/>
                  </a:lnTo>
                  <a:lnTo>
                    <a:pt x="94" y="110"/>
                  </a:lnTo>
                  <a:lnTo>
                    <a:pt x="91" y="112"/>
                  </a:lnTo>
                  <a:lnTo>
                    <a:pt x="88" y="114"/>
                  </a:lnTo>
                  <a:lnTo>
                    <a:pt x="84" y="116"/>
                  </a:lnTo>
                  <a:lnTo>
                    <a:pt x="75" y="118"/>
                  </a:lnTo>
                  <a:lnTo>
                    <a:pt x="66" y="119"/>
                  </a:lnTo>
                  <a:lnTo>
                    <a:pt x="47" y="119"/>
                  </a:lnTo>
                  <a:lnTo>
                    <a:pt x="36" y="117"/>
                  </a:lnTo>
                  <a:lnTo>
                    <a:pt x="29" y="116"/>
                  </a:lnTo>
                  <a:lnTo>
                    <a:pt x="22" y="113"/>
                  </a:lnTo>
                  <a:lnTo>
                    <a:pt x="16" y="109"/>
                  </a:lnTo>
                  <a:lnTo>
                    <a:pt x="11" y="104"/>
                  </a:lnTo>
                  <a:lnTo>
                    <a:pt x="7" y="99"/>
                  </a:lnTo>
                  <a:lnTo>
                    <a:pt x="3" y="91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6" y="14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68" y="3"/>
                  </a:lnTo>
                  <a:lnTo>
                    <a:pt x="72" y="6"/>
                  </a:lnTo>
                  <a:lnTo>
                    <a:pt x="77" y="11"/>
                  </a:lnTo>
                  <a:lnTo>
                    <a:pt x="82" y="17"/>
                  </a:lnTo>
                  <a:lnTo>
                    <a:pt x="90" y="3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5" name="Freeform 133"/>
            <p:cNvSpPr>
              <a:spLocks/>
            </p:cNvSpPr>
            <p:nvPr/>
          </p:nvSpPr>
          <p:spPr bwMode="auto">
            <a:xfrm>
              <a:off x="1476" y="1548"/>
              <a:ext cx="207" cy="206"/>
            </a:xfrm>
            <a:custGeom>
              <a:avLst/>
              <a:gdLst/>
              <a:ahLst/>
              <a:cxnLst>
                <a:cxn ang="0">
                  <a:pos x="62" y="199"/>
                </a:cxn>
                <a:cxn ang="0">
                  <a:pos x="50" y="203"/>
                </a:cxn>
                <a:cxn ang="0">
                  <a:pos x="26" y="203"/>
                </a:cxn>
                <a:cxn ang="0">
                  <a:pos x="15" y="198"/>
                </a:cxn>
                <a:cxn ang="0">
                  <a:pos x="9" y="194"/>
                </a:cxn>
                <a:cxn ang="0">
                  <a:pos x="3" y="180"/>
                </a:cxn>
                <a:cxn ang="0">
                  <a:pos x="0" y="149"/>
                </a:cxn>
                <a:cxn ang="0">
                  <a:pos x="1" y="123"/>
                </a:cxn>
                <a:cxn ang="0">
                  <a:pos x="2" y="85"/>
                </a:cxn>
                <a:cxn ang="0">
                  <a:pos x="8" y="54"/>
                </a:cxn>
                <a:cxn ang="0">
                  <a:pos x="19" y="32"/>
                </a:cxn>
                <a:cxn ang="0">
                  <a:pos x="32" y="22"/>
                </a:cxn>
                <a:cxn ang="0">
                  <a:pos x="50" y="11"/>
                </a:cxn>
                <a:cxn ang="0">
                  <a:pos x="68" y="4"/>
                </a:cxn>
                <a:cxn ang="0">
                  <a:pos x="91" y="1"/>
                </a:cxn>
                <a:cxn ang="0">
                  <a:pos x="109" y="1"/>
                </a:cxn>
                <a:cxn ang="0">
                  <a:pos x="128" y="3"/>
                </a:cxn>
                <a:cxn ang="0">
                  <a:pos x="147" y="8"/>
                </a:cxn>
                <a:cxn ang="0">
                  <a:pos x="163" y="17"/>
                </a:cxn>
                <a:cxn ang="0">
                  <a:pos x="177" y="30"/>
                </a:cxn>
                <a:cxn ang="0">
                  <a:pos x="187" y="48"/>
                </a:cxn>
                <a:cxn ang="0">
                  <a:pos x="191" y="64"/>
                </a:cxn>
                <a:cxn ang="0">
                  <a:pos x="195" y="107"/>
                </a:cxn>
                <a:cxn ang="0">
                  <a:pos x="199" y="128"/>
                </a:cxn>
                <a:cxn ang="0">
                  <a:pos x="205" y="144"/>
                </a:cxn>
                <a:cxn ang="0">
                  <a:pos x="205" y="167"/>
                </a:cxn>
                <a:cxn ang="0">
                  <a:pos x="201" y="177"/>
                </a:cxn>
                <a:cxn ang="0">
                  <a:pos x="191" y="190"/>
                </a:cxn>
                <a:cxn ang="0">
                  <a:pos x="178" y="200"/>
                </a:cxn>
                <a:cxn ang="0">
                  <a:pos x="163" y="204"/>
                </a:cxn>
                <a:cxn ang="0">
                  <a:pos x="144" y="204"/>
                </a:cxn>
                <a:cxn ang="0">
                  <a:pos x="152" y="184"/>
                </a:cxn>
                <a:cxn ang="0">
                  <a:pos x="164" y="162"/>
                </a:cxn>
                <a:cxn ang="0">
                  <a:pos x="168" y="144"/>
                </a:cxn>
                <a:cxn ang="0">
                  <a:pos x="164" y="102"/>
                </a:cxn>
                <a:cxn ang="0">
                  <a:pos x="162" y="80"/>
                </a:cxn>
                <a:cxn ang="0">
                  <a:pos x="160" y="67"/>
                </a:cxn>
                <a:cxn ang="0">
                  <a:pos x="155" y="61"/>
                </a:cxn>
                <a:cxn ang="0">
                  <a:pos x="145" y="58"/>
                </a:cxn>
                <a:cxn ang="0">
                  <a:pos x="128" y="64"/>
                </a:cxn>
                <a:cxn ang="0">
                  <a:pos x="91" y="80"/>
                </a:cxn>
                <a:cxn ang="0">
                  <a:pos x="44" y="95"/>
                </a:cxn>
                <a:cxn ang="0">
                  <a:pos x="42" y="134"/>
                </a:cxn>
                <a:cxn ang="0">
                  <a:pos x="46" y="166"/>
                </a:cxn>
                <a:cxn ang="0">
                  <a:pos x="50" y="178"/>
                </a:cxn>
                <a:cxn ang="0">
                  <a:pos x="62" y="192"/>
                </a:cxn>
              </a:cxnLst>
              <a:rect l="0" t="0" r="r" b="b"/>
              <a:pathLst>
                <a:path w="207" h="206">
                  <a:moveTo>
                    <a:pt x="62" y="192"/>
                  </a:moveTo>
                  <a:lnTo>
                    <a:pt x="62" y="199"/>
                  </a:lnTo>
                  <a:lnTo>
                    <a:pt x="56" y="202"/>
                  </a:lnTo>
                  <a:lnTo>
                    <a:pt x="50" y="203"/>
                  </a:lnTo>
                  <a:lnTo>
                    <a:pt x="37" y="204"/>
                  </a:lnTo>
                  <a:lnTo>
                    <a:pt x="26" y="203"/>
                  </a:lnTo>
                  <a:lnTo>
                    <a:pt x="19" y="202"/>
                  </a:lnTo>
                  <a:lnTo>
                    <a:pt x="15" y="198"/>
                  </a:lnTo>
                  <a:lnTo>
                    <a:pt x="11" y="196"/>
                  </a:lnTo>
                  <a:lnTo>
                    <a:pt x="9" y="194"/>
                  </a:lnTo>
                  <a:lnTo>
                    <a:pt x="6" y="188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49"/>
                  </a:lnTo>
                  <a:lnTo>
                    <a:pt x="1" y="134"/>
                  </a:lnTo>
                  <a:lnTo>
                    <a:pt x="1" y="123"/>
                  </a:lnTo>
                  <a:lnTo>
                    <a:pt x="2" y="107"/>
                  </a:lnTo>
                  <a:lnTo>
                    <a:pt x="2" y="85"/>
                  </a:lnTo>
                  <a:lnTo>
                    <a:pt x="3" y="70"/>
                  </a:lnTo>
                  <a:lnTo>
                    <a:pt x="8" y="54"/>
                  </a:lnTo>
                  <a:lnTo>
                    <a:pt x="14" y="42"/>
                  </a:lnTo>
                  <a:lnTo>
                    <a:pt x="19" y="32"/>
                  </a:lnTo>
                  <a:lnTo>
                    <a:pt x="25" y="26"/>
                  </a:lnTo>
                  <a:lnTo>
                    <a:pt x="32" y="22"/>
                  </a:lnTo>
                  <a:lnTo>
                    <a:pt x="41" y="16"/>
                  </a:lnTo>
                  <a:lnTo>
                    <a:pt x="50" y="11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80" y="2"/>
                  </a:lnTo>
                  <a:lnTo>
                    <a:pt x="91" y="1"/>
                  </a:lnTo>
                  <a:lnTo>
                    <a:pt x="100" y="0"/>
                  </a:lnTo>
                  <a:lnTo>
                    <a:pt x="109" y="1"/>
                  </a:lnTo>
                  <a:lnTo>
                    <a:pt x="120" y="1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7" y="8"/>
                  </a:lnTo>
                  <a:lnTo>
                    <a:pt x="155" y="12"/>
                  </a:lnTo>
                  <a:lnTo>
                    <a:pt x="163" y="17"/>
                  </a:lnTo>
                  <a:lnTo>
                    <a:pt x="171" y="22"/>
                  </a:lnTo>
                  <a:lnTo>
                    <a:pt x="177" y="30"/>
                  </a:lnTo>
                  <a:lnTo>
                    <a:pt x="182" y="38"/>
                  </a:lnTo>
                  <a:lnTo>
                    <a:pt x="187" y="48"/>
                  </a:lnTo>
                  <a:lnTo>
                    <a:pt x="190" y="56"/>
                  </a:lnTo>
                  <a:lnTo>
                    <a:pt x="191" y="64"/>
                  </a:lnTo>
                  <a:lnTo>
                    <a:pt x="194" y="86"/>
                  </a:lnTo>
                  <a:lnTo>
                    <a:pt x="195" y="107"/>
                  </a:lnTo>
                  <a:lnTo>
                    <a:pt x="197" y="115"/>
                  </a:lnTo>
                  <a:lnTo>
                    <a:pt x="199" y="128"/>
                  </a:lnTo>
                  <a:lnTo>
                    <a:pt x="201" y="135"/>
                  </a:lnTo>
                  <a:lnTo>
                    <a:pt x="205" y="144"/>
                  </a:lnTo>
                  <a:lnTo>
                    <a:pt x="206" y="155"/>
                  </a:lnTo>
                  <a:lnTo>
                    <a:pt x="205" y="167"/>
                  </a:lnTo>
                  <a:lnTo>
                    <a:pt x="203" y="172"/>
                  </a:lnTo>
                  <a:lnTo>
                    <a:pt x="201" y="177"/>
                  </a:lnTo>
                  <a:lnTo>
                    <a:pt x="197" y="184"/>
                  </a:lnTo>
                  <a:lnTo>
                    <a:pt x="191" y="190"/>
                  </a:lnTo>
                  <a:lnTo>
                    <a:pt x="185" y="196"/>
                  </a:lnTo>
                  <a:lnTo>
                    <a:pt x="178" y="200"/>
                  </a:lnTo>
                  <a:lnTo>
                    <a:pt x="171" y="202"/>
                  </a:lnTo>
                  <a:lnTo>
                    <a:pt x="163" y="204"/>
                  </a:lnTo>
                  <a:lnTo>
                    <a:pt x="154" y="205"/>
                  </a:lnTo>
                  <a:lnTo>
                    <a:pt x="144" y="204"/>
                  </a:lnTo>
                  <a:lnTo>
                    <a:pt x="144" y="194"/>
                  </a:lnTo>
                  <a:lnTo>
                    <a:pt x="152" y="184"/>
                  </a:lnTo>
                  <a:lnTo>
                    <a:pt x="158" y="175"/>
                  </a:lnTo>
                  <a:lnTo>
                    <a:pt x="164" y="162"/>
                  </a:lnTo>
                  <a:lnTo>
                    <a:pt x="167" y="152"/>
                  </a:lnTo>
                  <a:lnTo>
                    <a:pt x="168" y="144"/>
                  </a:lnTo>
                  <a:lnTo>
                    <a:pt x="168" y="123"/>
                  </a:lnTo>
                  <a:lnTo>
                    <a:pt x="164" y="102"/>
                  </a:lnTo>
                  <a:lnTo>
                    <a:pt x="163" y="90"/>
                  </a:lnTo>
                  <a:lnTo>
                    <a:pt x="162" y="80"/>
                  </a:lnTo>
                  <a:lnTo>
                    <a:pt x="161" y="72"/>
                  </a:lnTo>
                  <a:lnTo>
                    <a:pt x="160" y="67"/>
                  </a:lnTo>
                  <a:lnTo>
                    <a:pt x="158" y="63"/>
                  </a:lnTo>
                  <a:lnTo>
                    <a:pt x="155" y="61"/>
                  </a:lnTo>
                  <a:lnTo>
                    <a:pt x="151" y="59"/>
                  </a:lnTo>
                  <a:lnTo>
                    <a:pt x="145" y="58"/>
                  </a:lnTo>
                  <a:lnTo>
                    <a:pt x="140" y="59"/>
                  </a:lnTo>
                  <a:lnTo>
                    <a:pt x="128" y="64"/>
                  </a:lnTo>
                  <a:lnTo>
                    <a:pt x="114" y="73"/>
                  </a:lnTo>
                  <a:lnTo>
                    <a:pt x="91" y="80"/>
                  </a:lnTo>
                  <a:lnTo>
                    <a:pt x="66" y="89"/>
                  </a:lnTo>
                  <a:lnTo>
                    <a:pt x="44" y="95"/>
                  </a:lnTo>
                  <a:lnTo>
                    <a:pt x="43" y="96"/>
                  </a:lnTo>
                  <a:lnTo>
                    <a:pt x="42" y="134"/>
                  </a:lnTo>
                  <a:lnTo>
                    <a:pt x="44" y="160"/>
                  </a:lnTo>
                  <a:lnTo>
                    <a:pt x="46" y="166"/>
                  </a:lnTo>
                  <a:lnTo>
                    <a:pt x="47" y="172"/>
                  </a:lnTo>
                  <a:lnTo>
                    <a:pt x="50" y="178"/>
                  </a:lnTo>
                  <a:lnTo>
                    <a:pt x="54" y="184"/>
                  </a:lnTo>
                  <a:lnTo>
                    <a:pt x="62" y="192"/>
                  </a:lnTo>
                  <a:lnTo>
                    <a:pt x="62" y="19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6" name="Freeform 134"/>
            <p:cNvSpPr>
              <a:spLocks/>
            </p:cNvSpPr>
            <p:nvPr/>
          </p:nvSpPr>
          <p:spPr bwMode="auto">
            <a:xfrm>
              <a:off x="1518" y="1606"/>
              <a:ext cx="127" cy="152"/>
            </a:xfrm>
            <a:custGeom>
              <a:avLst/>
              <a:gdLst/>
              <a:ahLst/>
              <a:cxnLst>
                <a:cxn ang="0">
                  <a:pos x="102" y="136"/>
                </a:cxn>
                <a:cxn ang="0">
                  <a:pos x="110" y="126"/>
                </a:cxn>
                <a:cxn ang="0">
                  <a:pos x="116" y="117"/>
                </a:cxn>
                <a:cxn ang="0">
                  <a:pos x="123" y="104"/>
                </a:cxn>
                <a:cxn ang="0">
                  <a:pos x="125" y="94"/>
                </a:cxn>
                <a:cxn ang="0">
                  <a:pos x="126" y="86"/>
                </a:cxn>
                <a:cxn ang="0">
                  <a:pos x="126" y="65"/>
                </a:cxn>
                <a:cxn ang="0">
                  <a:pos x="123" y="44"/>
                </a:cxn>
                <a:cxn ang="0">
                  <a:pos x="122" y="32"/>
                </a:cxn>
                <a:cxn ang="0">
                  <a:pos x="120" y="22"/>
                </a:cxn>
                <a:cxn ang="0">
                  <a:pos x="119" y="14"/>
                </a:cxn>
                <a:cxn ang="0">
                  <a:pos x="118" y="9"/>
                </a:cxn>
                <a:cxn ang="0">
                  <a:pos x="116" y="5"/>
                </a:cxn>
                <a:cxn ang="0">
                  <a:pos x="114" y="3"/>
                </a:cxn>
                <a:cxn ang="0">
                  <a:pos x="109" y="1"/>
                </a:cxn>
                <a:cxn ang="0">
                  <a:pos x="104" y="0"/>
                </a:cxn>
                <a:cxn ang="0">
                  <a:pos x="98" y="1"/>
                </a:cxn>
                <a:cxn ang="0">
                  <a:pos x="87" y="6"/>
                </a:cxn>
                <a:cxn ang="0">
                  <a:pos x="72" y="15"/>
                </a:cxn>
                <a:cxn ang="0">
                  <a:pos x="50" y="22"/>
                </a:cxn>
                <a:cxn ang="0">
                  <a:pos x="25" y="31"/>
                </a:cxn>
                <a:cxn ang="0">
                  <a:pos x="2" y="37"/>
                </a:cxn>
                <a:cxn ang="0">
                  <a:pos x="1" y="38"/>
                </a:cxn>
                <a:cxn ang="0">
                  <a:pos x="0" y="76"/>
                </a:cxn>
                <a:cxn ang="0">
                  <a:pos x="2" y="102"/>
                </a:cxn>
                <a:cxn ang="0">
                  <a:pos x="5" y="108"/>
                </a:cxn>
                <a:cxn ang="0">
                  <a:pos x="6" y="114"/>
                </a:cxn>
                <a:cxn ang="0">
                  <a:pos x="8" y="120"/>
                </a:cxn>
                <a:cxn ang="0">
                  <a:pos x="12" y="126"/>
                </a:cxn>
                <a:cxn ang="0">
                  <a:pos x="20" y="134"/>
                </a:cxn>
                <a:cxn ang="0">
                  <a:pos x="26" y="140"/>
                </a:cxn>
                <a:cxn ang="0">
                  <a:pos x="33" y="143"/>
                </a:cxn>
                <a:cxn ang="0">
                  <a:pos x="42" y="147"/>
                </a:cxn>
                <a:cxn ang="0">
                  <a:pos x="51" y="149"/>
                </a:cxn>
                <a:cxn ang="0">
                  <a:pos x="61" y="151"/>
                </a:cxn>
                <a:cxn ang="0">
                  <a:pos x="70" y="150"/>
                </a:cxn>
                <a:cxn ang="0">
                  <a:pos x="81" y="148"/>
                </a:cxn>
                <a:cxn ang="0">
                  <a:pos x="88" y="146"/>
                </a:cxn>
                <a:cxn ang="0">
                  <a:pos x="93" y="142"/>
                </a:cxn>
                <a:cxn ang="0">
                  <a:pos x="102" y="136"/>
                </a:cxn>
              </a:cxnLst>
              <a:rect l="0" t="0" r="r" b="b"/>
              <a:pathLst>
                <a:path w="127" h="152">
                  <a:moveTo>
                    <a:pt x="102" y="136"/>
                  </a:moveTo>
                  <a:lnTo>
                    <a:pt x="110" y="126"/>
                  </a:lnTo>
                  <a:lnTo>
                    <a:pt x="116" y="117"/>
                  </a:lnTo>
                  <a:lnTo>
                    <a:pt x="123" y="104"/>
                  </a:lnTo>
                  <a:lnTo>
                    <a:pt x="125" y="94"/>
                  </a:lnTo>
                  <a:lnTo>
                    <a:pt x="126" y="86"/>
                  </a:lnTo>
                  <a:lnTo>
                    <a:pt x="126" y="65"/>
                  </a:lnTo>
                  <a:lnTo>
                    <a:pt x="123" y="44"/>
                  </a:lnTo>
                  <a:lnTo>
                    <a:pt x="122" y="32"/>
                  </a:lnTo>
                  <a:lnTo>
                    <a:pt x="120" y="22"/>
                  </a:lnTo>
                  <a:lnTo>
                    <a:pt x="119" y="14"/>
                  </a:lnTo>
                  <a:lnTo>
                    <a:pt x="118" y="9"/>
                  </a:lnTo>
                  <a:lnTo>
                    <a:pt x="116" y="5"/>
                  </a:lnTo>
                  <a:lnTo>
                    <a:pt x="114" y="3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8" y="1"/>
                  </a:lnTo>
                  <a:lnTo>
                    <a:pt x="87" y="6"/>
                  </a:lnTo>
                  <a:lnTo>
                    <a:pt x="72" y="15"/>
                  </a:lnTo>
                  <a:lnTo>
                    <a:pt x="50" y="22"/>
                  </a:lnTo>
                  <a:lnTo>
                    <a:pt x="25" y="31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76"/>
                  </a:lnTo>
                  <a:lnTo>
                    <a:pt x="2" y="102"/>
                  </a:lnTo>
                  <a:lnTo>
                    <a:pt x="5" y="108"/>
                  </a:lnTo>
                  <a:lnTo>
                    <a:pt x="6" y="114"/>
                  </a:lnTo>
                  <a:lnTo>
                    <a:pt x="8" y="120"/>
                  </a:lnTo>
                  <a:lnTo>
                    <a:pt x="12" y="126"/>
                  </a:lnTo>
                  <a:lnTo>
                    <a:pt x="20" y="134"/>
                  </a:lnTo>
                  <a:lnTo>
                    <a:pt x="26" y="140"/>
                  </a:lnTo>
                  <a:lnTo>
                    <a:pt x="33" y="143"/>
                  </a:lnTo>
                  <a:lnTo>
                    <a:pt x="42" y="147"/>
                  </a:lnTo>
                  <a:lnTo>
                    <a:pt x="51" y="149"/>
                  </a:lnTo>
                  <a:lnTo>
                    <a:pt x="61" y="151"/>
                  </a:lnTo>
                  <a:lnTo>
                    <a:pt x="70" y="150"/>
                  </a:lnTo>
                  <a:lnTo>
                    <a:pt x="81" y="148"/>
                  </a:lnTo>
                  <a:lnTo>
                    <a:pt x="88" y="146"/>
                  </a:lnTo>
                  <a:lnTo>
                    <a:pt x="93" y="142"/>
                  </a:lnTo>
                  <a:lnTo>
                    <a:pt x="102" y="13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7" name="Freeform 135"/>
            <p:cNvSpPr>
              <a:spLocks/>
            </p:cNvSpPr>
            <p:nvPr/>
          </p:nvSpPr>
          <p:spPr bwMode="auto">
            <a:xfrm>
              <a:off x="1809" y="1187"/>
              <a:ext cx="22" cy="59"/>
            </a:xfrm>
            <a:custGeom>
              <a:avLst/>
              <a:gdLst/>
              <a:ahLst/>
              <a:cxnLst>
                <a:cxn ang="0">
                  <a:pos x="17" y="14"/>
                </a:cxn>
                <a:cxn ang="0">
                  <a:pos x="15" y="29"/>
                </a:cxn>
                <a:cxn ang="0">
                  <a:pos x="18" y="44"/>
                </a:cxn>
                <a:cxn ang="0">
                  <a:pos x="20" y="57"/>
                </a:cxn>
                <a:cxn ang="0">
                  <a:pos x="21" y="58"/>
                </a:cxn>
                <a:cxn ang="0">
                  <a:pos x="18" y="56"/>
                </a:cxn>
                <a:cxn ang="0">
                  <a:pos x="12" y="51"/>
                </a:cxn>
                <a:cxn ang="0">
                  <a:pos x="7" y="43"/>
                </a:cxn>
                <a:cxn ang="0">
                  <a:pos x="4" y="37"/>
                </a:cxn>
                <a:cxn ang="0">
                  <a:pos x="2" y="33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7" y="15"/>
                </a:cxn>
                <a:cxn ang="0">
                  <a:pos x="17" y="14"/>
                </a:cxn>
              </a:cxnLst>
              <a:rect l="0" t="0" r="r" b="b"/>
              <a:pathLst>
                <a:path w="22" h="59">
                  <a:moveTo>
                    <a:pt x="17" y="14"/>
                  </a:moveTo>
                  <a:lnTo>
                    <a:pt x="15" y="29"/>
                  </a:lnTo>
                  <a:lnTo>
                    <a:pt x="18" y="44"/>
                  </a:lnTo>
                  <a:lnTo>
                    <a:pt x="20" y="57"/>
                  </a:lnTo>
                  <a:lnTo>
                    <a:pt x="21" y="58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7" y="43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16"/>
                  </a:lnTo>
                  <a:lnTo>
                    <a:pt x="0" y="7"/>
                  </a:lnTo>
                  <a:lnTo>
                    <a:pt x="4" y="0"/>
                  </a:lnTo>
                  <a:lnTo>
                    <a:pt x="17" y="15"/>
                  </a:lnTo>
                  <a:lnTo>
                    <a:pt x="17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8" name="Freeform 136"/>
            <p:cNvSpPr>
              <a:spLocks/>
            </p:cNvSpPr>
            <p:nvPr/>
          </p:nvSpPr>
          <p:spPr bwMode="auto">
            <a:xfrm>
              <a:off x="1825" y="1107"/>
              <a:ext cx="163" cy="222"/>
            </a:xfrm>
            <a:custGeom>
              <a:avLst/>
              <a:gdLst/>
              <a:ahLst/>
              <a:cxnLst>
                <a:cxn ang="0">
                  <a:pos x="161" y="95"/>
                </a:cxn>
                <a:cxn ang="0">
                  <a:pos x="161" y="92"/>
                </a:cxn>
                <a:cxn ang="0">
                  <a:pos x="162" y="71"/>
                </a:cxn>
                <a:cxn ang="0">
                  <a:pos x="159" y="59"/>
                </a:cxn>
                <a:cxn ang="0">
                  <a:pos x="158" y="55"/>
                </a:cxn>
                <a:cxn ang="0">
                  <a:pos x="155" y="44"/>
                </a:cxn>
                <a:cxn ang="0">
                  <a:pos x="152" y="33"/>
                </a:cxn>
                <a:cxn ang="0">
                  <a:pos x="150" y="19"/>
                </a:cxn>
                <a:cxn ang="0">
                  <a:pos x="145" y="11"/>
                </a:cxn>
                <a:cxn ang="0">
                  <a:pos x="140" y="5"/>
                </a:cxn>
                <a:cxn ang="0">
                  <a:pos x="136" y="0"/>
                </a:cxn>
                <a:cxn ang="0">
                  <a:pos x="126" y="2"/>
                </a:cxn>
                <a:cxn ang="0">
                  <a:pos x="118" y="3"/>
                </a:cxn>
                <a:cxn ang="0">
                  <a:pos x="110" y="7"/>
                </a:cxn>
                <a:cxn ang="0">
                  <a:pos x="105" y="11"/>
                </a:cxn>
                <a:cxn ang="0">
                  <a:pos x="97" y="23"/>
                </a:cxn>
                <a:cxn ang="0">
                  <a:pos x="90" y="31"/>
                </a:cxn>
                <a:cxn ang="0">
                  <a:pos x="84" y="39"/>
                </a:cxn>
                <a:cxn ang="0">
                  <a:pos x="79" y="45"/>
                </a:cxn>
                <a:cxn ang="0">
                  <a:pos x="71" y="51"/>
                </a:cxn>
                <a:cxn ang="0">
                  <a:pos x="66" y="53"/>
                </a:cxn>
                <a:cxn ang="0">
                  <a:pos x="62" y="57"/>
                </a:cxn>
                <a:cxn ang="0">
                  <a:pos x="59" y="59"/>
                </a:cxn>
                <a:cxn ang="0">
                  <a:pos x="54" y="61"/>
                </a:cxn>
                <a:cxn ang="0">
                  <a:pos x="48" y="63"/>
                </a:cxn>
                <a:cxn ang="0">
                  <a:pos x="42" y="64"/>
                </a:cxn>
                <a:cxn ang="0">
                  <a:pos x="38" y="64"/>
                </a:cxn>
                <a:cxn ang="0">
                  <a:pos x="34" y="63"/>
                </a:cxn>
                <a:cxn ang="0">
                  <a:pos x="30" y="61"/>
                </a:cxn>
                <a:cxn ang="0">
                  <a:pos x="25" y="66"/>
                </a:cxn>
                <a:cxn ang="0">
                  <a:pos x="16" y="72"/>
                </a:cxn>
                <a:cxn ang="0">
                  <a:pos x="9" y="76"/>
                </a:cxn>
                <a:cxn ang="0">
                  <a:pos x="5" y="71"/>
                </a:cxn>
                <a:cxn ang="0">
                  <a:pos x="1" y="95"/>
                </a:cxn>
                <a:cxn ang="0">
                  <a:pos x="1" y="94"/>
                </a:cxn>
                <a:cxn ang="0">
                  <a:pos x="0" y="109"/>
                </a:cxn>
                <a:cxn ang="0">
                  <a:pos x="2" y="124"/>
                </a:cxn>
                <a:cxn ang="0">
                  <a:pos x="5" y="137"/>
                </a:cxn>
                <a:cxn ang="0">
                  <a:pos x="8" y="145"/>
                </a:cxn>
                <a:cxn ang="0">
                  <a:pos x="26" y="184"/>
                </a:cxn>
                <a:cxn ang="0">
                  <a:pos x="32" y="193"/>
                </a:cxn>
                <a:cxn ang="0">
                  <a:pos x="43" y="205"/>
                </a:cxn>
                <a:cxn ang="0">
                  <a:pos x="48" y="211"/>
                </a:cxn>
                <a:cxn ang="0">
                  <a:pos x="60" y="218"/>
                </a:cxn>
                <a:cxn ang="0">
                  <a:pos x="72" y="221"/>
                </a:cxn>
                <a:cxn ang="0">
                  <a:pos x="91" y="221"/>
                </a:cxn>
                <a:cxn ang="0">
                  <a:pos x="105" y="219"/>
                </a:cxn>
                <a:cxn ang="0">
                  <a:pos x="113" y="215"/>
                </a:cxn>
                <a:cxn ang="0">
                  <a:pos x="120" y="208"/>
                </a:cxn>
                <a:cxn ang="0">
                  <a:pos x="129" y="199"/>
                </a:cxn>
                <a:cxn ang="0">
                  <a:pos x="138" y="183"/>
                </a:cxn>
                <a:cxn ang="0">
                  <a:pos x="150" y="161"/>
                </a:cxn>
                <a:cxn ang="0">
                  <a:pos x="155" y="146"/>
                </a:cxn>
                <a:cxn ang="0">
                  <a:pos x="156" y="141"/>
                </a:cxn>
                <a:cxn ang="0">
                  <a:pos x="158" y="124"/>
                </a:cxn>
                <a:cxn ang="0">
                  <a:pos x="161" y="94"/>
                </a:cxn>
                <a:cxn ang="0">
                  <a:pos x="161" y="95"/>
                </a:cxn>
              </a:cxnLst>
              <a:rect l="0" t="0" r="r" b="b"/>
              <a:pathLst>
                <a:path w="163" h="222">
                  <a:moveTo>
                    <a:pt x="161" y="95"/>
                  </a:moveTo>
                  <a:lnTo>
                    <a:pt x="161" y="92"/>
                  </a:lnTo>
                  <a:lnTo>
                    <a:pt x="162" y="71"/>
                  </a:lnTo>
                  <a:lnTo>
                    <a:pt x="159" y="59"/>
                  </a:lnTo>
                  <a:lnTo>
                    <a:pt x="158" y="55"/>
                  </a:lnTo>
                  <a:lnTo>
                    <a:pt x="155" y="44"/>
                  </a:lnTo>
                  <a:lnTo>
                    <a:pt x="152" y="33"/>
                  </a:lnTo>
                  <a:lnTo>
                    <a:pt x="150" y="19"/>
                  </a:lnTo>
                  <a:lnTo>
                    <a:pt x="145" y="11"/>
                  </a:lnTo>
                  <a:lnTo>
                    <a:pt x="140" y="5"/>
                  </a:lnTo>
                  <a:lnTo>
                    <a:pt x="136" y="0"/>
                  </a:lnTo>
                  <a:lnTo>
                    <a:pt x="126" y="2"/>
                  </a:lnTo>
                  <a:lnTo>
                    <a:pt x="118" y="3"/>
                  </a:lnTo>
                  <a:lnTo>
                    <a:pt x="110" y="7"/>
                  </a:lnTo>
                  <a:lnTo>
                    <a:pt x="105" y="11"/>
                  </a:lnTo>
                  <a:lnTo>
                    <a:pt x="97" y="23"/>
                  </a:lnTo>
                  <a:lnTo>
                    <a:pt x="90" y="31"/>
                  </a:lnTo>
                  <a:lnTo>
                    <a:pt x="84" y="39"/>
                  </a:lnTo>
                  <a:lnTo>
                    <a:pt x="79" y="45"/>
                  </a:lnTo>
                  <a:lnTo>
                    <a:pt x="71" y="51"/>
                  </a:lnTo>
                  <a:lnTo>
                    <a:pt x="66" y="53"/>
                  </a:lnTo>
                  <a:lnTo>
                    <a:pt x="62" y="57"/>
                  </a:lnTo>
                  <a:lnTo>
                    <a:pt x="59" y="59"/>
                  </a:lnTo>
                  <a:lnTo>
                    <a:pt x="54" y="61"/>
                  </a:lnTo>
                  <a:lnTo>
                    <a:pt x="48" y="63"/>
                  </a:lnTo>
                  <a:lnTo>
                    <a:pt x="42" y="64"/>
                  </a:lnTo>
                  <a:lnTo>
                    <a:pt x="38" y="64"/>
                  </a:lnTo>
                  <a:lnTo>
                    <a:pt x="34" y="63"/>
                  </a:lnTo>
                  <a:lnTo>
                    <a:pt x="30" y="61"/>
                  </a:lnTo>
                  <a:lnTo>
                    <a:pt x="25" y="66"/>
                  </a:lnTo>
                  <a:lnTo>
                    <a:pt x="16" y="72"/>
                  </a:lnTo>
                  <a:lnTo>
                    <a:pt x="9" y="76"/>
                  </a:lnTo>
                  <a:lnTo>
                    <a:pt x="5" y="71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109"/>
                  </a:lnTo>
                  <a:lnTo>
                    <a:pt x="2" y="124"/>
                  </a:lnTo>
                  <a:lnTo>
                    <a:pt x="5" y="137"/>
                  </a:lnTo>
                  <a:lnTo>
                    <a:pt x="8" y="145"/>
                  </a:lnTo>
                  <a:lnTo>
                    <a:pt x="26" y="184"/>
                  </a:lnTo>
                  <a:lnTo>
                    <a:pt x="32" y="193"/>
                  </a:lnTo>
                  <a:lnTo>
                    <a:pt x="43" y="205"/>
                  </a:lnTo>
                  <a:lnTo>
                    <a:pt x="48" y="211"/>
                  </a:lnTo>
                  <a:lnTo>
                    <a:pt x="60" y="218"/>
                  </a:lnTo>
                  <a:lnTo>
                    <a:pt x="72" y="221"/>
                  </a:lnTo>
                  <a:lnTo>
                    <a:pt x="91" y="221"/>
                  </a:lnTo>
                  <a:lnTo>
                    <a:pt x="105" y="219"/>
                  </a:lnTo>
                  <a:lnTo>
                    <a:pt x="113" y="215"/>
                  </a:lnTo>
                  <a:lnTo>
                    <a:pt x="120" y="208"/>
                  </a:lnTo>
                  <a:lnTo>
                    <a:pt x="129" y="199"/>
                  </a:lnTo>
                  <a:lnTo>
                    <a:pt x="138" y="183"/>
                  </a:lnTo>
                  <a:lnTo>
                    <a:pt x="150" y="161"/>
                  </a:lnTo>
                  <a:lnTo>
                    <a:pt x="155" y="146"/>
                  </a:lnTo>
                  <a:lnTo>
                    <a:pt x="156" y="141"/>
                  </a:lnTo>
                  <a:lnTo>
                    <a:pt x="158" y="124"/>
                  </a:lnTo>
                  <a:lnTo>
                    <a:pt x="161" y="94"/>
                  </a:lnTo>
                  <a:lnTo>
                    <a:pt x="161" y="9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49" name="Freeform 137"/>
            <p:cNvSpPr>
              <a:spLocks/>
            </p:cNvSpPr>
            <p:nvPr/>
          </p:nvSpPr>
          <p:spPr bwMode="auto">
            <a:xfrm>
              <a:off x="2215" y="2466"/>
              <a:ext cx="55" cy="187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111"/>
                </a:cxn>
                <a:cxn ang="0">
                  <a:pos x="10" y="132"/>
                </a:cxn>
                <a:cxn ang="0">
                  <a:pos x="14" y="139"/>
                </a:cxn>
                <a:cxn ang="0">
                  <a:pos x="17" y="147"/>
                </a:cxn>
                <a:cxn ang="0">
                  <a:pos x="21" y="154"/>
                </a:cxn>
                <a:cxn ang="0">
                  <a:pos x="26" y="160"/>
                </a:cxn>
                <a:cxn ang="0">
                  <a:pos x="37" y="170"/>
                </a:cxn>
                <a:cxn ang="0">
                  <a:pos x="45" y="178"/>
                </a:cxn>
                <a:cxn ang="0">
                  <a:pos x="51" y="184"/>
                </a:cxn>
                <a:cxn ang="0">
                  <a:pos x="51" y="186"/>
                </a:cxn>
                <a:cxn ang="0">
                  <a:pos x="51" y="176"/>
                </a:cxn>
                <a:cxn ang="0">
                  <a:pos x="50" y="149"/>
                </a:cxn>
                <a:cxn ang="0">
                  <a:pos x="48" y="143"/>
                </a:cxn>
                <a:cxn ang="0">
                  <a:pos x="48" y="138"/>
                </a:cxn>
                <a:cxn ang="0">
                  <a:pos x="48" y="132"/>
                </a:cxn>
                <a:cxn ang="0">
                  <a:pos x="50" y="121"/>
                </a:cxn>
                <a:cxn ang="0">
                  <a:pos x="53" y="105"/>
                </a:cxn>
                <a:cxn ang="0">
                  <a:pos x="54" y="95"/>
                </a:cxn>
                <a:cxn ang="0">
                  <a:pos x="53" y="89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1" y="81"/>
                </a:cxn>
                <a:cxn ang="0">
                  <a:pos x="0" y="111"/>
                </a:cxn>
                <a:cxn ang="0">
                  <a:pos x="0" y="110"/>
                </a:cxn>
              </a:cxnLst>
              <a:rect l="0" t="0" r="r" b="b"/>
              <a:pathLst>
                <a:path w="55" h="187">
                  <a:moveTo>
                    <a:pt x="0" y="110"/>
                  </a:moveTo>
                  <a:lnTo>
                    <a:pt x="0" y="111"/>
                  </a:lnTo>
                  <a:lnTo>
                    <a:pt x="10" y="132"/>
                  </a:lnTo>
                  <a:lnTo>
                    <a:pt x="14" y="139"/>
                  </a:lnTo>
                  <a:lnTo>
                    <a:pt x="17" y="147"/>
                  </a:lnTo>
                  <a:lnTo>
                    <a:pt x="21" y="154"/>
                  </a:lnTo>
                  <a:lnTo>
                    <a:pt x="26" y="160"/>
                  </a:lnTo>
                  <a:lnTo>
                    <a:pt x="37" y="170"/>
                  </a:lnTo>
                  <a:lnTo>
                    <a:pt x="45" y="178"/>
                  </a:lnTo>
                  <a:lnTo>
                    <a:pt x="51" y="184"/>
                  </a:lnTo>
                  <a:lnTo>
                    <a:pt x="51" y="186"/>
                  </a:lnTo>
                  <a:lnTo>
                    <a:pt x="51" y="176"/>
                  </a:lnTo>
                  <a:lnTo>
                    <a:pt x="50" y="149"/>
                  </a:lnTo>
                  <a:lnTo>
                    <a:pt x="48" y="143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50" y="121"/>
                  </a:lnTo>
                  <a:lnTo>
                    <a:pt x="53" y="105"/>
                  </a:lnTo>
                  <a:lnTo>
                    <a:pt x="54" y="95"/>
                  </a:lnTo>
                  <a:lnTo>
                    <a:pt x="53" y="89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1" y="81"/>
                  </a:lnTo>
                  <a:lnTo>
                    <a:pt x="0" y="111"/>
                  </a:lnTo>
                  <a:lnTo>
                    <a:pt x="0" y="1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0" name="Freeform 138"/>
            <p:cNvSpPr>
              <a:spLocks/>
            </p:cNvSpPr>
            <p:nvPr/>
          </p:nvSpPr>
          <p:spPr bwMode="auto">
            <a:xfrm>
              <a:off x="2192" y="2576"/>
              <a:ext cx="77" cy="11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1"/>
                </a:cxn>
                <a:cxn ang="0">
                  <a:pos x="34" y="22"/>
                </a:cxn>
                <a:cxn ang="0">
                  <a:pos x="37" y="29"/>
                </a:cxn>
                <a:cxn ang="0">
                  <a:pos x="40" y="37"/>
                </a:cxn>
                <a:cxn ang="0">
                  <a:pos x="45" y="44"/>
                </a:cxn>
                <a:cxn ang="0">
                  <a:pos x="49" y="50"/>
                </a:cxn>
                <a:cxn ang="0">
                  <a:pos x="60" y="60"/>
                </a:cxn>
                <a:cxn ang="0">
                  <a:pos x="68" y="68"/>
                </a:cxn>
                <a:cxn ang="0">
                  <a:pos x="74" y="74"/>
                </a:cxn>
                <a:cxn ang="0">
                  <a:pos x="76" y="110"/>
                </a:cxn>
                <a:cxn ang="0">
                  <a:pos x="73" y="108"/>
                </a:cxn>
                <a:cxn ang="0">
                  <a:pos x="67" y="104"/>
                </a:cxn>
                <a:cxn ang="0">
                  <a:pos x="63" y="98"/>
                </a:cxn>
                <a:cxn ang="0">
                  <a:pos x="59" y="93"/>
                </a:cxn>
                <a:cxn ang="0">
                  <a:pos x="53" y="84"/>
                </a:cxn>
                <a:cxn ang="0">
                  <a:pos x="47" y="79"/>
                </a:cxn>
                <a:cxn ang="0">
                  <a:pos x="48" y="108"/>
                </a:cxn>
                <a:cxn ang="0">
                  <a:pos x="19" y="108"/>
                </a:cxn>
                <a:cxn ang="0">
                  <a:pos x="18" y="97"/>
                </a:cxn>
                <a:cxn ang="0">
                  <a:pos x="17" y="87"/>
                </a:cxn>
                <a:cxn ang="0">
                  <a:pos x="15" y="76"/>
                </a:cxn>
                <a:cxn ang="0">
                  <a:pos x="11" y="71"/>
                </a:cxn>
                <a:cxn ang="0">
                  <a:pos x="7" y="66"/>
                </a:cxn>
                <a:cxn ang="0">
                  <a:pos x="3" y="60"/>
                </a:cxn>
                <a:cxn ang="0">
                  <a:pos x="1" y="55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7" y="23"/>
                </a:cxn>
                <a:cxn ang="0">
                  <a:pos x="13" y="11"/>
                </a:cxn>
                <a:cxn ang="0">
                  <a:pos x="23" y="0"/>
                </a:cxn>
              </a:cxnLst>
              <a:rect l="0" t="0" r="r" b="b"/>
              <a:pathLst>
                <a:path w="77" h="111">
                  <a:moveTo>
                    <a:pt x="23" y="0"/>
                  </a:moveTo>
                  <a:lnTo>
                    <a:pt x="23" y="1"/>
                  </a:lnTo>
                  <a:lnTo>
                    <a:pt x="34" y="22"/>
                  </a:lnTo>
                  <a:lnTo>
                    <a:pt x="37" y="29"/>
                  </a:lnTo>
                  <a:lnTo>
                    <a:pt x="40" y="37"/>
                  </a:lnTo>
                  <a:lnTo>
                    <a:pt x="45" y="44"/>
                  </a:lnTo>
                  <a:lnTo>
                    <a:pt x="49" y="50"/>
                  </a:lnTo>
                  <a:lnTo>
                    <a:pt x="60" y="60"/>
                  </a:lnTo>
                  <a:lnTo>
                    <a:pt x="68" y="68"/>
                  </a:lnTo>
                  <a:lnTo>
                    <a:pt x="74" y="74"/>
                  </a:lnTo>
                  <a:lnTo>
                    <a:pt x="76" y="110"/>
                  </a:lnTo>
                  <a:lnTo>
                    <a:pt x="73" y="108"/>
                  </a:lnTo>
                  <a:lnTo>
                    <a:pt x="67" y="104"/>
                  </a:lnTo>
                  <a:lnTo>
                    <a:pt x="63" y="98"/>
                  </a:lnTo>
                  <a:lnTo>
                    <a:pt x="59" y="93"/>
                  </a:lnTo>
                  <a:lnTo>
                    <a:pt x="53" y="84"/>
                  </a:lnTo>
                  <a:lnTo>
                    <a:pt x="47" y="79"/>
                  </a:lnTo>
                  <a:lnTo>
                    <a:pt x="48" y="108"/>
                  </a:lnTo>
                  <a:lnTo>
                    <a:pt x="19" y="108"/>
                  </a:lnTo>
                  <a:lnTo>
                    <a:pt x="18" y="97"/>
                  </a:lnTo>
                  <a:lnTo>
                    <a:pt x="17" y="87"/>
                  </a:lnTo>
                  <a:lnTo>
                    <a:pt x="15" y="76"/>
                  </a:lnTo>
                  <a:lnTo>
                    <a:pt x="11" y="71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7" y="23"/>
                  </a:lnTo>
                  <a:lnTo>
                    <a:pt x="13" y="11"/>
                  </a:lnTo>
                  <a:lnTo>
                    <a:pt x="2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1" name="Freeform 139"/>
            <p:cNvSpPr>
              <a:spLocks/>
            </p:cNvSpPr>
            <p:nvPr/>
          </p:nvSpPr>
          <p:spPr bwMode="auto">
            <a:xfrm>
              <a:off x="1752" y="1737"/>
              <a:ext cx="21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9" y="21"/>
                </a:cxn>
                <a:cxn ang="0">
                  <a:pos x="16" y="29"/>
                </a:cxn>
                <a:cxn ang="0">
                  <a:pos x="20" y="35"/>
                </a:cxn>
              </a:cxnLst>
              <a:rect l="0" t="0" r="r" b="b"/>
              <a:pathLst>
                <a:path w="21" h="36">
                  <a:moveTo>
                    <a:pt x="0" y="0"/>
                  </a:moveTo>
                  <a:lnTo>
                    <a:pt x="2" y="6"/>
                  </a:lnTo>
                  <a:lnTo>
                    <a:pt x="9" y="21"/>
                  </a:lnTo>
                  <a:lnTo>
                    <a:pt x="16" y="29"/>
                  </a:lnTo>
                  <a:lnTo>
                    <a:pt x="20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2" name="Freeform 140"/>
            <p:cNvSpPr>
              <a:spLocks/>
            </p:cNvSpPr>
            <p:nvPr/>
          </p:nvSpPr>
          <p:spPr bwMode="auto">
            <a:xfrm>
              <a:off x="2257" y="1373"/>
              <a:ext cx="98" cy="67"/>
            </a:xfrm>
            <a:custGeom>
              <a:avLst/>
              <a:gdLst/>
              <a:ahLst/>
              <a:cxnLst>
                <a:cxn ang="0">
                  <a:pos x="91" y="14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55" y="23"/>
                </a:cxn>
                <a:cxn ang="0">
                  <a:pos x="45" y="22"/>
                </a:cxn>
                <a:cxn ang="0">
                  <a:pos x="36" y="19"/>
                </a:cxn>
                <a:cxn ang="0">
                  <a:pos x="25" y="13"/>
                </a:cxn>
                <a:cxn ang="0">
                  <a:pos x="12" y="3"/>
                </a:cxn>
                <a:cxn ang="0">
                  <a:pos x="9" y="0"/>
                </a:cxn>
                <a:cxn ang="0">
                  <a:pos x="0" y="45"/>
                </a:cxn>
                <a:cxn ang="0">
                  <a:pos x="6" y="51"/>
                </a:cxn>
                <a:cxn ang="0">
                  <a:pos x="14" y="57"/>
                </a:cxn>
                <a:cxn ang="0">
                  <a:pos x="21" y="61"/>
                </a:cxn>
                <a:cxn ang="0">
                  <a:pos x="29" y="63"/>
                </a:cxn>
                <a:cxn ang="0">
                  <a:pos x="43" y="65"/>
                </a:cxn>
                <a:cxn ang="0">
                  <a:pos x="55" y="66"/>
                </a:cxn>
                <a:cxn ang="0">
                  <a:pos x="70" y="65"/>
                </a:cxn>
                <a:cxn ang="0">
                  <a:pos x="77" y="63"/>
                </a:cxn>
                <a:cxn ang="0">
                  <a:pos x="82" y="60"/>
                </a:cxn>
                <a:cxn ang="0">
                  <a:pos x="86" y="57"/>
                </a:cxn>
                <a:cxn ang="0">
                  <a:pos x="90" y="35"/>
                </a:cxn>
                <a:cxn ang="0">
                  <a:pos x="97" y="10"/>
                </a:cxn>
                <a:cxn ang="0">
                  <a:pos x="91" y="14"/>
                </a:cxn>
              </a:cxnLst>
              <a:rect l="0" t="0" r="r" b="b"/>
              <a:pathLst>
                <a:path w="98" h="67">
                  <a:moveTo>
                    <a:pt x="91" y="14"/>
                  </a:moveTo>
                  <a:lnTo>
                    <a:pt x="79" y="21"/>
                  </a:lnTo>
                  <a:lnTo>
                    <a:pt x="67" y="23"/>
                  </a:lnTo>
                  <a:lnTo>
                    <a:pt x="55" y="23"/>
                  </a:lnTo>
                  <a:lnTo>
                    <a:pt x="45" y="22"/>
                  </a:lnTo>
                  <a:lnTo>
                    <a:pt x="36" y="19"/>
                  </a:lnTo>
                  <a:lnTo>
                    <a:pt x="25" y="1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0" y="45"/>
                  </a:lnTo>
                  <a:lnTo>
                    <a:pt x="6" y="51"/>
                  </a:lnTo>
                  <a:lnTo>
                    <a:pt x="14" y="57"/>
                  </a:lnTo>
                  <a:lnTo>
                    <a:pt x="21" y="61"/>
                  </a:lnTo>
                  <a:lnTo>
                    <a:pt x="29" y="63"/>
                  </a:lnTo>
                  <a:lnTo>
                    <a:pt x="43" y="65"/>
                  </a:lnTo>
                  <a:lnTo>
                    <a:pt x="55" y="66"/>
                  </a:lnTo>
                  <a:lnTo>
                    <a:pt x="70" y="65"/>
                  </a:lnTo>
                  <a:lnTo>
                    <a:pt x="77" y="63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90" y="35"/>
                  </a:lnTo>
                  <a:lnTo>
                    <a:pt x="97" y="10"/>
                  </a:lnTo>
                  <a:lnTo>
                    <a:pt x="91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3" name="Freeform 141"/>
            <p:cNvSpPr>
              <a:spLocks/>
            </p:cNvSpPr>
            <p:nvPr/>
          </p:nvSpPr>
          <p:spPr bwMode="auto">
            <a:xfrm>
              <a:off x="2432" y="1209"/>
              <a:ext cx="169" cy="116"/>
            </a:xfrm>
            <a:custGeom>
              <a:avLst/>
              <a:gdLst/>
              <a:ahLst/>
              <a:cxnLst>
                <a:cxn ang="0">
                  <a:pos x="147" y="93"/>
                </a:cxn>
                <a:cxn ang="0">
                  <a:pos x="132" y="91"/>
                </a:cxn>
                <a:cxn ang="0">
                  <a:pos x="125" y="75"/>
                </a:cxn>
                <a:cxn ang="0">
                  <a:pos x="113" y="65"/>
                </a:cxn>
                <a:cxn ang="0">
                  <a:pos x="100" y="61"/>
                </a:cxn>
                <a:cxn ang="0">
                  <a:pos x="81" y="59"/>
                </a:cxn>
                <a:cxn ang="0">
                  <a:pos x="65" y="61"/>
                </a:cxn>
                <a:cxn ang="0">
                  <a:pos x="54" y="65"/>
                </a:cxn>
                <a:cxn ang="0">
                  <a:pos x="42" y="77"/>
                </a:cxn>
                <a:cxn ang="0">
                  <a:pos x="30" y="64"/>
                </a:cxn>
                <a:cxn ang="0">
                  <a:pos x="20" y="78"/>
                </a:cxn>
                <a:cxn ang="0">
                  <a:pos x="17" y="98"/>
                </a:cxn>
                <a:cxn ang="0">
                  <a:pos x="10" y="82"/>
                </a:cxn>
                <a:cxn ang="0">
                  <a:pos x="11" y="65"/>
                </a:cxn>
                <a:cxn ang="0">
                  <a:pos x="11" y="60"/>
                </a:cxn>
                <a:cxn ang="0">
                  <a:pos x="2" y="58"/>
                </a:cxn>
                <a:cxn ang="0">
                  <a:pos x="11" y="39"/>
                </a:cxn>
                <a:cxn ang="0">
                  <a:pos x="29" y="23"/>
                </a:cxn>
                <a:cxn ang="0">
                  <a:pos x="32" y="15"/>
                </a:cxn>
                <a:cxn ang="0">
                  <a:pos x="30" y="12"/>
                </a:cxn>
                <a:cxn ang="0">
                  <a:pos x="47" y="9"/>
                </a:cxn>
                <a:cxn ang="0">
                  <a:pos x="51" y="6"/>
                </a:cxn>
                <a:cxn ang="0">
                  <a:pos x="59" y="0"/>
                </a:cxn>
                <a:cxn ang="0">
                  <a:pos x="82" y="3"/>
                </a:cxn>
                <a:cxn ang="0">
                  <a:pos x="88" y="1"/>
                </a:cxn>
                <a:cxn ang="0">
                  <a:pos x="113" y="7"/>
                </a:cxn>
                <a:cxn ang="0">
                  <a:pos x="136" y="18"/>
                </a:cxn>
                <a:cxn ang="0">
                  <a:pos x="151" y="32"/>
                </a:cxn>
                <a:cxn ang="0">
                  <a:pos x="161" y="49"/>
                </a:cxn>
                <a:cxn ang="0">
                  <a:pos x="167" y="70"/>
                </a:cxn>
                <a:cxn ang="0">
                  <a:pos x="167" y="86"/>
                </a:cxn>
                <a:cxn ang="0">
                  <a:pos x="160" y="103"/>
                </a:cxn>
                <a:cxn ang="0">
                  <a:pos x="149" y="115"/>
                </a:cxn>
              </a:cxnLst>
              <a:rect l="0" t="0" r="r" b="b"/>
              <a:pathLst>
                <a:path w="169" h="116">
                  <a:moveTo>
                    <a:pt x="149" y="113"/>
                  </a:moveTo>
                  <a:lnTo>
                    <a:pt x="147" y="93"/>
                  </a:lnTo>
                  <a:lnTo>
                    <a:pt x="133" y="104"/>
                  </a:lnTo>
                  <a:lnTo>
                    <a:pt x="132" y="91"/>
                  </a:lnTo>
                  <a:lnTo>
                    <a:pt x="130" y="83"/>
                  </a:lnTo>
                  <a:lnTo>
                    <a:pt x="125" y="75"/>
                  </a:lnTo>
                  <a:lnTo>
                    <a:pt x="120" y="70"/>
                  </a:lnTo>
                  <a:lnTo>
                    <a:pt x="113" y="65"/>
                  </a:lnTo>
                  <a:lnTo>
                    <a:pt x="107" y="62"/>
                  </a:lnTo>
                  <a:lnTo>
                    <a:pt x="100" y="61"/>
                  </a:lnTo>
                  <a:lnTo>
                    <a:pt x="95" y="60"/>
                  </a:lnTo>
                  <a:lnTo>
                    <a:pt x="81" y="59"/>
                  </a:lnTo>
                  <a:lnTo>
                    <a:pt x="73" y="59"/>
                  </a:lnTo>
                  <a:lnTo>
                    <a:pt x="65" y="61"/>
                  </a:lnTo>
                  <a:lnTo>
                    <a:pt x="61" y="63"/>
                  </a:lnTo>
                  <a:lnTo>
                    <a:pt x="54" y="65"/>
                  </a:lnTo>
                  <a:lnTo>
                    <a:pt x="47" y="70"/>
                  </a:lnTo>
                  <a:lnTo>
                    <a:pt x="42" y="77"/>
                  </a:lnTo>
                  <a:lnTo>
                    <a:pt x="37" y="60"/>
                  </a:lnTo>
                  <a:lnTo>
                    <a:pt x="30" y="64"/>
                  </a:lnTo>
                  <a:lnTo>
                    <a:pt x="24" y="71"/>
                  </a:lnTo>
                  <a:lnTo>
                    <a:pt x="20" y="78"/>
                  </a:lnTo>
                  <a:lnTo>
                    <a:pt x="18" y="86"/>
                  </a:lnTo>
                  <a:lnTo>
                    <a:pt x="17" y="98"/>
                  </a:lnTo>
                  <a:lnTo>
                    <a:pt x="11" y="92"/>
                  </a:lnTo>
                  <a:lnTo>
                    <a:pt x="10" y="82"/>
                  </a:lnTo>
                  <a:lnTo>
                    <a:pt x="11" y="70"/>
                  </a:lnTo>
                  <a:lnTo>
                    <a:pt x="11" y="65"/>
                  </a:lnTo>
                  <a:lnTo>
                    <a:pt x="17" y="55"/>
                  </a:lnTo>
                  <a:lnTo>
                    <a:pt x="11" y="60"/>
                  </a:lnTo>
                  <a:lnTo>
                    <a:pt x="0" y="67"/>
                  </a:lnTo>
                  <a:lnTo>
                    <a:pt x="2" y="58"/>
                  </a:lnTo>
                  <a:lnTo>
                    <a:pt x="6" y="48"/>
                  </a:lnTo>
                  <a:lnTo>
                    <a:pt x="11" y="39"/>
                  </a:lnTo>
                  <a:lnTo>
                    <a:pt x="23" y="28"/>
                  </a:lnTo>
                  <a:lnTo>
                    <a:pt x="29" y="23"/>
                  </a:lnTo>
                  <a:lnTo>
                    <a:pt x="42" y="17"/>
                  </a:lnTo>
                  <a:lnTo>
                    <a:pt x="32" y="15"/>
                  </a:lnTo>
                  <a:lnTo>
                    <a:pt x="21" y="17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47" y="9"/>
                  </a:lnTo>
                  <a:lnTo>
                    <a:pt x="55" y="11"/>
                  </a:lnTo>
                  <a:lnTo>
                    <a:pt x="51" y="6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71" y="1"/>
                  </a:lnTo>
                  <a:lnTo>
                    <a:pt x="82" y="3"/>
                  </a:lnTo>
                  <a:lnTo>
                    <a:pt x="95" y="7"/>
                  </a:lnTo>
                  <a:lnTo>
                    <a:pt x="88" y="1"/>
                  </a:lnTo>
                  <a:lnTo>
                    <a:pt x="100" y="4"/>
                  </a:lnTo>
                  <a:lnTo>
                    <a:pt x="113" y="7"/>
                  </a:lnTo>
                  <a:lnTo>
                    <a:pt x="125" y="11"/>
                  </a:lnTo>
                  <a:lnTo>
                    <a:pt x="136" y="18"/>
                  </a:lnTo>
                  <a:lnTo>
                    <a:pt x="145" y="24"/>
                  </a:lnTo>
                  <a:lnTo>
                    <a:pt x="151" y="32"/>
                  </a:lnTo>
                  <a:lnTo>
                    <a:pt x="157" y="39"/>
                  </a:lnTo>
                  <a:lnTo>
                    <a:pt x="161" y="49"/>
                  </a:lnTo>
                  <a:lnTo>
                    <a:pt x="165" y="59"/>
                  </a:lnTo>
                  <a:lnTo>
                    <a:pt x="167" y="70"/>
                  </a:lnTo>
                  <a:lnTo>
                    <a:pt x="168" y="78"/>
                  </a:lnTo>
                  <a:lnTo>
                    <a:pt x="167" y="86"/>
                  </a:lnTo>
                  <a:lnTo>
                    <a:pt x="165" y="95"/>
                  </a:lnTo>
                  <a:lnTo>
                    <a:pt x="160" y="103"/>
                  </a:lnTo>
                  <a:lnTo>
                    <a:pt x="156" y="110"/>
                  </a:lnTo>
                  <a:lnTo>
                    <a:pt x="149" y="115"/>
                  </a:lnTo>
                  <a:lnTo>
                    <a:pt x="149" y="11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4" name="Freeform 142"/>
            <p:cNvSpPr>
              <a:spLocks/>
            </p:cNvSpPr>
            <p:nvPr/>
          </p:nvSpPr>
          <p:spPr bwMode="auto">
            <a:xfrm>
              <a:off x="2464" y="1362"/>
              <a:ext cx="118" cy="51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7" y="38"/>
                </a:cxn>
                <a:cxn ang="0">
                  <a:pos x="9" y="40"/>
                </a:cxn>
                <a:cxn ang="0">
                  <a:pos x="11" y="43"/>
                </a:cxn>
                <a:cxn ang="0">
                  <a:pos x="14" y="46"/>
                </a:cxn>
                <a:cxn ang="0">
                  <a:pos x="26" y="47"/>
                </a:cxn>
                <a:cxn ang="0">
                  <a:pos x="39" y="50"/>
                </a:cxn>
                <a:cxn ang="0">
                  <a:pos x="47" y="42"/>
                </a:cxn>
                <a:cxn ang="0">
                  <a:pos x="56" y="36"/>
                </a:cxn>
                <a:cxn ang="0">
                  <a:pos x="70" y="30"/>
                </a:cxn>
                <a:cxn ang="0">
                  <a:pos x="87" y="26"/>
                </a:cxn>
                <a:cxn ang="0">
                  <a:pos x="104" y="24"/>
                </a:cxn>
                <a:cxn ang="0">
                  <a:pos x="110" y="25"/>
                </a:cxn>
                <a:cxn ang="0">
                  <a:pos x="114" y="28"/>
                </a:cxn>
                <a:cxn ang="0">
                  <a:pos x="117" y="31"/>
                </a:cxn>
                <a:cxn ang="0">
                  <a:pos x="116" y="28"/>
                </a:cxn>
                <a:cxn ang="0">
                  <a:pos x="106" y="16"/>
                </a:cxn>
                <a:cxn ang="0">
                  <a:pos x="104" y="12"/>
                </a:cxn>
                <a:cxn ang="0">
                  <a:pos x="101" y="9"/>
                </a:cxn>
                <a:cxn ang="0">
                  <a:pos x="100" y="1"/>
                </a:cxn>
                <a:cxn ang="0">
                  <a:pos x="100" y="0"/>
                </a:cxn>
                <a:cxn ang="0">
                  <a:pos x="97" y="4"/>
                </a:cxn>
                <a:cxn ang="0">
                  <a:pos x="90" y="9"/>
                </a:cxn>
                <a:cxn ang="0">
                  <a:pos x="83" y="13"/>
                </a:cxn>
                <a:cxn ang="0">
                  <a:pos x="75" y="16"/>
                </a:cxn>
                <a:cxn ang="0">
                  <a:pos x="70" y="18"/>
                </a:cxn>
                <a:cxn ang="0">
                  <a:pos x="63" y="20"/>
                </a:cxn>
                <a:cxn ang="0">
                  <a:pos x="52" y="22"/>
                </a:cxn>
                <a:cxn ang="0">
                  <a:pos x="39" y="22"/>
                </a:cxn>
                <a:cxn ang="0">
                  <a:pos x="24" y="19"/>
                </a:cxn>
                <a:cxn ang="0">
                  <a:pos x="17" y="17"/>
                </a:cxn>
                <a:cxn ang="0">
                  <a:pos x="17" y="18"/>
                </a:cxn>
                <a:cxn ang="0">
                  <a:pos x="0" y="33"/>
                </a:cxn>
                <a:cxn ang="0">
                  <a:pos x="3" y="36"/>
                </a:cxn>
              </a:cxnLst>
              <a:rect l="0" t="0" r="r" b="b"/>
              <a:pathLst>
                <a:path w="118" h="51">
                  <a:moveTo>
                    <a:pt x="3" y="36"/>
                  </a:moveTo>
                  <a:lnTo>
                    <a:pt x="7" y="38"/>
                  </a:lnTo>
                  <a:lnTo>
                    <a:pt x="9" y="40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26" y="47"/>
                  </a:lnTo>
                  <a:lnTo>
                    <a:pt x="39" y="50"/>
                  </a:lnTo>
                  <a:lnTo>
                    <a:pt x="47" y="42"/>
                  </a:lnTo>
                  <a:lnTo>
                    <a:pt x="56" y="36"/>
                  </a:lnTo>
                  <a:lnTo>
                    <a:pt x="70" y="30"/>
                  </a:lnTo>
                  <a:lnTo>
                    <a:pt x="87" y="26"/>
                  </a:lnTo>
                  <a:lnTo>
                    <a:pt x="104" y="24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7" y="31"/>
                  </a:lnTo>
                  <a:lnTo>
                    <a:pt x="116" y="28"/>
                  </a:lnTo>
                  <a:lnTo>
                    <a:pt x="106" y="16"/>
                  </a:lnTo>
                  <a:lnTo>
                    <a:pt x="104" y="12"/>
                  </a:lnTo>
                  <a:lnTo>
                    <a:pt x="101" y="9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97" y="4"/>
                  </a:lnTo>
                  <a:lnTo>
                    <a:pt x="90" y="9"/>
                  </a:lnTo>
                  <a:lnTo>
                    <a:pt x="83" y="13"/>
                  </a:lnTo>
                  <a:lnTo>
                    <a:pt x="75" y="16"/>
                  </a:lnTo>
                  <a:lnTo>
                    <a:pt x="70" y="18"/>
                  </a:lnTo>
                  <a:lnTo>
                    <a:pt x="63" y="20"/>
                  </a:lnTo>
                  <a:lnTo>
                    <a:pt x="52" y="22"/>
                  </a:lnTo>
                  <a:lnTo>
                    <a:pt x="39" y="22"/>
                  </a:lnTo>
                  <a:lnTo>
                    <a:pt x="24" y="19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0" y="33"/>
                  </a:lnTo>
                  <a:lnTo>
                    <a:pt x="3" y="3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5" name="Freeform 143"/>
            <p:cNvSpPr>
              <a:spLocks/>
            </p:cNvSpPr>
            <p:nvPr/>
          </p:nvSpPr>
          <p:spPr bwMode="auto">
            <a:xfrm>
              <a:off x="2449" y="1268"/>
              <a:ext cx="133" cy="117"/>
            </a:xfrm>
            <a:custGeom>
              <a:avLst/>
              <a:gdLst/>
              <a:ahLst/>
              <a:cxnLst>
                <a:cxn ang="0">
                  <a:pos x="32" y="111"/>
                </a:cxn>
                <a:cxn ang="0">
                  <a:pos x="25" y="107"/>
                </a:cxn>
                <a:cxn ang="0">
                  <a:pos x="18" y="102"/>
                </a:cxn>
                <a:cxn ang="0">
                  <a:pos x="12" y="95"/>
                </a:cxn>
                <a:cxn ang="0">
                  <a:pos x="7" y="86"/>
                </a:cxn>
                <a:cxn ang="0">
                  <a:pos x="2" y="70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1" y="27"/>
                </a:cxn>
                <a:cxn ang="0">
                  <a:pos x="3" y="19"/>
                </a:cxn>
                <a:cxn ang="0">
                  <a:pos x="7" y="12"/>
                </a:cxn>
                <a:cxn ang="0">
                  <a:pos x="14" y="5"/>
                </a:cxn>
                <a:cxn ang="0">
                  <a:pos x="20" y="1"/>
                </a:cxn>
                <a:cxn ang="0">
                  <a:pos x="25" y="18"/>
                </a:cxn>
                <a:cxn ang="0">
                  <a:pos x="30" y="11"/>
                </a:cxn>
                <a:cxn ang="0">
                  <a:pos x="37" y="6"/>
                </a:cxn>
                <a:cxn ang="0">
                  <a:pos x="44" y="4"/>
                </a:cxn>
                <a:cxn ang="0">
                  <a:pos x="49" y="2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83" y="2"/>
                </a:cxn>
                <a:cxn ang="0">
                  <a:pos x="90" y="3"/>
                </a:cxn>
                <a:cxn ang="0">
                  <a:pos x="96" y="6"/>
                </a:cxn>
                <a:cxn ang="0">
                  <a:pos x="103" y="11"/>
                </a:cxn>
                <a:cxn ang="0">
                  <a:pos x="108" y="16"/>
                </a:cxn>
                <a:cxn ang="0">
                  <a:pos x="113" y="24"/>
                </a:cxn>
                <a:cxn ang="0">
                  <a:pos x="115" y="32"/>
                </a:cxn>
                <a:cxn ang="0">
                  <a:pos x="116" y="45"/>
                </a:cxn>
                <a:cxn ang="0">
                  <a:pos x="123" y="40"/>
                </a:cxn>
                <a:cxn ang="0">
                  <a:pos x="130" y="34"/>
                </a:cxn>
                <a:cxn ang="0">
                  <a:pos x="132" y="54"/>
                </a:cxn>
                <a:cxn ang="0">
                  <a:pos x="125" y="75"/>
                </a:cxn>
                <a:cxn ang="0">
                  <a:pos x="122" y="84"/>
                </a:cxn>
                <a:cxn ang="0">
                  <a:pos x="117" y="91"/>
                </a:cxn>
                <a:cxn ang="0">
                  <a:pos x="115" y="94"/>
                </a:cxn>
                <a:cxn ang="0">
                  <a:pos x="112" y="98"/>
                </a:cxn>
                <a:cxn ang="0">
                  <a:pos x="105" y="103"/>
                </a:cxn>
                <a:cxn ang="0">
                  <a:pos x="98" y="107"/>
                </a:cxn>
                <a:cxn ang="0">
                  <a:pos x="90" y="110"/>
                </a:cxn>
                <a:cxn ang="0">
                  <a:pos x="85" y="112"/>
                </a:cxn>
                <a:cxn ang="0">
                  <a:pos x="78" y="114"/>
                </a:cxn>
                <a:cxn ang="0">
                  <a:pos x="67" y="116"/>
                </a:cxn>
                <a:cxn ang="0">
                  <a:pos x="54" y="116"/>
                </a:cxn>
                <a:cxn ang="0">
                  <a:pos x="38" y="113"/>
                </a:cxn>
                <a:cxn ang="0">
                  <a:pos x="32" y="111"/>
                </a:cxn>
              </a:cxnLst>
              <a:rect l="0" t="0" r="r" b="b"/>
              <a:pathLst>
                <a:path w="133" h="117">
                  <a:moveTo>
                    <a:pt x="32" y="111"/>
                  </a:moveTo>
                  <a:lnTo>
                    <a:pt x="25" y="107"/>
                  </a:lnTo>
                  <a:lnTo>
                    <a:pt x="18" y="102"/>
                  </a:lnTo>
                  <a:lnTo>
                    <a:pt x="12" y="95"/>
                  </a:lnTo>
                  <a:lnTo>
                    <a:pt x="7" y="86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" y="27"/>
                  </a:lnTo>
                  <a:lnTo>
                    <a:pt x="3" y="19"/>
                  </a:lnTo>
                  <a:lnTo>
                    <a:pt x="7" y="12"/>
                  </a:lnTo>
                  <a:lnTo>
                    <a:pt x="14" y="5"/>
                  </a:lnTo>
                  <a:lnTo>
                    <a:pt x="20" y="1"/>
                  </a:lnTo>
                  <a:lnTo>
                    <a:pt x="25" y="18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6" y="6"/>
                  </a:lnTo>
                  <a:lnTo>
                    <a:pt x="103" y="11"/>
                  </a:lnTo>
                  <a:lnTo>
                    <a:pt x="108" y="16"/>
                  </a:lnTo>
                  <a:lnTo>
                    <a:pt x="113" y="24"/>
                  </a:lnTo>
                  <a:lnTo>
                    <a:pt x="115" y="32"/>
                  </a:lnTo>
                  <a:lnTo>
                    <a:pt x="116" y="45"/>
                  </a:lnTo>
                  <a:lnTo>
                    <a:pt x="123" y="40"/>
                  </a:lnTo>
                  <a:lnTo>
                    <a:pt x="130" y="34"/>
                  </a:lnTo>
                  <a:lnTo>
                    <a:pt x="132" y="54"/>
                  </a:lnTo>
                  <a:lnTo>
                    <a:pt x="125" y="75"/>
                  </a:lnTo>
                  <a:lnTo>
                    <a:pt x="122" y="84"/>
                  </a:lnTo>
                  <a:lnTo>
                    <a:pt x="117" y="91"/>
                  </a:lnTo>
                  <a:lnTo>
                    <a:pt x="115" y="94"/>
                  </a:lnTo>
                  <a:lnTo>
                    <a:pt x="112" y="98"/>
                  </a:lnTo>
                  <a:lnTo>
                    <a:pt x="105" y="103"/>
                  </a:lnTo>
                  <a:lnTo>
                    <a:pt x="98" y="107"/>
                  </a:lnTo>
                  <a:lnTo>
                    <a:pt x="90" y="110"/>
                  </a:lnTo>
                  <a:lnTo>
                    <a:pt x="85" y="112"/>
                  </a:lnTo>
                  <a:lnTo>
                    <a:pt x="78" y="114"/>
                  </a:lnTo>
                  <a:lnTo>
                    <a:pt x="67" y="116"/>
                  </a:lnTo>
                  <a:lnTo>
                    <a:pt x="54" y="116"/>
                  </a:lnTo>
                  <a:lnTo>
                    <a:pt x="38" y="113"/>
                  </a:lnTo>
                  <a:lnTo>
                    <a:pt x="32" y="11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6" name="Freeform 144"/>
            <p:cNvSpPr>
              <a:spLocks/>
            </p:cNvSpPr>
            <p:nvPr/>
          </p:nvSpPr>
          <p:spPr bwMode="auto">
            <a:xfrm>
              <a:off x="2477" y="1386"/>
              <a:ext cx="114" cy="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8"/>
                </a:cxn>
                <a:cxn ang="0">
                  <a:pos x="5" y="38"/>
                </a:cxn>
                <a:cxn ang="0">
                  <a:pos x="8" y="54"/>
                </a:cxn>
                <a:cxn ang="0">
                  <a:pos x="18" y="60"/>
                </a:cxn>
                <a:cxn ang="0">
                  <a:pos x="25" y="66"/>
                </a:cxn>
                <a:cxn ang="0">
                  <a:pos x="32" y="76"/>
                </a:cxn>
                <a:cxn ang="0">
                  <a:pos x="37" y="71"/>
                </a:cxn>
                <a:cxn ang="0">
                  <a:pos x="47" y="64"/>
                </a:cxn>
                <a:cxn ang="0">
                  <a:pos x="47" y="60"/>
                </a:cxn>
                <a:cxn ang="0">
                  <a:pos x="47" y="49"/>
                </a:cxn>
                <a:cxn ang="0">
                  <a:pos x="50" y="42"/>
                </a:cxn>
                <a:cxn ang="0">
                  <a:pos x="54" y="36"/>
                </a:cxn>
                <a:cxn ang="0">
                  <a:pos x="60" y="30"/>
                </a:cxn>
                <a:cxn ang="0">
                  <a:pos x="75" y="22"/>
                </a:cxn>
                <a:cxn ang="0">
                  <a:pos x="86" y="21"/>
                </a:cxn>
                <a:cxn ang="0">
                  <a:pos x="99" y="22"/>
                </a:cxn>
                <a:cxn ang="0">
                  <a:pos x="106" y="24"/>
                </a:cxn>
                <a:cxn ang="0">
                  <a:pos x="111" y="26"/>
                </a:cxn>
                <a:cxn ang="0">
                  <a:pos x="113" y="30"/>
                </a:cxn>
                <a:cxn ang="0">
                  <a:pos x="113" y="28"/>
                </a:cxn>
                <a:cxn ang="0">
                  <a:pos x="107" y="12"/>
                </a:cxn>
                <a:cxn ang="0">
                  <a:pos x="104" y="6"/>
                </a:cxn>
                <a:cxn ang="0">
                  <a:pos x="102" y="4"/>
                </a:cxn>
                <a:cxn ang="0">
                  <a:pos x="97" y="1"/>
                </a:cxn>
                <a:cxn ang="0">
                  <a:pos x="90" y="0"/>
                </a:cxn>
                <a:cxn ang="0">
                  <a:pos x="75" y="2"/>
                </a:cxn>
                <a:cxn ang="0">
                  <a:pos x="55" y="6"/>
                </a:cxn>
                <a:cxn ang="0">
                  <a:pos x="43" y="12"/>
                </a:cxn>
                <a:cxn ang="0">
                  <a:pos x="33" y="19"/>
                </a:cxn>
                <a:cxn ang="0">
                  <a:pos x="26" y="27"/>
                </a:cxn>
                <a:cxn ang="0">
                  <a:pos x="14" y="23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14" h="77">
                  <a:moveTo>
                    <a:pt x="0" y="22"/>
                  </a:moveTo>
                  <a:lnTo>
                    <a:pt x="2" y="28"/>
                  </a:lnTo>
                  <a:lnTo>
                    <a:pt x="5" y="38"/>
                  </a:lnTo>
                  <a:lnTo>
                    <a:pt x="8" y="54"/>
                  </a:lnTo>
                  <a:lnTo>
                    <a:pt x="18" y="60"/>
                  </a:lnTo>
                  <a:lnTo>
                    <a:pt x="25" y="66"/>
                  </a:lnTo>
                  <a:lnTo>
                    <a:pt x="32" y="76"/>
                  </a:lnTo>
                  <a:lnTo>
                    <a:pt x="37" y="71"/>
                  </a:lnTo>
                  <a:lnTo>
                    <a:pt x="47" y="64"/>
                  </a:lnTo>
                  <a:lnTo>
                    <a:pt x="47" y="60"/>
                  </a:lnTo>
                  <a:lnTo>
                    <a:pt x="47" y="49"/>
                  </a:lnTo>
                  <a:lnTo>
                    <a:pt x="50" y="42"/>
                  </a:lnTo>
                  <a:lnTo>
                    <a:pt x="54" y="36"/>
                  </a:lnTo>
                  <a:lnTo>
                    <a:pt x="60" y="30"/>
                  </a:lnTo>
                  <a:lnTo>
                    <a:pt x="75" y="22"/>
                  </a:lnTo>
                  <a:lnTo>
                    <a:pt x="86" y="21"/>
                  </a:lnTo>
                  <a:lnTo>
                    <a:pt x="99" y="22"/>
                  </a:lnTo>
                  <a:lnTo>
                    <a:pt x="106" y="24"/>
                  </a:lnTo>
                  <a:lnTo>
                    <a:pt x="111" y="26"/>
                  </a:lnTo>
                  <a:lnTo>
                    <a:pt x="113" y="30"/>
                  </a:lnTo>
                  <a:lnTo>
                    <a:pt x="113" y="28"/>
                  </a:lnTo>
                  <a:lnTo>
                    <a:pt x="107" y="12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75" y="2"/>
                  </a:lnTo>
                  <a:lnTo>
                    <a:pt x="55" y="6"/>
                  </a:lnTo>
                  <a:lnTo>
                    <a:pt x="43" y="12"/>
                  </a:lnTo>
                  <a:lnTo>
                    <a:pt x="33" y="19"/>
                  </a:lnTo>
                  <a:lnTo>
                    <a:pt x="26" y="27"/>
                  </a:lnTo>
                  <a:lnTo>
                    <a:pt x="14" y="23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7" name="Freeform 145"/>
            <p:cNvSpPr>
              <a:spLocks/>
            </p:cNvSpPr>
            <p:nvPr/>
          </p:nvSpPr>
          <p:spPr bwMode="auto">
            <a:xfrm>
              <a:off x="2382" y="1574"/>
              <a:ext cx="32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6"/>
                </a:cxn>
                <a:cxn ang="0">
                  <a:pos x="24" y="12"/>
                </a:cxn>
                <a:cxn ang="0">
                  <a:pos x="29" y="16"/>
                </a:cxn>
                <a:cxn ang="0">
                  <a:pos x="30" y="18"/>
                </a:cxn>
                <a:cxn ang="0">
                  <a:pos x="31" y="21"/>
                </a:cxn>
                <a:cxn ang="0">
                  <a:pos x="30" y="26"/>
                </a:cxn>
                <a:cxn ang="0">
                  <a:pos x="25" y="27"/>
                </a:cxn>
                <a:cxn ang="0">
                  <a:pos x="21" y="26"/>
                </a:cxn>
                <a:cxn ang="0">
                  <a:pos x="8" y="20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32" h="28">
                  <a:moveTo>
                    <a:pt x="8" y="0"/>
                  </a:moveTo>
                  <a:lnTo>
                    <a:pt x="14" y="6"/>
                  </a:lnTo>
                  <a:lnTo>
                    <a:pt x="24" y="12"/>
                  </a:lnTo>
                  <a:lnTo>
                    <a:pt x="29" y="16"/>
                  </a:lnTo>
                  <a:lnTo>
                    <a:pt x="30" y="18"/>
                  </a:lnTo>
                  <a:lnTo>
                    <a:pt x="31" y="21"/>
                  </a:lnTo>
                  <a:lnTo>
                    <a:pt x="30" y="26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8" name="Freeform 146"/>
            <p:cNvSpPr>
              <a:spLocks/>
            </p:cNvSpPr>
            <p:nvPr/>
          </p:nvSpPr>
          <p:spPr bwMode="auto">
            <a:xfrm>
              <a:off x="2355" y="1555"/>
              <a:ext cx="149" cy="86"/>
            </a:xfrm>
            <a:custGeom>
              <a:avLst/>
              <a:gdLst/>
              <a:ahLst/>
              <a:cxnLst>
                <a:cxn ang="0">
                  <a:pos x="11" y="84"/>
                </a:cxn>
                <a:cxn ang="0">
                  <a:pos x="8" y="81"/>
                </a:cxn>
                <a:cxn ang="0">
                  <a:pos x="7" y="76"/>
                </a:cxn>
                <a:cxn ang="0">
                  <a:pos x="9" y="69"/>
                </a:cxn>
                <a:cxn ang="0">
                  <a:pos x="11" y="67"/>
                </a:cxn>
                <a:cxn ang="0">
                  <a:pos x="6" y="64"/>
                </a:cxn>
                <a:cxn ang="0">
                  <a:pos x="4" y="61"/>
                </a:cxn>
                <a:cxn ang="0">
                  <a:pos x="3" y="58"/>
                </a:cxn>
                <a:cxn ang="0">
                  <a:pos x="4" y="54"/>
                </a:cxn>
                <a:cxn ang="0">
                  <a:pos x="7" y="51"/>
                </a:cxn>
                <a:cxn ang="0">
                  <a:pos x="1" y="47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3" y="33"/>
                </a:cxn>
                <a:cxn ang="0">
                  <a:pos x="6" y="31"/>
                </a:cxn>
                <a:cxn ang="0">
                  <a:pos x="9" y="29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7" y="35"/>
                </a:cxn>
                <a:cxn ang="0">
                  <a:pos x="35" y="39"/>
                </a:cxn>
                <a:cxn ang="0">
                  <a:pos x="48" y="45"/>
                </a:cxn>
                <a:cxn ang="0">
                  <a:pos x="53" y="46"/>
                </a:cxn>
                <a:cxn ang="0">
                  <a:pos x="57" y="45"/>
                </a:cxn>
                <a:cxn ang="0">
                  <a:pos x="58" y="40"/>
                </a:cxn>
                <a:cxn ang="0">
                  <a:pos x="57" y="37"/>
                </a:cxn>
                <a:cxn ang="0">
                  <a:pos x="56" y="35"/>
                </a:cxn>
                <a:cxn ang="0">
                  <a:pos x="52" y="31"/>
                </a:cxn>
                <a:cxn ang="0">
                  <a:pos x="41" y="25"/>
                </a:cxn>
                <a:cxn ang="0">
                  <a:pos x="36" y="20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7" y="4"/>
                </a:cxn>
                <a:cxn ang="0">
                  <a:pos x="41" y="0"/>
                </a:cxn>
                <a:cxn ang="0">
                  <a:pos x="46" y="4"/>
                </a:cxn>
                <a:cxn ang="0">
                  <a:pos x="53" y="9"/>
                </a:cxn>
                <a:cxn ang="0">
                  <a:pos x="64" y="15"/>
                </a:cxn>
                <a:cxn ang="0">
                  <a:pos x="71" y="20"/>
                </a:cxn>
                <a:cxn ang="0">
                  <a:pos x="91" y="28"/>
                </a:cxn>
                <a:cxn ang="0">
                  <a:pos x="112" y="41"/>
                </a:cxn>
                <a:cxn ang="0">
                  <a:pos x="131" y="55"/>
                </a:cxn>
                <a:cxn ang="0">
                  <a:pos x="148" y="68"/>
                </a:cxn>
                <a:cxn ang="0">
                  <a:pos x="144" y="73"/>
                </a:cxn>
                <a:cxn ang="0">
                  <a:pos x="132" y="83"/>
                </a:cxn>
                <a:cxn ang="0">
                  <a:pos x="124" y="85"/>
                </a:cxn>
                <a:cxn ang="0">
                  <a:pos x="108" y="85"/>
                </a:cxn>
                <a:cxn ang="0">
                  <a:pos x="108" y="81"/>
                </a:cxn>
                <a:cxn ang="0">
                  <a:pos x="11" y="84"/>
                </a:cxn>
              </a:cxnLst>
              <a:rect l="0" t="0" r="r" b="b"/>
              <a:pathLst>
                <a:path w="149" h="86">
                  <a:moveTo>
                    <a:pt x="11" y="84"/>
                  </a:moveTo>
                  <a:lnTo>
                    <a:pt x="8" y="81"/>
                  </a:lnTo>
                  <a:lnTo>
                    <a:pt x="7" y="76"/>
                  </a:lnTo>
                  <a:lnTo>
                    <a:pt x="9" y="69"/>
                  </a:lnTo>
                  <a:lnTo>
                    <a:pt x="11" y="67"/>
                  </a:lnTo>
                  <a:lnTo>
                    <a:pt x="6" y="64"/>
                  </a:lnTo>
                  <a:lnTo>
                    <a:pt x="4" y="61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7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7" y="35"/>
                  </a:lnTo>
                  <a:lnTo>
                    <a:pt x="35" y="39"/>
                  </a:lnTo>
                  <a:lnTo>
                    <a:pt x="48" y="45"/>
                  </a:lnTo>
                  <a:lnTo>
                    <a:pt x="53" y="46"/>
                  </a:lnTo>
                  <a:lnTo>
                    <a:pt x="57" y="45"/>
                  </a:lnTo>
                  <a:lnTo>
                    <a:pt x="58" y="40"/>
                  </a:lnTo>
                  <a:lnTo>
                    <a:pt x="57" y="37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1" y="25"/>
                  </a:lnTo>
                  <a:lnTo>
                    <a:pt x="36" y="20"/>
                  </a:lnTo>
                  <a:lnTo>
                    <a:pt x="34" y="14"/>
                  </a:lnTo>
                  <a:lnTo>
                    <a:pt x="35" y="9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53" y="9"/>
                  </a:lnTo>
                  <a:lnTo>
                    <a:pt x="64" y="15"/>
                  </a:lnTo>
                  <a:lnTo>
                    <a:pt x="71" y="20"/>
                  </a:lnTo>
                  <a:lnTo>
                    <a:pt x="91" y="28"/>
                  </a:lnTo>
                  <a:lnTo>
                    <a:pt x="112" y="41"/>
                  </a:lnTo>
                  <a:lnTo>
                    <a:pt x="131" y="55"/>
                  </a:lnTo>
                  <a:lnTo>
                    <a:pt x="148" y="68"/>
                  </a:lnTo>
                  <a:lnTo>
                    <a:pt x="144" y="73"/>
                  </a:lnTo>
                  <a:lnTo>
                    <a:pt x="132" y="83"/>
                  </a:lnTo>
                  <a:lnTo>
                    <a:pt x="124" y="85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1" y="8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59" name="Freeform 147"/>
            <p:cNvSpPr>
              <a:spLocks/>
            </p:cNvSpPr>
            <p:nvPr/>
          </p:nvSpPr>
          <p:spPr bwMode="auto">
            <a:xfrm>
              <a:off x="2378" y="1695"/>
              <a:ext cx="85" cy="4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47"/>
                </a:cxn>
                <a:cxn ang="0">
                  <a:pos x="51" y="35"/>
                </a:cxn>
                <a:cxn ang="0">
                  <a:pos x="84" y="19"/>
                </a:cxn>
                <a:cxn ang="0">
                  <a:pos x="75" y="0"/>
                </a:cxn>
                <a:cxn ang="0">
                  <a:pos x="69" y="2"/>
                </a:cxn>
                <a:cxn ang="0">
                  <a:pos x="51" y="8"/>
                </a:cxn>
                <a:cxn ang="0">
                  <a:pos x="40" y="11"/>
                </a:cxn>
                <a:cxn ang="0">
                  <a:pos x="26" y="14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85" h="48">
                  <a:moveTo>
                    <a:pt x="0" y="19"/>
                  </a:moveTo>
                  <a:lnTo>
                    <a:pt x="14" y="47"/>
                  </a:lnTo>
                  <a:lnTo>
                    <a:pt x="51" y="35"/>
                  </a:lnTo>
                  <a:lnTo>
                    <a:pt x="84" y="19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51" y="8"/>
                  </a:lnTo>
                  <a:lnTo>
                    <a:pt x="40" y="11"/>
                  </a:lnTo>
                  <a:lnTo>
                    <a:pt x="26" y="14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0" name="Freeform 148"/>
            <p:cNvSpPr>
              <a:spLocks/>
            </p:cNvSpPr>
            <p:nvPr/>
          </p:nvSpPr>
          <p:spPr bwMode="auto">
            <a:xfrm>
              <a:off x="2449" y="1686"/>
              <a:ext cx="73" cy="113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30" y="97"/>
                </a:cxn>
                <a:cxn ang="0">
                  <a:pos x="55" y="83"/>
                </a:cxn>
                <a:cxn ang="0">
                  <a:pos x="72" y="71"/>
                </a:cxn>
                <a:cxn ang="0">
                  <a:pos x="59" y="34"/>
                </a:cxn>
                <a:cxn ang="0">
                  <a:pos x="44" y="0"/>
                </a:cxn>
                <a:cxn ang="0">
                  <a:pos x="29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2" y="29"/>
                </a:cxn>
                <a:cxn ang="0">
                  <a:pos x="26" y="47"/>
                </a:cxn>
                <a:cxn ang="0">
                  <a:pos x="36" y="56"/>
                </a:cxn>
                <a:cxn ang="0">
                  <a:pos x="41" y="64"/>
                </a:cxn>
                <a:cxn ang="0">
                  <a:pos x="42" y="70"/>
                </a:cxn>
                <a:cxn ang="0">
                  <a:pos x="0" y="102"/>
                </a:cxn>
                <a:cxn ang="0">
                  <a:pos x="1" y="112"/>
                </a:cxn>
              </a:cxnLst>
              <a:rect l="0" t="0" r="r" b="b"/>
              <a:pathLst>
                <a:path w="73" h="113">
                  <a:moveTo>
                    <a:pt x="1" y="112"/>
                  </a:moveTo>
                  <a:lnTo>
                    <a:pt x="30" y="97"/>
                  </a:lnTo>
                  <a:lnTo>
                    <a:pt x="55" y="83"/>
                  </a:lnTo>
                  <a:lnTo>
                    <a:pt x="72" y="71"/>
                  </a:lnTo>
                  <a:lnTo>
                    <a:pt x="59" y="34"/>
                  </a:lnTo>
                  <a:lnTo>
                    <a:pt x="44" y="0"/>
                  </a:lnTo>
                  <a:lnTo>
                    <a:pt x="29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2" y="29"/>
                  </a:lnTo>
                  <a:lnTo>
                    <a:pt x="26" y="47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2" y="70"/>
                  </a:lnTo>
                  <a:lnTo>
                    <a:pt x="0" y="102"/>
                  </a:lnTo>
                  <a:lnTo>
                    <a:pt x="1" y="1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1" name="Freeform 149"/>
            <p:cNvSpPr>
              <a:spLocks/>
            </p:cNvSpPr>
            <p:nvPr/>
          </p:nvSpPr>
          <p:spPr bwMode="auto">
            <a:xfrm>
              <a:off x="2395" y="1713"/>
              <a:ext cx="97" cy="102"/>
            </a:xfrm>
            <a:custGeom>
              <a:avLst/>
              <a:gdLst/>
              <a:ahLst/>
              <a:cxnLst>
                <a:cxn ang="0">
                  <a:pos x="54" y="75"/>
                </a:cxn>
                <a:cxn ang="0">
                  <a:pos x="96" y="43"/>
                </a:cxn>
                <a:cxn ang="0">
                  <a:pos x="95" y="37"/>
                </a:cxn>
                <a:cxn ang="0">
                  <a:pos x="90" y="29"/>
                </a:cxn>
                <a:cxn ang="0">
                  <a:pos x="80" y="20"/>
                </a:cxn>
                <a:cxn ang="0">
                  <a:pos x="67" y="0"/>
                </a:cxn>
                <a:cxn ang="0">
                  <a:pos x="40" y="14"/>
                </a:cxn>
                <a:cxn ang="0">
                  <a:pos x="18" y="22"/>
                </a:cxn>
                <a:cxn ang="0">
                  <a:pos x="24" y="33"/>
                </a:cxn>
                <a:cxn ang="0">
                  <a:pos x="12" y="55"/>
                </a:cxn>
                <a:cxn ang="0">
                  <a:pos x="3" y="72"/>
                </a:cxn>
                <a:cxn ang="0">
                  <a:pos x="1" y="77"/>
                </a:cxn>
                <a:cxn ang="0">
                  <a:pos x="1" y="82"/>
                </a:cxn>
                <a:cxn ang="0">
                  <a:pos x="0" y="91"/>
                </a:cxn>
                <a:cxn ang="0">
                  <a:pos x="1" y="97"/>
                </a:cxn>
                <a:cxn ang="0">
                  <a:pos x="3" y="99"/>
                </a:cxn>
                <a:cxn ang="0">
                  <a:pos x="6" y="101"/>
                </a:cxn>
                <a:cxn ang="0">
                  <a:pos x="10" y="101"/>
                </a:cxn>
                <a:cxn ang="0">
                  <a:pos x="14" y="101"/>
                </a:cxn>
                <a:cxn ang="0">
                  <a:pos x="30" y="92"/>
                </a:cxn>
                <a:cxn ang="0">
                  <a:pos x="54" y="75"/>
                </a:cxn>
              </a:cxnLst>
              <a:rect l="0" t="0" r="r" b="b"/>
              <a:pathLst>
                <a:path w="97" h="102">
                  <a:moveTo>
                    <a:pt x="54" y="75"/>
                  </a:moveTo>
                  <a:lnTo>
                    <a:pt x="96" y="43"/>
                  </a:lnTo>
                  <a:lnTo>
                    <a:pt x="95" y="37"/>
                  </a:lnTo>
                  <a:lnTo>
                    <a:pt x="90" y="29"/>
                  </a:lnTo>
                  <a:lnTo>
                    <a:pt x="80" y="20"/>
                  </a:lnTo>
                  <a:lnTo>
                    <a:pt x="67" y="0"/>
                  </a:lnTo>
                  <a:lnTo>
                    <a:pt x="40" y="14"/>
                  </a:lnTo>
                  <a:lnTo>
                    <a:pt x="18" y="22"/>
                  </a:lnTo>
                  <a:lnTo>
                    <a:pt x="24" y="33"/>
                  </a:lnTo>
                  <a:lnTo>
                    <a:pt x="12" y="55"/>
                  </a:lnTo>
                  <a:lnTo>
                    <a:pt x="3" y="72"/>
                  </a:lnTo>
                  <a:lnTo>
                    <a:pt x="1" y="77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6" y="101"/>
                  </a:lnTo>
                  <a:lnTo>
                    <a:pt x="10" y="101"/>
                  </a:lnTo>
                  <a:lnTo>
                    <a:pt x="14" y="101"/>
                  </a:lnTo>
                  <a:lnTo>
                    <a:pt x="30" y="92"/>
                  </a:lnTo>
                  <a:lnTo>
                    <a:pt x="54" y="7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2" name="Freeform 150"/>
            <p:cNvSpPr>
              <a:spLocks/>
            </p:cNvSpPr>
            <p:nvPr/>
          </p:nvSpPr>
          <p:spPr bwMode="auto">
            <a:xfrm>
              <a:off x="2140" y="1400"/>
              <a:ext cx="324" cy="438"/>
            </a:xfrm>
            <a:custGeom>
              <a:avLst/>
              <a:gdLst/>
              <a:ahLst/>
              <a:cxnLst>
                <a:cxn ang="0">
                  <a:pos x="60" y="422"/>
                </a:cxn>
                <a:cxn ang="0">
                  <a:pos x="73" y="372"/>
                </a:cxn>
                <a:cxn ang="0">
                  <a:pos x="52" y="340"/>
                </a:cxn>
                <a:cxn ang="0">
                  <a:pos x="32" y="304"/>
                </a:cxn>
                <a:cxn ang="0">
                  <a:pos x="15" y="264"/>
                </a:cxn>
                <a:cxn ang="0">
                  <a:pos x="8" y="244"/>
                </a:cxn>
                <a:cxn ang="0">
                  <a:pos x="2" y="207"/>
                </a:cxn>
                <a:cxn ang="0">
                  <a:pos x="1" y="151"/>
                </a:cxn>
                <a:cxn ang="0">
                  <a:pos x="7" y="94"/>
                </a:cxn>
                <a:cxn ang="0">
                  <a:pos x="11" y="68"/>
                </a:cxn>
                <a:cxn ang="0">
                  <a:pos x="18" y="54"/>
                </a:cxn>
                <a:cxn ang="0">
                  <a:pos x="26" y="46"/>
                </a:cxn>
                <a:cxn ang="0">
                  <a:pos x="38" y="36"/>
                </a:cxn>
                <a:cxn ang="0">
                  <a:pos x="120" y="0"/>
                </a:cxn>
                <a:cxn ang="0">
                  <a:pos x="117" y="9"/>
                </a:cxn>
                <a:cxn ang="0">
                  <a:pos x="117" y="18"/>
                </a:cxn>
                <a:cxn ang="0">
                  <a:pos x="131" y="30"/>
                </a:cxn>
                <a:cxn ang="0">
                  <a:pos x="146" y="36"/>
                </a:cxn>
                <a:cxn ang="0">
                  <a:pos x="172" y="39"/>
                </a:cxn>
                <a:cxn ang="0">
                  <a:pos x="194" y="36"/>
                </a:cxn>
                <a:cxn ang="0">
                  <a:pos x="203" y="30"/>
                </a:cxn>
                <a:cxn ang="0">
                  <a:pos x="285" y="83"/>
                </a:cxn>
                <a:cxn ang="0">
                  <a:pos x="293" y="105"/>
                </a:cxn>
                <a:cxn ang="0">
                  <a:pos x="293" y="122"/>
                </a:cxn>
                <a:cxn ang="0">
                  <a:pos x="269" y="149"/>
                </a:cxn>
                <a:cxn ang="0">
                  <a:pos x="261" y="159"/>
                </a:cxn>
                <a:cxn ang="0">
                  <a:pos x="252" y="159"/>
                </a:cxn>
                <a:cxn ang="0">
                  <a:pos x="249" y="169"/>
                </a:cxn>
                <a:cxn ang="0">
                  <a:pos x="250" y="174"/>
                </a:cxn>
                <a:cxn ang="0">
                  <a:pos x="241" y="190"/>
                </a:cxn>
                <a:cxn ang="0">
                  <a:pos x="228" y="184"/>
                </a:cxn>
                <a:cxn ang="0">
                  <a:pos x="221" y="186"/>
                </a:cxn>
                <a:cxn ang="0">
                  <a:pos x="215" y="195"/>
                </a:cxn>
                <a:cxn ang="0">
                  <a:pos x="216" y="202"/>
                </a:cxn>
                <a:cxn ang="0">
                  <a:pos x="219" y="209"/>
                </a:cxn>
                <a:cxn ang="0">
                  <a:pos x="219" y="216"/>
                </a:cxn>
                <a:cxn ang="0">
                  <a:pos x="226" y="222"/>
                </a:cxn>
                <a:cxn ang="0">
                  <a:pos x="222" y="231"/>
                </a:cxn>
                <a:cxn ang="0">
                  <a:pos x="226" y="239"/>
                </a:cxn>
                <a:cxn ang="0">
                  <a:pos x="323" y="259"/>
                </a:cxn>
                <a:cxn ang="0">
                  <a:pos x="320" y="291"/>
                </a:cxn>
                <a:cxn ang="0">
                  <a:pos x="289" y="303"/>
                </a:cxn>
                <a:cxn ang="0">
                  <a:pos x="264" y="309"/>
                </a:cxn>
                <a:cxn ang="0">
                  <a:pos x="252" y="341"/>
                </a:cxn>
                <a:cxn ang="0">
                  <a:pos x="279" y="346"/>
                </a:cxn>
                <a:cxn ang="0">
                  <a:pos x="259" y="385"/>
                </a:cxn>
                <a:cxn ang="0">
                  <a:pos x="257" y="395"/>
                </a:cxn>
                <a:cxn ang="0">
                  <a:pos x="257" y="410"/>
                </a:cxn>
                <a:cxn ang="0">
                  <a:pos x="261" y="414"/>
                </a:cxn>
                <a:cxn ang="0">
                  <a:pos x="269" y="414"/>
                </a:cxn>
                <a:cxn ang="0">
                  <a:pos x="309" y="388"/>
                </a:cxn>
                <a:cxn ang="0">
                  <a:pos x="311" y="394"/>
                </a:cxn>
                <a:cxn ang="0">
                  <a:pos x="304" y="421"/>
                </a:cxn>
                <a:cxn ang="0">
                  <a:pos x="275" y="427"/>
                </a:cxn>
                <a:cxn ang="0">
                  <a:pos x="171" y="437"/>
                </a:cxn>
                <a:cxn ang="0">
                  <a:pos x="118" y="435"/>
                </a:cxn>
                <a:cxn ang="0">
                  <a:pos x="87" y="432"/>
                </a:cxn>
                <a:cxn ang="0">
                  <a:pos x="60" y="423"/>
                </a:cxn>
              </a:cxnLst>
              <a:rect l="0" t="0" r="r" b="b"/>
              <a:pathLst>
                <a:path w="324" h="438">
                  <a:moveTo>
                    <a:pt x="60" y="423"/>
                  </a:moveTo>
                  <a:lnTo>
                    <a:pt x="60" y="422"/>
                  </a:lnTo>
                  <a:lnTo>
                    <a:pt x="68" y="399"/>
                  </a:lnTo>
                  <a:lnTo>
                    <a:pt x="73" y="372"/>
                  </a:lnTo>
                  <a:lnTo>
                    <a:pt x="63" y="357"/>
                  </a:lnTo>
                  <a:lnTo>
                    <a:pt x="52" y="340"/>
                  </a:lnTo>
                  <a:lnTo>
                    <a:pt x="42" y="322"/>
                  </a:lnTo>
                  <a:lnTo>
                    <a:pt x="32" y="304"/>
                  </a:lnTo>
                  <a:lnTo>
                    <a:pt x="23" y="28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8" y="244"/>
                  </a:lnTo>
                  <a:lnTo>
                    <a:pt x="3" y="227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1" y="151"/>
                  </a:lnTo>
                  <a:lnTo>
                    <a:pt x="3" y="109"/>
                  </a:lnTo>
                  <a:lnTo>
                    <a:pt x="7" y="94"/>
                  </a:lnTo>
                  <a:lnTo>
                    <a:pt x="9" y="79"/>
                  </a:lnTo>
                  <a:lnTo>
                    <a:pt x="11" y="68"/>
                  </a:lnTo>
                  <a:lnTo>
                    <a:pt x="15" y="60"/>
                  </a:lnTo>
                  <a:lnTo>
                    <a:pt x="18" y="54"/>
                  </a:lnTo>
                  <a:lnTo>
                    <a:pt x="21" y="50"/>
                  </a:lnTo>
                  <a:lnTo>
                    <a:pt x="26" y="46"/>
                  </a:lnTo>
                  <a:lnTo>
                    <a:pt x="29" y="42"/>
                  </a:lnTo>
                  <a:lnTo>
                    <a:pt x="38" y="36"/>
                  </a:lnTo>
                  <a:lnTo>
                    <a:pt x="47" y="31"/>
                  </a:lnTo>
                  <a:lnTo>
                    <a:pt x="120" y="0"/>
                  </a:lnTo>
                  <a:lnTo>
                    <a:pt x="118" y="4"/>
                  </a:lnTo>
                  <a:lnTo>
                    <a:pt x="117" y="9"/>
                  </a:lnTo>
                  <a:lnTo>
                    <a:pt x="117" y="14"/>
                  </a:lnTo>
                  <a:lnTo>
                    <a:pt x="117" y="18"/>
                  </a:lnTo>
                  <a:lnTo>
                    <a:pt x="123" y="24"/>
                  </a:lnTo>
                  <a:lnTo>
                    <a:pt x="131" y="30"/>
                  </a:lnTo>
                  <a:lnTo>
                    <a:pt x="138" y="34"/>
                  </a:lnTo>
                  <a:lnTo>
                    <a:pt x="146" y="36"/>
                  </a:lnTo>
                  <a:lnTo>
                    <a:pt x="160" y="38"/>
                  </a:lnTo>
                  <a:lnTo>
                    <a:pt x="172" y="39"/>
                  </a:lnTo>
                  <a:lnTo>
                    <a:pt x="187" y="38"/>
                  </a:lnTo>
                  <a:lnTo>
                    <a:pt x="194" y="36"/>
                  </a:lnTo>
                  <a:lnTo>
                    <a:pt x="199" y="33"/>
                  </a:lnTo>
                  <a:lnTo>
                    <a:pt x="203" y="30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3" y="90"/>
                  </a:lnTo>
                  <a:lnTo>
                    <a:pt x="293" y="105"/>
                  </a:lnTo>
                  <a:lnTo>
                    <a:pt x="293" y="121"/>
                  </a:lnTo>
                  <a:lnTo>
                    <a:pt x="293" y="122"/>
                  </a:lnTo>
                  <a:lnTo>
                    <a:pt x="280" y="134"/>
                  </a:lnTo>
                  <a:lnTo>
                    <a:pt x="269" y="149"/>
                  </a:lnTo>
                  <a:lnTo>
                    <a:pt x="262" y="159"/>
                  </a:lnTo>
                  <a:lnTo>
                    <a:pt x="261" y="159"/>
                  </a:lnTo>
                  <a:lnTo>
                    <a:pt x="257" y="155"/>
                  </a:lnTo>
                  <a:lnTo>
                    <a:pt x="252" y="159"/>
                  </a:lnTo>
                  <a:lnTo>
                    <a:pt x="250" y="164"/>
                  </a:lnTo>
                  <a:lnTo>
                    <a:pt x="249" y="169"/>
                  </a:lnTo>
                  <a:lnTo>
                    <a:pt x="251" y="174"/>
                  </a:lnTo>
                  <a:lnTo>
                    <a:pt x="250" y="174"/>
                  </a:lnTo>
                  <a:lnTo>
                    <a:pt x="242" y="190"/>
                  </a:lnTo>
                  <a:lnTo>
                    <a:pt x="241" y="190"/>
                  </a:lnTo>
                  <a:lnTo>
                    <a:pt x="232" y="185"/>
                  </a:lnTo>
                  <a:lnTo>
                    <a:pt x="228" y="184"/>
                  </a:lnTo>
                  <a:lnTo>
                    <a:pt x="224" y="184"/>
                  </a:lnTo>
                  <a:lnTo>
                    <a:pt x="221" y="186"/>
                  </a:lnTo>
                  <a:lnTo>
                    <a:pt x="218" y="188"/>
                  </a:lnTo>
                  <a:lnTo>
                    <a:pt x="215" y="195"/>
                  </a:lnTo>
                  <a:lnTo>
                    <a:pt x="215" y="199"/>
                  </a:lnTo>
                  <a:lnTo>
                    <a:pt x="216" y="202"/>
                  </a:lnTo>
                  <a:lnTo>
                    <a:pt x="222" y="206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9" y="216"/>
                  </a:lnTo>
                  <a:lnTo>
                    <a:pt x="221" y="219"/>
                  </a:lnTo>
                  <a:lnTo>
                    <a:pt x="226" y="222"/>
                  </a:lnTo>
                  <a:lnTo>
                    <a:pt x="224" y="224"/>
                  </a:lnTo>
                  <a:lnTo>
                    <a:pt x="222" y="231"/>
                  </a:lnTo>
                  <a:lnTo>
                    <a:pt x="223" y="236"/>
                  </a:lnTo>
                  <a:lnTo>
                    <a:pt x="226" y="239"/>
                  </a:lnTo>
                  <a:lnTo>
                    <a:pt x="323" y="236"/>
                  </a:lnTo>
                  <a:lnTo>
                    <a:pt x="323" y="259"/>
                  </a:lnTo>
                  <a:lnTo>
                    <a:pt x="322" y="276"/>
                  </a:lnTo>
                  <a:lnTo>
                    <a:pt x="320" y="291"/>
                  </a:lnTo>
                  <a:lnTo>
                    <a:pt x="307" y="297"/>
                  </a:lnTo>
                  <a:lnTo>
                    <a:pt x="289" y="303"/>
                  </a:lnTo>
                  <a:lnTo>
                    <a:pt x="278" y="306"/>
                  </a:lnTo>
                  <a:lnTo>
                    <a:pt x="264" y="309"/>
                  </a:lnTo>
                  <a:lnTo>
                    <a:pt x="239" y="314"/>
                  </a:lnTo>
                  <a:lnTo>
                    <a:pt x="252" y="341"/>
                  </a:lnTo>
                  <a:lnTo>
                    <a:pt x="273" y="335"/>
                  </a:lnTo>
                  <a:lnTo>
                    <a:pt x="279" y="346"/>
                  </a:lnTo>
                  <a:lnTo>
                    <a:pt x="268" y="368"/>
                  </a:lnTo>
                  <a:lnTo>
                    <a:pt x="259" y="385"/>
                  </a:lnTo>
                  <a:lnTo>
                    <a:pt x="257" y="390"/>
                  </a:lnTo>
                  <a:lnTo>
                    <a:pt x="257" y="395"/>
                  </a:lnTo>
                  <a:lnTo>
                    <a:pt x="255" y="404"/>
                  </a:lnTo>
                  <a:lnTo>
                    <a:pt x="257" y="410"/>
                  </a:lnTo>
                  <a:lnTo>
                    <a:pt x="259" y="412"/>
                  </a:lnTo>
                  <a:lnTo>
                    <a:pt x="261" y="414"/>
                  </a:lnTo>
                  <a:lnTo>
                    <a:pt x="266" y="414"/>
                  </a:lnTo>
                  <a:lnTo>
                    <a:pt x="269" y="414"/>
                  </a:lnTo>
                  <a:lnTo>
                    <a:pt x="286" y="405"/>
                  </a:lnTo>
                  <a:lnTo>
                    <a:pt x="309" y="388"/>
                  </a:lnTo>
                  <a:lnTo>
                    <a:pt x="309" y="389"/>
                  </a:lnTo>
                  <a:lnTo>
                    <a:pt x="311" y="394"/>
                  </a:lnTo>
                  <a:lnTo>
                    <a:pt x="313" y="417"/>
                  </a:lnTo>
                  <a:lnTo>
                    <a:pt x="304" y="421"/>
                  </a:lnTo>
                  <a:lnTo>
                    <a:pt x="288" y="425"/>
                  </a:lnTo>
                  <a:lnTo>
                    <a:pt x="275" y="427"/>
                  </a:lnTo>
                  <a:lnTo>
                    <a:pt x="225" y="433"/>
                  </a:lnTo>
                  <a:lnTo>
                    <a:pt x="171" y="437"/>
                  </a:lnTo>
                  <a:lnTo>
                    <a:pt x="146" y="437"/>
                  </a:lnTo>
                  <a:lnTo>
                    <a:pt x="118" y="435"/>
                  </a:lnTo>
                  <a:lnTo>
                    <a:pt x="102" y="434"/>
                  </a:lnTo>
                  <a:lnTo>
                    <a:pt x="87" y="432"/>
                  </a:lnTo>
                  <a:lnTo>
                    <a:pt x="73" y="428"/>
                  </a:lnTo>
                  <a:lnTo>
                    <a:pt x="60" y="4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3" name="Freeform 151"/>
            <p:cNvSpPr>
              <a:spLocks/>
            </p:cNvSpPr>
            <p:nvPr/>
          </p:nvSpPr>
          <p:spPr bwMode="auto">
            <a:xfrm>
              <a:off x="2156" y="1580"/>
              <a:ext cx="222" cy="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73"/>
                </a:cxn>
                <a:cxn ang="0">
                  <a:pos x="76" y="96"/>
                </a:cxn>
                <a:cxn ang="0">
                  <a:pos x="94" y="114"/>
                </a:cxn>
                <a:cxn ang="0">
                  <a:pos x="108" y="123"/>
                </a:cxn>
                <a:cxn ang="0">
                  <a:pos x="119" y="129"/>
                </a:cxn>
                <a:cxn ang="0">
                  <a:pos x="128" y="131"/>
                </a:cxn>
                <a:cxn ang="0">
                  <a:pos x="137" y="133"/>
                </a:cxn>
                <a:cxn ang="0">
                  <a:pos x="155" y="135"/>
                </a:cxn>
                <a:cxn ang="0">
                  <a:pos x="174" y="135"/>
                </a:cxn>
                <a:cxn ang="0">
                  <a:pos x="221" y="134"/>
                </a:cxn>
              </a:cxnLst>
              <a:rect l="0" t="0" r="r" b="b"/>
              <a:pathLst>
                <a:path w="222" h="136">
                  <a:moveTo>
                    <a:pt x="0" y="0"/>
                  </a:moveTo>
                  <a:lnTo>
                    <a:pt x="55" y="73"/>
                  </a:lnTo>
                  <a:lnTo>
                    <a:pt x="76" y="96"/>
                  </a:lnTo>
                  <a:lnTo>
                    <a:pt x="94" y="114"/>
                  </a:lnTo>
                  <a:lnTo>
                    <a:pt x="108" y="123"/>
                  </a:lnTo>
                  <a:lnTo>
                    <a:pt x="119" y="129"/>
                  </a:lnTo>
                  <a:lnTo>
                    <a:pt x="128" y="131"/>
                  </a:lnTo>
                  <a:lnTo>
                    <a:pt x="137" y="133"/>
                  </a:lnTo>
                  <a:lnTo>
                    <a:pt x="155" y="135"/>
                  </a:lnTo>
                  <a:lnTo>
                    <a:pt x="174" y="135"/>
                  </a:lnTo>
                  <a:lnTo>
                    <a:pt x="221" y="13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4" name="Freeform 152"/>
            <p:cNvSpPr>
              <a:spLocks/>
            </p:cNvSpPr>
            <p:nvPr/>
          </p:nvSpPr>
          <p:spPr bwMode="auto">
            <a:xfrm>
              <a:off x="2250" y="1532"/>
              <a:ext cx="116" cy="108"/>
            </a:xfrm>
            <a:custGeom>
              <a:avLst/>
              <a:gdLst/>
              <a:ahLst/>
              <a:cxnLst>
                <a:cxn ang="0">
                  <a:pos x="115" y="107"/>
                </a:cxn>
                <a:cxn ang="0">
                  <a:pos x="86" y="107"/>
                </a:cxn>
                <a:cxn ang="0">
                  <a:pos x="73" y="107"/>
                </a:cxn>
                <a:cxn ang="0">
                  <a:pos x="62" y="106"/>
                </a:cxn>
                <a:cxn ang="0">
                  <a:pos x="59" y="104"/>
                </a:cxn>
                <a:cxn ang="0">
                  <a:pos x="56" y="101"/>
                </a:cxn>
                <a:cxn ang="0">
                  <a:pos x="54" y="96"/>
                </a:cxn>
                <a:cxn ang="0">
                  <a:pos x="47" y="85"/>
                </a:cxn>
                <a:cxn ang="0">
                  <a:pos x="0" y="0"/>
                </a:cxn>
              </a:cxnLst>
              <a:rect l="0" t="0" r="r" b="b"/>
              <a:pathLst>
                <a:path w="116" h="108">
                  <a:moveTo>
                    <a:pt x="115" y="107"/>
                  </a:moveTo>
                  <a:lnTo>
                    <a:pt x="86" y="107"/>
                  </a:lnTo>
                  <a:lnTo>
                    <a:pt x="73" y="107"/>
                  </a:lnTo>
                  <a:lnTo>
                    <a:pt x="62" y="106"/>
                  </a:lnTo>
                  <a:lnTo>
                    <a:pt x="59" y="104"/>
                  </a:lnTo>
                  <a:lnTo>
                    <a:pt x="56" y="101"/>
                  </a:lnTo>
                  <a:lnTo>
                    <a:pt x="54" y="96"/>
                  </a:lnTo>
                  <a:lnTo>
                    <a:pt x="47" y="8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5" name="Freeform 153"/>
            <p:cNvSpPr>
              <a:spLocks/>
            </p:cNvSpPr>
            <p:nvPr/>
          </p:nvSpPr>
          <p:spPr bwMode="auto">
            <a:xfrm>
              <a:off x="1603" y="2360"/>
              <a:ext cx="96" cy="319"/>
            </a:xfrm>
            <a:custGeom>
              <a:avLst/>
              <a:gdLst/>
              <a:ahLst/>
              <a:cxnLst>
                <a:cxn ang="0">
                  <a:pos x="92" y="304"/>
                </a:cxn>
                <a:cxn ang="0">
                  <a:pos x="89" y="302"/>
                </a:cxn>
                <a:cxn ang="0">
                  <a:pos x="84" y="300"/>
                </a:cxn>
                <a:cxn ang="0">
                  <a:pos x="76" y="299"/>
                </a:cxn>
                <a:cxn ang="0">
                  <a:pos x="67" y="300"/>
                </a:cxn>
                <a:cxn ang="0">
                  <a:pos x="60" y="303"/>
                </a:cxn>
                <a:cxn ang="0">
                  <a:pos x="55" y="305"/>
                </a:cxn>
                <a:cxn ang="0">
                  <a:pos x="49" y="309"/>
                </a:cxn>
                <a:cxn ang="0">
                  <a:pos x="43" y="314"/>
                </a:cxn>
                <a:cxn ang="0">
                  <a:pos x="41" y="318"/>
                </a:cxn>
                <a:cxn ang="0">
                  <a:pos x="41" y="317"/>
                </a:cxn>
                <a:cxn ang="0">
                  <a:pos x="41" y="281"/>
                </a:cxn>
                <a:cxn ang="0">
                  <a:pos x="40" y="264"/>
                </a:cxn>
                <a:cxn ang="0">
                  <a:pos x="36" y="249"/>
                </a:cxn>
                <a:cxn ang="0">
                  <a:pos x="24" y="212"/>
                </a:cxn>
                <a:cxn ang="0">
                  <a:pos x="18" y="185"/>
                </a:cxn>
                <a:cxn ang="0">
                  <a:pos x="12" y="147"/>
                </a:cxn>
                <a:cxn ang="0">
                  <a:pos x="11" y="120"/>
                </a:cxn>
                <a:cxn ang="0">
                  <a:pos x="10" y="88"/>
                </a:cxn>
                <a:cxn ang="0">
                  <a:pos x="8" y="72"/>
                </a:cxn>
                <a:cxn ang="0">
                  <a:pos x="1" y="50"/>
                </a:cxn>
                <a:cxn ang="0">
                  <a:pos x="0" y="30"/>
                </a:cxn>
                <a:cxn ang="0">
                  <a:pos x="1" y="8"/>
                </a:cxn>
                <a:cxn ang="0">
                  <a:pos x="42" y="4"/>
                </a:cxn>
                <a:cxn ang="0">
                  <a:pos x="84" y="0"/>
                </a:cxn>
                <a:cxn ang="0">
                  <a:pos x="85" y="24"/>
                </a:cxn>
                <a:cxn ang="0">
                  <a:pos x="86" y="45"/>
                </a:cxn>
                <a:cxn ang="0">
                  <a:pos x="84" y="67"/>
                </a:cxn>
                <a:cxn ang="0">
                  <a:pos x="84" y="81"/>
                </a:cxn>
                <a:cxn ang="0">
                  <a:pos x="85" y="93"/>
                </a:cxn>
                <a:cxn ang="0">
                  <a:pos x="87" y="115"/>
                </a:cxn>
                <a:cxn ang="0">
                  <a:pos x="90" y="136"/>
                </a:cxn>
                <a:cxn ang="0">
                  <a:pos x="94" y="157"/>
                </a:cxn>
                <a:cxn ang="0">
                  <a:pos x="95" y="184"/>
                </a:cxn>
                <a:cxn ang="0">
                  <a:pos x="94" y="211"/>
                </a:cxn>
                <a:cxn ang="0">
                  <a:pos x="90" y="243"/>
                </a:cxn>
                <a:cxn ang="0">
                  <a:pos x="89" y="261"/>
                </a:cxn>
                <a:cxn ang="0">
                  <a:pos x="89" y="274"/>
                </a:cxn>
                <a:cxn ang="0">
                  <a:pos x="90" y="293"/>
                </a:cxn>
                <a:cxn ang="0">
                  <a:pos x="92" y="304"/>
                </a:cxn>
              </a:cxnLst>
              <a:rect l="0" t="0" r="r" b="b"/>
              <a:pathLst>
                <a:path w="96" h="319">
                  <a:moveTo>
                    <a:pt x="92" y="304"/>
                  </a:moveTo>
                  <a:lnTo>
                    <a:pt x="89" y="302"/>
                  </a:lnTo>
                  <a:lnTo>
                    <a:pt x="84" y="300"/>
                  </a:lnTo>
                  <a:lnTo>
                    <a:pt x="76" y="299"/>
                  </a:lnTo>
                  <a:lnTo>
                    <a:pt x="67" y="300"/>
                  </a:lnTo>
                  <a:lnTo>
                    <a:pt x="60" y="303"/>
                  </a:lnTo>
                  <a:lnTo>
                    <a:pt x="55" y="305"/>
                  </a:lnTo>
                  <a:lnTo>
                    <a:pt x="49" y="309"/>
                  </a:lnTo>
                  <a:lnTo>
                    <a:pt x="43" y="314"/>
                  </a:lnTo>
                  <a:lnTo>
                    <a:pt x="41" y="318"/>
                  </a:lnTo>
                  <a:lnTo>
                    <a:pt x="41" y="317"/>
                  </a:lnTo>
                  <a:lnTo>
                    <a:pt x="41" y="281"/>
                  </a:lnTo>
                  <a:lnTo>
                    <a:pt x="40" y="264"/>
                  </a:lnTo>
                  <a:lnTo>
                    <a:pt x="36" y="249"/>
                  </a:lnTo>
                  <a:lnTo>
                    <a:pt x="24" y="212"/>
                  </a:lnTo>
                  <a:lnTo>
                    <a:pt x="18" y="185"/>
                  </a:lnTo>
                  <a:lnTo>
                    <a:pt x="12" y="147"/>
                  </a:lnTo>
                  <a:lnTo>
                    <a:pt x="11" y="120"/>
                  </a:lnTo>
                  <a:lnTo>
                    <a:pt x="10" y="88"/>
                  </a:lnTo>
                  <a:lnTo>
                    <a:pt x="8" y="72"/>
                  </a:lnTo>
                  <a:lnTo>
                    <a:pt x="1" y="50"/>
                  </a:lnTo>
                  <a:lnTo>
                    <a:pt x="0" y="30"/>
                  </a:lnTo>
                  <a:lnTo>
                    <a:pt x="1" y="8"/>
                  </a:lnTo>
                  <a:lnTo>
                    <a:pt x="42" y="4"/>
                  </a:lnTo>
                  <a:lnTo>
                    <a:pt x="84" y="0"/>
                  </a:lnTo>
                  <a:lnTo>
                    <a:pt x="85" y="24"/>
                  </a:lnTo>
                  <a:lnTo>
                    <a:pt x="86" y="45"/>
                  </a:lnTo>
                  <a:lnTo>
                    <a:pt x="84" y="67"/>
                  </a:lnTo>
                  <a:lnTo>
                    <a:pt x="84" y="81"/>
                  </a:lnTo>
                  <a:lnTo>
                    <a:pt x="85" y="93"/>
                  </a:lnTo>
                  <a:lnTo>
                    <a:pt x="87" y="115"/>
                  </a:lnTo>
                  <a:lnTo>
                    <a:pt x="90" y="136"/>
                  </a:lnTo>
                  <a:lnTo>
                    <a:pt x="94" y="157"/>
                  </a:lnTo>
                  <a:lnTo>
                    <a:pt x="95" y="184"/>
                  </a:lnTo>
                  <a:lnTo>
                    <a:pt x="94" y="211"/>
                  </a:lnTo>
                  <a:lnTo>
                    <a:pt x="90" y="243"/>
                  </a:lnTo>
                  <a:lnTo>
                    <a:pt x="89" y="261"/>
                  </a:lnTo>
                  <a:lnTo>
                    <a:pt x="89" y="274"/>
                  </a:lnTo>
                  <a:lnTo>
                    <a:pt x="90" y="293"/>
                  </a:lnTo>
                  <a:lnTo>
                    <a:pt x="92" y="30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6" name="Freeform 154"/>
            <p:cNvSpPr>
              <a:spLocks/>
            </p:cNvSpPr>
            <p:nvPr/>
          </p:nvSpPr>
          <p:spPr bwMode="auto">
            <a:xfrm>
              <a:off x="1639" y="2659"/>
              <a:ext cx="102" cy="105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2" y="10"/>
                </a:cxn>
                <a:cxn ang="0">
                  <a:pos x="24" y="4"/>
                </a:cxn>
                <a:cxn ang="0">
                  <a:pos x="39" y="0"/>
                </a:cxn>
                <a:cxn ang="0">
                  <a:pos x="53" y="3"/>
                </a:cxn>
                <a:cxn ang="0">
                  <a:pos x="55" y="4"/>
                </a:cxn>
                <a:cxn ang="0">
                  <a:pos x="56" y="6"/>
                </a:cxn>
                <a:cxn ang="0">
                  <a:pos x="61" y="13"/>
                </a:cxn>
                <a:cxn ang="0">
                  <a:pos x="54" y="13"/>
                </a:cxn>
                <a:cxn ang="0">
                  <a:pos x="43" y="11"/>
                </a:cxn>
                <a:cxn ang="0">
                  <a:pos x="28" y="15"/>
                </a:cxn>
                <a:cxn ang="0">
                  <a:pos x="19" y="21"/>
                </a:cxn>
                <a:cxn ang="0">
                  <a:pos x="13" y="29"/>
                </a:cxn>
                <a:cxn ang="0">
                  <a:pos x="12" y="41"/>
                </a:cxn>
                <a:cxn ang="0">
                  <a:pos x="18" y="52"/>
                </a:cxn>
                <a:cxn ang="0">
                  <a:pos x="29" y="63"/>
                </a:cxn>
                <a:cxn ang="0">
                  <a:pos x="40" y="71"/>
                </a:cxn>
                <a:cxn ang="0">
                  <a:pos x="49" y="75"/>
                </a:cxn>
                <a:cxn ang="0">
                  <a:pos x="59" y="75"/>
                </a:cxn>
                <a:cxn ang="0">
                  <a:pos x="71" y="73"/>
                </a:cxn>
                <a:cxn ang="0">
                  <a:pos x="80" y="68"/>
                </a:cxn>
                <a:cxn ang="0">
                  <a:pos x="84" y="57"/>
                </a:cxn>
                <a:cxn ang="0">
                  <a:pos x="81" y="41"/>
                </a:cxn>
                <a:cxn ang="0">
                  <a:pos x="90" y="57"/>
                </a:cxn>
                <a:cxn ang="0">
                  <a:pos x="100" y="81"/>
                </a:cxn>
                <a:cxn ang="0">
                  <a:pos x="100" y="90"/>
                </a:cxn>
                <a:cxn ang="0">
                  <a:pos x="93" y="98"/>
                </a:cxn>
                <a:cxn ang="0">
                  <a:pos x="84" y="103"/>
                </a:cxn>
                <a:cxn ang="0">
                  <a:pos x="66" y="104"/>
                </a:cxn>
                <a:cxn ang="0">
                  <a:pos x="56" y="102"/>
                </a:cxn>
                <a:cxn ang="0">
                  <a:pos x="29" y="84"/>
                </a:cxn>
                <a:cxn ang="0">
                  <a:pos x="1" y="52"/>
                </a:cxn>
                <a:cxn ang="0">
                  <a:pos x="0" y="41"/>
                </a:cxn>
                <a:cxn ang="0">
                  <a:pos x="1" y="22"/>
                </a:cxn>
                <a:cxn ang="0">
                  <a:pos x="3" y="19"/>
                </a:cxn>
              </a:cxnLst>
              <a:rect l="0" t="0" r="r" b="b"/>
              <a:pathLst>
                <a:path w="102" h="105">
                  <a:moveTo>
                    <a:pt x="3" y="19"/>
                  </a:moveTo>
                  <a:lnTo>
                    <a:pt x="4" y="19"/>
                  </a:lnTo>
                  <a:lnTo>
                    <a:pt x="7" y="15"/>
                  </a:lnTo>
                  <a:lnTo>
                    <a:pt x="12" y="10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9" y="10"/>
                  </a:lnTo>
                  <a:lnTo>
                    <a:pt x="61" y="13"/>
                  </a:lnTo>
                  <a:lnTo>
                    <a:pt x="62" y="15"/>
                  </a:lnTo>
                  <a:lnTo>
                    <a:pt x="54" y="13"/>
                  </a:lnTo>
                  <a:lnTo>
                    <a:pt x="48" y="12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8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2" y="36"/>
                  </a:lnTo>
                  <a:lnTo>
                    <a:pt x="12" y="41"/>
                  </a:lnTo>
                  <a:lnTo>
                    <a:pt x="15" y="47"/>
                  </a:lnTo>
                  <a:lnTo>
                    <a:pt x="18" y="52"/>
                  </a:lnTo>
                  <a:lnTo>
                    <a:pt x="22" y="57"/>
                  </a:lnTo>
                  <a:lnTo>
                    <a:pt x="29" y="63"/>
                  </a:lnTo>
                  <a:lnTo>
                    <a:pt x="36" y="68"/>
                  </a:lnTo>
                  <a:lnTo>
                    <a:pt x="40" y="71"/>
                  </a:lnTo>
                  <a:lnTo>
                    <a:pt x="46" y="74"/>
                  </a:lnTo>
                  <a:lnTo>
                    <a:pt x="49" y="75"/>
                  </a:lnTo>
                  <a:lnTo>
                    <a:pt x="54" y="75"/>
                  </a:lnTo>
                  <a:lnTo>
                    <a:pt x="59" y="75"/>
                  </a:lnTo>
                  <a:lnTo>
                    <a:pt x="66" y="74"/>
                  </a:lnTo>
                  <a:lnTo>
                    <a:pt x="71" y="73"/>
                  </a:lnTo>
                  <a:lnTo>
                    <a:pt x="75" y="71"/>
                  </a:lnTo>
                  <a:lnTo>
                    <a:pt x="80" y="68"/>
                  </a:lnTo>
                  <a:lnTo>
                    <a:pt x="82" y="64"/>
                  </a:lnTo>
                  <a:lnTo>
                    <a:pt x="84" y="57"/>
                  </a:lnTo>
                  <a:lnTo>
                    <a:pt x="83" y="49"/>
                  </a:lnTo>
                  <a:lnTo>
                    <a:pt x="81" y="41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8" y="72"/>
                  </a:lnTo>
                  <a:lnTo>
                    <a:pt x="100" y="81"/>
                  </a:lnTo>
                  <a:lnTo>
                    <a:pt x="101" y="87"/>
                  </a:lnTo>
                  <a:lnTo>
                    <a:pt x="100" y="90"/>
                  </a:lnTo>
                  <a:lnTo>
                    <a:pt x="98" y="96"/>
                  </a:lnTo>
                  <a:lnTo>
                    <a:pt x="93" y="98"/>
                  </a:lnTo>
                  <a:lnTo>
                    <a:pt x="90" y="100"/>
                  </a:lnTo>
                  <a:lnTo>
                    <a:pt x="84" y="103"/>
                  </a:lnTo>
                  <a:lnTo>
                    <a:pt x="77" y="104"/>
                  </a:lnTo>
                  <a:lnTo>
                    <a:pt x="66" y="104"/>
                  </a:lnTo>
                  <a:lnTo>
                    <a:pt x="61" y="103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29" y="84"/>
                  </a:lnTo>
                  <a:lnTo>
                    <a:pt x="3" y="57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0" y="41"/>
                  </a:lnTo>
                  <a:lnTo>
                    <a:pt x="1" y="35"/>
                  </a:lnTo>
                  <a:lnTo>
                    <a:pt x="1" y="22"/>
                  </a:lnTo>
                  <a:lnTo>
                    <a:pt x="4" y="19"/>
                  </a:lnTo>
                  <a:lnTo>
                    <a:pt x="3" y="1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7" name="Freeform 155"/>
            <p:cNvSpPr>
              <a:spLocks/>
            </p:cNvSpPr>
            <p:nvPr/>
          </p:nvSpPr>
          <p:spPr bwMode="auto">
            <a:xfrm>
              <a:off x="1742" y="1482"/>
              <a:ext cx="8" cy="81"/>
            </a:xfrm>
            <a:custGeom>
              <a:avLst/>
              <a:gdLst/>
              <a:ahLst/>
              <a:cxnLst>
                <a:cxn ang="0">
                  <a:pos x="7" y="80"/>
                </a:cxn>
                <a:cxn ang="0">
                  <a:pos x="5" y="61"/>
                </a:cxn>
                <a:cxn ang="0">
                  <a:pos x="2" y="25"/>
                </a:cxn>
                <a:cxn ang="0">
                  <a:pos x="0" y="0"/>
                </a:cxn>
              </a:cxnLst>
              <a:rect l="0" t="0" r="r" b="b"/>
              <a:pathLst>
                <a:path w="8" h="81">
                  <a:moveTo>
                    <a:pt x="7" y="80"/>
                  </a:moveTo>
                  <a:lnTo>
                    <a:pt x="5" y="61"/>
                  </a:lnTo>
                  <a:lnTo>
                    <a:pt x="2" y="2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8" name="Freeform 156"/>
            <p:cNvSpPr>
              <a:spLocks/>
            </p:cNvSpPr>
            <p:nvPr/>
          </p:nvSpPr>
          <p:spPr bwMode="auto">
            <a:xfrm>
              <a:off x="2474" y="1226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0" y="3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6" y="1"/>
                  </a:lnTo>
                  <a:lnTo>
                    <a:pt x="10" y="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69" name="Freeform 157"/>
            <p:cNvSpPr>
              <a:spLocks/>
            </p:cNvSpPr>
            <p:nvPr/>
          </p:nvSpPr>
          <p:spPr bwMode="auto">
            <a:xfrm>
              <a:off x="1981" y="1194"/>
              <a:ext cx="16" cy="55"/>
            </a:xfrm>
            <a:custGeom>
              <a:avLst/>
              <a:gdLst/>
              <a:ahLst/>
              <a:cxnLst>
                <a:cxn ang="0">
                  <a:pos x="1" y="37"/>
                </a:cxn>
                <a:cxn ang="0">
                  <a:pos x="0" y="54"/>
                </a:cxn>
                <a:cxn ang="0">
                  <a:pos x="8" y="45"/>
                </a:cxn>
                <a:cxn ang="0">
                  <a:pos x="13" y="38"/>
                </a:cxn>
                <a:cxn ang="0">
                  <a:pos x="15" y="27"/>
                </a:cxn>
                <a:cxn ang="0">
                  <a:pos x="15" y="21"/>
                </a:cxn>
                <a:cxn ang="0">
                  <a:pos x="15" y="7"/>
                </a:cxn>
                <a:cxn ang="0">
                  <a:pos x="12" y="0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8"/>
                </a:cxn>
                <a:cxn ang="0">
                  <a:pos x="1" y="37"/>
                </a:cxn>
              </a:cxnLst>
              <a:rect l="0" t="0" r="r" b="b"/>
              <a:pathLst>
                <a:path w="16" h="55">
                  <a:moveTo>
                    <a:pt x="1" y="37"/>
                  </a:moveTo>
                  <a:lnTo>
                    <a:pt x="0" y="54"/>
                  </a:lnTo>
                  <a:lnTo>
                    <a:pt x="8" y="45"/>
                  </a:lnTo>
                  <a:lnTo>
                    <a:pt x="13" y="38"/>
                  </a:lnTo>
                  <a:lnTo>
                    <a:pt x="15" y="27"/>
                  </a:lnTo>
                  <a:lnTo>
                    <a:pt x="15" y="21"/>
                  </a:lnTo>
                  <a:lnTo>
                    <a:pt x="15" y="7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8"/>
                  </a:lnTo>
                  <a:lnTo>
                    <a:pt x="1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0" name="Freeform 158"/>
            <p:cNvSpPr>
              <a:spLocks/>
            </p:cNvSpPr>
            <p:nvPr/>
          </p:nvSpPr>
          <p:spPr bwMode="auto">
            <a:xfrm>
              <a:off x="1807" y="1071"/>
              <a:ext cx="199" cy="132"/>
            </a:xfrm>
            <a:custGeom>
              <a:avLst/>
              <a:gdLst/>
              <a:ahLst/>
              <a:cxnLst>
                <a:cxn ang="0">
                  <a:pos x="179" y="128"/>
                </a:cxn>
                <a:cxn ang="0">
                  <a:pos x="177" y="95"/>
                </a:cxn>
                <a:cxn ang="0">
                  <a:pos x="173" y="80"/>
                </a:cxn>
                <a:cxn ang="0">
                  <a:pos x="168" y="55"/>
                </a:cxn>
                <a:cxn ang="0">
                  <a:pos x="156" y="41"/>
                </a:cxn>
                <a:cxn ang="0">
                  <a:pos x="149" y="39"/>
                </a:cxn>
                <a:cxn ang="0">
                  <a:pos x="136" y="45"/>
                </a:cxn>
                <a:cxn ang="0">
                  <a:pos x="108" y="67"/>
                </a:cxn>
                <a:cxn ang="0">
                  <a:pos x="97" y="81"/>
                </a:cxn>
                <a:cxn ang="0">
                  <a:pos x="84" y="89"/>
                </a:cxn>
                <a:cxn ang="0">
                  <a:pos x="77" y="95"/>
                </a:cxn>
                <a:cxn ang="0">
                  <a:pos x="66" y="99"/>
                </a:cxn>
                <a:cxn ang="0">
                  <a:pos x="56" y="100"/>
                </a:cxn>
                <a:cxn ang="0">
                  <a:pos x="48" y="97"/>
                </a:cxn>
                <a:cxn ang="0">
                  <a:pos x="34" y="108"/>
                </a:cxn>
                <a:cxn ang="0">
                  <a:pos x="23" y="107"/>
                </a:cxn>
                <a:cxn ang="0">
                  <a:pos x="7" y="116"/>
                </a:cxn>
                <a:cxn ang="0">
                  <a:pos x="2" y="100"/>
                </a:cxn>
                <a:cxn ang="0">
                  <a:pos x="0" y="79"/>
                </a:cxn>
                <a:cxn ang="0">
                  <a:pos x="6" y="53"/>
                </a:cxn>
                <a:cxn ang="0">
                  <a:pos x="15" y="37"/>
                </a:cxn>
                <a:cxn ang="0">
                  <a:pos x="43" y="15"/>
                </a:cxn>
                <a:cxn ang="0">
                  <a:pos x="66" y="5"/>
                </a:cxn>
                <a:cxn ang="0">
                  <a:pos x="97" y="0"/>
                </a:cxn>
                <a:cxn ang="0">
                  <a:pos x="127" y="3"/>
                </a:cxn>
                <a:cxn ang="0">
                  <a:pos x="152" y="9"/>
                </a:cxn>
                <a:cxn ang="0">
                  <a:pos x="170" y="19"/>
                </a:cxn>
                <a:cxn ang="0">
                  <a:pos x="187" y="38"/>
                </a:cxn>
                <a:cxn ang="0">
                  <a:pos x="194" y="53"/>
                </a:cxn>
                <a:cxn ang="0">
                  <a:pos x="198" y="74"/>
                </a:cxn>
                <a:cxn ang="0">
                  <a:pos x="198" y="91"/>
                </a:cxn>
                <a:cxn ang="0">
                  <a:pos x="192" y="107"/>
                </a:cxn>
                <a:cxn ang="0">
                  <a:pos x="186" y="123"/>
                </a:cxn>
                <a:cxn ang="0">
                  <a:pos x="179" y="131"/>
                </a:cxn>
              </a:cxnLst>
              <a:rect l="0" t="0" r="r" b="b"/>
              <a:pathLst>
                <a:path w="199" h="132">
                  <a:moveTo>
                    <a:pt x="179" y="131"/>
                  </a:moveTo>
                  <a:lnTo>
                    <a:pt x="179" y="128"/>
                  </a:lnTo>
                  <a:lnTo>
                    <a:pt x="180" y="107"/>
                  </a:lnTo>
                  <a:lnTo>
                    <a:pt x="177" y="95"/>
                  </a:lnTo>
                  <a:lnTo>
                    <a:pt x="176" y="91"/>
                  </a:lnTo>
                  <a:lnTo>
                    <a:pt x="173" y="80"/>
                  </a:lnTo>
                  <a:lnTo>
                    <a:pt x="170" y="69"/>
                  </a:lnTo>
                  <a:lnTo>
                    <a:pt x="168" y="55"/>
                  </a:lnTo>
                  <a:lnTo>
                    <a:pt x="163" y="47"/>
                  </a:lnTo>
                  <a:lnTo>
                    <a:pt x="156" y="41"/>
                  </a:lnTo>
                  <a:lnTo>
                    <a:pt x="152" y="37"/>
                  </a:lnTo>
                  <a:lnTo>
                    <a:pt x="149" y="39"/>
                  </a:lnTo>
                  <a:lnTo>
                    <a:pt x="143" y="41"/>
                  </a:lnTo>
                  <a:lnTo>
                    <a:pt x="136" y="45"/>
                  </a:lnTo>
                  <a:lnTo>
                    <a:pt x="115" y="59"/>
                  </a:lnTo>
                  <a:lnTo>
                    <a:pt x="108" y="67"/>
                  </a:lnTo>
                  <a:lnTo>
                    <a:pt x="102" y="75"/>
                  </a:lnTo>
                  <a:lnTo>
                    <a:pt x="97" y="81"/>
                  </a:lnTo>
                  <a:lnTo>
                    <a:pt x="89" y="87"/>
                  </a:lnTo>
                  <a:lnTo>
                    <a:pt x="84" y="89"/>
                  </a:lnTo>
                  <a:lnTo>
                    <a:pt x="80" y="93"/>
                  </a:lnTo>
                  <a:lnTo>
                    <a:pt x="77" y="95"/>
                  </a:lnTo>
                  <a:lnTo>
                    <a:pt x="72" y="97"/>
                  </a:lnTo>
                  <a:lnTo>
                    <a:pt x="66" y="99"/>
                  </a:lnTo>
                  <a:lnTo>
                    <a:pt x="60" y="100"/>
                  </a:lnTo>
                  <a:lnTo>
                    <a:pt x="56" y="100"/>
                  </a:lnTo>
                  <a:lnTo>
                    <a:pt x="52" y="99"/>
                  </a:lnTo>
                  <a:lnTo>
                    <a:pt x="48" y="97"/>
                  </a:lnTo>
                  <a:lnTo>
                    <a:pt x="43" y="102"/>
                  </a:lnTo>
                  <a:lnTo>
                    <a:pt x="34" y="108"/>
                  </a:lnTo>
                  <a:lnTo>
                    <a:pt x="27" y="112"/>
                  </a:lnTo>
                  <a:lnTo>
                    <a:pt x="23" y="107"/>
                  </a:lnTo>
                  <a:lnTo>
                    <a:pt x="19" y="131"/>
                  </a:lnTo>
                  <a:lnTo>
                    <a:pt x="7" y="116"/>
                  </a:lnTo>
                  <a:lnTo>
                    <a:pt x="3" y="108"/>
                  </a:lnTo>
                  <a:lnTo>
                    <a:pt x="2" y="100"/>
                  </a:lnTo>
                  <a:lnTo>
                    <a:pt x="0" y="90"/>
                  </a:lnTo>
                  <a:lnTo>
                    <a:pt x="0" y="79"/>
                  </a:lnTo>
                  <a:lnTo>
                    <a:pt x="2" y="63"/>
                  </a:lnTo>
                  <a:lnTo>
                    <a:pt x="6" y="53"/>
                  </a:lnTo>
                  <a:lnTo>
                    <a:pt x="9" y="44"/>
                  </a:lnTo>
                  <a:lnTo>
                    <a:pt x="15" y="37"/>
                  </a:lnTo>
                  <a:lnTo>
                    <a:pt x="25" y="26"/>
                  </a:lnTo>
                  <a:lnTo>
                    <a:pt x="43" y="15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27" y="3"/>
                  </a:lnTo>
                  <a:lnTo>
                    <a:pt x="138" y="5"/>
                  </a:lnTo>
                  <a:lnTo>
                    <a:pt x="152" y="9"/>
                  </a:lnTo>
                  <a:lnTo>
                    <a:pt x="161" y="13"/>
                  </a:lnTo>
                  <a:lnTo>
                    <a:pt x="170" y="19"/>
                  </a:lnTo>
                  <a:lnTo>
                    <a:pt x="180" y="28"/>
                  </a:lnTo>
                  <a:lnTo>
                    <a:pt x="187" y="38"/>
                  </a:lnTo>
                  <a:lnTo>
                    <a:pt x="191" y="45"/>
                  </a:lnTo>
                  <a:lnTo>
                    <a:pt x="194" y="53"/>
                  </a:lnTo>
                  <a:lnTo>
                    <a:pt x="196" y="63"/>
                  </a:lnTo>
                  <a:lnTo>
                    <a:pt x="198" y="74"/>
                  </a:lnTo>
                  <a:lnTo>
                    <a:pt x="198" y="83"/>
                  </a:lnTo>
                  <a:lnTo>
                    <a:pt x="198" y="91"/>
                  </a:lnTo>
                  <a:lnTo>
                    <a:pt x="196" y="99"/>
                  </a:lnTo>
                  <a:lnTo>
                    <a:pt x="192" y="107"/>
                  </a:lnTo>
                  <a:lnTo>
                    <a:pt x="188" y="119"/>
                  </a:lnTo>
                  <a:lnTo>
                    <a:pt x="186" y="123"/>
                  </a:lnTo>
                  <a:lnTo>
                    <a:pt x="182" y="127"/>
                  </a:lnTo>
                  <a:lnTo>
                    <a:pt x="179" y="1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1" name="Freeform 159"/>
            <p:cNvSpPr>
              <a:spLocks/>
            </p:cNvSpPr>
            <p:nvPr/>
          </p:nvSpPr>
          <p:spPr bwMode="auto">
            <a:xfrm>
              <a:off x="1929" y="1307"/>
              <a:ext cx="62" cy="111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46" y="80"/>
                </a:cxn>
                <a:cxn ang="0">
                  <a:pos x="55" y="56"/>
                </a:cxn>
                <a:cxn ang="0">
                  <a:pos x="61" y="35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1"/>
                </a:cxn>
                <a:cxn ang="0">
                  <a:pos x="31" y="25"/>
                </a:cxn>
                <a:cxn ang="0">
                  <a:pos x="26" y="35"/>
                </a:cxn>
                <a:cxn ang="0">
                  <a:pos x="19" y="45"/>
                </a:cxn>
                <a:cxn ang="0">
                  <a:pos x="10" y="53"/>
                </a:cxn>
                <a:cxn ang="0">
                  <a:pos x="6" y="59"/>
                </a:cxn>
                <a:cxn ang="0">
                  <a:pos x="0" y="64"/>
                </a:cxn>
                <a:cxn ang="0">
                  <a:pos x="31" y="109"/>
                </a:cxn>
                <a:cxn ang="0">
                  <a:pos x="31" y="110"/>
                </a:cxn>
              </a:cxnLst>
              <a:rect l="0" t="0" r="r" b="b"/>
              <a:pathLst>
                <a:path w="62" h="111">
                  <a:moveTo>
                    <a:pt x="31" y="110"/>
                  </a:moveTo>
                  <a:lnTo>
                    <a:pt x="46" y="80"/>
                  </a:lnTo>
                  <a:lnTo>
                    <a:pt x="55" y="56"/>
                  </a:lnTo>
                  <a:lnTo>
                    <a:pt x="61" y="35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1"/>
                  </a:lnTo>
                  <a:lnTo>
                    <a:pt x="31" y="25"/>
                  </a:lnTo>
                  <a:lnTo>
                    <a:pt x="26" y="35"/>
                  </a:lnTo>
                  <a:lnTo>
                    <a:pt x="19" y="45"/>
                  </a:lnTo>
                  <a:lnTo>
                    <a:pt x="10" y="53"/>
                  </a:lnTo>
                  <a:lnTo>
                    <a:pt x="6" y="59"/>
                  </a:lnTo>
                  <a:lnTo>
                    <a:pt x="0" y="64"/>
                  </a:lnTo>
                  <a:lnTo>
                    <a:pt x="31" y="109"/>
                  </a:lnTo>
                  <a:lnTo>
                    <a:pt x="31" y="1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2" name="Freeform 160"/>
            <p:cNvSpPr>
              <a:spLocks/>
            </p:cNvSpPr>
            <p:nvPr/>
          </p:nvSpPr>
          <p:spPr bwMode="auto">
            <a:xfrm>
              <a:off x="1826" y="1308"/>
              <a:ext cx="77" cy="109"/>
            </a:xfrm>
            <a:custGeom>
              <a:avLst/>
              <a:gdLst/>
              <a:ahLst/>
              <a:cxnLst>
                <a:cxn ang="0">
                  <a:pos x="76" y="63"/>
                </a:cxn>
                <a:cxn ang="0">
                  <a:pos x="66" y="59"/>
                </a:cxn>
                <a:cxn ang="0">
                  <a:pos x="59" y="56"/>
                </a:cxn>
                <a:cxn ang="0">
                  <a:pos x="55" y="53"/>
                </a:cxn>
                <a:cxn ang="0">
                  <a:pos x="47" y="47"/>
                </a:cxn>
                <a:cxn ang="0">
                  <a:pos x="42" y="41"/>
                </a:cxn>
                <a:cxn ang="0">
                  <a:pos x="28" y="22"/>
                </a:cxn>
                <a:cxn ang="0">
                  <a:pos x="23" y="15"/>
                </a:cxn>
                <a:cxn ang="0">
                  <a:pos x="21" y="7"/>
                </a:cxn>
                <a:cxn ang="0">
                  <a:pos x="22" y="0"/>
                </a:cxn>
                <a:cxn ang="0">
                  <a:pos x="18" y="4"/>
                </a:cxn>
                <a:cxn ang="0">
                  <a:pos x="0" y="32"/>
                </a:cxn>
                <a:cxn ang="0">
                  <a:pos x="11" y="57"/>
                </a:cxn>
                <a:cxn ang="0">
                  <a:pos x="17" y="70"/>
                </a:cxn>
                <a:cxn ang="0">
                  <a:pos x="27" y="84"/>
                </a:cxn>
                <a:cxn ang="0">
                  <a:pos x="42" y="108"/>
                </a:cxn>
                <a:cxn ang="0">
                  <a:pos x="44" y="107"/>
                </a:cxn>
                <a:cxn ang="0">
                  <a:pos x="76" y="63"/>
                </a:cxn>
              </a:cxnLst>
              <a:rect l="0" t="0" r="r" b="b"/>
              <a:pathLst>
                <a:path w="77" h="109">
                  <a:moveTo>
                    <a:pt x="76" y="63"/>
                  </a:moveTo>
                  <a:lnTo>
                    <a:pt x="66" y="59"/>
                  </a:lnTo>
                  <a:lnTo>
                    <a:pt x="59" y="56"/>
                  </a:lnTo>
                  <a:lnTo>
                    <a:pt x="55" y="53"/>
                  </a:lnTo>
                  <a:lnTo>
                    <a:pt x="47" y="47"/>
                  </a:lnTo>
                  <a:lnTo>
                    <a:pt x="42" y="41"/>
                  </a:lnTo>
                  <a:lnTo>
                    <a:pt x="28" y="22"/>
                  </a:lnTo>
                  <a:lnTo>
                    <a:pt x="23" y="15"/>
                  </a:lnTo>
                  <a:lnTo>
                    <a:pt x="21" y="7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0" y="32"/>
                  </a:lnTo>
                  <a:lnTo>
                    <a:pt x="11" y="57"/>
                  </a:lnTo>
                  <a:lnTo>
                    <a:pt x="17" y="70"/>
                  </a:lnTo>
                  <a:lnTo>
                    <a:pt x="27" y="84"/>
                  </a:lnTo>
                  <a:lnTo>
                    <a:pt x="42" y="108"/>
                  </a:lnTo>
                  <a:lnTo>
                    <a:pt x="44" y="107"/>
                  </a:lnTo>
                  <a:lnTo>
                    <a:pt x="76" y="6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3" name="Freeform 161"/>
            <p:cNvSpPr>
              <a:spLocks/>
            </p:cNvSpPr>
            <p:nvPr/>
          </p:nvSpPr>
          <p:spPr bwMode="auto">
            <a:xfrm>
              <a:off x="1847" y="1284"/>
              <a:ext cx="118" cy="88"/>
            </a:xfrm>
            <a:custGeom>
              <a:avLst/>
              <a:gdLst/>
              <a:ahLst/>
              <a:cxnLst>
                <a:cxn ang="0">
                  <a:pos x="117" y="23"/>
                </a:cxn>
                <a:cxn ang="0">
                  <a:pos x="117" y="25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07" y="22"/>
                </a:cxn>
                <a:cxn ang="0">
                  <a:pos x="98" y="31"/>
                </a:cxn>
                <a:cxn ang="0">
                  <a:pos x="90" y="38"/>
                </a:cxn>
                <a:cxn ang="0">
                  <a:pos x="82" y="42"/>
                </a:cxn>
                <a:cxn ang="0">
                  <a:pos x="69" y="44"/>
                </a:cxn>
                <a:cxn ang="0">
                  <a:pos x="50" y="44"/>
                </a:cxn>
                <a:cxn ang="0">
                  <a:pos x="37" y="41"/>
                </a:cxn>
                <a:cxn ang="0">
                  <a:pos x="26" y="34"/>
                </a:cxn>
                <a:cxn ang="0">
                  <a:pos x="20" y="2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7" y="46"/>
                </a:cxn>
                <a:cxn ang="0">
                  <a:pos x="12" y="54"/>
                </a:cxn>
                <a:cxn ang="0">
                  <a:pos x="21" y="66"/>
                </a:cxn>
                <a:cxn ang="0">
                  <a:pos x="26" y="71"/>
                </a:cxn>
                <a:cxn ang="0">
                  <a:pos x="32" y="76"/>
                </a:cxn>
                <a:cxn ang="0">
                  <a:pos x="38" y="80"/>
                </a:cxn>
                <a:cxn ang="0">
                  <a:pos x="45" y="83"/>
                </a:cxn>
                <a:cxn ang="0">
                  <a:pos x="55" y="87"/>
                </a:cxn>
                <a:cxn ang="0">
                  <a:pos x="82" y="87"/>
                </a:cxn>
                <a:cxn ang="0">
                  <a:pos x="88" y="82"/>
                </a:cxn>
                <a:cxn ang="0">
                  <a:pos x="92" y="76"/>
                </a:cxn>
                <a:cxn ang="0">
                  <a:pos x="101" y="68"/>
                </a:cxn>
                <a:cxn ang="0">
                  <a:pos x="108" y="58"/>
                </a:cxn>
                <a:cxn ang="0">
                  <a:pos x="113" y="48"/>
                </a:cxn>
                <a:cxn ang="0">
                  <a:pos x="116" y="34"/>
                </a:cxn>
                <a:cxn ang="0">
                  <a:pos x="117" y="23"/>
                </a:cxn>
                <a:cxn ang="0">
                  <a:pos x="117" y="23"/>
                </a:cxn>
              </a:cxnLst>
              <a:rect l="0" t="0" r="r" b="b"/>
              <a:pathLst>
                <a:path w="118" h="88">
                  <a:moveTo>
                    <a:pt x="117" y="23"/>
                  </a:moveTo>
                  <a:lnTo>
                    <a:pt x="117" y="25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07" y="22"/>
                  </a:lnTo>
                  <a:lnTo>
                    <a:pt x="98" y="31"/>
                  </a:lnTo>
                  <a:lnTo>
                    <a:pt x="90" y="38"/>
                  </a:lnTo>
                  <a:lnTo>
                    <a:pt x="82" y="42"/>
                  </a:lnTo>
                  <a:lnTo>
                    <a:pt x="69" y="44"/>
                  </a:lnTo>
                  <a:lnTo>
                    <a:pt x="50" y="44"/>
                  </a:lnTo>
                  <a:lnTo>
                    <a:pt x="37" y="41"/>
                  </a:lnTo>
                  <a:lnTo>
                    <a:pt x="26" y="34"/>
                  </a:lnTo>
                  <a:lnTo>
                    <a:pt x="20" y="2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54"/>
                  </a:lnTo>
                  <a:lnTo>
                    <a:pt x="21" y="66"/>
                  </a:lnTo>
                  <a:lnTo>
                    <a:pt x="26" y="71"/>
                  </a:lnTo>
                  <a:lnTo>
                    <a:pt x="32" y="76"/>
                  </a:lnTo>
                  <a:lnTo>
                    <a:pt x="38" y="80"/>
                  </a:lnTo>
                  <a:lnTo>
                    <a:pt x="45" y="83"/>
                  </a:lnTo>
                  <a:lnTo>
                    <a:pt x="55" y="87"/>
                  </a:lnTo>
                  <a:lnTo>
                    <a:pt x="82" y="87"/>
                  </a:lnTo>
                  <a:lnTo>
                    <a:pt x="88" y="82"/>
                  </a:lnTo>
                  <a:lnTo>
                    <a:pt x="92" y="76"/>
                  </a:lnTo>
                  <a:lnTo>
                    <a:pt x="101" y="68"/>
                  </a:lnTo>
                  <a:lnTo>
                    <a:pt x="108" y="58"/>
                  </a:lnTo>
                  <a:lnTo>
                    <a:pt x="113" y="48"/>
                  </a:lnTo>
                  <a:lnTo>
                    <a:pt x="116" y="34"/>
                  </a:lnTo>
                  <a:lnTo>
                    <a:pt x="117" y="23"/>
                  </a:lnTo>
                  <a:lnTo>
                    <a:pt x="117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4" name="Freeform 162"/>
            <p:cNvSpPr>
              <a:spLocks/>
            </p:cNvSpPr>
            <p:nvPr/>
          </p:nvSpPr>
          <p:spPr bwMode="auto">
            <a:xfrm>
              <a:off x="1890" y="1371"/>
              <a:ext cx="55" cy="95"/>
            </a:xfrm>
            <a:custGeom>
              <a:avLst/>
              <a:gdLst/>
              <a:ahLst/>
              <a:cxnLst>
                <a:cxn ang="0">
                  <a:pos x="52" y="17"/>
                </a:cxn>
                <a:cxn ang="0">
                  <a:pos x="39" y="39"/>
                </a:cxn>
                <a:cxn ang="0">
                  <a:pos x="54" y="67"/>
                </a:cxn>
                <a:cxn ang="0">
                  <a:pos x="26" y="94"/>
                </a:cxn>
                <a:cxn ang="0">
                  <a:pos x="0" y="67"/>
                </a:cxn>
                <a:cxn ang="0">
                  <a:pos x="14" y="39"/>
                </a:cxn>
                <a:cxn ang="0">
                  <a:pos x="0" y="17"/>
                </a:cxn>
                <a:cxn ang="0">
                  <a:pos x="12" y="0"/>
                </a:cxn>
                <a:cxn ang="0">
                  <a:pos x="39" y="0"/>
                </a:cxn>
                <a:cxn ang="0">
                  <a:pos x="52" y="17"/>
                </a:cxn>
              </a:cxnLst>
              <a:rect l="0" t="0" r="r" b="b"/>
              <a:pathLst>
                <a:path w="55" h="95">
                  <a:moveTo>
                    <a:pt x="52" y="17"/>
                  </a:moveTo>
                  <a:lnTo>
                    <a:pt x="39" y="39"/>
                  </a:lnTo>
                  <a:lnTo>
                    <a:pt x="54" y="67"/>
                  </a:lnTo>
                  <a:lnTo>
                    <a:pt x="26" y="94"/>
                  </a:lnTo>
                  <a:lnTo>
                    <a:pt x="0" y="67"/>
                  </a:lnTo>
                  <a:lnTo>
                    <a:pt x="14" y="39"/>
                  </a:lnTo>
                  <a:lnTo>
                    <a:pt x="0" y="17"/>
                  </a:lnTo>
                  <a:lnTo>
                    <a:pt x="12" y="0"/>
                  </a:lnTo>
                  <a:lnTo>
                    <a:pt x="39" y="0"/>
                  </a:lnTo>
                  <a:lnTo>
                    <a:pt x="52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5" name="Freeform 163"/>
            <p:cNvSpPr>
              <a:spLocks/>
            </p:cNvSpPr>
            <p:nvPr/>
          </p:nvSpPr>
          <p:spPr bwMode="auto">
            <a:xfrm>
              <a:off x="1929" y="1388"/>
              <a:ext cx="32" cy="5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10"/>
                </a:cxn>
                <a:cxn ang="0">
                  <a:pos x="26" y="19"/>
                </a:cxn>
                <a:cxn ang="0">
                  <a:pos x="31" y="28"/>
                </a:cxn>
                <a:cxn ang="0">
                  <a:pos x="31" y="29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0" y="44"/>
                </a:cxn>
                <a:cxn ang="0">
                  <a:pos x="6" y="34"/>
                </a:cxn>
                <a:cxn ang="0">
                  <a:pos x="0" y="22"/>
                </a:cxn>
                <a:cxn ang="0">
                  <a:pos x="7" y="10"/>
                </a:cxn>
                <a:cxn ang="0">
                  <a:pos x="13" y="0"/>
                </a:cxn>
              </a:cxnLst>
              <a:rect l="0" t="0" r="r" b="b"/>
              <a:pathLst>
                <a:path w="32" h="51">
                  <a:moveTo>
                    <a:pt x="13" y="0"/>
                  </a:moveTo>
                  <a:lnTo>
                    <a:pt x="20" y="10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0" y="22"/>
                  </a:lnTo>
                  <a:lnTo>
                    <a:pt x="7" y="10"/>
                  </a:lnTo>
                  <a:lnTo>
                    <a:pt x="1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6" name="Freeform 164"/>
            <p:cNvSpPr>
              <a:spLocks/>
            </p:cNvSpPr>
            <p:nvPr/>
          </p:nvSpPr>
          <p:spPr bwMode="auto">
            <a:xfrm>
              <a:off x="1869" y="1388"/>
              <a:ext cx="36" cy="5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1" y="40"/>
                </a:cxn>
                <a:cxn ang="0">
                  <a:pos x="21" y="52"/>
                </a:cxn>
                <a:cxn ang="0">
                  <a:pos x="35" y="22"/>
                </a:cxn>
                <a:cxn ang="0">
                  <a:pos x="21" y="0"/>
                </a:cxn>
                <a:cxn ang="0">
                  <a:pos x="1" y="27"/>
                </a:cxn>
                <a:cxn ang="0">
                  <a:pos x="0" y="28"/>
                </a:cxn>
              </a:cxnLst>
              <a:rect l="0" t="0" r="r" b="b"/>
              <a:pathLst>
                <a:path w="36" h="53">
                  <a:moveTo>
                    <a:pt x="0" y="28"/>
                  </a:moveTo>
                  <a:lnTo>
                    <a:pt x="11" y="40"/>
                  </a:lnTo>
                  <a:lnTo>
                    <a:pt x="21" y="52"/>
                  </a:lnTo>
                  <a:lnTo>
                    <a:pt x="35" y="22"/>
                  </a:lnTo>
                  <a:lnTo>
                    <a:pt x="21" y="0"/>
                  </a:lnTo>
                  <a:lnTo>
                    <a:pt x="1" y="27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7" name="Freeform 165"/>
            <p:cNvSpPr>
              <a:spLocks/>
            </p:cNvSpPr>
            <p:nvPr/>
          </p:nvSpPr>
          <p:spPr bwMode="auto">
            <a:xfrm>
              <a:off x="1418" y="1752"/>
              <a:ext cx="336" cy="617"/>
            </a:xfrm>
            <a:custGeom>
              <a:avLst/>
              <a:gdLst/>
              <a:ahLst/>
              <a:cxnLst>
                <a:cxn ang="0">
                  <a:pos x="327" y="531"/>
                </a:cxn>
                <a:cxn ang="0">
                  <a:pos x="317" y="471"/>
                </a:cxn>
                <a:cxn ang="0">
                  <a:pos x="290" y="321"/>
                </a:cxn>
                <a:cxn ang="0">
                  <a:pos x="270" y="193"/>
                </a:cxn>
                <a:cxn ang="0">
                  <a:pos x="260" y="80"/>
                </a:cxn>
                <a:cxn ang="0">
                  <a:pos x="257" y="26"/>
                </a:cxn>
                <a:cxn ang="0">
                  <a:pos x="202" y="0"/>
                </a:cxn>
                <a:cxn ang="0">
                  <a:pos x="202" y="20"/>
                </a:cxn>
                <a:cxn ang="0">
                  <a:pos x="201" y="26"/>
                </a:cxn>
                <a:cxn ang="0">
                  <a:pos x="199" y="33"/>
                </a:cxn>
                <a:cxn ang="0">
                  <a:pos x="193" y="39"/>
                </a:cxn>
                <a:cxn ang="0">
                  <a:pos x="187" y="42"/>
                </a:cxn>
                <a:cxn ang="0">
                  <a:pos x="181" y="45"/>
                </a:cxn>
                <a:cxn ang="0">
                  <a:pos x="174" y="46"/>
                </a:cxn>
                <a:cxn ang="0">
                  <a:pos x="168" y="48"/>
                </a:cxn>
                <a:cxn ang="0">
                  <a:pos x="155" y="47"/>
                </a:cxn>
                <a:cxn ang="0">
                  <a:pos x="146" y="45"/>
                </a:cxn>
                <a:cxn ang="0">
                  <a:pos x="137" y="43"/>
                </a:cxn>
                <a:cxn ang="0">
                  <a:pos x="132" y="40"/>
                </a:cxn>
                <a:cxn ang="0">
                  <a:pos x="126" y="36"/>
                </a:cxn>
                <a:cxn ang="0">
                  <a:pos x="123" y="32"/>
                </a:cxn>
                <a:cxn ang="0">
                  <a:pos x="119" y="28"/>
                </a:cxn>
                <a:cxn ang="0">
                  <a:pos x="119" y="21"/>
                </a:cxn>
                <a:cxn ang="0">
                  <a:pos x="120" y="13"/>
                </a:cxn>
                <a:cxn ang="0">
                  <a:pos x="120" y="4"/>
                </a:cxn>
                <a:cxn ang="0">
                  <a:pos x="119" y="4"/>
                </a:cxn>
                <a:cxn ang="0">
                  <a:pos x="72" y="27"/>
                </a:cxn>
                <a:cxn ang="0">
                  <a:pos x="72" y="32"/>
                </a:cxn>
                <a:cxn ang="0">
                  <a:pos x="70" y="42"/>
                </a:cxn>
                <a:cxn ang="0">
                  <a:pos x="65" y="53"/>
                </a:cxn>
                <a:cxn ang="0">
                  <a:pos x="61" y="62"/>
                </a:cxn>
                <a:cxn ang="0">
                  <a:pos x="54" y="70"/>
                </a:cxn>
                <a:cxn ang="0">
                  <a:pos x="37" y="332"/>
                </a:cxn>
                <a:cxn ang="0">
                  <a:pos x="0" y="600"/>
                </a:cxn>
                <a:cxn ang="0">
                  <a:pos x="18" y="605"/>
                </a:cxn>
                <a:cxn ang="0">
                  <a:pos x="42" y="610"/>
                </a:cxn>
                <a:cxn ang="0">
                  <a:pos x="63" y="612"/>
                </a:cxn>
                <a:cxn ang="0">
                  <a:pos x="78" y="613"/>
                </a:cxn>
                <a:cxn ang="0">
                  <a:pos x="120" y="616"/>
                </a:cxn>
                <a:cxn ang="0">
                  <a:pos x="145" y="616"/>
                </a:cxn>
                <a:cxn ang="0">
                  <a:pos x="187" y="616"/>
                </a:cxn>
                <a:cxn ang="0">
                  <a:pos x="227" y="612"/>
                </a:cxn>
                <a:cxn ang="0">
                  <a:pos x="269" y="608"/>
                </a:cxn>
                <a:cxn ang="0">
                  <a:pos x="286" y="603"/>
                </a:cxn>
                <a:cxn ang="0">
                  <a:pos x="306" y="596"/>
                </a:cxn>
                <a:cxn ang="0">
                  <a:pos x="324" y="589"/>
                </a:cxn>
                <a:cxn ang="0">
                  <a:pos x="335" y="583"/>
                </a:cxn>
                <a:cxn ang="0">
                  <a:pos x="327" y="531"/>
                </a:cxn>
              </a:cxnLst>
              <a:rect l="0" t="0" r="r" b="b"/>
              <a:pathLst>
                <a:path w="336" h="617">
                  <a:moveTo>
                    <a:pt x="327" y="531"/>
                  </a:moveTo>
                  <a:lnTo>
                    <a:pt x="317" y="471"/>
                  </a:lnTo>
                  <a:lnTo>
                    <a:pt x="290" y="321"/>
                  </a:lnTo>
                  <a:lnTo>
                    <a:pt x="270" y="193"/>
                  </a:lnTo>
                  <a:lnTo>
                    <a:pt x="260" y="80"/>
                  </a:lnTo>
                  <a:lnTo>
                    <a:pt x="257" y="26"/>
                  </a:lnTo>
                  <a:lnTo>
                    <a:pt x="202" y="0"/>
                  </a:lnTo>
                  <a:lnTo>
                    <a:pt x="202" y="20"/>
                  </a:lnTo>
                  <a:lnTo>
                    <a:pt x="201" y="26"/>
                  </a:lnTo>
                  <a:lnTo>
                    <a:pt x="199" y="33"/>
                  </a:lnTo>
                  <a:lnTo>
                    <a:pt x="193" y="39"/>
                  </a:lnTo>
                  <a:lnTo>
                    <a:pt x="187" y="42"/>
                  </a:lnTo>
                  <a:lnTo>
                    <a:pt x="181" y="45"/>
                  </a:lnTo>
                  <a:lnTo>
                    <a:pt x="174" y="46"/>
                  </a:lnTo>
                  <a:lnTo>
                    <a:pt x="168" y="48"/>
                  </a:lnTo>
                  <a:lnTo>
                    <a:pt x="155" y="47"/>
                  </a:lnTo>
                  <a:lnTo>
                    <a:pt x="146" y="45"/>
                  </a:lnTo>
                  <a:lnTo>
                    <a:pt x="137" y="43"/>
                  </a:lnTo>
                  <a:lnTo>
                    <a:pt x="132" y="40"/>
                  </a:lnTo>
                  <a:lnTo>
                    <a:pt x="126" y="36"/>
                  </a:lnTo>
                  <a:lnTo>
                    <a:pt x="123" y="32"/>
                  </a:lnTo>
                  <a:lnTo>
                    <a:pt x="119" y="28"/>
                  </a:lnTo>
                  <a:lnTo>
                    <a:pt x="119" y="21"/>
                  </a:lnTo>
                  <a:lnTo>
                    <a:pt x="120" y="13"/>
                  </a:lnTo>
                  <a:lnTo>
                    <a:pt x="120" y="4"/>
                  </a:lnTo>
                  <a:lnTo>
                    <a:pt x="119" y="4"/>
                  </a:lnTo>
                  <a:lnTo>
                    <a:pt x="72" y="27"/>
                  </a:lnTo>
                  <a:lnTo>
                    <a:pt x="72" y="32"/>
                  </a:lnTo>
                  <a:lnTo>
                    <a:pt x="70" y="42"/>
                  </a:lnTo>
                  <a:lnTo>
                    <a:pt x="65" y="53"/>
                  </a:lnTo>
                  <a:lnTo>
                    <a:pt x="61" y="62"/>
                  </a:lnTo>
                  <a:lnTo>
                    <a:pt x="54" y="70"/>
                  </a:lnTo>
                  <a:lnTo>
                    <a:pt x="37" y="332"/>
                  </a:lnTo>
                  <a:lnTo>
                    <a:pt x="0" y="600"/>
                  </a:lnTo>
                  <a:lnTo>
                    <a:pt x="18" y="605"/>
                  </a:lnTo>
                  <a:lnTo>
                    <a:pt x="42" y="610"/>
                  </a:lnTo>
                  <a:lnTo>
                    <a:pt x="63" y="612"/>
                  </a:lnTo>
                  <a:lnTo>
                    <a:pt x="78" y="613"/>
                  </a:lnTo>
                  <a:lnTo>
                    <a:pt x="120" y="616"/>
                  </a:lnTo>
                  <a:lnTo>
                    <a:pt x="145" y="616"/>
                  </a:lnTo>
                  <a:lnTo>
                    <a:pt x="187" y="616"/>
                  </a:lnTo>
                  <a:lnTo>
                    <a:pt x="227" y="612"/>
                  </a:lnTo>
                  <a:lnTo>
                    <a:pt x="269" y="608"/>
                  </a:lnTo>
                  <a:lnTo>
                    <a:pt x="286" y="603"/>
                  </a:lnTo>
                  <a:lnTo>
                    <a:pt x="306" y="596"/>
                  </a:lnTo>
                  <a:lnTo>
                    <a:pt x="324" y="589"/>
                  </a:lnTo>
                  <a:lnTo>
                    <a:pt x="335" y="583"/>
                  </a:lnTo>
                  <a:lnTo>
                    <a:pt x="327" y="5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8" name="Freeform 166"/>
            <p:cNvSpPr>
              <a:spLocks/>
            </p:cNvSpPr>
            <p:nvPr/>
          </p:nvSpPr>
          <p:spPr bwMode="auto">
            <a:xfrm>
              <a:off x="2143" y="1817"/>
              <a:ext cx="367" cy="653"/>
            </a:xfrm>
            <a:custGeom>
              <a:avLst/>
              <a:gdLst/>
              <a:ahLst/>
              <a:cxnLst>
                <a:cxn ang="0">
                  <a:pos x="316" y="47"/>
                </a:cxn>
                <a:cxn ang="0">
                  <a:pos x="318" y="63"/>
                </a:cxn>
                <a:cxn ang="0">
                  <a:pos x="315" y="96"/>
                </a:cxn>
                <a:cxn ang="0">
                  <a:pos x="318" y="138"/>
                </a:cxn>
                <a:cxn ang="0">
                  <a:pos x="329" y="304"/>
                </a:cxn>
                <a:cxn ang="0">
                  <a:pos x="341" y="417"/>
                </a:cxn>
                <a:cxn ang="0">
                  <a:pos x="355" y="524"/>
                </a:cxn>
                <a:cxn ang="0">
                  <a:pos x="360" y="573"/>
                </a:cxn>
                <a:cxn ang="0">
                  <a:pos x="366" y="599"/>
                </a:cxn>
                <a:cxn ang="0">
                  <a:pos x="348" y="609"/>
                </a:cxn>
                <a:cxn ang="0">
                  <a:pos x="330" y="620"/>
                </a:cxn>
                <a:cxn ang="0">
                  <a:pos x="309" y="629"/>
                </a:cxn>
                <a:cxn ang="0">
                  <a:pos x="283" y="637"/>
                </a:cxn>
                <a:cxn ang="0">
                  <a:pos x="249" y="645"/>
                </a:cxn>
                <a:cxn ang="0">
                  <a:pos x="232" y="647"/>
                </a:cxn>
                <a:cxn ang="0">
                  <a:pos x="216" y="649"/>
                </a:cxn>
                <a:cxn ang="0">
                  <a:pos x="186" y="651"/>
                </a:cxn>
                <a:cxn ang="0">
                  <a:pos x="168" y="652"/>
                </a:cxn>
                <a:cxn ang="0">
                  <a:pos x="144" y="652"/>
                </a:cxn>
                <a:cxn ang="0">
                  <a:pos x="108" y="649"/>
                </a:cxn>
                <a:cxn ang="0">
                  <a:pos x="83" y="647"/>
                </a:cxn>
                <a:cxn ang="0">
                  <a:pos x="66" y="645"/>
                </a:cxn>
                <a:cxn ang="0">
                  <a:pos x="48" y="641"/>
                </a:cxn>
                <a:cxn ang="0">
                  <a:pos x="35" y="638"/>
                </a:cxn>
                <a:cxn ang="0">
                  <a:pos x="23" y="632"/>
                </a:cxn>
                <a:cxn ang="0">
                  <a:pos x="10" y="627"/>
                </a:cxn>
                <a:cxn ang="0">
                  <a:pos x="0" y="621"/>
                </a:cxn>
                <a:cxn ang="0">
                  <a:pos x="30" y="144"/>
                </a:cxn>
                <a:cxn ang="0">
                  <a:pos x="33" y="95"/>
                </a:cxn>
                <a:cxn ang="0">
                  <a:pos x="35" y="69"/>
                </a:cxn>
                <a:cxn ang="0">
                  <a:pos x="38" y="56"/>
                </a:cxn>
                <a:cxn ang="0">
                  <a:pos x="42" y="41"/>
                </a:cxn>
                <a:cxn ang="0">
                  <a:pos x="45" y="30"/>
                </a:cxn>
                <a:cxn ang="0">
                  <a:pos x="48" y="22"/>
                </a:cxn>
                <a:cxn ang="0">
                  <a:pos x="55" y="5"/>
                </a:cxn>
                <a:cxn ang="0">
                  <a:pos x="56" y="6"/>
                </a:cxn>
                <a:cxn ang="0">
                  <a:pos x="70" y="11"/>
                </a:cxn>
                <a:cxn ang="0">
                  <a:pos x="83" y="15"/>
                </a:cxn>
                <a:cxn ang="0">
                  <a:pos x="99" y="17"/>
                </a:cxn>
                <a:cxn ang="0">
                  <a:pos x="115" y="18"/>
                </a:cxn>
                <a:cxn ang="0">
                  <a:pos x="143" y="20"/>
                </a:cxn>
                <a:cxn ang="0">
                  <a:pos x="168" y="20"/>
                </a:cxn>
                <a:cxn ang="0">
                  <a:pos x="222" y="16"/>
                </a:cxn>
                <a:cxn ang="0">
                  <a:pos x="271" y="10"/>
                </a:cxn>
                <a:cxn ang="0">
                  <a:pos x="285" y="8"/>
                </a:cxn>
                <a:cxn ang="0">
                  <a:pos x="301" y="4"/>
                </a:cxn>
                <a:cxn ang="0">
                  <a:pos x="310" y="0"/>
                </a:cxn>
                <a:cxn ang="0">
                  <a:pos x="312" y="15"/>
                </a:cxn>
                <a:cxn ang="0">
                  <a:pos x="314" y="30"/>
                </a:cxn>
                <a:cxn ang="0">
                  <a:pos x="316" y="47"/>
                </a:cxn>
              </a:cxnLst>
              <a:rect l="0" t="0" r="r" b="b"/>
              <a:pathLst>
                <a:path w="367" h="653">
                  <a:moveTo>
                    <a:pt x="316" y="47"/>
                  </a:moveTo>
                  <a:lnTo>
                    <a:pt x="318" y="63"/>
                  </a:lnTo>
                  <a:lnTo>
                    <a:pt x="315" y="96"/>
                  </a:lnTo>
                  <a:lnTo>
                    <a:pt x="318" y="138"/>
                  </a:lnTo>
                  <a:lnTo>
                    <a:pt x="329" y="304"/>
                  </a:lnTo>
                  <a:lnTo>
                    <a:pt x="341" y="417"/>
                  </a:lnTo>
                  <a:lnTo>
                    <a:pt x="355" y="524"/>
                  </a:lnTo>
                  <a:lnTo>
                    <a:pt x="360" y="573"/>
                  </a:lnTo>
                  <a:lnTo>
                    <a:pt x="366" y="599"/>
                  </a:lnTo>
                  <a:lnTo>
                    <a:pt x="348" y="609"/>
                  </a:lnTo>
                  <a:lnTo>
                    <a:pt x="330" y="620"/>
                  </a:lnTo>
                  <a:lnTo>
                    <a:pt x="309" y="629"/>
                  </a:lnTo>
                  <a:lnTo>
                    <a:pt x="283" y="637"/>
                  </a:lnTo>
                  <a:lnTo>
                    <a:pt x="249" y="645"/>
                  </a:lnTo>
                  <a:lnTo>
                    <a:pt x="232" y="647"/>
                  </a:lnTo>
                  <a:lnTo>
                    <a:pt x="216" y="649"/>
                  </a:lnTo>
                  <a:lnTo>
                    <a:pt x="186" y="651"/>
                  </a:lnTo>
                  <a:lnTo>
                    <a:pt x="168" y="652"/>
                  </a:lnTo>
                  <a:lnTo>
                    <a:pt x="144" y="652"/>
                  </a:lnTo>
                  <a:lnTo>
                    <a:pt x="108" y="649"/>
                  </a:lnTo>
                  <a:lnTo>
                    <a:pt x="83" y="647"/>
                  </a:lnTo>
                  <a:lnTo>
                    <a:pt x="66" y="645"/>
                  </a:lnTo>
                  <a:lnTo>
                    <a:pt x="48" y="641"/>
                  </a:lnTo>
                  <a:lnTo>
                    <a:pt x="35" y="638"/>
                  </a:lnTo>
                  <a:lnTo>
                    <a:pt x="23" y="632"/>
                  </a:lnTo>
                  <a:lnTo>
                    <a:pt x="10" y="627"/>
                  </a:lnTo>
                  <a:lnTo>
                    <a:pt x="0" y="621"/>
                  </a:lnTo>
                  <a:lnTo>
                    <a:pt x="30" y="144"/>
                  </a:lnTo>
                  <a:lnTo>
                    <a:pt x="33" y="95"/>
                  </a:lnTo>
                  <a:lnTo>
                    <a:pt x="35" y="69"/>
                  </a:lnTo>
                  <a:lnTo>
                    <a:pt x="38" y="56"/>
                  </a:lnTo>
                  <a:lnTo>
                    <a:pt x="42" y="41"/>
                  </a:lnTo>
                  <a:lnTo>
                    <a:pt x="45" y="30"/>
                  </a:lnTo>
                  <a:lnTo>
                    <a:pt x="48" y="22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70" y="11"/>
                  </a:lnTo>
                  <a:lnTo>
                    <a:pt x="83" y="15"/>
                  </a:lnTo>
                  <a:lnTo>
                    <a:pt x="99" y="17"/>
                  </a:lnTo>
                  <a:lnTo>
                    <a:pt x="115" y="18"/>
                  </a:lnTo>
                  <a:lnTo>
                    <a:pt x="143" y="20"/>
                  </a:lnTo>
                  <a:lnTo>
                    <a:pt x="168" y="20"/>
                  </a:lnTo>
                  <a:lnTo>
                    <a:pt x="222" y="16"/>
                  </a:lnTo>
                  <a:lnTo>
                    <a:pt x="271" y="10"/>
                  </a:lnTo>
                  <a:lnTo>
                    <a:pt x="285" y="8"/>
                  </a:lnTo>
                  <a:lnTo>
                    <a:pt x="301" y="4"/>
                  </a:lnTo>
                  <a:lnTo>
                    <a:pt x="310" y="0"/>
                  </a:lnTo>
                  <a:lnTo>
                    <a:pt x="312" y="15"/>
                  </a:lnTo>
                  <a:lnTo>
                    <a:pt x="314" y="30"/>
                  </a:lnTo>
                  <a:lnTo>
                    <a:pt x="316" y="4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79" name="Freeform 167"/>
            <p:cNvSpPr>
              <a:spLocks/>
            </p:cNvSpPr>
            <p:nvPr/>
          </p:nvSpPr>
          <p:spPr bwMode="auto">
            <a:xfrm>
              <a:off x="2455" y="1761"/>
              <a:ext cx="89" cy="104"/>
            </a:xfrm>
            <a:custGeom>
              <a:avLst/>
              <a:gdLst/>
              <a:ahLst/>
              <a:cxnLst>
                <a:cxn ang="0">
                  <a:pos x="21" y="36"/>
                </a:cxn>
                <a:cxn ang="0">
                  <a:pos x="14" y="28"/>
                </a:cxn>
                <a:cxn ang="0">
                  <a:pos x="41" y="13"/>
                </a:cxn>
                <a:cxn ang="0">
                  <a:pos x="56" y="3"/>
                </a:cxn>
                <a:cxn ang="0">
                  <a:pos x="61" y="0"/>
                </a:cxn>
                <a:cxn ang="0">
                  <a:pos x="67" y="9"/>
                </a:cxn>
                <a:cxn ang="0">
                  <a:pos x="73" y="16"/>
                </a:cxn>
                <a:cxn ang="0">
                  <a:pos x="77" y="19"/>
                </a:cxn>
                <a:cxn ang="0">
                  <a:pos x="81" y="24"/>
                </a:cxn>
                <a:cxn ang="0">
                  <a:pos x="85" y="29"/>
                </a:cxn>
                <a:cxn ang="0">
                  <a:pos x="87" y="34"/>
                </a:cxn>
                <a:cxn ang="0">
                  <a:pos x="88" y="39"/>
                </a:cxn>
                <a:cxn ang="0">
                  <a:pos x="83" y="43"/>
                </a:cxn>
                <a:cxn ang="0">
                  <a:pos x="74" y="50"/>
                </a:cxn>
                <a:cxn ang="0">
                  <a:pos x="5" y="103"/>
                </a:cxn>
                <a:cxn ang="0">
                  <a:pos x="2" y="86"/>
                </a:cxn>
                <a:cxn ang="0">
                  <a:pos x="0" y="71"/>
                </a:cxn>
                <a:cxn ang="0">
                  <a:pos x="21" y="36"/>
                </a:cxn>
              </a:cxnLst>
              <a:rect l="0" t="0" r="r" b="b"/>
              <a:pathLst>
                <a:path w="89" h="104">
                  <a:moveTo>
                    <a:pt x="21" y="36"/>
                  </a:moveTo>
                  <a:lnTo>
                    <a:pt x="14" y="28"/>
                  </a:lnTo>
                  <a:lnTo>
                    <a:pt x="41" y="13"/>
                  </a:lnTo>
                  <a:lnTo>
                    <a:pt x="56" y="3"/>
                  </a:lnTo>
                  <a:lnTo>
                    <a:pt x="61" y="0"/>
                  </a:lnTo>
                  <a:lnTo>
                    <a:pt x="67" y="9"/>
                  </a:lnTo>
                  <a:lnTo>
                    <a:pt x="73" y="16"/>
                  </a:lnTo>
                  <a:lnTo>
                    <a:pt x="77" y="19"/>
                  </a:lnTo>
                  <a:lnTo>
                    <a:pt x="81" y="24"/>
                  </a:lnTo>
                  <a:lnTo>
                    <a:pt x="85" y="29"/>
                  </a:lnTo>
                  <a:lnTo>
                    <a:pt x="87" y="34"/>
                  </a:lnTo>
                  <a:lnTo>
                    <a:pt x="88" y="39"/>
                  </a:lnTo>
                  <a:lnTo>
                    <a:pt x="83" y="43"/>
                  </a:lnTo>
                  <a:lnTo>
                    <a:pt x="74" y="50"/>
                  </a:lnTo>
                  <a:lnTo>
                    <a:pt x="5" y="103"/>
                  </a:lnTo>
                  <a:lnTo>
                    <a:pt x="2" y="86"/>
                  </a:lnTo>
                  <a:lnTo>
                    <a:pt x="0" y="71"/>
                  </a:lnTo>
                  <a:lnTo>
                    <a:pt x="21" y="3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0" name="Freeform 168"/>
            <p:cNvSpPr>
              <a:spLocks/>
            </p:cNvSpPr>
            <p:nvPr/>
          </p:nvSpPr>
          <p:spPr bwMode="auto">
            <a:xfrm>
              <a:off x="2268" y="2700"/>
              <a:ext cx="91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9" y="21"/>
                </a:cxn>
                <a:cxn ang="0">
                  <a:pos x="11" y="27"/>
                </a:cxn>
                <a:cxn ang="0">
                  <a:pos x="14" y="32"/>
                </a:cxn>
                <a:cxn ang="0">
                  <a:pos x="17" y="37"/>
                </a:cxn>
                <a:cxn ang="0">
                  <a:pos x="23" y="46"/>
                </a:cxn>
                <a:cxn ang="0">
                  <a:pos x="28" y="52"/>
                </a:cxn>
                <a:cxn ang="0">
                  <a:pos x="35" y="56"/>
                </a:cxn>
                <a:cxn ang="0">
                  <a:pos x="39" y="60"/>
                </a:cxn>
                <a:cxn ang="0">
                  <a:pos x="45" y="62"/>
                </a:cxn>
                <a:cxn ang="0">
                  <a:pos x="56" y="65"/>
                </a:cxn>
                <a:cxn ang="0">
                  <a:pos x="64" y="65"/>
                </a:cxn>
                <a:cxn ang="0">
                  <a:pos x="70" y="65"/>
                </a:cxn>
                <a:cxn ang="0">
                  <a:pos x="79" y="63"/>
                </a:cxn>
                <a:cxn ang="0">
                  <a:pos x="84" y="60"/>
                </a:cxn>
                <a:cxn ang="0">
                  <a:pos x="87" y="57"/>
                </a:cxn>
                <a:cxn ang="0">
                  <a:pos x="89" y="53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88" y="38"/>
                </a:cxn>
                <a:cxn ang="0">
                  <a:pos x="82" y="27"/>
                </a:cxn>
                <a:cxn ang="0">
                  <a:pos x="74" y="10"/>
                </a:cxn>
                <a:cxn ang="0">
                  <a:pos x="71" y="15"/>
                </a:cxn>
                <a:cxn ang="0">
                  <a:pos x="69" y="17"/>
                </a:cxn>
                <a:cxn ang="0">
                  <a:pos x="64" y="20"/>
                </a:cxn>
                <a:cxn ang="0">
                  <a:pos x="56" y="22"/>
                </a:cxn>
                <a:cxn ang="0">
                  <a:pos x="52" y="22"/>
                </a:cxn>
                <a:cxn ang="0">
                  <a:pos x="47" y="22"/>
                </a:cxn>
                <a:cxn ang="0">
                  <a:pos x="41" y="21"/>
                </a:cxn>
                <a:cxn ang="0">
                  <a:pos x="34" y="18"/>
                </a:cxn>
                <a:cxn ang="0">
                  <a:pos x="25" y="14"/>
                </a:cxn>
                <a:cxn ang="0">
                  <a:pos x="12" y="9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91" h="66">
                  <a:moveTo>
                    <a:pt x="0" y="0"/>
                  </a:moveTo>
                  <a:lnTo>
                    <a:pt x="3" y="11"/>
                  </a:lnTo>
                  <a:lnTo>
                    <a:pt x="9" y="21"/>
                  </a:lnTo>
                  <a:lnTo>
                    <a:pt x="11" y="27"/>
                  </a:lnTo>
                  <a:lnTo>
                    <a:pt x="14" y="32"/>
                  </a:lnTo>
                  <a:lnTo>
                    <a:pt x="17" y="37"/>
                  </a:lnTo>
                  <a:lnTo>
                    <a:pt x="23" y="46"/>
                  </a:lnTo>
                  <a:lnTo>
                    <a:pt x="28" y="52"/>
                  </a:lnTo>
                  <a:lnTo>
                    <a:pt x="35" y="56"/>
                  </a:lnTo>
                  <a:lnTo>
                    <a:pt x="39" y="60"/>
                  </a:lnTo>
                  <a:lnTo>
                    <a:pt x="45" y="62"/>
                  </a:lnTo>
                  <a:lnTo>
                    <a:pt x="56" y="65"/>
                  </a:lnTo>
                  <a:lnTo>
                    <a:pt x="64" y="65"/>
                  </a:lnTo>
                  <a:lnTo>
                    <a:pt x="70" y="65"/>
                  </a:lnTo>
                  <a:lnTo>
                    <a:pt x="79" y="63"/>
                  </a:lnTo>
                  <a:lnTo>
                    <a:pt x="84" y="60"/>
                  </a:lnTo>
                  <a:lnTo>
                    <a:pt x="87" y="57"/>
                  </a:lnTo>
                  <a:lnTo>
                    <a:pt x="89" y="53"/>
                  </a:lnTo>
                  <a:lnTo>
                    <a:pt x="90" y="48"/>
                  </a:lnTo>
                  <a:lnTo>
                    <a:pt x="90" y="44"/>
                  </a:lnTo>
                  <a:lnTo>
                    <a:pt x="88" y="38"/>
                  </a:lnTo>
                  <a:lnTo>
                    <a:pt x="82" y="27"/>
                  </a:lnTo>
                  <a:lnTo>
                    <a:pt x="74" y="10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4" y="20"/>
                  </a:lnTo>
                  <a:lnTo>
                    <a:pt x="56" y="22"/>
                  </a:lnTo>
                  <a:lnTo>
                    <a:pt x="52" y="22"/>
                  </a:lnTo>
                  <a:lnTo>
                    <a:pt x="47" y="22"/>
                  </a:lnTo>
                  <a:lnTo>
                    <a:pt x="41" y="21"/>
                  </a:lnTo>
                  <a:lnTo>
                    <a:pt x="34" y="18"/>
                  </a:lnTo>
                  <a:lnTo>
                    <a:pt x="25" y="14"/>
                  </a:lnTo>
                  <a:lnTo>
                    <a:pt x="12" y="9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1" name="Freeform 169"/>
            <p:cNvSpPr>
              <a:spLocks/>
            </p:cNvSpPr>
            <p:nvPr/>
          </p:nvSpPr>
          <p:spPr bwMode="auto">
            <a:xfrm>
              <a:off x="2251" y="2466"/>
              <a:ext cx="91" cy="257"/>
            </a:xfrm>
            <a:custGeom>
              <a:avLst/>
              <a:gdLst/>
              <a:ahLst/>
              <a:cxnLst>
                <a:cxn ang="0">
                  <a:pos x="90" y="245"/>
                </a:cxn>
                <a:cxn ang="0">
                  <a:pos x="87" y="223"/>
                </a:cxn>
                <a:cxn ang="0">
                  <a:pos x="83" y="196"/>
                </a:cxn>
                <a:cxn ang="0">
                  <a:pos x="78" y="174"/>
                </a:cxn>
                <a:cxn ang="0">
                  <a:pos x="73" y="152"/>
                </a:cxn>
                <a:cxn ang="0">
                  <a:pos x="72" y="146"/>
                </a:cxn>
                <a:cxn ang="0">
                  <a:pos x="71" y="137"/>
                </a:cxn>
                <a:cxn ang="0">
                  <a:pos x="70" y="131"/>
                </a:cxn>
                <a:cxn ang="0">
                  <a:pos x="70" y="126"/>
                </a:cxn>
                <a:cxn ang="0">
                  <a:pos x="72" y="104"/>
                </a:cxn>
                <a:cxn ang="0">
                  <a:pos x="72" y="68"/>
                </a:cxn>
                <a:cxn ang="0">
                  <a:pos x="74" y="36"/>
                </a:cxn>
                <a:cxn ang="0">
                  <a:pos x="78" y="2"/>
                </a:cxn>
                <a:cxn ang="0">
                  <a:pos x="60" y="3"/>
                </a:cxn>
                <a:cxn ang="0">
                  <a:pos x="36" y="3"/>
                </a:cxn>
                <a:cxn ang="0">
                  <a:pos x="0" y="0"/>
                </a:cxn>
                <a:cxn ang="0">
                  <a:pos x="17" y="89"/>
                </a:cxn>
                <a:cxn ang="0">
                  <a:pos x="18" y="95"/>
                </a:cxn>
                <a:cxn ang="0">
                  <a:pos x="17" y="105"/>
                </a:cxn>
                <a:cxn ang="0">
                  <a:pos x="14" y="121"/>
                </a:cxn>
                <a:cxn ang="0">
                  <a:pos x="12" y="132"/>
                </a:cxn>
                <a:cxn ang="0">
                  <a:pos x="12" y="138"/>
                </a:cxn>
                <a:cxn ang="0">
                  <a:pos x="12" y="142"/>
                </a:cxn>
                <a:cxn ang="0">
                  <a:pos x="14" y="149"/>
                </a:cxn>
                <a:cxn ang="0">
                  <a:pos x="15" y="176"/>
                </a:cxn>
                <a:cxn ang="0">
                  <a:pos x="15" y="185"/>
                </a:cxn>
                <a:cxn ang="0">
                  <a:pos x="18" y="234"/>
                </a:cxn>
                <a:cxn ang="0">
                  <a:pos x="20" y="236"/>
                </a:cxn>
                <a:cxn ang="0">
                  <a:pos x="29" y="243"/>
                </a:cxn>
                <a:cxn ang="0">
                  <a:pos x="42" y="248"/>
                </a:cxn>
                <a:cxn ang="0">
                  <a:pos x="51" y="252"/>
                </a:cxn>
                <a:cxn ang="0">
                  <a:pos x="57" y="255"/>
                </a:cxn>
                <a:cxn ang="0">
                  <a:pos x="64" y="256"/>
                </a:cxn>
                <a:cxn ang="0">
                  <a:pos x="69" y="256"/>
                </a:cxn>
                <a:cxn ang="0">
                  <a:pos x="73" y="256"/>
                </a:cxn>
                <a:cxn ang="0">
                  <a:pos x="81" y="254"/>
                </a:cxn>
                <a:cxn ang="0">
                  <a:pos x="86" y="251"/>
                </a:cxn>
                <a:cxn ang="0">
                  <a:pos x="88" y="249"/>
                </a:cxn>
                <a:cxn ang="0">
                  <a:pos x="90" y="245"/>
                </a:cxn>
              </a:cxnLst>
              <a:rect l="0" t="0" r="r" b="b"/>
              <a:pathLst>
                <a:path w="91" h="257">
                  <a:moveTo>
                    <a:pt x="90" y="245"/>
                  </a:moveTo>
                  <a:lnTo>
                    <a:pt x="87" y="223"/>
                  </a:lnTo>
                  <a:lnTo>
                    <a:pt x="83" y="196"/>
                  </a:lnTo>
                  <a:lnTo>
                    <a:pt x="78" y="174"/>
                  </a:lnTo>
                  <a:lnTo>
                    <a:pt x="73" y="152"/>
                  </a:lnTo>
                  <a:lnTo>
                    <a:pt x="72" y="146"/>
                  </a:lnTo>
                  <a:lnTo>
                    <a:pt x="71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2" y="104"/>
                  </a:lnTo>
                  <a:lnTo>
                    <a:pt x="72" y="68"/>
                  </a:lnTo>
                  <a:lnTo>
                    <a:pt x="74" y="36"/>
                  </a:lnTo>
                  <a:lnTo>
                    <a:pt x="78" y="2"/>
                  </a:lnTo>
                  <a:lnTo>
                    <a:pt x="60" y="3"/>
                  </a:lnTo>
                  <a:lnTo>
                    <a:pt x="36" y="3"/>
                  </a:lnTo>
                  <a:lnTo>
                    <a:pt x="0" y="0"/>
                  </a:lnTo>
                  <a:lnTo>
                    <a:pt x="17" y="89"/>
                  </a:lnTo>
                  <a:lnTo>
                    <a:pt x="18" y="95"/>
                  </a:lnTo>
                  <a:lnTo>
                    <a:pt x="17" y="105"/>
                  </a:lnTo>
                  <a:lnTo>
                    <a:pt x="14" y="121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4" y="149"/>
                  </a:lnTo>
                  <a:lnTo>
                    <a:pt x="15" y="176"/>
                  </a:lnTo>
                  <a:lnTo>
                    <a:pt x="15" y="185"/>
                  </a:lnTo>
                  <a:lnTo>
                    <a:pt x="18" y="234"/>
                  </a:lnTo>
                  <a:lnTo>
                    <a:pt x="20" y="236"/>
                  </a:lnTo>
                  <a:lnTo>
                    <a:pt x="29" y="243"/>
                  </a:lnTo>
                  <a:lnTo>
                    <a:pt x="42" y="248"/>
                  </a:lnTo>
                  <a:lnTo>
                    <a:pt x="51" y="252"/>
                  </a:lnTo>
                  <a:lnTo>
                    <a:pt x="57" y="255"/>
                  </a:lnTo>
                  <a:lnTo>
                    <a:pt x="64" y="256"/>
                  </a:lnTo>
                  <a:lnTo>
                    <a:pt x="69" y="256"/>
                  </a:lnTo>
                  <a:lnTo>
                    <a:pt x="73" y="256"/>
                  </a:lnTo>
                  <a:lnTo>
                    <a:pt x="81" y="254"/>
                  </a:lnTo>
                  <a:lnTo>
                    <a:pt x="86" y="251"/>
                  </a:lnTo>
                  <a:lnTo>
                    <a:pt x="88" y="249"/>
                  </a:lnTo>
                  <a:lnTo>
                    <a:pt x="90" y="24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2" name="Freeform 170"/>
            <p:cNvSpPr>
              <a:spLocks/>
            </p:cNvSpPr>
            <p:nvPr/>
          </p:nvSpPr>
          <p:spPr bwMode="auto">
            <a:xfrm>
              <a:off x="2196" y="1174"/>
              <a:ext cx="213" cy="231"/>
            </a:xfrm>
            <a:custGeom>
              <a:avLst/>
              <a:gdLst/>
              <a:ahLst/>
              <a:cxnLst>
                <a:cxn ang="0">
                  <a:pos x="156" y="218"/>
                </a:cxn>
                <a:cxn ang="0">
                  <a:pos x="177" y="216"/>
                </a:cxn>
                <a:cxn ang="0">
                  <a:pos x="189" y="211"/>
                </a:cxn>
                <a:cxn ang="0">
                  <a:pos x="196" y="206"/>
                </a:cxn>
                <a:cxn ang="0">
                  <a:pos x="203" y="196"/>
                </a:cxn>
                <a:cxn ang="0">
                  <a:pos x="207" y="181"/>
                </a:cxn>
                <a:cxn ang="0">
                  <a:pos x="212" y="136"/>
                </a:cxn>
                <a:cxn ang="0">
                  <a:pos x="207" y="78"/>
                </a:cxn>
                <a:cxn ang="0">
                  <a:pos x="201" y="51"/>
                </a:cxn>
                <a:cxn ang="0">
                  <a:pos x="192" y="36"/>
                </a:cxn>
                <a:cxn ang="0">
                  <a:pos x="180" y="24"/>
                </a:cxn>
                <a:cxn ang="0">
                  <a:pos x="161" y="11"/>
                </a:cxn>
                <a:cxn ang="0">
                  <a:pos x="140" y="4"/>
                </a:cxn>
                <a:cxn ang="0">
                  <a:pos x="111" y="0"/>
                </a:cxn>
                <a:cxn ang="0">
                  <a:pos x="82" y="3"/>
                </a:cxn>
                <a:cxn ang="0">
                  <a:pos x="69" y="7"/>
                </a:cxn>
                <a:cxn ang="0">
                  <a:pos x="48" y="17"/>
                </a:cxn>
                <a:cxn ang="0">
                  <a:pos x="29" y="31"/>
                </a:cxn>
                <a:cxn ang="0">
                  <a:pos x="17" y="46"/>
                </a:cxn>
                <a:cxn ang="0">
                  <a:pos x="6" y="66"/>
                </a:cxn>
                <a:cxn ang="0">
                  <a:pos x="0" y="89"/>
                </a:cxn>
                <a:cxn ang="0">
                  <a:pos x="0" y="116"/>
                </a:cxn>
                <a:cxn ang="0">
                  <a:pos x="6" y="164"/>
                </a:cxn>
                <a:cxn ang="0">
                  <a:pos x="9" y="207"/>
                </a:cxn>
                <a:cxn ang="0">
                  <a:pos x="7" y="230"/>
                </a:cxn>
                <a:cxn ang="0">
                  <a:pos x="32" y="228"/>
                </a:cxn>
                <a:cxn ang="0">
                  <a:pos x="44" y="224"/>
                </a:cxn>
                <a:cxn ang="0">
                  <a:pos x="54" y="217"/>
                </a:cxn>
                <a:cxn ang="0">
                  <a:pos x="62" y="208"/>
                </a:cxn>
                <a:cxn ang="0">
                  <a:pos x="68" y="195"/>
                </a:cxn>
                <a:cxn ang="0">
                  <a:pos x="63" y="190"/>
                </a:cxn>
                <a:cxn ang="0">
                  <a:pos x="51" y="167"/>
                </a:cxn>
                <a:cxn ang="0">
                  <a:pos x="43" y="139"/>
                </a:cxn>
                <a:cxn ang="0">
                  <a:pos x="43" y="103"/>
                </a:cxn>
                <a:cxn ang="0">
                  <a:pos x="48" y="83"/>
                </a:cxn>
                <a:cxn ang="0">
                  <a:pos x="54" y="70"/>
                </a:cxn>
                <a:cxn ang="0">
                  <a:pos x="62" y="62"/>
                </a:cxn>
                <a:cxn ang="0">
                  <a:pos x="78" y="52"/>
                </a:cxn>
                <a:cxn ang="0">
                  <a:pos x="97" y="47"/>
                </a:cxn>
                <a:cxn ang="0">
                  <a:pos x="127" y="47"/>
                </a:cxn>
                <a:cxn ang="0">
                  <a:pos x="147" y="52"/>
                </a:cxn>
                <a:cxn ang="0">
                  <a:pos x="164" y="63"/>
                </a:cxn>
                <a:cxn ang="0">
                  <a:pos x="175" y="79"/>
                </a:cxn>
                <a:cxn ang="0">
                  <a:pos x="182" y="100"/>
                </a:cxn>
                <a:cxn ang="0">
                  <a:pos x="184" y="132"/>
                </a:cxn>
                <a:cxn ang="0">
                  <a:pos x="183" y="159"/>
                </a:cxn>
                <a:cxn ang="0">
                  <a:pos x="179" y="177"/>
                </a:cxn>
                <a:cxn ang="0">
                  <a:pos x="171" y="194"/>
                </a:cxn>
                <a:cxn ang="0">
                  <a:pos x="158" y="209"/>
                </a:cxn>
              </a:cxnLst>
              <a:rect l="0" t="0" r="r" b="b"/>
              <a:pathLst>
                <a:path w="213" h="231">
                  <a:moveTo>
                    <a:pt x="157" y="210"/>
                  </a:moveTo>
                  <a:lnTo>
                    <a:pt x="156" y="218"/>
                  </a:lnTo>
                  <a:lnTo>
                    <a:pt x="169" y="217"/>
                  </a:lnTo>
                  <a:lnTo>
                    <a:pt x="177" y="216"/>
                  </a:lnTo>
                  <a:lnTo>
                    <a:pt x="183" y="214"/>
                  </a:lnTo>
                  <a:lnTo>
                    <a:pt x="189" y="211"/>
                  </a:lnTo>
                  <a:lnTo>
                    <a:pt x="193" y="208"/>
                  </a:lnTo>
                  <a:lnTo>
                    <a:pt x="196" y="206"/>
                  </a:lnTo>
                  <a:lnTo>
                    <a:pt x="200" y="201"/>
                  </a:lnTo>
                  <a:lnTo>
                    <a:pt x="203" y="196"/>
                  </a:lnTo>
                  <a:lnTo>
                    <a:pt x="205" y="189"/>
                  </a:lnTo>
                  <a:lnTo>
                    <a:pt x="207" y="181"/>
                  </a:lnTo>
                  <a:lnTo>
                    <a:pt x="211" y="165"/>
                  </a:lnTo>
                  <a:lnTo>
                    <a:pt x="212" y="136"/>
                  </a:lnTo>
                  <a:lnTo>
                    <a:pt x="211" y="110"/>
                  </a:lnTo>
                  <a:lnTo>
                    <a:pt x="207" y="78"/>
                  </a:lnTo>
                  <a:lnTo>
                    <a:pt x="205" y="65"/>
                  </a:lnTo>
                  <a:lnTo>
                    <a:pt x="201" y="51"/>
                  </a:lnTo>
                  <a:lnTo>
                    <a:pt x="197" y="44"/>
                  </a:lnTo>
                  <a:lnTo>
                    <a:pt x="192" y="36"/>
                  </a:lnTo>
                  <a:lnTo>
                    <a:pt x="187" y="31"/>
                  </a:lnTo>
                  <a:lnTo>
                    <a:pt x="180" y="24"/>
                  </a:lnTo>
                  <a:lnTo>
                    <a:pt x="171" y="17"/>
                  </a:lnTo>
                  <a:lnTo>
                    <a:pt x="161" y="11"/>
                  </a:lnTo>
                  <a:lnTo>
                    <a:pt x="151" y="7"/>
                  </a:lnTo>
                  <a:lnTo>
                    <a:pt x="140" y="4"/>
                  </a:lnTo>
                  <a:lnTo>
                    <a:pt x="127" y="2"/>
                  </a:lnTo>
                  <a:lnTo>
                    <a:pt x="111" y="0"/>
                  </a:lnTo>
                  <a:lnTo>
                    <a:pt x="92" y="2"/>
                  </a:lnTo>
                  <a:lnTo>
                    <a:pt x="82" y="3"/>
                  </a:lnTo>
                  <a:lnTo>
                    <a:pt x="74" y="5"/>
                  </a:lnTo>
                  <a:lnTo>
                    <a:pt x="69" y="7"/>
                  </a:lnTo>
                  <a:lnTo>
                    <a:pt x="61" y="10"/>
                  </a:lnTo>
                  <a:lnTo>
                    <a:pt x="48" y="17"/>
                  </a:lnTo>
                  <a:lnTo>
                    <a:pt x="36" y="25"/>
                  </a:lnTo>
                  <a:lnTo>
                    <a:pt x="29" y="31"/>
                  </a:lnTo>
                  <a:lnTo>
                    <a:pt x="23" y="38"/>
                  </a:lnTo>
                  <a:lnTo>
                    <a:pt x="17" y="46"/>
                  </a:lnTo>
                  <a:lnTo>
                    <a:pt x="11" y="55"/>
                  </a:lnTo>
                  <a:lnTo>
                    <a:pt x="6" y="66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2" y="138"/>
                  </a:lnTo>
                  <a:lnTo>
                    <a:pt x="6" y="164"/>
                  </a:lnTo>
                  <a:lnTo>
                    <a:pt x="8" y="191"/>
                  </a:lnTo>
                  <a:lnTo>
                    <a:pt x="9" y="207"/>
                  </a:lnTo>
                  <a:lnTo>
                    <a:pt x="8" y="224"/>
                  </a:lnTo>
                  <a:lnTo>
                    <a:pt x="7" y="230"/>
                  </a:lnTo>
                  <a:lnTo>
                    <a:pt x="19" y="230"/>
                  </a:lnTo>
                  <a:lnTo>
                    <a:pt x="32" y="228"/>
                  </a:lnTo>
                  <a:lnTo>
                    <a:pt x="37" y="226"/>
                  </a:lnTo>
                  <a:lnTo>
                    <a:pt x="44" y="224"/>
                  </a:lnTo>
                  <a:lnTo>
                    <a:pt x="50" y="221"/>
                  </a:lnTo>
                  <a:lnTo>
                    <a:pt x="54" y="217"/>
                  </a:lnTo>
                  <a:lnTo>
                    <a:pt x="59" y="212"/>
                  </a:lnTo>
                  <a:lnTo>
                    <a:pt x="62" y="208"/>
                  </a:lnTo>
                  <a:lnTo>
                    <a:pt x="65" y="202"/>
                  </a:lnTo>
                  <a:lnTo>
                    <a:pt x="68" y="195"/>
                  </a:lnTo>
                  <a:lnTo>
                    <a:pt x="67" y="195"/>
                  </a:lnTo>
                  <a:lnTo>
                    <a:pt x="63" y="190"/>
                  </a:lnTo>
                  <a:lnTo>
                    <a:pt x="54" y="177"/>
                  </a:lnTo>
                  <a:lnTo>
                    <a:pt x="51" y="167"/>
                  </a:lnTo>
                  <a:lnTo>
                    <a:pt x="45" y="154"/>
                  </a:lnTo>
                  <a:lnTo>
                    <a:pt x="43" y="139"/>
                  </a:lnTo>
                  <a:lnTo>
                    <a:pt x="42" y="118"/>
                  </a:lnTo>
                  <a:lnTo>
                    <a:pt x="43" y="103"/>
                  </a:lnTo>
                  <a:lnTo>
                    <a:pt x="45" y="92"/>
                  </a:lnTo>
                  <a:lnTo>
                    <a:pt x="48" y="83"/>
                  </a:lnTo>
                  <a:lnTo>
                    <a:pt x="51" y="76"/>
                  </a:lnTo>
                  <a:lnTo>
                    <a:pt x="54" y="70"/>
                  </a:lnTo>
                  <a:lnTo>
                    <a:pt x="59" y="66"/>
                  </a:lnTo>
                  <a:lnTo>
                    <a:pt x="62" y="62"/>
                  </a:lnTo>
                  <a:lnTo>
                    <a:pt x="70" y="56"/>
                  </a:lnTo>
                  <a:lnTo>
                    <a:pt x="78" y="52"/>
                  </a:lnTo>
                  <a:lnTo>
                    <a:pt x="87" y="49"/>
                  </a:lnTo>
                  <a:lnTo>
                    <a:pt x="97" y="47"/>
                  </a:lnTo>
                  <a:lnTo>
                    <a:pt x="112" y="46"/>
                  </a:lnTo>
                  <a:lnTo>
                    <a:pt x="127" y="47"/>
                  </a:lnTo>
                  <a:lnTo>
                    <a:pt x="136" y="49"/>
                  </a:lnTo>
                  <a:lnTo>
                    <a:pt x="147" y="52"/>
                  </a:lnTo>
                  <a:lnTo>
                    <a:pt x="156" y="56"/>
                  </a:lnTo>
                  <a:lnTo>
                    <a:pt x="164" y="63"/>
                  </a:lnTo>
                  <a:lnTo>
                    <a:pt x="169" y="70"/>
                  </a:lnTo>
                  <a:lnTo>
                    <a:pt x="175" y="79"/>
                  </a:lnTo>
                  <a:lnTo>
                    <a:pt x="179" y="90"/>
                  </a:lnTo>
                  <a:lnTo>
                    <a:pt x="182" y="100"/>
                  </a:lnTo>
                  <a:lnTo>
                    <a:pt x="183" y="115"/>
                  </a:lnTo>
                  <a:lnTo>
                    <a:pt x="184" y="132"/>
                  </a:lnTo>
                  <a:lnTo>
                    <a:pt x="183" y="148"/>
                  </a:lnTo>
                  <a:lnTo>
                    <a:pt x="183" y="159"/>
                  </a:lnTo>
                  <a:lnTo>
                    <a:pt x="182" y="169"/>
                  </a:lnTo>
                  <a:lnTo>
                    <a:pt x="179" y="177"/>
                  </a:lnTo>
                  <a:lnTo>
                    <a:pt x="176" y="186"/>
                  </a:lnTo>
                  <a:lnTo>
                    <a:pt x="171" y="194"/>
                  </a:lnTo>
                  <a:lnTo>
                    <a:pt x="165" y="202"/>
                  </a:lnTo>
                  <a:lnTo>
                    <a:pt x="158" y="209"/>
                  </a:lnTo>
                  <a:lnTo>
                    <a:pt x="157" y="2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3" name="Freeform 171"/>
            <p:cNvSpPr>
              <a:spLocks/>
            </p:cNvSpPr>
            <p:nvPr/>
          </p:nvSpPr>
          <p:spPr bwMode="auto">
            <a:xfrm>
              <a:off x="2238" y="1220"/>
              <a:ext cx="142" cy="177"/>
            </a:xfrm>
            <a:custGeom>
              <a:avLst/>
              <a:gdLst/>
              <a:ahLst/>
              <a:cxnLst>
                <a:cxn ang="0">
                  <a:pos x="115" y="163"/>
                </a:cxn>
                <a:cxn ang="0">
                  <a:pos x="122" y="156"/>
                </a:cxn>
                <a:cxn ang="0">
                  <a:pos x="129" y="148"/>
                </a:cxn>
                <a:cxn ang="0">
                  <a:pos x="133" y="140"/>
                </a:cxn>
                <a:cxn ang="0">
                  <a:pos x="137" y="131"/>
                </a:cxn>
                <a:cxn ang="0">
                  <a:pos x="139" y="123"/>
                </a:cxn>
                <a:cxn ang="0">
                  <a:pos x="140" y="113"/>
                </a:cxn>
                <a:cxn ang="0">
                  <a:pos x="140" y="102"/>
                </a:cxn>
                <a:cxn ang="0">
                  <a:pos x="141" y="86"/>
                </a:cxn>
                <a:cxn ang="0">
                  <a:pos x="140" y="69"/>
                </a:cxn>
                <a:cxn ang="0">
                  <a:pos x="139" y="54"/>
                </a:cxn>
                <a:cxn ang="0">
                  <a:pos x="137" y="44"/>
                </a:cxn>
                <a:cxn ang="0">
                  <a:pos x="132" y="33"/>
                </a:cxn>
                <a:cxn ang="0">
                  <a:pos x="126" y="24"/>
                </a:cxn>
                <a:cxn ang="0">
                  <a:pos x="121" y="17"/>
                </a:cxn>
                <a:cxn ang="0">
                  <a:pos x="113" y="10"/>
                </a:cxn>
                <a:cxn ang="0">
                  <a:pos x="104" y="6"/>
                </a:cxn>
                <a:cxn ang="0">
                  <a:pos x="94" y="3"/>
                </a:cxn>
                <a:cxn ang="0">
                  <a:pos x="85" y="1"/>
                </a:cxn>
                <a:cxn ang="0">
                  <a:pos x="69" y="0"/>
                </a:cxn>
                <a:cxn ang="0">
                  <a:pos x="55" y="1"/>
                </a:cxn>
                <a:cxn ang="0">
                  <a:pos x="45" y="3"/>
                </a:cxn>
                <a:cxn ang="0">
                  <a:pos x="36" y="6"/>
                </a:cxn>
                <a:cxn ang="0">
                  <a:pos x="28" y="10"/>
                </a:cxn>
                <a:cxn ang="0">
                  <a:pos x="20" y="16"/>
                </a:cxn>
                <a:cxn ang="0">
                  <a:pos x="17" y="20"/>
                </a:cxn>
                <a:cxn ang="0">
                  <a:pos x="12" y="24"/>
                </a:cxn>
                <a:cxn ang="0">
                  <a:pos x="9" y="30"/>
                </a:cxn>
                <a:cxn ang="0">
                  <a:pos x="7" y="37"/>
                </a:cxn>
                <a:cxn ang="0">
                  <a:pos x="3" y="46"/>
                </a:cxn>
                <a:cxn ang="0">
                  <a:pos x="1" y="57"/>
                </a:cxn>
                <a:cxn ang="0">
                  <a:pos x="0" y="72"/>
                </a:cxn>
                <a:cxn ang="0">
                  <a:pos x="1" y="93"/>
                </a:cxn>
                <a:cxn ang="0">
                  <a:pos x="3" y="108"/>
                </a:cxn>
                <a:cxn ang="0">
                  <a:pos x="9" y="121"/>
                </a:cxn>
                <a:cxn ang="0">
                  <a:pos x="12" y="131"/>
                </a:cxn>
                <a:cxn ang="0">
                  <a:pos x="21" y="144"/>
                </a:cxn>
                <a:cxn ang="0">
                  <a:pos x="25" y="149"/>
                </a:cxn>
                <a:cxn ang="0">
                  <a:pos x="28" y="153"/>
                </a:cxn>
                <a:cxn ang="0">
                  <a:pos x="28" y="154"/>
                </a:cxn>
                <a:cxn ang="0">
                  <a:pos x="31" y="156"/>
                </a:cxn>
                <a:cxn ang="0">
                  <a:pos x="44" y="166"/>
                </a:cxn>
                <a:cxn ang="0">
                  <a:pos x="55" y="172"/>
                </a:cxn>
                <a:cxn ang="0">
                  <a:pos x="64" y="175"/>
                </a:cxn>
                <a:cxn ang="0">
                  <a:pos x="74" y="176"/>
                </a:cxn>
                <a:cxn ang="0">
                  <a:pos x="85" y="176"/>
                </a:cxn>
                <a:cxn ang="0">
                  <a:pos x="97" y="174"/>
                </a:cxn>
                <a:cxn ang="0">
                  <a:pos x="110" y="167"/>
                </a:cxn>
                <a:cxn ang="0">
                  <a:pos x="115" y="163"/>
                </a:cxn>
              </a:cxnLst>
              <a:rect l="0" t="0" r="r" b="b"/>
              <a:pathLst>
                <a:path w="142" h="177">
                  <a:moveTo>
                    <a:pt x="115" y="163"/>
                  </a:moveTo>
                  <a:lnTo>
                    <a:pt x="122" y="156"/>
                  </a:lnTo>
                  <a:lnTo>
                    <a:pt x="129" y="148"/>
                  </a:lnTo>
                  <a:lnTo>
                    <a:pt x="133" y="140"/>
                  </a:lnTo>
                  <a:lnTo>
                    <a:pt x="137" y="131"/>
                  </a:lnTo>
                  <a:lnTo>
                    <a:pt x="139" y="123"/>
                  </a:lnTo>
                  <a:lnTo>
                    <a:pt x="140" y="113"/>
                  </a:lnTo>
                  <a:lnTo>
                    <a:pt x="140" y="102"/>
                  </a:lnTo>
                  <a:lnTo>
                    <a:pt x="141" y="86"/>
                  </a:lnTo>
                  <a:lnTo>
                    <a:pt x="140" y="69"/>
                  </a:lnTo>
                  <a:lnTo>
                    <a:pt x="139" y="54"/>
                  </a:lnTo>
                  <a:lnTo>
                    <a:pt x="137" y="44"/>
                  </a:lnTo>
                  <a:lnTo>
                    <a:pt x="132" y="33"/>
                  </a:lnTo>
                  <a:lnTo>
                    <a:pt x="126" y="24"/>
                  </a:lnTo>
                  <a:lnTo>
                    <a:pt x="121" y="17"/>
                  </a:lnTo>
                  <a:lnTo>
                    <a:pt x="113" y="10"/>
                  </a:lnTo>
                  <a:lnTo>
                    <a:pt x="104" y="6"/>
                  </a:lnTo>
                  <a:lnTo>
                    <a:pt x="94" y="3"/>
                  </a:lnTo>
                  <a:lnTo>
                    <a:pt x="85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5" y="3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20" y="16"/>
                  </a:lnTo>
                  <a:lnTo>
                    <a:pt x="17" y="20"/>
                  </a:lnTo>
                  <a:lnTo>
                    <a:pt x="12" y="24"/>
                  </a:lnTo>
                  <a:lnTo>
                    <a:pt x="9" y="30"/>
                  </a:lnTo>
                  <a:lnTo>
                    <a:pt x="7" y="37"/>
                  </a:lnTo>
                  <a:lnTo>
                    <a:pt x="3" y="46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93"/>
                  </a:lnTo>
                  <a:lnTo>
                    <a:pt x="3" y="108"/>
                  </a:lnTo>
                  <a:lnTo>
                    <a:pt x="9" y="121"/>
                  </a:lnTo>
                  <a:lnTo>
                    <a:pt x="12" y="131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28" y="153"/>
                  </a:lnTo>
                  <a:lnTo>
                    <a:pt x="28" y="154"/>
                  </a:lnTo>
                  <a:lnTo>
                    <a:pt x="31" y="156"/>
                  </a:lnTo>
                  <a:lnTo>
                    <a:pt x="44" y="166"/>
                  </a:lnTo>
                  <a:lnTo>
                    <a:pt x="55" y="172"/>
                  </a:lnTo>
                  <a:lnTo>
                    <a:pt x="64" y="175"/>
                  </a:lnTo>
                  <a:lnTo>
                    <a:pt x="74" y="176"/>
                  </a:lnTo>
                  <a:lnTo>
                    <a:pt x="85" y="176"/>
                  </a:lnTo>
                  <a:lnTo>
                    <a:pt x="97" y="174"/>
                  </a:lnTo>
                  <a:lnTo>
                    <a:pt x="110" y="167"/>
                  </a:lnTo>
                  <a:lnTo>
                    <a:pt x="115" y="16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4" name="Freeform 172"/>
            <p:cNvSpPr>
              <a:spLocks/>
            </p:cNvSpPr>
            <p:nvPr/>
          </p:nvSpPr>
          <p:spPr bwMode="auto">
            <a:xfrm>
              <a:off x="2378" y="1429"/>
              <a:ext cx="67" cy="59"/>
            </a:xfrm>
            <a:custGeom>
              <a:avLst/>
              <a:gdLst/>
              <a:ahLst/>
              <a:cxnLst>
                <a:cxn ang="0">
                  <a:pos x="66" y="16"/>
                </a:cxn>
                <a:cxn ang="0">
                  <a:pos x="58" y="12"/>
                </a:cxn>
                <a:cxn ang="0">
                  <a:pos x="48" y="0"/>
                </a:cxn>
                <a:cxn ang="0">
                  <a:pos x="0" y="24"/>
                </a:cxn>
                <a:cxn ang="0">
                  <a:pos x="38" y="47"/>
                </a:cxn>
                <a:cxn ang="0">
                  <a:pos x="50" y="58"/>
                </a:cxn>
                <a:cxn ang="0">
                  <a:pos x="65" y="19"/>
                </a:cxn>
                <a:cxn ang="0">
                  <a:pos x="66" y="16"/>
                </a:cxn>
              </a:cxnLst>
              <a:rect l="0" t="0" r="r" b="b"/>
              <a:pathLst>
                <a:path w="67" h="59">
                  <a:moveTo>
                    <a:pt x="66" y="16"/>
                  </a:moveTo>
                  <a:lnTo>
                    <a:pt x="58" y="12"/>
                  </a:lnTo>
                  <a:lnTo>
                    <a:pt x="48" y="0"/>
                  </a:lnTo>
                  <a:lnTo>
                    <a:pt x="0" y="24"/>
                  </a:lnTo>
                  <a:lnTo>
                    <a:pt x="38" y="47"/>
                  </a:lnTo>
                  <a:lnTo>
                    <a:pt x="50" y="58"/>
                  </a:lnTo>
                  <a:lnTo>
                    <a:pt x="65" y="19"/>
                  </a:lnTo>
                  <a:lnTo>
                    <a:pt x="66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5" name="Freeform 173"/>
            <p:cNvSpPr>
              <a:spLocks/>
            </p:cNvSpPr>
            <p:nvPr/>
          </p:nvSpPr>
          <p:spPr bwMode="auto">
            <a:xfrm>
              <a:off x="2421" y="1390"/>
              <a:ext cx="174" cy="126"/>
            </a:xfrm>
            <a:custGeom>
              <a:avLst/>
              <a:gdLst/>
              <a:ahLst/>
              <a:cxnLst>
                <a:cxn ang="0">
                  <a:pos x="21" y="55"/>
                </a:cxn>
                <a:cxn ang="0">
                  <a:pos x="28" y="61"/>
                </a:cxn>
                <a:cxn ang="0">
                  <a:pos x="33" y="71"/>
                </a:cxn>
                <a:cxn ang="0">
                  <a:pos x="35" y="78"/>
                </a:cxn>
                <a:cxn ang="0">
                  <a:pos x="43" y="93"/>
                </a:cxn>
                <a:cxn ang="0">
                  <a:pos x="48" y="102"/>
                </a:cxn>
                <a:cxn ang="0">
                  <a:pos x="57" y="111"/>
                </a:cxn>
                <a:cxn ang="0">
                  <a:pos x="72" y="119"/>
                </a:cxn>
                <a:cxn ang="0">
                  <a:pos x="82" y="123"/>
                </a:cxn>
                <a:cxn ang="0">
                  <a:pos x="89" y="125"/>
                </a:cxn>
                <a:cxn ang="0">
                  <a:pos x="98" y="122"/>
                </a:cxn>
                <a:cxn ang="0">
                  <a:pos x="108" y="117"/>
                </a:cxn>
                <a:cxn ang="0">
                  <a:pos x="125" y="105"/>
                </a:cxn>
                <a:cxn ang="0">
                  <a:pos x="136" y="93"/>
                </a:cxn>
                <a:cxn ang="0">
                  <a:pos x="148" y="72"/>
                </a:cxn>
                <a:cxn ang="0">
                  <a:pos x="136" y="94"/>
                </a:cxn>
                <a:cxn ang="0">
                  <a:pos x="143" y="102"/>
                </a:cxn>
                <a:cxn ang="0">
                  <a:pos x="148" y="109"/>
                </a:cxn>
                <a:cxn ang="0">
                  <a:pos x="158" y="102"/>
                </a:cxn>
                <a:cxn ang="0">
                  <a:pos x="165" y="93"/>
                </a:cxn>
                <a:cxn ang="0">
                  <a:pos x="171" y="78"/>
                </a:cxn>
                <a:cxn ang="0">
                  <a:pos x="173" y="62"/>
                </a:cxn>
                <a:cxn ang="0">
                  <a:pos x="173" y="51"/>
                </a:cxn>
                <a:cxn ang="0">
                  <a:pos x="173" y="40"/>
                </a:cxn>
                <a:cxn ang="0">
                  <a:pos x="170" y="26"/>
                </a:cxn>
                <a:cxn ang="0">
                  <a:pos x="169" y="26"/>
                </a:cxn>
                <a:cxn ang="0">
                  <a:pos x="166" y="22"/>
                </a:cxn>
                <a:cxn ang="0">
                  <a:pos x="163" y="20"/>
                </a:cxn>
                <a:cxn ang="0">
                  <a:pos x="155" y="18"/>
                </a:cxn>
                <a:cxn ang="0">
                  <a:pos x="142" y="17"/>
                </a:cxn>
                <a:cxn ang="0">
                  <a:pos x="130" y="18"/>
                </a:cxn>
                <a:cxn ang="0">
                  <a:pos x="116" y="26"/>
                </a:cxn>
                <a:cxn ang="0">
                  <a:pos x="110" y="32"/>
                </a:cxn>
                <a:cxn ang="0">
                  <a:pos x="106" y="38"/>
                </a:cxn>
                <a:cxn ang="0">
                  <a:pos x="103" y="45"/>
                </a:cxn>
                <a:cxn ang="0">
                  <a:pos x="103" y="56"/>
                </a:cxn>
                <a:cxn ang="0">
                  <a:pos x="103" y="60"/>
                </a:cxn>
                <a:cxn ang="0">
                  <a:pos x="93" y="67"/>
                </a:cxn>
                <a:cxn ang="0">
                  <a:pos x="88" y="72"/>
                </a:cxn>
                <a:cxn ang="0">
                  <a:pos x="81" y="62"/>
                </a:cxn>
                <a:cxn ang="0">
                  <a:pos x="74" y="56"/>
                </a:cxn>
                <a:cxn ang="0">
                  <a:pos x="64" y="50"/>
                </a:cxn>
                <a:cxn ang="0">
                  <a:pos x="61" y="34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5"/>
                </a:cxn>
                <a:cxn ang="0">
                  <a:pos x="53" y="13"/>
                </a:cxn>
                <a:cxn ang="0">
                  <a:pos x="51" y="11"/>
                </a:cxn>
                <a:cxn ang="0">
                  <a:pos x="47" y="8"/>
                </a:cxn>
                <a:cxn ang="0">
                  <a:pos x="39" y="3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0" y="1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1" y="18"/>
                </a:cxn>
                <a:cxn ang="0">
                  <a:pos x="0" y="30"/>
                </a:cxn>
                <a:cxn ang="0">
                  <a:pos x="4" y="39"/>
                </a:cxn>
                <a:cxn ang="0">
                  <a:pos x="15" y="51"/>
                </a:cxn>
                <a:cxn ang="0">
                  <a:pos x="21" y="55"/>
                </a:cxn>
                <a:cxn ang="0">
                  <a:pos x="21" y="55"/>
                </a:cxn>
              </a:cxnLst>
              <a:rect l="0" t="0" r="r" b="b"/>
              <a:pathLst>
                <a:path w="174" h="126">
                  <a:moveTo>
                    <a:pt x="21" y="55"/>
                  </a:moveTo>
                  <a:lnTo>
                    <a:pt x="28" y="61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3" y="93"/>
                  </a:lnTo>
                  <a:lnTo>
                    <a:pt x="48" y="102"/>
                  </a:lnTo>
                  <a:lnTo>
                    <a:pt x="57" y="111"/>
                  </a:lnTo>
                  <a:lnTo>
                    <a:pt x="72" y="119"/>
                  </a:lnTo>
                  <a:lnTo>
                    <a:pt x="82" y="123"/>
                  </a:lnTo>
                  <a:lnTo>
                    <a:pt x="89" y="125"/>
                  </a:lnTo>
                  <a:lnTo>
                    <a:pt x="98" y="122"/>
                  </a:lnTo>
                  <a:lnTo>
                    <a:pt x="108" y="117"/>
                  </a:lnTo>
                  <a:lnTo>
                    <a:pt x="125" y="105"/>
                  </a:lnTo>
                  <a:lnTo>
                    <a:pt x="136" y="93"/>
                  </a:lnTo>
                  <a:lnTo>
                    <a:pt x="148" y="72"/>
                  </a:lnTo>
                  <a:lnTo>
                    <a:pt x="136" y="94"/>
                  </a:lnTo>
                  <a:lnTo>
                    <a:pt x="143" y="102"/>
                  </a:lnTo>
                  <a:lnTo>
                    <a:pt x="148" y="109"/>
                  </a:lnTo>
                  <a:lnTo>
                    <a:pt x="158" y="102"/>
                  </a:lnTo>
                  <a:lnTo>
                    <a:pt x="165" y="93"/>
                  </a:lnTo>
                  <a:lnTo>
                    <a:pt x="171" y="78"/>
                  </a:lnTo>
                  <a:lnTo>
                    <a:pt x="173" y="62"/>
                  </a:lnTo>
                  <a:lnTo>
                    <a:pt x="173" y="51"/>
                  </a:lnTo>
                  <a:lnTo>
                    <a:pt x="173" y="40"/>
                  </a:lnTo>
                  <a:lnTo>
                    <a:pt x="170" y="26"/>
                  </a:lnTo>
                  <a:lnTo>
                    <a:pt x="169" y="26"/>
                  </a:lnTo>
                  <a:lnTo>
                    <a:pt x="166" y="22"/>
                  </a:lnTo>
                  <a:lnTo>
                    <a:pt x="163" y="20"/>
                  </a:lnTo>
                  <a:lnTo>
                    <a:pt x="155" y="18"/>
                  </a:lnTo>
                  <a:lnTo>
                    <a:pt x="142" y="17"/>
                  </a:lnTo>
                  <a:lnTo>
                    <a:pt x="130" y="18"/>
                  </a:lnTo>
                  <a:lnTo>
                    <a:pt x="116" y="26"/>
                  </a:lnTo>
                  <a:lnTo>
                    <a:pt x="110" y="32"/>
                  </a:lnTo>
                  <a:lnTo>
                    <a:pt x="106" y="38"/>
                  </a:lnTo>
                  <a:lnTo>
                    <a:pt x="103" y="45"/>
                  </a:lnTo>
                  <a:lnTo>
                    <a:pt x="103" y="56"/>
                  </a:lnTo>
                  <a:lnTo>
                    <a:pt x="103" y="60"/>
                  </a:lnTo>
                  <a:lnTo>
                    <a:pt x="93" y="67"/>
                  </a:lnTo>
                  <a:lnTo>
                    <a:pt x="88" y="72"/>
                  </a:lnTo>
                  <a:lnTo>
                    <a:pt x="81" y="62"/>
                  </a:lnTo>
                  <a:lnTo>
                    <a:pt x="74" y="56"/>
                  </a:lnTo>
                  <a:lnTo>
                    <a:pt x="64" y="50"/>
                  </a:lnTo>
                  <a:lnTo>
                    <a:pt x="61" y="34"/>
                  </a:lnTo>
                  <a:lnTo>
                    <a:pt x="58" y="24"/>
                  </a:lnTo>
                  <a:lnTo>
                    <a:pt x="56" y="18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1" y="4"/>
                  </a:lnTo>
                  <a:lnTo>
                    <a:pt x="6" y="10"/>
                  </a:lnTo>
                  <a:lnTo>
                    <a:pt x="1" y="18"/>
                  </a:lnTo>
                  <a:lnTo>
                    <a:pt x="0" y="30"/>
                  </a:lnTo>
                  <a:lnTo>
                    <a:pt x="4" y="39"/>
                  </a:lnTo>
                  <a:lnTo>
                    <a:pt x="15" y="51"/>
                  </a:lnTo>
                  <a:lnTo>
                    <a:pt x="21" y="55"/>
                  </a:lnTo>
                  <a:lnTo>
                    <a:pt x="21" y="5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6" name="Freeform 174"/>
            <p:cNvSpPr>
              <a:spLocks/>
            </p:cNvSpPr>
            <p:nvPr/>
          </p:nvSpPr>
          <p:spPr bwMode="auto">
            <a:xfrm>
              <a:off x="2401" y="1445"/>
              <a:ext cx="176" cy="179"/>
            </a:xfrm>
            <a:custGeom>
              <a:avLst/>
              <a:gdLst/>
              <a:ahLst/>
              <a:cxnLst>
                <a:cxn ang="0">
                  <a:pos x="102" y="178"/>
                </a:cxn>
                <a:cxn ang="0">
                  <a:pos x="85" y="165"/>
                </a:cxn>
                <a:cxn ang="0">
                  <a:pos x="65" y="152"/>
                </a:cxn>
                <a:cxn ang="0">
                  <a:pos x="18" y="127"/>
                </a:cxn>
                <a:cxn ang="0">
                  <a:pos x="7" y="120"/>
                </a:cxn>
                <a:cxn ang="0">
                  <a:pos x="0" y="114"/>
                </a:cxn>
                <a:cxn ang="0">
                  <a:pos x="4" y="103"/>
                </a:cxn>
                <a:cxn ang="0">
                  <a:pos x="31" y="77"/>
                </a:cxn>
                <a:cxn ang="0">
                  <a:pos x="43" y="70"/>
                </a:cxn>
                <a:cxn ang="0">
                  <a:pos x="31" y="77"/>
                </a:cxn>
                <a:cxn ang="0">
                  <a:pos x="31" y="50"/>
                </a:cxn>
                <a:cxn ang="0">
                  <a:pos x="30" y="45"/>
                </a:cxn>
                <a:cxn ang="0">
                  <a:pos x="27" y="42"/>
                </a:cxn>
                <a:cxn ang="0">
                  <a:pos x="42" y="2"/>
                </a:cxn>
                <a:cxn ang="0">
                  <a:pos x="43" y="1"/>
                </a:cxn>
                <a:cxn ang="0">
                  <a:pos x="42" y="0"/>
                </a:cxn>
                <a:cxn ang="0">
                  <a:pos x="48" y="6"/>
                </a:cxn>
                <a:cxn ang="0">
                  <a:pos x="53" y="16"/>
                </a:cxn>
                <a:cxn ang="0">
                  <a:pos x="55" y="22"/>
                </a:cxn>
                <a:cxn ang="0">
                  <a:pos x="63" y="38"/>
                </a:cxn>
                <a:cxn ang="0">
                  <a:pos x="77" y="56"/>
                </a:cxn>
                <a:cxn ang="0">
                  <a:pos x="92" y="64"/>
                </a:cxn>
                <a:cxn ang="0">
                  <a:pos x="102" y="68"/>
                </a:cxn>
                <a:cxn ang="0">
                  <a:pos x="109" y="69"/>
                </a:cxn>
                <a:cxn ang="0">
                  <a:pos x="118" y="67"/>
                </a:cxn>
                <a:cxn ang="0">
                  <a:pos x="145" y="49"/>
                </a:cxn>
                <a:cxn ang="0">
                  <a:pos x="156" y="38"/>
                </a:cxn>
                <a:cxn ang="0">
                  <a:pos x="168" y="17"/>
                </a:cxn>
                <a:cxn ang="0">
                  <a:pos x="156" y="39"/>
                </a:cxn>
                <a:cxn ang="0">
                  <a:pos x="163" y="47"/>
                </a:cxn>
                <a:cxn ang="0">
                  <a:pos x="168" y="54"/>
                </a:cxn>
                <a:cxn ang="0">
                  <a:pos x="168" y="55"/>
                </a:cxn>
                <a:cxn ang="0">
                  <a:pos x="173" y="75"/>
                </a:cxn>
                <a:cxn ang="0">
                  <a:pos x="175" y="91"/>
                </a:cxn>
                <a:cxn ang="0">
                  <a:pos x="174" y="108"/>
                </a:cxn>
                <a:cxn ang="0">
                  <a:pos x="169" y="124"/>
                </a:cxn>
                <a:cxn ang="0">
                  <a:pos x="162" y="140"/>
                </a:cxn>
                <a:cxn ang="0">
                  <a:pos x="150" y="152"/>
                </a:cxn>
                <a:cxn ang="0">
                  <a:pos x="141" y="156"/>
                </a:cxn>
                <a:cxn ang="0">
                  <a:pos x="129" y="160"/>
                </a:cxn>
                <a:cxn ang="0">
                  <a:pos x="123" y="162"/>
                </a:cxn>
                <a:cxn ang="0">
                  <a:pos x="117" y="165"/>
                </a:cxn>
                <a:cxn ang="0">
                  <a:pos x="103" y="178"/>
                </a:cxn>
                <a:cxn ang="0">
                  <a:pos x="102" y="178"/>
                </a:cxn>
              </a:cxnLst>
              <a:rect l="0" t="0" r="r" b="b"/>
              <a:pathLst>
                <a:path w="176" h="179">
                  <a:moveTo>
                    <a:pt x="102" y="178"/>
                  </a:moveTo>
                  <a:lnTo>
                    <a:pt x="85" y="165"/>
                  </a:lnTo>
                  <a:lnTo>
                    <a:pt x="65" y="152"/>
                  </a:lnTo>
                  <a:lnTo>
                    <a:pt x="18" y="127"/>
                  </a:lnTo>
                  <a:lnTo>
                    <a:pt x="7" y="120"/>
                  </a:lnTo>
                  <a:lnTo>
                    <a:pt x="0" y="114"/>
                  </a:lnTo>
                  <a:lnTo>
                    <a:pt x="4" y="103"/>
                  </a:lnTo>
                  <a:lnTo>
                    <a:pt x="31" y="77"/>
                  </a:lnTo>
                  <a:lnTo>
                    <a:pt x="43" y="70"/>
                  </a:lnTo>
                  <a:lnTo>
                    <a:pt x="31" y="77"/>
                  </a:lnTo>
                  <a:lnTo>
                    <a:pt x="31" y="50"/>
                  </a:lnTo>
                  <a:lnTo>
                    <a:pt x="30" y="45"/>
                  </a:lnTo>
                  <a:lnTo>
                    <a:pt x="27" y="42"/>
                  </a:lnTo>
                  <a:lnTo>
                    <a:pt x="42" y="2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53" y="16"/>
                  </a:lnTo>
                  <a:lnTo>
                    <a:pt x="55" y="22"/>
                  </a:lnTo>
                  <a:lnTo>
                    <a:pt x="63" y="38"/>
                  </a:lnTo>
                  <a:lnTo>
                    <a:pt x="77" y="56"/>
                  </a:lnTo>
                  <a:lnTo>
                    <a:pt x="92" y="64"/>
                  </a:lnTo>
                  <a:lnTo>
                    <a:pt x="102" y="68"/>
                  </a:lnTo>
                  <a:lnTo>
                    <a:pt x="109" y="69"/>
                  </a:lnTo>
                  <a:lnTo>
                    <a:pt x="118" y="67"/>
                  </a:lnTo>
                  <a:lnTo>
                    <a:pt x="145" y="49"/>
                  </a:lnTo>
                  <a:lnTo>
                    <a:pt x="156" y="38"/>
                  </a:lnTo>
                  <a:lnTo>
                    <a:pt x="168" y="17"/>
                  </a:lnTo>
                  <a:lnTo>
                    <a:pt x="156" y="39"/>
                  </a:lnTo>
                  <a:lnTo>
                    <a:pt x="163" y="47"/>
                  </a:lnTo>
                  <a:lnTo>
                    <a:pt x="168" y="54"/>
                  </a:lnTo>
                  <a:lnTo>
                    <a:pt x="168" y="55"/>
                  </a:lnTo>
                  <a:lnTo>
                    <a:pt x="173" y="75"/>
                  </a:lnTo>
                  <a:lnTo>
                    <a:pt x="175" y="91"/>
                  </a:lnTo>
                  <a:lnTo>
                    <a:pt x="174" y="108"/>
                  </a:lnTo>
                  <a:lnTo>
                    <a:pt x="169" y="124"/>
                  </a:lnTo>
                  <a:lnTo>
                    <a:pt x="162" y="140"/>
                  </a:lnTo>
                  <a:lnTo>
                    <a:pt x="150" y="152"/>
                  </a:lnTo>
                  <a:lnTo>
                    <a:pt x="141" y="156"/>
                  </a:lnTo>
                  <a:lnTo>
                    <a:pt x="129" y="160"/>
                  </a:lnTo>
                  <a:lnTo>
                    <a:pt x="123" y="162"/>
                  </a:lnTo>
                  <a:lnTo>
                    <a:pt x="117" y="165"/>
                  </a:lnTo>
                  <a:lnTo>
                    <a:pt x="103" y="178"/>
                  </a:lnTo>
                  <a:lnTo>
                    <a:pt x="102" y="17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87" name="Freeform 175"/>
            <p:cNvSpPr>
              <a:spLocks/>
            </p:cNvSpPr>
            <p:nvPr/>
          </p:nvSpPr>
          <p:spPr bwMode="auto">
            <a:xfrm>
              <a:off x="2459" y="1598"/>
              <a:ext cx="99" cy="9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3" y="4"/>
                </a:cxn>
                <a:cxn ang="0">
                  <a:pos x="71" y="7"/>
                </a:cxn>
                <a:cxn ang="0">
                  <a:pos x="65" y="9"/>
                </a:cxn>
                <a:cxn ang="0">
                  <a:pos x="59" y="13"/>
                </a:cxn>
                <a:cxn ang="0">
                  <a:pos x="45" y="25"/>
                </a:cxn>
                <a:cxn ang="0">
                  <a:pos x="44" y="26"/>
                </a:cxn>
                <a:cxn ang="0">
                  <a:pos x="44" y="25"/>
                </a:cxn>
                <a:cxn ang="0">
                  <a:pos x="39" y="30"/>
                </a:cxn>
                <a:cxn ang="0">
                  <a:pos x="28" y="40"/>
                </a:cxn>
                <a:cxn ang="0">
                  <a:pos x="20" y="42"/>
                </a:cxn>
                <a:cxn ang="0">
                  <a:pos x="3" y="42"/>
                </a:cxn>
                <a:cxn ang="0">
                  <a:pos x="3" y="58"/>
                </a:cxn>
                <a:cxn ang="0">
                  <a:pos x="2" y="74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0" y="93"/>
                </a:cxn>
                <a:cxn ang="0">
                  <a:pos x="26" y="89"/>
                </a:cxn>
                <a:cxn ang="0">
                  <a:pos x="44" y="86"/>
                </a:cxn>
                <a:cxn ang="0">
                  <a:pos x="55" y="83"/>
                </a:cxn>
                <a:cxn ang="0">
                  <a:pos x="63" y="78"/>
                </a:cxn>
                <a:cxn ang="0">
                  <a:pos x="68" y="73"/>
                </a:cxn>
                <a:cxn ang="0">
                  <a:pos x="80" y="52"/>
                </a:cxn>
                <a:cxn ang="0">
                  <a:pos x="86" y="34"/>
                </a:cxn>
                <a:cxn ang="0">
                  <a:pos x="92" y="26"/>
                </a:cxn>
                <a:cxn ang="0">
                  <a:pos x="97" y="13"/>
                </a:cxn>
                <a:cxn ang="0">
                  <a:pos x="98" y="5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2" y="0"/>
                </a:cxn>
              </a:cxnLst>
              <a:rect l="0" t="0" r="r" b="b"/>
              <a:pathLst>
                <a:path w="99" h="94">
                  <a:moveTo>
                    <a:pt x="92" y="0"/>
                  </a:moveTo>
                  <a:lnTo>
                    <a:pt x="83" y="4"/>
                  </a:lnTo>
                  <a:lnTo>
                    <a:pt x="71" y="7"/>
                  </a:lnTo>
                  <a:lnTo>
                    <a:pt x="65" y="9"/>
                  </a:lnTo>
                  <a:lnTo>
                    <a:pt x="59" y="13"/>
                  </a:lnTo>
                  <a:lnTo>
                    <a:pt x="45" y="25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39" y="3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3" y="42"/>
                  </a:lnTo>
                  <a:lnTo>
                    <a:pt x="3" y="58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26" y="89"/>
                  </a:lnTo>
                  <a:lnTo>
                    <a:pt x="44" y="86"/>
                  </a:lnTo>
                  <a:lnTo>
                    <a:pt x="55" y="83"/>
                  </a:lnTo>
                  <a:lnTo>
                    <a:pt x="63" y="78"/>
                  </a:lnTo>
                  <a:lnTo>
                    <a:pt x="68" y="73"/>
                  </a:lnTo>
                  <a:lnTo>
                    <a:pt x="80" y="52"/>
                  </a:lnTo>
                  <a:lnTo>
                    <a:pt x="86" y="34"/>
                  </a:lnTo>
                  <a:lnTo>
                    <a:pt x="92" y="26"/>
                  </a:lnTo>
                  <a:lnTo>
                    <a:pt x="97" y="13"/>
                  </a:lnTo>
                  <a:lnTo>
                    <a:pt x="98" y="5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888" name="Rectangle 176"/>
          <p:cNvSpPr>
            <a:spLocks noChangeArrowheads="1"/>
          </p:cNvSpPr>
          <p:nvPr/>
        </p:nvSpPr>
        <p:spPr bwMode="auto">
          <a:xfrm>
            <a:off x="1114426" y="4394201"/>
            <a:ext cx="7737697" cy="21888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b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200" b="1">
                <a:latin typeface="Arial" charset="0"/>
              </a:rPr>
              <a:t>enrolled   =      293         high risk                               72</a:t>
            </a:r>
          </a:p>
          <a:p>
            <a:pPr>
              <a:spcBef>
                <a:spcPct val="30000"/>
              </a:spcBef>
            </a:pPr>
            <a:r>
              <a:rPr lang="en-US" sz="2200" b="1">
                <a:latin typeface="Arial" charset="0"/>
              </a:rPr>
              <a:t>                         429          moderate risk                     220</a:t>
            </a:r>
          </a:p>
          <a:p>
            <a:pPr>
              <a:spcBef>
                <a:spcPct val="30000"/>
              </a:spcBef>
            </a:pPr>
            <a:r>
              <a:rPr lang="en-US" sz="2200" b="1">
                <a:latin typeface="Arial" charset="0"/>
              </a:rPr>
              <a:t>                         347          average - low risk               401    </a:t>
            </a:r>
          </a:p>
          <a:p>
            <a:pPr>
              <a:spcBef>
                <a:spcPct val="3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	          1,069             All			    693</a:t>
            </a:r>
            <a:endParaRPr lang="en-US" sz="2200" b="1">
              <a:latin typeface="Arial" charset="0"/>
            </a:endParaRPr>
          </a:p>
          <a:p>
            <a:pPr>
              <a:spcBef>
                <a:spcPct val="30000"/>
              </a:spcBef>
            </a:pPr>
            <a:r>
              <a:rPr lang="en-US" sz="2200" b="1">
                <a:latin typeface="Arial" charset="0"/>
              </a:rPr>
              <a:t>relatives       1,491					    1,007</a:t>
            </a:r>
          </a:p>
        </p:txBody>
      </p:sp>
      <p:sp>
        <p:nvSpPr>
          <p:cNvPr id="115889" name="Rectangle 177"/>
          <p:cNvSpPr>
            <a:spLocks noChangeArrowheads="1"/>
          </p:cNvSpPr>
          <p:nvPr/>
        </p:nvSpPr>
        <p:spPr bwMode="auto">
          <a:xfrm>
            <a:off x="1500350" y="3962401"/>
            <a:ext cx="260969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>
            <a:spAutoFit/>
          </a:bodyPr>
          <a:lstStyle/>
          <a:p>
            <a:pPr algn="r">
              <a:spcBef>
                <a:spcPct val="30000"/>
              </a:spcBef>
            </a:pPr>
            <a:r>
              <a:rPr lang="en-US" sz="2200" b="1">
                <a:latin typeface="Arial" charset="0"/>
              </a:rPr>
              <a:t>screened = 21,713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Helvetica" pitchFamily="34" charset="0"/>
              </a:rPr>
              <a:t>DAISY Interviews and Clinical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714500" y="914400"/>
            <a:ext cx="69437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>
                <a:latin typeface="Helvetica" pitchFamily="34" charset="0"/>
              </a:rPr>
              <a:t>Interviews:  	diet</a:t>
            </a:r>
          </a:p>
          <a:p>
            <a:r>
              <a:rPr lang="en-US" sz="2200" b="1">
                <a:latin typeface="Helvetica" pitchFamily="34" charset="0"/>
              </a:rPr>
              <a:t>		infections</a:t>
            </a:r>
          </a:p>
          <a:p>
            <a:r>
              <a:rPr lang="en-US" sz="2200" b="1">
                <a:latin typeface="Helvetica" pitchFamily="34" charset="0"/>
              </a:rPr>
              <a:t>		immunizations</a:t>
            </a:r>
          </a:p>
          <a:p>
            <a:r>
              <a:rPr lang="en-US" sz="2200" b="1">
                <a:latin typeface="Helvetica" pitchFamily="34" charset="0"/>
              </a:rPr>
              <a:t>		allergies</a:t>
            </a:r>
          </a:p>
          <a:p>
            <a:r>
              <a:rPr lang="en-US" sz="2200" b="1">
                <a:latin typeface="Helvetica" pitchFamily="34" charset="0"/>
              </a:rPr>
              <a:t>		stress</a:t>
            </a: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762000" y="3429000"/>
            <a:ext cx="9296400" cy="914400"/>
          </a:xfrm>
          <a:prstGeom prst="rightArrow">
            <a:avLst>
              <a:gd name="adj1" fmla="val 46176"/>
              <a:gd name="adj2" fmla="val 219431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1371600" y="2743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2057400" y="2743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2819400" y="2743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3505201" y="2743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62000" y="3657601"/>
            <a:ext cx="7186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   3m    6m     9m     1y    15m               2y                3y </a:t>
            </a:r>
            <a:endParaRPr lang="en-US" sz="2400" b="1"/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4267201" y="2743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6429376" y="2743200"/>
            <a:ext cx="303213" cy="762000"/>
          </a:xfrm>
          <a:prstGeom prst="downArrow">
            <a:avLst>
              <a:gd name="adj1" fmla="val 50000"/>
              <a:gd name="adj2" fmla="val 628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7800976" y="2743200"/>
            <a:ext cx="303213" cy="762000"/>
          </a:xfrm>
          <a:prstGeom prst="downArrow">
            <a:avLst>
              <a:gd name="adj1" fmla="val 50000"/>
              <a:gd name="adj2" fmla="val 628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2819400" y="42672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4267201" y="42672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6429376" y="4267200"/>
            <a:ext cx="303213" cy="762000"/>
          </a:xfrm>
          <a:prstGeom prst="upArrow">
            <a:avLst>
              <a:gd name="adj1" fmla="val 50000"/>
              <a:gd name="adj2" fmla="val 6282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AutoShape 16"/>
          <p:cNvSpPr>
            <a:spLocks noChangeArrowheads="1"/>
          </p:cNvSpPr>
          <p:nvPr/>
        </p:nvSpPr>
        <p:spPr bwMode="auto">
          <a:xfrm>
            <a:off x="7800976" y="4267200"/>
            <a:ext cx="303213" cy="762000"/>
          </a:xfrm>
          <a:prstGeom prst="upArrow">
            <a:avLst>
              <a:gd name="adj1" fmla="val 50000"/>
              <a:gd name="adj2" fmla="val 6282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746126" y="5257801"/>
            <a:ext cx="8312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Helvetica" pitchFamily="34" charset="0"/>
              </a:rPr>
              <a:t>Clinical Visits:  blood sample for GAA, IAA, ICA512, ICA</a:t>
            </a:r>
          </a:p>
          <a:p>
            <a:r>
              <a:rPr lang="en-US" sz="2400" b="1">
                <a:latin typeface="Helvetica" pitchFamily="34" charset="0"/>
              </a:rPr>
              <a:t>			                  DNA</a:t>
            </a:r>
          </a:p>
          <a:p>
            <a:r>
              <a:rPr lang="en-US" sz="2400" b="1">
                <a:latin typeface="Helvetica" pitchFamily="34" charset="0"/>
              </a:rPr>
              <a:t>		     throat and rectal swabs</a:t>
            </a:r>
          </a:p>
          <a:p>
            <a:r>
              <a:rPr lang="en-US" sz="2400" b="1">
                <a:latin typeface="Helvetica" pitchFamily="34" charset="0"/>
              </a:rPr>
              <a:t>		     saliva sample</a:t>
            </a: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771526" y="4343402"/>
            <a:ext cx="173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latin typeface="Helvetica" pitchFamily="34" charset="0"/>
              </a:rPr>
              <a:t>Visits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Prediction of Autoantibody Positivity and Progression to Type 1 Diabetes:  DAISY study</a:t>
            </a:r>
            <a:br>
              <a:rPr lang="en-US" sz="2400"/>
            </a:br>
            <a:r>
              <a:rPr lang="en-US" sz="2400"/>
              <a:t>Barker et al. J Clin Endocrinol Metab 89:3896, 2004</a:t>
            </a:r>
          </a:p>
        </p:txBody>
      </p:sp>
      <p:graphicFrame>
        <p:nvGraphicFramePr>
          <p:cNvPr id="149507" name="Organization Chart 3"/>
          <p:cNvGraphicFramePr>
            <a:graphicFrameLocks/>
          </p:cNvGraphicFramePr>
          <p:nvPr>
            <p:ph type="dgm" idx="1"/>
          </p:nvPr>
        </p:nvGraphicFramePr>
        <p:xfrm>
          <a:off x="514350" y="1614488"/>
          <a:ext cx="9258300" cy="4495800"/>
        </p:xfrm>
        <a:graphic>
          <a:graphicData uri="http://schemas.openxmlformats.org/drawingml/2006/compatibility">
            <com:legacyDrawing xmlns:com="http://schemas.openxmlformats.org/drawingml/2006/compatibility" spid="_x0000_s149507"/>
          </a:graphicData>
        </a:graphic>
      </p:graphicFrame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7286625" y="2209802"/>
            <a:ext cx="265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Of 1,972= 8.2%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1028700" y="30622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 Black" pitchFamily="34" charset="0"/>
              </a:rPr>
              <a:t>1/3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2228850" y="3810002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 Black" pitchFamily="34" charset="0"/>
              </a:rPr>
              <a:t>1/3</a:t>
            </a: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7629525" y="3810002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 Black" pitchFamily="34" charset="0"/>
              </a:rPr>
              <a:t>1/3</a:t>
            </a:r>
          </a:p>
        </p:txBody>
      </p: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857250" y="6096000"/>
            <a:ext cx="574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 Black" pitchFamily="34" charset="0"/>
              </a:rPr>
              <a:t>1/3 of Multiple Time+ are Transient (22/(22+24+28)</a:t>
            </a:r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 flipV="1">
            <a:off x="4286250" y="5715000"/>
            <a:ext cx="514350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429375" y="6096002"/>
            <a:ext cx="385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 Black" pitchFamily="34" charset="0"/>
              </a:rPr>
              <a:t>2/3 High Risk Diabetes</a:t>
            </a:r>
          </a:p>
        </p:txBody>
      </p:sp>
      <p:sp>
        <p:nvSpPr>
          <p:cNvPr id="149533" name="Line 29"/>
          <p:cNvSpPr>
            <a:spLocks noChangeShapeType="1"/>
          </p:cNvSpPr>
          <p:nvPr/>
        </p:nvSpPr>
        <p:spPr bwMode="auto">
          <a:xfrm flipH="1" flipV="1">
            <a:off x="8315325" y="5638800"/>
            <a:ext cx="42862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 flipH="1" flipV="1">
            <a:off x="8401050" y="4953000"/>
            <a:ext cx="51435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0" y="0"/>
            <a:ext cx="10591800" cy="6858000"/>
            <a:chOff x="0" y="0"/>
            <a:chExt cx="6672" cy="4320"/>
          </a:xfrm>
        </p:grpSpPr>
        <p:pic>
          <p:nvPicPr>
            <p:cNvPr id="121859" name="Picture 3" descr="backgroun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480" cy="43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1860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6672" cy="1296"/>
            </a:xfrm>
            <a:custGeom>
              <a:avLst/>
              <a:gdLst>
                <a:gd name="G0" fmla="+- 21440 0 0"/>
                <a:gd name="G1" fmla="+- 7141 0 0"/>
                <a:gd name="G2" fmla="+- 21600 0 7141"/>
                <a:gd name="G3" fmla="+- 10800 0 7141"/>
                <a:gd name="G4" fmla="+- 21600 0 21440"/>
                <a:gd name="G5" fmla="*/ G4 G3 10800"/>
                <a:gd name="G6" fmla="+- 21600 0 G5"/>
                <a:gd name="T0" fmla="*/ 21440 w 21600"/>
                <a:gd name="T1" fmla="*/ 0 h 21600"/>
                <a:gd name="T2" fmla="*/ 0 w 21600"/>
                <a:gd name="T3" fmla="*/ 10800 h 21600"/>
                <a:gd name="T4" fmla="*/ 2144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440" y="0"/>
                  </a:moveTo>
                  <a:lnTo>
                    <a:pt x="21440" y="7141"/>
                  </a:lnTo>
                  <a:lnTo>
                    <a:pt x="3375" y="7141"/>
                  </a:lnTo>
                  <a:lnTo>
                    <a:pt x="3375" y="14459"/>
                  </a:lnTo>
                  <a:lnTo>
                    <a:pt x="21440" y="14459"/>
                  </a:lnTo>
                  <a:lnTo>
                    <a:pt x="2144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7141"/>
                  </a:moveTo>
                  <a:lnTo>
                    <a:pt x="1350" y="14459"/>
                  </a:lnTo>
                  <a:lnTo>
                    <a:pt x="2700" y="14459"/>
                  </a:lnTo>
                  <a:lnTo>
                    <a:pt x="2700" y="7141"/>
                  </a:lnTo>
                  <a:close/>
                </a:path>
                <a:path w="21600" h="21600">
                  <a:moveTo>
                    <a:pt x="0" y="7141"/>
                  </a:moveTo>
                  <a:lnTo>
                    <a:pt x="0" y="14459"/>
                  </a:lnTo>
                  <a:lnTo>
                    <a:pt x="675" y="14459"/>
                  </a:lnTo>
                  <a:lnTo>
                    <a:pt x="675" y="714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1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6672" cy="1296"/>
            </a:xfrm>
            <a:custGeom>
              <a:avLst/>
              <a:gdLst>
                <a:gd name="G0" fmla="+- 21440 0 0"/>
                <a:gd name="G1" fmla="+- 7141 0 0"/>
                <a:gd name="G2" fmla="+- 21600 0 7141"/>
                <a:gd name="G3" fmla="+- 10800 0 7141"/>
                <a:gd name="G4" fmla="+- 21600 0 21440"/>
                <a:gd name="G5" fmla="*/ G4 G3 10800"/>
                <a:gd name="G6" fmla="+- 21600 0 G5"/>
                <a:gd name="T0" fmla="*/ 21440 w 21600"/>
                <a:gd name="T1" fmla="*/ 0 h 21600"/>
                <a:gd name="T2" fmla="*/ 0 w 21600"/>
                <a:gd name="T3" fmla="*/ 10800 h 21600"/>
                <a:gd name="T4" fmla="*/ 2144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440" y="0"/>
                  </a:moveTo>
                  <a:lnTo>
                    <a:pt x="21440" y="7141"/>
                  </a:lnTo>
                  <a:lnTo>
                    <a:pt x="3375" y="7141"/>
                  </a:lnTo>
                  <a:lnTo>
                    <a:pt x="3375" y="14459"/>
                  </a:lnTo>
                  <a:lnTo>
                    <a:pt x="21440" y="14459"/>
                  </a:lnTo>
                  <a:lnTo>
                    <a:pt x="2144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7141"/>
                  </a:moveTo>
                  <a:lnTo>
                    <a:pt x="1350" y="14459"/>
                  </a:lnTo>
                  <a:lnTo>
                    <a:pt x="2700" y="14459"/>
                  </a:lnTo>
                  <a:lnTo>
                    <a:pt x="2700" y="7141"/>
                  </a:lnTo>
                  <a:close/>
                </a:path>
                <a:path w="21600" h="21600">
                  <a:moveTo>
                    <a:pt x="0" y="7141"/>
                  </a:moveTo>
                  <a:lnTo>
                    <a:pt x="0" y="14459"/>
                  </a:lnTo>
                  <a:lnTo>
                    <a:pt x="675" y="14459"/>
                  </a:lnTo>
                  <a:lnTo>
                    <a:pt x="675" y="714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1862" name="Picture 6" descr="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457200"/>
            <a:ext cx="7629525" cy="5943600"/>
          </a:xfrm>
          <a:prstGeom prst="rect">
            <a:avLst/>
          </a:prstGeom>
          <a:noFill/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7715250" y="5410200"/>
            <a:ext cx="1114425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04800"/>
            <a:ext cx="9515475" cy="1143000"/>
          </a:xfrm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Relatives (SOC) vs. Population (NEC)</a:t>
            </a:r>
            <a:b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</a:b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Persistent vs. Transient AutoAb</a:t>
            </a:r>
            <a:endParaRPr lang="en-US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722313" y="1762126"/>
          <a:ext cx="8758238" cy="4638675"/>
        </p:xfrm>
        <a:graphic>
          <a:graphicData uri="http://schemas.openxmlformats.org/presentationml/2006/ole">
            <p:oleObj spid="_x0000_s110595" name="Chart" r:id="rId3" imgW="9180000" imgH="4860000" progId="MSGraph.Chart.8">
              <p:embed followColorScheme="full"/>
            </p:oleObj>
          </a:graphicData>
        </a:graphic>
      </p:graphicFrame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791200" y="6477001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Yu et al. JCEM 85: 2421,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2031" t="13542" r="31250" b="10982"/>
          <a:stretch>
            <a:fillRect/>
          </a:stretch>
        </p:blipFill>
        <p:spPr bwMode="auto">
          <a:xfrm>
            <a:off x="428625" y="444502"/>
            <a:ext cx="471487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 l="30231" t="14455" r="34618" b="13281"/>
          <a:stretch>
            <a:fillRect/>
          </a:stretch>
        </p:blipFill>
        <p:spPr bwMode="auto">
          <a:xfrm>
            <a:off x="5229227" y="457200"/>
            <a:ext cx="467022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0" y="2"/>
            <a:ext cx="1028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nPOD 6052-02 Tail:  12 yo 1 year diabetes</a:t>
            </a:r>
          </a:p>
          <a:p>
            <a:pPr algn="ctr" eaLnBrk="1" hangingPunct="1"/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-Lobular Pseudoatrophic Islets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229225" y="6488116"/>
            <a:ext cx="308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Insulin and Ki67 Staining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28625" y="6488116"/>
            <a:ext cx="360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Glucagon/anti-CD3 Staining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800975" y="3200400"/>
            <a:ext cx="685800" cy="762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8015288" y="3490914"/>
            <a:ext cx="685800" cy="257175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4" cstate="print"/>
          <a:srcRect l="54688" t="37500" r="35156" b="44792"/>
          <a:stretch>
            <a:fillRect/>
          </a:stretch>
        </p:blipFill>
        <p:spPr bwMode="auto">
          <a:xfrm>
            <a:off x="4457700" y="3200400"/>
            <a:ext cx="129480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2"/>
          <p:cNvGraphicFramePr>
            <a:graphicFrameLocks noChangeAspect="1"/>
          </p:cNvGraphicFramePr>
          <p:nvPr>
            <p:ph/>
          </p:nvPr>
        </p:nvGraphicFramePr>
        <p:xfrm>
          <a:off x="514350" y="276225"/>
          <a:ext cx="9258300" cy="5848350"/>
        </p:xfrm>
        <a:graphic>
          <a:graphicData uri="http://schemas.openxmlformats.org/presentationml/2006/ole">
            <p:oleObj spid="_x0000_s147458" name="Chart" r:id="rId3" imgW="8229600" imgH="5848502" progId="MSGraph.Chart.8">
              <p:embed followColorScheme="full"/>
            </p:oleObj>
          </a:graphicData>
        </a:graphic>
      </p:graphicFrame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685800" y="1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 Black" pitchFamily="34" charset="0"/>
              </a:rPr>
              <a:t>PERCENT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6019800"/>
            <a:ext cx="1028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Mature high-affinity immune responses to (pro)insulin anticipate the autoimmune cascade that leads to type 1 diabetes.  Achenbach et al, J.Clin Invest 2004, 114:589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228600"/>
            <a:ext cx="9172575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 b="1"/>
              <a:t>Candidate environmental causes of type 1 diabetes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828800"/>
            <a:ext cx="874395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2800" b="1"/>
              <a:t>Definite (rare cases)</a:t>
            </a:r>
          </a:p>
          <a:p>
            <a:pPr lvl="1"/>
            <a:r>
              <a:rPr lang="en-US" sz="2400" b="1"/>
              <a:t> congenital rubella </a:t>
            </a:r>
            <a:r>
              <a:rPr lang="en-US" b="1">
                <a:solidFill>
                  <a:schemeClr val="tx2"/>
                </a:solidFill>
                <a:sym typeface="Monotype Sorts" pitchFamily="2" charset="2"/>
              </a:rPr>
              <a:t></a:t>
            </a:r>
            <a:endParaRPr lang="en-US" sz="2400" b="1"/>
          </a:p>
          <a:p>
            <a:r>
              <a:rPr lang="en-US" sz="2800" b="1"/>
              <a:t>Putative</a:t>
            </a:r>
          </a:p>
          <a:p>
            <a:pPr lvl="1"/>
            <a:r>
              <a:rPr lang="en-US" sz="2400" b="1"/>
              <a:t>enteroviruses </a:t>
            </a:r>
          </a:p>
          <a:p>
            <a:pPr lvl="1"/>
            <a:r>
              <a:rPr lang="en-US" sz="2400" b="1"/>
              <a:t>rotaviruses</a:t>
            </a:r>
          </a:p>
          <a:p>
            <a:pPr lvl="1"/>
            <a:r>
              <a:rPr lang="en-US" sz="2400" b="1"/>
              <a:t>components of infant diet </a:t>
            </a:r>
          </a:p>
          <a:p>
            <a:pPr lvl="2"/>
            <a:r>
              <a:rPr lang="en-US" sz="2000" b="1">
                <a:solidFill>
                  <a:schemeClr val="tx2"/>
                </a:solidFill>
              </a:rPr>
              <a:t>gluten</a:t>
            </a:r>
          </a:p>
          <a:p>
            <a:pPr lvl="2"/>
            <a:r>
              <a:rPr lang="en-US" sz="2000" b="1">
                <a:solidFill>
                  <a:schemeClr val="tx2"/>
                </a:solidFill>
              </a:rPr>
              <a:t>cow’s milk</a:t>
            </a:r>
            <a:endParaRPr lang="en-US" sz="2000" b="1"/>
          </a:p>
          <a:p>
            <a:pPr lvl="1"/>
            <a:endParaRPr 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743950" cy="838200"/>
          </a:xfrm>
        </p:spPr>
        <p:txBody>
          <a:bodyPr/>
          <a:lstStyle/>
          <a:p>
            <a:r>
              <a:rPr lang="en-US"/>
              <a:t>Enteroviruses: Recent Studies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1098551" y="1174750"/>
          <a:ext cx="8410575" cy="5353050"/>
        </p:xfrm>
        <a:graphic>
          <a:graphicData uri="http://schemas.openxmlformats.org/presentationml/2006/ole">
            <p:oleObj spid="_x0000_s114691" name="Document" r:id="rId3" imgW="9473400" imgH="6029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323850"/>
            <a:ext cx="10255250" cy="1162050"/>
          </a:xfrm>
          <a:noFill/>
          <a:ln/>
        </p:spPr>
        <p:txBody>
          <a:bodyPr lIns="90488" tIns="44450" rIns="90488" bIns="44450"/>
          <a:lstStyle/>
          <a:p>
            <a:r>
              <a:rPr lang="en-US" sz="3200" b="1"/>
              <a:t>  </a:t>
            </a:r>
            <a:r>
              <a:rPr lang="en-US" sz="2800" b="1"/>
              <a:t>Autoantibody development and enteroviral RNA </a:t>
            </a:r>
            <a:br>
              <a:rPr lang="en-US" sz="2800" b="1"/>
            </a:br>
            <a:r>
              <a:rPr lang="en-US" sz="2800" b="1"/>
              <a:t>in a</a:t>
            </a:r>
            <a:r>
              <a:rPr lang="en-US" sz="3600" b="1"/>
              <a:t> </a:t>
            </a:r>
            <a:r>
              <a:rPr lang="en-US" sz="2400" b="1"/>
              <a:t>HLA-DR3/4,DQB1*0302 </a:t>
            </a:r>
            <a:r>
              <a:rPr lang="en-US" sz="2800" b="1"/>
              <a:t>sibling</a:t>
            </a:r>
          </a:p>
        </p:txBody>
      </p:sp>
      <p:graphicFrame>
        <p:nvGraphicFramePr>
          <p:cNvPr id="11776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7376" y="1595440"/>
          <a:ext cx="9066213" cy="4757737"/>
        </p:xfrm>
        <a:graphic>
          <a:graphicData uri="http://schemas.openxmlformats.org/presentationml/2006/ole">
            <p:oleObj spid="_x0000_s117763" name="Chart" r:id="rId3" imgW="9168840" imgH="4432680" progId="MSGraph.Chart.8">
              <p:embed followColorScheme="full"/>
            </p:oleObj>
          </a:graphicData>
        </a:graphic>
      </p:graphicFrame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690688" y="1547814"/>
            <a:ext cx="160300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" charset="0"/>
              </a:rPr>
              <a:t>SD score 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8529638" y="776288"/>
            <a:ext cx="17446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79375" y="6202365"/>
            <a:ext cx="1525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9005889" y="5029201"/>
            <a:ext cx="12936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Age [yrs]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585912" y="6127751"/>
            <a:ext cx="690880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/>
            <a:r>
              <a:rPr lang="en-US" sz="2000" b="1">
                <a:solidFill>
                  <a:schemeClr val="tx2"/>
                </a:solidFill>
                <a:latin typeface="Arial" charset="0"/>
              </a:rPr>
              <a:t>EV-   EV+  EV-  EV+  EV+  EV-  EV+  EV+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EV-  EV-  EV-</a:t>
            </a:r>
            <a:r>
              <a:rPr lang="en-US" sz="2000">
                <a:latin typeface="Arial" charset="0"/>
              </a:rPr>
              <a:t>   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28600" y="6324601"/>
            <a:ext cx="128663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DAISY ID 00060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810001" y="2286001"/>
            <a:ext cx="128272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ECHO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457200"/>
            <a:ext cx="9448800" cy="11049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sz="3200" b="1"/>
              <a:t>Beta-cell autoimmunity and presence of enteroviral RNA in serum, saliva and stool </a:t>
            </a:r>
            <a:br>
              <a:rPr lang="en-US" sz="3200" b="1"/>
            </a:br>
            <a:r>
              <a:rPr lang="en-US" sz="2800" b="1" i="1"/>
              <a:t>Graves PM,  DAISY, 1999</a:t>
            </a:r>
            <a:endParaRPr lang="en-US" sz="3200" b="1"/>
          </a:p>
        </p:txBody>
      </p:sp>
      <p:graphicFrame>
        <p:nvGraphicFramePr>
          <p:cNvPr id="1187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63789" y="2789238"/>
          <a:ext cx="6616700" cy="4068762"/>
        </p:xfrm>
        <a:graphic>
          <a:graphicData uri="http://schemas.openxmlformats.org/presentationml/2006/ole">
            <p:oleObj spid="_x0000_s118787" name="Chart" r:id="rId3" imgW="7830000" imgH="4815000" progId="MSGraph.Chart.8">
              <p:embed followColorScheme="full"/>
            </p:oleObj>
          </a:graphicData>
        </a:graphic>
      </p:graphicFrame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752600" y="2286001"/>
            <a:ext cx="35071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" charset="0"/>
              </a:rPr>
              <a:t>Prevalence of EV RNA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717925" y="3313113"/>
            <a:ext cx="12105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Arial" charset="0"/>
              </a:rPr>
              <a:t>3/13  </a:t>
            </a:r>
            <a:r>
              <a:rPr lang="en-US" sz="1800" b="1">
                <a:latin typeface="Arial" charset="0"/>
              </a:rPr>
              <a:t>3/13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5791199" y="3200401"/>
            <a:ext cx="12105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Arial" charset="0"/>
              </a:rPr>
              <a:t>3/14  </a:t>
            </a:r>
            <a:r>
              <a:rPr lang="en-US" sz="1800" b="1">
                <a:latin typeface="Arial" charset="0"/>
              </a:rPr>
              <a:t>6/28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4" y="363538"/>
            <a:ext cx="8694737" cy="1143000"/>
          </a:xfrm>
          <a:ln/>
        </p:spPr>
        <p:txBody>
          <a:bodyPr lIns="80962" tIns="39688" rIns="80962" bIns="39688"/>
          <a:lstStyle/>
          <a:p>
            <a:r>
              <a:rPr lang="en-US" sz="4800"/>
              <a:t>DIPP Protocol</a:t>
            </a:r>
          </a:p>
        </p:txBody>
      </p:sp>
      <p:sp useBgFill="1"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4" y="1692277"/>
            <a:ext cx="8743950" cy="4886325"/>
          </a:xfrm>
          <a:ln/>
        </p:spPr>
        <p:txBody>
          <a:bodyPr lIns="80962" tIns="39688" rIns="80962" bIns="39688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3600"/>
              <a:t>Main Cohort (n=38,000)</a:t>
            </a:r>
          </a:p>
          <a:p>
            <a:pPr>
              <a:spcBef>
                <a:spcPct val="50000"/>
              </a:spcBef>
            </a:pPr>
            <a:r>
              <a:rPr lang="en-US" sz="3600"/>
              <a:t>Newborns screened for genetic risk </a:t>
            </a:r>
          </a:p>
          <a:p>
            <a:pPr>
              <a:spcBef>
                <a:spcPct val="50000"/>
              </a:spcBef>
            </a:pPr>
            <a:r>
              <a:rPr lang="en-US" sz="3600"/>
              <a:t>High risk babies followed serially for ICA (n=81)</a:t>
            </a:r>
          </a:p>
          <a:p>
            <a:pPr>
              <a:spcBef>
                <a:spcPct val="50000"/>
              </a:spcBef>
            </a:pPr>
            <a:r>
              <a:rPr lang="en-US" sz="3600"/>
              <a:t>ICA-positive children randomized to nasal insulin or placebo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60365"/>
            <a:ext cx="9426575" cy="661987"/>
          </a:xfrm>
        </p:spPr>
        <p:txBody>
          <a:bodyPr/>
          <a:lstStyle/>
          <a:p>
            <a:r>
              <a:rPr lang="en-US"/>
              <a:t>Trials to Prevent Type 1 Diabetes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465263"/>
            <a:ext cx="4610100" cy="4802187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4400"/>
              <a:t>Trialnet/DPT-1</a:t>
            </a:r>
          </a:p>
          <a:p>
            <a:pPr>
              <a:spcAft>
                <a:spcPct val="40000"/>
              </a:spcAft>
            </a:pPr>
            <a:r>
              <a:rPr lang="en-US" sz="4400"/>
              <a:t>ENDIT</a:t>
            </a:r>
          </a:p>
          <a:p>
            <a:pPr>
              <a:spcAft>
                <a:spcPct val="40000"/>
              </a:spcAft>
            </a:pPr>
            <a:r>
              <a:rPr lang="en-US" sz="4400"/>
              <a:t>TRIGR</a:t>
            </a:r>
          </a:p>
          <a:p>
            <a:pPr>
              <a:spcAft>
                <a:spcPct val="40000"/>
              </a:spcAft>
            </a:pPr>
            <a:r>
              <a:rPr lang="en-US" sz="4400"/>
              <a:t>DIPP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Line 2"/>
          <p:cNvSpPr>
            <a:spLocks noChangeShapeType="1"/>
          </p:cNvSpPr>
          <p:nvPr/>
        </p:nvSpPr>
        <p:spPr bwMode="auto">
          <a:xfrm>
            <a:off x="1538289" y="5643565"/>
            <a:ext cx="5970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87" name="Line 3"/>
          <p:cNvSpPr>
            <a:spLocks noChangeShapeType="1"/>
          </p:cNvSpPr>
          <p:nvPr/>
        </p:nvSpPr>
        <p:spPr bwMode="auto">
          <a:xfrm>
            <a:off x="1833563" y="5643565"/>
            <a:ext cx="3175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3179764" y="5643565"/>
            <a:ext cx="1587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4524374" y="5643565"/>
            <a:ext cx="1589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5867399" y="5643565"/>
            <a:ext cx="1589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7212015" y="5643565"/>
            <a:ext cx="1587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1803400" y="57451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0</a:t>
            </a:r>
            <a:endParaRPr lang="en-GB" sz="1800">
              <a:latin typeface="Arial" charset="0"/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3148013" y="57451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2</a:t>
            </a:r>
            <a:endParaRPr lang="en-GB" sz="1800">
              <a:latin typeface="Arial" charset="0"/>
            </a:endParaRP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4479926" y="57451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4</a:t>
            </a:r>
            <a:endParaRPr lang="en-GB" sz="1800">
              <a:latin typeface="Arial" charset="0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5838825" y="57451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6</a:t>
            </a:r>
            <a:endParaRPr lang="en-GB" sz="1800">
              <a:latin typeface="Arial" charset="0"/>
            </a:endParaRP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7167563" y="57451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8</a:t>
            </a:r>
            <a:endParaRPr lang="en-GB" sz="1800">
              <a:latin typeface="Arial" charset="0"/>
            </a:endParaRP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4017963" y="5949951"/>
            <a:ext cx="1591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2400">
                <a:solidFill>
                  <a:srgbClr val="000000"/>
                </a:solidFill>
                <a:latin typeface="Arial" charset="0"/>
              </a:rPr>
              <a:t>Age (years)</a:t>
            </a:r>
            <a:endParaRPr lang="en-GB" sz="2400">
              <a:latin typeface="Arial" charset="0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 flipV="1">
            <a:off x="1538289" y="1695450"/>
            <a:ext cx="1587" cy="3948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 flipH="1">
            <a:off x="1419226" y="5441950"/>
            <a:ext cx="119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 flipH="1">
            <a:off x="1419226" y="4552950"/>
            <a:ext cx="119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 flipH="1">
            <a:off x="1419226" y="3663950"/>
            <a:ext cx="119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 flipH="1">
            <a:off x="1419226" y="2776540"/>
            <a:ext cx="1190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>
            <a:off x="1419226" y="1887540"/>
            <a:ext cx="1190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04" name="Rectangle 20"/>
          <p:cNvSpPr>
            <a:spLocks noChangeArrowheads="1"/>
          </p:cNvSpPr>
          <p:nvPr/>
        </p:nvSpPr>
        <p:spPr bwMode="auto">
          <a:xfrm>
            <a:off x="1081088" y="5327651"/>
            <a:ext cx="192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 0</a:t>
            </a:r>
            <a:endParaRPr lang="en-GB" sz="1800">
              <a:latin typeface="Arial" charset="0"/>
            </a:endParaRPr>
          </a:p>
        </p:txBody>
      </p:sp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1081088" y="4438651"/>
            <a:ext cx="192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 5</a:t>
            </a:r>
            <a:endParaRPr lang="en-GB" sz="1800">
              <a:latin typeface="Arial" charset="0"/>
            </a:endParaRPr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1081088" y="3551239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10</a:t>
            </a:r>
            <a:endParaRPr lang="en-GB" sz="1800">
              <a:latin typeface="Arial" charset="0"/>
            </a:endParaRPr>
          </a:p>
        </p:txBody>
      </p:sp>
      <p:sp>
        <p:nvSpPr>
          <p:cNvPr id="170007" name="Rectangle 23"/>
          <p:cNvSpPr>
            <a:spLocks noChangeArrowheads="1"/>
          </p:cNvSpPr>
          <p:nvPr/>
        </p:nvSpPr>
        <p:spPr bwMode="auto">
          <a:xfrm>
            <a:off x="1081088" y="266224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15</a:t>
            </a:r>
            <a:endParaRPr lang="en-GB" sz="1800">
              <a:latin typeface="Arial" charset="0"/>
            </a:endParaRPr>
          </a:p>
        </p:txBody>
      </p:sp>
      <p:sp>
        <p:nvSpPr>
          <p:cNvPr id="170008" name="Rectangle 24"/>
          <p:cNvSpPr>
            <a:spLocks noChangeArrowheads="1"/>
          </p:cNvSpPr>
          <p:nvPr/>
        </p:nvSpPr>
        <p:spPr bwMode="auto">
          <a:xfrm>
            <a:off x="1081088" y="1773238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20</a:t>
            </a:r>
            <a:endParaRPr lang="en-GB" sz="1800">
              <a:latin typeface="Arial" charset="0"/>
            </a:endParaRPr>
          </a:p>
        </p:txBody>
      </p:sp>
      <p:sp>
        <p:nvSpPr>
          <p:cNvPr id="170009" name="Rectangle 25"/>
          <p:cNvSpPr>
            <a:spLocks noChangeArrowheads="1"/>
          </p:cNvSpPr>
          <p:nvPr/>
        </p:nvSpPr>
        <p:spPr bwMode="auto">
          <a:xfrm rot="16200000">
            <a:off x="-1365805" y="3491191"/>
            <a:ext cx="398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400">
                <a:solidFill>
                  <a:srgbClr val="000000"/>
                </a:solidFill>
                <a:latin typeface="Arial" charset="0"/>
              </a:rPr>
              <a:t>Cumulative Ab frequency (%)</a:t>
            </a:r>
            <a:endParaRPr lang="en-GB" sz="2400">
              <a:latin typeface="Arial" charset="0"/>
            </a:endParaRPr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>
            <a:off x="1833563" y="1898650"/>
            <a:ext cx="5378450" cy="3543300"/>
          </a:xfrm>
          <a:custGeom>
            <a:avLst/>
            <a:gdLst/>
            <a:ahLst/>
            <a:cxnLst>
              <a:cxn ang="0">
                <a:pos x="41" y="2232"/>
              </a:cxn>
              <a:cxn ang="0">
                <a:pos x="116" y="2232"/>
              </a:cxn>
              <a:cxn ang="0">
                <a:pos x="190" y="2232"/>
              </a:cxn>
              <a:cxn ang="0">
                <a:pos x="264" y="2232"/>
              </a:cxn>
              <a:cxn ang="0">
                <a:pos x="306" y="2126"/>
              </a:cxn>
              <a:cxn ang="0">
                <a:pos x="339" y="1807"/>
              </a:cxn>
              <a:cxn ang="0">
                <a:pos x="380" y="1587"/>
              </a:cxn>
              <a:cxn ang="0">
                <a:pos x="413" y="1481"/>
              </a:cxn>
              <a:cxn ang="0">
                <a:pos x="455" y="1374"/>
              </a:cxn>
              <a:cxn ang="0">
                <a:pos x="529" y="1374"/>
              </a:cxn>
              <a:cxn ang="0">
                <a:pos x="604" y="1374"/>
              </a:cxn>
              <a:cxn ang="0">
                <a:pos x="678" y="1374"/>
              </a:cxn>
              <a:cxn ang="0">
                <a:pos x="720" y="1261"/>
              </a:cxn>
              <a:cxn ang="0">
                <a:pos x="753" y="1155"/>
              </a:cxn>
              <a:cxn ang="0">
                <a:pos x="794" y="1041"/>
              </a:cxn>
              <a:cxn ang="0">
                <a:pos x="868" y="1041"/>
              </a:cxn>
              <a:cxn ang="0">
                <a:pos x="902" y="822"/>
              </a:cxn>
              <a:cxn ang="0">
                <a:pos x="984" y="822"/>
              </a:cxn>
              <a:cxn ang="0">
                <a:pos x="1017" y="715"/>
              </a:cxn>
              <a:cxn ang="0">
                <a:pos x="1092" y="715"/>
              </a:cxn>
              <a:cxn ang="0">
                <a:pos x="1133" y="602"/>
              </a:cxn>
              <a:cxn ang="0">
                <a:pos x="1208" y="602"/>
              </a:cxn>
              <a:cxn ang="0">
                <a:pos x="1282" y="602"/>
              </a:cxn>
              <a:cxn ang="0">
                <a:pos x="1357" y="602"/>
              </a:cxn>
              <a:cxn ang="0">
                <a:pos x="1431" y="602"/>
              </a:cxn>
              <a:cxn ang="0">
                <a:pos x="1506" y="602"/>
              </a:cxn>
              <a:cxn ang="0">
                <a:pos x="1580" y="602"/>
              </a:cxn>
              <a:cxn ang="0">
                <a:pos x="1654" y="602"/>
              </a:cxn>
              <a:cxn ang="0">
                <a:pos x="1696" y="453"/>
              </a:cxn>
              <a:cxn ang="0">
                <a:pos x="1770" y="453"/>
              </a:cxn>
              <a:cxn ang="0">
                <a:pos x="1845" y="453"/>
              </a:cxn>
              <a:cxn ang="0">
                <a:pos x="1886" y="297"/>
              </a:cxn>
              <a:cxn ang="0">
                <a:pos x="1919" y="0"/>
              </a:cxn>
              <a:cxn ang="0">
                <a:pos x="1994" y="0"/>
              </a:cxn>
              <a:cxn ang="0">
                <a:pos x="2068" y="0"/>
              </a:cxn>
              <a:cxn ang="0">
                <a:pos x="2143" y="0"/>
              </a:cxn>
              <a:cxn ang="0">
                <a:pos x="2225" y="0"/>
              </a:cxn>
              <a:cxn ang="0">
                <a:pos x="2300" y="0"/>
              </a:cxn>
              <a:cxn ang="0">
                <a:pos x="2374" y="0"/>
              </a:cxn>
              <a:cxn ang="0">
                <a:pos x="2449" y="0"/>
              </a:cxn>
              <a:cxn ang="0">
                <a:pos x="2523" y="0"/>
              </a:cxn>
              <a:cxn ang="0">
                <a:pos x="2598" y="0"/>
              </a:cxn>
              <a:cxn ang="0">
                <a:pos x="2672" y="0"/>
              </a:cxn>
              <a:cxn ang="0">
                <a:pos x="2747" y="0"/>
              </a:cxn>
              <a:cxn ang="0">
                <a:pos x="2821" y="0"/>
              </a:cxn>
              <a:cxn ang="0">
                <a:pos x="2895" y="0"/>
              </a:cxn>
              <a:cxn ang="0">
                <a:pos x="2970" y="0"/>
              </a:cxn>
            </a:cxnLst>
            <a:rect l="0" t="0" r="r" b="b"/>
            <a:pathLst>
              <a:path w="3011" h="2232">
                <a:moveTo>
                  <a:pt x="0" y="2232"/>
                </a:moveTo>
                <a:lnTo>
                  <a:pt x="41" y="2232"/>
                </a:lnTo>
                <a:lnTo>
                  <a:pt x="74" y="2232"/>
                </a:lnTo>
                <a:lnTo>
                  <a:pt x="116" y="2232"/>
                </a:lnTo>
                <a:lnTo>
                  <a:pt x="157" y="2232"/>
                </a:lnTo>
                <a:lnTo>
                  <a:pt x="190" y="2232"/>
                </a:lnTo>
                <a:lnTo>
                  <a:pt x="231" y="2232"/>
                </a:lnTo>
                <a:lnTo>
                  <a:pt x="264" y="2232"/>
                </a:lnTo>
                <a:lnTo>
                  <a:pt x="306" y="2232"/>
                </a:lnTo>
                <a:lnTo>
                  <a:pt x="306" y="2126"/>
                </a:lnTo>
                <a:lnTo>
                  <a:pt x="339" y="2126"/>
                </a:lnTo>
                <a:lnTo>
                  <a:pt x="339" y="1807"/>
                </a:lnTo>
                <a:lnTo>
                  <a:pt x="380" y="1807"/>
                </a:lnTo>
                <a:lnTo>
                  <a:pt x="380" y="1587"/>
                </a:lnTo>
                <a:lnTo>
                  <a:pt x="413" y="1587"/>
                </a:lnTo>
                <a:lnTo>
                  <a:pt x="413" y="1481"/>
                </a:lnTo>
                <a:lnTo>
                  <a:pt x="455" y="1481"/>
                </a:lnTo>
                <a:lnTo>
                  <a:pt x="455" y="1374"/>
                </a:lnTo>
                <a:lnTo>
                  <a:pt x="488" y="1374"/>
                </a:lnTo>
                <a:lnTo>
                  <a:pt x="529" y="1374"/>
                </a:lnTo>
                <a:lnTo>
                  <a:pt x="571" y="1374"/>
                </a:lnTo>
                <a:lnTo>
                  <a:pt x="604" y="1374"/>
                </a:lnTo>
                <a:lnTo>
                  <a:pt x="645" y="1374"/>
                </a:lnTo>
                <a:lnTo>
                  <a:pt x="678" y="1374"/>
                </a:lnTo>
                <a:lnTo>
                  <a:pt x="678" y="1261"/>
                </a:lnTo>
                <a:lnTo>
                  <a:pt x="720" y="1261"/>
                </a:lnTo>
                <a:lnTo>
                  <a:pt x="720" y="1155"/>
                </a:lnTo>
                <a:lnTo>
                  <a:pt x="753" y="1155"/>
                </a:lnTo>
                <a:lnTo>
                  <a:pt x="794" y="1155"/>
                </a:lnTo>
                <a:lnTo>
                  <a:pt x="794" y="1041"/>
                </a:lnTo>
                <a:lnTo>
                  <a:pt x="827" y="1041"/>
                </a:lnTo>
                <a:lnTo>
                  <a:pt x="868" y="1041"/>
                </a:lnTo>
                <a:lnTo>
                  <a:pt x="868" y="822"/>
                </a:lnTo>
                <a:lnTo>
                  <a:pt x="902" y="822"/>
                </a:lnTo>
                <a:lnTo>
                  <a:pt x="943" y="822"/>
                </a:lnTo>
                <a:lnTo>
                  <a:pt x="984" y="822"/>
                </a:lnTo>
                <a:lnTo>
                  <a:pt x="1017" y="822"/>
                </a:lnTo>
                <a:lnTo>
                  <a:pt x="1017" y="715"/>
                </a:lnTo>
                <a:lnTo>
                  <a:pt x="1059" y="715"/>
                </a:lnTo>
                <a:lnTo>
                  <a:pt x="1092" y="715"/>
                </a:lnTo>
                <a:lnTo>
                  <a:pt x="1092" y="602"/>
                </a:lnTo>
                <a:lnTo>
                  <a:pt x="1133" y="602"/>
                </a:lnTo>
                <a:lnTo>
                  <a:pt x="1166" y="602"/>
                </a:lnTo>
                <a:lnTo>
                  <a:pt x="1208" y="602"/>
                </a:lnTo>
                <a:lnTo>
                  <a:pt x="1241" y="602"/>
                </a:lnTo>
                <a:lnTo>
                  <a:pt x="1282" y="602"/>
                </a:lnTo>
                <a:lnTo>
                  <a:pt x="1315" y="602"/>
                </a:lnTo>
                <a:lnTo>
                  <a:pt x="1357" y="602"/>
                </a:lnTo>
                <a:lnTo>
                  <a:pt x="1398" y="602"/>
                </a:lnTo>
                <a:lnTo>
                  <a:pt x="1431" y="602"/>
                </a:lnTo>
                <a:lnTo>
                  <a:pt x="1472" y="602"/>
                </a:lnTo>
                <a:lnTo>
                  <a:pt x="1506" y="602"/>
                </a:lnTo>
                <a:lnTo>
                  <a:pt x="1547" y="602"/>
                </a:lnTo>
                <a:lnTo>
                  <a:pt x="1580" y="602"/>
                </a:lnTo>
                <a:lnTo>
                  <a:pt x="1621" y="602"/>
                </a:lnTo>
                <a:lnTo>
                  <a:pt x="1654" y="602"/>
                </a:lnTo>
                <a:lnTo>
                  <a:pt x="1696" y="602"/>
                </a:lnTo>
                <a:lnTo>
                  <a:pt x="1696" y="453"/>
                </a:lnTo>
                <a:lnTo>
                  <a:pt x="1729" y="453"/>
                </a:lnTo>
                <a:lnTo>
                  <a:pt x="1770" y="453"/>
                </a:lnTo>
                <a:lnTo>
                  <a:pt x="1812" y="453"/>
                </a:lnTo>
                <a:lnTo>
                  <a:pt x="1845" y="453"/>
                </a:lnTo>
                <a:lnTo>
                  <a:pt x="1845" y="297"/>
                </a:lnTo>
                <a:lnTo>
                  <a:pt x="1886" y="297"/>
                </a:lnTo>
                <a:lnTo>
                  <a:pt x="1919" y="297"/>
                </a:lnTo>
                <a:lnTo>
                  <a:pt x="1919" y="0"/>
                </a:lnTo>
                <a:lnTo>
                  <a:pt x="1961" y="0"/>
                </a:lnTo>
                <a:lnTo>
                  <a:pt x="1994" y="0"/>
                </a:lnTo>
                <a:lnTo>
                  <a:pt x="2035" y="0"/>
                </a:lnTo>
                <a:lnTo>
                  <a:pt x="2068" y="0"/>
                </a:lnTo>
                <a:lnTo>
                  <a:pt x="2109" y="0"/>
                </a:lnTo>
                <a:lnTo>
                  <a:pt x="2143" y="0"/>
                </a:lnTo>
                <a:lnTo>
                  <a:pt x="2184" y="0"/>
                </a:lnTo>
                <a:lnTo>
                  <a:pt x="2225" y="0"/>
                </a:lnTo>
                <a:lnTo>
                  <a:pt x="2258" y="0"/>
                </a:lnTo>
                <a:lnTo>
                  <a:pt x="2300" y="0"/>
                </a:lnTo>
                <a:lnTo>
                  <a:pt x="2333" y="0"/>
                </a:lnTo>
                <a:lnTo>
                  <a:pt x="2374" y="0"/>
                </a:lnTo>
                <a:lnTo>
                  <a:pt x="2407" y="0"/>
                </a:lnTo>
                <a:lnTo>
                  <a:pt x="2449" y="0"/>
                </a:lnTo>
                <a:lnTo>
                  <a:pt x="2482" y="0"/>
                </a:lnTo>
                <a:lnTo>
                  <a:pt x="2523" y="0"/>
                </a:lnTo>
                <a:lnTo>
                  <a:pt x="2556" y="0"/>
                </a:lnTo>
                <a:lnTo>
                  <a:pt x="2598" y="0"/>
                </a:lnTo>
                <a:lnTo>
                  <a:pt x="2639" y="0"/>
                </a:lnTo>
                <a:lnTo>
                  <a:pt x="2672" y="0"/>
                </a:lnTo>
                <a:lnTo>
                  <a:pt x="2713" y="0"/>
                </a:lnTo>
                <a:lnTo>
                  <a:pt x="2747" y="0"/>
                </a:lnTo>
                <a:lnTo>
                  <a:pt x="2788" y="0"/>
                </a:lnTo>
                <a:lnTo>
                  <a:pt x="2821" y="0"/>
                </a:lnTo>
                <a:lnTo>
                  <a:pt x="2862" y="0"/>
                </a:lnTo>
                <a:lnTo>
                  <a:pt x="2895" y="0"/>
                </a:lnTo>
                <a:lnTo>
                  <a:pt x="2937" y="0"/>
                </a:lnTo>
                <a:lnTo>
                  <a:pt x="2970" y="0"/>
                </a:lnTo>
                <a:lnTo>
                  <a:pt x="3011" y="0"/>
                </a:lnTo>
              </a:path>
            </a:pathLst>
          </a:custGeom>
          <a:noFill/>
          <a:ln w="39688">
            <a:solidFill>
              <a:srgbClr val="EF333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11" name="Freeform 27"/>
          <p:cNvSpPr>
            <a:spLocks/>
          </p:cNvSpPr>
          <p:nvPr/>
        </p:nvSpPr>
        <p:spPr bwMode="auto">
          <a:xfrm>
            <a:off x="1833563" y="2517776"/>
            <a:ext cx="5378450" cy="2924175"/>
          </a:xfrm>
          <a:custGeom>
            <a:avLst/>
            <a:gdLst/>
            <a:ahLst/>
            <a:cxnLst>
              <a:cxn ang="0">
                <a:pos x="41" y="1842"/>
              </a:cxn>
              <a:cxn ang="0">
                <a:pos x="116" y="1842"/>
              </a:cxn>
              <a:cxn ang="0">
                <a:pos x="190" y="1842"/>
              </a:cxn>
              <a:cxn ang="0">
                <a:pos x="264" y="1842"/>
              </a:cxn>
              <a:cxn ang="0">
                <a:pos x="306" y="1651"/>
              </a:cxn>
              <a:cxn ang="0">
                <a:pos x="339" y="1268"/>
              </a:cxn>
              <a:cxn ang="0">
                <a:pos x="413" y="1268"/>
              </a:cxn>
              <a:cxn ang="0">
                <a:pos x="488" y="1268"/>
              </a:cxn>
              <a:cxn ang="0">
                <a:pos x="571" y="1268"/>
              </a:cxn>
              <a:cxn ang="0">
                <a:pos x="645" y="1268"/>
              </a:cxn>
              <a:cxn ang="0">
                <a:pos x="678" y="1070"/>
              </a:cxn>
              <a:cxn ang="0">
                <a:pos x="753" y="1070"/>
              </a:cxn>
              <a:cxn ang="0">
                <a:pos x="794" y="687"/>
              </a:cxn>
              <a:cxn ang="0">
                <a:pos x="827" y="496"/>
              </a:cxn>
              <a:cxn ang="0">
                <a:pos x="902" y="496"/>
              </a:cxn>
              <a:cxn ang="0">
                <a:pos x="943" y="297"/>
              </a:cxn>
              <a:cxn ang="0">
                <a:pos x="1017" y="297"/>
              </a:cxn>
              <a:cxn ang="0">
                <a:pos x="1092" y="297"/>
              </a:cxn>
              <a:cxn ang="0">
                <a:pos x="1166" y="297"/>
              </a:cxn>
              <a:cxn ang="0">
                <a:pos x="1241" y="297"/>
              </a:cxn>
              <a:cxn ang="0">
                <a:pos x="1315" y="297"/>
              </a:cxn>
              <a:cxn ang="0">
                <a:pos x="1398" y="297"/>
              </a:cxn>
              <a:cxn ang="0">
                <a:pos x="1472" y="297"/>
              </a:cxn>
              <a:cxn ang="0">
                <a:pos x="1547" y="297"/>
              </a:cxn>
              <a:cxn ang="0">
                <a:pos x="1621" y="297"/>
              </a:cxn>
              <a:cxn ang="0">
                <a:pos x="1696" y="297"/>
              </a:cxn>
              <a:cxn ang="0">
                <a:pos x="1770" y="297"/>
              </a:cxn>
              <a:cxn ang="0">
                <a:pos x="1845" y="297"/>
              </a:cxn>
              <a:cxn ang="0">
                <a:pos x="1886" y="0"/>
              </a:cxn>
              <a:cxn ang="0">
                <a:pos x="1961" y="0"/>
              </a:cxn>
              <a:cxn ang="0">
                <a:pos x="2035" y="0"/>
              </a:cxn>
              <a:cxn ang="0">
                <a:pos x="2109" y="0"/>
              </a:cxn>
              <a:cxn ang="0">
                <a:pos x="2184" y="0"/>
              </a:cxn>
              <a:cxn ang="0">
                <a:pos x="2258" y="0"/>
              </a:cxn>
              <a:cxn ang="0">
                <a:pos x="2333" y="0"/>
              </a:cxn>
              <a:cxn ang="0">
                <a:pos x="2407" y="0"/>
              </a:cxn>
              <a:cxn ang="0">
                <a:pos x="2482" y="0"/>
              </a:cxn>
              <a:cxn ang="0">
                <a:pos x="2556" y="0"/>
              </a:cxn>
              <a:cxn ang="0">
                <a:pos x="2639" y="0"/>
              </a:cxn>
              <a:cxn ang="0">
                <a:pos x="2713" y="0"/>
              </a:cxn>
              <a:cxn ang="0">
                <a:pos x="2788" y="0"/>
              </a:cxn>
              <a:cxn ang="0">
                <a:pos x="2862" y="0"/>
              </a:cxn>
              <a:cxn ang="0">
                <a:pos x="2937" y="0"/>
              </a:cxn>
              <a:cxn ang="0">
                <a:pos x="3011" y="0"/>
              </a:cxn>
            </a:cxnLst>
            <a:rect l="0" t="0" r="r" b="b"/>
            <a:pathLst>
              <a:path w="3011" h="1842">
                <a:moveTo>
                  <a:pt x="0" y="1842"/>
                </a:moveTo>
                <a:lnTo>
                  <a:pt x="41" y="1842"/>
                </a:lnTo>
                <a:lnTo>
                  <a:pt x="74" y="1842"/>
                </a:lnTo>
                <a:lnTo>
                  <a:pt x="116" y="1842"/>
                </a:lnTo>
                <a:lnTo>
                  <a:pt x="157" y="1842"/>
                </a:lnTo>
                <a:lnTo>
                  <a:pt x="190" y="1842"/>
                </a:lnTo>
                <a:lnTo>
                  <a:pt x="231" y="1842"/>
                </a:lnTo>
                <a:lnTo>
                  <a:pt x="264" y="1842"/>
                </a:lnTo>
                <a:lnTo>
                  <a:pt x="306" y="1842"/>
                </a:lnTo>
                <a:lnTo>
                  <a:pt x="306" y="1651"/>
                </a:lnTo>
                <a:lnTo>
                  <a:pt x="339" y="1651"/>
                </a:lnTo>
                <a:lnTo>
                  <a:pt x="339" y="1268"/>
                </a:lnTo>
                <a:lnTo>
                  <a:pt x="380" y="1268"/>
                </a:lnTo>
                <a:lnTo>
                  <a:pt x="413" y="1268"/>
                </a:lnTo>
                <a:lnTo>
                  <a:pt x="455" y="1268"/>
                </a:lnTo>
                <a:lnTo>
                  <a:pt x="488" y="1268"/>
                </a:lnTo>
                <a:lnTo>
                  <a:pt x="529" y="1268"/>
                </a:lnTo>
                <a:lnTo>
                  <a:pt x="571" y="1268"/>
                </a:lnTo>
                <a:lnTo>
                  <a:pt x="604" y="1268"/>
                </a:lnTo>
                <a:lnTo>
                  <a:pt x="645" y="1268"/>
                </a:lnTo>
                <a:lnTo>
                  <a:pt x="645" y="1070"/>
                </a:lnTo>
                <a:lnTo>
                  <a:pt x="678" y="1070"/>
                </a:lnTo>
                <a:lnTo>
                  <a:pt x="720" y="1070"/>
                </a:lnTo>
                <a:lnTo>
                  <a:pt x="753" y="1070"/>
                </a:lnTo>
                <a:lnTo>
                  <a:pt x="753" y="687"/>
                </a:lnTo>
                <a:lnTo>
                  <a:pt x="794" y="687"/>
                </a:lnTo>
                <a:lnTo>
                  <a:pt x="794" y="496"/>
                </a:lnTo>
                <a:lnTo>
                  <a:pt x="827" y="496"/>
                </a:lnTo>
                <a:lnTo>
                  <a:pt x="868" y="496"/>
                </a:lnTo>
                <a:lnTo>
                  <a:pt x="902" y="496"/>
                </a:lnTo>
                <a:lnTo>
                  <a:pt x="943" y="496"/>
                </a:lnTo>
                <a:lnTo>
                  <a:pt x="943" y="297"/>
                </a:lnTo>
                <a:lnTo>
                  <a:pt x="984" y="297"/>
                </a:lnTo>
                <a:lnTo>
                  <a:pt x="1017" y="297"/>
                </a:lnTo>
                <a:lnTo>
                  <a:pt x="1059" y="297"/>
                </a:lnTo>
                <a:lnTo>
                  <a:pt x="1092" y="297"/>
                </a:lnTo>
                <a:lnTo>
                  <a:pt x="1133" y="297"/>
                </a:lnTo>
                <a:lnTo>
                  <a:pt x="1166" y="297"/>
                </a:lnTo>
                <a:lnTo>
                  <a:pt x="1208" y="297"/>
                </a:lnTo>
                <a:lnTo>
                  <a:pt x="1241" y="297"/>
                </a:lnTo>
                <a:lnTo>
                  <a:pt x="1282" y="297"/>
                </a:lnTo>
                <a:lnTo>
                  <a:pt x="1315" y="297"/>
                </a:lnTo>
                <a:lnTo>
                  <a:pt x="1357" y="297"/>
                </a:lnTo>
                <a:lnTo>
                  <a:pt x="1398" y="297"/>
                </a:lnTo>
                <a:lnTo>
                  <a:pt x="1431" y="297"/>
                </a:lnTo>
                <a:lnTo>
                  <a:pt x="1472" y="297"/>
                </a:lnTo>
                <a:lnTo>
                  <a:pt x="1506" y="297"/>
                </a:lnTo>
                <a:lnTo>
                  <a:pt x="1547" y="297"/>
                </a:lnTo>
                <a:lnTo>
                  <a:pt x="1580" y="297"/>
                </a:lnTo>
                <a:lnTo>
                  <a:pt x="1621" y="297"/>
                </a:lnTo>
                <a:lnTo>
                  <a:pt x="1654" y="297"/>
                </a:lnTo>
                <a:lnTo>
                  <a:pt x="1696" y="297"/>
                </a:lnTo>
                <a:lnTo>
                  <a:pt x="1729" y="297"/>
                </a:lnTo>
                <a:lnTo>
                  <a:pt x="1770" y="297"/>
                </a:lnTo>
                <a:lnTo>
                  <a:pt x="1812" y="297"/>
                </a:lnTo>
                <a:lnTo>
                  <a:pt x="1845" y="297"/>
                </a:lnTo>
                <a:lnTo>
                  <a:pt x="1845" y="0"/>
                </a:lnTo>
                <a:lnTo>
                  <a:pt x="1886" y="0"/>
                </a:lnTo>
                <a:lnTo>
                  <a:pt x="1919" y="0"/>
                </a:lnTo>
                <a:lnTo>
                  <a:pt x="1961" y="0"/>
                </a:lnTo>
                <a:lnTo>
                  <a:pt x="1994" y="0"/>
                </a:lnTo>
                <a:lnTo>
                  <a:pt x="2035" y="0"/>
                </a:lnTo>
                <a:lnTo>
                  <a:pt x="2068" y="0"/>
                </a:lnTo>
                <a:lnTo>
                  <a:pt x="2109" y="0"/>
                </a:lnTo>
                <a:lnTo>
                  <a:pt x="2143" y="0"/>
                </a:lnTo>
                <a:lnTo>
                  <a:pt x="2184" y="0"/>
                </a:lnTo>
                <a:lnTo>
                  <a:pt x="2225" y="0"/>
                </a:lnTo>
                <a:lnTo>
                  <a:pt x="2258" y="0"/>
                </a:lnTo>
                <a:lnTo>
                  <a:pt x="2300" y="0"/>
                </a:lnTo>
                <a:lnTo>
                  <a:pt x="2333" y="0"/>
                </a:lnTo>
                <a:lnTo>
                  <a:pt x="2374" y="0"/>
                </a:lnTo>
                <a:lnTo>
                  <a:pt x="2407" y="0"/>
                </a:lnTo>
                <a:lnTo>
                  <a:pt x="2449" y="0"/>
                </a:lnTo>
                <a:lnTo>
                  <a:pt x="2482" y="0"/>
                </a:lnTo>
                <a:lnTo>
                  <a:pt x="2523" y="0"/>
                </a:lnTo>
                <a:lnTo>
                  <a:pt x="2556" y="0"/>
                </a:lnTo>
                <a:lnTo>
                  <a:pt x="2598" y="0"/>
                </a:lnTo>
                <a:lnTo>
                  <a:pt x="2639" y="0"/>
                </a:lnTo>
                <a:lnTo>
                  <a:pt x="2672" y="0"/>
                </a:lnTo>
                <a:lnTo>
                  <a:pt x="2713" y="0"/>
                </a:lnTo>
                <a:lnTo>
                  <a:pt x="2747" y="0"/>
                </a:lnTo>
                <a:lnTo>
                  <a:pt x="2788" y="0"/>
                </a:lnTo>
                <a:lnTo>
                  <a:pt x="2821" y="0"/>
                </a:lnTo>
                <a:lnTo>
                  <a:pt x="2862" y="0"/>
                </a:lnTo>
                <a:lnTo>
                  <a:pt x="2895" y="0"/>
                </a:lnTo>
                <a:lnTo>
                  <a:pt x="2937" y="0"/>
                </a:lnTo>
                <a:lnTo>
                  <a:pt x="2970" y="0"/>
                </a:lnTo>
                <a:lnTo>
                  <a:pt x="3011" y="0"/>
                </a:lnTo>
              </a:path>
            </a:pathLst>
          </a:custGeom>
          <a:noFill/>
          <a:ln w="39688">
            <a:solidFill>
              <a:srgbClr val="F898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12" name="Freeform 28"/>
          <p:cNvSpPr>
            <a:spLocks/>
          </p:cNvSpPr>
          <p:nvPr/>
        </p:nvSpPr>
        <p:spPr bwMode="auto">
          <a:xfrm>
            <a:off x="1833563" y="4362450"/>
            <a:ext cx="5378450" cy="1079500"/>
          </a:xfrm>
          <a:custGeom>
            <a:avLst/>
            <a:gdLst/>
            <a:ahLst/>
            <a:cxnLst>
              <a:cxn ang="0">
                <a:pos x="41" y="680"/>
              </a:cxn>
              <a:cxn ang="0">
                <a:pos x="116" y="680"/>
              </a:cxn>
              <a:cxn ang="0">
                <a:pos x="190" y="680"/>
              </a:cxn>
              <a:cxn ang="0">
                <a:pos x="264" y="680"/>
              </a:cxn>
              <a:cxn ang="0">
                <a:pos x="339" y="680"/>
              </a:cxn>
              <a:cxn ang="0">
                <a:pos x="380" y="574"/>
              </a:cxn>
              <a:cxn ang="0">
                <a:pos x="413" y="467"/>
              </a:cxn>
              <a:cxn ang="0">
                <a:pos x="488" y="467"/>
              </a:cxn>
              <a:cxn ang="0">
                <a:pos x="571" y="467"/>
              </a:cxn>
              <a:cxn ang="0">
                <a:pos x="645" y="467"/>
              </a:cxn>
              <a:cxn ang="0">
                <a:pos x="720" y="467"/>
              </a:cxn>
              <a:cxn ang="0">
                <a:pos x="753" y="361"/>
              </a:cxn>
              <a:cxn ang="0">
                <a:pos x="794" y="255"/>
              </a:cxn>
              <a:cxn ang="0">
                <a:pos x="827" y="148"/>
              </a:cxn>
              <a:cxn ang="0">
                <a:pos x="902" y="148"/>
              </a:cxn>
              <a:cxn ang="0">
                <a:pos x="984" y="148"/>
              </a:cxn>
              <a:cxn ang="0">
                <a:pos x="1059" y="148"/>
              </a:cxn>
              <a:cxn ang="0">
                <a:pos x="1133" y="148"/>
              </a:cxn>
              <a:cxn ang="0">
                <a:pos x="1208" y="148"/>
              </a:cxn>
              <a:cxn ang="0">
                <a:pos x="1282" y="148"/>
              </a:cxn>
              <a:cxn ang="0">
                <a:pos x="1357" y="148"/>
              </a:cxn>
              <a:cxn ang="0">
                <a:pos x="1431" y="148"/>
              </a:cxn>
              <a:cxn ang="0">
                <a:pos x="1506" y="148"/>
              </a:cxn>
              <a:cxn ang="0">
                <a:pos x="1580" y="148"/>
              </a:cxn>
              <a:cxn ang="0">
                <a:pos x="1621" y="0"/>
              </a:cxn>
              <a:cxn ang="0">
                <a:pos x="1696" y="0"/>
              </a:cxn>
              <a:cxn ang="0">
                <a:pos x="1770" y="0"/>
              </a:cxn>
              <a:cxn ang="0">
                <a:pos x="1845" y="0"/>
              </a:cxn>
              <a:cxn ang="0">
                <a:pos x="1919" y="0"/>
              </a:cxn>
              <a:cxn ang="0">
                <a:pos x="1994" y="0"/>
              </a:cxn>
              <a:cxn ang="0">
                <a:pos x="2068" y="0"/>
              </a:cxn>
              <a:cxn ang="0">
                <a:pos x="2143" y="0"/>
              </a:cxn>
              <a:cxn ang="0">
                <a:pos x="2225" y="0"/>
              </a:cxn>
              <a:cxn ang="0">
                <a:pos x="2300" y="0"/>
              </a:cxn>
              <a:cxn ang="0">
                <a:pos x="2374" y="0"/>
              </a:cxn>
              <a:cxn ang="0">
                <a:pos x="2449" y="0"/>
              </a:cxn>
              <a:cxn ang="0">
                <a:pos x="2523" y="0"/>
              </a:cxn>
              <a:cxn ang="0">
                <a:pos x="2598" y="0"/>
              </a:cxn>
              <a:cxn ang="0">
                <a:pos x="2672" y="0"/>
              </a:cxn>
              <a:cxn ang="0">
                <a:pos x="2747" y="0"/>
              </a:cxn>
              <a:cxn ang="0">
                <a:pos x="2821" y="0"/>
              </a:cxn>
              <a:cxn ang="0">
                <a:pos x="2895" y="0"/>
              </a:cxn>
              <a:cxn ang="0">
                <a:pos x="2970" y="0"/>
              </a:cxn>
            </a:cxnLst>
            <a:rect l="0" t="0" r="r" b="b"/>
            <a:pathLst>
              <a:path w="3011" h="680">
                <a:moveTo>
                  <a:pt x="0" y="680"/>
                </a:moveTo>
                <a:lnTo>
                  <a:pt x="41" y="680"/>
                </a:lnTo>
                <a:lnTo>
                  <a:pt x="74" y="680"/>
                </a:lnTo>
                <a:lnTo>
                  <a:pt x="116" y="680"/>
                </a:lnTo>
                <a:lnTo>
                  <a:pt x="157" y="680"/>
                </a:lnTo>
                <a:lnTo>
                  <a:pt x="190" y="680"/>
                </a:lnTo>
                <a:lnTo>
                  <a:pt x="231" y="680"/>
                </a:lnTo>
                <a:lnTo>
                  <a:pt x="264" y="680"/>
                </a:lnTo>
                <a:lnTo>
                  <a:pt x="306" y="680"/>
                </a:lnTo>
                <a:lnTo>
                  <a:pt x="339" y="680"/>
                </a:lnTo>
                <a:lnTo>
                  <a:pt x="339" y="574"/>
                </a:lnTo>
                <a:lnTo>
                  <a:pt x="380" y="574"/>
                </a:lnTo>
                <a:lnTo>
                  <a:pt x="413" y="574"/>
                </a:lnTo>
                <a:lnTo>
                  <a:pt x="413" y="467"/>
                </a:lnTo>
                <a:lnTo>
                  <a:pt x="455" y="467"/>
                </a:lnTo>
                <a:lnTo>
                  <a:pt x="488" y="467"/>
                </a:lnTo>
                <a:lnTo>
                  <a:pt x="529" y="467"/>
                </a:lnTo>
                <a:lnTo>
                  <a:pt x="571" y="467"/>
                </a:lnTo>
                <a:lnTo>
                  <a:pt x="604" y="467"/>
                </a:lnTo>
                <a:lnTo>
                  <a:pt x="645" y="467"/>
                </a:lnTo>
                <a:lnTo>
                  <a:pt x="678" y="467"/>
                </a:lnTo>
                <a:lnTo>
                  <a:pt x="720" y="467"/>
                </a:lnTo>
                <a:lnTo>
                  <a:pt x="753" y="467"/>
                </a:lnTo>
                <a:lnTo>
                  <a:pt x="753" y="361"/>
                </a:lnTo>
                <a:lnTo>
                  <a:pt x="794" y="361"/>
                </a:lnTo>
                <a:lnTo>
                  <a:pt x="794" y="255"/>
                </a:lnTo>
                <a:lnTo>
                  <a:pt x="827" y="255"/>
                </a:lnTo>
                <a:lnTo>
                  <a:pt x="827" y="148"/>
                </a:lnTo>
                <a:lnTo>
                  <a:pt x="868" y="148"/>
                </a:lnTo>
                <a:lnTo>
                  <a:pt x="902" y="148"/>
                </a:lnTo>
                <a:lnTo>
                  <a:pt x="943" y="148"/>
                </a:lnTo>
                <a:lnTo>
                  <a:pt x="984" y="148"/>
                </a:lnTo>
                <a:lnTo>
                  <a:pt x="1017" y="148"/>
                </a:lnTo>
                <a:lnTo>
                  <a:pt x="1059" y="148"/>
                </a:lnTo>
                <a:lnTo>
                  <a:pt x="1092" y="148"/>
                </a:lnTo>
                <a:lnTo>
                  <a:pt x="1133" y="148"/>
                </a:lnTo>
                <a:lnTo>
                  <a:pt x="1166" y="148"/>
                </a:lnTo>
                <a:lnTo>
                  <a:pt x="1208" y="148"/>
                </a:lnTo>
                <a:lnTo>
                  <a:pt x="1241" y="148"/>
                </a:lnTo>
                <a:lnTo>
                  <a:pt x="1282" y="148"/>
                </a:lnTo>
                <a:lnTo>
                  <a:pt x="1315" y="148"/>
                </a:lnTo>
                <a:lnTo>
                  <a:pt x="1357" y="148"/>
                </a:lnTo>
                <a:lnTo>
                  <a:pt x="1398" y="148"/>
                </a:lnTo>
                <a:lnTo>
                  <a:pt x="1431" y="148"/>
                </a:lnTo>
                <a:lnTo>
                  <a:pt x="1472" y="148"/>
                </a:lnTo>
                <a:lnTo>
                  <a:pt x="1506" y="148"/>
                </a:lnTo>
                <a:lnTo>
                  <a:pt x="1547" y="148"/>
                </a:lnTo>
                <a:lnTo>
                  <a:pt x="1580" y="148"/>
                </a:lnTo>
                <a:lnTo>
                  <a:pt x="1621" y="148"/>
                </a:lnTo>
                <a:lnTo>
                  <a:pt x="1621" y="0"/>
                </a:lnTo>
                <a:lnTo>
                  <a:pt x="1654" y="0"/>
                </a:lnTo>
                <a:lnTo>
                  <a:pt x="1696" y="0"/>
                </a:lnTo>
                <a:lnTo>
                  <a:pt x="1729" y="0"/>
                </a:lnTo>
                <a:lnTo>
                  <a:pt x="1770" y="0"/>
                </a:lnTo>
                <a:lnTo>
                  <a:pt x="1812" y="0"/>
                </a:lnTo>
                <a:lnTo>
                  <a:pt x="1845" y="0"/>
                </a:lnTo>
                <a:lnTo>
                  <a:pt x="1886" y="0"/>
                </a:lnTo>
                <a:lnTo>
                  <a:pt x="1919" y="0"/>
                </a:lnTo>
                <a:lnTo>
                  <a:pt x="1961" y="0"/>
                </a:lnTo>
                <a:lnTo>
                  <a:pt x="1994" y="0"/>
                </a:lnTo>
                <a:lnTo>
                  <a:pt x="2035" y="0"/>
                </a:lnTo>
                <a:lnTo>
                  <a:pt x="2068" y="0"/>
                </a:lnTo>
                <a:lnTo>
                  <a:pt x="2109" y="0"/>
                </a:lnTo>
                <a:lnTo>
                  <a:pt x="2143" y="0"/>
                </a:lnTo>
                <a:lnTo>
                  <a:pt x="2184" y="0"/>
                </a:lnTo>
                <a:lnTo>
                  <a:pt x="2225" y="0"/>
                </a:lnTo>
                <a:lnTo>
                  <a:pt x="2258" y="0"/>
                </a:lnTo>
                <a:lnTo>
                  <a:pt x="2300" y="0"/>
                </a:lnTo>
                <a:lnTo>
                  <a:pt x="2333" y="0"/>
                </a:lnTo>
                <a:lnTo>
                  <a:pt x="2374" y="0"/>
                </a:lnTo>
                <a:lnTo>
                  <a:pt x="2407" y="0"/>
                </a:lnTo>
                <a:lnTo>
                  <a:pt x="2449" y="0"/>
                </a:lnTo>
                <a:lnTo>
                  <a:pt x="2482" y="0"/>
                </a:lnTo>
                <a:lnTo>
                  <a:pt x="2523" y="0"/>
                </a:lnTo>
                <a:lnTo>
                  <a:pt x="2556" y="0"/>
                </a:lnTo>
                <a:lnTo>
                  <a:pt x="2598" y="0"/>
                </a:lnTo>
                <a:lnTo>
                  <a:pt x="2639" y="0"/>
                </a:lnTo>
                <a:lnTo>
                  <a:pt x="2672" y="0"/>
                </a:lnTo>
                <a:lnTo>
                  <a:pt x="2713" y="0"/>
                </a:lnTo>
                <a:lnTo>
                  <a:pt x="2747" y="0"/>
                </a:lnTo>
                <a:lnTo>
                  <a:pt x="2788" y="0"/>
                </a:lnTo>
                <a:lnTo>
                  <a:pt x="2821" y="0"/>
                </a:lnTo>
                <a:lnTo>
                  <a:pt x="2862" y="0"/>
                </a:lnTo>
                <a:lnTo>
                  <a:pt x="2895" y="0"/>
                </a:lnTo>
                <a:lnTo>
                  <a:pt x="2937" y="0"/>
                </a:lnTo>
                <a:lnTo>
                  <a:pt x="2970" y="0"/>
                </a:lnTo>
                <a:lnTo>
                  <a:pt x="3011" y="0"/>
                </a:lnTo>
              </a:path>
            </a:pathLst>
          </a:custGeom>
          <a:noFill/>
          <a:ln w="39688">
            <a:solidFill>
              <a:srgbClr val="BB3F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13" name="Freeform 29"/>
          <p:cNvSpPr>
            <a:spLocks/>
          </p:cNvSpPr>
          <p:nvPr/>
        </p:nvSpPr>
        <p:spPr bwMode="auto">
          <a:xfrm>
            <a:off x="1833563" y="4935538"/>
            <a:ext cx="5378450" cy="506412"/>
          </a:xfrm>
          <a:custGeom>
            <a:avLst/>
            <a:gdLst/>
            <a:ahLst/>
            <a:cxnLst>
              <a:cxn ang="0">
                <a:pos x="41" y="319"/>
              </a:cxn>
              <a:cxn ang="0">
                <a:pos x="116" y="319"/>
              </a:cxn>
              <a:cxn ang="0">
                <a:pos x="190" y="319"/>
              </a:cxn>
              <a:cxn ang="0">
                <a:pos x="264" y="319"/>
              </a:cxn>
              <a:cxn ang="0">
                <a:pos x="306" y="298"/>
              </a:cxn>
              <a:cxn ang="0">
                <a:pos x="339" y="262"/>
              </a:cxn>
              <a:cxn ang="0">
                <a:pos x="380" y="220"/>
              </a:cxn>
              <a:cxn ang="0">
                <a:pos x="413" y="198"/>
              </a:cxn>
              <a:cxn ang="0">
                <a:pos x="488" y="198"/>
              </a:cxn>
              <a:cxn ang="0">
                <a:pos x="571" y="198"/>
              </a:cxn>
              <a:cxn ang="0">
                <a:pos x="645" y="198"/>
              </a:cxn>
              <a:cxn ang="0">
                <a:pos x="678" y="177"/>
              </a:cxn>
              <a:cxn ang="0">
                <a:pos x="753" y="177"/>
              </a:cxn>
              <a:cxn ang="0">
                <a:pos x="794" y="85"/>
              </a:cxn>
              <a:cxn ang="0">
                <a:pos x="868" y="85"/>
              </a:cxn>
              <a:cxn ang="0">
                <a:pos x="943" y="85"/>
              </a:cxn>
              <a:cxn ang="0">
                <a:pos x="1017" y="85"/>
              </a:cxn>
              <a:cxn ang="0">
                <a:pos x="1092" y="85"/>
              </a:cxn>
              <a:cxn ang="0">
                <a:pos x="1166" y="85"/>
              </a:cxn>
              <a:cxn ang="0">
                <a:pos x="1241" y="85"/>
              </a:cxn>
              <a:cxn ang="0">
                <a:pos x="1315" y="85"/>
              </a:cxn>
              <a:cxn ang="0">
                <a:pos x="1398" y="85"/>
              </a:cxn>
              <a:cxn ang="0">
                <a:pos x="1472" y="85"/>
              </a:cxn>
              <a:cxn ang="0">
                <a:pos x="1547" y="85"/>
              </a:cxn>
              <a:cxn ang="0">
                <a:pos x="1621" y="85"/>
              </a:cxn>
              <a:cxn ang="0">
                <a:pos x="1696" y="85"/>
              </a:cxn>
              <a:cxn ang="0">
                <a:pos x="1770" y="85"/>
              </a:cxn>
              <a:cxn ang="0">
                <a:pos x="1845" y="85"/>
              </a:cxn>
              <a:cxn ang="0">
                <a:pos x="1919" y="85"/>
              </a:cxn>
              <a:cxn ang="0">
                <a:pos x="1994" y="85"/>
              </a:cxn>
              <a:cxn ang="0">
                <a:pos x="2035" y="57"/>
              </a:cxn>
              <a:cxn ang="0">
                <a:pos x="2068" y="0"/>
              </a:cxn>
              <a:cxn ang="0">
                <a:pos x="2143" y="0"/>
              </a:cxn>
              <a:cxn ang="0">
                <a:pos x="2225" y="0"/>
              </a:cxn>
              <a:cxn ang="0">
                <a:pos x="2300" y="0"/>
              </a:cxn>
              <a:cxn ang="0">
                <a:pos x="2374" y="0"/>
              </a:cxn>
              <a:cxn ang="0">
                <a:pos x="2449" y="0"/>
              </a:cxn>
              <a:cxn ang="0">
                <a:pos x="2523" y="0"/>
              </a:cxn>
              <a:cxn ang="0">
                <a:pos x="2598" y="0"/>
              </a:cxn>
              <a:cxn ang="0">
                <a:pos x="2672" y="0"/>
              </a:cxn>
              <a:cxn ang="0">
                <a:pos x="2747" y="0"/>
              </a:cxn>
              <a:cxn ang="0">
                <a:pos x="2821" y="0"/>
              </a:cxn>
              <a:cxn ang="0">
                <a:pos x="2895" y="0"/>
              </a:cxn>
              <a:cxn ang="0">
                <a:pos x="2970" y="0"/>
              </a:cxn>
            </a:cxnLst>
            <a:rect l="0" t="0" r="r" b="b"/>
            <a:pathLst>
              <a:path w="3011" h="319">
                <a:moveTo>
                  <a:pt x="0" y="319"/>
                </a:moveTo>
                <a:lnTo>
                  <a:pt x="41" y="319"/>
                </a:lnTo>
                <a:lnTo>
                  <a:pt x="74" y="319"/>
                </a:lnTo>
                <a:lnTo>
                  <a:pt x="116" y="319"/>
                </a:lnTo>
                <a:lnTo>
                  <a:pt x="157" y="319"/>
                </a:lnTo>
                <a:lnTo>
                  <a:pt x="190" y="319"/>
                </a:lnTo>
                <a:lnTo>
                  <a:pt x="231" y="319"/>
                </a:lnTo>
                <a:lnTo>
                  <a:pt x="264" y="319"/>
                </a:lnTo>
                <a:lnTo>
                  <a:pt x="264" y="298"/>
                </a:lnTo>
                <a:lnTo>
                  <a:pt x="306" y="298"/>
                </a:lnTo>
                <a:lnTo>
                  <a:pt x="339" y="298"/>
                </a:lnTo>
                <a:lnTo>
                  <a:pt x="339" y="262"/>
                </a:lnTo>
                <a:lnTo>
                  <a:pt x="380" y="262"/>
                </a:lnTo>
                <a:lnTo>
                  <a:pt x="380" y="220"/>
                </a:lnTo>
                <a:lnTo>
                  <a:pt x="413" y="220"/>
                </a:lnTo>
                <a:lnTo>
                  <a:pt x="413" y="198"/>
                </a:lnTo>
                <a:lnTo>
                  <a:pt x="455" y="198"/>
                </a:lnTo>
                <a:lnTo>
                  <a:pt x="488" y="198"/>
                </a:lnTo>
                <a:lnTo>
                  <a:pt x="529" y="198"/>
                </a:lnTo>
                <a:lnTo>
                  <a:pt x="571" y="198"/>
                </a:lnTo>
                <a:lnTo>
                  <a:pt x="604" y="198"/>
                </a:lnTo>
                <a:lnTo>
                  <a:pt x="645" y="198"/>
                </a:lnTo>
                <a:lnTo>
                  <a:pt x="678" y="198"/>
                </a:lnTo>
                <a:lnTo>
                  <a:pt x="678" y="177"/>
                </a:lnTo>
                <a:lnTo>
                  <a:pt x="720" y="177"/>
                </a:lnTo>
                <a:lnTo>
                  <a:pt x="753" y="177"/>
                </a:lnTo>
                <a:lnTo>
                  <a:pt x="794" y="177"/>
                </a:lnTo>
                <a:lnTo>
                  <a:pt x="794" y="85"/>
                </a:lnTo>
                <a:lnTo>
                  <a:pt x="827" y="85"/>
                </a:lnTo>
                <a:lnTo>
                  <a:pt x="868" y="85"/>
                </a:lnTo>
                <a:lnTo>
                  <a:pt x="902" y="85"/>
                </a:lnTo>
                <a:lnTo>
                  <a:pt x="943" y="85"/>
                </a:lnTo>
                <a:lnTo>
                  <a:pt x="984" y="85"/>
                </a:lnTo>
                <a:lnTo>
                  <a:pt x="1017" y="85"/>
                </a:lnTo>
                <a:lnTo>
                  <a:pt x="1059" y="85"/>
                </a:lnTo>
                <a:lnTo>
                  <a:pt x="1092" y="85"/>
                </a:lnTo>
                <a:lnTo>
                  <a:pt x="1133" y="85"/>
                </a:lnTo>
                <a:lnTo>
                  <a:pt x="1166" y="85"/>
                </a:lnTo>
                <a:lnTo>
                  <a:pt x="1208" y="85"/>
                </a:lnTo>
                <a:lnTo>
                  <a:pt x="1241" y="85"/>
                </a:lnTo>
                <a:lnTo>
                  <a:pt x="1282" y="85"/>
                </a:lnTo>
                <a:lnTo>
                  <a:pt x="1315" y="85"/>
                </a:lnTo>
                <a:lnTo>
                  <a:pt x="1357" y="85"/>
                </a:lnTo>
                <a:lnTo>
                  <a:pt x="1398" y="85"/>
                </a:lnTo>
                <a:lnTo>
                  <a:pt x="1431" y="85"/>
                </a:lnTo>
                <a:lnTo>
                  <a:pt x="1472" y="85"/>
                </a:lnTo>
                <a:lnTo>
                  <a:pt x="1506" y="85"/>
                </a:lnTo>
                <a:lnTo>
                  <a:pt x="1547" y="85"/>
                </a:lnTo>
                <a:lnTo>
                  <a:pt x="1580" y="85"/>
                </a:lnTo>
                <a:lnTo>
                  <a:pt x="1621" y="85"/>
                </a:lnTo>
                <a:lnTo>
                  <a:pt x="1654" y="85"/>
                </a:lnTo>
                <a:lnTo>
                  <a:pt x="1696" y="85"/>
                </a:lnTo>
                <a:lnTo>
                  <a:pt x="1729" y="85"/>
                </a:lnTo>
                <a:lnTo>
                  <a:pt x="1770" y="85"/>
                </a:lnTo>
                <a:lnTo>
                  <a:pt x="1812" y="85"/>
                </a:lnTo>
                <a:lnTo>
                  <a:pt x="1845" y="85"/>
                </a:lnTo>
                <a:lnTo>
                  <a:pt x="1886" y="85"/>
                </a:lnTo>
                <a:lnTo>
                  <a:pt x="1919" y="85"/>
                </a:lnTo>
                <a:lnTo>
                  <a:pt x="1961" y="85"/>
                </a:lnTo>
                <a:lnTo>
                  <a:pt x="1994" y="85"/>
                </a:lnTo>
                <a:lnTo>
                  <a:pt x="1994" y="57"/>
                </a:lnTo>
                <a:lnTo>
                  <a:pt x="2035" y="57"/>
                </a:lnTo>
                <a:lnTo>
                  <a:pt x="2035" y="0"/>
                </a:lnTo>
                <a:lnTo>
                  <a:pt x="2068" y="0"/>
                </a:lnTo>
                <a:lnTo>
                  <a:pt x="2109" y="0"/>
                </a:lnTo>
                <a:lnTo>
                  <a:pt x="2143" y="0"/>
                </a:lnTo>
                <a:lnTo>
                  <a:pt x="2184" y="0"/>
                </a:lnTo>
                <a:lnTo>
                  <a:pt x="2225" y="0"/>
                </a:lnTo>
                <a:lnTo>
                  <a:pt x="2258" y="0"/>
                </a:lnTo>
                <a:lnTo>
                  <a:pt x="2300" y="0"/>
                </a:lnTo>
                <a:lnTo>
                  <a:pt x="2333" y="0"/>
                </a:lnTo>
                <a:lnTo>
                  <a:pt x="2374" y="0"/>
                </a:lnTo>
                <a:lnTo>
                  <a:pt x="2407" y="0"/>
                </a:lnTo>
                <a:lnTo>
                  <a:pt x="2449" y="0"/>
                </a:lnTo>
                <a:lnTo>
                  <a:pt x="2482" y="0"/>
                </a:lnTo>
                <a:lnTo>
                  <a:pt x="2523" y="0"/>
                </a:lnTo>
                <a:lnTo>
                  <a:pt x="2556" y="0"/>
                </a:lnTo>
                <a:lnTo>
                  <a:pt x="2598" y="0"/>
                </a:lnTo>
                <a:lnTo>
                  <a:pt x="2639" y="0"/>
                </a:lnTo>
                <a:lnTo>
                  <a:pt x="2672" y="0"/>
                </a:lnTo>
                <a:lnTo>
                  <a:pt x="2713" y="0"/>
                </a:lnTo>
                <a:lnTo>
                  <a:pt x="2747" y="0"/>
                </a:lnTo>
                <a:lnTo>
                  <a:pt x="2788" y="0"/>
                </a:lnTo>
                <a:lnTo>
                  <a:pt x="2821" y="0"/>
                </a:lnTo>
                <a:lnTo>
                  <a:pt x="2862" y="0"/>
                </a:lnTo>
                <a:lnTo>
                  <a:pt x="2895" y="0"/>
                </a:lnTo>
                <a:lnTo>
                  <a:pt x="2937" y="0"/>
                </a:lnTo>
                <a:lnTo>
                  <a:pt x="2970" y="0"/>
                </a:lnTo>
                <a:lnTo>
                  <a:pt x="3011" y="0"/>
                </a:lnTo>
              </a:path>
            </a:pathLst>
          </a:custGeom>
          <a:noFill/>
          <a:ln w="39688">
            <a:solidFill>
              <a:srgbClr val="2EB84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14" name="Freeform 30"/>
          <p:cNvSpPr>
            <a:spLocks/>
          </p:cNvSpPr>
          <p:nvPr/>
        </p:nvSpPr>
        <p:spPr bwMode="auto">
          <a:xfrm>
            <a:off x="1833563" y="5362577"/>
            <a:ext cx="5378450" cy="79375"/>
          </a:xfrm>
          <a:custGeom>
            <a:avLst/>
            <a:gdLst/>
            <a:ahLst/>
            <a:cxnLst>
              <a:cxn ang="0">
                <a:pos x="41" y="50"/>
              </a:cxn>
              <a:cxn ang="0">
                <a:pos x="116" y="50"/>
              </a:cxn>
              <a:cxn ang="0">
                <a:pos x="190" y="50"/>
              </a:cxn>
              <a:cxn ang="0">
                <a:pos x="264" y="50"/>
              </a:cxn>
              <a:cxn ang="0">
                <a:pos x="339" y="50"/>
              </a:cxn>
              <a:cxn ang="0">
                <a:pos x="380" y="29"/>
              </a:cxn>
              <a:cxn ang="0">
                <a:pos x="455" y="29"/>
              </a:cxn>
              <a:cxn ang="0">
                <a:pos x="529" y="29"/>
              </a:cxn>
              <a:cxn ang="0">
                <a:pos x="604" y="29"/>
              </a:cxn>
              <a:cxn ang="0">
                <a:pos x="678" y="29"/>
              </a:cxn>
              <a:cxn ang="0">
                <a:pos x="753" y="29"/>
              </a:cxn>
              <a:cxn ang="0">
                <a:pos x="794" y="0"/>
              </a:cxn>
              <a:cxn ang="0">
                <a:pos x="868" y="0"/>
              </a:cxn>
              <a:cxn ang="0">
                <a:pos x="943" y="0"/>
              </a:cxn>
              <a:cxn ang="0">
                <a:pos x="1017" y="0"/>
              </a:cxn>
              <a:cxn ang="0">
                <a:pos x="1092" y="0"/>
              </a:cxn>
              <a:cxn ang="0">
                <a:pos x="1166" y="0"/>
              </a:cxn>
              <a:cxn ang="0">
                <a:pos x="1241" y="0"/>
              </a:cxn>
              <a:cxn ang="0">
                <a:pos x="1315" y="0"/>
              </a:cxn>
              <a:cxn ang="0">
                <a:pos x="1398" y="0"/>
              </a:cxn>
              <a:cxn ang="0">
                <a:pos x="1472" y="0"/>
              </a:cxn>
              <a:cxn ang="0">
                <a:pos x="1547" y="0"/>
              </a:cxn>
              <a:cxn ang="0">
                <a:pos x="1621" y="0"/>
              </a:cxn>
              <a:cxn ang="0">
                <a:pos x="1696" y="0"/>
              </a:cxn>
              <a:cxn ang="0">
                <a:pos x="1770" y="0"/>
              </a:cxn>
              <a:cxn ang="0">
                <a:pos x="1845" y="0"/>
              </a:cxn>
              <a:cxn ang="0">
                <a:pos x="1919" y="0"/>
              </a:cxn>
              <a:cxn ang="0">
                <a:pos x="1994" y="0"/>
              </a:cxn>
              <a:cxn ang="0">
                <a:pos x="2068" y="0"/>
              </a:cxn>
              <a:cxn ang="0">
                <a:pos x="2143" y="0"/>
              </a:cxn>
              <a:cxn ang="0">
                <a:pos x="2225" y="0"/>
              </a:cxn>
              <a:cxn ang="0">
                <a:pos x="2300" y="0"/>
              </a:cxn>
              <a:cxn ang="0">
                <a:pos x="2374" y="0"/>
              </a:cxn>
              <a:cxn ang="0">
                <a:pos x="2449" y="0"/>
              </a:cxn>
              <a:cxn ang="0">
                <a:pos x="2523" y="0"/>
              </a:cxn>
              <a:cxn ang="0">
                <a:pos x="2598" y="0"/>
              </a:cxn>
              <a:cxn ang="0">
                <a:pos x="2672" y="0"/>
              </a:cxn>
              <a:cxn ang="0">
                <a:pos x="2747" y="0"/>
              </a:cxn>
              <a:cxn ang="0">
                <a:pos x="2821" y="0"/>
              </a:cxn>
              <a:cxn ang="0">
                <a:pos x="2895" y="0"/>
              </a:cxn>
              <a:cxn ang="0">
                <a:pos x="2970" y="0"/>
              </a:cxn>
            </a:cxnLst>
            <a:rect l="0" t="0" r="r" b="b"/>
            <a:pathLst>
              <a:path w="3011" h="50">
                <a:moveTo>
                  <a:pt x="0" y="50"/>
                </a:moveTo>
                <a:lnTo>
                  <a:pt x="41" y="50"/>
                </a:lnTo>
                <a:lnTo>
                  <a:pt x="74" y="50"/>
                </a:lnTo>
                <a:lnTo>
                  <a:pt x="116" y="50"/>
                </a:lnTo>
                <a:lnTo>
                  <a:pt x="157" y="50"/>
                </a:lnTo>
                <a:lnTo>
                  <a:pt x="190" y="50"/>
                </a:lnTo>
                <a:lnTo>
                  <a:pt x="231" y="50"/>
                </a:lnTo>
                <a:lnTo>
                  <a:pt x="264" y="50"/>
                </a:lnTo>
                <a:lnTo>
                  <a:pt x="306" y="50"/>
                </a:lnTo>
                <a:lnTo>
                  <a:pt x="339" y="50"/>
                </a:lnTo>
                <a:lnTo>
                  <a:pt x="339" y="29"/>
                </a:lnTo>
                <a:lnTo>
                  <a:pt x="380" y="29"/>
                </a:lnTo>
                <a:lnTo>
                  <a:pt x="413" y="29"/>
                </a:lnTo>
                <a:lnTo>
                  <a:pt x="455" y="29"/>
                </a:lnTo>
                <a:lnTo>
                  <a:pt x="488" y="29"/>
                </a:lnTo>
                <a:lnTo>
                  <a:pt x="529" y="29"/>
                </a:lnTo>
                <a:lnTo>
                  <a:pt x="571" y="29"/>
                </a:lnTo>
                <a:lnTo>
                  <a:pt x="604" y="29"/>
                </a:lnTo>
                <a:lnTo>
                  <a:pt x="645" y="29"/>
                </a:lnTo>
                <a:lnTo>
                  <a:pt x="678" y="29"/>
                </a:lnTo>
                <a:lnTo>
                  <a:pt x="720" y="29"/>
                </a:lnTo>
                <a:lnTo>
                  <a:pt x="753" y="29"/>
                </a:lnTo>
                <a:lnTo>
                  <a:pt x="794" y="29"/>
                </a:lnTo>
                <a:lnTo>
                  <a:pt x="794" y="0"/>
                </a:lnTo>
                <a:lnTo>
                  <a:pt x="827" y="0"/>
                </a:lnTo>
                <a:lnTo>
                  <a:pt x="868" y="0"/>
                </a:lnTo>
                <a:lnTo>
                  <a:pt x="902" y="0"/>
                </a:lnTo>
                <a:lnTo>
                  <a:pt x="943" y="0"/>
                </a:lnTo>
                <a:lnTo>
                  <a:pt x="984" y="0"/>
                </a:lnTo>
                <a:lnTo>
                  <a:pt x="1017" y="0"/>
                </a:lnTo>
                <a:lnTo>
                  <a:pt x="1059" y="0"/>
                </a:lnTo>
                <a:lnTo>
                  <a:pt x="1092" y="0"/>
                </a:lnTo>
                <a:lnTo>
                  <a:pt x="1133" y="0"/>
                </a:lnTo>
                <a:lnTo>
                  <a:pt x="1166" y="0"/>
                </a:lnTo>
                <a:lnTo>
                  <a:pt x="1208" y="0"/>
                </a:lnTo>
                <a:lnTo>
                  <a:pt x="1241" y="0"/>
                </a:lnTo>
                <a:lnTo>
                  <a:pt x="1282" y="0"/>
                </a:lnTo>
                <a:lnTo>
                  <a:pt x="1315" y="0"/>
                </a:lnTo>
                <a:lnTo>
                  <a:pt x="1357" y="0"/>
                </a:lnTo>
                <a:lnTo>
                  <a:pt x="1398" y="0"/>
                </a:lnTo>
                <a:lnTo>
                  <a:pt x="1431" y="0"/>
                </a:lnTo>
                <a:lnTo>
                  <a:pt x="1472" y="0"/>
                </a:lnTo>
                <a:lnTo>
                  <a:pt x="1506" y="0"/>
                </a:lnTo>
                <a:lnTo>
                  <a:pt x="1547" y="0"/>
                </a:lnTo>
                <a:lnTo>
                  <a:pt x="1580" y="0"/>
                </a:lnTo>
                <a:lnTo>
                  <a:pt x="1621" y="0"/>
                </a:lnTo>
                <a:lnTo>
                  <a:pt x="1654" y="0"/>
                </a:lnTo>
                <a:lnTo>
                  <a:pt x="1696" y="0"/>
                </a:lnTo>
                <a:lnTo>
                  <a:pt x="1729" y="0"/>
                </a:lnTo>
                <a:lnTo>
                  <a:pt x="1770" y="0"/>
                </a:lnTo>
                <a:lnTo>
                  <a:pt x="1812" y="0"/>
                </a:lnTo>
                <a:lnTo>
                  <a:pt x="1845" y="0"/>
                </a:lnTo>
                <a:lnTo>
                  <a:pt x="1886" y="0"/>
                </a:lnTo>
                <a:lnTo>
                  <a:pt x="1919" y="0"/>
                </a:lnTo>
                <a:lnTo>
                  <a:pt x="1961" y="0"/>
                </a:lnTo>
                <a:lnTo>
                  <a:pt x="1994" y="0"/>
                </a:lnTo>
                <a:lnTo>
                  <a:pt x="2035" y="0"/>
                </a:lnTo>
                <a:lnTo>
                  <a:pt x="2068" y="0"/>
                </a:lnTo>
                <a:lnTo>
                  <a:pt x="2109" y="0"/>
                </a:lnTo>
                <a:lnTo>
                  <a:pt x="2143" y="0"/>
                </a:lnTo>
                <a:lnTo>
                  <a:pt x="2184" y="0"/>
                </a:lnTo>
                <a:lnTo>
                  <a:pt x="2225" y="0"/>
                </a:lnTo>
                <a:lnTo>
                  <a:pt x="2258" y="0"/>
                </a:lnTo>
                <a:lnTo>
                  <a:pt x="2300" y="0"/>
                </a:lnTo>
                <a:lnTo>
                  <a:pt x="2333" y="0"/>
                </a:lnTo>
                <a:lnTo>
                  <a:pt x="2374" y="0"/>
                </a:lnTo>
                <a:lnTo>
                  <a:pt x="2407" y="0"/>
                </a:lnTo>
                <a:lnTo>
                  <a:pt x="2449" y="0"/>
                </a:lnTo>
                <a:lnTo>
                  <a:pt x="2482" y="0"/>
                </a:lnTo>
                <a:lnTo>
                  <a:pt x="2523" y="0"/>
                </a:lnTo>
                <a:lnTo>
                  <a:pt x="2556" y="0"/>
                </a:lnTo>
                <a:lnTo>
                  <a:pt x="2598" y="0"/>
                </a:lnTo>
                <a:lnTo>
                  <a:pt x="2639" y="0"/>
                </a:lnTo>
                <a:lnTo>
                  <a:pt x="2672" y="0"/>
                </a:lnTo>
                <a:lnTo>
                  <a:pt x="2713" y="0"/>
                </a:lnTo>
                <a:lnTo>
                  <a:pt x="2747" y="0"/>
                </a:lnTo>
                <a:lnTo>
                  <a:pt x="2788" y="0"/>
                </a:lnTo>
                <a:lnTo>
                  <a:pt x="2821" y="0"/>
                </a:lnTo>
                <a:lnTo>
                  <a:pt x="2862" y="0"/>
                </a:lnTo>
                <a:lnTo>
                  <a:pt x="2895" y="0"/>
                </a:lnTo>
                <a:lnTo>
                  <a:pt x="2937" y="0"/>
                </a:lnTo>
                <a:lnTo>
                  <a:pt x="2970" y="0"/>
                </a:lnTo>
                <a:lnTo>
                  <a:pt x="3011" y="0"/>
                </a:lnTo>
              </a:path>
            </a:pathLst>
          </a:custGeom>
          <a:noFill/>
          <a:ln w="39688">
            <a:solidFill>
              <a:srgbClr val="248BA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15" name="Freeform 31"/>
          <p:cNvSpPr>
            <a:spLocks/>
          </p:cNvSpPr>
          <p:nvPr/>
        </p:nvSpPr>
        <p:spPr bwMode="auto">
          <a:xfrm>
            <a:off x="1833563" y="5026027"/>
            <a:ext cx="5378450" cy="415925"/>
          </a:xfrm>
          <a:custGeom>
            <a:avLst/>
            <a:gdLst/>
            <a:ahLst/>
            <a:cxnLst>
              <a:cxn ang="0">
                <a:pos x="41" y="262"/>
              </a:cxn>
              <a:cxn ang="0">
                <a:pos x="116" y="262"/>
              </a:cxn>
              <a:cxn ang="0">
                <a:pos x="190" y="262"/>
              </a:cxn>
              <a:cxn ang="0">
                <a:pos x="264" y="262"/>
              </a:cxn>
              <a:cxn ang="0">
                <a:pos x="339" y="262"/>
              </a:cxn>
              <a:cxn ang="0">
                <a:pos x="413" y="262"/>
              </a:cxn>
              <a:cxn ang="0">
                <a:pos x="488" y="262"/>
              </a:cxn>
              <a:cxn ang="0">
                <a:pos x="571" y="262"/>
              </a:cxn>
              <a:cxn ang="0">
                <a:pos x="645" y="262"/>
              </a:cxn>
              <a:cxn ang="0">
                <a:pos x="720" y="262"/>
              </a:cxn>
              <a:cxn ang="0">
                <a:pos x="794" y="262"/>
              </a:cxn>
              <a:cxn ang="0">
                <a:pos x="868" y="262"/>
              </a:cxn>
              <a:cxn ang="0">
                <a:pos x="943" y="262"/>
              </a:cxn>
              <a:cxn ang="0">
                <a:pos x="1017" y="262"/>
              </a:cxn>
              <a:cxn ang="0">
                <a:pos x="1092" y="262"/>
              </a:cxn>
              <a:cxn ang="0">
                <a:pos x="1166" y="262"/>
              </a:cxn>
              <a:cxn ang="0">
                <a:pos x="1241" y="262"/>
              </a:cxn>
              <a:cxn ang="0">
                <a:pos x="1315" y="262"/>
              </a:cxn>
              <a:cxn ang="0">
                <a:pos x="1398" y="262"/>
              </a:cxn>
              <a:cxn ang="0">
                <a:pos x="1472" y="262"/>
              </a:cxn>
              <a:cxn ang="0">
                <a:pos x="1547" y="262"/>
              </a:cxn>
              <a:cxn ang="0">
                <a:pos x="1621" y="262"/>
              </a:cxn>
              <a:cxn ang="0">
                <a:pos x="1696" y="262"/>
              </a:cxn>
              <a:cxn ang="0">
                <a:pos x="1770" y="262"/>
              </a:cxn>
              <a:cxn ang="0">
                <a:pos x="1845" y="262"/>
              </a:cxn>
              <a:cxn ang="0">
                <a:pos x="1919" y="262"/>
              </a:cxn>
              <a:cxn ang="0">
                <a:pos x="1961" y="0"/>
              </a:cxn>
              <a:cxn ang="0">
                <a:pos x="2035" y="0"/>
              </a:cxn>
              <a:cxn ang="0">
                <a:pos x="2109" y="0"/>
              </a:cxn>
              <a:cxn ang="0">
                <a:pos x="2184" y="0"/>
              </a:cxn>
              <a:cxn ang="0">
                <a:pos x="2258" y="0"/>
              </a:cxn>
              <a:cxn ang="0">
                <a:pos x="2333" y="0"/>
              </a:cxn>
              <a:cxn ang="0">
                <a:pos x="2407" y="0"/>
              </a:cxn>
              <a:cxn ang="0">
                <a:pos x="2482" y="0"/>
              </a:cxn>
              <a:cxn ang="0">
                <a:pos x="2556" y="0"/>
              </a:cxn>
              <a:cxn ang="0">
                <a:pos x="2639" y="0"/>
              </a:cxn>
              <a:cxn ang="0">
                <a:pos x="2713" y="0"/>
              </a:cxn>
              <a:cxn ang="0">
                <a:pos x="2788" y="0"/>
              </a:cxn>
              <a:cxn ang="0">
                <a:pos x="2862" y="0"/>
              </a:cxn>
              <a:cxn ang="0">
                <a:pos x="2937" y="0"/>
              </a:cxn>
              <a:cxn ang="0">
                <a:pos x="3011" y="0"/>
              </a:cxn>
            </a:cxnLst>
            <a:rect l="0" t="0" r="r" b="b"/>
            <a:pathLst>
              <a:path w="3011" h="262">
                <a:moveTo>
                  <a:pt x="0" y="262"/>
                </a:moveTo>
                <a:lnTo>
                  <a:pt x="41" y="262"/>
                </a:lnTo>
                <a:lnTo>
                  <a:pt x="74" y="262"/>
                </a:lnTo>
                <a:lnTo>
                  <a:pt x="116" y="262"/>
                </a:lnTo>
                <a:lnTo>
                  <a:pt x="157" y="262"/>
                </a:lnTo>
                <a:lnTo>
                  <a:pt x="190" y="262"/>
                </a:lnTo>
                <a:lnTo>
                  <a:pt x="231" y="262"/>
                </a:lnTo>
                <a:lnTo>
                  <a:pt x="264" y="262"/>
                </a:lnTo>
                <a:lnTo>
                  <a:pt x="306" y="262"/>
                </a:lnTo>
                <a:lnTo>
                  <a:pt x="339" y="262"/>
                </a:lnTo>
                <a:lnTo>
                  <a:pt x="380" y="262"/>
                </a:lnTo>
                <a:lnTo>
                  <a:pt x="413" y="262"/>
                </a:lnTo>
                <a:lnTo>
                  <a:pt x="455" y="262"/>
                </a:lnTo>
                <a:lnTo>
                  <a:pt x="488" y="262"/>
                </a:lnTo>
                <a:lnTo>
                  <a:pt x="529" y="262"/>
                </a:lnTo>
                <a:lnTo>
                  <a:pt x="571" y="262"/>
                </a:lnTo>
                <a:lnTo>
                  <a:pt x="604" y="262"/>
                </a:lnTo>
                <a:lnTo>
                  <a:pt x="645" y="262"/>
                </a:lnTo>
                <a:lnTo>
                  <a:pt x="678" y="262"/>
                </a:lnTo>
                <a:lnTo>
                  <a:pt x="720" y="262"/>
                </a:lnTo>
                <a:lnTo>
                  <a:pt x="753" y="262"/>
                </a:lnTo>
                <a:lnTo>
                  <a:pt x="794" y="262"/>
                </a:lnTo>
                <a:lnTo>
                  <a:pt x="827" y="262"/>
                </a:lnTo>
                <a:lnTo>
                  <a:pt x="868" y="262"/>
                </a:lnTo>
                <a:lnTo>
                  <a:pt x="902" y="262"/>
                </a:lnTo>
                <a:lnTo>
                  <a:pt x="943" y="262"/>
                </a:lnTo>
                <a:lnTo>
                  <a:pt x="984" y="262"/>
                </a:lnTo>
                <a:lnTo>
                  <a:pt x="1017" y="262"/>
                </a:lnTo>
                <a:lnTo>
                  <a:pt x="1059" y="262"/>
                </a:lnTo>
                <a:lnTo>
                  <a:pt x="1092" y="262"/>
                </a:lnTo>
                <a:lnTo>
                  <a:pt x="1133" y="262"/>
                </a:lnTo>
                <a:lnTo>
                  <a:pt x="1166" y="262"/>
                </a:lnTo>
                <a:lnTo>
                  <a:pt x="1208" y="262"/>
                </a:lnTo>
                <a:lnTo>
                  <a:pt x="1241" y="262"/>
                </a:lnTo>
                <a:lnTo>
                  <a:pt x="1282" y="262"/>
                </a:lnTo>
                <a:lnTo>
                  <a:pt x="1315" y="262"/>
                </a:lnTo>
                <a:lnTo>
                  <a:pt x="1357" y="262"/>
                </a:lnTo>
                <a:lnTo>
                  <a:pt x="1398" y="262"/>
                </a:lnTo>
                <a:lnTo>
                  <a:pt x="1431" y="262"/>
                </a:lnTo>
                <a:lnTo>
                  <a:pt x="1472" y="262"/>
                </a:lnTo>
                <a:lnTo>
                  <a:pt x="1506" y="262"/>
                </a:lnTo>
                <a:lnTo>
                  <a:pt x="1547" y="262"/>
                </a:lnTo>
                <a:lnTo>
                  <a:pt x="1580" y="262"/>
                </a:lnTo>
                <a:lnTo>
                  <a:pt x="1621" y="262"/>
                </a:lnTo>
                <a:lnTo>
                  <a:pt x="1654" y="262"/>
                </a:lnTo>
                <a:lnTo>
                  <a:pt x="1696" y="262"/>
                </a:lnTo>
                <a:lnTo>
                  <a:pt x="1729" y="262"/>
                </a:lnTo>
                <a:lnTo>
                  <a:pt x="1770" y="262"/>
                </a:lnTo>
                <a:lnTo>
                  <a:pt x="1812" y="262"/>
                </a:lnTo>
                <a:lnTo>
                  <a:pt x="1845" y="262"/>
                </a:lnTo>
                <a:lnTo>
                  <a:pt x="1886" y="262"/>
                </a:lnTo>
                <a:lnTo>
                  <a:pt x="1919" y="262"/>
                </a:lnTo>
                <a:lnTo>
                  <a:pt x="1919" y="0"/>
                </a:lnTo>
                <a:lnTo>
                  <a:pt x="1961" y="0"/>
                </a:lnTo>
                <a:lnTo>
                  <a:pt x="1994" y="0"/>
                </a:lnTo>
                <a:lnTo>
                  <a:pt x="2035" y="0"/>
                </a:lnTo>
                <a:lnTo>
                  <a:pt x="2068" y="0"/>
                </a:lnTo>
                <a:lnTo>
                  <a:pt x="2109" y="0"/>
                </a:lnTo>
                <a:lnTo>
                  <a:pt x="2143" y="0"/>
                </a:lnTo>
                <a:lnTo>
                  <a:pt x="2184" y="0"/>
                </a:lnTo>
                <a:lnTo>
                  <a:pt x="2225" y="0"/>
                </a:lnTo>
                <a:lnTo>
                  <a:pt x="2258" y="0"/>
                </a:lnTo>
                <a:lnTo>
                  <a:pt x="2300" y="0"/>
                </a:lnTo>
                <a:lnTo>
                  <a:pt x="2333" y="0"/>
                </a:lnTo>
                <a:lnTo>
                  <a:pt x="2374" y="0"/>
                </a:lnTo>
                <a:lnTo>
                  <a:pt x="2407" y="0"/>
                </a:lnTo>
                <a:lnTo>
                  <a:pt x="2449" y="0"/>
                </a:lnTo>
                <a:lnTo>
                  <a:pt x="2482" y="0"/>
                </a:lnTo>
                <a:lnTo>
                  <a:pt x="2523" y="0"/>
                </a:lnTo>
                <a:lnTo>
                  <a:pt x="2556" y="0"/>
                </a:lnTo>
                <a:lnTo>
                  <a:pt x="2598" y="0"/>
                </a:lnTo>
                <a:lnTo>
                  <a:pt x="2639" y="0"/>
                </a:lnTo>
                <a:lnTo>
                  <a:pt x="2672" y="0"/>
                </a:lnTo>
                <a:lnTo>
                  <a:pt x="2713" y="0"/>
                </a:lnTo>
                <a:lnTo>
                  <a:pt x="2747" y="0"/>
                </a:lnTo>
                <a:lnTo>
                  <a:pt x="2788" y="0"/>
                </a:lnTo>
                <a:lnTo>
                  <a:pt x="2821" y="0"/>
                </a:lnTo>
                <a:lnTo>
                  <a:pt x="2862" y="0"/>
                </a:lnTo>
                <a:lnTo>
                  <a:pt x="2895" y="0"/>
                </a:lnTo>
                <a:lnTo>
                  <a:pt x="2937" y="0"/>
                </a:lnTo>
                <a:lnTo>
                  <a:pt x="2970" y="0"/>
                </a:lnTo>
                <a:lnTo>
                  <a:pt x="3011" y="0"/>
                </a:lnTo>
              </a:path>
            </a:pathLst>
          </a:custGeom>
          <a:noFill/>
          <a:ln w="39688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016" name="Text Box 32"/>
          <p:cNvSpPr txBox="1">
            <a:spLocks noChangeArrowheads="1"/>
          </p:cNvSpPr>
          <p:nvPr/>
        </p:nvSpPr>
        <p:spPr bwMode="auto">
          <a:xfrm>
            <a:off x="7308851" y="1628776"/>
            <a:ext cx="179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>
                <a:solidFill>
                  <a:srgbClr val="FF0000"/>
                </a:solidFill>
                <a:latin typeface="Arial" charset="0"/>
              </a:rPr>
              <a:t>DR3/4-DQ8</a:t>
            </a:r>
            <a:endParaRPr lang="en-GB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0017" name="Text Box 33"/>
          <p:cNvSpPr txBox="1">
            <a:spLocks noChangeArrowheads="1"/>
          </p:cNvSpPr>
          <p:nvPr/>
        </p:nvSpPr>
        <p:spPr bwMode="auto">
          <a:xfrm>
            <a:off x="7315201" y="2251076"/>
            <a:ext cx="179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>
                <a:solidFill>
                  <a:srgbClr val="FF9900"/>
                </a:solidFill>
                <a:latin typeface="Arial" charset="0"/>
              </a:rPr>
              <a:t>DR4/4-DQ8</a:t>
            </a:r>
            <a:endParaRPr lang="en-GB" sz="24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7315200" y="3789364"/>
            <a:ext cx="1571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>
                <a:solidFill>
                  <a:srgbClr val="D60093"/>
                </a:solidFill>
                <a:latin typeface="Arial" charset="0"/>
              </a:rPr>
              <a:t>Moderate </a:t>
            </a:r>
          </a:p>
          <a:p>
            <a:pPr eaLnBrk="1" hangingPunct="1"/>
            <a:r>
              <a:rPr lang="it-IT" sz="2400">
                <a:solidFill>
                  <a:srgbClr val="D60093"/>
                </a:solidFill>
                <a:latin typeface="Arial" charset="0"/>
              </a:rPr>
              <a:t>DR4-DQ8</a:t>
            </a:r>
            <a:endParaRPr lang="en-GB" sz="2400">
              <a:solidFill>
                <a:srgbClr val="D60093"/>
              </a:solidFill>
              <a:latin typeface="Arial" charset="0"/>
            </a:endParaRPr>
          </a:p>
        </p:txBody>
      </p:sp>
      <p:sp>
        <p:nvSpPr>
          <p:cNvPr id="170019" name="Text Box 35"/>
          <p:cNvSpPr txBox="1">
            <a:spLocks noChangeArrowheads="1"/>
          </p:cNvSpPr>
          <p:nvPr/>
        </p:nvSpPr>
        <p:spPr bwMode="auto">
          <a:xfrm>
            <a:off x="7315200" y="4916489"/>
            <a:ext cx="2188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>
                <a:solidFill>
                  <a:srgbClr val="808000"/>
                </a:solidFill>
                <a:latin typeface="Arial" charset="0"/>
              </a:rPr>
              <a:t>Moderate DR3</a:t>
            </a:r>
            <a:endParaRPr lang="en-GB" sz="24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170020" name="Text Box 36"/>
          <p:cNvSpPr txBox="1">
            <a:spLocks noChangeArrowheads="1"/>
          </p:cNvSpPr>
          <p:nvPr/>
        </p:nvSpPr>
        <p:spPr bwMode="auto">
          <a:xfrm>
            <a:off x="7319963" y="5218114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>
                <a:solidFill>
                  <a:srgbClr val="0099CC"/>
                </a:solidFill>
                <a:latin typeface="Arial" charset="0"/>
              </a:rPr>
              <a:t>Protective</a:t>
            </a:r>
            <a:endParaRPr lang="en-GB" sz="2400">
              <a:solidFill>
                <a:srgbClr val="0099CC"/>
              </a:solidFill>
              <a:latin typeface="Arial" charset="0"/>
            </a:endParaRPr>
          </a:p>
        </p:txBody>
      </p:sp>
      <p:sp>
        <p:nvSpPr>
          <p:cNvPr id="170021" name="Text Box 37"/>
          <p:cNvSpPr txBox="1">
            <a:spLocks noChangeArrowheads="1"/>
          </p:cNvSpPr>
          <p:nvPr/>
        </p:nvSpPr>
        <p:spPr bwMode="auto">
          <a:xfrm>
            <a:off x="7315200" y="4581526"/>
            <a:ext cx="117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>
                <a:solidFill>
                  <a:srgbClr val="00CC00"/>
                </a:solidFill>
                <a:latin typeface="Arial" charset="0"/>
              </a:rPr>
              <a:t>Neutral</a:t>
            </a:r>
            <a:endParaRPr lang="en-GB" sz="240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70022" name="Text Box 38"/>
          <p:cNvSpPr txBox="1">
            <a:spLocks noChangeArrowheads="1"/>
          </p:cNvSpPr>
          <p:nvPr/>
        </p:nvSpPr>
        <p:spPr bwMode="auto">
          <a:xfrm>
            <a:off x="1074739" y="260350"/>
            <a:ext cx="8388386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it-IT" sz="3200">
                <a:solidFill>
                  <a:srgbClr val="000066"/>
                </a:solidFill>
                <a:latin typeface="Arial" charset="0"/>
              </a:rPr>
              <a:t>Development of islet autoantibodies in </a:t>
            </a:r>
          </a:p>
          <a:p>
            <a:pPr algn="ctr" eaLnBrk="1" hangingPunct="1"/>
            <a:r>
              <a:rPr lang="it-IT" sz="3200">
                <a:solidFill>
                  <a:srgbClr val="000066"/>
                </a:solidFill>
                <a:latin typeface="Arial" charset="0"/>
              </a:rPr>
              <a:t>1610 offspring of mothers or fathers with T1D</a:t>
            </a:r>
            <a:endParaRPr lang="en-GB" sz="32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0023" name="Text Box 39"/>
          <p:cNvSpPr txBox="1">
            <a:spLocks noChangeArrowheads="1"/>
          </p:cNvSpPr>
          <p:nvPr/>
        </p:nvSpPr>
        <p:spPr bwMode="auto">
          <a:xfrm>
            <a:off x="2795589" y="6400801"/>
            <a:ext cx="4963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i="1">
                <a:latin typeface="Arial" charset="0"/>
              </a:rPr>
              <a:t>Walter et al, Diabetologia 2003 (updated 2004)</a:t>
            </a:r>
            <a:endParaRPr lang="en-GB" sz="18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3846513" y="5935664"/>
            <a:ext cx="1591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2400">
                <a:solidFill>
                  <a:srgbClr val="000000"/>
                </a:solidFill>
                <a:latin typeface="Arial" charset="0"/>
              </a:rPr>
              <a:t>Age (years)</a:t>
            </a:r>
            <a:endParaRPr lang="en-GB" sz="2400">
              <a:latin typeface="Arial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 rot="16200000">
            <a:off x="-1365805" y="3491191"/>
            <a:ext cx="398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400">
                <a:solidFill>
                  <a:srgbClr val="000000"/>
                </a:solidFill>
                <a:latin typeface="Arial" charset="0"/>
              </a:rPr>
              <a:t>Cumulative Ab frequency (%)</a:t>
            </a:r>
            <a:endParaRPr lang="en-GB" sz="2400">
              <a:latin typeface="Arial" charset="0"/>
            </a:endParaRP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324601" y="1743076"/>
            <a:ext cx="3401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it-IT" sz="2400">
                <a:solidFill>
                  <a:srgbClr val="FF0000"/>
                </a:solidFill>
                <a:latin typeface="Arial" charset="0"/>
              </a:rPr>
              <a:t>DR3/4-DQ8 or 4/4-DQ8</a:t>
            </a:r>
          </a:p>
          <a:p>
            <a:pPr algn="ctr" eaLnBrk="1" hangingPunct="1"/>
            <a:r>
              <a:rPr lang="it-IT" sz="2400">
                <a:solidFill>
                  <a:srgbClr val="FF0000"/>
                </a:solidFill>
                <a:latin typeface="Arial" charset="0"/>
              </a:rPr>
              <a:t>+ INS VNTR I/I</a:t>
            </a:r>
            <a:endParaRPr lang="en-GB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6762750" y="4941889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>
                <a:latin typeface="Arial" charset="0"/>
              </a:rPr>
              <a:t>Other</a:t>
            </a:r>
            <a:endParaRPr lang="en-GB" sz="2400">
              <a:latin typeface="Arial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916114" y="260350"/>
            <a:ext cx="6626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it-IT" sz="3200">
                <a:latin typeface="Arial" charset="0"/>
              </a:rPr>
              <a:t>Development of islet Abs </a:t>
            </a:r>
          </a:p>
          <a:p>
            <a:pPr algn="ctr" eaLnBrk="1" hangingPunct="1"/>
            <a:r>
              <a:rPr lang="it-IT" sz="3200">
                <a:latin typeface="Arial" charset="0"/>
              </a:rPr>
              <a:t>- </a:t>
            </a:r>
            <a:r>
              <a:rPr lang="it-IT" sz="2800">
                <a:latin typeface="Arial" charset="0"/>
              </a:rPr>
              <a:t>HLA DR-DQ and INS VNTR genotypes</a:t>
            </a:r>
            <a:endParaRPr lang="en-GB" sz="2800">
              <a:latin typeface="Arial" charset="0"/>
            </a:endParaRP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1530350" y="5645150"/>
            <a:ext cx="53149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1795464" y="5645150"/>
            <a:ext cx="1587" cy="904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2990851" y="5645150"/>
            <a:ext cx="3175" cy="904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4189414" y="5645150"/>
            <a:ext cx="1587" cy="904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386389" y="5645150"/>
            <a:ext cx="1587" cy="904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6583365" y="5645150"/>
            <a:ext cx="1587" cy="904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768475" y="57467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0</a:t>
            </a:r>
            <a:endParaRPr lang="en-GB" sz="1800">
              <a:latin typeface="Arial" charset="0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2967038" y="57467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2</a:t>
            </a:r>
            <a:endParaRPr lang="en-GB" sz="1800">
              <a:latin typeface="Arial" charset="0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4151313" y="57467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4</a:t>
            </a:r>
            <a:endParaRPr lang="en-GB" sz="1800">
              <a:latin typeface="Arial" charset="0"/>
            </a:endParaRP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60988" y="57467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6</a:t>
            </a:r>
            <a:endParaRPr lang="en-GB" sz="1800">
              <a:latin typeface="Arial" charset="0"/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6543675" y="57467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8</a:t>
            </a:r>
            <a:endParaRPr lang="en-GB" sz="1800">
              <a:latin typeface="Arial" charset="0"/>
            </a:endParaRP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 flipV="1">
            <a:off x="1530350" y="1697038"/>
            <a:ext cx="1589" cy="39481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1427164" y="5443540"/>
            <a:ext cx="103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>
            <a:off x="1427164" y="4857750"/>
            <a:ext cx="1031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1427164" y="4262440"/>
            <a:ext cx="103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 flipH="1">
            <a:off x="1427164" y="3665540"/>
            <a:ext cx="103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 flipH="1">
            <a:off x="1427164" y="3081340"/>
            <a:ext cx="103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H="1">
            <a:off x="1427164" y="2484440"/>
            <a:ext cx="103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33" name="Line 25"/>
          <p:cNvSpPr>
            <a:spLocks noChangeShapeType="1"/>
          </p:cNvSpPr>
          <p:nvPr/>
        </p:nvSpPr>
        <p:spPr bwMode="auto">
          <a:xfrm flipH="1">
            <a:off x="1427164" y="1889125"/>
            <a:ext cx="1031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1093788" y="5314951"/>
            <a:ext cx="192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 0</a:t>
            </a:r>
            <a:endParaRPr lang="en-GB" sz="1800">
              <a:latin typeface="Arial" charset="0"/>
            </a:endParaRP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1093788" y="4719640"/>
            <a:ext cx="192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 5</a:t>
            </a:r>
            <a:endParaRPr lang="en-GB" sz="1800">
              <a:latin typeface="Arial" charset="0"/>
            </a:endParaRPr>
          </a:p>
        </p:txBody>
      </p:sp>
      <p:sp>
        <p:nvSpPr>
          <p:cNvPr id="171036" name="Rectangle 28"/>
          <p:cNvSpPr>
            <a:spLocks noChangeArrowheads="1"/>
          </p:cNvSpPr>
          <p:nvPr/>
        </p:nvSpPr>
        <p:spPr bwMode="auto">
          <a:xfrm>
            <a:off x="1093788" y="413385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10</a:t>
            </a:r>
            <a:endParaRPr lang="en-GB" sz="1800">
              <a:latin typeface="Arial" charset="0"/>
            </a:endParaRPr>
          </a:p>
        </p:txBody>
      </p:sp>
      <p:sp>
        <p:nvSpPr>
          <p:cNvPr id="171037" name="Rectangle 29"/>
          <p:cNvSpPr>
            <a:spLocks noChangeArrowheads="1"/>
          </p:cNvSpPr>
          <p:nvPr/>
        </p:nvSpPr>
        <p:spPr bwMode="auto">
          <a:xfrm>
            <a:off x="1093788" y="353854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15</a:t>
            </a:r>
            <a:endParaRPr lang="en-GB" sz="1800">
              <a:latin typeface="Arial" charset="0"/>
            </a:endParaRPr>
          </a:p>
        </p:txBody>
      </p:sp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1093788" y="294164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20</a:t>
            </a:r>
            <a:endParaRPr lang="en-GB" sz="1800">
              <a:latin typeface="Arial" charset="0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1093788" y="235744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25</a:t>
            </a:r>
            <a:endParaRPr lang="en-GB" sz="1800">
              <a:latin typeface="Arial" charset="0"/>
            </a:endParaRPr>
          </a:p>
        </p:txBody>
      </p:sp>
      <p:sp>
        <p:nvSpPr>
          <p:cNvPr id="171040" name="Rectangle 32"/>
          <p:cNvSpPr>
            <a:spLocks noChangeArrowheads="1"/>
          </p:cNvSpPr>
          <p:nvPr/>
        </p:nvSpPr>
        <p:spPr bwMode="auto">
          <a:xfrm>
            <a:off x="1093788" y="176054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charset="0"/>
              </a:rPr>
              <a:t>30</a:t>
            </a:r>
            <a:endParaRPr lang="en-GB" sz="1800">
              <a:latin typeface="Arial" charset="0"/>
            </a:endParaRPr>
          </a:p>
        </p:txBody>
      </p:sp>
      <p:sp>
        <p:nvSpPr>
          <p:cNvPr id="171041" name="Freeform 33"/>
          <p:cNvSpPr>
            <a:spLocks/>
          </p:cNvSpPr>
          <p:nvPr/>
        </p:nvSpPr>
        <p:spPr bwMode="auto">
          <a:xfrm>
            <a:off x="1795463" y="2271715"/>
            <a:ext cx="4787900" cy="3171825"/>
          </a:xfrm>
          <a:custGeom>
            <a:avLst/>
            <a:gdLst/>
            <a:ahLst/>
            <a:cxnLst>
              <a:cxn ang="0">
                <a:pos x="36" y="1998"/>
              </a:cxn>
              <a:cxn ang="0">
                <a:pos x="99" y="1998"/>
              </a:cxn>
              <a:cxn ang="0">
                <a:pos x="163" y="1998"/>
              </a:cxn>
              <a:cxn ang="0">
                <a:pos x="227" y="1998"/>
              </a:cxn>
              <a:cxn ang="0">
                <a:pos x="262" y="1799"/>
              </a:cxn>
              <a:cxn ang="0">
                <a:pos x="291" y="1282"/>
              </a:cxn>
              <a:cxn ang="0">
                <a:pos x="326" y="1183"/>
              </a:cxn>
              <a:cxn ang="0">
                <a:pos x="390" y="1183"/>
              </a:cxn>
              <a:cxn ang="0">
                <a:pos x="454" y="1183"/>
              </a:cxn>
              <a:cxn ang="0">
                <a:pos x="517" y="1183"/>
              </a:cxn>
              <a:cxn ang="0">
                <a:pos x="553" y="1084"/>
              </a:cxn>
              <a:cxn ang="0">
                <a:pos x="581" y="978"/>
              </a:cxn>
              <a:cxn ang="0">
                <a:pos x="617" y="878"/>
              </a:cxn>
              <a:cxn ang="0">
                <a:pos x="680" y="878"/>
              </a:cxn>
              <a:cxn ang="0">
                <a:pos x="709" y="772"/>
              </a:cxn>
              <a:cxn ang="0">
                <a:pos x="744" y="567"/>
              </a:cxn>
              <a:cxn ang="0">
                <a:pos x="808" y="567"/>
              </a:cxn>
              <a:cxn ang="0">
                <a:pos x="843" y="467"/>
              </a:cxn>
              <a:cxn ang="0">
                <a:pos x="872" y="368"/>
              </a:cxn>
              <a:cxn ang="0">
                <a:pos x="936" y="368"/>
              </a:cxn>
              <a:cxn ang="0">
                <a:pos x="971" y="262"/>
              </a:cxn>
              <a:cxn ang="0">
                <a:pos x="1035" y="262"/>
              </a:cxn>
              <a:cxn ang="0">
                <a:pos x="1099" y="262"/>
              </a:cxn>
              <a:cxn ang="0">
                <a:pos x="1162" y="262"/>
              </a:cxn>
              <a:cxn ang="0">
                <a:pos x="1226" y="262"/>
              </a:cxn>
              <a:cxn ang="0">
                <a:pos x="1290" y="262"/>
              </a:cxn>
              <a:cxn ang="0">
                <a:pos x="1354" y="262"/>
              </a:cxn>
              <a:cxn ang="0">
                <a:pos x="1417" y="262"/>
              </a:cxn>
              <a:cxn ang="0">
                <a:pos x="1481" y="262"/>
              </a:cxn>
              <a:cxn ang="0">
                <a:pos x="1552" y="262"/>
              </a:cxn>
              <a:cxn ang="0">
                <a:pos x="1616" y="262"/>
              </a:cxn>
              <a:cxn ang="0">
                <a:pos x="1644" y="0"/>
              </a:cxn>
              <a:cxn ang="0">
                <a:pos x="1708" y="0"/>
              </a:cxn>
              <a:cxn ang="0">
                <a:pos x="1772" y="0"/>
              </a:cxn>
              <a:cxn ang="0">
                <a:pos x="1836" y="0"/>
              </a:cxn>
              <a:cxn ang="0">
                <a:pos x="1906" y="0"/>
              </a:cxn>
              <a:cxn ang="0">
                <a:pos x="1970" y="0"/>
              </a:cxn>
              <a:cxn ang="0">
                <a:pos x="2034" y="0"/>
              </a:cxn>
              <a:cxn ang="0">
                <a:pos x="2098" y="0"/>
              </a:cxn>
              <a:cxn ang="0">
                <a:pos x="2162" y="0"/>
              </a:cxn>
              <a:cxn ang="0">
                <a:pos x="2225" y="0"/>
              </a:cxn>
              <a:cxn ang="0">
                <a:pos x="2289" y="0"/>
              </a:cxn>
              <a:cxn ang="0">
                <a:pos x="2353" y="0"/>
              </a:cxn>
              <a:cxn ang="0">
                <a:pos x="2417" y="0"/>
              </a:cxn>
              <a:cxn ang="0">
                <a:pos x="2480" y="0"/>
              </a:cxn>
              <a:cxn ang="0">
                <a:pos x="2544" y="0"/>
              </a:cxn>
            </a:cxnLst>
            <a:rect l="0" t="0" r="r" b="b"/>
            <a:pathLst>
              <a:path w="2580" h="1998">
                <a:moveTo>
                  <a:pt x="0" y="1998"/>
                </a:moveTo>
                <a:lnTo>
                  <a:pt x="36" y="1998"/>
                </a:lnTo>
                <a:lnTo>
                  <a:pt x="64" y="1998"/>
                </a:lnTo>
                <a:lnTo>
                  <a:pt x="99" y="1998"/>
                </a:lnTo>
                <a:lnTo>
                  <a:pt x="135" y="1998"/>
                </a:lnTo>
                <a:lnTo>
                  <a:pt x="163" y="1998"/>
                </a:lnTo>
                <a:lnTo>
                  <a:pt x="199" y="1998"/>
                </a:lnTo>
                <a:lnTo>
                  <a:pt x="227" y="1998"/>
                </a:lnTo>
                <a:lnTo>
                  <a:pt x="262" y="1998"/>
                </a:lnTo>
                <a:lnTo>
                  <a:pt x="262" y="1799"/>
                </a:lnTo>
                <a:lnTo>
                  <a:pt x="291" y="1799"/>
                </a:lnTo>
                <a:lnTo>
                  <a:pt x="291" y="1282"/>
                </a:lnTo>
                <a:lnTo>
                  <a:pt x="326" y="1282"/>
                </a:lnTo>
                <a:lnTo>
                  <a:pt x="326" y="1183"/>
                </a:lnTo>
                <a:lnTo>
                  <a:pt x="354" y="1183"/>
                </a:lnTo>
                <a:lnTo>
                  <a:pt x="390" y="1183"/>
                </a:lnTo>
                <a:lnTo>
                  <a:pt x="418" y="1183"/>
                </a:lnTo>
                <a:lnTo>
                  <a:pt x="454" y="1183"/>
                </a:lnTo>
                <a:lnTo>
                  <a:pt x="489" y="1183"/>
                </a:lnTo>
                <a:lnTo>
                  <a:pt x="517" y="1183"/>
                </a:lnTo>
                <a:lnTo>
                  <a:pt x="553" y="1183"/>
                </a:lnTo>
                <a:lnTo>
                  <a:pt x="553" y="1084"/>
                </a:lnTo>
                <a:lnTo>
                  <a:pt x="581" y="1084"/>
                </a:lnTo>
                <a:lnTo>
                  <a:pt x="581" y="978"/>
                </a:lnTo>
                <a:lnTo>
                  <a:pt x="617" y="978"/>
                </a:lnTo>
                <a:lnTo>
                  <a:pt x="617" y="878"/>
                </a:lnTo>
                <a:lnTo>
                  <a:pt x="645" y="878"/>
                </a:lnTo>
                <a:lnTo>
                  <a:pt x="680" y="878"/>
                </a:lnTo>
                <a:lnTo>
                  <a:pt x="680" y="772"/>
                </a:lnTo>
                <a:lnTo>
                  <a:pt x="709" y="772"/>
                </a:lnTo>
                <a:lnTo>
                  <a:pt x="744" y="772"/>
                </a:lnTo>
                <a:lnTo>
                  <a:pt x="744" y="567"/>
                </a:lnTo>
                <a:lnTo>
                  <a:pt x="773" y="567"/>
                </a:lnTo>
                <a:lnTo>
                  <a:pt x="808" y="567"/>
                </a:lnTo>
                <a:lnTo>
                  <a:pt x="808" y="467"/>
                </a:lnTo>
                <a:lnTo>
                  <a:pt x="843" y="467"/>
                </a:lnTo>
                <a:lnTo>
                  <a:pt x="872" y="467"/>
                </a:lnTo>
                <a:lnTo>
                  <a:pt x="872" y="368"/>
                </a:lnTo>
                <a:lnTo>
                  <a:pt x="907" y="368"/>
                </a:lnTo>
                <a:lnTo>
                  <a:pt x="936" y="368"/>
                </a:lnTo>
                <a:lnTo>
                  <a:pt x="936" y="262"/>
                </a:lnTo>
                <a:lnTo>
                  <a:pt x="971" y="262"/>
                </a:lnTo>
                <a:lnTo>
                  <a:pt x="999" y="262"/>
                </a:lnTo>
                <a:lnTo>
                  <a:pt x="1035" y="262"/>
                </a:lnTo>
                <a:lnTo>
                  <a:pt x="1063" y="262"/>
                </a:lnTo>
                <a:lnTo>
                  <a:pt x="1099" y="262"/>
                </a:lnTo>
                <a:lnTo>
                  <a:pt x="1127" y="262"/>
                </a:lnTo>
                <a:lnTo>
                  <a:pt x="1162" y="262"/>
                </a:lnTo>
                <a:lnTo>
                  <a:pt x="1198" y="262"/>
                </a:lnTo>
                <a:lnTo>
                  <a:pt x="1226" y="262"/>
                </a:lnTo>
                <a:lnTo>
                  <a:pt x="1262" y="262"/>
                </a:lnTo>
                <a:lnTo>
                  <a:pt x="1290" y="262"/>
                </a:lnTo>
                <a:lnTo>
                  <a:pt x="1325" y="262"/>
                </a:lnTo>
                <a:lnTo>
                  <a:pt x="1354" y="262"/>
                </a:lnTo>
                <a:lnTo>
                  <a:pt x="1389" y="262"/>
                </a:lnTo>
                <a:lnTo>
                  <a:pt x="1417" y="262"/>
                </a:lnTo>
                <a:lnTo>
                  <a:pt x="1453" y="262"/>
                </a:lnTo>
                <a:lnTo>
                  <a:pt x="1481" y="262"/>
                </a:lnTo>
                <a:lnTo>
                  <a:pt x="1517" y="262"/>
                </a:lnTo>
                <a:lnTo>
                  <a:pt x="1552" y="262"/>
                </a:lnTo>
                <a:lnTo>
                  <a:pt x="1580" y="262"/>
                </a:lnTo>
                <a:lnTo>
                  <a:pt x="1616" y="262"/>
                </a:lnTo>
                <a:lnTo>
                  <a:pt x="1644" y="262"/>
                </a:lnTo>
                <a:lnTo>
                  <a:pt x="1644" y="0"/>
                </a:lnTo>
                <a:lnTo>
                  <a:pt x="1680" y="0"/>
                </a:lnTo>
                <a:lnTo>
                  <a:pt x="1708" y="0"/>
                </a:lnTo>
                <a:lnTo>
                  <a:pt x="1743" y="0"/>
                </a:lnTo>
                <a:lnTo>
                  <a:pt x="1772" y="0"/>
                </a:lnTo>
                <a:lnTo>
                  <a:pt x="1807" y="0"/>
                </a:lnTo>
                <a:lnTo>
                  <a:pt x="1836" y="0"/>
                </a:lnTo>
                <a:lnTo>
                  <a:pt x="1871" y="0"/>
                </a:lnTo>
                <a:lnTo>
                  <a:pt x="1906" y="0"/>
                </a:lnTo>
                <a:lnTo>
                  <a:pt x="1935" y="0"/>
                </a:lnTo>
                <a:lnTo>
                  <a:pt x="1970" y="0"/>
                </a:lnTo>
                <a:lnTo>
                  <a:pt x="1999" y="0"/>
                </a:lnTo>
                <a:lnTo>
                  <a:pt x="2034" y="0"/>
                </a:lnTo>
                <a:lnTo>
                  <a:pt x="2062" y="0"/>
                </a:lnTo>
                <a:lnTo>
                  <a:pt x="2098" y="0"/>
                </a:lnTo>
                <a:lnTo>
                  <a:pt x="2126" y="0"/>
                </a:lnTo>
                <a:lnTo>
                  <a:pt x="2162" y="0"/>
                </a:lnTo>
                <a:lnTo>
                  <a:pt x="2190" y="0"/>
                </a:lnTo>
                <a:lnTo>
                  <a:pt x="2225" y="0"/>
                </a:lnTo>
                <a:lnTo>
                  <a:pt x="2261" y="0"/>
                </a:lnTo>
                <a:lnTo>
                  <a:pt x="2289" y="0"/>
                </a:lnTo>
                <a:lnTo>
                  <a:pt x="2325" y="0"/>
                </a:lnTo>
                <a:lnTo>
                  <a:pt x="2353" y="0"/>
                </a:lnTo>
                <a:lnTo>
                  <a:pt x="2388" y="0"/>
                </a:lnTo>
                <a:lnTo>
                  <a:pt x="2417" y="0"/>
                </a:lnTo>
                <a:lnTo>
                  <a:pt x="2452" y="0"/>
                </a:lnTo>
                <a:lnTo>
                  <a:pt x="2480" y="0"/>
                </a:lnTo>
                <a:lnTo>
                  <a:pt x="2516" y="0"/>
                </a:lnTo>
                <a:lnTo>
                  <a:pt x="2544" y="0"/>
                </a:lnTo>
                <a:lnTo>
                  <a:pt x="2580" y="0"/>
                </a:lnTo>
              </a:path>
            </a:pathLst>
          </a:custGeom>
          <a:noFill/>
          <a:ln w="33338">
            <a:solidFill>
              <a:srgbClr val="EF333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42" name="Freeform 34"/>
          <p:cNvSpPr>
            <a:spLocks/>
          </p:cNvSpPr>
          <p:nvPr/>
        </p:nvSpPr>
        <p:spPr bwMode="auto">
          <a:xfrm>
            <a:off x="1795463" y="3835400"/>
            <a:ext cx="4787900" cy="1608138"/>
          </a:xfrm>
          <a:custGeom>
            <a:avLst/>
            <a:gdLst/>
            <a:ahLst/>
            <a:cxnLst>
              <a:cxn ang="0">
                <a:pos x="36" y="1013"/>
              </a:cxn>
              <a:cxn ang="0">
                <a:pos x="99" y="1013"/>
              </a:cxn>
              <a:cxn ang="0">
                <a:pos x="163" y="1013"/>
              </a:cxn>
              <a:cxn ang="0">
                <a:pos x="227" y="1013"/>
              </a:cxn>
              <a:cxn ang="0">
                <a:pos x="291" y="1013"/>
              </a:cxn>
              <a:cxn ang="0">
                <a:pos x="326" y="885"/>
              </a:cxn>
              <a:cxn ang="0">
                <a:pos x="390" y="885"/>
              </a:cxn>
              <a:cxn ang="0">
                <a:pos x="418" y="751"/>
              </a:cxn>
              <a:cxn ang="0">
                <a:pos x="489" y="751"/>
              </a:cxn>
              <a:cxn ang="0">
                <a:pos x="553" y="751"/>
              </a:cxn>
              <a:cxn ang="0">
                <a:pos x="617" y="751"/>
              </a:cxn>
              <a:cxn ang="0">
                <a:pos x="645" y="616"/>
              </a:cxn>
              <a:cxn ang="0">
                <a:pos x="680" y="481"/>
              </a:cxn>
              <a:cxn ang="0">
                <a:pos x="744" y="481"/>
              </a:cxn>
              <a:cxn ang="0">
                <a:pos x="808" y="481"/>
              </a:cxn>
              <a:cxn ang="0">
                <a:pos x="872" y="481"/>
              </a:cxn>
              <a:cxn ang="0">
                <a:pos x="936" y="481"/>
              </a:cxn>
              <a:cxn ang="0">
                <a:pos x="999" y="481"/>
              </a:cxn>
              <a:cxn ang="0">
                <a:pos x="1063" y="481"/>
              </a:cxn>
              <a:cxn ang="0">
                <a:pos x="1127" y="481"/>
              </a:cxn>
              <a:cxn ang="0">
                <a:pos x="1198" y="481"/>
              </a:cxn>
              <a:cxn ang="0">
                <a:pos x="1262" y="481"/>
              </a:cxn>
              <a:cxn ang="0">
                <a:pos x="1325" y="481"/>
              </a:cxn>
              <a:cxn ang="0">
                <a:pos x="1389" y="481"/>
              </a:cxn>
              <a:cxn ang="0">
                <a:pos x="1453" y="481"/>
              </a:cxn>
              <a:cxn ang="0">
                <a:pos x="1481" y="326"/>
              </a:cxn>
              <a:cxn ang="0">
                <a:pos x="1552" y="326"/>
              </a:cxn>
              <a:cxn ang="0">
                <a:pos x="1580" y="0"/>
              </a:cxn>
              <a:cxn ang="0">
                <a:pos x="1644" y="0"/>
              </a:cxn>
              <a:cxn ang="0">
                <a:pos x="1708" y="0"/>
              </a:cxn>
              <a:cxn ang="0">
                <a:pos x="1772" y="0"/>
              </a:cxn>
              <a:cxn ang="0">
                <a:pos x="1836" y="0"/>
              </a:cxn>
              <a:cxn ang="0">
                <a:pos x="1906" y="0"/>
              </a:cxn>
              <a:cxn ang="0">
                <a:pos x="1970" y="0"/>
              </a:cxn>
              <a:cxn ang="0">
                <a:pos x="2034" y="0"/>
              </a:cxn>
              <a:cxn ang="0">
                <a:pos x="2098" y="0"/>
              </a:cxn>
              <a:cxn ang="0">
                <a:pos x="2162" y="0"/>
              </a:cxn>
              <a:cxn ang="0">
                <a:pos x="2225" y="0"/>
              </a:cxn>
              <a:cxn ang="0">
                <a:pos x="2289" y="0"/>
              </a:cxn>
              <a:cxn ang="0">
                <a:pos x="2353" y="0"/>
              </a:cxn>
              <a:cxn ang="0">
                <a:pos x="2417" y="0"/>
              </a:cxn>
              <a:cxn ang="0">
                <a:pos x="2480" y="0"/>
              </a:cxn>
              <a:cxn ang="0">
                <a:pos x="2544" y="0"/>
              </a:cxn>
            </a:cxnLst>
            <a:rect l="0" t="0" r="r" b="b"/>
            <a:pathLst>
              <a:path w="2580" h="1013">
                <a:moveTo>
                  <a:pt x="0" y="1013"/>
                </a:moveTo>
                <a:lnTo>
                  <a:pt x="36" y="1013"/>
                </a:lnTo>
                <a:lnTo>
                  <a:pt x="64" y="1013"/>
                </a:lnTo>
                <a:lnTo>
                  <a:pt x="99" y="1013"/>
                </a:lnTo>
                <a:lnTo>
                  <a:pt x="135" y="1013"/>
                </a:lnTo>
                <a:lnTo>
                  <a:pt x="163" y="1013"/>
                </a:lnTo>
                <a:lnTo>
                  <a:pt x="199" y="1013"/>
                </a:lnTo>
                <a:lnTo>
                  <a:pt x="227" y="1013"/>
                </a:lnTo>
                <a:lnTo>
                  <a:pt x="262" y="1013"/>
                </a:lnTo>
                <a:lnTo>
                  <a:pt x="291" y="1013"/>
                </a:lnTo>
                <a:lnTo>
                  <a:pt x="326" y="1013"/>
                </a:lnTo>
                <a:lnTo>
                  <a:pt x="326" y="885"/>
                </a:lnTo>
                <a:lnTo>
                  <a:pt x="354" y="885"/>
                </a:lnTo>
                <a:lnTo>
                  <a:pt x="390" y="885"/>
                </a:lnTo>
                <a:lnTo>
                  <a:pt x="390" y="751"/>
                </a:lnTo>
                <a:lnTo>
                  <a:pt x="418" y="751"/>
                </a:lnTo>
                <a:lnTo>
                  <a:pt x="454" y="751"/>
                </a:lnTo>
                <a:lnTo>
                  <a:pt x="489" y="751"/>
                </a:lnTo>
                <a:lnTo>
                  <a:pt x="517" y="751"/>
                </a:lnTo>
                <a:lnTo>
                  <a:pt x="553" y="751"/>
                </a:lnTo>
                <a:lnTo>
                  <a:pt x="581" y="751"/>
                </a:lnTo>
                <a:lnTo>
                  <a:pt x="617" y="751"/>
                </a:lnTo>
                <a:lnTo>
                  <a:pt x="645" y="751"/>
                </a:lnTo>
                <a:lnTo>
                  <a:pt x="645" y="616"/>
                </a:lnTo>
                <a:lnTo>
                  <a:pt x="680" y="616"/>
                </a:lnTo>
                <a:lnTo>
                  <a:pt x="680" y="481"/>
                </a:lnTo>
                <a:lnTo>
                  <a:pt x="709" y="481"/>
                </a:lnTo>
                <a:lnTo>
                  <a:pt x="744" y="481"/>
                </a:lnTo>
                <a:lnTo>
                  <a:pt x="773" y="481"/>
                </a:lnTo>
                <a:lnTo>
                  <a:pt x="808" y="481"/>
                </a:lnTo>
                <a:lnTo>
                  <a:pt x="843" y="481"/>
                </a:lnTo>
                <a:lnTo>
                  <a:pt x="872" y="481"/>
                </a:lnTo>
                <a:lnTo>
                  <a:pt x="907" y="481"/>
                </a:lnTo>
                <a:lnTo>
                  <a:pt x="936" y="481"/>
                </a:lnTo>
                <a:lnTo>
                  <a:pt x="971" y="481"/>
                </a:lnTo>
                <a:lnTo>
                  <a:pt x="999" y="481"/>
                </a:lnTo>
                <a:lnTo>
                  <a:pt x="1035" y="481"/>
                </a:lnTo>
                <a:lnTo>
                  <a:pt x="1063" y="481"/>
                </a:lnTo>
                <a:lnTo>
                  <a:pt x="1099" y="481"/>
                </a:lnTo>
                <a:lnTo>
                  <a:pt x="1127" y="481"/>
                </a:lnTo>
                <a:lnTo>
                  <a:pt x="1162" y="481"/>
                </a:lnTo>
                <a:lnTo>
                  <a:pt x="1198" y="481"/>
                </a:lnTo>
                <a:lnTo>
                  <a:pt x="1226" y="481"/>
                </a:lnTo>
                <a:lnTo>
                  <a:pt x="1262" y="481"/>
                </a:lnTo>
                <a:lnTo>
                  <a:pt x="1290" y="481"/>
                </a:lnTo>
                <a:lnTo>
                  <a:pt x="1325" y="481"/>
                </a:lnTo>
                <a:lnTo>
                  <a:pt x="1354" y="481"/>
                </a:lnTo>
                <a:lnTo>
                  <a:pt x="1389" y="481"/>
                </a:lnTo>
                <a:lnTo>
                  <a:pt x="1417" y="481"/>
                </a:lnTo>
                <a:lnTo>
                  <a:pt x="1453" y="481"/>
                </a:lnTo>
                <a:lnTo>
                  <a:pt x="1453" y="326"/>
                </a:lnTo>
                <a:lnTo>
                  <a:pt x="1481" y="326"/>
                </a:lnTo>
                <a:lnTo>
                  <a:pt x="1517" y="326"/>
                </a:lnTo>
                <a:lnTo>
                  <a:pt x="1552" y="326"/>
                </a:lnTo>
                <a:lnTo>
                  <a:pt x="1580" y="326"/>
                </a:lnTo>
                <a:lnTo>
                  <a:pt x="1580" y="0"/>
                </a:lnTo>
                <a:lnTo>
                  <a:pt x="1616" y="0"/>
                </a:lnTo>
                <a:lnTo>
                  <a:pt x="1644" y="0"/>
                </a:lnTo>
                <a:lnTo>
                  <a:pt x="1680" y="0"/>
                </a:lnTo>
                <a:lnTo>
                  <a:pt x="1708" y="0"/>
                </a:lnTo>
                <a:lnTo>
                  <a:pt x="1743" y="0"/>
                </a:lnTo>
                <a:lnTo>
                  <a:pt x="1772" y="0"/>
                </a:lnTo>
                <a:lnTo>
                  <a:pt x="1807" y="0"/>
                </a:lnTo>
                <a:lnTo>
                  <a:pt x="1836" y="0"/>
                </a:lnTo>
                <a:lnTo>
                  <a:pt x="1871" y="0"/>
                </a:lnTo>
                <a:lnTo>
                  <a:pt x="1906" y="0"/>
                </a:lnTo>
                <a:lnTo>
                  <a:pt x="1935" y="0"/>
                </a:lnTo>
                <a:lnTo>
                  <a:pt x="1970" y="0"/>
                </a:lnTo>
                <a:lnTo>
                  <a:pt x="1999" y="0"/>
                </a:lnTo>
                <a:lnTo>
                  <a:pt x="2034" y="0"/>
                </a:lnTo>
                <a:lnTo>
                  <a:pt x="2062" y="0"/>
                </a:lnTo>
                <a:lnTo>
                  <a:pt x="2098" y="0"/>
                </a:lnTo>
                <a:lnTo>
                  <a:pt x="2126" y="0"/>
                </a:lnTo>
                <a:lnTo>
                  <a:pt x="2162" y="0"/>
                </a:lnTo>
                <a:lnTo>
                  <a:pt x="2190" y="0"/>
                </a:lnTo>
                <a:lnTo>
                  <a:pt x="2225" y="0"/>
                </a:lnTo>
                <a:lnTo>
                  <a:pt x="2261" y="0"/>
                </a:lnTo>
                <a:lnTo>
                  <a:pt x="2289" y="0"/>
                </a:lnTo>
                <a:lnTo>
                  <a:pt x="2325" y="0"/>
                </a:lnTo>
                <a:lnTo>
                  <a:pt x="2353" y="0"/>
                </a:lnTo>
                <a:lnTo>
                  <a:pt x="2388" y="0"/>
                </a:lnTo>
                <a:lnTo>
                  <a:pt x="2417" y="0"/>
                </a:lnTo>
                <a:lnTo>
                  <a:pt x="2452" y="0"/>
                </a:lnTo>
                <a:lnTo>
                  <a:pt x="2480" y="0"/>
                </a:lnTo>
                <a:lnTo>
                  <a:pt x="2516" y="0"/>
                </a:lnTo>
                <a:lnTo>
                  <a:pt x="2544" y="0"/>
                </a:lnTo>
                <a:lnTo>
                  <a:pt x="2580" y="0"/>
                </a:lnTo>
              </a:path>
            </a:pathLst>
          </a:custGeom>
          <a:noFill/>
          <a:ln w="38100" cmpd="sng">
            <a:solidFill>
              <a:srgbClr val="F898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43" name="Freeform 35"/>
          <p:cNvSpPr>
            <a:spLocks/>
          </p:cNvSpPr>
          <p:nvPr/>
        </p:nvSpPr>
        <p:spPr bwMode="auto">
          <a:xfrm>
            <a:off x="1795463" y="5184777"/>
            <a:ext cx="4787900" cy="258763"/>
          </a:xfrm>
          <a:custGeom>
            <a:avLst/>
            <a:gdLst/>
            <a:ahLst/>
            <a:cxnLst>
              <a:cxn ang="0">
                <a:pos x="36" y="163"/>
              </a:cxn>
              <a:cxn ang="0">
                <a:pos x="99" y="163"/>
              </a:cxn>
              <a:cxn ang="0">
                <a:pos x="163" y="163"/>
              </a:cxn>
              <a:cxn ang="0">
                <a:pos x="227" y="163"/>
              </a:cxn>
              <a:cxn ang="0">
                <a:pos x="262" y="156"/>
              </a:cxn>
              <a:cxn ang="0">
                <a:pos x="291" y="127"/>
              </a:cxn>
              <a:cxn ang="0">
                <a:pos x="326" y="120"/>
              </a:cxn>
              <a:cxn ang="0">
                <a:pos x="354" y="99"/>
              </a:cxn>
              <a:cxn ang="0">
                <a:pos x="418" y="99"/>
              </a:cxn>
              <a:cxn ang="0">
                <a:pos x="489" y="99"/>
              </a:cxn>
              <a:cxn ang="0">
                <a:pos x="553" y="99"/>
              </a:cxn>
              <a:cxn ang="0">
                <a:pos x="581" y="92"/>
              </a:cxn>
              <a:cxn ang="0">
                <a:pos x="645" y="92"/>
              </a:cxn>
              <a:cxn ang="0">
                <a:pos x="680" y="85"/>
              </a:cxn>
              <a:cxn ang="0">
                <a:pos x="709" y="35"/>
              </a:cxn>
              <a:cxn ang="0">
                <a:pos x="744" y="28"/>
              </a:cxn>
              <a:cxn ang="0">
                <a:pos x="808" y="28"/>
              </a:cxn>
              <a:cxn ang="0">
                <a:pos x="872" y="28"/>
              </a:cxn>
              <a:cxn ang="0">
                <a:pos x="936" y="28"/>
              </a:cxn>
              <a:cxn ang="0">
                <a:pos x="999" y="28"/>
              </a:cxn>
              <a:cxn ang="0">
                <a:pos x="1063" y="28"/>
              </a:cxn>
              <a:cxn ang="0">
                <a:pos x="1127" y="28"/>
              </a:cxn>
              <a:cxn ang="0">
                <a:pos x="1198" y="28"/>
              </a:cxn>
              <a:cxn ang="0">
                <a:pos x="1262" y="28"/>
              </a:cxn>
              <a:cxn ang="0">
                <a:pos x="1325" y="28"/>
              </a:cxn>
              <a:cxn ang="0">
                <a:pos x="1389" y="28"/>
              </a:cxn>
              <a:cxn ang="0">
                <a:pos x="1453" y="28"/>
              </a:cxn>
              <a:cxn ang="0">
                <a:pos x="1517" y="28"/>
              </a:cxn>
              <a:cxn ang="0">
                <a:pos x="1580" y="28"/>
              </a:cxn>
              <a:cxn ang="0">
                <a:pos x="1644" y="28"/>
              </a:cxn>
              <a:cxn ang="0">
                <a:pos x="1708" y="28"/>
              </a:cxn>
              <a:cxn ang="0">
                <a:pos x="1743" y="21"/>
              </a:cxn>
              <a:cxn ang="0">
                <a:pos x="1772" y="0"/>
              </a:cxn>
              <a:cxn ang="0">
                <a:pos x="1836" y="0"/>
              </a:cxn>
              <a:cxn ang="0">
                <a:pos x="1906" y="0"/>
              </a:cxn>
              <a:cxn ang="0">
                <a:pos x="1970" y="0"/>
              </a:cxn>
              <a:cxn ang="0">
                <a:pos x="2034" y="0"/>
              </a:cxn>
              <a:cxn ang="0">
                <a:pos x="2098" y="0"/>
              </a:cxn>
              <a:cxn ang="0">
                <a:pos x="2162" y="0"/>
              </a:cxn>
              <a:cxn ang="0">
                <a:pos x="2225" y="0"/>
              </a:cxn>
              <a:cxn ang="0">
                <a:pos x="2289" y="0"/>
              </a:cxn>
              <a:cxn ang="0">
                <a:pos x="2353" y="0"/>
              </a:cxn>
              <a:cxn ang="0">
                <a:pos x="2417" y="0"/>
              </a:cxn>
              <a:cxn ang="0">
                <a:pos x="2480" y="0"/>
              </a:cxn>
              <a:cxn ang="0">
                <a:pos x="2544" y="0"/>
              </a:cxn>
            </a:cxnLst>
            <a:rect l="0" t="0" r="r" b="b"/>
            <a:pathLst>
              <a:path w="2580" h="163">
                <a:moveTo>
                  <a:pt x="0" y="163"/>
                </a:moveTo>
                <a:lnTo>
                  <a:pt x="36" y="163"/>
                </a:lnTo>
                <a:lnTo>
                  <a:pt x="64" y="163"/>
                </a:lnTo>
                <a:lnTo>
                  <a:pt x="99" y="163"/>
                </a:lnTo>
                <a:lnTo>
                  <a:pt x="135" y="163"/>
                </a:lnTo>
                <a:lnTo>
                  <a:pt x="163" y="163"/>
                </a:lnTo>
                <a:lnTo>
                  <a:pt x="199" y="163"/>
                </a:lnTo>
                <a:lnTo>
                  <a:pt x="227" y="163"/>
                </a:lnTo>
                <a:lnTo>
                  <a:pt x="227" y="156"/>
                </a:lnTo>
                <a:lnTo>
                  <a:pt x="262" y="156"/>
                </a:lnTo>
                <a:lnTo>
                  <a:pt x="291" y="156"/>
                </a:lnTo>
                <a:lnTo>
                  <a:pt x="291" y="127"/>
                </a:lnTo>
                <a:lnTo>
                  <a:pt x="326" y="127"/>
                </a:lnTo>
                <a:lnTo>
                  <a:pt x="326" y="120"/>
                </a:lnTo>
                <a:lnTo>
                  <a:pt x="354" y="120"/>
                </a:lnTo>
                <a:lnTo>
                  <a:pt x="354" y="99"/>
                </a:lnTo>
                <a:lnTo>
                  <a:pt x="390" y="99"/>
                </a:lnTo>
                <a:lnTo>
                  <a:pt x="418" y="99"/>
                </a:lnTo>
                <a:lnTo>
                  <a:pt x="454" y="99"/>
                </a:lnTo>
                <a:lnTo>
                  <a:pt x="489" y="99"/>
                </a:lnTo>
                <a:lnTo>
                  <a:pt x="517" y="99"/>
                </a:lnTo>
                <a:lnTo>
                  <a:pt x="553" y="99"/>
                </a:lnTo>
                <a:lnTo>
                  <a:pt x="581" y="99"/>
                </a:lnTo>
                <a:lnTo>
                  <a:pt x="581" y="92"/>
                </a:lnTo>
                <a:lnTo>
                  <a:pt x="617" y="92"/>
                </a:lnTo>
                <a:lnTo>
                  <a:pt x="645" y="92"/>
                </a:lnTo>
                <a:lnTo>
                  <a:pt x="645" y="85"/>
                </a:lnTo>
                <a:lnTo>
                  <a:pt x="680" y="85"/>
                </a:lnTo>
                <a:lnTo>
                  <a:pt x="680" y="35"/>
                </a:lnTo>
                <a:lnTo>
                  <a:pt x="709" y="35"/>
                </a:lnTo>
                <a:lnTo>
                  <a:pt x="709" y="28"/>
                </a:lnTo>
                <a:lnTo>
                  <a:pt x="744" y="28"/>
                </a:lnTo>
                <a:lnTo>
                  <a:pt x="773" y="28"/>
                </a:lnTo>
                <a:lnTo>
                  <a:pt x="808" y="28"/>
                </a:lnTo>
                <a:lnTo>
                  <a:pt x="843" y="28"/>
                </a:lnTo>
                <a:lnTo>
                  <a:pt x="872" y="28"/>
                </a:lnTo>
                <a:lnTo>
                  <a:pt x="907" y="28"/>
                </a:lnTo>
                <a:lnTo>
                  <a:pt x="936" y="28"/>
                </a:lnTo>
                <a:lnTo>
                  <a:pt x="971" y="28"/>
                </a:lnTo>
                <a:lnTo>
                  <a:pt x="999" y="28"/>
                </a:lnTo>
                <a:lnTo>
                  <a:pt x="1035" y="28"/>
                </a:lnTo>
                <a:lnTo>
                  <a:pt x="1063" y="28"/>
                </a:lnTo>
                <a:lnTo>
                  <a:pt x="1099" y="28"/>
                </a:lnTo>
                <a:lnTo>
                  <a:pt x="1127" y="28"/>
                </a:lnTo>
                <a:lnTo>
                  <a:pt x="1162" y="28"/>
                </a:lnTo>
                <a:lnTo>
                  <a:pt x="1198" y="28"/>
                </a:lnTo>
                <a:lnTo>
                  <a:pt x="1226" y="28"/>
                </a:lnTo>
                <a:lnTo>
                  <a:pt x="1262" y="28"/>
                </a:lnTo>
                <a:lnTo>
                  <a:pt x="1290" y="28"/>
                </a:lnTo>
                <a:lnTo>
                  <a:pt x="1325" y="28"/>
                </a:lnTo>
                <a:lnTo>
                  <a:pt x="1354" y="28"/>
                </a:lnTo>
                <a:lnTo>
                  <a:pt x="1389" y="28"/>
                </a:lnTo>
                <a:lnTo>
                  <a:pt x="1417" y="28"/>
                </a:lnTo>
                <a:lnTo>
                  <a:pt x="1453" y="28"/>
                </a:lnTo>
                <a:lnTo>
                  <a:pt x="1481" y="28"/>
                </a:lnTo>
                <a:lnTo>
                  <a:pt x="1517" y="28"/>
                </a:lnTo>
                <a:lnTo>
                  <a:pt x="1552" y="28"/>
                </a:lnTo>
                <a:lnTo>
                  <a:pt x="1580" y="28"/>
                </a:lnTo>
                <a:lnTo>
                  <a:pt x="1616" y="28"/>
                </a:lnTo>
                <a:lnTo>
                  <a:pt x="1644" y="28"/>
                </a:lnTo>
                <a:lnTo>
                  <a:pt x="1680" y="28"/>
                </a:lnTo>
                <a:lnTo>
                  <a:pt x="1708" y="28"/>
                </a:lnTo>
                <a:lnTo>
                  <a:pt x="1708" y="21"/>
                </a:lnTo>
                <a:lnTo>
                  <a:pt x="1743" y="21"/>
                </a:lnTo>
                <a:lnTo>
                  <a:pt x="1743" y="0"/>
                </a:lnTo>
                <a:lnTo>
                  <a:pt x="1772" y="0"/>
                </a:lnTo>
                <a:lnTo>
                  <a:pt x="1807" y="0"/>
                </a:lnTo>
                <a:lnTo>
                  <a:pt x="1836" y="0"/>
                </a:lnTo>
                <a:lnTo>
                  <a:pt x="1871" y="0"/>
                </a:lnTo>
                <a:lnTo>
                  <a:pt x="1906" y="0"/>
                </a:lnTo>
                <a:lnTo>
                  <a:pt x="1935" y="0"/>
                </a:lnTo>
                <a:lnTo>
                  <a:pt x="1970" y="0"/>
                </a:lnTo>
                <a:lnTo>
                  <a:pt x="1999" y="0"/>
                </a:lnTo>
                <a:lnTo>
                  <a:pt x="2034" y="0"/>
                </a:lnTo>
                <a:lnTo>
                  <a:pt x="2062" y="0"/>
                </a:lnTo>
                <a:lnTo>
                  <a:pt x="2098" y="0"/>
                </a:lnTo>
                <a:lnTo>
                  <a:pt x="2126" y="0"/>
                </a:lnTo>
                <a:lnTo>
                  <a:pt x="2162" y="0"/>
                </a:lnTo>
                <a:lnTo>
                  <a:pt x="2190" y="0"/>
                </a:lnTo>
                <a:lnTo>
                  <a:pt x="2225" y="0"/>
                </a:lnTo>
                <a:lnTo>
                  <a:pt x="2261" y="0"/>
                </a:lnTo>
                <a:lnTo>
                  <a:pt x="2289" y="0"/>
                </a:lnTo>
                <a:lnTo>
                  <a:pt x="2325" y="0"/>
                </a:lnTo>
                <a:lnTo>
                  <a:pt x="2353" y="0"/>
                </a:lnTo>
                <a:lnTo>
                  <a:pt x="2388" y="0"/>
                </a:lnTo>
                <a:lnTo>
                  <a:pt x="2417" y="0"/>
                </a:lnTo>
                <a:lnTo>
                  <a:pt x="2452" y="0"/>
                </a:lnTo>
                <a:lnTo>
                  <a:pt x="2480" y="0"/>
                </a:lnTo>
                <a:lnTo>
                  <a:pt x="2516" y="0"/>
                </a:lnTo>
                <a:lnTo>
                  <a:pt x="2544" y="0"/>
                </a:lnTo>
                <a:lnTo>
                  <a:pt x="2580" y="0"/>
                </a:lnTo>
              </a:path>
            </a:pathLst>
          </a:custGeom>
          <a:noFill/>
          <a:ln w="38100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44" name="Text Box 36"/>
          <p:cNvSpPr txBox="1">
            <a:spLocks noChangeArrowheads="1"/>
          </p:cNvSpPr>
          <p:nvPr/>
        </p:nvSpPr>
        <p:spPr bwMode="auto">
          <a:xfrm>
            <a:off x="6310314" y="3398840"/>
            <a:ext cx="3433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it-IT" sz="2400">
                <a:solidFill>
                  <a:srgbClr val="FF9900"/>
                </a:solidFill>
                <a:latin typeface="Arial" charset="0"/>
              </a:rPr>
              <a:t>DR3/4-DQ8 or 4/4-DQ8</a:t>
            </a:r>
          </a:p>
          <a:p>
            <a:pPr algn="ctr" eaLnBrk="1" hangingPunct="1"/>
            <a:r>
              <a:rPr lang="it-IT" sz="2400">
                <a:solidFill>
                  <a:srgbClr val="FF9900"/>
                </a:solidFill>
                <a:latin typeface="Arial" charset="0"/>
              </a:rPr>
              <a:t>+ INS VNTR I/III or III/III</a:t>
            </a:r>
            <a:endParaRPr lang="en-GB" sz="24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71045" name="Text Box 37"/>
          <p:cNvSpPr txBox="1">
            <a:spLocks noChangeArrowheads="1"/>
          </p:cNvSpPr>
          <p:nvPr/>
        </p:nvSpPr>
        <p:spPr bwMode="auto">
          <a:xfrm>
            <a:off x="2795589" y="6400801"/>
            <a:ext cx="4963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i="1">
                <a:latin typeface="Arial" charset="0"/>
              </a:rPr>
              <a:t>Walter et al, Diabetologia 2003 (updated 2004)</a:t>
            </a:r>
            <a:endParaRPr lang="en-GB" sz="1800" i="1">
              <a:latin typeface="Arial" charset="0"/>
            </a:endParaRPr>
          </a:p>
        </p:txBody>
      </p:sp>
      <p:sp>
        <p:nvSpPr>
          <p:cNvPr id="171046" name="Text Box 38"/>
          <p:cNvSpPr txBox="1">
            <a:spLocks noChangeArrowheads="1"/>
          </p:cNvSpPr>
          <p:nvPr/>
        </p:nvSpPr>
        <p:spPr bwMode="auto">
          <a:xfrm>
            <a:off x="4900612" y="2838451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 i="1">
                <a:latin typeface="Arial" charset="0"/>
              </a:rPr>
              <a:t>P</a:t>
            </a:r>
            <a:r>
              <a:rPr lang="it-IT" sz="2400">
                <a:latin typeface="Arial" charset="0"/>
              </a:rPr>
              <a:t> = 0.03</a:t>
            </a:r>
            <a:endParaRPr lang="en-GB" sz="2400">
              <a:latin typeface="Arial" charset="0"/>
            </a:endParaRPr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 flipV="1">
            <a:off x="5711825" y="23495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48" name="Line 40"/>
          <p:cNvSpPr>
            <a:spLocks noChangeShapeType="1"/>
          </p:cNvSpPr>
          <p:nvPr/>
        </p:nvSpPr>
        <p:spPr bwMode="auto">
          <a:xfrm flipV="1">
            <a:off x="5711825" y="32861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686050" y="57721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0</a:t>
            </a:r>
            <a:endParaRPr lang="de-DE" sz="1800">
              <a:latin typeface="Arial" charset="0"/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768725" y="57721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2</a:t>
            </a:r>
            <a:endParaRPr lang="de-DE" sz="1800">
              <a:latin typeface="Arial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4848225" y="57721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4</a:t>
            </a:r>
            <a:endParaRPr lang="de-DE" sz="1800">
              <a:latin typeface="Arial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5940425" y="57721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6</a:t>
            </a:r>
            <a:endParaRPr lang="de-DE" sz="1800">
              <a:latin typeface="Arial" charset="0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013575" y="57721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8</a:t>
            </a:r>
            <a:endParaRPr lang="de-DE" sz="1800">
              <a:latin typeface="Arial" charset="0"/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2516188" y="5694365"/>
            <a:ext cx="48037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2755900" y="5694365"/>
            <a:ext cx="1589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3838574" y="5694365"/>
            <a:ext cx="1589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4919663" y="5694365"/>
            <a:ext cx="3175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6000750" y="5694365"/>
            <a:ext cx="1589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7083425" y="5694365"/>
            <a:ext cx="1589" cy="7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 flipV="1">
            <a:off x="2516189" y="2354263"/>
            <a:ext cx="1587" cy="334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H="1">
            <a:off x="2424114" y="5526090"/>
            <a:ext cx="920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H="1">
            <a:off x="2424114" y="5029200"/>
            <a:ext cx="920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H="1">
            <a:off x="2424114" y="4524377"/>
            <a:ext cx="920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H="1">
            <a:off x="2424114" y="4021140"/>
            <a:ext cx="920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 flipH="1">
            <a:off x="2424114" y="3525838"/>
            <a:ext cx="92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H="1">
            <a:off x="2424114" y="3019427"/>
            <a:ext cx="920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 flipH="1">
            <a:off x="2424114" y="2517775"/>
            <a:ext cx="92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53" name="Freeform 21"/>
          <p:cNvSpPr>
            <a:spLocks/>
          </p:cNvSpPr>
          <p:nvPr/>
        </p:nvSpPr>
        <p:spPr bwMode="auto">
          <a:xfrm>
            <a:off x="2755901" y="5286377"/>
            <a:ext cx="4327525" cy="239713"/>
          </a:xfrm>
          <a:custGeom>
            <a:avLst/>
            <a:gdLst/>
            <a:ahLst/>
            <a:cxnLst>
              <a:cxn ang="0">
                <a:pos x="36" y="177"/>
              </a:cxn>
              <a:cxn ang="0">
                <a:pos x="99" y="177"/>
              </a:cxn>
              <a:cxn ang="0">
                <a:pos x="163" y="177"/>
              </a:cxn>
              <a:cxn ang="0">
                <a:pos x="199" y="170"/>
              </a:cxn>
              <a:cxn ang="0">
                <a:pos x="262" y="170"/>
              </a:cxn>
              <a:cxn ang="0">
                <a:pos x="291" y="163"/>
              </a:cxn>
              <a:cxn ang="0">
                <a:pos x="326" y="141"/>
              </a:cxn>
              <a:cxn ang="0">
                <a:pos x="354" y="134"/>
              </a:cxn>
              <a:cxn ang="0">
                <a:pos x="418" y="134"/>
              </a:cxn>
              <a:cxn ang="0">
                <a:pos x="489" y="134"/>
              </a:cxn>
              <a:cxn ang="0">
                <a:pos x="553" y="134"/>
              </a:cxn>
              <a:cxn ang="0">
                <a:pos x="581" y="127"/>
              </a:cxn>
              <a:cxn ang="0">
                <a:pos x="645" y="127"/>
              </a:cxn>
              <a:cxn ang="0">
                <a:pos x="680" y="120"/>
              </a:cxn>
              <a:cxn ang="0">
                <a:pos x="709" y="71"/>
              </a:cxn>
              <a:cxn ang="0">
                <a:pos x="744" y="49"/>
              </a:cxn>
              <a:cxn ang="0">
                <a:pos x="808" y="49"/>
              </a:cxn>
              <a:cxn ang="0">
                <a:pos x="843" y="42"/>
              </a:cxn>
              <a:cxn ang="0">
                <a:pos x="872" y="35"/>
              </a:cxn>
              <a:cxn ang="0">
                <a:pos x="936" y="35"/>
              </a:cxn>
              <a:cxn ang="0">
                <a:pos x="999" y="35"/>
              </a:cxn>
              <a:cxn ang="0">
                <a:pos x="1063" y="35"/>
              </a:cxn>
              <a:cxn ang="0">
                <a:pos x="1127" y="35"/>
              </a:cxn>
              <a:cxn ang="0">
                <a:pos x="1198" y="35"/>
              </a:cxn>
              <a:cxn ang="0">
                <a:pos x="1262" y="35"/>
              </a:cxn>
              <a:cxn ang="0">
                <a:pos x="1325" y="35"/>
              </a:cxn>
              <a:cxn ang="0">
                <a:pos x="1389" y="35"/>
              </a:cxn>
              <a:cxn ang="0">
                <a:pos x="1453" y="35"/>
              </a:cxn>
              <a:cxn ang="0">
                <a:pos x="1517" y="35"/>
              </a:cxn>
              <a:cxn ang="0">
                <a:pos x="1580" y="35"/>
              </a:cxn>
              <a:cxn ang="0">
                <a:pos x="1616" y="28"/>
              </a:cxn>
              <a:cxn ang="0">
                <a:pos x="1644" y="0"/>
              </a:cxn>
              <a:cxn ang="0">
                <a:pos x="1708" y="0"/>
              </a:cxn>
              <a:cxn ang="0">
                <a:pos x="1772" y="0"/>
              </a:cxn>
              <a:cxn ang="0">
                <a:pos x="1836" y="0"/>
              </a:cxn>
              <a:cxn ang="0">
                <a:pos x="1906" y="0"/>
              </a:cxn>
              <a:cxn ang="0">
                <a:pos x="1970" y="0"/>
              </a:cxn>
              <a:cxn ang="0">
                <a:pos x="2034" y="0"/>
              </a:cxn>
              <a:cxn ang="0">
                <a:pos x="2098" y="0"/>
              </a:cxn>
              <a:cxn ang="0">
                <a:pos x="2162" y="0"/>
              </a:cxn>
              <a:cxn ang="0">
                <a:pos x="2225" y="0"/>
              </a:cxn>
              <a:cxn ang="0">
                <a:pos x="2289" y="0"/>
              </a:cxn>
              <a:cxn ang="0">
                <a:pos x="2353" y="0"/>
              </a:cxn>
              <a:cxn ang="0">
                <a:pos x="2417" y="0"/>
              </a:cxn>
              <a:cxn ang="0">
                <a:pos x="2480" y="0"/>
              </a:cxn>
              <a:cxn ang="0">
                <a:pos x="2544" y="0"/>
              </a:cxn>
            </a:cxnLst>
            <a:rect l="0" t="0" r="r" b="b"/>
            <a:pathLst>
              <a:path w="2580" h="177">
                <a:moveTo>
                  <a:pt x="0" y="177"/>
                </a:moveTo>
                <a:lnTo>
                  <a:pt x="36" y="177"/>
                </a:lnTo>
                <a:lnTo>
                  <a:pt x="64" y="177"/>
                </a:lnTo>
                <a:lnTo>
                  <a:pt x="99" y="177"/>
                </a:lnTo>
                <a:lnTo>
                  <a:pt x="135" y="177"/>
                </a:lnTo>
                <a:lnTo>
                  <a:pt x="163" y="177"/>
                </a:lnTo>
                <a:lnTo>
                  <a:pt x="199" y="177"/>
                </a:lnTo>
                <a:lnTo>
                  <a:pt x="199" y="170"/>
                </a:lnTo>
                <a:lnTo>
                  <a:pt x="227" y="170"/>
                </a:lnTo>
                <a:lnTo>
                  <a:pt x="262" y="170"/>
                </a:lnTo>
                <a:lnTo>
                  <a:pt x="262" y="163"/>
                </a:lnTo>
                <a:lnTo>
                  <a:pt x="291" y="163"/>
                </a:lnTo>
                <a:lnTo>
                  <a:pt x="291" y="141"/>
                </a:lnTo>
                <a:lnTo>
                  <a:pt x="326" y="141"/>
                </a:lnTo>
                <a:lnTo>
                  <a:pt x="326" y="134"/>
                </a:lnTo>
                <a:lnTo>
                  <a:pt x="354" y="134"/>
                </a:lnTo>
                <a:lnTo>
                  <a:pt x="390" y="134"/>
                </a:lnTo>
                <a:lnTo>
                  <a:pt x="418" y="134"/>
                </a:lnTo>
                <a:lnTo>
                  <a:pt x="454" y="134"/>
                </a:lnTo>
                <a:lnTo>
                  <a:pt x="489" y="134"/>
                </a:lnTo>
                <a:lnTo>
                  <a:pt x="517" y="134"/>
                </a:lnTo>
                <a:lnTo>
                  <a:pt x="553" y="134"/>
                </a:lnTo>
                <a:lnTo>
                  <a:pt x="553" y="127"/>
                </a:lnTo>
                <a:lnTo>
                  <a:pt x="581" y="127"/>
                </a:lnTo>
                <a:lnTo>
                  <a:pt x="617" y="127"/>
                </a:lnTo>
                <a:lnTo>
                  <a:pt x="645" y="127"/>
                </a:lnTo>
                <a:lnTo>
                  <a:pt x="645" y="120"/>
                </a:lnTo>
                <a:lnTo>
                  <a:pt x="680" y="120"/>
                </a:lnTo>
                <a:lnTo>
                  <a:pt x="680" y="71"/>
                </a:lnTo>
                <a:lnTo>
                  <a:pt x="709" y="71"/>
                </a:lnTo>
                <a:lnTo>
                  <a:pt x="744" y="71"/>
                </a:lnTo>
                <a:lnTo>
                  <a:pt x="744" y="49"/>
                </a:lnTo>
                <a:lnTo>
                  <a:pt x="773" y="49"/>
                </a:lnTo>
                <a:lnTo>
                  <a:pt x="808" y="49"/>
                </a:lnTo>
                <a:lnTo>
                  <a:pt x="808" y="42"/>
                </a:lnTo>
                <a:lnTo>
                  <a:pt x="843" y="42"/>
                </a:lnTo>
                <a:lnTo>
                  <a:pt x="872" y="42"/>
                </a:lnTo>
                <a:lnTo>
                  <a:pt x="872" y="35"/>
                </a:lnTo>
                <a:lnTo>
                  <a:pt x="907" y="35"/>
                </a:lnTo>
                <a:lnTo>
                  <a:pt x="936" y="35"/>
                </a:lnTo>
                <a:lnTo>
                  <a:pt x="971" y="35"/>
                </a:lnTo>
                <a:lnTo>
                  <a:pt x="999" y="35"/>
                </a:lnTo>
                <a:lnTo>
                  <a:pt x="1035" y="35"/>
                </a:lnTo>
                <a:lnTo>
                  <a:pt x="1063" y="35"/>
                </a:lnTo>
                <a:lnTo>
                  <a:pt x="1099" y="35"/>
                </a:lnTo>
                <a:lnTo>
                  <a:pt x="1127" y="35"/>
                </a:lnTo>
                <a:lnTo>
                  <a:pt x="1162" y="35"/>
                </a:lnTo>
                <a:lnTo>
                  <a:pt x="1198" y="35"/>
                </a:lnTo>
                <a:lnTo>
                  <a:pt x="1226" y="35"/>
                </a:lnTo>
                <a:lnTo>
                  <a:pt x="1262" y="35"/>
                </a:lnTo>
                <a:lnTo>
                  <a:pt x="1290" y="35"/>
                </a:lnTo>
                <a:lnTo>
                  <a:pt x="1325" y="35"/>
                </a:lnTo>
                <a:lnTo>
                  <a:pt x="1354" y="35"/>
                </a:lnTo>
                <a:lnTo>
                  <a:pt x="1389" y="35"/>
                </a:lnTo>
                <a:lnTo>
                  <a:pt x="1417" y="35"/>
                </a:lnTo>
                <a:lnTo>
                  <a:pt x="1453" y="35"/>
                </a:lnTo>
                <a:lnTo>
                  <a:pt x="1481" y="35"/>
                </a:lnTo>
                <a:lnTo>
                  <a:pt x="1517" y="35"/>
                </a:lnTo>
                <a:lnTo>
                  <a:pt x="1552" y="35"/>
                </a:lnTo>
                <a:lnTo>
                  <a:pt x="1580" y="35"/>
                </a:lnTo>
                <a:lnTo>
                  <a:pt x="1580" y="28"/>
                </a:lnTo>
                <a:lnTo>
                  <a:pt x="1616" y="28"/>
                </a:lnTo>
                <a:lnTo>
                  <a:pt x="1644" y="28"/>
                </a:lnTo>
                <a:lnTo>
                  <a:pt x="1644" y="0"/>
                </a:lnTo>
                <a:lnTo>
                  <a:pt x="1680" y="0"/>
                </a:lnTo>
                <a:lnTo>
                  <a:pt x="1708" y="0"/>
                </a:lnTo>
                <a:lnTo>
                  <a:pt x="1743" y="0"/>
                </a:lnTo>
                <a:lnTo>
                  <a:pt x="1772" y="0"/>
                </a:lnTo>
                <a:lnTo>
                  <a:pt x="1807" y="0"/>
                </a:lnTo>
                <a:lnTo>
                  <a:pt x="1836" y="0"/>
                </a:lnTo>
                <a:lnTo>
                  <a:pt x="1871" y="0"/>
                </a:lnTo>
                <a:lnTo>
                  <a:pt x="1906" y="0"/>
                </a:lnTo>
                <a:lnTo>
                  <a:pt x="1935" y="0"/>
                </a:lnTo>
                <a:lnTo>
                  <a:pt x="1970" y="0"/>
                </a:lnTo>
                <a:lnTo>
                  <a:pt x="1999" y="0"/>
                </a:lnTo>
                <a:lnTo>
                  <a:pt x="2034" y="0"/>
                </a:lnTo>
                <a:lnTo>
                  <a:pt x="2062" y="0"/>
                </a:lnTo>
                <a:lnTo>
                  <a:pt x="2098" y="0"/>
                </a:lnTo>
                <a:lnTo>
                  <a:pt x="2126" y="0"/>
                </a:lnTo>
                <a:lnTo>
                  <a:pt x="2162" y="0"/>
                </a:lnTo>
                <a:lnTo>
                  <a:pt x="2190" y="0"/>
                </a:lnTo>
                <a:lnTo>
                  <a:pt x="2225" y="0"/>
                </a:lnTo>
                <a:lnTo>
                  <a:pt x="2261" y="0"/>
                </a:lnTo>
                <a:lnTo>
                  <a:pt x="2289" y="0"/>
                </a:lnTo>
                <a:lnTo>
                  <a:pt x="2325" y="0"/>
                </a:lnTo>
                <a:lnTo>
                  <a:pt x="2353" y="0"/>
                </a:lnTo>
                <a:lnTo>
                  <a:pt x="2388" y="0"/>
                </a:lnTo>
                <a:lnTo>
                  <a:pt x="2417" y="0"/>
                </a:lnTo>
                <a:lnTo>
                  <a:pt x="2452" y="0"/>
                </a:lnTo>
                <a:lnTo>
                  <a:pt x="2480" y="0"/>
                </a:lnTo>
                <a:lnTo>
                  <a:pt x="2516" y="0"/>
                </a:lnTo>
                <a:lnTo>
                  <a:pt x="2544" y="0"/>
                </a:lnTo>
                <a:lnTo>
                  <a:pt x="2580" y="0"/>
                </a:ln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54" name="Freeform 22"/>
          <p:cNvSpPr>
            <a:spLocks/>
          </p:cNvSpPr>
          <p:nvPr/>
        </p:nvSpPr>
        <p:spPr bwMode="auto">
          <a:xfrm>
            <a:off x="2755901" y="2868615"/>
            <a:ext cx="4327525" cy="2657475"/>
          </a:xfrm>
          <a:custGeom>
            <a:avLst/>
            <a:gdLst/>
            <a:ahLst/>
            <a:cxnLst>
              <a:cxn ang="0">
                <a:pos x="36" y="1977"/>
              </a:cxn>
              <a:cxn ang="0">
                <a:pos x="99" y="1977"/>
              </a:cxn>
              <a:cxn ang="0">
                <a:pos x="163" y="1977"/>
              </a:cxn>
              <a:cxn ang="0">
                <a:pos x="227" y="1977"/>
              </a:cxn>
              <a:cxn ang="0">
                <a:pos x="262" y="1814"/>
              </a:cxn>
              <a:cxn ang="0">
                <a:pos x="291" y="1481"/>
              </a:cxn>
              <a:cxn ang="0">
                <a:pos x="326" y="1148"/>
              </a:cxn>
              <a:cxn ang="0">
                <a:pos x="354" y="985"/>
              </a:cxn>
              <a:cxn ang="0">
                <a:pos x="418" y="985"/>
              </a:cxn>
              <a:cxn ang="0">
                <a:pos x="454" y="822"/>
              </a:cxn>
              <a:cxn ang="0">
                <a:pos x="517" y="822"/>
              </a:cxn>
              <a:cxn ang="0">
                <a:pos x="581" y="822"/>
              </a:cxn>
              <a:cxn ang="0">
                <a:pos x="645" y="822"/>
              </a:cxn>
              <a:cxn ang="0">
                <a:pos x="680" y="652"/>
              </a:cxn>
              <a:cxn ang="0">
                <a:pos x="744" y="652"/>
              </a:cxn>
              <a:cxn ang="0">
                <a:pos x="808" y="652"/>
              </a:cxn>
              <a:cxn ang="0">
                <a:pos x="872" y="652"/>
              </a:cxn>
              <a:cxn ang="0">
                <a:pos x="936" y="652"/>
              </a:cxn>
              <a:cxn ang="0">
                <a:pos x="971" y="475"/>
              </a:cxn>
              <a:cxn ang="0">
                <a:pos x="1035" y="475"/>
              </a:cxn>
              <a:cxn ang="0">
                <a:pos x="1099" y="475"/>
              </a:cxn>
              <a:cxn ang="0">
                <a:pos x="1162" y="475"/>
              </a:cxn>
              <a:cxn ang="0">
                <a:pos x="1226" y="475"/>
              </a:cxn>
              <a:cxn ang="0">
                <a:pos x="1290" y="475"/>
              </a:cxn>
              <a:cxn ang="0">
                <a:pos x="1354" y="475"/>
              </a:cxn>
              <a:cxn ang="0">
                <a:pos x="1417" y="475"/>
              </a:cxn>
              <a:cxn ang="0">
                <a:pos x="1453" y="241"/>
              </a:cxn>
              <a:cxn ang="0">
                <a:pos x="1517" y="241"/>
              </a:cxn>
              <a:cxn ang="0">
                <a:pos x="1580" y="241"/>
              </a:cxn>
              <a:cxn ang="0">
                <a:pos x="1644" y="241"/>
              </a:cxn>
              <a:cxn ang="0">
                <a:pos x="1680" y="0"/>
              </a:cxn>
              <a:cxn ang="0">
                <a:pos x="1743" y="0"/>
              </a:cxn>
              <a:cxn ang="0">
                <a:pos x="1807" y="0"/>
              </a:cxn>
              <a:cxn ang="0">
                <a:pos x="1871" y="0"/>
              </a:cxn>
              <a:cxn ang="0">
                <a:pos x="1935" y="0"/>
              </a:cxn>
              <a:cxn ang="0">
                <a:pos x="1999" y="0"/>
              </a:cxn>
              <a:cxn ang="0">
                <a:pos x="2062" y="0"/>
              </a:cxn>
              <a:cxn ang="0">
                <a:pos x="2126" y="0"/>
              </a:cxn>
              <a:cxn ang="0">
                <a:pos x="2190" y="0"/>
              </a:cxn>
              <a:cxn ang="0">
                <a:pos x="2261" y="0"/>
              </a:cxn>
              <a:cxn ang="0">
                <a:pos x="2325" y="0"/>
              </a:cxn>
              <a:cxn ang="0">
                <a:pos x="2388" y="0"/>
              </a:cxn>
              <a:cxn ang="0">
                <a:pos x="2452" y="0"/>
              </a:cxn>
              <a:cxn ang="0">
                <a:pos x="2516" y="0"/>
              </a:cxn>
              <a:cxn ang="0">
                <a:pos x="2580" y="0"/>
              </a:cxn>
            </a:cxnLst>
            <a:rect l="0" t="0" r="r" b="b"/>
            <a:pathLst>
              <a:path w="2580" h="1977">
                <a:moveTo>
                  <a:pt x="0" y="1977"/>
                </a:moveTo>
                <a:lnTo>
                  <a:pt x="36" y="1977"/>
                </a:lnTo>
                <a:lnTo>
                  <a:pt x="64" y="1977"/>
                </a:lnTo>
                <a:lnTo>
                  <a:pt x="99" y="1977"/>
                </a:lnTo>
                <a:lnTo>
                  <a:pt x="135" y="1977"/>
                </a:lnTo>
                <a:lnTo>
                  <a:pt x="163" y="1977"/>
                </a:lnTo>
                <a:lnTo>
                  <a:pt x="199" y="1977"/>
                </a:lnTo>
                <a:lnTo>
                  <a:pt x="227" y="1977"/>
                </a:lnTo>
                <a:lnTo>
                  <a:pt x="227" y="1814"/>
                </a:lnTo>
                <a:lnTo>
                  <a:pt x="262" y="1814"/>
                </a:lnTo>
                <a:lnTo>
                  <a:pt x="262" y="1481"/>
                </a:lnTo>
                <a:lnTo>
                  <a:pt x="291" y="1481"/>
                </a:lnTo>
                <a:lnTo>
                  <a:pt x="291" y="1148"/>
                </a:lnTo>
                <a:lnTo>
                  <a:pt x="326" y="1148"/>
                </a:lnTo>
                <a:lnTo>
                  <a:pt x="326" y="985"/>
                </a:lnTo>
                <a:lnTo>
                  <a:pt x="354" y="985"/>
                </a:lnTo>
                <a:lnTo>
                  <a:pt x="390" y="985"/>
                </a:lnTo>
                <a:lnTo>
                  <a:pt x="418" y="985"/>
                </a:lnTo>
                <a:lnTo>
                  <a:pt x="454" y="985"/>
                </a:lnTo>
                <a:lnTo>
                  <a:pt x="454" y="822"/>
                </a:lnTo>
                <a:lnTo>
                  <a:pt x="489" y="822"/>
                </a:lnTo>
                <a:lnTo>
                  <a:pt x="517" y="822"/>
                </a:lnTo>
                <a:lnTo>
                  <a:pt x="553" y="822"/>
                </a:lnTo>
                <a:lnTo>
                  <a:pt x="581" y="822"/>
                </a:lnTo>
                <a:lnTo>
                  <a:pt x="617" y="822"/>
                </a:lnTo>
                <a:lnTo>
                  <a:pt x="645" y="822"/>
                </a:lnTo>
                <a:lnTo>
                  <a:pt x="645" y="652"/>
                </a:lnTo>
                <a:lnTo>
                  <a:pt x="680" y="652"/>
                </a:lnTo>
                <a:lnTo>
                  <a:pt x="709" y="652"/>
                </a:lnTo>
                <a:lnTo>
                  <a:pt x="744" y="652"/>
                </a:lnTo>
                <a:lnTo>
                  <a:pt x="773" y="652"/>
                </a:lnTo>
                <a:lnTo>
                  <a:pt x="808" y="652"/>
                </a:lnTo>
                <a:lnTo>
                  <a:pt x="843" y="652"/>
                </a:lnTo>
                <a:lnTo>
                  <a:pt x="872" y="652"/>
                </a:lnTo>
                <a:lnTo>
                  <a:pt x="907" y="652"/>
                </a:lnTo>
                <a:lnTo>
                  <a:pt x="936" y="652"/>
                </a:lnTo>
                <a:lnTo>
                  <a:pt x="936" y="475"/>
                </a:lnTo>
                <a:lnTo>
                  <a:pt x="971" y="475"/>
                </a:lnTo>
                <a:lnTo>
                  <a:pt x="999" y="475"/>
                </a:lnTo>
                <a:lnTo>
                  <a:pt x="1035" y="475"/>
                </a:lnTo>
                <a:lnTo>
                  <a:pt x="1063" y="475"/>
                </a:lnTo>
                <a:lnTo>
                  <a:pt x="1099" y="475"/>
                </a:lnTo>
                <a:lnTo>
                  <a:pt x="1127" y="475"/>
                </a:lnTo>
                <a:lnTo>
                  <a:pt x="1162" y="475"/>
                </a:lnTo>
                <a:lnTo>
                  <a:pt x="1198" y="475"/>
                </a:lnTo>
                <a:lnTo>
                  <a:pt x="1226" y="475"/>
                </a:lnTo>
                <a:lnTo>
                  <a:pt x="1262" y="475"/>
                </a:lnTo>
                <a:lnTo>
                  <a:pt x="1290" y="475"/>
                </a:lnTo>
                <a:lnTo>
                  <a:pt x="1325" y="475"/>
                </a:lnTo>
                <a:lnTo>
                  <a:pt x="1354" y="475"/>
                </a:lnTo>
                <a:lnTo>
                  <a:pt x="1389" y="475"/>
                </a:lnTo>
                <a:lnTo>
                  <a:pt x="1417" y="475"/>
                </a:lnTo>
                <a:lnTo>
                  <a:pt x="1453" y="475"/>
                </a:lnTo>
                <a:lnTo>
                  <a:pt x="1453" y="241"/>
                </a:lnTo>
                <a:lnTo>
                  <a:pt x="1481" y="241"/>
                </a:lnTo>
                <a:lnTo>
                  <a:pt x="1517" y="241"/>
                </a:lnTo>
                <a:lnTo>
                  <a:pt x="1552" y="241"/>
                </a:lnTo>
                <a:lnTo>
                  <a:pt x="1580" y="241"/>
                </a:lnTo>
                <a:lnTo>
                  <a:pt x="1616" y="241"/>
                </a:lnTo>
                <a:lnTo>
                  <a:pt x="1644" y="241"/>
                </a:lnTo>
                <a:lnTo>
                  <a:pt x="1644" y="0"/>
                </a:lnTo>
                <a:lnTo>
                  <a:pt x="1680" y="0"/>
                </a:lnTo>
                <a:lnTo>
                  <a:pt x="1708" y="0"/>
                </a:lnTo>
                <a:lnTo>
                  <a:pt x="1743" y="0"/>
                </a:lnTo>
                <a:lnTo>
                  <a:pt x="1772" y="0"/>
                </a:lnTo>
                <a:lnTo>
                  <a:pt x="1807" y="0"/>
                </a:lnTo>
                <a:lnTo>
                  <a:pt x="1836" y="0"/>
                </a:lnTo>
                <a:lnTo>
                  <a:pt x="1871" y="0"/>
                </a:lnTo>
                <a:lnTo>
                  <a:pt x="1906" y="0"/>
                </a:lnTo>
                <a:lnTo>
                  <a:pt x="1935" y="0"/>
                </a:lnTo>
                <a:lnTo>
                  <a:pt x="1970" y="0"/>
                </a:lnTo>
                <a:lnTo>
                  <a:pt x="1999" y="0"/>
                </a:lnTo>
                <a:lnTo>
                  <a:pt x="2034" y="0"/>
                </a:lnTo>
                <a:lnTo>
                  <a:pt x="2062" y="0"/>
                </a:lnTo>
                <a:lnTo>
                  <a:pt x="2098" y="0"/>
                </a:lnTo>
                <a:lnTo>
                  <a:pt x="2126" y="0"/>
                </a:lnTo>
                <a:lnTo>
                  <a:pt x="2162" y="0"/>
                </a:lnTo>
                <a:lnTo>
                  <a:pt x="2190" y="0"/>
                </a:lnTo>
                <a:lnTo>
                  <a:pt x="2225" y="0"/>
                </a:lnTo>
                <a:lnTo>
                  <a:pt x="2261" y="0"/>
                </a:lnTo>
                <a:lnTo>
                  <a:pt x="2289" y="0"/>
                </a:lnTo>
                <a:lnTo>
                  <a:pt x="2325" y="0"/>
                </a:lnTo>
                <a:lnTo>
                  <a:pt x="2353" y="0"/>
                </a:lnTo>
                <a:lnTo>
                  <a:pt x="2388" y="0"/>
                </a:lnTo>
                <a:lnTo>
                  <a:pt x="2417" y="0"/>
                </a:lnTo>
                <a:lnTo>
                  <a:pt x="2452" y="0"/>
                </a:lnTo>
                <a:lnTo>
                  <a:pt x="2480" y="0"/>
                </a:lnTo>
                <a:lnTo>
                  <a:pt x="2516" y="0"/>
                </a:lnTo>
                <a:lnTo>
                  <a:pt x="2544" y="0"/>
                </a:lnTo>
                <a:lnTo>
                  <a:pt x="2580" y="0"/>
                </a:lnTo>
              </a:path>
            </a:pathLst>
          </a:custGeom>
          <a:noFill/>
          <a:ln w="57150" cmpd="sng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55" name="Freeform 23"/>
          <p:cNvSpPr>
            <a:spLocks/>
          </p:cNvSpPr>
          <p:nvPr/>
        </p:nvSpPr>
        <p:spPr bwMode="auto">
          <a:xfrm>
            <a:off x="2755901" y="5126038"/>
            <a:ext cx="4327525" cy="400050"/>
          </a:xfrm>
          <a:custGeom>
            <a:avLst/>
            <a:gdLst/>
            <a:ahLst/>
            <a:cxnLst>
              <a:cxn ang="0">
                <a:pos x="36" y="298"/>
              </a:cxn>
              <a:cxn ang="0">
                <a:pos x="99" y="298"/>
              </a:cxn>
              <a:cxn ang="0">
                <a:pos x="163" y="298"/>
              </a:cxn>
              <a:cxn ang="0">
                <a:pos x="227" y="298"/>
              </a:cxn>
              <a:cxn ang="0">
                <a:pos x="262" y="291"/>
              </a:cxn>
              <a:cxn ang="0">
                <a:pos x="291" y="262"/>
              </a:cxn>
              <a:cxn ang="0">
                <a:pos x="326" y="220"/>
              </a:cxn>
              <a:cxn ang="0">
                <a:pos x="354" y="177"/>
              </a:cxn>
              <a:cxn ang="0">
                <a:pos x="390" y="163"/>
              </a:cxn>
              <a:cxn ang="0">
                <a:pos x="454" y="163"/>
              </a:cxn>
              <a:cxn ang="0">
                <a:pos x="517" y="163"/>
              </a:cxn>
              <a:cxn ang="0">
                <a:pos x="581" y="163"/>
              </a:cxn>
              <a:cxn ang="0">
                <a:pos x="617" y="135"/>
              </a:cxn>
              <a:cxn ang="0">
                <a:pos x="645" y="121"/>
              </a:cxn>
              <a:cxn ang="0">
                <a:pos x="680" y="107"/>
              </a:cxn>
              <a:cxn ang="0">
                <a:pos x="709" y="64"/>
              </a:cxn>
              <a:cxn ang="0">
                <a:pos x="744" y="50"/>
              </a:cxn>
              <a:cxn ang="0">
                <a:pos x="808" y="50"/>
              </a:cxn>
              <a:cxn ang="0">
                <a:pos x="872" y="50"/>
              </a:cxn>
              <a:cxn ang="0">
                <a:pos x="936" y="50"/>
              </a:cxn>
              <a:cxn ang="0">
                <a:pos x="999" y="50"/>
              </a:cxn>
              <a:cxn ang="0">
                <a:pos x="1063" y="50"/>
              </a:cxn>
              <a:cxn ang="0">
                <a:pos x="1127" y="50"/>
              </a:cxn>
              <a:cxn ang="0">
                <a:pos x="1198" y="50"/>
              </a:cxn>
              <a:cxn ang="0">
                <a:pos x="1262" y="50"/>
              </a:cxn>
              <a:cxn ang="0">
                <a:pos x="1325" y="50"/>
              </a:cxn>
              <a:cxn ang="0">
                <a:pos x="1389" y="50"/>
              </a:cxn>
              <a:cxn ang="0">
                <a:pos x="1417" y="29"/>
              </a:cxn>
              <a:cxn ang="0">
                <a:pos x="1481" y="29"/>
              </a:cxn>
              <a:cxn ang="0">
                <a:pos x="1552" y="29"/>
              </a:cxn>
              <a:cxn ang="0">
                <a:pos x="1616" y="29"/>
              </a:cxn>
              <a:cxn ang="0">
                <a:pos x="1680" y="29"/>
              </a:cxn>
              <a:cxn ang="0">
                <a:pos x="1743" y="29"/>
              </a:cxn>
              <a:cxn ang="0">
                <a:pos x="1772" y="0"/>
              </a:cxn>
              <a:cxn ang="0">
                <a:pos x="1836" y="0"/>
              </a:cxn>
              <a:cxn ang="0">
                <a:pos x="1906" y="0"/>
              </a:cxn>
              <a:cxn ang="0">
                <a:pos x="1970" y="0"/>
              </a:cxn>
              <a:cxn ang="0">
                <a:pos x="2034" y="0"/>
              </a:cxn>
              <a:cxn ang="0">
                <a:pos x="2098" y="0"/>
              </a:cxn>
              <a:cxn ang="0">
                <a:pos x="2162" y="0"/>
              </a:cxn>
              <a:cxn ang="0">
                <a:pos x="2225" y="0"/>
              </a:cxn>
              <a:cxn ang="0">
                <a:pos x="2289" y="0"/>
              </a:cxn>
              <a:cxn ang="0">
                <a:pos x="2353" y="0"/>
              </a:cxn>
              <a:cxn ang="0">
                <a:pos x="2417" y="0"/>
              </a:cxn>
              <a:cxn ang="0">
                <a:pos x="2480" y="0"/>
              </a:cxn>
              <a:cxn ang="0">
                <a:pos x="2544" y="0"/>
              </a:cxn>
            </a:cxnLst>
            <a:rect l="0" t="0" r="r" b="b"/>
            <a:pathLst>
              <a:path w="2580" h="298">
                <a:moveTo>
                  <a:pt x="0" y="298"/>
                </a:moveTo>
                <a:lnTo>
                  <a:pt x="36" y="298"/>
                </a:lnTo>
                <a:lnTo>
                  <a:pt x="64" y="298"/>
                </a:lnTo>
                <a:lnTo>
                  <a:pt x="99" y="298"/>
                </a:lnTo>
                <a:lnTo>
                  <a:pt x="135" y="298"/>
                </a:lnTo>
                <a:lnTo>
                  <a:pt x="163" y="298"/>
                </a:lnTo>
                <a:lnTo>
                  <a:pt x="199" y="298"/>
                </a:lnTo>
                <a:lnTo>
                  <a:pt x="227" y="298"/>
                </a:lnTo>
                <a:lnTo>
                  <a:pt x="262" y="298"/>
                </a:lnTo>
                <a:lnTo>
                  <a:pt x="262" y="291"/>
                </a:lnTo>
                <a:lnTo>
                  <a:pt x="291" y="291"/>
                </a:lnTo>
                <a:lnTo>
                  <a:pt x="291" y="262"/>
                </a:lnTo>
                <a:lnTo>
                  <a:pt x="326" y="262"/>
                </a:lnTo>
                <a:lnTo>
                  <a:pt x="326" y="220"/>
                </a:lnTo>
                <a:lnTo>
                  <a:pt x="354" y="220"/>
                </a:lnTo>
                <a:lnTo>
                  <a:pt x="354" y="177"/>
                </a:lnTo>
                <a:lnTo>
                  <a:pt x="390" y="177"/>
                </a:lnTo>
                <a:lnTo>
                  <a:pt x="390" y="163"/>
                </a:lnTo>
                <a:lnTo>
                  <a:pt x="418" y="163"/>
                </a:lnTo>
                <a:lnTo>
                  <a:pt x="454" y="163"/>
                </a:lnTo>
                <a:lnTo>
                  <a:pt x="489" y="163"/>
                </a:lnTo>
                <a:lnTo>
                  <a:pt x="517" y="163"/>
                </a:lnTo>
                <a:lnTo>
                  <a:pt x="553" y="163"/>
                </a:lnTo>
                <a:lnTo>
                  <a:pt x="581" y="163"/>
                </a:lnTo>
                <a:lnTo>
                  <a:pt x="581" y="135"/>
                </a:lnTo>
                <a:lnTo>
                  <a:pt x="617" y="135"/>
                </a:lnTo>
                <a:lnTo>
                  <a:pt x="617" y="121"/>
                </a:lnTo>
                <a:lnTo>
                  <a:pt x="645" y="121"/>
                </a:lnTo>
                <a:lnTo>
                  <a:pt x="645" y="107"/>
                </a:lnTo>
                <a:lnTo>
                  <a:pt x="680" y="107"/>
                </a:lnTo>
                <a:lnTo>
                  <a:pt x="680" y="64"/>
                </a:lnTo>
                <a:lnTo>
                  <a:pt x="709" y="64"/>
                </a:lnTo>
                <a:lnTo>
                  <a:pt x="709" y="50"/>
                </a:lnTo>
                <a:lnTo>
                  <a:pt x="744" y="50"/>
                </a:lnTo>
                <a:lnTo>
                  <a:pt x="773" y="50"/>
                </a:lnTo>
                <a:lnTo>
                  <a:pt x="808" y="50"/>
                </a:lnTo>
                <a:lnTo>
                  <a:pt x="843" y="50"/>
                </a:lnTo>
                <a:lnTo>
                  <a:pt x="872" y="50"/>
                </a:lnTo>
                <a:lnTo>
                  <a:pt x="907" y="50"/>
                </a:lnTo>
                <a:lnTo>
                  <a:pt x="936" y="50"/>
                </a:lnTo>
                <a:lnTo>
                  <a:pt x="971" y="50"/>
                </a:lnTo>
                <a:lnTo>
                  <a:pt x="999" y="50"/>
                </a:lnTo>
                <a:lnTo>
                  <a:pt x="1035" y="50"/>
                </a:lnTo>
                <a:lnTo>
                  <a:pt x="1063" y="50"/>
                </a:lnTo>
                <a:lnTo>
                  <a:pt x="1099" y="50"/>
                </a:lnTo>
                <a:lnTo>
                  <a:pt x="1127" y="50"/>
                </a:lnTo>
                <a:lnTo>
                  <a:pt x="1162" y="50"/>
                </a:lnTo>
                <a:lnTo>
                  <a:pt x="1198" y="50"/>
                </a:lnTo>
                <a:lnTo>
                  <a:pt x="1226" y="50"/>
                </a:lnTo>
                <a:lnTo>
                  <a:pt x="1262" y="50"/>
                </a:lnTo>
                <a:lnTo>
                  <a:pt x="1290" y="50"/>
                </a:lnTo>
                <a:lnTo>
                  <a:pt x="1325" y="50"/>
                </a:lnTo>
                <a:lnTo>
                  <a:pt x="1354" y="50"/>
                </a:lnTo>
                <a:lnTo>
                  <a:pt x="1389" y="50"/>
                </a:lnTo>
                <a:lnTo>
                  <a:pt x="1389" y="29"/>
                </a:lnTo>
                <a:lnTo>
                  <a:pt x="1417" y="29"/>
                </a:lnTo>
                <a:lnTo>
                  <a:pt x="1453" y="29"/>
                </a:lnTo>
                <a:lnTo>
                  <a:pt x="1481" y="29"/>
                </a:lnTo>
                <a:lnTo>
                  <a:pt x="1517" y="29"/>
                </a:lnTo>
                <a:lnTo>
                  <a:pt x="1552" y="29"/>
                </a:lnTo>
                <a:lnTo>
                  <a:pt x="1580" y="29"/>
                </a:lnTo>
                <a:lnTo>
                  <a:pt x="1616" y="29"/>
                </a:lnTo>
                <a:lnTo>
                  <a:pt x="1644" y="29"/>
                </a:lnTo>
                <a:lnTo>
                  <a:pt x="1680" y="29"/>
                </a:lnTo>
                <a:lnTo>
                  <a:pt x="1708" y="29"/>
                </a:lnTo>
                <a:lnTo>
                  <a:pt x="1743" y="29"/>
                </a:lnTo>
                <a:lnTo>
                  <a:pt x="1743" y="0"/>
                </a:lnTo>
                <a:lnTo>
                  <a:pt x="1772" y="0"/>
                </a:lnTo>
                <a:lnTo>
                  <a:pt x="1807" y="0"/>
                </a:lnTo>
                <a:lnTo>
                  <a:pt x="1836" y="0"/>
                </a:lnTo>
                <a:lnTo>
                  <a:pt x="1871" y="0"/>
                </a:lnTo>
                <a:lnTo>
                  <a:pt x="1906" y="0"/>
                </a:lnTo>
                <a:lnTo>
                  <a:pt x="1935" y="0"/>
                </a:lnTo>
                <a:lnTo>
                  <a:pt x="1970" y="0"/>
                </a:lnTo>
                <a:lnTo>
                  <a:pt x="1999" y="0"/>
                </a:lnTo>
                <a:lnTo>
                  <a:pt x="2034" y="0"/>
                </a:lnTo>
                <a:lnTo>
                  <a:pt x="2062" y="0"/>
                </a:lnTo>
                <a:lnTo>
                  <a:pt x="2098" y="0"/>
                </a:lnTo>
                <a:lnTo>
                  <a:pt x="2126" y="0"/>
                </a:lnTo>
                <a:lnTo>
                  <a:pt x="2162" y="0"/>
                </a:lnTo>
                <a:lnTo>
                  <a:pt x="2190" y="0"/>
                </a:lnTo>
                <a:lnTo>
                  <a:pt x="2225" y="0"/>
                </a:lnTo>
                <a:lnTo>
                  <a:pt x="2261" y="0"/>
                </a:lnTo>
                <a:lnTo>
                  <a:pt x="2289" y="0"/>
                </a:lnTo>
                <a:lnTo>
                  <a:pt x="2325" y="0"/>
                </a:lnTo>
                <a:lnTo>
                  <a:pt x="2353" y="0"/>
                </a:lnTo>
                <a:lnTo>
                  <a:pt x="2388" y="0"/>
                </a:lnTo>
                <a:lnTo>
                  <a:pt x="2417" y="0"/>
                </a:lnTo>
                <a:lnTo>
                  <a:pt x="2452" y="0"/>
                </a:lnTo>
                <a:lnTo>
                  <a:pt x="2480" y="0"/>
                </a:lnTo>
                <a:lnTo>
                  <a:pt x="2516" y="0"/>
                </a:lnTo>
                <a:lnTo>
                  <a:pt x="2544" y="0"/>
                </a:lnTo>
                <a:lnTo>
                  <a:pt x="2580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2209800" y="5375276"/>
            <a:ext cx="93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0</a:t>
            </a:r>
            <a:endParaRPr lang="de-DE" sz="1800" i="1">
              <a:latin typeface="Arial" charset="0"/>
            </a:endParaRPr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2198688" y="487997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5</a:t>
            </a:r>
            <a:endParaRPr lang="de-DE" sz="1800" i="1">
              <a:latin typeface="Arial" charset="0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2070101" y="4384676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10</a:t>
            </a:r>
            <a:endParaRPr lang="de-DE" sz="1800" i="1">
              <a:latin typeface="Arial" charset="0"/>
            </a:endParaRPr>
          </a:p>
        </p:txBody>
      </p:sp>
      <p:sp>
        <p:nvSpPr>
          <p:cNvPr id="172059" name="Rectangle 27"/>
          <p:cNvSpPr>
            <a:spLocks noChangeArrowheads="1"/>
          </p:cNvSpPr>
          <p:nvPr/>
        </p:nvSpPr>
        <p:spPr bwMode="auto">
          <a:xfrm>
            <a:off x="2070101" y="387350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15</a:t>
            </a:r>
            <a:endParaRPr lang="de-DE" sz="1800" i="1">
              <a:latin typeface="Arial" charset="0"/>
            </a:endParaRPr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2070101" y="3373440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20</a:t>
            </a:r>
            <a:endParaRPr lang="de-DE" sz="1800" i="1">
              <a:latin typeface="Arial" charset="0"/>
            </a:endParaRPr>
          </a:p>
        </p:txBody>
      </p:sp>
      <p:sp>
        <p:nvSpPr>
          <p:cNvPr id="172061" name="Rectangle 29"/>
          <p:cNvSpPr>
            <a:spLocks noChangeArrowheads="1"/>
          </p:cNvSpPr>
          <p:nvPr/>
        </p:nvSpPr>
        <p:spPr bwMode="auto">
          <a:xfrm>
            <a:off x="2070101" y="2873376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25</a:t>
            </a:r>
            <a:endParaRPr lang="de-DE" sz="1800" i="1">
              <a:latin typeface="Arial" charset="0"/>
            </a:endParaRPr>
          </a:p>
        </p:txBody>
      </p:sp>
      <p:sp>
        <p:nvSpPr>
          <p:cNvPr id="172062" name="Rectangle 30"/>
          <p:cNvSpPr>
            <a:spLocks noChangeArrowheads="1"/>
          </p:cNvSpPr>
          <p:nvPr/>
        </p:nvSpPr>
        <p:spPr bwMode="auto">
          <a:xfrm>
            <a:off x="2070101" y="2366965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800">
                <a:solidFill>
                  <a:srgbClr val="000000"/>
                </a:solidFill>
                <a:latin typeface="Arial" charset="0"/>
              </a:rPr>
              <a:t>30</a:t>
            </a:r>
            <a:endParaRPr lang="de-DE" sz="1800" i="1">
              <a:latin typeface="Arial" charset="0"/>
            </a:endParaRPr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 rot="-5400000">
            <a:off x="3047" y="3948877"/>
            <a:ext cx="327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000">
                <a:latin typeface="Arial" charset="0"/>
              </a:rPr>
              <a:t>Multiple autoantibodies (%)</a:t>
            </a:r>
            <a:endParaRPr lang="en-GB" sz="2000">
              <a:latin typeface="Arial" charset="0"/>
            </a:endParaRPr>
          </a:p>
        </p:txBody>
      </p:sp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7196140" y="2246315"/>
            <a:ext cx="23407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>
                <a:solidFill>
                  <a:srgbClr val="FF0066"/>
                </a:solidFill>
                <a:latin typeface="Arial" charset="0"/>
              </a:rPr>
              <a:t>both parents or </a:t>
            </a:r>
          </a:p>
          <a:p>
            <a:pPr eaLnBrk="1" hangingPunct="1"/>
            <a:r>
              <a:rPr lang="de-DE" sz="2400">
                <a:solidFill>
                  <a:srgbClr val="FF0066"/>
                </a:solidFill>
                <a:latin typeface="Arial" charset="0"/>
              </a:rPr>
              <a:t>parent + sibling</a:t>
            </a:r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6034089" y="5276851"/>
            <a:ext cx="179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>
                <a:solidFill>
                  <a:srgbClr val="CC3300"/>
                </a:solidFill>
                <a:latin typeface="Arial" charset="0"/>
              </a:rPr>
              <a:t>mother only</a:t>
            </a: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5591175" y="4581526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>
                <a:solidFill>
                  <a:srgbClr val="333399"/>
                </a:solidFill>
                <a:latin typeface="Arial" charset="0"/>
              </a:rPr>
              <a:t>father only</a:t>
            </a:r>
          </a:p>
        </p:txBody>
      </p:sp>
      <p:sp>
        <p:nvSpPr>
          <p:cNvPr id="172067" name="Rectangle 35"/>
          <p:cNvSpPr>
            <a:spLocks noChangeArrowheads="1"/>
          </p:cNvSpPr>
          <p:nvPr/>
        </p:nvSpPr>
        <p:spPr bwMode="auto">
          <a:xfrm>
            <a:off x="4219576" y="6059489"/>
            <a:ext cx="1324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2000">
                <a:solidFill>
                  <a:srgbClr val="000000"/>
                </a:solidFill>
                <a:latin typeface="Arial" charset="0"/>
              </a:rPr>
              <a:t>Age (years)</a:t>
            </a:r>
            <a:endParaRPr lang="en-GB" sz="2000">
              <a:latin typeface="Arial" charset="0"/>
            </a:endParaRP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7615238" y="4937126"/>
            <a:ext cx="1144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000" i="1">
                <a:latin typeface="Arial" charset="0"/>
              </a:rPr>
              <a:t>P</a:t>
            </a:r>
            <a:r>
              <a:rPr lang="de-DE" sz="2000">
                <a:latin typeface="Arial" charset="0"/>
              </a:rPr>
              <a:t> = 0.05</a:t>
            </a:r>
          </a:p>
        </p:txBody>
      </p:sp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527050" y="476250"/>
            <a:ext cx="931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sz="3600">
                <a:latin typeface="Arial" charset="0"/>
              </a:rPr>
              <a:t>Development of islet Abs - proband</a:t>
            </a:r>
            <a:endParaRPr lang="en-GB" sz="3600">
              <a:latin typeface="Arial" charset="0"/>
            </a:endParaRPr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7594599" y="3716338"/>
            <a:ext cx="143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000" i="1">
                <a:latin typeface="Arial" charset="0"/>
              </a:rPr>
              <a:t>P</a:t>
            </a:r>
            <a:r>
              <a:rPr lang="de-DE" sz="2000">
                <a:latin typeface="Arial" charset="0"/>
              </a:rPr>
              <a:t> &lt; 0.0001</a:t>
            </a: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857250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482204" y="806451"/>
            <a:ext cx="9319021" cy="6057900"/>
            <a:chOff x="349" y="462"/>
            <a:chExt cx="5219" cy="3816"/>
          </a:xfrm>
        </p:grpSpPr>
        <p:grpSp>
          <p:nvGrpSpPr>
            <p:cNvPr id="141315" name="Group 3"/>
            <p:cNvGrpSpPr>
              <a:grpSpLocks/>
            </p:cNvGrpSpPr>
            <p:nvPr/>
          </p:nvGrpSpPr>
          <p:grpSpPr bwMode="auto">
            <a:xfrm>
              <a:off x="349" y="462"/>
              <a:ext cx="5219" cy="3816"/>
              <a:chOff x="349" y="456"/>
              <a:chExt cx="5219" cy="3816"/>
            </a:xfrm>
          </p:grpSpPr>
          <p:sp>
            <p:nvSpPr>
              <p:cNvPr id="141316" name="Text Box 4"/>
              <p:cNvSpPr txBox="1">
                <a:spLocks noChangeArrowheads="1"/>
              </p:cNvSpPr>
              <p:nvPr/>
            </p:nvSpPr>
            <p:spPr bwMode="auto">
              <a:xfrm>
                <a:off x="2880" y="3378"/>
                <a:ext cx="30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latin typeface="Arial" charset="0"/>
                  </a:rPr>
                  <a:t>Age</a:t>
                </a:r>
              </a:p>
            </p:txBody>
          </p:sp>
          <p:sp>
            <p:nvSpPr>
              <p:cNvPr id="141317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-457" y="1828"/>
                <a:ext cx="187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 b="1">
                    <a:latin typeface="Arial" charset="0"/>
                  </a:rPr>
                  <a:t>Intravenous </a:t>
                </a:r>
                <a:r>
                  <a:rPr lang="en-US" sz="1400" b="1">
                    <a:latin typeface="Arial" charset="0"/>
                  </a:rPr>
                  <a:t>Glucose</a:t>
                </a:r>
                <a:r>
                  <a:rPr lang="en-US" sz="1000" b="1">
                    <a:latin typeface="Arial" charset="0"/>
                  </a:rPr>
                  <a:t> Tolerance Test (IVGTT) 1+3 minute insulin</a:t>
                </a:r>
              </a:p>
            </p:txBody>
          </p:sp>
          <p:sp>
            <p:nvSpPr>
              <p:cNvPr id="141318" name="Text Box 6"/>
              <p:cNvSpPr txBox="1">
                <a:spLocks noChangeArrowheads="1"/>
              </p:cNvSpPr>
              <p:nvPr/>
            </p:nvSpPr>
            <p:spPr bwMode="auto">
              <a:xfrm>
                <a:off x="4151" y="3942"/>
                <a:ext cx="141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latin typeface="Arial" charset="0"/>
                  </a:rPr>
                  <a:t>Srikanta S. et al, New Engl J Med 308:322-325, 1983</a:t>
                </a:r>
              </a:p>
            </p:txBody>
          </p:sp>
          <p:sp>
            <p:nvSpPr>
              <p:cNvPr id="141319" name="Text Box 7"/>
              <p:cNvSpPr txBox="1">
                <a:spLocks noChangeArrowheads="1"/>
              </p:cNvSpPr>
              <p:nvPr/>
            </p:nvSpPr>
            <p:spPr bwMode="auto">
              <a:xfrm>
                <a:off x="4524" y="972"/>
                <a:ext cx="99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latin typeface="Arial" charset="0"/>
                  </a:rPr>
                  <a:t>Antibody Positive Initial Test</a:t>
                </a:r>
              </a:p>
            </p:txBody>
          </p:sp>
          <p:sp>
            <p:nvSpPr>
              <p:cNvPr id="141320" name="Line 8"/>
              <p:cNvSpPr>
                <a:spLocks noChangeShapeType="1"/>
              </p:cNvSpPr>
              <p:nvPr/>
            </p:nvSpPr>
            <p:spPr bwMode="auto">
              <a:xfrm flipH="1">
                <a:off x="2886" y="1128"/>
                <a:ext cx="120" cy="3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1" name="Text Box 9"/>
              <p:cNvSpPr txBox="1">
                <a:spLocks noChangeArrowheads="1"/>
              </p:cNvSpPr>
              <p:nvPr/>
            </p:nvSpPr>
            <p:spPr bwMode="auto">
              <a:xfrm>
                <a:off x="2784" y="978"/>
                <a:ext cx="99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000" b="1">
                    <a:latin typeface="Arial" charset="0"/>
                  </a:rPr>
                  <a:t>Antibody Positive</a:t>
                </a:r>
              </a:p>
            </p:txBody>
          </p:sp>
          <p:sp>
            <p:nvSpPr>
              <p:cNvPr id="141322" name="Text Box 10"/>
              <p:cNvSpPr txBox="1">
                <a:spLocks noChangeArrowheads="1"/>
              </p:cNvSpPr>
              <p:nvPr/>
            </p:nvSpPr>
            <p:spPr bwMode="auto">
              <a:xfrm>
                <a:off x="1848" y="456"/>
                <a:ext cx="24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latin typeface="Arial" charset="0"/>
                  </a:rPr>
                  <a:t>Discordant Triplets at Risk for Diabetes</a:t>
                </a:r>
              </a:p>
            </p:txBody>
          </p:sp>
          <p:grpSp>
            <p:nvGrpSpPr>
              <p:cNvPr id="141323" name="Group 11"/>
              <p:cNvGrpSpPr>
                <a:grpSpLocks/>
              </p:cNvGrpSpPr>
              <p:nvPr/>
            </p:nvGrpSpPr>
            <p:grpSpPr bwMode="auto">
              <a:xfrm>
                <a:off x="648" y="891"/>
                <a:ext cx="4872" cy="2341"/>
                <a:chOff x="648" y="891"/>
                <a:chExt cx="4872" cy="2341"/>
              </a:xfrm>
            </p:grpSpPr>
            <p:grpSp>
              <p:nvGrpSpPr>
                <p:cNvPr id="141324" name="Group 12"/>
                <p:cNvGrpSpPr>
                  <a:grpSpLocks/>
                </p:cNvGrpSpPr>
                <p:nvPr/>
              </p:nvGrpSpPr>
              <p:grpSpPr bwMode="auto">
                <a:xfrm>
                  <a:off x="648" y="891"/>
                  <a:ext cx="3372" cy="2341"/>
                  <a:chOff x="390" y="873"/>
                  <a:chExt cx="3372" cy="2341"/>
                </a:xfrm>
              </p:grpSpPr>
              <p:grpSp>
                <p:nvGrpSpPr>
                  <p:cNvPr id="14132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90" y="873"/>
                    <a:ext cx="3372" cy="2341"/>
                    <a:chOff x="390" y="873"/>
                    <a:chExt cx="3372" cy="2341"/>
                  </a:xfrm>
                </p:grpSpPr>
                <p:sp>
                  <p:nvSpPr>
                    <p:cNvPr id="141326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" y="921"/>
                      <a:ext cx="3200" cy="21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27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" y="921"/>
                      <a:ext cx="3200" cy="21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28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893"/>
                      <a:ext cx="55" cy="115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29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4" y="1101"/>
                      <a:ext cx="55" cy="195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0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7" y="1563"/>
                      <a:ext cx="55" cy="148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2" y="1137"/>
                      <a:ext cx="56" cy="191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3" y="1683"/>
                      <a:ext cx="56" cy="136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3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6" y="2079"/>
                      <a:ext cx="56" cy="97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9" y="1071"/>
                      <a:ext cx="56" cy="198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2" y="1563"/>
                      <a:ext cx="56" cy="148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6" y="1563"/>
                      <a:ext cx="55" cy="148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7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9" y="1989"/>
                      <a:ext cx="55" cy="106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8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2" y="1587"/>
                      <a:ext cx="55" cy="146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9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7" y="2085"/>
                      <a:ext cx="61" cy="96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0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4" y="2055"/>
                      <a:ext cx="55" cy="99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7" y="2169"/>
                      <a:ext cx="55" cy="88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6" y="1797"/>
                      <a:ext cx="56" cy="125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3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3" y="1587"/>
                      <a:ext cx="55" cy="146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8" y="1959"/>
                      <a:ext cx="56" cy="109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5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9" y="1797"/>
                      <a:ext cx="56" cy="125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9" y="1731"/>
                      <a:ext cx="55" cy="13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7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2031"/>
                      <a:ext cx="56" cy="10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8" y="1935"/>
                      <a:ext cx="56" cy="111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9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2" y="2319"/>
                      <a:ext cx="55" cy="73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0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35" y="2127"/>
                      <a:ext cx="55" cy="92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1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8" y="2139"/>
                      <a:ext cx="55" cy="91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2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921"/>
                      <a:ext cx="1" cy="2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3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3051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4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2745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5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2445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6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2139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7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1833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8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1527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9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1227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60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2" y="921"/>
                      <a:ext cx="2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61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" y="3003"/>
                      <a:ext cx="40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0</a:t>
                      </a:r>
                      <a:endParaRPr lang="en-US" sz="2400"/>
                    </a:p>
                  </p:txBody>
                </p:sp>
                <p:sp>
                  <p:nvSpPr>
                    <p:cNvPr id="141362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269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50</a:t>
                      </a:r>
                      <a:endParaRPr lang="en-US" sz="2400"/>
                    </a:p>
                  </p:txBody>
                </p:sp>
                <p:sp>
                  <p:nvSpPr>
                    <p:cNvPr id="141363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" y="2397"/>
                      <a:ext cx="11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100</a:t>
                      </a:r>
                      <a:endParaRPr lang="en-US" sz="2400"/>
                    </a:p>
                  </p:txBody>
                </p:sp>
                <p:sp>
                  <p:nvSpPr>
                    <p:cNvPr id="141364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" y="2091"/>
                      <a:ext cx="11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150</a:t>
                      </a:r>
                      <a:endParaRPr lang="en-US" sz="2400"/>
                    </a:p>
                  </p:txBody>
                </p:sp>
                <p:sp>
                  <p:nvSpPr>
                    <p:cNvPr id="14136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" y="1785"/>
                      <a:ext cx="11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200</a:t>
                      </a:r>
                      <a:endParaRPr lang="en-US" sz="2400"/>
                    </a:p>
                  </p:txBody>
                </p:sp>
                <p:sp>
                  <p:nvSpPr>
                    <p:cNvPr id="141366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" y="1479"/>
                      <a:ext cx="11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250</a:t>
                      </a:r>
                      <a:endParaRPr lang="en-US" sz="2400"/>
                    </a:p>
                  </p:txBody>
                </p:sp>
                <p:sp>
                  <p:nvSpPr>
                    <p:cNvPr id="141367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" y="1179"/>
                      <a:ext cx="11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300</a:t>
                      </a:r>
                      <a:endParaRPr lang="en-US" sz="2400"/>
                    </a:p>
                  </p:txBody>
                </p:sp>
                <p:sp>
                  <p:nvSpPr>
                    <p:cNvPr id="141368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" y="873"/>
                      <a:ext cx="11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350</a:t>
                      </a:r>
                      <a:endParaRPr lang="en-US" sz="2400"/>
                    </a:p>
                  </p:txBody>
                </p:sp>
                <p:sp>
                  <p:nvSpPr>
                    <p:cNvPr id="141369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0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14</a:t>
                      </a:r>
                      <a:endParaRPr lang="en-US" sz="2400"/>
                    </a:p>
                  </p:txBody>
                </p:sp>
                <p:sp>
                  <p:nvSpPr>
                    <p:cNvPr id="141370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3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16</a:t>
                      </a:r>
                      <a:endParaRPr lang="en-US" sz="2400"/>
                    </a:p>
                  </p:txBody>
                </p:sp>
                <p:sp>
                  <p:nvSpPr>
                    <p:cNvPr id="141371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6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18</a:t>
                      </a:r>
                      <a:endParaRPr lang="en-US" sz="2400"/>
                    </a:p>
                  </p:txBody>
                </p:sp>
                <p:sp>
                  <p:nvSpPr>
                    <p:cNvPr id="141372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9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20</a:t>
                      </a:r>
                      <a:endParaRPr lang="en-US" sz="2400"/>
                    </a:p>
                  </p:txBody>
                </p:sp>
                <p:sp>
                  <p:nvSpPr>
                    <p:cNvPr id="141373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2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21</a:t>
                      </a:r>
                      <a:endParaRPr lang="en-US" sz="2400"/>
                    </a:p>
                  </p:txBody>
                </p:sp>
                <p:sp>
                  <p:nvSpPr>
                    <p:cNvPr id="141374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5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22</a:t>
                      </a:r>
                      <a:endParaRPr lang="en-US" sz="2400"/>
                    </a:p>
                  </p:txBody>
                </p:sp>
                <p:sp>
                  <p:nvSpPr>
                    <p:cNvPr id="141375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8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24</a:t>
                      </a:r>
                      <a:endParaRPr lang="en-US" sz="2400"/>
                    </a:p>
                  </p:txBody>
                </p:sp>
                <p:sp>
                  <p:nvSpPr>
                    <p:cNvPr id="141376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1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27</a:t>
                      </a:r>
                      <a:endParaRPr lang="en-US" sz="2400"/>
                    </a:p>
                  </p:txBody>
                </p:sp>
                <p:sp>
                  <p:nvSpPr>
                    <p:cNvPr id="141377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5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30</a:t>
                      </a:r>
                      <a:endParaRPr lang="en-US" sz="2400"/>
                    </a:p>
                  </p:txBody>
                </p:sp>
                <p:sp>
                  <p:nvSpPr>
                    <p:cNvPr id="14137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8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34</a:t>
                      </a:r>
                      <a:endParaRPr lang="en-US" sz="2400"/>
                    </a:p>
                  </p:txBody>
                </p:sp>
                <p:sp>
                  <p:nvSpPr>
                    <p:cNvPr id="141379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1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35</a:t>
                      </a:r>
                      <a:endParaRPr lang="en-US" sz="2400"/>
                    </a:p>
                  </p:txBody>
                </p:sp>
                <p:sp>
                  <p:nvSpPr>
                    <p:cNvPr id="14138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4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36</a:t>
                      </a:r>
                      <a:endParaRPr lang="en-US" sz="2400"/>
                    </a:p>
                  </p:txBody>
                </p:sp>
                <p:sp>
                  <p:nvSpPr>
                    <p:cNvPr id="141381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2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37</a:t>
                      </a:r>
                      <a:endParaRPr lang="en-US" sz="2400"/>
                    </a:p>
                  </p:txBody>
                </p:sp>
                <p:sp>
                  <p:nvSpPr>
                    <p:cNvPr id="141382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6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38</a:t>
                      </a:r>
                      <a:endParaRPr lang="en-US" sz="2400"/>
                    </a:p>
                  </p:txBody>
                </p:sp>
                <p:sp>
                  <p:nvSpPr>
                    <p:cNvPr id="141383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9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40</a:t>
                      </a:r>
                      <a:endParaRPr lang="en-US" sz="2400"/>
                    </a:p>
                  </p:txBody>
                </p:sp>
                <p:sp>
                  <p:nvSpPr>
                    <p:cNvPr id="14138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42</a:t>
                      </a:r>
                      <a:endParaRPr lang="en-US" sz="2400"/>
                    </a:p>
                  </p:txBody>
                </p:sp>
                <p:sp>
                  <p:nvSpPr>
                    <p:cNvPr id="141385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5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43</a:t>
                      </a:r>
                      <a:endParaRPr lang="en-US" sz="2400"/>
                    </a:p>
                  </p:txBody>
                </p:sp>
                <p:sp>
                  <p:nvSpPr>
                    <p:cNvPr id="141386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8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44</a:t>
                      </a:r>
                      <a:endParaRPr lang="en-US" sz="2400"/>
                    </a:p>
                  </p:txBody>
                </p:sp>
                <p:sp>
                  <p:nvSpPr>
                    <p:cNvPr id="14138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1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45</a:t>
                      </a:r>
                      <a:endParaRPr lang="en-US" sz="2400"/>
                    </a:p>
                  </p:txBody>
                </p:sp>
                <p:sp>
                  <p:nvSpPr>
                    <p:cNvPr id="14138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4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46</a:t>
                      </a:r>
                      <a:endParaRPr lang="en-US" sz="2400"/>
                    </a:p>
                  </p:txBody>
                </p:sp>
                <p:sp>
                  <p:nvSpPr>
                    <p:cNvPr id="14138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7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47</a:t>
                      </a:r>
                      <a:endParaRPr lang="en-US" sz="2400"/>
                    </a:p>
                  </p:txBody>
                </p:sp>
                <p:sp>
                  <p:nvSpPr>
                    <p:cNvPr id="14139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0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48</a:t>
                      </a:r>
                      <a:endParaRPr lang="en-US" sz="2400"/>
                    </a:p>
                  </p:txBody>
                </p:sp>
                <p:sp>
                  <p:nvSpPr>
                    <p:cNvPr id="14139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4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49</a:t>
                      </a:r>
                      <a:endParaRPr lang="en-US" sz="2400"/>
                    </a:p>
                  </p:txBody>
                </p:sp>
                <p:sp>
                  <p:nvSpPr>
                    <p:cNvPr id="14139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7" y="3117"/>
                      <a:ext cx="79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1" hangingPunct="1"/>
                      <a:r>
                        <a:rPr lang="en-US" sz="1000" b="1">
                          <a:solidFill>
                            <a:srgbClr val="000000"/>
                          </a:solidFill>
                          <a:latin typeface="Arial" charset="0"/>
                        </a:rPr>
                        <a:t>50</a:t>
                      </a:r>
                      <a:endParaRPr lang="en-US" sz="2400"/>
                    </a:p>
                  </p:txBody>
                </p:sp>
                <p:sp>
                  <p:nvSpPr>
                    <p:cNvPr id="14139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0" y="1209"/>
                      <a:ext cx="50" cy="184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94" name="Text Box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47" y="1440"/>
                      <a:ext cx="172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200" b="1"/>
                    </a:p>
                  </p:txBody>
                </p:sp>
                <p:sp>
                  <p:nvSpPr>
                    <p:cNvPr id="1413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0" y="2049"/>
                      <a:ext cx="61" cy="100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1" y="1107"/>
                      <a:ext cx="56" cy="1944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6" y="2337"/>
                      <a:ext cx="50" cy="71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4" y="1101"/>
                      <a:ext cx="61" cy="195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1399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8" y="960"/>
                    <a:ext cx="2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endParaRPr lang="en-US" sz="1000" b="1">
                      <a:latin typeface="Arial" charset="0"/>
                    </a:endParaRPr>
                  </a:p>
                </p:txBody>
              </p:sp>
            </p:grpSp>
            <p:grpSp>
              <p:nvGrpSpPr>
                <p:cNvPr id="141400" name="Group 88"/>
                <p:cNvGrpSpPr>
                  <a:grpSpLocks/>
                </p:cNvGrpSpPr>
                <p:nvPr/>
              </p:nvGrpSpPr>
              <p:grpSpPr bwMode="auto">
                <a:xfrm>
                  <a:off x="4051" y="939"/>
                  <a:ext cx="1469" cy="2293"/>
                  <a:chOff x="4051" y="939"/>
                  <a:chExt cx="1469" cy="2293"/>
                </a:xfrm>
              </p:grpSpPr>
              <p:sp>
                <p:nvSpPr>
                  <p:cNvPr id="141401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44" y="978"/>
                    <a:ext cx="2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endParaRPr lang="en-US" sz="1000" b="1">
                      <a:latin typeface="Arial" charset="0"/>
                    </a:endParaRPr>
                  </a:p>
                </p:txBody>
              </p:sp>
              <p:grpSp>
                <p:nvGrpSpPr>
                  <p:cNvPr id="141402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051" y="939"/>
                    <a:ext cx="1469" cy="2293"/>
                    <a:chOff x="4051" y="939"/>
                    <a:chExt cx="1469" cy="2293"/>
                  </a:xfrm>
                </p:grpSpPr>
                <p:grpSp>
                  <p:nvGrpSpPr>
                    <p:cNvPr id="141403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1" y="939"/>
                      <a:ext cx="1463" cy="2293"/>
                      <a:chOff x="3793" y="921"/>
                      <a:chExt cx="1463" cy="2293"/>
                    </a:xfrm>
                  </p:grpSpPr>
                  <p:sp>
                    <p:nvSpPr>
                      <p:cNvPr id="141404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3" y="921"/>
                        <a:ext cx="1463" cy="21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05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3" y="921"/>
                        <a:ext cx="1463" cy="21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06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6" y="2289"/>
                        <a:ext cx="61" cy="76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07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7" y="2199"/>
                        <a:ext cx="61" cy="85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08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74" y="2259"/>
                        <a:ext cx="61" cy="79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09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13" y="2625"/>
                        <a:ext cx="61" cy="42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10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8" y="2745"/>
                        <a:ext cx="60" cy="30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11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4" y="2871"/>
                        <a:ext cx="58" cy="18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12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3" y="921"/>
                        <a:ext cx="0" cy="213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13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48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14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14" name="Rectangl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6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15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15" name="Rectangl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0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16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16" name="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7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17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17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4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18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18" name="Rectangl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9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19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19" name="Rectangle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6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20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20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73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21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21" name="Rectangl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8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22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22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65" y="3117"/>
                        <a:ext cx="79" cy="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sz="1000" b="1">
                            <a:solidFill>
                              <a:srgbClr val="000000"/>
                            </a:solidFill>
                            <a:latin typeface="Arial" charset="0"/>
                          </a:rPr>
                          <a:t>23</a:t>
                        </a:r>
                        <a:endParaRPr lang="en-US" sz="2400"/>
                      </a:p>
                    </p:txBody>
                  </p:sp>
                  <p:sp>
                    <p:nvSpPr>
                      <p:cNvPr id="141423" name="Text Box 1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86" y="2886"/>
                        <a:ext cx="116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>
                          <a:spcBef>
                            <a:spcPct val="50000"/>
                          </a:spcBef>
                        </a:pPr>
                        <a:endParaRPr lang="en-US" sz="1000" b="1"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41424" name="Text Box 1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14" y="2922"/>
                      <a:ext cx="30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1">
                        <a:latin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41425" name="Text Box 113"/>
            <p:cNvSpPr txBox="1">
              <a:spLocks noChangeArrowheads="1"/>
            </p:cNvSpPr>
            <p:nvPr/>
          </p:nvSpPr>
          <p:spPr bwMode="auto">
            <a:xfrm>
              <a:off x="5244" y="2916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DM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519738" y="5381625"/>
            <a:ext cx="3627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5705476" y="5381625"/>
            <a:ext cx="31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6519863" y="5381625"/>
            <a:ext cx="31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>
            <a:off x="7334250" y="5381625"/>
            <a:ext cx="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8145464" y="5381625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8970965" y="5381625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V="1">
            <a:off x="5519738" y="2849563"/>
            <a:ext cx="3175" cy="2532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5448301" y="5249865"/>
            <a:ext cx="71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 flipH="1">
            <a:off x="5448301" y="4797425"/>
            <a:ext cx="714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 flipH="1">
            <a:off x="5448301" y="4341815"/>
            <a:ext cx="71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 flipH="1">
            <a:off x="5448301" y="3887789"/>
            <a:ext cx="71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 flipH="1">
            <a:off x="5448301" y="3433765"/>
            <a:ext cx="71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 flipH="1">
            <a:off x="5448301" y="2973390"/>
            <a:ext cx="71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1" name="Freeform 15"/>
          <p:cNvSpPr>
            <a:spLocks/>
          </p:cNvSpPr>
          <p:nvPr/>
        </p:nvSpPr>
        <p:spPr bwMode="auto">
          <a:xfrm>
            <a:off x="5705475" y="3563940"/>
            <a:ext cx="3265488" cy="1685925"/>
          </a:xfrm>
          <a:custGeom>
            <a:avLst/>
            <a:gdLst/>
            <a:ahLst/>
            <a:cxnLst>
              <a:cxn ang="0">
                <a:pos x="24" y="1409"/>
              </a:cxn>
              <a:cxn ang="0">
                <a:pos x="54" y="1319"/>
              </a:cxn>
              <a:cxn ang="0">
                <a:pos x="108" y="1319"/>
              </a:cxn>
              <a:cxn ang="0">
                <a:pos x="163" y="1319"/>
              </a:cxn>
              <a:cxn ang="0">
                <a:pos x="223" y="1319"/>
              </a:cxn>
              <a:cxn ang="0">
                <a:pos x="277" y="1319"/>
              </a:cxn>
              <a:cxn ang="0">
                <a:pos x="331" y="1319"/>
              </a:cxn>
              <a:cxn ang="0">
                <a:pos x="385" y="1319"/>
              </a:cxn>
              <a:cxn ang="0">
                <a:pos x="440" y="1319"/>
              </a:cxn>
              <a:cxn ang="0">
                <a:pos x="500" y="1319"/>
              </a:cxn>
              <a:cxn ang="0">
                <a:pos x="554" y="1319"/>
              </a:cxn>
              <a:cxn ang="0">
                <a:pos x="608" y="1319"/>
              </a:cxn>
              <a:cxn ang="0">
                <a:pos x="638" y="1223"/>
              </a:cxn>
              <a:cxn ang="0">
                <a:pos x="693" y="1223"/>
              </a:cxn>
              <a:cxn ang="0">
                <a:pos x="747" y="1223"/>
              </a:cxn>
              <a:cxn ang="0">
                <a:pos x="801" y="1223"/>
              </a:cxn>
              <a:cxn ang="0">
                <a:pos x="831" y="994"/>
              </a:cxn>
              <a:cxn ang="0">
                <a:pos x="861" y="879"/>
              </a:cxn>
              <a:cxn ang="0">
                <a:pos x="916" y="879"/>
              </a:cxn>
              <a:cxn ang="0">
                <a:pos x="946" y="765"/>
              </a:cxn>
              <a:cxn ang="0">
                <a:pos x="1000" y="765"/>
              </a:cxn>
              <a:cxn ang="0">
                <a:pos x="1054" y="765"/>
              </a:cxn>
              <a:cxn ang="0">
                <a:pos x="1084" y="650"/>
              </a:cxn>
              <a:cxn ang="0">
                <a:pos x="1138" y="650"/>
              </a:cxn>
              <a:cxn ang="0">
                <a:pos x="1193" y="650"/>
              </a:cxn>
              <a:cxn ang="0">
                <a:pos x="1247" y="650"/>
              </a:cxn>
              <a:cxn ang="0">
                <a:pos x="1301" y="650"/>
              </a:cxn>
              <a:cxn ang="0">
                <a:pos x="1331" y="536"/>
              </a:cxn>
              <a:cxn ang="0">
                <a:pos x="1385" y="536"/>
              </a:cxn>
              <a:cxn ang="0">
                <a:pos x="1446" y="536"/>
              </a:cxn>
              <a:cxn ang="0">
                <a:pos x="1500" y="536"/>
              </a:cxn>
              <a:cxn ang="0">
                <a:pos x="1554" y="536"/>
              </a:cxn>
              <a:cxn ang="0">
                <a:pos x="1608" y="536"/>
              </a:cxn>
              <a:cxn ang="0">
                <a:pos x="1662" y="536"/>
              </a:cxn>
              <a:cxn ang="0">
                <a:pos x="1723" y="536"/>
              </a:cxn>
              <a:cxn ang="0">
                <a:pos x="1777" y="536"/>
              </a:cxn>
              <a:cxn ang="0">
                <a:pos x="1831" y="536"/>
              </a:cxn>
              <a:cxn ang="0">
                <a:pos x="1885" y="536"/>
              </a:cxn>
              <a:cxn ang="0">
                <a:pos x="1916" y="331"/>
              </a:cxn>
              <a:cxn ang="0">
                <a:pos x="1970" y="331"/>
              </a:cxn>
              <a:cxn ang="0">
                <a:pos x="2024" y="331"/>
              </a:cxn>
              <a:cxn ang="0">
                <a:pos x="2084" y="331"/>
              </a:cxn>
              <a:cxn ang="0">
                <a:pos x="2138" y="331"/>
              </a:cxn>
              <a:cxn ang="0">
                <a:pos x="2193" y="331"/>
              </a:cxn>
              <a:cxn ang="0">
                <a:pos x="2223" y="0"/>
              </a:cxn>
            </a:cxnLst>
            <a:rect l="0" t="0" r="r" b="b"/>
            <a:pathLst>
              <a:path w="2223" h="1409">
                <a:moveTo>
                  <a:pt x="0" y="1409"/>
                </a:moveTo>
                <a:lnTo>
                  <a:pt x="24" y="1409"/>
                </a:lnTo>
                <a:lnTo>
                  <a:pt x="54" y="1409"/>
                </a:lnTo>
                <a:lnTo>
                  <a:pt x="54" y="1319"/>
                </a:lnTo>
                <a:lnTo>
                  <a:pt x="78" y="1319"/>
                </a:lnTo>
                <a:lnTo>
                  <a:pt x="108" y="1319"/>
                </a:lnTo>
                <a:lnTo>
                  <a:pt x="138" y="1319"/>
                </a:lnTo>
                <a:lnTo>
                  <a:pt x="163" y="1319"/>
                </a:lnTo>
                <a:lnTo>
                  <a:pt x="193" y="1319"/>
                </a:lnTo>
                <a:lnTo>
                  <a:pt x="223" y="1319"/>
                </a:lnTo>
                <a:lnTo>
                  <a:pt x="247" y="1319"/>
                </a:lnTo>
                <a:lnTo>
                  <a:pt x="277" y="1319"/>
                </a:lnTo>
                <a:lnTo>
                  <a:pt x="301" y="1319"/>
                </a:lnTo>
                <a:lnTo>
                  <a:pt x="331" y="1319"/>
                </a:lnTo>
                <a:lnTo>
                  <a:pt x="361" y="1319"/>
                </a:lnTo>
                <a:lnTo>
                  <a:pt x="385" y="1319"/>
                </a:lnTo>
                <a:lnTo>
                  <a:pt x="416" y="1319"/>
                </a:lnTo>
                <a:lnTo>
                  <a:pt x="440" y="1319"/>
                </a:lnTo>
                <a:lnTo>
                  <a:pt x="470" y="1319"/>
                </a:lnTo>
                <a:lnTo>
                  <a:pt x="500" y="1319"/>
                </a:lnTo>
                <a:lnTo>
                  <a:pt x="524" y="1319"/>
                </a:lnTo>
                <a:lnTo>
                  <a:pt x="554" y="1319"/>
                </a:lnTo>
                <a:lnTo>
                  <a:pt x="584" y="1319"/>
                </a:lnTo>
                <a:lnTo>
                  <a:pt x="608" y="1319"/>
                </a:lnTo>
                <a:lnTo>
                  <a:pt x="638" y="1319"/>
                </a:lnTo>
                <a:lnTo>
                  <a:pt x="638" y="1223"/>
                </a:lnTo>
                <a:lnTo>
                  <a:pt x="663" y="1223"/>
                </a:lnTo>
                <a:lnTo>
                  <a:pt x="693" y="1223"/>
                </a:lnTo>
                <a:lnTo>
                  <a:pt x="723" y="1223"/>
                </a:lnTo>
                <a:lnTo>
                  <a:pt x="747" y="1223"/>
                </a:lnTo>
                <a:lnTo>
                  <a:pt x="777" y="1223"/>
                </a:lnTo>
                <a:lnTo>
                  <a:pt x="801" y="1223"/>
                </a:lnTo>
                <a:lnTo>
                  <a:pt x="831" y="1223"/>
                </a:lnTo>
                <a:lnTo>
                  <a:pt x="831" y="994"/>
                </a:lnTo>
                <a:lnTo>
                  <a:pt x="861" y="994"/>
                </a:lnTo>
                <a:lnTo>
                  <a:pt x="861" y="879"/>
                </a:lnTo>
                <a:lnTo>
                  <a:pt x="885" y="879"/>
                </a:lnTo>
                <a:lnTo>
                  <a:pt x="916" y="879"/>
                </a:lnTo>
                <a:lnTo>
                  <a:pt x="946" y="879"/>
                </a:lnTo>
                <a:lnTo>
                  <a:pt x="946" y="765"/>
                </a:lnTo>
                <a:lnTo>
                  <a:pt x="970" y="765"/>
                </a:lnTo>
                <a:lnTo>
                  <a:pt x="1000" y="765"/>
                </a:lnTo>
                <a:lnTo>
                  <a:pt x="1024" y="765"/>
                </a:lnTo>
                <a:lnTo>
                  <a:pt x="1054" y="765"/>
                </a:lnTo>
                <a:lnTo>
                  <a:pt x="1084" y="765"/>
                </a:lnTo>
                <a:lnTo>
                  <a:pt x="1084" y="650"/>
                </a:lnTo>
                <a:lnTo>
                  <a:pt x="1108" y="650"/>
                </a:lnTo>
                <a:lnTo>
                  <a:pt x="1138" y="650"/>
                </a:lnTo>
                <a:lnTo>
                  <a:pt x="1163" y="650"/>
                </a:lnTo>
                <a:lnTo>
                  <a:pt x="1193" y="650"/>
                </a:lnTo>
                <a:lnTo>
                  <a:pt x="1223" y="650"/>
                </a:lnTo>
                <a:lnTo>
                  <a:pt x="1247" y="650"/>
                </a:lnTo>
                <a:lnTo>
                  <a:pt x="1277" y="650"/>
                </a:lnTo>
                <a:lnTo>
                  <a:pt x="1301" y="650"/>
                </a:lnTo>
                <a:lnTo>
                  <a:pt x="1301" y="536"/>
                </a:lnTo>
                <a:lnTo>
                  <a:pt x="1331" y="536"/>
                </a:lnTo>
                <a:lnTo>
                  <a:pt x="1361" y="536"/>
                </a:lnTo>
                <a:lnTo>
                  <a:pt x="1385" y="536"/>
                </a:lnTo>
                <a:lnTo>
                  <a:pt x="1416" y="536"/>
                </a:lnTo>
                <a:lnTo>
                  <a:pt x="1446" y="536"/>
                </a:lnTo>
                <a:lnTo>
                  <a:pt x="1470" y="536"/>
                </a:lnTo>
                <a:lnTo>
                  <a:pt x="1500" y="536"/>
                </a:lnTo>
                <a:lnTo>
                  <a:pt x="1524" y="536"/>
                </a:lnTo>
                <a:lnTo>
                  <a:pt x="1554" y="536"/>
                </a:lnTo>
                <a:lnTo>
                  <a:pt x="1584" y="536"/>
                </a:lnTo>
                <a:lnTo>
                  <a:pt x="1608" y="536"/>
                </a:lnTo>
                <a:lnTo>
                  <a:pt x="1638" y="536"/>
                </a:lnTo>
                <a:lnTo>
                  <a:pt x="1662" y="536"/>
                </a:lnTo>
                <a:lnTo>
                  <a:pt x="1693" y="536"/>
                </a:lnTo>
                <a:lnTo>
                  <a:pt x="1723" y="536"/>
                </a:lnTo>
                <a:lnTo>
                  <a:pt x="1747" y="536"/>
                </a:lnTo>
                <a:lnTo>
                  <a:pt x="1777" y="536"/>
                </a:lnTo>
                <a:lnTo>
                  <a:pt x="1807" y="536"/>
                </a:lnTo>
                <a:lnTo>
                  <a:pt x="1831" y="536"/>
                </a:lnTo>
                <a:lnTo>
                  <a:pt x="1861" y="536"/>
                </a:lnTo>
                <a:lnTo>
                  <a:pt x="1885" y="536"/>
                </a:lnTo>
                <a:lnTo>
                  <a:pt x="1885" y="331"/>
                </a:lnTo>
                <a:lnTo>
                  <a:pt x="1916" y="331"/>
                </a:lnTo>
                <a:lnTo>
                  <a:pt x="1946" y="331"/>
                </a:lnTo>
                <a:lnTo>
                  <a:pt x="1970" y="331"/>
                </a:lnTo>
                <a:lnTo>
                  <a:pt x="2000" y="331"/>
                </a:lnTo>
                <a:lnTo>
                  <a:pt x="2024" y="331"/>
                </a:lnTo>
                <a:lnTo>
                  <a:pt x="2054" y="331"/>
                </a:lnTo>
                <a:lnTo>
                  <a:pt x="2084" y="331"/>
                </a:lnTo>
                <a:lnTo>
                  <a:pt x="2108" y="331"/>
                </a:lnTo>
                <a:lnTo>
                  <a:pt x="2138" y="331"/>
                </a:lnTo>
                <a:lnTo>
                  <a:pt x="2169" y="331"/>
                </a:lnTo>
                <a:lnTo>
                  <a:pt x="2193" y="331"/>
                </a:lnTo>
                <a:lnTo>
                  <a:pt x="2223" y="331"/>
                </a:lnTo>
                <a:lnTo>
                  <a:pt x="2223" y="0"/>
                </a:ln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2" name="Freeform 16"/>
          <p:cNvSpPr>
            <a:spLocks/>
          </p:cNvSpPr>
          <p:nvPr/>
        </p:nvSpPr>
        <p:spPr bwMode="auto">
          <a:xfrm>
            <a:off x="5705475" y="3514725"/>
            <a:ext cx="3265488" cy="1735138"/>
          </a:xfrm>
          <a:custGeom>
            <a:avLst/>
            <a:gdLst/>
            <a:ahLst/>
            <a:cxnLst>
              <a:cxn ang="0">
                <a:pos x="24" y="1451"/>
              </a:cxn>
              <a:cxn ang="0">
                <a:pos x="54" y="1108"/>
              </a:cxn>
              <a:cxn ang="0">
                <a:pos x="108" y="1108"/>
              </a:cxn>
              <a:cxn ang="0">
                <a:pos x="163" y="1108"/>
              </a:cxn>
              <a:cxn ang="0">
                <a:pos x="223" y="1108"/>
              </a:cxn>
              <a:cxn ang="0">
                <a:pos x="277" y="1108"/>
              </a:cxn>
              <a:cxn ang="0">
                <a:pos x="301" y="933"/>
              </a:cxn>
              <a:cxn ang="0">
                <a:pos x="361" y="933"/>
              </a:cxn>
              <a:cxn ang="0">
                <a:pos x="416" y="933"/>
              </a:cxn>
              <a:cxn ang="0">
                <a:pos x="440" y="765"/>
              </a:cxn>
              <a:cxn ang="0">
                <a:pos x="500" y="765"/>
              </a:cxn>
              <a:cxn ang="0">
                <a:pos x="554" y="765"/>
              </a:cxn>
              <a:cxn ang="0">
                <a:pos x="608" y="765"/>
              </a:cxn>
              <a:cxn ang="0">
                <a:pos x="663" y="765"/>
              </a:cxn>
              <a:cxn ang="0">
                <a:pos x="693" y="560"/>
              </a:cxn>
              <a:cxn ang="0">
                <a:pos x="747" y="560"/>
              </a:cxn>
              <a:cxn ang="0">
                <a:pos x="801" y="560"/>
              </a:cxn>
              <a:cxn ang="0">
                <a:pos x="861" y="560"/>
              </a:cxn>
              <a:cxn ang="0">
                <a:pos x="916" y="560"/>
              </a:cxn>
              <a:cxn ang="0">
                <a:pos x="970" y="560"/>
              </a:cxn>
              <a:cxn ang="0">
                <a:pos x="1024" y="560"/>
              </a:cxn>
              <a:cxn ang="0">
                <a:pos x="1084" y="560"/>
              </a:cxn>
              <a:cxn ang="0">
                <a:pos x="1138" y="560"/>
              </a:cxn>
              <a:cxn ang="0">
                <a:pos x="1193" y="560"/>
              </a:cxn>
              <a:cxn ang="0">
                <a:pos x="1247" y="560"/>
              </a:cxn>
              <a:cxn ang="0">
                <a:pos x="1301" y="560"/>
              </a:cxn>
              <a:cxn ang="0">
                <a:pos x="1361" y="560"/>
              </a:cxn>
              <a:cxn ang="0">
                <a:pos x="1416" y="560"/>
              </a:cxn>
              <a:cxn ang="0">
                <a:pos x="1470" y="560"/>
              </a:cxn>
              <a:cxn ang="0">
                <a:pos x="1524" y="560"/>
              </a:cxn>
              <a:cxn ang="0">
                <a:pos x="1584" y="560"/>
              </a:cxn>
              <a:cxn ang="0">
                <a:pos x="1638" y="560"/>
              </a:cxn>
              <a:cxn ang="0">
                <a:pos x="1693" y="560"/>
              </a:cxn>
              <a:cxn ang="0">
                <a:pos x="1747" y="560"/>
              </a:cxn>
              <a:cxn ang="0">
                <a:pos x="1777" y="222"/>
              </a:cxn>
              <a:cxn ang="0">
                <a:pos x="1831" y="222"/>
              </a:cxn>
              <a:cxn ang="0">
                <a:pos x="1885" y="222"/>
              </a:cxn>
              <a:cxn ang="0">
                <a:pos x="1946" y="222"/>
              </a:cxn>
              <a:cxn ang="0">
                <a:pos x="2000" y="222"/>
              </a:cxn>
              <a:cxn ang="0">
                <a:pos x="2054" y="222"/>
              </a:cxn>
              <a:cxn ang="0">
                <a:pos x="2108" y="222"/>
              </a:cxn>
              <a:cxn ang="0">
                <a:pos x="2169" y="222"/>
              </a:cxn>
              <a:cxn ang="0">
                <a:pos x="2223" y="222"/>
              </a:cxn>
            </a:cxnLst>
            <a:rect l="0" t="0" r="r" b="b"/>
            <a:pathLst>
              <a:path w="2223" h="1451">
                <a:moveTo>
                  <a:pt x="0" y="1451"/>
                </a:moveTo>
                <a:lnTo>
                  <a:pt x="24" y="1451"/>
                </a:lnTo>
                <a:lnTo>
                  <a:pt x="54" y="1451"/>
                </a:lnTo>
                <a:lnTo>
                  <a:pt x="54" y="1108"/>
                </a:lnTo>
                <a:lnTo>
                  <a:pt x="78" y="1108"/>
                </a:lnTo>
                <a:lnTo>
                  <a:pt x="108" y="1108"/>
                </a:lnTo>
                <a:lnTo>
                  <a:pt x="138" y="1108"/>
                </a:lnTo>
                <a:lnTo>
                  <a:pt x="163" y="1108"/>
                </a:lnTo>
                <a:lnTo>
                  <a:pt x="193" y="1108"/>
                </a:lnTo>
                <a:lnTo>
                  <a:pt x="223" y="1108"/>
                </a:lnTo>
                <a:lnTo>
                  <a:pt x="247" y="1108"/>
                </a:lnTo>
                <a:lnTo>
                  <a:pt x="277" y="1108"/>
                </a:lnTo>
                <a:lnTo>
                  <a:pt x="277" y="933"/>
                </a:lnTo>
                <a:lnTo>
                  <a:pt x="301" y="933"/>
                </a:lnTo>
                <a:lnTo>
                  <a:pt x="331" y="933"/>
                </a:lnTo>
                <a:lnTo>
                  <a:pt x="361" y="933"/>
                </a:lnTo>
                <a:lnTo>
                  <a:pt x="385" y="933"/>
                </a:lnTo>
                <a:lnTo>
                  <a:pt x="416" y="933"/>
                </a:lnTo>
                <a:lnTo>
                  <a:pt x="416" y="765"/>
                </a:lnTo>
                <a:lnTo>
                  <a:pt x="440" y="765"/>
                </a:lnTo>
                <a:lnTo>
                  <a:pt x="470" y="765"/>
                </a:lnTo>
                <a:lnTo>
                  <a:pt x="500" y="765"/>
                </a:lnTo>
                <a:lnTo>
                  <a:pt x="524" y="765"/>
                </a:lnTo>
                <a:lnTo>
                  <a:pt x="554" y="765"/>
                </a:lnTo>
                <a:lnTo>
                  <a:pt x="584" y="765"/>
                </a:lnTo>
                <a:lnTo>
                  <a:pt x="608" y="765"/>
                </a:lnTo>
                <a:lnTo>
                  <a:pt x="638" y="765"/>
                </a:lnTo>
                <a:lnTo>
                  <a:pt x="663" y="765"/>
                </a:lnTo>
                <a:lnTo>
                  <a:pt x="693" y="765"/>
                </a:lnTo>
                <a:lnTo>
                  <a:pt x="693" y="560"/>
                </a:lnTo>
                <a:lnTo>
                  <a:pt x="723" y="560"/>
                </a:lnTo>
                <a:lnTo>
                  <a:pt x="747" y="560"/>
                </a:lnTo>
                <a:lnTo>
                  <a:pt x="777" y="560"/>
                </a:lnTo>
                <a:lnTo>
                  <a:pt x="801" y="560"/>
                </a:lnTo>
                <a:lnTo>
                  <a:pt x="831" y="560"/>
                </a:lnTo>
                <a:lnTo>
                  <a:pt x="861" y="560"/>
                </a:lnTo>
                <a:lnTo>
                  <a:pt x="885" y="560"/>
                </a:lnTo>
                <a:lnTo>
                  <a:pt x="916" y="560"/>
                </a:lnTo>
                <a:lnTo>
                  <a:pt x="946" y="560"/>
                </a:lnTo>
                <a:lnTo>
                  <a:pt x="970" y="560"/>
                </a:lnTo>
                <a:lnTo>
                  <a:pt x="1000" y="560"/>
                </a:lnTo>
                <a:lnTo>
                  <a:pt x="1024" y="560"/>
                </a:lnTo>
                <a:lnTo>
                  <a:pt x="1054" y="560"/>
                </a:lnTo>
                <a:lnTo>
                  <a:pt x="1084" y="560"/>
                </a:lnTo>
                <a:lnTo>
                  <a:pt x="1108" y="560"/>
                </a:lnTo>
                <a:lnTo>
                  <a:pt x="1138" y="560"/>
                </a:lnTo>
                <a:lnTo>
                  <a:pt x="1163" y="560"/>
                </a:lnTo>
                <a:lnTo>
                  <a:pt x="1193" y="560"/>
                </a:lnTo>
                <a:lnTo>
                  <a:pt x="1223" y="560"/>
                </a:lnTo>
                <a:lnTo>
                  <a:pt x="1247" y="560"/>
                </a:lnTo>
                <a:lnTo>
                  <a:pt x="1277" y="560"/>
                </a:lnTo>
                <a:lnTo>
                  <a:pt x="1301" y="560"/>
                </a:lnTo>
                <a:lnTo>
                  <a:pt x="1331" y="560"/>
                </a:lnTo>
                <a:lnTo>
                  <a:pt x="1361" y="560"/>
                </a:lnTo>
                <a:lnTo>
                  <a:pt x="1385" y="560"/>
                </a:lnTo>
                <a:lnTo>
                  <a:pt x="1416" y="560"/>
                </a:lnTo>
                <a:lnTo>
                  <a:pt x="1446" y="560"/>
                </a:lnTo>
                <a:lnTo>
                  <a:pt x="1470" y="560"/>
                </a:lnTo>
                <a:lnTo>
                  <a:pt x="1500" y="560"/>
                </a:lnTo>
                <a:lnTo>
                  <a:pt x="1524" y="560"/>
                </a:lnTo>
                <a:lnTo>
                  <a:pt x="1554" y="560"/>
                </a:lnTo>
                <a:lnTo>
                  <a:pt x="1584" y="560"/>
                </a:lnTo>
                <a:lnTo>
                  <a:pt x="1608" y="560"/>
                </a:lnTo>
                <a:lnTo>
                  <a:pt x="1638" y="560"/>
                </a:lnTo>
                <a:lnTo>
                  <a:pt x="1662" y="560"/>
                </a:lnTo>
                <a:lnTo>
                  <a:pt x="1693" y="560"/>
                </a:lnTo>
                <a:lnTo>
                  <a:pt x="1723" y="560"/>
                </a:lnTo>
                <a:lnTo>
                  <a:pt x="1747" y="560"/>
                </a:lnTo>
                <a:lnTo>
                  <a:pt x="1747" y="222"/>
                </a:lnTo>
                <a:lnTo>
                  <a:pt x="1777" y="222"/>
                </a:lnTo>
                <a:lnTo>
                  <a:pt x="1807" y="222"/>
                </a:lnTo>
                <a:lnTo>
                  <a:pt x="1831" y="222"/>
                </a:lnTo>
                <a:lnTo>
                  <a:pt x="1861" y="222"/>
                </a:lnTo>
                <a:lnTo>
                  <a:pt x="1885" y="222"/>
                </a:lnTo>
                <a:lnTo>
                  <a:pt x="1916" y="222"/>
                </a:lnTo>
                <a:lnTo>
                  <a:pt x="1946" y="222"/>
                </a:lnTo>
                <a:lnTo>
                  <a:pt x="1970" y="222"/>
                </a:lnTo>
                <a:lnTo>
                  <a:pt x="2000" y="222"/>
                </a:lnTo>
                <a:lnTo>
                  <a:pt x="2024" y="222"/>
                </a:lnTo>
                <a:lnTo>
                  <a:pt x="2054" y="222"/>
                </a:lnTo>
                <a:lnTo>
                  <a:pt x="2084" y="222"/>
                </a:lnTo>
                <a:lnTo>
                  <a:pt x="2108" y="222"/>
                </a:lnTo>
                <a:lnTo>
                  <a:pt x="2138" y="222"/>
                </a:lnTo>
                <a:lnTo>
                  <a:pt x="2169" y="222"/>
                </a:lnTo>
                <a:lnTo>
                  <a:pt x="2193" y="222"/>
                </a:lnTo>
                <a:lnTo>
                  <a:pt x="2223" y="222"/>
                </a:lnTo>
                <a:lnTo>
                  <a:pt x="2223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3" name="Freeform 17"/>
          <p:cNvSpPr>
            <a:spLocks/>
          </p:cNvSpPr>
          <p:nvPr/>
        </p:nvSpPr>
        <p:spPr bwMode="auto">
          <a:xfrm>
            <a:off x="5705475" y="4133852"/>
            <a:ext cx="3265488" cy="1116013"/>
          </a:xfrm>
          <a:custGeom>
            <a:avLst/>
            <a:gdLst/>
            <a:ahLst/>
            <a:cxnLst>
              <a:cxn ang="0">
                <a:pos x="24" y="933"/>
              </a:cxn>
              <a:cxn ang="0">
                <a:pos x="54" y="843"/>
              </a:cxn>
              <a:cxn ang="0">
                <a:pos x="108" y="843"/>
              </a:cxn>
              <a:cxn ang="0">
                <a:pos x="163" y="843"/>
              </a:cxn>
              <a:cxn ang="0">
                <a:pos x="193" y="747"/>
              </a:cxn>
              <a:cxn ang="0">
                <a:pos x="247" y="747"/>
              </a:cxn>
              <a:cxn ang="0">
                <a:pos x="301" y="747"/>
              </a:cxn>
              <a:cxn ang="0">
                <a:pos x="361" y="747"/>
              </a:cxn>
              <a:cxn ang="0">
                <a:pos x="385" y="650"/>
              </a:cxn>
              <a:cxn ang="0">
                <a:pos x="416" y="554"/>
              </a:cxn>
              <a:cxn ang="0">
                <a:pos x="470" y="554"/>
              </a:cxn>
              <a:cxn ang="0">
                <a:pos x="524" y="554"/>
              </a:cxn>
              <a:cxn ang="0">
                <a:pos x="554" y="451"/>
              </a:cxn>
              <a:cxn ang="0">
                <a:pos x="608" y="451"/>
              </a:cxn>
              <a:cxn ang="0">
                <a:pos x="663" y="451"/>
              </a:cxn>
              <a:cxn ang="0">
                <a:pos x="723" y="451"/>
              </a:cxn>
              <a:cxn ang="0">
                <a:pos x="777" y="451"/>
              </a:cxn>
              <a:cxn ang="0">
                <a:pos x="831" y="451"/>
              </a:cxn>
              <a:cxn ang="0">
                <a:pos x="885" y="451"/>
              </a:cxn>
              <a:cxn ang="0">
                <a:pos x="916" y="337"/>
              </a:cxn>
              <a:cxn ang="0">
                <a:pos x="970" y="337"/>
              </a:cxn>
              <a:cxn ang="0">
                <a:pos x="1024" y="337"/>
              </a:cxn>
              <a:cxn ang="0">
                <a:pos x="1084" y="337"/>
              </a:cxn>
              <a:cxn ang="0">
                <a:pos x="1108" y="192"/>
              </a:cxn>
              <a:cxn ang="0">
                <a:pos x="1163" y="192"/>
              </a:cxn>
              <a:cxn ang="0">
                <a:pos x="1223" y="192"/>
              </a:cxn>
              <a:cxn ang="0">
                <a:pos x="1277" y="192"/>
              </a:cxn>
              <a:cxn ang="0">
                <a:pos x="1331" y="192"/>
              </a:cxn>
              <a:cxn ang="0">
                <a:pos x="1385" y="192"/>
              </a:cxn>
              <a:cxn ang="0">
                <a:pos x="1446" y="192"/>
              </a:cxn>
              <a:cxn ang="0">
                <a:pos x="1500" y="192"/>
              </a:cxn>
              <a:cxn ang="0">
                <a:pos x="1524" y="0"/>
              </a:cxn>
              <a:cxn ang="0">
                <a:pos x="1584" y="0"/>
              </a:cxn>
              <a:cxn ang="0">
                <a:pos x="1638" y="0"/>
              </a:cxn>
              <a:cxn ang="0">
                <a:pos x="1693" y="0"/>
              </a:cxn>
              <a:cxn ang="0">
                <a:pos x="1747" y="0"/>
              </a:cxn>
              <a:cxn ang="0">
                <a:pos x="1807" y="0"/>
              </a:cxn>
              <a:cxn ang="0">
                <a:pos x="1861" y="0"/>
              </a:cxn>
              <a:cxn ang="0">
                <a:pos x="1916" y="0"/>
              </a:cxn>
              <a:cxn ang="0">
                <a:pos x="1970" y="0"/>
              </a:cxn>
              <a:cxn ang="0">
                <a:pos x="2024" y="0"/>
              </a:cxn>
              <a:cxn ang="0">
                <a:pos x="2084" y="0"/>
              </a:cxn>
              <a:cxn ang="0">
                <a:pos x="2138" y="0"/>
              </a:cxn>
              <a:cxn ang="0">
                <a:pos x="2193" y="0"/>
              </a:cxn>
            </a:cxnLst>
            <a:rect l="0" t="0" r="r" b="b"/>
            <a:pathLst>
              <a:path w="2223" h="933">
                <a:moveTo>
                  <a:pt x="0" y="933"/>
                </a:moveTo>
                <a:lnTo>
                  <a:pt x="24" y="933"/>
                </a:lnTo>
                <a:lnTo>
                  <a:pt x="54" y="933"/>
                </a:lnTo>
                <a:lnTo>
                  <a:pt x="54" y="843"/>
                </a:lnTo>
                <a:lnTo>
                  <a:pt x="78" y="843"/>
                </a:lnTo>
                <a:lnTo>
                  <a:pt x="108" y="843"/>
                </a:lnTo>
                <a:lnTo>
                  <a:pt x="138" y="843"/>
                </a:lnTo>
                <a:lnTo>
                  <a:pt x="163" y="843"/>
                </a:lnTo>
                <a:lnTo>
                  <a:pt x="163" y="747"/>
                </a:lnTo>
                <a:lnTo>
                  <a:pt x="193" y="747"/>
                </a:lnTo>
                <a:lnTo>
                  <a:pt x="223" y="747"/>
                </a:lnTo>
                <a:lnTo>
                  <a:pt x="247" y="747"/>
                </a:lnTo>
                <a:lnTo>
                  <a:pt x="277" y="747"/>
                </a:lnTo>
                <a:lnTo>
                  <a:pt x="301" y="747"/>
                </a:lnTo>
                <a:lnTo>
                  <a:pt x="331" y="747"/>
                </a:lnTo>
                <a:lnTo>
                  <a:pt x="361" y="747"/>
                </a:lnTo>
                <a:lnTo>
                  <a:pt x="361" y="650"/>
                </a:lnTo>
                <a:lnTo>
                  <a:pt x="385" y="650"/>
                </a:lnTo>
                <a:lnTo>
                  <a:pt x="416" y="650"/>
                </a:lnTo>
                <a:lnTo>
                  <a:pt x="416" y="554"/>
                </a:lnTo>
                <a:lnTo>
                  <a:pt x="440" y="554"/>
                </a:lnTo>
                <a:lnTo>
                  <a:pt x="470" y="554"/>
                </a:lnTo>
                <a:lnTo>
                  <a:pt x="500" y="554"/>
                </a:lnTo>
                <a:lnTo>
                  <a:pt x="524" y="554"/>
                </a:lnTo>
                <a:lnTo>
                  <a:pt x="554" y="554"/>
                </a:lnTo>
                <a:lnTo>
                  <a:pt x="554" y="451"/>
                </a:lnTo>
                <a:lnTo>
                  <a:pt x="584" y="451"/>
                </a:lnTo>
                <a:lnTo>
                  <a:pt x="608" y="451"/>
                </a:lnTo>
                <a:lnTo>
                  <a:pt x="638" y="451"/>
                </a:lnTo>
                <a:lnTo>
                  <a:pt x="663" y="451"/>
                </a:lnTo>
                <a:lnTo>
                  <a:pt x="693" y="451"/>
                </a:lnTo>
                <a:lnTo>
                  <a:pt x="723" y="451"/>
                </a:lnTo>
                <a:lnTo>
                  <a:pt x="747" y="451"/>
                </a:lnTo>
                <a:lnTo>
                  <a:pt x="777" y="451"/>
                </a:lnTo>
                <a:lnTo>
                  <a:pt x="801" y="451"/>
                </a:lnTo>
                <a:lnTo>
                  <a:pt x="831" y="451"/>
                </a:lnTo>
                <a:lnTo>
                  <a:pt x="861" y="451"/>
                </a:lnTo>
                <a:lnTo>
                  <a:pt x="885" y="451"/>
                </a:lnTo>
                <a:lnTo>
                  <a:pt x="916" y="451"/>
                </a:lnTo>
                <a:lnTo>
                  <a:pt x="916" y="337"/>
                </a:lnTo>
                <a:lnTo>
                  <a:pt x="946" y="337"/>
                </a:lnTo>
                <a:lnTo>
                  <a:pt x="970" y="337"/>
                </a:lnTo>
                <a:lnTo>
                  <a:pt x="1000" y="337"/>
                </a:lnTo>
                <a:lnTo>
                  <a:pt x="1024" y="337"/>
                </a:lnTo>
                <a:lnTo>
                  <a:pt x="1054" y="337"/>
                </a:lnTo>
                <a:lnTo>
                  <a:pt x="1084" y="337"/>
                </a:lnTo>
                <a:lnTo>
                  <a:pt x="1084" y="192"/>
                </a:lnTo>
                <a:lnTo>
                  <a:pt x="1108" y="192"/>
                </a:lnTo>
                <a:lnTo>
                  <a:pt x="1138" y="192"/>
                </a:lnTo>
                <a:lnTo>
                  <a:pt x="1163" y="192"/>
                </a:lnTo>
                <a:lnTo>
                  <a:pt x="1193" y="192"/>
                </a:lnTo>
                <a:lnTo>
                  <a:pt x="1223" y="192"/>
                </a:lnTo>
                <a:lnTo>
                  <a:pt x="1247" y="192"/>
                </a:lnTo>
                <a:lnTo>
                  <a:pt x="1277" y="192"/>
                </a:lnTo>
                <a:lnTo>
                  <a:pt x="1301" y="192"/>
                </a:lnTo>
                <a:lnTo>
                  <a:pt x="1331" y="192"/>
                </a:lnTo>
                <a:lnTo>
                  <a:pt x="1361" y="192"/>
                </a:lnTo>
                <a:lnTo>
                  <a:pt x="1385" y="192"/>
                </a:lnTo>
                <a:lnTo>
                  <a:pt x="1416" y="192"/>
                </a:lnTo>
                <a:lnTo>
                  <a:pt x="1446" y="192"/>
                </a:lnTo>
                <a:lnTo>
                  <a:pt x="1470" y="192"/>
                </a:lnTo>
                <a:lnTo>
                  <a:pt x="1500" y="192"/>
                </a:lnTo>
                <a:lnTo>
                  <a:pt x="1500" y="0"/>
                </a:lnTo>
                <a:lnTo>
                  <a:pt x="1524" y="0"/>
                </a:lnTo>
                <a:lnTo>
                  <a:pt x="1554" y="0"/>
                </a:lnTo>
                <a:lnTo>
                  <a:pt x="1584" y="0"/>
                </a:lnTo>
                <a:lnTo>
                  <a:pt x="1608" y="0"/>
                </a:lnTo>
                <a:lnTo>
                  <a:pt x="1638" y="0"/>
                </a:lnTo>
                <a:lnTo>
                  <a:pt x="1662" y="0"/>
                </a:lnTo>
                <a:lnTo>
                  <a:pt x="1693" y="0"/>
                </a:lnTo>
                <a:lnTo>
                  <a:pt x="1723" y="0"/>
                </a:lnTo>
                <a:lnTo>
                  <a:pt x="1747" y="0"/>
                </a:lnTo>
                <a:lnTo>
                  <a:pt x="1777" y="0"/>
                </a:lnTo>
                <a:lnTo>
                  <a:pt x="1807" y="0"/>
                </a:lnTo>
                <a:lnTo>
                  <a:pt x="1831" y="0"/>
                </a:lnTo>
                <a:lnTo>
                  <a:pt x="1861" y="0"/>
                </a:lnTo>
                <a:lnTo>
                  <a:pt x="1885" y="0"/>
                </a:lnTo>
                <a:lnTo>
                  <a:pt x="1916" y="0"/>
                </a:lnTo>
                <a:lnTo>
                  <a:pt x="1946" y="0"/>
                </a:lnTo>
                <a:lnTo>
                  <a:pt x="1970" y="0"/>
                </a:lnTo>
                <a:lnTo>
                  <a:pt x="2000" y="0"/>
                </a:lnTo>
                <a:lnTo>
                  <a:pt x="2024" y="0"/>
                </a:lnTo>
                <a:lnTo>
                  <a:pt x="2054" y="0"/>
                </a:lnTo>
                <a:lnTo>
                  <a:pt x="2084" y="0"/>
                </a:lnTo>
                <a:lnTo>
                  <a:pt x="2108" y="0"/>
                </a:lnTo>
                <a:lnTo>
                  <a:pt x="2138" y="0"/>
                </a:lnTo>
                <a:lnTo>
                  <a:pt x="2169" y="0"/>
                </a:lnTo>
                <a:lnTo>
                  <a:pt x="2193" y="0"/>
                </a:lnTo>
                <a:lnTo>
                  <a:pt x="2223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5646739" y="54387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0</a:t>
            </a:r>
            <a:endParaRPr lang="de-DE" sz="1400">
              <a:latin typeface="Arial" charset="0"/>
            </a:endParaRPr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6465888" y="54387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2</a:t>
            </a:r>
            <a:endParaRPr lang="de-DE" sz="1400">
              <a:latin typeface="Arial" charset="0"/>
            </a:endParaRPr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7281864" y="54387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4</a:t>
            </a:r>
            <a:endParaRPr lang="de-DE" sz="1400">
              <a:latin typeface="Arial" charset="0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8102601" y="54387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6</a:t>
            </a:r>
            <a:endParaRPr lang="de-DE" sz="1400">
              <a:latin typeface="Arial" charset="0"/>
            </a:endParaRPr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8915400" y="54387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8</a:t>
            </a:r>
            <a:endParaRPr lang="de-DE" sz="1400">
              <a:latin typeface="Arial" charset="0"/>
            </a:endParaRPr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2795588" y="5921376"/>
            <a:ext cx="4479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1800">
                <a:solidFill>
                  <a:srgbClr val="000000"/>
                </a:solidFill>
                <a:latin typeface="Arial" charset="0"/>
              </a:rPr>
              <a:t>Time from first autoantibody positive (years)</a:t>
            </a:r>
            <a:endParaRPr lang="en-GB" sz="1800">
              <a:latin typeface="Arial" charset="0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78439" y="5145089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0</a:t>
            </a:r>
            <a:endParaRPr lang="de-DE" sz="1400" i="1">
              <a:latin typeface="Arial" charset="0"/>
            </a:endParaRPr>
          </a:p>
        </p:txBody>
      </p:sp>
      <p:sp>
        <p:nvSpPr>
          <p:cNvPr id="173081" name="Rectangle 25"/>
          <p:cNvSpPr>
            <a:spLocks noChangeArrowheads="1"/>
          </p:cNvSpPr>
          <p:nvPr/>
        </p:nvSpPr>
        <p:spPr bwMode="auto">
          <a:xfrm>
            <a:off x="5180013" y="469106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20</a:t>
            </a:r>
            <a:endParaRPr lang="de-DE" sz="1400" i="1">
              <a:latin typeface="Arial" charset="0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5180013" y="423386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40</a:t>
            </a:r>
            <a:endParaRPr lang="de-DE" sz="1400" i="1">
              <a:latin typeface="Arial" charset="0"/>
            </a:endParaRPr>
          </a:p>
        </p:txBody>
      </p:sp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5180013" y="3778251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60</a:t>
            </a:r>
            <a:endParaRPr lang="de-DE" sz="1400" i="1">
              <a:latin typeface="Arial" charset="0"/>
            </a:endParaRPr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5180013" y="332263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80</a:t>
            </a:r>
            <a:endParaRPr lang="de-DE" sz="1400" i="1">
              <a:latin typeface="Arial" charset="0"/>
            </a:endParaRPr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5081588" y="2862264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100</a:t>
            </a:r>
            <a:endParaRPr lang="de-DE" sz="1400" i="1">
              <a:latin typeface="Arial" charset="0"/>
            </a:endParaRPr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5640388" y="2466976"/>
            <a:ext cx="410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000">
                <a:solidFill>
                  <a:srgbClr val="FF0000"/>
                </a:solidFill>
                <a:latin typeface="Arial" charset="0"/>
              </a:rPr>
              <a:t>Both parents or Parent plus sibling</a:t>
            </a:r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5640388" y="2768601"/>
            <a:ext cx="15231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000">
                <a:solidFill>
                  <a:srgbClr val="006600"/>
                </a:solidFill>
                <a:latin typeface="Arial" charset="0"/>
              </a:rPr>
              <a:t>Mother only</a:t>
            </a:r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5640388" y="3068639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000">
                <a:latin typeface="Arial" charset="0"/>
              </a:rPr>
              <a:t>Father only</a:t>
            </a:r>
          </a:p>
        </p:txBody>
      </p:sp>
      <p:sp>
        <p:nvSpPr>
          <p:cNvPr id="173089" name="Line 33"/>
          <p:cNvSpPr>
            <a:spLocks noChangeShapeType="1"/>
          </p:cNvSpPr>
          <p:nvPr/>
        </p:nvSpPr>
        <p:spPr bwMode="auto">
          <a:xfrm>
            <a:off x="968376" y="5368925"/>
            <a:ext cx="2705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0" name="Line 34"/>
          <p:cNvSpPr>
            <a:spLocks noChangeShapeType="1"/>
          </p:cNvSpPr>
          <p:nvPr/>
        </p:nvSpPr>
        <p:spPr bwMode="auto">
          <a:xfrm>
            <a:off x="1108076" y="5368925"/>
            <a:ext cx="0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1" name="Line 35"/>
          <p:cNvSpPr>
            <a:spLocks noChangeShapeType="1"/>
          </p:cNvSpPr>
          <p:nvPr/>
        </p:nvSpPr>
        <p:spPr bwMode="auto">
          <a:xfrm>
            <a:off x="1714500" y="5368925"/>
            <a:ext cx="1589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2" name="Line 36"/>
          <p:cNvSpPr>
            <a:spLocks noChangeShapeType="1"/>
          </p:cNvSpPr>
          <p:nvPr/>
        </p:nvSpPr>
        <p:spPr bwMode="auto">
          <a:xfrm>
            <a:off x="2319338" y="5368925"/>
            <a:ext cx="3175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3" name="Line 37"/>
          <p:cNvSpPr>
            <a:spLocks noChangeShapeType="1"/>
          </p:cNvSpPr>
          <p:nvPr/>
        </p:nvSpPr>
        <p:spPr bwMode="auto">
          <a:xfrm>
            <a:off x="2928939" y="5368925"/>
            <a:ext cx="1587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4" name="Line 38"/>
          <p:cNvSpPr>
            <a:spLocks noChangeShapeType="1"/>
          </p:cNvSpPr>
          <p:nvPr/>
        </p:nvSpPr>
        <p:spPr bwMode="auto">
          <a:xfrm>
            <a:off x="3541715" y="5368925"/>
            <a:ext cx="1587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5" name="Line 39"/>
          <p:cNvSpPr>
            <a:spLocks noChangeShapeType="1"/>
          </p:cNvSpPr>
          <p:nvPr/>
        </p:nvSpPr>
        <p:spPr bwMode="auto">
          <a:xfrm flipV="1">
            <a:off x="968375" y="2892425"/>
            <a:ext cx="1589" cy="2476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6" name="Line 40"/>
          <p:cNvSpPr>
            <a:spLocks noChangeShapeType="1"/>
          </p:cNvSpPr>
          <p:nvPr/>
        </p:nvSpPr>
        <p:spPr bwMode="auto">
          <a:xfrm flipH="1">
            <a:off x="915988" y="5243513"/>
            <a:ext cx="52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7" name="Line 41"/>
          <p:cNvSpPr>
            <a:spLocks noChangeShapeType="1"/>
          </p:cNvSpPr>
          <p:nvPr/>
        </p:nvSpPr>
        <p:spPr bwMode="auto">
          <a:xfrm flipH="1">
            <a:off x="915988" y="4799015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8" name="Line 42"/>
          <p:cNvSpPr>
            <a:spLocks noChangeShapeType="1"/>
          </p:cNvSpPr>
          <p:nvPr/>
        </p:nvSpPr>
        <p:spPr bwMode="auto">
          <a:xfrm flipH="1">
            <a:off x="915988" y="4352925"/>
            <a:ext cx="52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9" name="Line 43"/>
          <p:cNvSpPr>
            <a:spLocks noChangeShapeType="1"/>
          </p:cNvSpPr>
          <p:nvPr/>
        </p:nvSpPr>
        <p:spPr bwMode="auto">
          <a:xfrm flipH="1">
            <a:off x="915988" y="3910015"/>
            <a:ext cx="52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100" name="Line 44"/>
          <p:cNvSpPr>
            <a:spLocks noChangeShapeType="1"/>
          </p:cNvSpPr>
          <p:nvPr/>
        </p:nvSpPr>
        <p:spPr bwMode="auto">
          <a:xfrm flipH="1">
            <a:off x="915988" y="3463925"/>
            <a:ext cx="52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101" name="Line 45"/>
          <p:cNvSpPr>
            <a:spLocks noChangeShapeType="1"/>
          </p:cNvSpPr>
          <p:nvPr/>
        </p:nvSpPr>
        <p:spPr bwMode="auto">
          <a:xfrm flipH="1">
            <a:off x="915988" y="3013075"/>
            <a:ext cx="523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1065213" y="542766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0</a:t>
            </a:r>
            <a:endParaRPr lang="de-DE" sz="1400">
              <a:latin typeface="Arial" charset="0"/>
            </a:endParaRPr>
          </a:p>
        </p:txBody>
      </p:sp>
      <p:sp>
        <p:nvSpPr>
          <p:cNvPr id="173103" name="Rectangle 47"/>
          <p:cNvSpPr>
            <a:spLocks noChangeArrowheads="1"/>
          </p:cNvSpPr>
          <p:nvPr/>
        </p:nvSpPr>
        <p:spPr bwMode="auto">
          <a:xfrm>
            <a:off x="1671639" y="542766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2</a:t>
            </a:r>
            <a:endParaRPr lang="de-DE" sz="1400">
              <a:latin typeface="Arial" charset="0"/>
            </a:endParaRPr>
          </a:p>
        </p:txBody>
      </p: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2282825" y="542766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4</a:t>
            </a:r>
            <a:endParaRPr lang="de-DE" sz="1400">
              <a:latin typeface="Arial" charset="0"/>
            </a:endParaRPr>
          </a:p>
        </p:txBody>
      </p:sp>
      <p:sp>
        <p:nvSpPr>
          <p:cNvPr id="173105" name="Rectangle 49"/>
          <p:cNvSpPr>
            <a:spLocks noChangeArrowheads="1"/>
          </p:cNvSpPr>
          <p:nvPr/>
        </p:nvSpPr>
        <p:spPr bwMode="auto">
          <a:xfrm>
            <a:off x="2895601" y="5427663"/>
            <a:ext cx="746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6</a:t>
            </a:r>
            <a:endParaRPr lang="de-DE" sz="1400">
              <a:latin typeface="Arial" charset="0"/>
            </a:endParaRPr>
          </a:p>
        </p:txBody>
      </p:sp>
      <p:sp>
        <p:nvSpPr>
          <p:cNvPr id="173106" name="Rectangle 50"/>
          <p:cNvSpPr>
            <a:spLocks noChangeArrowheads="1"/>
          </p:cNvSpPr>
          <p:nvPr/>
        </p:nvSpPr>
        <p:spPr bwMode="auto">
          <a:xfrm>
            <a:off x="3500439" y="542766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8</a:t>
            </a:r>
            <a:endParaRPr lang="de-DE" sz="1400">
              <a:latin typeface="Arial" charset="0"/>
            </a:endParaRPr>
          </a:p>
        </p:txBody>
      </p:sp>
      <p:sp>
        <p:nvSpPr>
          <p:cNvPr id="173107" name="Text Box 51"/>
          <p:cNvSpPr txBox="1">
            <a:spLocks noChangeArrowheads="1"/>
          </p:cNvSpPr>
          <p:nvPr/>
        </p:nvSpPr>
        <p:spPr bwMode="auto">
          <a:xfrm rot="-5400000">
            <a:off x="-633705" y="3685173"/>
            <a:ext cx="2010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600">
                <a:latin typeface="Arial" charset="0"/>
              </a:rPr>
              <a:t>Type 1 diabetes (%)</a:t>
            </a:r>
            <a:endParaRPr lang="en-GB" sz="1600">
              <a:latin typeface="Arial" charset="0"/>
            </a:endParaRPr>
          </a:p>
        </p:txBody>
      </p:sp>
      <p:sp>
        <p:nvSpPr>
          <p:cNvPr id="173108" name="Rectangle 52"/>
          <p:cNvSpPr>
            <a:spLocks noChangeArrowheads="1"/>
          </p:cNvSpPr>
          <p:nvPr/>
        </p:nvSpPr>
        <p:spPr bwMode="auto">
          <a:xfrm>
            <a:off x="777876" y="514032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0</a:t>
            </a:r>
            <a:endParaRPr lang="de-DE" sz="1400" i="1">
              <a:latin typeface="Arial" charset="0"/>
            </a:endParaRPr>
          </a:p>
        </p:txBody>
      </p:sp>
      <p:sp>
        <p:nvSpPr>
          <p:cNvPr id="173109" name="Rectangle 53"/>
          <p:cNvSpPr>
            <a:spLocks noChangeArrowheads="1"/>
          </p:cNvSpPr>
          <p:nvPr/>
        </p:nvSpPr>
        <p:spPr bwMode="auto">
          <a:xfrm>
            <a:off x="692150" y="469423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20</a:t>
            </a:r>
            <a:endParaRPr lang="de-DE" sz="1400" i="1">
              <a:latin typeface="Arial" charset="0"/>
            </a:endParaRPr>
          </a:p>
        </p:txBody>
      </p:sp>
      <p:sp>
        <p:nvSpPr>
          <p:cNvPr id="173110" name="Rectangle 54"/>
          <p:cNvSpPr>
            <a:spLocks noChangeArrowheads="1"/>
          </p:cNvSpPr>
          <p:nvPr/>
        </p:nvSpPr>
        <p:spPr bwMode="auto">
          <a:xfrm>
            <a:off x="692150" y="4248151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40</a:t>
            </a:r>
            <a:endParaRPr lang="de-DE" sz="1400" i="1">
              <a:latin typeface="Arial" charset="0"/>
            </a:endParaRPr>
          </a:p>
        </p:txBody>
      </p:sp>
      <p:sp>
        <p:nvSpPr>
          <p:cNvPr id="173111" name="Rectangle 55"/>
          <p:cNvSpPr>
            <a:spLocks noChangeArrowheads="1"/>
          </p:cNvSpPr>
          <p:nvPr/>
        </p:nvSpPr>
        <p:spPr bwMode="auto">
          <a:xfrm>
            <a:off x="692150" y="380206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60</a:t>
            </a:r>
            <a:endParaRPr lang="de-DE" sz="1400" i="1">
              <a:latin typeface="Arial" charset="0"/>
            </a:endParaRPr>
          </a:p>
        </p:txBody>
      </p:sp>
      <p:sp>
        <p:nvSpPr>
          <p:cNvPr id="173112" name="Rectangle 56"/>
          <p:cNvSpPr>
            <a:spLocks noChangeArrowheads="1"/>
          </p:cNvSpPr>
          <p:nvPr/>
        </p:nvSpPr>
        <p:spPr bwMode="auto">
          <a:xfrm>
            <a:off x="692150" y="335597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80</a:t>
            </a:r>
            <a:endParaRPr lang="de-DE" sz="1400" i="1">
              <a:latin typeface="Arial" charset="0"/>
            </a:endParaRPr>
          </a:p>
        </p:txBody>
      </p:sp>
      <p:sp>
        <p:nvSpPr>
          <p:cNvPr id="173113" name="Rectangle 57"/>
          <p:cNvSpPr>
            <a:spLocks noChangeArrowheads="1"/>
          </p:cNvSpPr>
          <p:nvPr/>
        </p:nvSpPr>
        <p:spPr bwMode="auto">
          <a:xfrm>
            <a:off x="604839" y="2905126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de-DE" sz="1400">
                <a:solidFill>
                  <a:srgbClr val="000000"/>
                </a:solidFill>
                <a:latin typeface="Arial" charset="0"/>
              </a:rPr>
              <a:t>100</a:t>
            </a:r>
            <a:endParaRPr lang="de-DE" sz="1400" i="1">
              <a:latin typeface="Arial" charset="0"/>
            </a:endParaRPr>
          </a:p>
        </p:txBody>
      </p:sp>
      <p:sp>
        <p:nvSpPr>
          <p:cNvPr id="173114" name="Rectangle 58"/>
          <p:cNvSpPr>
            <a:spLocks noChangeArrowheads="1"/>
          </p:cNvSpPr>
          <p:nvPr/>
        </p:nvSpPr>
        <p:spPr bwMode="auto">
          <a:xfrm>
            <a:off x="1255714" y="2492376"/>
            <a:ext cx="528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FF0066"/>
                </a:solidFill>
                <a:latin typeface="Arial" charset="0"/>
              </a:rPr>
              <a:t>High</a:t>
            </a:r>
            <a:endParaRPr lang="de-DE" sz="2000" i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73115" name="Rectangle 59"/>
          <p:cNvSpPr>
            <a:spLocks noChangeArrowheads="1"/>
          </p:cNvSpPr>
          <p:nvPr/>
        </p:nvSpPr>
        <p:spPr bwMode="auto">
          <a:xfrm>
            <a:off x="1255714" y="2816226"/>
            <a:ext cx="233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latin typeface="Arial" charset="0"/>
              </a:rPr>
              <a:t>Neutral or Protective</a:t>
            </a:r>
            <a:endParaRPr lang="de-DE" sz="2000" i="1">
              <a:latin typeface="Arial" charset="0"/>
            </a:endParaRPr>
          </a:p>
        </p:txBody>
      </p:sp>
      <p:sp>
        <p:nvSpPr>
          <p:cNvPr id="173116" name="Rectangle 60"/>
          <p:cNvSpPr>
            <a:spLocks noChangeArrowheads="1"/>
          </p:cNvSpPr>
          <p:nvPr/>
        </p:nvSpPr>
        <p:spPr bwMode="auto">
          <a:xfrm>
            <a:off x="1255714" y="3141663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66"/>
                </a:solidFill>
                <a:latin typeface="Arial" charset="0"/>
              </a:rPr>
              <a:t>Moderate </a:t>
            </a:r>
            <a:endParaRPr lang="de-DE" sz="2000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73117" name="Text Box 61"/>
          <p:cNvSpPr txBox="1">
            <a:spLocks noChangeArrowheads="1"/>
          </p:cNvSpPr>
          <p:nvPr/>
        </p:nvSpPr>
        <p:spPr bwMode="auto">
          <a:xfrm>
            <a:off x="2273300" y="1720851"/>
            <a:ext cx="891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 b="1">
                <a:latin typeface="Arial" charset="0"/>
              </a:rPr>
              <a:t>HLA </a:t>
            </a:r>
          </a:p>
        </p:txBody>
      </p:sp>
      <p:sp>
        <p:nvSpPr>
          <p:cNvPr id="173118" name="Freeform 62"/>
          <p:cNvSpPr>
            <a:spLocks/>
          </p:cNvSpPr>
          <p:nvPr/>
        </p:nvSpPr>
        <p:spPr bwMode="auto">
          <a:xfrm>
            <a:off x="1108075" y="3832225"/>
            <a:ext cx="2435225" cy="1411288"/>
          </a:xfrm>
          <a:custGeom>
            <a:avLst/>
            <a:gdLst/>
            <a:ahLst/>
            <a:cxnLst>
              <a:cxn ang="0">
                <a:pos x="28" y="1417"/>
              </a:cxn>
              <a:cxn ang="0">
                <a:pos x="64" y="1261"/>
              </a:cxn>
              <a:cxn ang="0">
                <a:pos x="127" y="1261"/>
              </a:cxn>
              <a:cxn ang="0">
                <a:pos x="191" y="1261"/>
              </a:cxn>
              <a:cxn ang="0">
                <a:pos x="262" y="1261"/>
              </a:cxn>
              <a:cxn ang="0">
                <a:pos x="326" y="1261"/>
              </a:cxn>
              <a:cxn ang="0">
                <a:pos x="389" y="1261"/>
              </a:cxn>
              <a:cxn ang="0">
                <a:pos x="425" y="1098"/>
              </a:cxn>
              <a:cxn ang="0">
                <a:pos x="489" y="1098"/>
              </a:cxn>
              <a:cxn ang="0">
                <a:pos x="517" y="942"/>
              </a:cxn>
              <a:cxn ang="0">
                <a:pos x="588" y="942"/>
              </a:cxn>
              <a:cxn ang="0">
                <a:pos x="652" y="942"/>
              </a:cxn>
              <a:cxn ang="0">
                <a:pos x="715" y="942"/>
              </a:cxn>
              <a:cxn ang="0">
                <a:pos x="779" y="942"/>
              </a:cxn>
              <a:cxn ang="0">
                <a:pos x="850" y="942"/>
              </a:cxn>
              <a:cxn ang="0">
                <a:pos x="914" y="942"/>
              </a:cxn>
              <a:cxn ang="0">
                <a:pos x="978" y="942"/>
              </a:cxn>
              <a:cxn ang="0">
                <a:pos x="1013" y="552"/>
              </a:cxn>
              <a:cxn ang="0">
                <a:pos x="1077" y="552"/>
              </a:cxn>
              <a:cxn ang="0">
                <a:pos x="1141" y="552"/>
              </a:cxn>
              <a:cxn ang="0">
                <a:pos x="1204" y="552"/>
              </a:cxn>
              <a:cxn ang="0">
                <a:pos x="1275" y="552"/>
              </a:cxn>
              <a:cxn ang="0">
                <a:pos x="1339" y="552"/>
              </a:cxn>
              <a:cxn ang="0">
                <a:pos x="1403" y="552"/>
              </a:cxn>
              <a:cxn ang="0">
                <a:pos x="1467" y="552"/>
              </a:cxn>
              <a:cxn ang="0">
                <a:pos x="1530" y="552"/>
              </a:cxn>
              <a:cxn ang="0">
                <a:pos x="1601" y="552"/>
              </a:cxn>
              <a:cxn ang="0">
                <a:pos x="1665" y="552"/>
              </a:cxn>
              <a:cxn ang="0">
                <a:pos x="1729" y="552"/>
              </a:cxn>
              <a:cxn ang="0">
                <a:pos x="1764" y="276"/>
              </a:cxn>
              <a:cxn ang="0">
                <a:pos x="1828" y="276"/>
              </a:cxn>
              <a:cxn ang="0">
                <a:pos x="1892" y="276"/>
              </a:cxn>
              <a:cxn ang="0">
                <a:pos x="1956" y="276"/>
              </a:cxn>
              <a:cxn ang="0">
                <a:pos x="2026" y="276"/>
              </a:cxn>
              <a:cxn ang="0">
                <a:pos x="2055" y="0"/>
              </a:cxn>
              <a:cxn ang="0">
                <a:pos x="2126" y="0"/>
              </a:cxn>
              <a:cxn ang="0">
                <a:pos x="2189" y="0"/>
              </a:cxn>
              <a:cxn ang="0">
                <a:pos x="2253" y="0"/>
              </a:cxn>
              <a:cxn ang="0">
                <a:pos x="2317" y="0"/>
              </a:cxn>
              <a:cxn ang="0">
                <a:pos x="2381" y="0"/>
              </a:cxn>
              <a:cxn ang="0">
                <a:pos x="2452" y="0"/>
              </a:cxn>
              <a:cxn ang="0">
                <a:pos x="2515" y="0"/>
              </a:cxn>
              <a:cxn ang="0">
                <a:pos x="2579" y="0"/>
              </a:cxn>
            </a:cxnLst>
            <a:rect l="0" t="0" r="r" b="b"/>
            <a:pathLst>
              <a:path w="2615" h="1417">
                <a:moveTo>
                  <a:pt x="0" y="1417"/>
                </a:moveTo>
                <a:lnTo>
                  <a:pt x="28" y="1417"/>
                </a:lnTo>
                <a:lnTo>
                  <a:pt x="64" y="1417"/>
                </a:lnTo>
                <a:lnTo>
                  <a:pt x="64" y="1261"/>
                </a:lnTo>
                <a:lnTo>
                  <a:pt x="92" y="1261"/>
                </a:lnTo>
                <a:lnTo>
                  <a:pt x="127" y="1261"/>
                </a:lnTo>
                <a:lnTo>
                  <a:pt x="163" y="1261"/>
                </a:lnTo>
                <a:lnTo>
                  <a:pt x="191" y="1261"/>
                </a:lnTo>
                <a:lnTo>
                  <a:pt x="227" y="1261"/>
                </a:lnTo>
                <a:lnTo>
                  <a:pt x="262" y="1261"/>
                </a:lnTo>
                <a:lnTo>
                  <a:pt x="290" y="1261"/>
                </a:lnTo>
                <a:lnTo>
                  <a:pt x="326" y="1261"/>
                </a:lnTo>
                <a:lnTo>
                  <a:pt x="354" y="1261"/>
                </a:lnTo>
                <a:lnTo>
                  <a:pt x="389" y="1261"/>
                </a:lnTo>
                <a:lnTo>
                  <a:pt x="425" y="1261"/>
                </a:lnTo>
                <a:lnTo>
                  <a:pt x="425" y="1098"/>
                </a:lnTo>
                <a:lnTo>
                  <a:pt x="453" y="1098"/>
                </a:lnTo>
                <a:lnTo>
                  <a:pt x="489" y="1098"/>
                </a:lnTo>
                <a:lnTo>
                  <a:pt x="489" y="942"/>
                </a:lnTo>
                <a:lnTo>
                  <a:pt x="517" y="942"/>
                </a:lnTo>
                <a:lnTo>
                  <a:pt x="552" y="942"/>
                </a:lnTo>
                <a:lnTo>
                  <a:pt x="588" y="942"/>
                </a:lnTo>
                <a:lnTo>
                  <a:pt x="616" y="942"/>
                </a:lnTo>
                <a:lnTo>
                  <a:pt x="652" y="942"/>
                </a:lnTo>
                <a:lnTo>
                  <a:pt x="687" y="942"/>
                </a:lnTo>
                <a:lnTo>
                  <a:pt x="715" y="942"/>
                </a:lnTo>
                <a:lnTo>
                  <a:pt x="751" y="942"/>
                </a:lnTo>
                <a:lnTo>
                  <a:pt x="779" y="942"/>
                </a:lnTo>
                <a:lnTo>
                  <a:pt x="815" y="942"/>
                </a:lnTo>
                <a:lnTo>
                  <a:pt x="850" y="942"/>
                </a:lnTo>
                <a:lnTo>
                  <a:pt x="878" y="942"/>
                </a:lnTo>
                <a:lnTo>
                  <a:pt x="914" y="942"/>
                </a:lnTo>
                <a:lnTo>
                  <a:pt x="942" y="942"/>
                </a:lnTo>
                <a:lnTo>
                  <a:pt x="978" y="942"/>
                </a:lnTo>
                <a:lnTo>
                  <a:pt x="978" y="552"/>
                </a:lnTo>
                <a:lnTo>
                  <a:pt x="1013" y="552"/>
                </a:lnTo>
                <a:lnTo>
                  <a:pt x="1041" y="552"/>
                </a:lnTo>
                <a:lnTo>
                  <a:pt x="1077" y="552"/>
                </a:lnTo>
                <a:lnTo>
                  <a:pt x="1112" y="552"/>
                </a:lnTo>
                <a:lnTo>
                  <a:pt x="1141" y="552"/>
                </a:lnTo>
                <a:lnTo>
                  <a:pt x="1176" y="552"/>
                </a:lnTo>
                <a:lnTo>
                  <a:pt x="1204" y="552"/>
                </a:lnTo>
                <a:lnTo>
                  <a:pt x="1240" y="552"/>
                </a:lnTo>
                <a:lnTo>
                  <a:pt x="1275" y="552"/>
                </a:lnTo>
                <a:lnTo>
                  <a:pt x="1304" y="552"/>
                </a:lnTo>
                <a:lnTo>
                  <a:pt x="1339" y="552"/>
                </a:lnTo>
                <a:lnTo>
                  <a:pt x="1367" y="552"/>
                </a:lnTo>
                <a:lnTo>
                  <a:pt x="1403" y="552"/>
                </a:lnTo>
                <a:lnTo>
                  <a:pt x="1438" y="552"/>
                </a:lnTo>
                <a:lnTo>
                  <a:pt x="1467" y="552"/>
                </a:lnTo>
                <a:lnTo>
                  <a:pt x="1502" y="552"/>
                </a:lnTo>
                <a:lnTo>
                  <a:pt x="1530" y="552"/>
                </a:lnTo>
                <a:lnTo>
                  <a:pt x="1566" y="552"/>
                </a:lnTo>
                <a:lnTo>
                  <a:pt x="1601" y="552"/>
                </a:lnTo>
                <a:lnTo>
                  <a:pt x="1630" y="552"/>
                </a:lnTo>
                <a:lnTo>
                  <a:pt x="1665" y="552"/>
                </a:lnTo>
                <a:lnTo>
                  <a:pt x="1700" y="552"/>
                </a:lnTo>
                <a:lnTo>
                  <a:pt x="1729" y="552"/>
                </a:lnTo>
                <a:lnTo>
                  <a:pt x="1764" y="552"/>
                </a:lnTo>
                <a:lnTo>
                  <a:pt x="1764" y="276"/>
                </a:lnTo>
                <a:lnTo>
                  <a:pt x="1793" y="276"/>
                </a:lnTo>
                <a:lnTo>
                  <a:pt x="1828" y="276"/>
                </a:lnTo>
                <a:lnTo>
                  <a:pt x="1863" y="276"/>
                </a:lnTo>
                <a:lnTo>
                  <a:pt x="1892" y="276"/>
                </a:lnTo>
                <a:lnTo>
                  <a:pt x="1927" y="276"/>
                </a:lnTo>
                <a:lnTo>
                  <a:pt x="1956" y="276"/>
                </a:lnTo>
                <a:lnTo>
                  <a:pt x="1991" y="276"/>
                </a:lnTo>
                <a:lnTo>
                  <a:pt x="2026" y="276"/>
                </a:lnTo>
                <a:lnTo>
                  <a:pt x="2055" y="276"/>
                </a:lnTo>
                <a:lnTo>
                  <a:pt x="2055" y="0"/>
                </a:lnTo>
                <a:lnTo>
                  <a:pt x="2090" y="0"/>
                </a:lnTo>
                <a:lnTo>
                  <a:pt x="2126" y="0"/>
                </a:lnTo>
                <a:lnTo>
                  <a:pt x="2154" y="0"/>
                </a:lnTo>
                <a:lnTo>
                  <a:pt x="2189" y="0"/>
                </a:lnTo>
                <a:lnTo>
                  <a:pt x="2218" y="0"/>
                </a:lnTo>
                <a:lnTo>
                  <a:pt x="2253" y="0"/>
                </a:lnTo>
                <a:lnTo>
                  <a:pt x="2289" y="0"/>
                </a:lnTo>
                <a:lnTo>
                  <a:pt x="2317" y="0"/>
                </a:lnTo>
                <a:lnTo>
                  <a:pt x="2352" y="0"/>
                </a:lnTo>
                <a:lnTo>
                  <a:pt x="2381" y="0"/>
                </a:lnTo>
                <a:lnTo>
                  <a:pt x="2416" y="0"/>
                </a:lnTo>
                <a:lnTo>
                  <a:pt x="2452" y="0"/>
                </a:lnTo>
                <a:lnTo>
                  <a:pt x="2480" y="0"/>
                </a:lnTo>
                <a:lnTo>
                  <a:pt x="2515" y="0"/>
                </a:lnTo>
                <a:lnTo>
                  <a:pt x="2551" y="0"/>
                </a:lnTo>
                <a:lnTo>
                  <a:pt x="2579" y="0"/>
                </a:lnTo>
                <a:lnTo>
                  <a:pt x="2615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119" name="Freeform 63"/>
          <p:cNvSpPr>
            <a:spLocks/>
          </p:cNvSpPr>
          <p:nvPr/>
        </p:nvSpPr>
        <p:spPr bwMode="auto">
          <a:xfrm>
            <a:off x="1108075" y="3606800"/>
            <a:ext cx="2435225" cy="1636713"/>
          </a:xfrm>
          <a:custGeom>
            <a:avLst/>
            <a:gdLst/>
            <a:ahLst/>
            <a:cxnLst>
              <a:cxn ang="0">
                <a:pos x="28" y="1644"/>
              </a:cxn>
              <a:cxn ang="0">
                <a:pos x="64" y="1396"/>
              </a:cxn>
              <a:cxn ang="0">
                <a:pos x="127" y="1396"/>
              </a:cxn>
              <a:cxn ang="0">
                <a:pos x="191" y="1396"/>
              </a:cxn>
              <a:cxn ang="0">
                <a:pos x="227" y="1318"/>
              </a:cxn>
              <a:cxn ang="0">
                <a:pos x="290" y="1318"/>
              </a:cxn>
              <a:cxn ang="0">
                <a:pos x="326" y="1233"/>
              </a:cxn>
              <a:cxn ang="0">
                <a:pos x="389" y="1233"/>
              </a:cxn>
              <a:cxn ang="0">
                <a:pos x="453" y="1233"/>
              </a:cxn>
              <a:cxn ang="0">
                <a:pos x="517" y="1233"/>
              </a:cxn>
              <a:cxn ang="0">
                <a:pos x="588" y="1233"/>
              </a:cxn>
              <a:cxn ang="0">
                <a:pos x="652" y="1233"/>
              </a:cxn>
              <a:cxn ang="0">
                <a:pos x="715" y="1233"/>
              </a:cxn>
              <a:cxn ang="0">
                <a:pos x="779" y="1233"/>
              </a:cxn>
              <a:cxn ang="0">
                <a:pos x="815" y="1141"/>
              </a:cxn>
              <a:cxn ang="0">
                <a:pos x="878" y="1141"/>
              </a:cxn>
              <a:cxn ang="0">
                <a:pos x="942" y="1141"/>
              </a:cxn>
              <a:cxn ang="0">
                <a:pos x="1013" y="1141"/>
              </a:cxn>
              <a:cxn ang="0">
                <a:pos x="1041" y="1042"/>
              </a:cxn>
              <a:cxn ang="0">
                <a:pos x="1077" y="949"/>
              </a:cxn>
              <a:cxn ang="0">
                <a:pos x="1112" y="850"/>
              </a:cxn>
              <a:cxn ang="0">
                <a:pos x="1176" y="850"/>
              </a:cxn>
              <a:cxn ang="0">
                <a:pos x="1240" y="850"/>
              </a:cxn>
              <a:cxn ang="0">
                <a:pos x="1275" y="751"/>
              </a:cxn>
              <a:cxn ang="0">
                <a:pos x="1339" y="751"/>
              </a:cxn>
              <a:cxn ang="0">
                <a:pos x="1403" y="751"/>
              </a:cxn>
              <a:cxn ang="0">
                <a:pos x="1467" y="751"/>
              </a:cxn>
              <a:cxn ang="0">
                <a:pos x="1530" y="751"/>
              </a:cxn>
              <a:cxn ang="0">
                <a:pos x="1566" y="631"/>
              </a:cxn>
              <a:cxn ang="0">
                <a:pos x="1630" y="631"/>
              </a:cxn>
              <a:cxn ang="0">
                <a:pos x="1700" y="631"/>
              </a:cxn>
              <a:cxn ang="0">
                <a:pos x="1764" y="631"/>
              </a:cxn>
              <a:cxn ang="0">
                <a:pos x="1828" y="631"/>
              </a:cxn>
              <a:cxn ang="0">
                <a:pos x="1892" y="631"/>
              </a:cxn>
              <a:cxn ang="0">
                <a:pos x="1956" y="631"/>
              </a:cxn>
              <a:cxn ang="0">
                <a:pos x="2026" y="631"/>
              </a:cxn>
              <a:cxn ang="0">
                <a:pos x="2090" y="631"/>
              </a:cxn>
              <a:cxn ang="0">
                <a:pos x="2154" y="631"/>
              </a:cxn>
              <a:cxn ang="0">
                <a:pos x="2218" y="631"/>
              </a:cxn>
              <a:cxn ang="0">
                <a:pos x="2253" y="425"/>
              </a:cxn>
              <a:cxn ang="0">
                <a:pos x="2317" y="425"/>
              </a:cxn>
              <a:cxn ang="0">
                <a:pos x="2381" y="425"/>
              </a:cxn>
              <a:cxn ang="0">
                <a:pos x="2452" y="425"/>
              </a:cxn>
              <a:cxn ang="0">
                <a:pos x="2515" y="425"/>
              </a:cxn>
              <a:cxn ang="0">
                <a:pos x="2579" y="425"/>
              </a:cxn>
              <a:cxn ang="0">
                <a:pos x="2615" y="0"/>
              </a:cxn>
            </a:cxnLst>
            <a:rect l="0" t="0" r="r" b="b"/>
            <a:pathLst>
              <a:path w="2615" h="1644">
                <a:moveTo>
                  <a:pt x="0" y="1644"/>
                </a:moveTo>
                <a:lnTo>
                  <a:pt x="28" y="1644"/>
                </a:lnTo>
                <a:lnTo>
                  <a:pt x="64" y="1644"/>
                </a:lnTo>
                <a:lnTo>
                  <a:pt x="64" y="1396"/>
                </a:lnTo>
                <a:lnTo>
                  <a:pt x="92" y="1396"/>
                </a:lnTo>
                <a:lnTo>
                  <a:pt x="127" y="1396"/>
                </a:lnTo>
                <a:lnTo>
                  <a:pt x="163" y="1396"/>
                </a:lnTo>
                <a:lnTo>
                  <a:pt x="191" y="1396"/>
                </a:lnTo>
                <a:lnTo>
                  <a:pt x="191" y="1318"/>
                </a:lnTo>
                <a:lnTo>
                  <a:pt x="227" y="1318"/>
                </a:lnTo>
                <a:lnTo>
                  <a:pt x="262" y="1318"/>
                </a:lnTo>
                <a:lnTo>
                  <a:pt x="290" y="1318"/>
                </a:lnTo>
                <a:lnTo>
                  <a:pt x="326" y="1318"/>
                </a:lnTo>
                <a:lnTo>
                  <a:pt x="326" y="1233"/>
                </a:lnTo>
                <a:lnTo>
                  <a:pt x="354" y="1233"/>
                </a:lnTo>
                <a:lnTo>
                  <a:pt x="389" y="1233"/>
                </a:lnTo>
                <a:lnTo>
                  <a:pt x="425" y="1233"/>
                </a:lnTo>
                <a:lnTo>
                  <a:pt x="453" y="1233"/>
                </a:lnTo>
                <a:lnTo>
                  <a:pt x="489" y="1233"/>
                </a:lnTo>
                <a:lnTo>
                  <a:pt x="517" y="1233"/>
                </a:lnTo>
                <a:lnTo>
                  <a:pt x="552" y="1233"/>
                </a:lnTo>
                <a:lnTo>
                  <a:pt x="588" y="1233"/>
                </a:lnTo>
                <a:lnTo>
                  <a:pt x="616" y="1233"/>
                </a:lnTo>
                <a:lnTo>
                  <a:pt x="652" y="1233"/>
                </a:lnTo>
                <a:lnTo>
                  <a:pt x="687" y="1233"/>
                </a:lnTo>
                <a:lnTo>
                  <a:pt x="715" y="1233"/>
                </a:lnTo>
                <a:lnTo>
                  <a:pt x="751" y="1233"/>
                </a:lnTo>
                <a:lnTo>
                  <a:pt x="779" y="1233"/>
                </a:lnTo>
                <a:lnTo>
                  <a:pt x="815" y="1233"/>
                </a:lnTo>
                <a:lnTo>
                  <a:pt x="815" y="1141"/>
                </a:lnTo>
                <a:lnTo>
                  <a:pt x="850" y="1141"/>
                </a:lnTo>
                <a:lnTo>
                  <a:pt x="878" y="1141"/>
                </a:lnTo>
                <a:lnTo>
                  <a:pt x="914" y="1141"/>
                </a:lnTo>
                <a:lnTo>
                  <a:pt x="942" y="1141"/>
                </a:lnTo>
                <a:lnTo>
                  <a:pt x="978" y="1141"/>
                </a:lnTo>
                <a:lnTo>
                  <a:pt x="1013" y="1141"/>
                </a:lnTo>
                <a:lnTo>
                  <a:pt x="1013" y="1042"/>
                </a:lnTo>
                <a:lnTo>
                  <a:pt x="1041" y="1042"/>
                </a:lnTo>
                <a:lnTo>
                  <a:pt x="1077" y="1042"/>
                </a:lnTo>
                <a:lnTo>
                  <a:pt x="1077" y="949"/>
                </a:lnTo>
                <a:lnTo>
                  <a:pt x="1112" y="949"/>
                </a:lnTo>
                <a:lnTo>
                  <a:pt x="1112" y="850"/>
                </a:lnTo>
                <a:lnTo>
                  <a:pt x="1141" y="850"/>
                </a:lnTo>
                <a:lnTo>
                  <a:pt x="1176" y="850"/>
                </a:lnTo>
                <a:lnTo>
                  <a:pt x="1204" y="850"/>
                </a:lnTo>
                <a:lnTo>
                  <a:pt x="1240" y="850"/>
                </a:lnTo>
                <a:lnTo>
                  <a:pt x="1275" y="850"/>
                </a:lnTo>
                <a:lnTo>
                  <a:pt x="1275" y="751"/>
                </a:lnTo>
                <a:lnTo>
                  <a:pt x="1304" y="751"/>
                </a:lnTo>
                <a:lnTo>
                  <a:pt x="1339" y="751"/>
                </a:lnTo>
                <a:lnTo>
                  <a:pt x="1367" y="751"/>
                </a:lnTo>
                <a:lnTo>
                  <a:pt x="1403" y="751"/>
                </a:lnTo>
                <a:lnTo>
                  <a:pt x="1438" y="751"/>
                </a:lnTo>
                <a:lnTo>
                  <a:pt x="1467" y="751"/>
                </a:lnTo>
                <a:lnTo>
                  <a:pt x="1502" y="751"/>
                </a:lnTo>
                <a:lnTo>
                  <a:pt x="1530" y="751"/>
                </a:lnTo>
                <a:lnTo>
                  <a:pt x="1530" y="631"/>
                </a:lnTo>
                <a:lnTo>
                  <a:pt x="1566" y="631"/>
                </a:lnTo>
                <a:lnTo>
                  <a:pt x="1601" y="631"/>
                </a:lnTo>
                <a:lnTo>
                  <a:pt x="1630" y="631"/>
                </a:lnTo>
                <a:lnTo>
                  <a:pt x="1665" y="631"/>
                </a:lnTo>
                <a:lnTo>
                  <a:pt x="1700" y="631"/>
                </a:lnTo>
                <a:lnTo>
                  <a:pt x="1729" y="631"/>
                </a:lnTo>
                <a:lnTo>
                  <a:pt x="1764" y="631"/>
                </a:lnTo>
                <a:lnTo>
                  <a:pt x="1793" y="631"/>
                </a:lnTo>
                <a:lnTo>
                  <a:pt x="1828" y="631"/>
                </a:lnTo>
                <a:lnTo>
                  <a:pt x="1863" y="631"/>
                </a:lnTo>
                <a:lnTo>
                  <a:pt x="1892" y="631"/>
                </a:lnTo>
                <a:lnTo>
                  <a:pt x="1927" y="631"/>
                </a:lnTo>
                <a:lnTo>
                  <a:pt x="1956" y="631"/>
                </a:lnTo>
                <a:lnTo>
                  <a:pt x="1991" y="631"/>
                </a:lnTo>
                <a:lnTo>
                  <a:pt x="2026" y="631"/>
                </a:lnTo>
                <a:lnTo>
                  <a:pt x="2055" y="631"/>
                </a:lnTo>
                <a:lnTo>
                  <a:pt x="2090" y="631"/>
                </a:lnTo>
                <a:lnTo>
                  <a:pt x="2126" y="631"/>
                </a:lnTo>
                <a:lnTo>
                  <a:pt x="2154" y="631"/>
                </a:lnTo>
                <a:lnTo>
                  <a:pt x="2189" y="631"/>
                </a:lnTo>
                <a:lnTo>
                  <a:pt x="2218" y="631"/>
                </a:lnTo>
                <a:lnTo>
                  <a:pt x="2218" y="425"/>
                </a:lnTo>
                <a:lnTo>
                  <a:pt x="2253" y="425"/>
                </a:lnTo>
                <a:lnTo>
                  <a:pt x="2289" y="425"/>
                </a:lnTo>
                <a:lnTo>
                  <a:pt x="2317" y="425"/>
                </a:lnTo>
                <a:lnTo>
                  <a:pt x="2352" y="425"/>
                </a:lnTo>
                <a:lnTo>
                  <a:pt x="2381" y="425"/>
                </a:lnTo>
                <a:lnTo>
                  <a:pt x="2416" y="425"/>
                </a:lnTo>
                <a:lnTo>
                  <a:pt x="2452" y="425"/>
                </a:lnTo>
                <a:lnTo>
                  <a:pt x="2480" y="425"/>
                </a:lnTo>
                <a:lnTo>
                  <a:pt x="2515" y="425"/>
                </a:lnTo>
                <a:lnTo>
                  <a:pt x="2551" y="425"/>
                </a:lnTo>
                <a:lnTo>
                  <a:pt x="2579" y="425"/>
                </a:lnTo>
                <a:lnTo>
                  <a:pt x="2615" y="425"/>
                </a:lnTo>
                <a:lnTo>
                  <a:pt x="2615" y="0"/>
                </a:lnTo>
              </a:path>
            </a:pathLst>
          </a:custGeom>
          <a:noFill/>
          <a:ln w="38100" cmpd="sng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120" name="Freeform 64"/>
          <p:cNvSpPr>
            <a:spLocks/>
          </p:cNvSpPr>
          <p:nvPr/>
        </p:nvSpPr>
        <p:spPr bwMode="auto">
          <a:xfrm>
            <a:off x="1108075" y="4305302"/>
            <a:ext cx="2308226" cy="938213"/>
          </a:xfrm>
          <a:custGeom>
            <a:avLst/>
            <a:gdLst/>
            <a:ahLst/>
            <a:cxnLst>
              <a:cxn ang="0">
                <a:pos x="28" y="943"/>
              </a:cxn>
              <a:cxn ang="0">
                <a:pos x="92" y="943"/>
              </a:cxn>
              <a:cxn ang="0">
                <a:pos x="163" y="943"/>
              </a:cxn>
              <a:cxn ang="0">
                <a:pos x="227" y="943"/>
              </a:cxn>
              <a:cxn ang="0">
                <a:pos x="290" y="943"/>
              </a:cxn>
              <a:cxn ang="0">
                <a:pos x="354" y="943"/>
              </a:cxn>
              <a:cxn ang="0">
                <a:pos x="425" y="943"/>
              </a:cxn>
              <a:cxn ang="0">
                <a:pos x="489" y="943"/>
              </a:cxn>
              <a:cxn ang="0">
                <a:pos x="552" y="943"/>
              </a:cxn>
              <a:cxn ang="0">
                <a:pos x="616" y="943"/>
              </a:cxn>
              <a:cxn ang="0">
                <a:pos x="652" y="695"/>
              </a:cxn>
              <a:cxn ang="0">
                <a:pos x="715" y="695"/>
              </a:cxn>
              <a:cxn ang="0">
                <a:pos x="751" y="433"/>
              </a:cxn>
              <a:cxn ang="0">
                <a:pos x="815" y="433"/>
              </a:cxn>
              <a:cxn ang="0">
                <a:pos x="878" y="433"/>
              </a:cxn>
              <a:cxn ang="0">
                <a:pos x="942" y="433"/>
              </a:cxn>
              <a:cxn ang="0">
                <a:pos x="1013" y="433"/>
              </a:cxn>
              <a:cxn ang="0">
                <a:pos x="1077" y="433"/>
              </a:cxn>
              <a:cxn ang="0">
                <a:pos x="1141" y="433"/>
              </a:cxn>
              <a:cxn ang="0">
                <a:pos x="1204" y="433"/>
              </a:cxn>
              <a:cxn ang="0">
                <a:pos x="1275" y="433"/>
              </a:cxn>
              <a:cxn ang="0">
                <a:pos x="1304" y="0"/>
              </a:cxn>
              <a:cxn ang="0">
                <a:pos x="1367" y="0"/>
              </a:cxn>
              <a:cxn ang="0">
                <a:pos x="1438" y="0"/>
              </a:cxn>
              <a:cxn ang="0">
                <a:pos x="1502" y="0"/>
              </a:cxn>
              <a:cxn ang="0">
                <a:pos x="1566" y="0"/>
              </a:cxn>
              <a:cxn ang="0">
                <a:pos x="1630" y="0"/>
              </a:cxn>
              <a:cxn ang="0">
                <a:pos x="1700" y="0"/>
              </a:cxn>
              <a:cxn ang="0">
                <a:pos x="1764" y="0"/>
              </a:cxn>
              <a:cxn ang="0">
                <a:pos x="1828" y="0"/>
              </a:cxn>
              <a:cxn ang="0">
                <a:pos x="1892" y="0"/>
              </a:cxn>
              <a:cxn ang="0">
                <a:pos x="1956" y="0"/>
              </a:cxn>
              <a:cxn ang="0">
                <a:pos x="2026" y="0"/>
              </a:cxn>
              <a:cxn ang="0">
                <a:pos x="2090" y="0"/>
              </a:cxn>
              <a:cxn ang="0">
                <a:pos x="2154" y="0"/>
              </a:cxn>
              <a:cxn ang="0">
                <a:pos x="2218" y="0"/>
              </a:cxn>
              <a:cxn ang="0">
                <a:pos x="2289" y="0"/>
              </a:cxn>
              <a:cxn ang="0">
                <a:pos x="2352" y="0"/>
              </a:cxn>
              <a:cxn ang="0">
                <a:pos x="2416" y="0"/>
              </a:cxn>
              <a:cxn ang="0">
                <a:pos x="2480" y="0"/>
              </a:cxn>
            </a:cxnLst>
            <a:rect l="0" t="0" r="r" b="b"/>
            <a:pathLst>
              <a:path w="2480" h="943">
                <a:moveTo>
                  <a:pt x="0" y="943"/>
                </a:moveTo>
                <a:lnTo>
                  <a:pt x="28" y="943"/>
                </a:lnTo>
                <a:lnTo>
                  <a:pt x="64" y="943"/>
                </a:lnTo>
                <a:lnTo>
                  <a:pt x="92" y="943"/>
                </a:lnTo>
                <a:lnTo>
                  <a:pt x="127" y="943"/>
                </a:lnTo>
                <a:lnTo>
                  <a:pt x="163" y="943"/>
                </a:lnTo>
                <a:lnTo>
                  <a:pt x="191" y="943"/>
                </a:lnTo>
                <a:lnTo>
                  <a:pt x="227" y="943"/>
                </a:lnTo>
                <a:lnTo>
                  <a:pt x="262" y="943"/>
                </a:lnTo>
                <a:lnTo>
                  <a:pt x="290" y="943"/>
                </a:lnTo>
                <a:lnTo>
                  <a:pt x="326" y="943"/>
                </a:lnTo>
                <a:lnTo>
                  <a:pt x="354" y="943"/>
                </a:lnTo>
                <a:lnTo>
                  <a:pt x="389" y="943"/>
                </a:lnTo>
                <a:lnTo>
                  <a:pt x="425" y="943"/>
                </a:lnTo>
                <a:lnTo>
                  <a:pt x="453" y="943"/>
                </a:lnTo>
                <a:lnTo>
                  <a:pt x="489" y="943"/>
                </a:lnTo>
                <a:lnTo>
                  <a:pt x="517" y="943"/>
                </a:lnTo>
                <a:lnTo>
                  <a:pt x="552" y="943"/>
                </a:lnTo>
                <a:lnTo>
                  <a:pt x="588" y="943"/>
                </a:lnTo>
                <a:lnTo>
                  <a:pt x="616" y="943"/>
                </a:lnTo>
                <a:lnTo>
                  <a:pt x="652" y="943"/>
                </a:lnTo>
                <a:lnTo>
                  <a:pt x="652" y="695"/>
                </a:lnTo>
                <a:lnTo>
                  <a:pt x="687" y="695"/>
                </a:lnTo>
                <a:lnTo>
                  <a:pt x="715" y="695"/>
                </a:lnTo>
                <a:lnTo>
                  <a:pt x="751" y="695"/>
                </a:lnTo>
                <a:lnTo>
                  <a:pt x="751" y="433"/>
                </a:lnTo>
                <a:lnTo>
                  <a:pt x="779" y="433"/>
                </a:lnTo>
                <a:lnTo>
                  <a:pt x="815" y="433"/>
                </a:lnTo>
                <a:lnTo>
                  <a:pt x="850" y="433"/>
                </a:lnTo>
                <a:lnTo>
                  <a:pt x="878" y="433"/>
                </a:lnTo>
                <a:lnTo>
                  <a:pt x="914" y="433"/>
                </a:lnTo>
                <a:lnTo>
                  <a:pt x="942" y="433"/>
                </a:lnTo>
                <a:lnTo>
                  <a:pt x="978" y="433"/>
                </a:lnTo>
                <a:lnTo>
                  <a:pt x="1013" y="433"/>
                </a:lnTo>
                <a:lnTo>
                  <a:pt x="1041" y="433"/>
                </a:lnTo>
                <a:lnTo>
                  <a:pt x="1077" y="433"/>
                </a:lnTo>
                <a:lnTo>
                  <a:pt x="1112" y="433"/>
                </a:lnTo>
                <a:lnTo>
                  <a:pt x="1141" y="433"/>
                </a:lnTo>
                <a:lnTo>
                  <a:pt x="1176" y="433"/>
                </a:lnTo>
                <a:lnTo>
                  <a:pt x="1204" y="433"/>
                </a:lnTo>
                <a:lnTo>
                  <a:pt x="1240" y="433"/>
                </a:lnTo>
                <a:lnTo>
                  <a:pt x="1275" y="433"/>
                </a:lnTo>
                <a:lnTo>
                  <a:pt x="1275" y="0"/>
                </a:lnTo>
                <a:lnTo>
                  <a:pt x="1304" y="0"/>
                </a:lnTo>
                <a:lnTo>
                  <a:pt x="1339" y="0"/>
                </a:lnTo>
                <a:lnTo>
                  <a:pt x="1367" y="0"/>
                </a:lnTo>
                <a:lnTo>
                  <a:pt x="1403" y="0"/>
                </a:lnTo>
                <a:lnTo>
                  <a:pt x="1438" y="0"/>
                </a:lnTo>
                <a:lnTo>
                  <a:pt x="1467" y="0"/>
                </a:lnTo>
                <a:lnTo>
                  <a:pt x="1502" y="0"/>
                </a:lnTo>
                <a:lnTo>
                  <a:pt x="1530" y="0"/>
                </a:lnTo>
                <a:lnTo>
                  <a:pt x="1566" y="0"/>
                </a:lnTo>
                <a:lnTo>
                  <a:pt x="1601" y="0"/>
                </a:lnTo>
                <a:lnTo>
                  <a:pt x="1630" y="0"/>
                </a:lnTo>
                <a:lnTo>
                  <a:pt x="1665" y="0"/>
                </a:lnTo>
                <a:lnTo>
                  <a:pt x="1700" y="0"/>
                </a:lnTo>
                <a:lnTo>
                  <a:pt x="1729" y="0"/>
                </a:lnTo>
                <a:lnTo>
                  <a:pt x="1764" y="0"/>
                </a:lnTo>
                <a:lnTo>
                  <a:pt x="1793" y="0"/>
                </a:lnTo>
                <a:lnTo>
                  <a:pt x="1828" y="0"/>
                </a:lnTo>
                <a:lnTo>
                  <a:pt x="1863" y="0"/>
                </a:lnTo>
                <a:lnTo>
                  <a:pt x="1892" y="0"/>
                </a:lnTo>
                <a:lnTo>
                  <a:pt x="1927" y="0"/>
                </a:lnTo>
                <a:lnTo>
                  <a:pt x="1956" y="0"/>
                </a:lnTo>
                <a:lnTo>
                  <a:pt x="1991" y="0"/>
                </a:lnTo>
                <a:lnTo>
                  <a:pt x="2026" y="0"/>
                </a:lnTo>
                <a:lnTo>
                  <a:pt x="2055" y="0"/>
                </a:lnTo>
                <a:lnTo>
                  <a:pt x="2090" y="0"/>
                </a:lnTo>
                <a:lnTo>
                  <a:pt x="2126" y="0"/>
                </a:lnTo>
                <a:lnTo>
                  <a:pt x="2154" y="0"/>
                </a:lnTo>
                <a:lnTo>
                  <a:pt x="2189" y="0"/>
                </a:lnTo>
                <a:lnTo>
                  <a:pt x="2218" y="0"/>
                </a:lnTo>
                <a:lnTo>
                  <a:pt x="2253" y="0"/>
                </a:lnTo>
                <a:lnTo>
                  <a:pt x="2289" y="0"/>
                </a:lnTo>
                <a:lnTo>
                  <a:pt x="2317" y="0"/>
                </a:lnTo>
                <a:lnTo>
                  <a:pt x="2352" y="0"/>
                </a:lnTo>
                <a:lnTo>
                  <a:pt x="2381" y="0"/>
                </a:lnTo>
                <a:lnTo>
                  <a:pt x="2416" y="0"/>
                </a:lnTo>
                <a:lnTo>
                  <a:pt x="2452" y="0"/>
                </a:lnTo>
                <a:lnTo>
                  <a:pt x="2480" y="0"/>
                </a:lnTo>
              </a:path>
            </a:pathLst>
          </a:custGeom>
          <a:noFill/>
          <a:ln w="38100" cap="flat" cmpd="sng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121" name="Text Box 65"/>
          <p:cNvSpPr txBox="1">
            <a:spLocks noChangeArrowheads="1"/>
          </p:cNvSpPr>
          <p:nvPr/>
        </p:nvSpPr>
        <p:spPr bwMode="auto">
          <a:xfrm>
            <a:off x="6762751" y="1679576"/>
            <a:ext cx="1431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 b="1">
                <a:latin typeface="Arial" charset="0"/>
              </a:rPr>
              <a:t>Proband</a:t>
            </a:r>
          </a:p>
        </p:txBody>
      </p:sp>
      <p:sp>
        <p:nvSpPr>
          <p:cNvPr id="173122" name="Text Box 66"/>
          <p:cNvSpPr txBox="1">
            <a:spLocks noChangeArrowheads="1"/>
          </p:cNvSpPr>
          <p:nvPr/>
        </p:nvSpPr>
        <p:spPr bwMode="auto">
          <a:xfrm>
            <a:off x="893763" y="260350"/>
            <a:ext cx="8702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it-IT" sz="3200">
                <a:latin typeface="Arial" charset="0"/>
              </a:rPr>
              <a:t>Progression </a:t>
            </a:r>
            <a:r>
              <a:rPr lang="it-IT" sz="3200" u="sng">
                <a:solidFill>
                  <a:srgbClr val="FF0000"/>
                </a:solidFill>
                <a:latin typeface="Arial" charset="0"/>
              </a:rPr>
              <a:t>from multiple islet Abs to diabetes</a:t>
            </a:r>
            <a:r>
              <a:rPr lang="it-IT" sz="3200">
                <a:latin typeface="Arial" charset="0"/>
              </a:rPr>
              <a:t> </a:t>
            </a:r>
          </a:p>
          <a:p>
            <a:pPr algn="ctr" eaLnBrk="1" hangingPunct="1"/>
            <a:r>
              <a:rPr lang="it-IT" sz="3200">
                <a:latin typeface="Arial" charset="0"/>
              </a:rPr>
              <a:t>- No effect of HLA DR-DQ or proband</a:t>
            </a:r>
            <a:endParaRPr lang="en-GB" sz="3200">
              <a:latin typeface="Arial" charset="0"/>
            </a:endParaRPr>
          </a:p>
        </p:txBody>
      </p:sp>
      <p:sp>
        <p:nvSpPr>
          <p:cNvPr id="173123" name="Text Box 67"/>
          <p:cNvSpPr txBox="1">
            <a:spLocks noChangeArrowheads="1"/>
          </p:cNvSpPr>
          <p:nvPr/>
        </p:nvSpPr>
        <p:spPr bwMode="auto">
          <a:xfrm>
            <a:off x="857250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742950" y="5589590"/>
            <a:ext cx="58943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1044575" y="5589590"/>
            <a:ext cx="1589" cy="904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2098675" y="5589590"/>
            <a:ext cx="1589" cy="904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3162301" y="5589590"/>
            <a:ext cx="3175" cy="904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4216400" y="5589590"/>
            <a:ext cx="1589" cy="904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5281614" y="5589590"/>
            <a:ext cx="1587" cy="904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6345239" y="5589590"/>
            <a:ext cx="1587" cy="904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1012825" y="5691189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0</a:t>
            </a:r>
            <a:endParaRPr lang="de-DE" sz="3600">
              <a:latin typeface="Arial" charset="0"/>
            </a:endParaRP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2066925" y="5691189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2</a:t>
            </a:r>
            <a:endParaRPr lang="de-DE" sz="3600">
              <a:latin typeface="Arial" charset="0"/>
            </a:endParaRP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3130550" y="5691189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4</a:t>
            </a:r>
            <a:endParaRPr lang="de-DE" sz="3600">
              <a:latin typeface="Arial" charset="0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4195764" y="5691189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6</a:t>
            </a:r>
            <a:endParaRPr lang="de-DE" sz="3600">
              <a:latin typeface="Arial" charset="0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48276" y="5691189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8</a:t>
            </a:r>
            <a:endParaRPr lang="de-DE" sz="3600">
              <a:latin typeface="Arial" charset="0"/>
            </a:endParaRP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6291264" y="5691189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10</a:t>
            </a:r>
            <a:endParaRPr lang="de-DE" sz="3600">
              <a:latin typeface="Arial" charset="0"/>
            </a:endParaRP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V="1">
            <a:off x="1014414" y="1841502"/>
            <a:ext cx="1587" cy="39481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 flipH="1">
            <a:off x="928689" y="5588000"/>
            <a:ext cx="857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7" name="Line 17"/>
          <p:cNvSpPr>
            <a:spLocks noChangeShapeType="1"/>
          </p:cNvSpPr>
          <p:nvPr/>
        </p:nvSpPr>
        <p:spPr bwMode="auto">
          <a:xfrm flipH="1">
            <a:off x="928689" y="4878390"/>
            <a:ext cx="857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 flipH="1">
            <a:off x="928689" y="4170365"/>
            <a:ext cx="857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H="1">
            <a:off x="928689" y="3462340"/>
            <a:ext cx="857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 flipH="1">
            <a:off x="928689" y="2752725"/>
            <a:ext cx="857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01" name="Line 21"/>
          <p:cNvSpPr>
            <a:spLocks noChangeShapeType="1"/>
          </p:cNvSpPr>
          <p:nvPr/>
        </p:nvSpPr>
        <p:spPr bwMode="auto">
          <a:xfrm flipH="1">
            <a:off x="928689" y="2033588"/>
            <a:ext cx="857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527050" y="5397501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0</a:t>
            </a:r>
            <a:endParaRPr lang="de-DE" sz="3600">
              <a:latin typeface="Arial" charset="0"/>
            </a:endParaRPr>
          </a:p>
        </p:txBody>
      </p:sp>
      <p:sp>
        <p:nvSpPr>
          <p:cNvPr id="174103" name="Rectangle 23"/>
          <p:cNvSpPr>
            <a:spLocks noChangeArrowheads="1"/>
          </p:cNvSpPr>
          <p:nvPr/>
        </p:nvSpPr>
        <p:spPr bwMode="auto">
          <a:xfrm>
            <a:off x="527050" y="4689476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2</a:t>
            </a:r>
            <a:endParaRPr lang="de-DE" sz="3600">
              <a:latin typeface="Arial" charset="0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7050" y="3979863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4</a:t>
            </a:r>
            <a:endParaRPr lang="de-DE" sz="3600">
              <a:latin typeface="Arial" charset="0"/>
            </a:endParaRPr>
          </a:p>
        </p:txBody>
      </p:sp>
      <p:sp>
        <p:nvSpPr>
          <p:cNvPr id="174105" name="Rectangle 25"/>
          <p:cNvSpPr>
            <a:spLocks noChangeArrowheads="1"/>
          </p:cNvSpPr>
          <p:nvPr/>
        </p:nvSpPr>
        <p:spPr bwMode="auto">
          <a:xfrm>
            <a:off x="527050" y="3271839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6</a:t>
            </a:r>
            <a:endParaRPr lang="de-DE" sz="3600">
              <a:latin typeface="Arial" charset="0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527050" y="2551114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8</a:t>
            </a:r>
            <a:endParaRPr lang="de-DE" sz="3600">
              <a:latin typeface="Arial" charset="0"/>
            </a:endParaRPr>
          </a:p>
        </p:txBody>
      </p:sp>
      <p:sp>
        <p:nvSpPr>
          <p:cNvPr id="174107" name="Rectangle 27"/>
          <p:cNvSpPr>
            <a:spLocks noChangeArrowheads="1"/>
          </p:cNvSpPr>
          <p:nvPr/>
        </p:nvSpPr>
        <p:spPr bwMode="auto">
          <a:xfrm>
            <a:off x="527051" y="1843088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solidFill>
                  <a:srgbClr val="000000"/>
                </a:solidFill>
                <a:latin typeface="Arial" charset="0"/>
              </a:rPr>
              <a:t>10</a:t>
            </a:r>
            <a:endParaRPr lang="de-DE" sz="3600">
              <a:latin typeface="Arial" charset="0"/>
            </a:endParaRPr>
          </a:p>
        </p:txBody>
      </p:sp>
      <p:sp>
        <p:nvSpPr>
          <p:cNvPr id="174108" name="Freeform 28"/>
          <p:cNvSpPr>
            <a:spLocks/>
          </p:cNvSpPr>
          <p:nvPr/>
        </p:nvSpPr>
        <p:spPr bwMode="auto">
          <a:xfrm>
            <a:off x="1044576" y="2628900"/>
            <a:ext cx="5300663" cy="2959100"/>
          </a:xfrm>
          <a:custGeom>
            <a:avLst/>
            <a:gdLst/>
            <a:ahLst/>
            <a:cxnLst>
              <a:cxn ang="0">
                <a:pos x="49" y="1864"/>
              </a:cxn>
              <a:cxn ang="0">
                <a:pos x="113" y="1864"/>
              </a:cxn>
              <a:cxn ang="0">
                <a:pos x="170" y="1864"/>
              </a:cxn>
              <a:cxn ang="0">
                <a:pos x="227" y="1843"/>
              </a:cxn>
              <a:cxn ang="0">
                <a:pos x="269" y="1800"/>
              </a:cxn>
              <a:cxn ang="0">
                <a:pos x="305" y="1694"/>
              </a:cxn>
              <a:cxn ang="0">
                <a:pos x="354" y="1609"/>
              </a:cxn>
              <a:cxn ang="0">
                <a:pos x="397" y="1552"/>
              </a:cxn>
              <a:cxn ang="0">
                <a:pos x="453" y="1538"/>
              </a:cxn>
              <a:cxn ang="0">
                <a:pos x="510" y="1531"/>
              </a:cxn>
              <a:cxn ang="0">
                <a:pos x="567" y="1531"/>
              </a:cxn>
              <a:cxn ang="0">
                <a:pos x="616" y="1481"/>
              </a:cxn>
              <a:cxn ang="0">
                <a:pos x="666" y="1439"/>
              </a:cxn>
              <a:cxn ang="0">
                <a:pos x="701" y="1304"/>
              </a:cxn>
              <a:cxn ang="0">
                <a:pos x="744" y="1169"/>
              </a:cxn>
              <a:cxn ang="0">
                <a:pos x="794" y="1127"/>
              </a:cxn>
              <a:cxn ang="0">
                <a:pos x="850" y="1084"/>
              </a:cxn>
              <a:cxn ang="0">
                <a:pos x="907" y="1084"/>
              </a:cxn>
              <a:cxn ang="0">
                <a:pos x="964" y="1070"/>
              </a:cxn>
              <a:cxn ang="0">
                <a:pos x="1020" y="1056"/>
              </a:cxn>
              <a:cxn ang="0">
                <a:pos x="1077" y="1056"/>
              </a:cxn>
              <a:cxn ang="0">
                <a:pos x="1141" y="1056"/>
              </a:cxn>
              <a:cxn ang="0">
                <a:pos x="1197" y="1056"/>
              </a:cxn>
              <a:cxn ang="0">
                <a:pos x="1261" y="1056"/>
              </a:cxn>
              <a:cxn ang="0">
                <a:pos x="1311" y="1035"/>
              </a:cxn>
              <a:cxn ang="0">
                <a:pos x="1375" y="1035"/>
              </a:cxn>
              <a:cxn ang="0">
                <a:pos x="1431" y="1035"/>
              </a:cxn>
              <a:cxn ang="0">
                <a:pos x="1488" y="999"/>
              </a:cxn>
              <a:cxn ang="0">
                <a:pos x="1545" y="999"/>
              </a:cxn>
              <a:cxn ang="0">
                <a:pos x="1594" y="950"/>
              </a:cxn>
              <a:cxn ang="0">
                <a:pos x="1644" y="907"/>
              </a:cxn>
              <a:cxn ang="0">
                <a:pos x="1694" y="836"/>
              </a:cxn>
              <a:cxn ang="0">
                <a:pos x="1743" y="766"/>
              </a:cxn>
              <a:cxn ang="0">
                <a:pos x="1786" y="681"/>
              </a:cxn>
              <a:cxn ang="0">
                <a:pos x="1835" y="624"/>
              </a:cxn>
              <a:cxn ang="0">
                <a:pos x="1885" y="574"/>
              </a:cxn>
              <a:cxn ang="0">
                <a:pos x="1942" y="553"/>
              </a:cxn>
              <a:cxn ang="0">
                <a:pos x="2005" y="553"/>
              </a:cxn>
              <a:cxn ang="0">
                <a:pos x="2062" y="553"/>
              </a:cxn>
              <a:cxn ang="0">
                <a:pos x="2119" y="553"/>
              </a:cxn>
              <a:cxn ang="0">
                <a:pos x="2182" y="553"/>
              </a:cxn>
              <a:cxn ang="0">
                <a:pos x="2239" y="553"/>
              </a:cxn>
              <a:cxn ang="0">
                <a:pos x="2296" y="539"/>
              </a:cxn>
              <a:cxn ang="0">
                <a:pos x="2353" y="539"/>
              </a:cxn>
              <a:cxn ang="0">
                <a:pos x="2416" y="539"/>
              </a:cxn>
              <a:cxn ang="0">
                <a:pos x="2473" y="539"/>
              </a:cxn>
              <a:cxn ang="0">
                <a:pos x="2530" y="503"/>
              </a:cxn>
              <a:cxn ang="0">
                <a:pos x="2586" y="468"/>
              </a:cxn>
              <a:cxn ang="0">
                <a:pos x="2643" y="468"/>
              </a:cxn>
              <a:cxn ang="0">
                <a:pos x="2700" y="376"/>
              </a:cxn>
              <a:cxn ang="0">
                <a:pos x="2756" y="376"/>
              </a:cxn>
              <a:cxn ang="0">
                <a:pos x="2806" y="277"/>
              </a:cxn>
              <a:cxn ang="0">
                <a:pos x="2870" y="277"/>
              </a:cxn>
              <a:cxn ang="0">
                <a:pos x="2919" y="206"/>
              </a:cxn>
              <a:cxn ang="0">
                <a:pos x="2983" y="206"/>
              </a:cxn>
              <a:cxn ang="0">
                <a:pos x="3040" y="206"/>
              </a:cxn>
              <a:cxn ang="0">
                <a:pos x="3097" y="177"/>
              </a:cxn>
              <a:cxn ang="0">
                <a:pos x="3153" y="142"/>
              </a:cxn>
              <a:cxn ang="0">
                <a:pos x="3210" y="142"/>
              </a:cxn>
              <a:cxn ang="0">
                <a:pos x="3274" y="142"/>
              </a:cxn>
              <a:cxn ang="0">
                <a:pos x="3330" y="142"/>
              </a:cxn>
              <a:cxn ang="0">
                <a:pos x="3387" y="142"/>
              </a:cxn>
              <a:cxn ang="0">
                <a:pos x="3451" y="142"/>
              </a:cxn>
            </a:cxnLst>
            <a:rect l="0" t="0" r="r" b="b"/>
            <a:pathLst>
              <a:path w="3493" h="1864">
                <a:moveTo>
                  <a:pt x="0" y="1864"/>
                </a:moveTo>
                <a:lnTo>
                  <a:pt x="0" y="1864"/>
                </a:lnTo>
                <a:lnTo>
                  <a:pt x="0" y="1864"/>
                </a:lnTo>
                <a:lnTo>
                  <a:pt x="7" y="1864"/>
                </a:lnTo>
                <a:lnTo>
                  <a:pt x="7" y="1864"/>
                </a:lnTo>
                <a:lnTo>
                  <a:pt x="14" y="1864"/>
                </a:lnTo>
                <a:lnTo>
                  <a:pt x="14" y="1864"/>
                </a:lnTo>
                <a:lnTo>
                  <a:pt x="21" y="1864"/>
                </a:lnTo>
                <a:lnTo>
                  <a:pt x="21" y="1864"/>
                </a:lnTo>
                <a:lnTo>
                  <a:pt x="28" y="1864"/>
                </a:lnTo>
                <a:lnTo>
                  <a:pt x="28" y="1864"/>
                </a:lnTo>
                <a:lnTo>
                  <a:pt x="35" y="1864"/>
                </a:lnTo>
                <a:lnTo>
                  <a:pt x="35" y="1864"/>
                </a:lnTo>
                <a:lnTo>
                  <a:pt x="42" y="1864"/>
                </a:lnTo>
                <a:lnTo>
                  <a:pt x="42" y="1864"/>
                </a:lnTo>
                <a:lnTo>
                  <a:pt x="49" y="1864"/>
                </a:lnTo>
                <a:lnTo>
                  <a:pt x="49" y="1864"/>
                </a:lnTo>
                <a:lnTo>
                  <a:pt x="57" y="1864"/>
                </a:lnTo>
                <a:lnTo>
                  <a:pt x="57" y="1864"/>
                </a:lnTo>
                <a:lnTo>
                  <a:pt x="64" y="1864"/>
                </a:lnTo>
                <a:lnTo>
                  <a:pt x="64" y="1864"/>
                </a:lnTo>
                <a:lnTo>
                  <a:pt x="71" y="1864"/>
                </a:lnTo>
                <a:lnTo>
                  <a:pt x="71" y="1864"/>
                </a:lnTo>
                <a:lnTo>
                  <a:pt x="78" y="1864"/>
                </a:lnTo>
                <a:lnTo>
                  <a:pt x="78" y="1864"/>
                </a:lnTo>
                <a:lnTo>
                  <a:pt x="85" y="1864"/>
                </a:lnTo>
                <a:lnTo>
                  <a:pt x="85" y="1864"/>
                </a:lnTo>
                <a:lnTo>
                  <a:pt x="92" y="1864"/>
                </a:lnTo>
                <a:lnTo>
                  <a:pt x="92" y="1864"/>
                </a:lnTo>
                <a:lnTo>
                  <a:pt x="99" y="1864"/>
                </a:lnTo>
                <a:lnTo>
                  <a:pt x="99" y="1864"/>
                </a:lnTo>
                <a:lnTo>
                  <a:pt x="106" y="1864"/>
                </a:lnTo>
                <a:lnTo>
                  <a:pt x="106" y="1864"/>
                </a:lnTo>
                <a:lnTo>
                  <a:pt x="113" y="1864"/>
                </a:lnTo>
                <a:lnTo>
                  <a:pt x="113" y="1864"/>
                </a:lnTo>
                <a:lnTo>
                  <a:pt x="120" y="1864"/>
                </a:lnTo>
                <a:lnTo>
                  <a:pt x="120" y="1864"/>
                </a:lnTo>
                <a:lnTo>
                  <a:pt x="127" y="1864"/>
                </a:lnTo>
                <a:lnTo>
                  <a:pt x="127" y="1864"/>
                </a:lnTo>
                <a:lnTo>
                  <a:pt x="135" y="1864"/>
                </a:lnTo>
                <a:lnTo>
                  <a:pt x="135" y="1864"/>
                </a:lnTo>
                <a:lnTo>
                  <a:pt x="142" y="1864"/>
                </a:lnTo>
                <a:lnTo>
                  <a:pt x="142" y="1864"/>
                </a:lnTo>
                <a:lnTo>
                  <a:pt x="149" y="1864"/>
                </a:lnTo>
                <a:lnTo>
                  <a:pt x="149" y="1864"/>
                </a:lnTo>
                <a:lnTo>
                  <a:pt x="156" y="1864"/>
                </a:lnTo>
                <a:lnTo>
                  <a:pt x="156" y="1864"/>
                </a:lnTo>
                <a:lnTo>
                  <a:pt x="163" y="1864"/>
                </a:lnTo>
                <a:lnTo>
                  <a:pt x="163" y="1864"/>
                </a:lnTo>
                <a:lnTo>
                  <a:pt x="170" y="1864"/>
                </a:lnTo>
                <a:lnTo>
                  <a:pt x="170" y="1864"/>
                </a:lnTo>
                <a:lnTo>
                  <a:pt x="177" y="1864"/>
                </a:lnTo>
                <a:lnTo>
                  <a:pt x="177" y="1864"/>
                </a:lnTo>
                <a:lnTo>
                  <a:pt x="184" y="1864"/>
                </a:lnTo>
                <a:lnTo>
                  <a:pt x="184" y="1864"/>
                </a:lnTo>
                <a:lnTo>
                  <a:pt x="184" y="1857"/>
                </a:lnTo>
                <a:lnTo>
                  <a:pt x="191" y="1857"/>
                </a:lnTo>
                <a:lnTo>
                  <a:pt x="191" y="1857"/>
                </a:lnTo>
                <a:lnTo>
                  <a:pt x="198" y="1857"/>
                </a:lnTo>
                <a:lnTo>
                  <a:pt x="198" y="1857"/>
                </a:lnTo>
                <a:lnTo>
                  <a:pt x="205" y="1857"/>
                </a:lnTo>
                <a:lnTo>
                  <a:pt x="205" y="1857"/>
                </a:lnTo>
                <a:lnTo>
                  <a:pt x="212" y="1857"/>
                </a:lnTo>
                <a:lnTo>
                  <a:pt x="212" y="1857"/>
                </a:lnTo>
                <a:lnTo>
                  <a:pt x="220" y="1857"/>
                </a:lnTo>
                <a:lnTo>
                  <a:pt x="220" y="1857"/>
                </a:lnTo>
                <a:lnTo>
                  <a:pt x="227" y="1857"/>
                </a:lnTo>
                <a:lnTo>
                  <a:pt x="227" y="1843"/>
                </a:lnTo>
                <a:lnTo>
                  <a:pt x="227" y="1843"/>
                </a:lnTo>
                <a:lnTo>
                  <a:pt x="234" y="1843"/>
                </a:lnTo>
                <a:lnTo>
                  <a:pt x="234" y="1843"/>
                </a:lnTo>
                <a:lnTo>
                  <a:pt x="241" y="1843"/>
                </a:lnTo>
                <a:lnTo>
                  <a:pt x="241" y="1843"/>
                </a:lnTo>
                <a:lnTo>
                  <a:pt x="248" y="1843"/>
                </a:lnTo>
                <a:lnTo>
                  <a:pt x="248" y="1828"/>
                </a:lnTo>
                <a:lnTo>
                  <a:pt x="248" y="1828"/>
                </a:lnTo>
                <a:lnTo>
                  <a:pt x="255" y="1828"/>
                </a:lnTo>
                <a:lnTo>
                  <a:pt x="255" y="1828"/>
                </a:lnTo>
                <a:lnTo>
                  <a:pt x="255" y="1828"/>
                </a:lnTo>
                <a:lnTo>
                  <a:pt x="262" y="1828"/>
                </a:lnTo>
                <a:lnTo>
                  <a:pt x="262" y="1814"/>
                </a:lnTo>
                <a:lnTo>
                  <a:pt x="262" y="1814"/>
                </a:lnTo>
                <a:lnTo>
                  <a:pt x="269" y="1814"/>
                </a:lnTo>
                <a:lnTo>
                  <a:pt x="269" y="1800"/>
                </a:lnTo>
                <a:lnTo>
                  <a:pt x="269" y="1800"/>
                </a:lnTo>
                <a:lnTo>
                  <a:pt x="276" y="1800"/>
                </a:lnTo>
                <a:lnTo>
                  <a:pt x="276" y="1800"/>
                </a:lnTo>
                <a:lnTo>
                  <a:pt x="276" y="1772"/>
                </a:lnTo>
                <a:lnTo>
                  <a:pt x="283" y="1772"/>
                </a:lnTo>
                <a:lnTo>
                  <a:pt x="283" y="1758"/>
                </a:lnTo>
                <a:lnTo>
                  <a:pt x="283" y="1758"/>
                </a:lnTo>
                <a:lnTo>
                  <a:pt x="283" y="1743"/>
                </a:lnTo>
                <a:lnTo>
                  <a:pt x="290" y="1743"/>
                </a:lnTo>
                <a:lnTo>
                  <a:pt x="290" y="1729"/>
                </a:lnTo>
                <a:lnTo>
                  <a:pt x="290" y="1729"/>
                </a:lnTo>
                <a:lnTo>
                  <a:pt x="290" y="1715"/>
                </a:lnTo>
                <a:lnTo>
                  <a:pt x="297" y="1715"/>
                </a:lnTo>
                <a:lnTo>
                  <a:pt x="297" y="1715"/>
                </a:lnTo>
                <a:lnTo>
                  <a:pt x="297" y="1701"/>
                </a:lnTo>
                <a:lnTo>
                  <a:pt x="305" y="1701"/>
                </a:lnTo>
                <a:lnTo>
                  <a:pt x="305" y="1694"/>
                </a:lnTo>
                <a:lnTo>
                  <a:pt x="305" y="1694"/>
                </a:lnTo>
                <a:lnTo>
                  <a:pt x="312" y="1694"/>
                </a:lnTo>
                <a:lnTo>
                  <a:pt x="312" y="1694"/>
                </a:lnTo>
                <a:lnTo>
                  <a:pt x="319" y="1694"/>
                </a:lnTo>
                <a:lnTo>
                  <a:pt x="319" y="1694"/>
                </a:lnTo>
                <a:lnTo>
                  <a:pt x="326" y="1694"/>
                </a:lnTo>
                <a:lnTo>
                  <a:pt x="326" y="1651"/>
                </a:lnTo>
                <a:lnTo>
                  <a:pt x="326" y="1651"/>
                </a:lnTo>
                <a:lnTo>
                  <a:pt x="326" y="1637"/>
                </a:lnTo>
                <a:lnTo>
                  <a:pt x="333" y="1637"/>
                </a:lnTo>
                <a:lnTo>
                  <a:pt x="333" y="1637"/>
                </a:lnTo>
                <a:lnTo>
                  <a:pt x="340" y="1637"/>
                </a:lnTo>
                <a:lnTo>
                  <a:pt x="340" y="1637"/>
                </a:lnTo>
                <a:lnTo>
                  <a:pt x="340" y="1623"/>
                </a:lnTo>
                <a:lnTo>
                  <a:pt x="347" y="1623"/>
                </a:lnTo>
                <a:lnTo>
                  <a:pt x="347" y="1609"/>
                </a:lnTo>
                <a:lnTo>
                  <a:pt x="347" y="1609"/>
                </a:lnTo>
                <a:lnTo>
                  <a:pt x="354" y="1609"/>
                </a:lnTo>
                <a:lnTo>
                  <a:pt x="354" y="1609"/>
                </a:lnTo>
                <a:lnTo>
                  <a:pt x="361" y="1609"/>
                </a:lnTo>
                <a:lnTo>
                  <a:pt x="361" y="1595"/>
                </a:lnTo>
                <a:lnTo>
                  <a:pt x="361" y="1595"/>
                </a:lnTo>
                <a:lnTo>
                  <a:pt x="361" y="1580"/>
                </a:lnTo>
                <a:lnTo>
                  <a:pt x="368" y="1580"/>
                </a:lnTo>
                <a:lnTo>
                  <a:pt x="368" y="1566"/>
                </a:lnTo>
                <a:lnTo>
                  <a:pt x="368" y="1566"/>
                </a:lnTo>
                <a:lnTo>
                  <a:pt x="375" y="1566"/>
                </a:lnTo>
                <a:lnTo>
                  <a:pt x="375" y="1566"/>
                </a:lnTo>
                <a:lnTo>
                  <a:pt x="383" y="1566"/>
                </a:lnTo>
                <a:lnTo>
                  <a:pt x="383" y="1566"/>
                </a:lnTo>
                <a:lnTo>
                  <a:pt x="390" y="1566"/>
                </a:lnTo>
                <a:lnTo>
                  <a:pt x="390" y="1552"/>
                </a:lnTo>
                <a:lnTo>
                  <a:pt x="390" y="1552"/>
                </a:lnTo>
                <a:lnTo>
                  <a:pt x="397" y="1552"/>
                </a:lnTo>
                <a:lnTo>
                  <a:pt x="397" y="1552"/>
                </a:lnTo>
                <a:lnTo>
                  <a:pt x="404" y="1552"/>
                </a:lnTo>
                <a:lnTo>
                  <a:pt x="404" y="1552"/>
                </a:lnTo>
                <a:lnTo>
                  <a:pt x="411" y="1552"/>
                </a:lnTo>
                <a:lnTo>
                  <a:pt x="411" y="1552"/>
                </a:lnTo>
                <a:lnTo>
                  <a:pt x="418" y="1552"/>
                </a:lnTo>
                <a:lnTo>
                  <a:pt x="418" y="1552"/>
                </a:lnTo>
                <a:lnTo>
                  <a:pt x="425" y="1552"/>
                </a:lnTo>
                <a:lnTo>
                  <a:pt x="425" y="1552"/>
                </a:lnTo>
                <a:lnTo>
                  <a:pt x="425" y="1538"/>
                </a:lnTo>
                <a:lnTo>
                  <a:pt x="432" y="1538"/>
                </a:lnTo>
                <a:lnTo>
                  <a:pt x="432" y="1538"/>
                </a:lnTo>
                <a:lnTo>
                  <a:pt x="439" y="1538"/>
                </a:lnTo>
                <a:lnTo>
                  <a:pt x="439" y="1538"/>
                </a:lnTo>
                <a:lnTo>
                  <a:pt x="446" y="1538"/>
                </a:lnTo>
                <a:lnTo>
                  <a:pt x="446" y="1538"/>
                </a:lnTo>
                <a:lnTo>
                  <a:pt x="453" y="1538"/>
                </a:lnTo>
                <a:lnTo>
                  <a:pt x="453" y="1538"/>
                </a:lnTo>
                <a:lnTo>
                  <a:pt x="460" y="1538"/>
                </a:lnTo>
                <a:lnTo>
                  <a:pt x="460" y="1531"/>
                </a:lnTo>
                <a:lnTo>
                  <a:pt x="460" y="1531"/>
                </a:lnTo>
                <a:lnTo>
                  <a:pt x="468" y="1531"/>
                </a:lnTo>
                <a:lnTo>
                  <a:pt x="468" y="1531"/>
                </a:lnTo>
                <a:lnTo>
                  <a:pt x="475" y="1531"/>
                </a:lnTo>
                <a:lnTo>
                  <a:pt x="475" y="1531"/>
                </a:lnTo>
                <a:lnTo>
                  <a:pt x="482" y="1531"/>
                </a:lnTo>
                <a:lnTo>
                  <a:pt x="482" y="1531"/>
                </a:lnTo>
                <a:lnTo>
                  <a:pt x="489" y="1531"/>
                </a:lnTo>
                <a:lnTo>
                  <a:pt x="489" y="1531"/>
                </a:lnTo>
                <a:lnTo>
                  <a:pt x="496" y="1531"/>
                </a:lnTo>
                <a:lnTo>
                  <a:pt x="496" y="1531"/>
                </a:lnTo>
                <a:lnTo>
                  <a:pt x="503" y="1531"/>
                </a:lnTo>
                <a:lnTo>
                  <a:pt x="503" y="1531"/>
                </a:lnTo>
                <a:lnTo>
                  <a:pt x="503" y="1531"/>
                </a:lnTo>
                <a:lnTo>
                  <a:pt x="510" y="1531"/>
                </a:lnTo>
                <a:lnTo>
                  <a:pt x="510" y="1531"/>
                </a:lnTo>
                <a:lnTo>
                  <a:pt x="517" y="1531"/>
                </a:lnTo>
                <a:lnTo>
                  <a:pt x="517" y="1531"/>
                </a:lnTo>
                <a:lnTo>
                  <a:pt x="524" y="1531"/>
                </a:lnTo>
                <a:lnTo>
                  <a:pt x="524" y="1531"/>
                </a:lnTo>
                <a:lnTo>
                  <a:pt x="531" y="1531"/>
                </a:lnTo>
                <a:lnTo>
                  <a:pt x="531" y="1531"/>
                </a:lnTo>
                <a:lnTo>
                  <a:pt x="538" y="1531"/>
                </a:lnTo>
                <a:lnTo>
                  <a:pt x="538" y="1531"/>
                </a:lnTo>
                <a:lnTo>
                  <a:pt x="546" y="1531"/>
                </a:lnTo>
                <a:lnTo>
                  <a:pt x="546" y="1531"/>
                </a:lnTo>
                <a:lnTo>
                  <a:pt x="553" y="1531"/>
                </a:lnTo>
                <a:lnTo>
                  <a:pt x="553" y="1531"/>
                </a:lnTo>
                <a:lnTo>
                  <a:pt x="560" y="1531"/>
                </a:lnTo>
                <a:lnTo>
                  <a:pt x="560" y="1531"/>
                </a:lnTo>
                <a:lnTo>
                  <a:pt x="567" y="1531"/>
                </a:lnTo>
                <a:lnTo>
                  <a:pt x="567" y="1531"/>
                </a:lnTo>
                <a:lnTo>
                  <a:pt x="574" y="1531"/>
                </a:lnTo>
                <a:lnTo>
                  <a:pt x="574" y="1531"/>
                </a:lnTo>
                <a:lnTo>
                  <a:pt x="581" y="1531"/>
                </a:lnTo>
                <a:lnTo>
                  <a:pt x="581" y="1531"/>
                </a:lnTo>
                <a:lnTo>
                  <a:pt x="588" y="1531"/>
                </a:lnTo>
                <a:lnTo>
                  <a:pt x="588" y="1510"/>
                </a:lnTo>
                <a:lnTo>
                  <a:pt x="588" y="1510"/>
                </a:lnTo>
                <a:lnTo>
                  <a:pt x="595" y="1510"/>
                </a:lnTo>
                <a:lnTo>
                  <a:pt x="595" y="1510"/>
                </a:lnTo>
                <a:lnTo>
                  <a:pt x="602" y="1510"/>
                </a:lnTo>
                <a:lnTo>
                  <a:pt x="602" y="1495"/>
                </a:lnTo>
                <a:lnTo>
                  <a:pt x="602" y="1495"/>
                </a:lnTo>
                <a:lnTo>
                  <a:pt x="609" y="1495"/>
                </a:lnTo>
                <a:lnTo>
                  <a:pt x="609" y="1495"/>
                </a:lnTo>
                <a:lnTo>
                  <a:pt x="609" y="1481"/>
                </a:lnTo>
                <a:lnTo>
                  <a:pt x="616" y="1481"/>
                </a:lnTo>
                <a:lnTo>
                  <a:pt x="616" y="1481"/>
                </a:lnTo>
                <a:lnTo>
                  <a:pt x="616" y="1467"/>
                </a:lnTo>
                <a:lnTo>
                  <a:pt x="623" y="1467"/>
                </a:lnTo>
                <a:lnTo>
                  <a:pt x="623" y="1467"/>
                </a:lnTo>
                <a:lnTo>
                  <a:pt x="631" y="1467"/>
                </a:lnTo>
                <a:lnTo>
                  <a:pt x="631" y="1467"/>
                </a:lnTo>
                <a:lnTo>
                  <a:pt x="631" y="1453"/>
                </a:lnTo>
                <a:lnTo>
                  <a:pt x="638" y="1453"/>
                </a:lnTo>
                <a:lnTo>
                  <a:pt x="638" y="1453"/>
                </a:lnTo>
                <a:lnTo>
                  <a:pt x="645" y="1453"/>
                </a:lnTo>
                <a:lnTo>
                  <a:pt x="645" y="1453"/>
                </a:lnTo>
                <a:lnTo>
                  <a:pt x="652" y="1453"/>
                </a:lnTo>
                <a:lnTo>
                  <a:pt x="652" y="1453"/>
                </a:lnTo>
                <a:lnTo>
                  <a:pt x="652" y="1439"/>
                </a:lnTo>
                <a:lnTo>
                  <a:pt x="659" y="1439"/>
                </a:lnTo>
                <a:lnTo>
                  <a:pt x="659" y="1439"/>
                </a:lnTo>
                <a:lnTo>
                  <a:pt x="666" y="1439"/>
                </a:lnTo>
                <a:lnTo>
                  <a:pt x="666" y="1439"/>
                </a:lnTo>
                <a:lnTo>
                  <a:pt x="673" y="1439"/>
                </a:lnTo>
                <a:lnTo>
                  <a:pt x="673" y="1410"/>
                </a:lnTo>
                <a:lnTo>
                  <a:pt x="673" y="1410"/>
                </a:lnTo>
                <a:lnTo>
                  <a:pt x="680" y="1410"/>
                </a:lnTo>
                <a:lnTo>
                  <a:pt x="680" y="1396"/>
                </a:lnTo>
                <a:lnTo>
                  <a:pt x="680" y="1396"/>
                </a:lnTo>
                <a:lnTo>
                  <a:pt x="680" y="1382"/>
                </a:lnTo>
                <a:lnTo>
                  <a:pt x="687" y="1382"/>
                </a:lnTo>
                <a:lnTo>
                  <a:pt x="687" y="1368"/>
                </a:lnTo>
                <a:lnTo>
                  <a:pt x="687" y="1368"/>
                </a:lnTo>
                <a:lnTo>
                  <a:pt x="687" y="1347"/>
                </a:lnTo>
                <a:lnTo>
                  <a:pt x="694" y="1347"/>
                </a:lnTo>
                <a:lnTo>
                  <a:pt x="694" y="1347"/>
                </a:lnTo>
                <a:lnTo>
                  <a:pt x="694" y="1332"/>
                </a:lnTo>
                <a:lnTo>
                  <a:pt x="701" y="1332"/>
                </a:lnTo>
                <a:lnTo>
                  <a:pt x="701" y="1332"/>
                </a:lnTo>
                <a:lnTo>
                  <a:pt x="701" y="1304"/>
                </a:lnTo>
                <a:lnTo>
                  <a:pt x="709" y="1304"/>
                </a:lnTo>
                <a:lnTo>
                  <a:pt x="709" y="1276"/>
                </a:lnTo>
                <a:lnTo>
                  <a:pt x="709" y="1276"/>
                </a:lnTo>
                <a:lnTo>
                  <a:pt x="709" y="1262"/>
                </a:lnTo>
                <a:lnTo>
                  <a:pt x="716" y="1262"/>
                </a:lnTo>
                <a:lnTo>
                  <a:pt x="716" y="1247"/>
                </a:lnTo>
                <a:lnTo>
                  <a:pt x="716" y="1247"/>
                </a:lnTo>
                <a:lnTo>
                  <a:pt x="723" y="1247"/>
                </a:lnTo>
                <a:lnTo>
                  <a:pt x="723" y="1219"/>
                </a:lnTo>
                <a:lnTo>
                  <a:pt x="723" y="1219"/>
                </a:lnTo>
                <a:lnTo>
                  <a:pt x="730" y="1219"/>
                </a:lnTo>
                <a:lnTo>
                  <a:pt x="730" y="1169"/>
                </a:lnTo>
                <a:lnTo>
                  <a:pt x="730" y="1169"/>
                </a:lnTo>
                <a:lnTo>
                  <a:pt x="737" y="1169"/>
                </a:lnTo>
                <a:lnTo>
                  <a:pt x="737" y="1169"/>
                </a:lnTo>
                <a:lnTo>
                  <a:pt x="744" y="1169"/>
                </a:lnTo>
                <a:lnTo>
                  <a:pt x="744" y="1169"/>
                </a:lnTo>
                <a:lnTo>
                  <a:pt x="751" y="1169"/>
                </a:lnTo>
                <a:lnTo>
                  <a:pt x="751" y="1155"/>
                </a:lnTo>
                <a:lnTo>
                  <a:pt x="751" y="1155"/>
                </a:lnTo>
                <a:lnTo>
                  <a:pt x="758" y="1155"/>
                </a:lnTo>
                <a:lnTo>
                  <a:pt x="758" y="1155"/>
                </a:lnTo>
                <a:lnTo>
                  <a:pt x="758" y="1155"/>
                </a:lnTo>
                <a:lnTo>
                  <a:pt x="765" y="1155"/>
                </a:lnTo>
                <a:lnTo>
                  <a:pt x="765" y="1155"/>
                </a:lnTo>
                <a:lnTo>
                  <a:pt x="772" y="1155"/>
                </a:lnTo>
                <a:lnTo>
                  <a:pt x="772" y="1155"/>
                </a:lnTo>
                <a:lnTo>
                  <a:pt x="779" y="1155"/>
                </a:lnTo>
                <a:lnTo>
                  <a:pt x="779" y="1155"/>
                </a:lnTo>
                <a:lnTo>
                  <a:pt x="779" y="1127"/>
                </a:lnTo>
                <a:lnTo>
                  <a:pt x="786" y="1127"/>
                </a:lnTo>
                <a:lnTo>
                  <a:pt x="786" y="1127"/>
                </a:lnTo>
                <a:lnTo>
                  <a:pt x="794" y="1127"/>
                </a:lnTo>
                <a:lnTo>
                  <a:pt x="794" y="1127"/>
                </a:lnTo>
                <a:lnTo>
                  <a:pt x="801" y="1127"/>
                </a:lnTo>
                <a:lnTo>
                  <a:pt x="801" y="1127"/>
                </a:lnTo>
                <a:lnTo>
                  <a:pt x="808" y="1127"/>
                </a:lnTo>
                <a:lnTo>
                  <a:pt x="808" y="1127"/>
                </a:lnTo>
                <a:lnTo>
                  <a:pt x="815" y="1127"/>
                </a:lnTo>
                <a:lnTo>
                  <a:pt x="815" y="1127"/>
                </a:lnTo>
                <a:lnTo>
                  <a:pt x="822" y="1127"/>
                </a:lnTo>
                <a:lnTo>
                  <a:pt x="822" y="1127"/>
                </a:lnTo>
                <a:lnTo>
                  <a:pt x="829" y="1127"/>
                </a:lnTo>
                <a:lnTo>
                  <a:pt x="829" y="1127"/>
                </a:lnTo>
                <a:lnTo>
                  <a:pt x="836" y="1127"/>
                </a:lnTo>
                <a:lnTo>
                  <a:pt x="836" y="1113"/>
                </a:lnTo>
                <a:lnTo>
                  <a:pt x="836" y="1113"/>
                </a:lnTo>
                <a:lnTo>
                  <a:pt x="843" y="1113"/>
                </a:lnTo>
                <a:lnTo>
                  <a:pt x="843" y="1113"/>
                </a:lnTo>
                <a:lnTo>
                  <a:pt x="850" y="1113"/>
                </a:lnTo>
                <a:lnTo>
                  <a:pt x="850" y="1084"/>
                </a:lnTo>
                <a:lnTo>
                  <a:pt x="850" y="1084"/>
                </a:lnTo>
                <a:lnTo>
                  <a:pt x="857" y="1084"/>
                </a:lnTo>
                <a:lnTo>
                  <a:pt x="857" y="1084"/>
                </a:lnTo>
                <a:lnTo>
                  <a:pt x="864" y="1084"/>
                </a:lnTo>
                <a:lnTo>
                  <a:pt x="864" y="1084"/>
                </a:lnTo>
                <a:lnTo>
                  <a:pt x="871" y="1084"/>
                </a:lnTo>
                <a:lnTo>
                  <a:pt x="871" y="1084"/>
                </a:lnTo>
                <a:lnTo>
                  <a:pt x="879" y="1084"/>
                </a:lnTo>
                <a:lnTo>
                  <a:pt x="879" y="1084"/>
                </a:lnTo>
                <a:lnTo>
                  <a:pt x="886" y="1084"/>
                </a:lnTo>
                <a:lnTo>
                  <a:pt x="886" y="1084"/>
                </a:lnTo>
                <a:lnTo>
                  <a:pt x="893" y="1084"/>
                </a:lnTo>
                <a:lnTo>
                  <a:pt x="893" y="1084"/>
                </a:lnTo>
                <a:lnTo>
                  <a:pt x="900" y="1084"/>
                </a:lnTo>
                <a:lnTo>
                  <a:pt x="900" y="1084"/>
                </a:lnTo>
                <a:lnTo>
                  <a:pt x="907" y="1084"/>
                </a:lnTo>
                <a:lnTo>
                  <a:pt x="907" y="1084"/>
                </a:lnTo>
                <a:lnTo>
                  <a:pt x="914" y="1084"/>
                </a:lnTo>
                <a:lnTo>
                  <a:pt x="914" y="1084"/>
                </a:lnTo>
                <a:lnTo>
                  <a:pt x="921" y="1084"/>
                </a:lnTo>
                <a:lnTo>
                  <a:pt x="921" y="1084"/>
                </a:lnTo>
                <a:lnTo>
                  <a:pt x="921" y="1070"/>
                </a:lnTo>
                <a:lnTo>
                  <a:pt x="928" y="1070"/>
                </a:lnTo>
                <a:lnTo>
                  <a:pt x="928" y="1070"/>
                </a:lnTo>
                <a:lnTo>
                  <a:pt x="935" y="1070"/>
                </a:lnTo>
                <a:lnTo>
                  <a:pt x="935" y="1070"/>
                </a:lnTo>
                <a:lnTo>
                  <a:pt x="942" y="1070"/>
                </a:lnTo>
                <a:lnTo>
                  <a:pt x="942" y="1070"/>
                </a:lnTo>
                <a:lnTo>
                  <a:pt x="949" y="1070"/>
                </a:lnTo>
                <a:lnTo>
                  <a:pt x="949" y="1070"/>
                </a:lnTo>
                <a:lnTo>
                  <a:pt x="957" y="1070"/>
                </a:lnTo>
                <a:lnTo>
                  <a:pt x="957" y="1070"/>
                </a:lnTo>
                <a:lnTo>
                  <a:pt x="964" y="1070"/>
                </a:lnTo>
                <a:lnTo>
                  <a:pt x="964" y="1070"/>
                </a:lnTo>
                <a:lnTo>
                  <a:pt x="971" y="1070"/>
                </a:lnTo>
                <a:lnTo>
                  <a:pt x="971" y="1070"/>
                </a:lnTo>
                <a:lnTo>
                  <a:pt x="978" y="1070"/>
                </a:lnTo>
                <a:lnTo>
                  <a:pt x="978" y="1070"/>
                </a:lnTo>
                <a:lnTo>
                  <a:pt x="985" y="1070"/>
                </a:lnTo>
                <a:lnTo>
                  <a:pt x="985" y="1070"/>
                </a:lnTo>
                <a:lnTo>
                  <a:pt x="992" y="1070"/>
                </a:lnTo>
                <a:lnTo>
                  <a:pt x="992" y="1070"/>
                </a:lnTo>
                <a:lnTo>
                  <a:pt x="999" y="1070"/>
                </a:lnTo>
                <a:lnTo>
                  <a:pt x="999" y="1070"/>
                </a:lnTo>
                <a:lnTo>
                  <a:pt x="1006" y="1070"/>
                </a:lnTo>
                <a:lnTo>
                  <a:pt x="1006" y="1070"/>
                </a:lnTo>
                <a:lnTo>
                  <a:pt x="1013" y="1070"/>
                </a:lnTo>
                <a:lnTo>
                  <a:pt x="1013" y="1056"/>
                </a:lnTo>
                <a:lnTo>
                  <a:pt x="1013" y="1056"/>
                </a:lnTo>
                <a:lnTo>
                  <a:pt x="1013" y="1056"/>
                </a:lnTo>
                <a:lnTo>
                  <a:pt x="1020" y="1056"/>
                </a:lnTo>
                <a:lnTo>
                  <a:pt x="1020" y="1056"/>
                </a:lnTo>
                <a:lnTo>
                  <a:pt x="1027" y="1056"/>
                </a:lnTo>
                <a:lnTo>
                  <a:pt x="1027" y="1056"/>
                </a:lnTo>
                <a:lnTo>
                  <a:pt x="1034" y="1056"/>
                </a:lnTo>
                <a:lnTo>
                  <a:pt x="1034" y="1056"/>
                </a:lnTo>
                <a:lnTo>
                  <a:pt x="1042" y="1056"/>
                </a:lnTo>
                <a:lnTo>
                  <a:pt x="1042" y="1056"/>
                </a:lnTo>
                <a:lnTo>
                  <a:pt x="1049" y="1056"/>
                </a:lnTo>
                <a:lnTo>
                  <a:pt x="1049" y="1056"/>
                </a:lnTo>
                <a:lnTo>
                  <a:pt x="1056" y="1056"/>
                </a:lnTo>
                <a:lnTo>
                  <a:pt x="1056" y="1056"/>
                </a:lnTo>
                <a:lnTo>
                  <a:pt x="1063" y="1056"/>
                </a:lnTo>
                <a:lnTo>
                  <a:pt x="1063" y="1056"/>
                </a:lnTo>
                <a:lnTo>
                  <a:pt x="1070" y="1056"/>
                </a:lnTo>
                <a:lnTo>
                  <a:pt x="1070" y="1056"/>
                </a:lnTo>
                <a:lnTo>
                  <a:pt x="1077" y="1056"/>
                </a:lnTo>
                <a:lnTo>
                  <a:pt x="1077" y="1056"/>
                </a:lnTo>
                <a:lnTo>
                  <a:pt x="1084" y="1056"/>
                </a:lnTo>
                <a:lnTo>
                  <a:pt x="1084" y="1056"/>
                </a:lnTo>
                <a:lnTo>
                  <a:pt x="1091" y="1056"/>
                </a:lnTo>
                <a:lnTo>
                  <a:pt x="1091" y="1056"/>
                </a:lnTo>
                <a:lnTo>
                  <a:pt x="1098" y="1056"/>
                </a:lnTo>
                <a:lnTo>
                  <a:pt x="1098" y="1056"/>
                </a:lnTo>
                <a:lnTo>
                  <a:pt x="1105" y="1056"/>
                </a:lnTo>
                <a:lnTo>
                  <a:pt x="1105" y="1056"/>
                </a:lnTo>
                <a:lnTo>
                  <a:pt x="1112" y="1056"/>
                </a:lnTo>
                <a:lnTo>
                  <a:pt x="1112" y="1056"/>
                </a:lnTo>
                <a:lnTo>
                  <a:pt x="1120" y="1056"/>
                </a:lnTo>
                <a:lnTo>
                  <a:pt x="1120" y="1056"/>
                </a:lnTo>
                <a:lnTo>
                  <a:pt x="1127" y="1056"/>
                </a:lnTo>
                <a:lnTo>
                  <a:pt x="1127" y="1056"/>
                </a:lnTo>
                <a:lnTo>
                  <a:pt x="1134" y="1056"/>
                </a:lnTo>
                <a:lnTo>
                  <a:pt x="1134" y="1056"/>
                </a:lnTo>
                <a:lnTo>
                  <a:pt x="1141" y="1056"/>
                </a:lnTo>
                <a:lnTo>
                  <a:pt x="1141" y="1056"/>
                </a:lnTo>
                <a:lnTo>
                  <a:pt x="1148" y="1056"/>
                </a:lnTo>
                <a:lnTo>
                  <a:pt x="1148" y="1056"/>
                </a:lnTo>
                <a:lnTo>
                  <a:pt x="1155" y="1056"/>
                </a:lnTo>
                <a:lnTo>
                  <a:pt x="1155" y="1056"/>
                </a:lnTo>
                <a:lnTo>
                  <a:pt x="1162" y="1056"/>
                </a:lnTo>
                <a:lnTo>
                  <a:pt x="1162" y="1056"/>
                </a:lnTo>
                <a:lnTo>
                  <a:pt x="1169" y="1056"/>
                </a:lnTo>
                <a:lnTo>
                  <a:pt x="1169" y="1056"/>
                </a:lnTo>
                <a:lnTo>
                  <a:pt x="1176" y="1056"/>
                </a:lnTo>
                <a:lnTo>
                  <a:pt x="1176" y="1056"/>
                </a:lnTo>
                <a:lnTo>
                  <a:pt x="1183" y="1056"/>
                </a:lnTo>
                <a:lnTo>
                  <a:pt x="1183" y="1056"/>
                </a:lnTo>
                <a:lnTo>
                  <a:pt x="1190" y="1056"/>
                </a:lnTo>
                <a:lnTo>
                  <a:pt x="1190" y="1056"/>
                </a:lnTo>
                <a:lnTo>
                  <a:pt x="1197" y="1056"/>
                </a:lnTo>
                <a:lnTo>
                  <a:pt x="1197" y="1056"/>
                </a:lnTo>
                <a:lnTo>
                  <a:pt x="1205" y="1056"/>
                </a:lnTo>
                <a:lnTo>
                  <a:pt x="1205" y="1056"/>
                </a:lnTo>
                <a:lnTo>
                  <a:pt x="1212" y="1056"/>
                </a:lnTo>
                <a:lnTo>
                  <a:pt x="1212" y="1056"/>
                </a:lnTo>
                <a:lnTo>
                  <a:pt x="1219" y="1056"/>
                </a:lnTo>
                <a:lnTo>
                  <a:pt x="1219" y="1056"/>
                </a:lnTo>
                <a:lnTo>
                  <a:pt x="1226" y="1056"/>
                </a:lnTo>
                <a:lnTo>
                  <a:pt x="1226" y="1056"/>
                </a:lnTo>
                <a:lnTo>
                  <a:pt x="1233" y="1056"/>
                </a:lnTo>
                <a:lnTo>
                  <a:pt x="1233" y="1056"/>
                </a:lnTo>
                <a:lnTo>
                  <a:pt x="1240" y="1056"/>
                </a:lnTo>
                <a:lnTo>
                  <a:pt x="1240" y="1056"/>
                </a:lnTo>
                <a:lnTo>
                  <a:pt x="1247" y="1056"/>
                </a:lnTo>
                <a:lnTo>
                  <a:pt x="1247" y="1056"/>
                </a:lnTo>
                <a:lnTo>
                  <a:pt x="1254" y="1056"/>
                </a:lnTo>
                <a:lnTo>
                  <a:pt x="1254" y="1056"/>
                </a:lnTo>
                <a:lnTo>
                  <a:pt x="1261" y="1056"/>
                </a:lnTo>
                <a:lnTo>
                  <a:pt x="1261" y="1056"/>
                </a:lnTo>
                <a:lnTo>
                  <a:pt x="1268" y="1056"/>
                </a:lnTo>
                <a:lnTo>
                  <a:pt x="1268" y="1056"/>
                </a:lnTo>
                <a:lnTo>
                  <a:pt x="1268" y="1056"/>
                </a:lnTo>
                <a:lnTo>
                  <a:pt x="1275" y="1056"/>
                </a:lnTo>
                <a:lnTo>
                  <a:pt x="1275" y="1056"/>
                </a:lnTo>
                <a:lnTo>
                  <a:pt x="1283" y="1056"/>
                </a:lnTo>
                <a:lnTo>
                  <a:pt x="1283" y="1056"/>
                </a:lnTo>
                <a:lnTo>
                  <a:pt x="1290" y="1056"/>
                </a:lnTo>
                <a:lnTo>
                  <a:pt x="1290" y="1056"/>
                </a:lnTo>
                <a:lnTo>
                  <a:pt x="1297" y="1056"/>
                </a:lnTo>
                <a:lnTo>
                  <a:pt x="1297" y="1056"/>
                </a:lnTo>
                <a:lnTo>
                  <a:pt x="1304" y="1056"/>
                </a:lnTo>
                <a:lnTo>
                  <a:pt x="1304" y="1056"/>
                </a:lnTo>
                <a:lnTo>
                  <a:pt x="1311" y="1056"/>
                </a:lnTo>
                <a:lnTo>
                  <a:pt x="1311" y="1056"/>
                </a:lnTo>
                <a:lnTo>
                  <a:pt x="1311" y="1035"/>
                </a:lnTo>
                <a:lnTo>
                  <a:pt x="1318" y="1035"/>
                </a:lnTo>
                <a:lnTo>
                  <a:pt x="1318" y="1035"/>
                </a:lnTo>
                <a:lnTo>
                  <a:pt x="1325" y="1035"/>
                </a:lnTo>
                <a:lnTo>
                  <a:pt x="1325" y="1035"/>
                </a:lnTo>
                <a:lnTo>
                  <a:pt x="1332" y="1035"/>
                </a:lnTo>
                <a:lnTo>
                  <a:pt x="1332" y="1035"/>
                </a:lnTo>
                <a:lnTo>
                  <a:pt x="1339" y="1035"/>
                </a:lnTo>
                <a:lnTo>
                  <a:pt x="1339" y="1035"/>
                </a:lnTo>
                <a:lnTo>
                  <a:pt x="1346" y="1035"/>
                </a:lnTo>
                <a:lnTo>
                  <a:pt x="1346" y="1035"/>
                </a:lnTo>
                <a:lnTo>
                  <a:pt x="1353" y="1035"/>
                </a:lnTo>
                <a:lnTo>
                  <a:pt x="1353" y="1035"/>
                </a:lnTo>
                <a:lnTo>
                  <a:pt x="1360" y="1035"/>
                </a:lnTo>
                <a:lnTo>
                  <a:pt x="1360" y="1035"/>
                </a:lnTo>
                <a:lnTo>
                  <a:pt x="1368" y="1035"/>
                </a:lnTo>
                <a:lnTo>
                  <a:pt x="1368" y="1035"/>
                </a:lnTo>
                <a:lnTo>
                  <a:pt x="1375" y="1035"/>
                </a:lnTo>
                <a:lnTo>
                  <a:pt x="1375" y="1035"/>
                </a:lnTo>
                <a:lnTo>
                  <a:pt x="1382" y="1035"/>
                </a:lnTo>
                <a:lnTo>
                  <a:pt x="1382" y="1035"/>
                </a:lnTo>
                <a:lnTo>
                  <a:pt x="1389" y="1035"/>
                </a:lnTo>
                <a:lnTo>
                  <a:pt x="1389" y="1035"/>
                </a:lnTo>
                <a:lnTo>
                  <a:pt x="1396" y="1035"/>
                </a:lnTo>
                <a:lnTo>
                  <a:pt x="1396" y="1035"/>
                </a:lnTo>
                <a:lnTo>
                  <a:pt x="1403" y="1035"/>
                </a:lnTo>
                <a:lnTo>
                  <a:pt x="1403" y="1035"/>
                </a:lnTo>
                <a:lnTo>
                  <a:pt x="1410" y="1035"/>
                </a:lnTo>
                <a:lnTo>
                  <a:pt x="1410" y="1035"/>
                </a:lnTo>
                <a:lnTo>
                  <a:pt x="1417" y="1035"/>
                </a:lnTo>
                <a:lnTo>
                  <a:pt x="1417" y="1035"/>
                </a:lnTo>
                <a:lnTo>
                  <a:pt x="1424" y="1035"/>
                </a:lnTo>
                <a:lnTo>
                  <a:pt x="1424" y="1035"/>
                </a:lnTo>
                <a:lnTo>
                  <a:pt x="1431" y="1035"/>
                </a:lnTo>
                <a:lnTo>
                  <a:pt x="1431" y="1035"/>
                </a:lnTo>
                <a:lnTo>
                  <a:pt x="1438" y="1035"/>
                </a:lnTo>
                <a:lnTo>
                  <a:pt x="1438" y="1035"/>
                </a:lnTo>
                <a:lnTo>
                  <a:pt x="1438" y="1021"/>
                </a:lnTo>
                <a:lnTo>
                  <a:pt x="1445" y="1021"/>
                </a:lnTo>
                <a:lnTo>
                  <a:pt x="1445" y="1021"/>
                </a:lnTo>
                <a:lnTo>
                  <a:pt x="1453" y="1021"/>
                </a:lnTo>
                <a:lnTo>
                  <a:pt x="1453" y="1021"/>
                </a:lnTo>
                <a:lnTo>
                  <a:pt x="1460" y="1021"/>
                </a:lnTo>
                <a:lnTo>
                  <a:pt x="1460" y="1021"/>
                </a:lnTo>
                <a:lnTo>
                  <a:pt x="1467" y="1021"/>
                </a:lnTo>
                <a:lnTo>
                  <a:pt x="1467" y="1021"/>
                </a:lnTo>
                <a:lnTo>
                  <a:pt x="1474" y="1021"/>
                </a:lnTo>
                <a:lnTo>
                  <a:pt x="1474" y="1021"/>
                </a:lnTo>
                <a:lnTo>
                  <a:pt x="1481" y="1021"/>
                </a:lnTo>
                <a:lnTo>
                  <a:pt x="1481" y="1021"/>
                </a:lnTo>
                <a:lnTo>
                  <a:pt x="1481" y="999"/>
                </a:lnTo>
                <a:lnTo>
                  <a:pt x="1488" y="999"/>
                </a:lnTo>
                <a:lnTo>
                  <a:pt x="1488" y="999"/>
                </a:lnTo>
                <a:lnTo>
                  <a:pt x="1495" y="999"/>
                </a:lnTo>
                <a:lnTo>
                  <a:pt x="1495" y="999"/>
                </a:lnTo>
                <a:lnTo>
                  <a:pt x="1502" y="999"/>
                </a:lnTo>
                <a:lnTo>
                  <a:pt x="1502" y="999"/>
                </a:lnTo>
                <a:lnTo>
                  <a:pt x="1509" y="999"/>
                </a:lnTo>
                <a:lnTo>
                  <a:pt x="1509" y="999"/>
                </a:lnTo>
                <a:lnTo>
                  <a:pt x="1516" y="999"/>
                </a:lnTo>
                <a:lnTo>
                  <a:pt x="1516" y="999"/>
                </a:lnTo>
                <a:lnTo>
                  <a:pt x="1523" y="999"/>
                </a:lnTo>
                <a:lnTo>
                  <a:pt x="1523" y="999"/>
                </a:lnTo>
                <a:lnTo>
                  <a:pt x="1523" y="999"/>
                </a:lnTo>
                <a:lnTo>
                  <a:pt x="1531" y="999"/>
                </a:lnTo>
                <a:lnTo>
                  <a:pt x="1531" y="999"/>
                </a:lnTo>
                <a:lnTo>
                  <a:pt x="1538" y="999"/>
                </a:lnTo>
                <a:lnTo>
                  <a:pt x="1538" y="999"/>
                </a:lnTo>
                <a:lnTo>
                  <a:pt x="1545" y="999"/>
                </a:lnTo>
                <a:lnTo>
                  <a:pt x="1545" y="999"/>
                </a:lnTo>
                <a:lnTo>
                  <a:pt x="1552" y="999"/>
                </a:lnTo>
                <a:lnTo>
                  <a:pt x="1552" y="985"/>
                </a:lnTo>
                <a:lnTo>
                  <a:pt x="1552" y="985"/>
                </a:lnTo>
                <a:lnTo>
                  <a:pt x="1559" y="985"/>
                </a:lnTo>
                <a:lnTo>
                  <a:pt x="1559" y="985"/>
                </a:lnTo>
                <a:lnTo>
                  <a:pt x="1566" y="985"/>
                </a:lnTo>
                <a:lnTo>
                  <a:pt x="1566" y="985"/>
                </a:lnTo>
                <a:lnTo>
                  <a:pt x="1566" y="964"/>
                </a:lnTo>
                <a:lnTo>
                  <a:pt x="1573" y="964"/>
                </a:lnTo>
                <a:lnTo>
                  <a:pt x="1573" y="950"/>
                </a:lnTo>
                <a:lnTo>
                  <a:pt x="1573" y="950"/>
                </a:lnTo>
                <a:lnTo>
                  <a:pt x="1580" y="950"/>
                </a:lnTo>
                <a:lnTo>
                  <a:pt x="1580" y="950"/>
                </a:lnTo>
                <a:lnTo>
                  <a:pt x="1587" y="950"/>
                </a:lnTo>
                <a:lnTo>
                  <a:pt x="1587" y="950"/>
                </a:lnTo>
                <a:lnTo>
                  <a:pt x="1594" y="950"/>
                </a:lnTo>
                <a:lnTo>
                  <a:pt x="1594" y="950"/>
                </a:lnTo>
                <a:lnTo>
                  <a:pt x="1601" y="950"/>
                </a:lnTo>
                <a:lnTo>
                  <a:pt x="1601" y="950"/>
                </a:lnTo>
                <a:lnTo>
                  <a:pt x="1601" y="929"/>
                </a:lnTo>
                <a:lnTo>
                  <a:pt x="1608" y="929"/>
                </a:lnTo>
                <a:lnTo>
                  <a:pt x="1608" y="929"/>
                </a:lnTo>
                <a:lnTo>
                  <a:pt x="1616" y="929"/>
                </a:lnTo>
                <a:lnTo>
                  <a:pt x="1616" y="929"/>
                </a:lnTo>
                <a:lnTo>
                  <a:pt x="1623" y="929"/>
                </a:lnTo>
                <a:lnTo>
                  <a:pt x="1623" y="929"/>
                </a:lnTo>
                <a:lnTo>
                  <a:pt x="1630" y="929"/>
                </a:lnTo>
                <a:lnTo>
                  <a:pt x="1630" y="929"/>
                </a:lnTo>
                <a:lnTo>
                  <a:pt x="1630" y="907"/>
                </a:lnTo>
                <a:lnTo>
                  <a:pt x="1637" y="907"/>
                </a:lnTo>
                <a:lnTo>
                  <a:pt x="1637" y="907"/>
                </a:lnTo>
                <a:lnTo>
                  <a:pt x="1644" y="907"/>
                </a:lnTo>
                <a:lnTo>
                  <a:pt x="1644" y="907"/>
                </a:lnTo>
                <a:lnTo>
                  <a:pt x="1651" y="907"/>
                </a:lnTo>
                <a:lnTo>
                  <a:pt x="1651" y="907"/>
                </a:lnTo>
                <a:lnTo>
                  <a:pt x="1658" y="907"/>
                </a:lnTo>
                <a:lnTo>
                  <a:pt x="1658" y="893"/>
                </a:lnTo>
                <a:lnTo>
                  <a:pt x="1658" y="893"/>
                </a:lnTo>
                <a:lnTo>
                  <a:pt x="1658" y="858"/>
                </a:lnTo>
                <a:lnTo>
                  <a:pt x="1665" y="858"/>
                </a:lnTo>
                <a:lnTo>
                  <a:pt x="1665" y="858"/>
                </a:lnTo>
                <a:lnTo>
                  <a:pt x="1672" y="858"/>
                </a:lnTo>
                <a:lnTo>
                  <a:pt x="1672" y="858"/>
                </a:lnTo>
                <a:lnTo>
                  <a:pt x="1679" y="858"/>
                </a:lnTo>
                <a:lnTo>
                  <a:pt x="1679" y="858"/>
                </a:lnTo>
                <a:lnTo>
                  <a:pt x="1686" y="858"/>
                </a:lnTo>
                <a:lnTo>
                  <a:pt x="1686" y="858"/>
                </a:lnTo>
                <a:lnTo>
                  <a:pt x="1694" y="858"/>
                </a:lnTo>
                <a:lnTo>
                  <a:pt x="1694" y="836"/>
                </a:lnTo>
                <a:lnTo>
                  <a:pt x="1694" y="836"/>
                </a:lnTo>
                <a:lnTo>
                  <a:pt x="1701" y="836"/>
                </a:lnTo>
                <a:lnTo>
                  <a:pt x="1701" y="836"/>
                </a:lnTo>
                <a:lnTo>
                  <a:pt x="1701" y="801"/>
                </a:lnTo>
                <a:lnTo>
                  <a:pt x="1708" y="801"/>
                </a:lnTo>
                <a:lnTo>
                  <a:pt x="1708" y="801"/>
                </a:lnTo>
                <a:lnTo>
                  <a:pt x="1715" y="801"/>
                </a:lnTo>
                <a:lnTo>
                  <a:pt x="1715" y="801"/>
                </a:lnTo>
                <a:lnTo>
                  <a:pt x="1722" y="801"/>
                </a:lnTo>
                <a:lnTo>
                  <a:pt x="1722" y="801"/>
                </a:lnTo>
                <a:lnTo>
                  <a:pt x="1729" y="801"/>
                </a:lnTo>
                <a:lnTo>
                  <a:pt x="1729" y="801"/>
                </a:lnTo>
                <a:lnTo>
                  <a:pt x="1729" y="787"/>
                </a:lnTo>
                <a:lnTo>
                  <a:pt x="1736" y="787"/>
                </a:lnTo>
                <a:lnTo>
                  <a:pt x="1736" y="787"/>
                </a:lnTo>
                <a:lnTo>
                  <a:pt x="1743" y="787"/>
                </a:lnTo>
                <a:lnTo>
                  <a:pt x="1743" y="787"/>
                </a:lnTo>
                <a:lnTo>
                  <a:pt x="1743" y="766"/>
                </a:lnTo>
                <a:lnTo>
                  <a:pt x="1750" y="766"/>
                </a:lnTo>
                <a:lnTo>
                  <a:pt x="1750" y="751"/>
                </a:lnTo>
                <a:lnTo>
                  <a:pt x="1750" y="751"/>
                </a:lnTo>
                <a:lnTo>
                  <a:pt x="1750" y="730"/>
                </a:lnTo>
                <a:lnTo>
                  <a:pt x="1757" y="730"/>
                </a:lnTo>
                <a:lnTo>
                  <a:pt x="1757" y="730"/>
                </a:lnTo>
                <a:lnTo>
                  <a:pt x="1757" y="695"/>
                </a:lnTo>
                <a:lnTo>
                  <a:pt x="1764" y="695"/>
                </a:lnTo>
                <a:lnTo>
                  <a:pt x="1764" y="695"/>
                </a:lnTo>
                <a:lnTo>
                  <a:pt x="1764" y="681"/>
                </a:lnTo>
                <a:lnTo>
                  <a:pt x="1771" y="681"/>
                </a:lnTo>
                <a:lnTo>
                  <a:pt x="1771" y="681"/>
                </a:lnTo>
                <a:lnTo>
                  <a:pt x="1779" y="681"/>
                </a:lnTo>
                <a:lnTo>
                  <a:pt x="1779" y="681"/>
                </a:lnTo>
                <a:lnTo>
                  <a:pt x="1779" y="681"/>
                </a:lnTo>
                <a:lnTo>
                  <a:pt x="1786" y="681"/>
                </a:lnTo>
                <a:lnTo>
                  <a:pt x="1786" y="681"/>
                </a:lnTo>
                <a:lnTo>
                  <a:pt x="1793" y="681"/>
                </a:lnTo>
                <a:lnTo>
                  <a:pt x="1793" y="681"/>
                </a:lnTo>
                <a:lnTo>
                  <a:pt x="1800" y="681"/>
                </a:lnTo>
                <a:lnTo>
                  <a:pt x="1800" y="681"/>
                </a:lnTo>
                <a:lnTo>
                  <a:pt x="1807" y="681"/>
                </a:lnTo>
                <a:lnTo>
                  <a:pt x="1807" y="659"/>
                </a:lnTo>
                <a:lnTo>
                  <a:pt x="1807" y="659"/>
                </a:lnTo>
                <a:lnTo>
                  <a:pt x="1814" y="659"/>
                </a:lnTo>
                <a:lnTo>
                  <a:pt x="1814" y="645"/>
                </a:lnTo>
                <a:lnTo>
                  <a:pt x="1814" y="645"/>
                </a:lnTo>
                <a:lnTo>
                  <a:pt x="1821" y="645"/>
                </a:lnTo>
                <a:lnTo>
                  <a:pt x="1821" y="645"/>
                </a:lnTo>
                <a:lnTo>
                  <a:pt x="1828" y="645"/>
                </a:lnTo>
                <a:lnTo>
                  <a:pt x="1828" y="645"/>
                </a:lnTo>
                <a:lnTo>
                  <a:pt x="1828" y="624"/>
                </a:lnTo>
                <a:lnTo>
                  <a:pt x="1835" y="624"/>
                </a:lnTo>
                <a:lnTo>
                  <a:pt x="1835" y="624"/>
                </a:lnTo>
                <a:lnTo>
                  <a:pt x="1842" y="624"/>
                </a:lnTo>
                <a:lnTo>
                  <a:pt x="1842" y="624"/>
                </a:lnTo>
                <a:lnTo>
                  <a:pt x="1849" y="624"/>
                </a:lnTo>
                <a:lnTo>
                  <a:pt x="1849" y="624"/>
                </a:lnTo>
                <a:lnTo>
                  <a:pt x="1856" y="624"/>
                </a:lnTo>
                <a:lnTo>
                  <a:pt x="1856" y="624"/>
                </a:lnTo>
                <a:lnTo>
                  <a:pt x="1856" y="610"/>
                </a:lnTo>
                <a:lnTo>
                  <a:pt x="1864" y="610"/>
                </a:lnTo>
                <a:lnTo>
                  <a:pt x="1864" y="610"/>
                </a:lnTo>
                <a:lnTo>
                  <a:pt x="1871" y="610"/>
                </a:lnTo>
                <a:lnTo>
                  <a:pt x="1871" y="610"/>
                </a:lnTo>
                <a:lnTo>
                  <a:pt x="1878" y="610"/>
                </a:lnTo>
                <a:lnTo>
                  <a:pt x="1878" y="588"/>
                </a:lnTo>
                <a:lnTo>
                  <a:pt x="1878" y="588"/>
                </a:lnTo>
                <a:lnTo>
                  <a:pt x="1878" y="574"/>
                </a:lnTo>
                <a:lnTo>
                  <a:pt x="1885" y="574"/>
                </a:lnTo>
                <a:lnTo>
                  <a:pt x="1885" y="574"/>
                </a:lnTo>
                <a:lnTo>
                  <a:pt x="1892" y="574"/>
                </a:lnTo>
                <a:lnTo>
                  <a:pt x="1892" y="574"/>
                </a:lnTo>
                <a:lnTo>
                  <a:pt x="1899" y="574"/>
                </a:lnTo>
                <a:lnTo>
                  <a:pt x="1899" y="574"/>
                </a:lnTo>
                <a:lnTo>
                  <a:pt x="1906" y="574"/>
                </a:lnTo>
                <a:lnTo>
                  <a:pt x="1906" y="574"/>
                </a:lnTo>
                <a:lnTo>
                  <a:pt x="1913" y="574"/>
                </a:lnTo>
                <a:lnTo>
                  <a:pt x="1913" y="574"/>
                </a:lnTo>
                <a:lnTo>
                  <a:pt x="1920" y="574"/>
                </a:lnTo>
                <a:lnTo>
                  <a:pt x="1920" y="553"/>
                </a:lnTo>
                <a:lnTo>
                  <a:pt x="1920" y="553"/>
                </a:lnTo>
                <a:lnTo>
                  <a:pt x="1927" y="553"/>
                </a:lnTo>
                <a:lnTo>
                  <a:pt x="1927" y="553"/>
                </a:lnTo>
                <a:lnTo>
                  <a:pt x="1934" y="553"/>
                </a:lnTo>
                <a:lnTo>
                  <a:pt x="1934" y="553"/>
                </a:lnTo>
                <a:lnTo>
                  <a:pt x="1942" y="553"/>
                </a:lnTo>
                <a:lnTo>
                  <a:pt x="1942" y="553"/>
                </a:lnTo>
                <a:lnTo>
                  <a:pt x="1949" y="553"/>
                </a:lnTo>
                <a:lnTo>
                  <a:pt x="1949" y="553"/>
                </a:lnTo>
                <a:lnTo>
                  <a:pt x="1956" y="553"/>
                </a:lnTo>
                <a:lnTo>
                  <a:pt x="1956" y="553"/>
                </a:lnTo>
                <a:lnTo>
                  <a:pt x="1963" y="553"/>
                </a:lnTo>
                <a:lnTo>
                  <a:pt x="1963" y="553"/>
                </a:lnTo>
                <a:lnTo>
                  <a:pt x="1970" y="553"/>
                </a:lnTo>
                <a:lnTo>
                  <a:pt x="1970" y="553"/>
                </a:lnTo>
                <a:lnTo>
                  <a:pt x="1977" y="553"/>
                </a:lnTo>
                <a:lnTo>
                  <a:pt x="1977" y="553"/>
                </a:lnTo>
                <a:lnTo>
                  <a:pt x="1984" y="553"/>
                </a:lnTo>
                <a:lnTo>
                  <a:pt x="1984" y="553"/>
                </a:lnTo>
                <a:lnTo>
                  <a:pt x="1991" y="553"/>
                </a:lnTo>
                <a:lnTo>
                  <a:pt x="1991" y="553"/>
                </a:lnTo>
                <a:lnTo>
                  <a:pt x="1998" y="553"/>
                </a:lnTo>
                <a:lnTo>
                  <a:pt x="1998" y="553"/>
                </a:lnTo>
                <a:lnTo>
                  <a:pt x="2005" y="553"/>
                </a:lnTo>
                <a:lnTo>
                  <a:pt x="2005" y="553"/>
                </a:lnTo>
                <a:lnTo>
                  <a:pt x="2012" y="553"/>
                </a:lnTo>
                <a:lnTo>
                  <a:pt x="2012" y="553"/>
                </a:lnTo>
                <a:lnTo>
                  <a:pt x="2019" y="553"/>
                </a:lnTo>
                <a:lnTo>
                  <a:pt x="2019" y="553"/>
                </a:lnTo>
                <a:lnTo>
                  <a:pt x="2027" y="553"/>
                </a:lnTo>
                <a:lnTo>
                  <a:pt x="2027" y="553"/>
                </a:lnTo>
                <a:lnTo>
                  <a:pt x="2034" y="553"/>
                </a:lnTo>
                <a:lnTo>
                  <a:pt x="2034" y="553"/>
                </a:lnTo>
                <a:lnTo>
                  <a:pt x="2034" y="553"/>
                </a:lnTo>
                <a:lnTo>
                  <a:pt x="2041" y="553"/>
                </a:lnTo>
                <a:lnTo>
                  <a:pt x="2041" y="553"/>
                </a:lnTo>
                <a:lnTo>
                  <a:pt x="2048" y="553"/>
                </a:lnTo>
                <a:lnTo>
                  <a:pt x="2048" y="553"/>
                </a:lnTo>
                <a:lnTo>
                  <a:pt x="2055" y="553"/>
                </a:lnTo>
                <a:lnTo>
                  <a:pt x="2055" y="553"/>
                </a:lnTo>
                <a:lnTo>
                  <a:pt x="2062" y="553"/>
                </a:lnTo>
                <a:lnTo>
                  <a:pt x="2062" y="553"/>
                </a:lnTo>
                <a:lnTo>
                  <a:pt x="2069" y="553"/>
                </a:lnTo>
                <a:lnTo>
                  <a:pt x="2069" y="553"/>
                </a:lnTo>
                <a:lnTo>
                  <a:pt x="2076" y="553"/>
                </a:lnTo>
                <a:lnTo>
                  <a:pt x="2076" y="553"/>
                </a:lnTo>
                <a:lnTo>
                  <a:pt x="2083" y="553"/>
                </a:lnTo>
                <a:lnTo>
                  <a:pt x="2083" y="553"/>
                </a:lnTo>
                <a:lnTo>
                  <a:pt x="2090" y="553"/>
                </a:lnTo>
                <a:lnTo>
                  <a:pt x="2090" y="553"/>
                </a:lnTo>
                <a:lnTo>
                  <a:pt x="2097" y="553"/>
                </a:lnTo>
                <a:lnTo>
                  <a:pt x="2097" y="553"/>
                </a:lnTo>
                <a:lnTo>
                  <a:pt x="2105" y="553"/>
                </a:lnTo>
                <a:lnTo>
                  <a:pt x="2105" y="553"/>
                </a:lnTo>
                <a:lnTo>
                  <a:pt x="2112" y="553"/>
                </a:lnTo>
                <a:lnTo>
                  <a:pt x="2112" y="553"/>
                </a:lnTo>
                <a:lnTo>
                  <a:pt x="2119" y="553"/>
                </a:lnTo>
                <a:lnTo>
                  <a:pt x="2119" y="553"/>
                </a:lnTo>
                <a:lnTo>
                  <a:pt x="2126" y="553"/>
                </a:lnTo>
                <a:lnTo>
                  <a:pt x="2126" y="553"/>
                </a:lnTo>
                <a:lnTo>
                  <a:pt x="2133" y="553"/>
                </a:lnTo>
                <a:lnTo>
                  <a:pt x="2133" y="553"/>
                </a:lnTo>
                <a:lnTo>
                  <a:pt x="2140" y="553"/>
                </a:lnTo>
                <a:lnTo>
                  <a:pt x="2140" y="553"/>
                </a:lnTo>
                <a:lnTo>
                  <a:pt x="2147" y="553"/>
                </a:lnTo>
                <a:lnTo>
                  <a:pt x="2147" y="553"/>
                </a:lnTo>
                <a:lnTo>
                  <a:pt x="2154" y="553"/>
                </a:lnTo>
                <a:lnTo>
                  <a:pt x="2154" y="553"/>
                </a:lnTo>
                <a:lnTo>
                  <a:pt x="2161" y="553"/>
                </a:lnTo>
                <a:lnTo>
                  <a:pt x="2161" y="553"/>
                </a:lnTo>
                <a:lnTo>
                  <a:pt x="2168" y="553"/>
                </a:lnTo>
                <a:lnTo>
                  <a:pt x="2168" y="553"/>
                </a:lnTo>
                <a:lnTo>
                  <a:pt x="2175" y="553"/>
                </a:lnTo>
                <a:lnTo>
                  <a:pt x="2175" y="553"/>
                </a:lnTo>
                <a:lnTo>
                  <a:pt x="2182" y="553"/>
                </a:lnTo>
                <a:lnTo>
                  <a:pt x="2182" y="553"/>
                </a:lnTo>
                <a:lnTo>
                  <a:pt x="2190" y="553"/>
                </a:lnTo>
                <a:lnTo>
                  <a:pt x="2190" y="553"/>
                </a:lnTo>
                <a:lnTo>
                  <a:pt x="2197" y="553"/>
                </a:lnTo>
                <a:lnTo>
                  <a:pt x="2197" y="553"/>
                </a:lnTo>
                <a:lnTo>
                  <a:pt x="2204" y="553"/>
                </a:lnTo>
                <a:lnTo>
                  <a:pt x="2204" y="553"/>
                </a:lnTo>
                <a:lnTo>
                  <a:pt x="2211" y="553"/>
                </a:lnTo>
                <a:lnTo>
                  <a:pt x="2211" y="553"/>
                </a:lnTo>
                <a:lnTo>
                  <a:pt x="2218" y="553"/>
                </a:lnTo>
                <a:lnTo>
                  <a:pt x="2218" y="553"/>
                </a:lnTo>
                <a:lnTo>
                  <a:pt x="2225" y="553"/>
                </a:lnTo>
                <a:lnTo>
                  <a:pt x="2225" y="553"/>
                </a:lnTo>
                <a:lnTo>
                  <a:pt x="2232" y="553"/>
                </a:lnTo>
                <a:lnTo>
                  <a:pt x="2232" y="553"/>
                </a:lnTo>
                <a:lnTo>
                  <a:pt x="2239" y="553"/>
                </a:lnTo>
                <a:lnTo>
                  <a:pt x="2239" y="553"/>
                </a:lnTo>
                <a:lnTo>
                  <a:pt x="2246" y="553"/>
                </a:lnTo>
                <a:lnTo>
                  <a:pt x="2246" y="553"/>
                </a:lnTo>
                <a:lnTo>
                  <a:pt x="2253" y="553"/>
                </a:lnTo>
                <a:lnTo>
                  <a:pt x="2253" y="553"/>
                </a:lnTo>
                <a:lnTo>
                  <a:pt x="2260" y="553"/>
                </a:lnTo>
                <a:lnTo>
                  <a:pt x="2260" y="539"/>
                </a:lnTo>
                <a:lnTo>
                  <a:pt x="2260" y="539"/>
                </a:lnTo>
                <a:lnTo>
                  <a:pt x="2268" y="539"/>
                </a:lnTo>
                <a:lnTo>
                  <a:pt x="2268" y="539"/>
                </a:lnTo>
                <a:lnTo>
                  <a:pt x="2275" y="539"/>
                </a:lnTo>
                <a:lnTo>
                  <a:pt x="2275" y="539"/>
                </a:lnTo>
                <a:lnTo>
                  <a:pt x="2282" y="539"/>
                </a:lnTo>
                <a:lnTo>
                  <a:pt x="2282" y="539"/>
                </a:lnTo>
                <a:lnTo>
                  <a:pt x="2282" y="539"/>
                </a:lnTo>
                <a:lnTo>
                  <a:pt x="2289" y="539"/>
                </a:lnTo>
                <a:lnTo>
                  <a:pt x="2289" y="539"/>
                </a:lnTo>
                <a:lnTo>
                  <a:pt x="2296" y="539"/>
                </a:lnTo>
                <a:lnTo>
                  <a:pt x="2296" y="539"/>
                </a:lnTo>
                <a:lnTo>
                  <a:pt x="2303" y="539"/>
                </a:lnTo>
                <a:lnTo>
                  <a:pt x="2303" y="539"/>
                </a:lnTo>
                <a:lnTo>
                  <a:pt x="2310" y="539"/>
                </a:lnTo>
                <a:lnTo>
                  <a:pt x="2310" y="539"/>
                </a:lnTo>
                <a:lnTo>
                  <a:pt x="2317" y="539"/>
                </a:lnTo>
                <a:lnTo>
                  <a:pt x="2317" y="539"/>
                </a:lnTo>
                <a:lnTo>
                  <a:pt x="2324" y="539"/>
                </a:lnTo>
                <a:lnTo>
                  <a:pt x="2324" y="539"/>
                </a:lnTo>
                <a:lnTo>
                  <a:pt x="2331" y="539"/>
                </a:lnTo>
                <a:lnTo>
                  <a:pt x="2331" y="539"/>
                </a:lnTo>
                <a:lnTo>
                  <a:pt x="2338" y="539"/>
                </a:lnTo>
                <a:lnTo>
                  <a:pt x="2338" y="539"/>
                </a:lnTo>
                <a:lnTo>
                  <a:pt x="2345" y="539"/>
                </a:lnTo>
                <a:lnTo>
                  <a:pt x="2345" y="539"/>
                </a:lnTo>
                <a:lnTo>
                  <a:pt x="2353" y="539"/>
                </a:lnTo>
                <a:lnTo>
                  <a:pt x="2353" y="539"/>
                </a:lnTo>
                <a:lnTo>
                  <a:pt x="2360" y="539"/>
                </a:lnTo>
                <a:lnTo>
                  <a:pt x="2360" y="539"/>
                </a:lnTo>
                <a:lnTo>
                  <a:pt x="2367" y="539"/>
                </a:lnTo>
                <a:lnTo>
                  <a:pt x="2367" y="539"/>
                </a:lnTo>
                <a:lnTo>
                  <a:pt x="2374" y="539"/>
                </a:lnTo>
                <a:lnTo>
                  <a:pt x="2374" y="539"/>
                </a:lnTo>
                <a:lnTo>
                  <a:pt x="2381" y="539"/>
                </a:lnTo>
                <a:lnTo>
                  <a:pt x="2381" y="539"/>
                </a:lnTo>
                <a:lnTo>
                  <a:pt x="2388" y="539"/>
                </a:lnTo>
                <a:lnTo>
                  <a:pt x="2388" y="539"/>
                </a:lnTo>
                <a:lnTo>
                  <a:pt x="2395" y="539"/>
                </a:lnTo>
                <a:lnTo>
                  <a:pt x="2395" y="539"/>
                </a:lnTo>
                <a:lnTo>
                  <a:pt x="2402" y="539"/>
                </a:lnTo>
                <a:lnTo>
                  <a:pt x="2402" y="539"/>
                </a:lnTo>
                <a:lnTo>
                  <a:pt x="2409" y="539"/>
                </a:lnTo>
                <a:lnTo>
                  <a:pt x="2409" y="539"/>
                </a:lnTo>
                <a:lnTo>
                  <a:pt x="2416" y="539"/>
                </a:lnTo>
                <a:lnTo>
                  <a:pt x="2416" y="539"/>
                </a:lnTo>
                <a:lnTo>
                  <a:pt x="2423" y="539"/>
                </a:lnTo>
                <a:lnTo>
                  <a:pt x="2423" y="539"/>
                </a:lnTo>
                <a:lnTo>
                  <a:pt x="2430" y="539"/>
                </a:lnTo>
                <a:lnTo>
                  <a:pt x="2430" y="539"/>
                </a:lnTo>
                <a:lnTo>
                  <a:pt x="2438" y="539"/>
                </a:lnTo>
                <a:lnTo>
                  <a:pt x="2438" y="539"/>
                </a:lnTo>
                <a:lnTo>
                  <a:pt x="2445" y="539"/>
                </a:lnTo>
                <a:lnTo>
                  <a:pt x="2445" y="539"/>
                </a:lnTo>
                <a:lnTo>
                  <a:pt x="2452" y="539"/>
                </a:lnTo>
                <a:lnTo>
                  <a:pt x="2452" y="539"/>
                </a:lnTo>
                <a:lnTo>
                  <a:pt x="2459" y="539"/>
                </a:lnTo>
                <a:lnTo>
                  <a:pt x="2459" y="539"/>
                </a:lnTo>
                <a:lnTo>
                  <a:pt x="2466" y="539"/>
                </a:lnTo>
                <a:lnTo>
                  <a:pt x="2466" y="539"/>
                </a:lnTo>
                <a:lnTo>
                  <a:pt x="2473" y="539"/>
                </a:lnTo>
                <a:lnTo>
                  <a:pt x="2473" y="539"/>
                </a:lnTo>
                <a:lnTo>
                  <a:pt x="2480" y="539"/>
                </a:lnTo>
                <a:lnTo>
                  <a:pt x="2480" y="539"/>
                </a:lnTo>
                <a:lnTo>
                  <a:pt x="2487" y="539"/>
                </a:lnTo>
                <a:lnTo>
                  <a:pt x="2487" y="539"/>
                </a:lnTo>
                <a:lnTo>
                  <a:pt x="2494" y="539"/>
                </a:lnTo>
                <a:lnTo>
                  <a:pt x="2494" y="539"/>
                </a:lnTo>
                <a:lnTo>
                  <a:pt x="2501" y="539"/>
                </a:lnTo>
                <a:lnTo>
                  <a:pt x="2501" y="539"/>
                </a:lnTo>
                <a:lnTo>
                  <a:pt x="2508" y="539"/>
                </a:lnTo>
                <a:lnTo>
                  <a:pt x="2508" y="539"/>
                </a:lnTo>
                <a:lnTo>
                  <a:pt x="2516" y="539"/>
                </a:lnTo>
                <a:lnTo>
                  <a:pt x="2516" y="539"/>
                </a:lnTo>
                <a:lnTo>
                  <a:pt x="2516" y="503"/>
                </a:lnTo>
                <a:lnTo>
                  <a:pt x="2523" y="503"/>
                </a:lnTo>
                <a:lnTo>
                  <a:pt x="2523" y="503"/>
                </a:lnTo>
                <a:lnTo>
                  <a:pt x="2530" y="503"/>
                </a:lnTo>
                <a:lnTo>
                  <a:pt x="2530" y="503"/>
                </a:lnTo>
                <a:lnTo>
                  <a:pt x="2537" y="503"/>
                </a:lnTo>
                <a:lnTo>
                  <a:pt x="2537" y="503"/>
                </a:lnTo>
                <a:lnTo>
                  <a:pt x="2537" y="503"/>
                </a:lnTo>
                <a:lnTo>
                  <a:pt x="2544" y="503"/>
                </a:lnTo>
                <a:lnTo>
                  <a:pt x="2544" y="503"/>
                </a:lnTo>
                <a:lnTo>
                  <a:pt x="2551" y="503"/>
                </a:lnTo>
                <a:lnTo>
                  <a:pt x="2551" y="503"/>
                </a:lnTo>
                <a:lnTo>
                  <a:pt x="2558" y="503"/>
                </a:lnTo>
                <a:lnTo>
                  <a:pt x="2558" y="468"/>
                </a:lnTo>
                <a:lnTo>
                  <a:pt x="2558" y="468"/>
                </a:lnTo>
                <a:lnTo>
                  <a:pt x="2565" y="468"/>
                </a:lnTo>
                <a:lnTo>
                  <a:pt x="2565" y="468"/>
                </a:lnTo>
                <a:lnTo>
                  <a:pt x="2572" y="468"/>
                </a:lnTo>
                <a:lnTo>
                  <a:pt x="2572" y="468"/>
                </a:lnTo>
                <a:lnTo>
                  <a:pt x="2579" y="468"/>
                </a:lnTo>
                <a:lnTo>
                  <a:pt x="2579" y="468"/>
                </a:lnTo>
                <a:lnTo>
                  <a:pt x="2586" y="468"/>
                </a:lnTo>
                <a:lnTo>
                  <a:pt x="2586" y="468"/>
                </a:lnTo>
                <a:lnTo>
                  <a:pt x="2593" y="468"/>
                </a:lnTo>
                <a:lnTo>
                  <a:pt x="2593" y="468"/>
                </a:lnTo>
                <a:lnTo>
                  <a:pt x="2601" y="468"/>
                </a:lnTo>
                <a:lnTo>
                  <a:pt x="2601" y="468"/>
                </a:lnTo>
                <a:lnTo>
                  <a:pt x="2608" y="468"/>
                </a:lnTo>
                <a:lnTo>
                  <a:pt x="2608" y="468"/>
                </a:lnTo>
                <a:lnTo>
                  <a:pt x="2615" y="468"/>
                </a:lnTo>
                <a:lnTo>
                  <a:pt x="2615" y="468"/>
                </a:lnTo>
                <a:lnTo>
                  <a:pt x="2622" y="468"/>
                </a:lnTo>
                <a:lnTo>
                  <a:pt x="2622" y="468"/>
                </a:lnTo>
                <a:lnTo>
                  <a:pt x="2629" y="468"/>
                </a:lnTo>
                <a:lnTo>
                  <a:pt x="2629" y="468"/>
                </a:lnTo>
                <a:lnTo>
                  <a:pt x="2636" y="468"/>
                </a:lnTo>
                <a:lnTo>
                  <a:pt x="2636" y="468"/>
                </a:lnTo>
                <a:lnTo>
                  <a:pt x="2643" y="468"/>
                </a:lnTo>
                <a:lnTo>
                  <a:pt x="2643" y="468"/>
                </a:lnTo>
                <a:lnTo>
                  <a:pt x="2643" y="404"/>
                </a:lnTo>
                <a:lnTo>
                  <a:pt x="2650" y="404"/>
                </a:lnTo>
                <a:lnTo>
                  <a:pt x="2650" y="404"/>
                </a:lnTo>
                <a:lnTo>
                  <a:pt x="2657" y="404"/>
                </a:lnTo>
                <a:lnTo>
                  <a:pt x="2657" y="404"/>
                </a:lnTo>
                <a:lnTo>
                  <a:pt x="2664" y="404"/>
                </a:lnTo>
                <a:lnTo>
                  <a:pt x="2664" y="404"/>
                </a:lnTo>
                <a:lnTo>
                  <a:pt x="2671" y="404"/>
                </a:lnTo>
                <a:lnTo>
                  <a:pt x="2671" y="404"/>
                </a:lnTo>
                <a:lnTo>
                  <a:pt x="2679" y="404"/>
                </a:lnTo>
                <a:lnTo>
                  <a:pt x="2679" y="404"/>
                </a:lnTo>
                <a:lnTo>
                  <a:pt x="2686" y="404"/>
                </a:lnTo>
                <a:lnTo>
                  <a:pt x="2686" y="404"/>
                </a:lnTo>
                <a:lnTo>
                  <a:pt x="2693" y="404"/>
                </a:lnTo>
                <a:lnTo>
                  <a:pt x="2693" y="376"/>
                </a:lnTo>
                <a:lnTo>
                  <a:pt x="2693" y="376"/>
                </a:lnTo>
                <a:lnTo>
                  <a:pt x="2700" y="376"/>
                </a:lnTo>
                <a:lnTo>
                  <a:pt x="2700" y="376"/>
                </a:lnTo>
                <a:lnTo>
                  <a:pt x="2707" y="376"/>
                </a:lnTo>
                <a:lnTo>
                  <a:pt x="2707" y="376"/>
                </a:lnTo>
                <a:lnTo>
                  <a:pt x="2714" y="376"/>
                </a:lnTo>
                <a:lnTo>
                  <a:pt x="2714" y="376"/>
                </a:lnTo>
                <a:lnTo>
                  <a:pt x="2721" y="376"/>
                </a:lnTo>
                <a:lnTo>
                  <a:pt x="2721" y="376"/>
                </a:lnTo>
                <a:lnTo>
                  <a:pt x="2728" y="376"/>
                </a:lnTo>
                <a:lnTo>
                  <a:pt x="2728" y="376"/>
                </a:lnTo>
                <a:lnTo>
                  <a:pt x="2735" y="376"/>
                </a:lnTo>
                <a:lnTo>
                  <a:pt x="2735" y="376"/>
                </a:lnTo>
                <a:lnTo>
                  <a:pt x="2742" y="376"/>
                </a:lnTo>
                <a:lnTo>
                  <a:pt x="2742" y="376"/>
                </a:lnTo>
                <a:lnTo>
                  <a:pt x="2749" y="376"/>
                </a:lnTo>
                <a:lnTo>
                  <a:pt x="2749" y="376"/>
                </a:lnTo>
                <a:lnTo>
                  <a:pt x="2756" y="376"/>
                </a:lnTo>
                <a:lnTo>
                  <a:pt x="2756" y="376"/>
                </a:lnTo>
                <a:lnTo>
                  <a:pt x="2764" y="376"/>
                </a:lnTo>
                <a:lnTo>
                  <a:pt x="2764" y="376"/>
                </a:lnTo>
                <a:lnTo>
                  <a:pt x="2771" y="376"/>
                </a:lnTo>
                <a:lnTo>
                  <a:pt x="2771" y="376"/>
                </a:lnTo>
                <a:lnTo>
                  <a:pt x="2778" y="376"/>
                </a:lnTo>
                <a:lnTo>
                  <a:pt x="2778" y="376"/>
                </a:lnTo>
                <a:lnTo>
                  <a:pt x="2785" y="376"/>
                </a:lnTo>
                <a:lnTo>
                  <a:pt x="2785" y="376"/>
                </a:lnTo>
                <a:lnTo>
                  <a:pt x="2792" y="376"/>
                </a:lnTo>
                <a:lnTo>
                  <a:pt x="2792" y="376"/>
                </a:lnTo>
                <a:lnTo>
                  <a:pt x="2792" y="305"/>
                </a:lnTo>
                <a:lnTo>
                  <a:pt x="2792" y="305"/>
                </a:lnTo>
                <a:lnTo>
                  <a:pt x="2799" y="305"/>
                </a:lnTo>
                <a:lnTo>
                  <a:pt x="2799" y="305"/>
                </a:lnTo>
                <a:lnTo>
                  <a:pt x="2806" y="305"/>
                </a:lnTo>
                <a:lnTo>
                  <a:pt x="2806" y="277"/>
                </a:lnTo>
                <a:lnTo>
                  <a:pt x="2806" y="277"/>
                </a:lnTo>
                <a:lnTo>
                  <a:pt x="2813" y="277"/>
                </a:lnTo>
                <a:lnTo>
                  <a:pt x="2813" y="277"/>
                </a:lnTo>
                <a:lnTo>
                  <a:pt x="2820" y="277"/>
                </a:lnTo>
                <a:lnTo>
                  <a:pt x="2820" y="277"/>
                </a:lnTo>
                <a:lnTo>
                  <a:pt x="2827" y="277"/>
                </a:lnTo>
                <a:lnTo>
                  <a:pt x="2827" y="277"/>
                </a:lnTo>
                <a:lnTo>
                  <a:pt x="2834" y="277"/>
                </a:lnTo>
                <a:lnTo>
                  <a:pt x="2834" y="277"/>
                </a:lnTo>
                <a:lnTo>
                  <a:pt x="2842" y="277"/>
                </a:lnTo>
                <a:lnTo>
                  <a:pt x="2842" y="277"/>
                </a:lnTo>
                <a:lnTo>
                  <a:pt x="2849" y="277"/>
                </a:lnTo>
                <a:lnTo>
                  <a:pt x="2849" y="277"/>
                </a:lnTo>
                <a:lnTo>
                  <a:pt x="2856" y="277"/>
                </a:lnTo>
                <a:lnTo>
                  <a:pt x="2856" y="277"/>
                </a:lnTo>
                <a:lnTo>
                  <a:pt x="2863" y="277"/>
                </a:lnTo>
                <a:lnTo>
                  <a:pt x="2863" y="277"/>
                </a:lnTo>
                <a:lnTo>
                  <a:pt x="2870" y="277"/>
                </a:lnTo>
                <a:lnTo>
                  <a:pt x="2870" y="241"/>
                </a:lnTo>
                <a:lnTo>
                  <a:pt x="2870" y="241"/>
                </a:lnTo>
                <a:lnTo>
                  <a:pt x="2877" y="241"/>
                </a:lnTo>
                <a:lnTo>
                  <a:pt x="2877" y="241"/>
                </a:lnTo>
                <a:lnTo>
                  <a:pt x="2884" y="241"/>
                </a:lnTo>
                <a:lnTo>
                  <a:pt x="2884" y="241"/>
                </a:lnTo>
                <a:lnTo>
                  <a:pt x="2891" y="241"/>
                </a:lnTo>
                <a:lnTo>
                  <a:pt x="2891" y="241"/>
                </a:lnTo>
                <a:lnTo>
                  <a:pt x="2898" y="241"/>
                </a:lnTo>
                <a:lnTo>
                  <a:pt x="2898" y="241"/>
                </a:lnTo>
                <a:lnTo>
                  <a:pt x="2905" y="241"/>
                </a:lnTo>
                <a:lnTo>
                  <a:pt x="2905" y="241"/>
                </a:lnTo>
                <a:lnTo>
                  <a:pt x="2912" y="241"/>
                </a:lnTo>
                <a:lnTo>
                  <a:pt x="2912" y="241"/>
                </a:lnTo>
                <a:lnTo>
                  <a:pt x="2919" y="241"/>
                </a:lnTo>
                <a:lnTo>
                  <a:pt x="2919" y="241"/>
                </a:lnTo>
                <a:lnTo>
                  <a:pt x="2919" y="206"/>
                </a:lnTo>
                <a:lnTo>
                  <a:pt x="2927" y="206"/>
                </a:lnTo>
                <a:lnTo>
                  <a:pt x="2927" y="206"/>
                </a:lnTo>
                <a:lnTo>
                  <a:pt x="2934" y="206"/>
                </a:lnTo>
                <a:lnTo>
                  <a:pt x="2934" y="206"/>
                </a:lnTo>
                <a:lnTo>
                  <a:pt x="2941" y="206"/>
                </a:lnTo>
                <a:lnTo>
                  <a:pt x="2941" y="206"/>
                </a:lnTo>
                <a:lnTo>
                  <a:pt x="2948" y="206"/>
                </a:lnTo>
                <a:lnTo>
                  <a:pt x="2948" y="206"/>
                </a:lnTo>
                <a:lnTo>
                  <a:pt x="2955" y="206"/>
                </a:lnTo>
                <a:lnTo>
                  <a:pt x="2955" y="206"/>
                </a:lnTo>
                <a:lnTo>
                  <a:pt x="2962" y="206"/>
                </a:lnTo>
                <a:lnTo>
                  <a:pt x="2962" y="206"/>
                </a:lnTo>
                <a:lnTo>
                  <a:pt x="2969" y="206"/>
                </a:lnTo>
                <a:lnTo>
                  <a:pt x="2969" y="206"/>
                </a:lnTo>
                <a:lnTo>
                  <a:pt x="2976" y="206"/>
                </a:lnTo>
                <a:lnTo>
                  <a:pt x="2976" y="206"/>
                </a:lnTo>
                <a:lnTo>
                  <a:pt x="2983" y="206"/>
                </a:lnTo>
                <a:lnTo>
                  <a:pt x="2983" y="206"/>
                </a:lnTo>
                <a:lnTo>
                  <a:pt x="2990" y="206"/>
                </a:lnTo>
                <a:lnTo>
                  <a:pt x="2990" y="206"/>
                </a:lnTo>
                <a:lnTo>
                  <a:pt x="2997" y="206"/>
                </a:lnTo>
                <a:lnTo>
                  <a:pt x="2997" y="206"/>
                </a:lnTo>
                <a:lnTo>
                  <a:pt x="3004" y="206"/>
                </a:lnTo>
                <a:lnTo>
                  <a:pt x="3004" y="206"/>
                </a:lnTo>
                <a:lnTo>
                  <a:pt x="3012" y="206"/>
                </a:lnTo>
                <a:lnTo>
                  <a:pt x="3012" y="206"/>
                </a:lnTo>
                <a:lnTo>
                  <a:pt x="3019" y="206"/>
                </a:lnTo>
                <a:lnTo>
                  <a:pt x="3019" y="206"/>
                </a:lnTo>
                <a:lnTo>
                  <a:pt x="3026" y="206"/>
                </a:lnTo>
                <a:lnTo>
                  <a:pt x="3026" y="206"/>
                </a:lnTo>
                <a:lnTo>
                  <a:pt x="3033" y="206"/>
                </a:lnTo>
                <a:lnTo>
                  <a:pt x="3033" y="206"/>
                </a:lnTo>
                <a:lnTo>
                  <a:pt x="3040" y="206"/>
                </a:lnTo>
                <a:lnTo>
                  <a:pt x="3040" y="206"/>
                </a:lnTo>
                <a:lnTo>
                  <a:pt x="3047" y="206"/>
                </a:lnTo>
                <a:lnTo>
                  <a:pt x="3047" y="206"/>
                </a:lnTo>
                <a:lnTo>
                  <a:pt x="3047" y="177"/>
                </a:lnTo>
                <a:lnTo>
                  <a:pt x="3047" y="177"/>
                </a:lnTo>
                <a:lnTo>
                  <a:pt x="3054" y="177"/>
                </a:lnTo>
                <a:lnTo>
                  <a:pt x="3054" y="177"/>
                </a:lnTo>
                <a:lnTo>
                  <a:pt x="3061" y="177"/>
                </a:lnTo>
                <a:lnTo>
                  <a:pt x="3061" y="177"/>
                </a:lnTo>
                <a:lnTo>
                  <a:pt x="3068" y="177"/>
                </a:lnTo>
                <a:lnTo>
                  <a:pt x="3068" y="177"/>
                </a:lnTo>
                <a:lnTo>
                  <a:pt x="3075" y="177"/>
                </a:lnTo>
                <a:lnTo>
                  <a:pt x="3075" y="177"/>
                </a:lnTo>
                <a:lnTo>
                  <a:pt x="3082" y="177"/>
                </a:lnTo>
                <a:lnTo>
                  <a:pt x="3082" y="177"/>
                </a:lnTo>
                <a:lnTo>
                  <a:pt x="3090" y="177"/>
                </a:lnTo>
                <a:lnTo>
                  <a:pt x="3090" y="177"/>
                </a:lnTo>
                <a:lnTo>
                  <a:pt x="3097" y="177"/>
                </a:lnTo>
                <a:lnTo>
                  <a:pt x="3097" y="177"/>
                </a:lnTo>
                <a:lnTo>
                  <a:pt x="3104" y="177"/>
                </a:lnTo>
                <a:lnTo>
                  <a:pt x="3104" y="177"/>
                </a:lnTo>
                <a:lnTo>
                  <a:pt x="3111" y="177"/>
                </a:lnTo>
                <a:lnTo>
                  <a:pt x="3111" y="177"/>
                </a:lnTo>
                <a:lnTo>
                  <a:pt x="3118" y="177"/>
                </a:lnTo>
                <a:lnTo>
                  <a:pt x="3118" y="177"/>
                </a:lnTo>
                <a:lnTo>
                  <a:pt x="3125" y="177"/>
                </a:lnTo>
                <a:lnTo>
                  <a:pt x="3125" y="177"/>
                </a:lnTo>
                <a:lnTo>
                  <a:pt x="3132" y="177"/>
                </a:lnTo>
                <a:lnTo>
                  <a:pt x="3132" y="142"/>
                </a:lnTo>
                <a:lnTo>
                  <a:pt x="3132" y="142"/>
                </a:lnTo>
                <a:lnTo>
                  <a:pt x="3139" y="142"/>
                </a:lnTo>
                <a:lnTo>
                  <a:pt x="3139" y="142"/>
                </a:lnTo>
                <a:lnTo>
                  <a:pt x="3146" y="142"/>
                </a:lnTo>
                <a:lnTo>
                  <a:pt x="3146" y="142"/>
                </a:lnTo>
                <a:lnTo>
                  <a:pt x="3153" y="142"/>
                </a:lnTo>
                <a:lnTo>
                  <a:pt x="3153" y="142"/>
                </a:lnTo>
                <a:lnTo>
                  <a:pt x="3160" y="142"/>
                </a:lnTo>
                <a:lnTo>
                  <a:pt x="3160" y="142"/>
                </a:lnTo>
                <a:lnTo>
                  <a:pt x="3167" y="142"/>
                </a:lnTo>
                <a:lnTo>
                  <a:pt x="3167" y="142"/>
                </a:lnTo>
                <a:lnTo>
                  <a:pt x="3175" y="142"/>
                </a:lnTo>
                <a:lnTo>
                  <a:pt x="3175" y="142"/>
                </a:lnTo>
                <a:lnTo>
                  <a:pt x="3182" y="142"/>
                </a:lnTo>
                <a:lnTo>
                  <a:pt x="3182" y="142"/>
                </a:lnTo>
                <a:lnTo>
                  <a:pt x="3189" y="142"/>
                </a:lnTo>
                <a:lnTo>
                  <a:pt x="3189" y="142"/>
                </a:lnTo>
                <a:lnTo>
                  <a:pt x="3196" y="142"/>
                </a:lnTo>
                <a:lnTo>
                  <a:pt x="3196" y="142"/>
                </a:lnTo>
                <a:lnTo>
                  <a:pt x="3203" y="142"/>
                </a:lnTo>
                <a:lnTo>
                  <a:pt x="3203" y="142"/>
                </a:lnTo>
                <a:lnTo>
                  <a:pt x="3210" y="142"/>
                </a:lnTo>
                <a:lnTo>
                  <a:pt x="3210" y="142"/>
                </a:lnTo>
                <a:lnTo>
                  <a:pt x="3217" y="142"/>
                </a:lnTo>
                <a:lnTo>
                  <a:pt x="3217" y="142"/>
                </a:lnTo>
                <a:lnTo>
                  <a:pt x="3224" y="142"/>
                </a:lnTo>
                <a:lnTo>
                  <a:pt x="3224" y="142"/>
                </a:lnTo>
                <a:lnTo>
                  <a:pt x="3231" y="142"/>
                </a:lnTo>
                <a:lnTo>
                  <a:pt x="3231" y="142"/>
                </a:lnTo>
                <a:lnTo>
                  <a:pt x="3238" y="142"/>
                </a:lnTo>
                <a:lnTo>
                  <a:pt x="3238" y="142"/>
                </a:lnTo>
                <a:lnTo>
                  <a:pt x="3245" y="142"/>
                </a:lnTo>
                <a:lnTo>
                  <a:pt x="3245" y="142"/>
                </a:lnTo>
                <a:lnTo>
                  <a:pt x="3253" y="142"/>
                </a:lnTo>
                <a:lnTo>
                  <a:pt x="3253" y="142"/>
                </a:lnTo>
                <a:lnTo>
                  <a:pt x="3260" y="142"/>
                </a:lnTo>
                <a:lnTo>
                  <a:pt x="3260" y="142"/>
                </a:lnTo>
                <a:lnTo>
                  <a:pt x="3267" y="142"/>
                </a:lnTo>
                <a:lnTo>
                  <a:pt x="3267" y="142"/>
                </a:lnTo>
                <a:lnTo>
                  <a:pt x="3274" y="142"/>
                </a:lnTo>
                <a:lnTo>
                  <a:pt x="3274" y="142"/>
                </a:lnTo>
                <a:lnTo>
                  <a:pt x="3281" y="142"/>
                </a:lnTo>
                <a:lnTo>
                  <a:pt x="3281" y="142"/>
                </a:lnTo>
                <a:lnTo>
                  <a:pt x="3288" y="142"/>
                </a:lnTo>
                <a:lnTo>
                  <a:pt x="3288" y="142"/>
                </a:lnTo>
                <a:lnTo>
                  <a:pt x="3295" y="142"/>
                </a:lnTo>
                <a:lnTo>
                  <a:pt x="3295" y="142"/>
                </a:lnTo>
                <a:lnTo>
                  <a:pt x="3302" y="142"/>
                </a:lnTo>
                <a:lnTo>
                  <a:pt x="3302" y="142"/>
                </a:lnTo>
                <a:lnTo>
                  <a:pt x="3302" y="142"/>
                </a:lnTo>
                <a:lnTo>
                  <a:pt x="3309" y="142"/>
                </a:lnTo>
                <a:lnTo>
                  <a:pt x="3309" y="142"/>
                </a:lnTo>
                <a:lnTo>
                  <a:pt x="3316" y="142"/>
                </a:lnTo>
                <a:lnTo>
                  <a:pt x="3316" y="142"/>
                </a:lnTo>
                <a:lnTo>
                  <a:pt x="3323" y="142"/>
                </a:lnTo>
                <a:lnTo>
                  <a:pt x="3323" y="142"/>
                </a:lnTo>
                <a:lnTo>
                  <a:pt x="3330" y="142"/>
                </a:lnTo>
                <a:lnTo>
                  <a:pt x="3330" y="142"/>
                </a:lnTo>
                <a:lnTo>
                  <a:pt x="3338" y="142"/>
                </a:lnTo>
                <a:lnTo>
                  <a:pt x="3338" y="142"/>
                </a:lnTo>
                <a:lnTo>
                  <a:pt x="3345" y="142"/>
                </a:lnTo>
                <a:lnTo>
                  <a:pt x="3345" y="142"/>
                </a:lnTo>
                <a:lnTo>
                  <a:pt x="3352" y="142"/>
                </a:lnTo>
                <a:lnTo>
                  <a:pt x="3352" y="142"/>
                </a:lnTo>
                <a:lnTo>
                  <a:pt x="3359" y="142"/>
                </a:lnTo>
                <a:lnTo>
                  <a:pt x="3359" y="142"/>
                </a:lnTo>
                <a:lnTo>
                  <a:pt x="3366" y="142"/>
                </a:lnTo>
                <a:lnTo>
                  <a:pt x="3366" y="142"/>
                </a:lnTo>
                <a:lnTo>
                  <a:pt x="3373" y="142"/>
                </a:lnTo>
                <a:lnTo>
                  <a:pt x="3373" y="142"/>
                </a:lnTo>
                <a:lnTo>
                  <a:pt x="3380" y="142"/>
                </a:lnTo>
                <a:lnTo>
                  <a:pt x="3380" y="142"/>
                </a:lnTo>
                <a:lnTo>
                  <a:pt x="3387" y="142"/>
                </a:lnTo>
                <a:lnTo>
                  <a:pt x="3387" y="142"/>
                </a:lnTo>
                <a:lnTo>
                  <a:pt x="3394" y="142"/>
                </a:lnTo>
                <a:lnTo>
                  <a:pt x="3394" y="142"/>
                </a:lnTo>
                <a:lnTo>
                  <a:pt x="3401" y="142"/>
                </a:lnTo>
                <a:lnTo>
                  <a:pt x="3401" y="142"/>
                </a:lnTo>
                <a:lnTo>
                  <a:pt x="3408" y="142"/>
                </a:lnTo>
                <a:lnTo>
                  <a:pt x="3408" y="142"/>
                </a:lnTo>
                <a:lnTo>
                  <a:pt x="3416" y="142"/>
                </a:lnTo>
                <a:lnTo>
                  <a:pt x="3416" y="142"/>
                </a:lnTo>
                <a:lnTo>
                  <a:pt x="3423" y="142"/>
                </a:lnTo>
                <a:lnTo>
                  <a:pt x="3423" y="142"/>
                </a:lnTo>
                <a:lnTo>
                  <a:pt x="3430" y="142"/>
                </a:lnTo>
                <a:lnTo>
                  <a:pt x="3430" y="142"/>
                </a:lnTo>
                <a:lnTo>
                  <a:pt x="3437" y="142"/>
                </a:lnTo>
                <a:lnTo>
                  <a:pt x="3437" y="142"/>
                </a:lnTo>
                <a:lnTo>
                  <a:pt x="3444" y="142"/>
                </a:lnTo>
                <a:lnTo>
                  <a:pt x="3444" y="142"/>
                </a:lnTo>
                <a:lnTo>
                  <a:pt x="3451" y="142"/>
                </a:lnTo>
                <a:lnTo>
                  <a:pt x="3451" y="142"/>
                </a:lnTo>
                <a:lnTo>
                  <a:pt x="3458" y="142"/>
                </a:lnTo>
                <a:lnTo>
                  <a:pt x="3458" y="142"/>
                </a:lnTo>
                <a:lnTo>
                  <a:pt x="3465" y="142"/>
                </a:lnTo>
                <a:lnTo>
                  <a:pt x="3465" y="142"/>
                </a:lnTo>
                <a:lnTo>
                  <a:pt x="3472" y="142"/>
                </a:lnTo>
                <a:lnTo>
                  <a:pt x="3472" y="142"/>
                </a:lnTo>
                <a:lnTo>
                  <a:pt x="3479" y="142"/>
                </a:lnTo>
                <a:lnTo>
                  <a:pt x="3479" y="142"/>
                </a:lnTo>
                <a:lnTo>
                  <a:pt x="3486" y="142"/>
                </a:lnTo>
                <a:lnTo>
                  <a:pt x="3486" y="142"/>
                </a:lnTo>
                <a:lnTo>
                  <a:pt x="3493" y="142"/>
                </a:lnTo>
                <a:lnTo>
                  <a:pt x="3493" y="0"/>
                </a:lnTo>
              </a:path>
            </a:pathLst>
          </a:custGeom>
          <a:noFill/>
          <a:ln w="38100" cmpd="sng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09" name="Rectangle 29"/>
          <p:cNvSpPr>
            <a:spLocks noChangeArrowheads="1"/>
          </p:cNvSpPr>
          <p:nvPr/>
        </p:nvSpPr>
        <p:spPr bwMode="auto">
          <a:xfrm>
            <a:off x="527050" y="260350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de-DE" sz="3600">
                <a:latin typeface="Arial" charset="0"/>
              </a:rPr>
              <a:t>Islet autoantibody appearance in BABYDIAB offspring</a:t>
            </a:r>
          </a:p>
        </p:txBody>
      </p:sp>
      <p:sp>
        <p:nvSpPr>
          <p:cNvPr id="174110" name="Rectangle 30"/>
          <p:cNvSpPr>
            <a:spLocks noChangeArrowheads="1"/>
          </p:cNvSpPr>
          <p:nvPr/>
        </p:nvSpPr>
        <p:spPr bwMode="auto">
          <a:xfrm>
            <a:off x="2771775" y="6219826"/>
            <a:ext cx="1324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it-IT" sz="2000">
                <a:solidFill>
                  <a:srgbClr val="000000"/>
                </a:solidFill>
                <a:latin typeface="Arial" charset="0"/>
              </a:rPr>
              <a:t>Age (years)</a:t>
            </a:r>
            <a:endParaRPr lang="en-GB" sz="2000">
              <a:latin typeface="Arial" charset="0"/>
            </a:endParaRPr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6654800" y="2274890"/>
            <a:ext cx="27098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200">
                <a:solidFill>
                  <a:schemeClr val="accent2"/>
                </a:solidFill>
                <a:latin typeface="Arial" charset="0"/>
              </a:rPr>
              <a:t>Any islet Abs (7.8%)</a:t>
            </a:r>
            <a:endParaRPr lang="en-GB" sz="22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74112" name="Group 32"/>
          <p:cNvGrpSpPr>
            <a:grpSpLocks/>
          </p:cNvGrpSpPr>
          <p:nvPr/>
        </p:nvGrpSpPr>
        <p:grpSpPr bwMode="auto">
          <a:xfrm>
            <a:off x="1044576" y="3643314"/>
            <a:ext cx="8805861" cy="1944687"/>
            <a:chOff x="585" y="2295"/>
            <a:chExt cx="4931" cy="1225"/>
          </a:xfrm>
        </p:grpSpPr>
        <p:sp>
          <p:nvSpPr>
            <p:cNvPr id="174113" name="Freeform 33"/>
            <p:cNvSpPr>
              <a:spLocks/>
            </p:cNvSpPr>
            <p:nvPr/>
          </p:nvSpPr>
          <p:spPr bwMode="auto">
            <a:xfrm>
              <a:off x="585" y="2634"/>
              <a:ext cx="2968" cy="886"/>
            </a:xfrm>
            <a:custGeom>
              <a:avLst/>
              <a:gdLst/>
              <a:ahLst/>
              <a:cxnLst>
                <a:cxn ang="0">
                  <a:pos x="49" y="886"/>
                </a:cxn>
                <a:cxn ang="0">
                  <a:pos x="113" y="886"/>
                </a:cxn>
                <a:cxn ang="0">
                  <a:pos x="170" y="886"/>
                </a:cxn>
                <a:cxn ang="0">
                  <a:pos x="227" y="865"/>
                </a:cxn>
                <a:cxn ang="0">
                  <a:pos x="269" y="822"/>
                </a:cxn>
                <a:cxn ang="0">
                  <a:pos x="305" y="716"/>
                </a:cxn>
                <a:cxn ang="0">
                  <a:pos x="354" y="645"/>
                </a:cxn>
                <a:cxn ang="0">
                  <a:pos x="404" y="588"/>
                </a:cxn>
                <a:cxn ang="0">
                  <a:pos x="460" y="574"/>
                </a:cxn>
                <a:cxn ang="0">
                  <a:pos x="510" y="560"/>
                </a:cxn>
                <a:cxn ang="0">
                  <a:pos x="574" y="560"/>
                </a:cxn>
                <a:cxn ang="0">
                  <a:pos x="623" y="517"/>
                </a:cxn>
                <a:cxn ang="0">
                  <a:pos x="673" y="475"/>
                </a:cxn>
                <a:cxn ang="0">
                  <a:pos x="716" y="369"/>
                </a:cxn>
                <a:cxn ang="0">
                  <a:pos x="765" y="312"/>
                </a:cxn>
                <a:cxn ang="0">
                  <a:pos x="822" y="284"/>
                </a:cxn>
                <a:cxn ang="0">
                  <a:pos x="879" y="262"/>
                </a:cxn>
                <a:cxn ang="0">
                  <a:pos x="935" y="248"/>
                </a:cxn>
                <a:cxn ang="0">
                  <a:pos x="999" y="248"/>
                </a:cxn>
                <a:cxn ang="0">
                  <a:pos x="1049" y="234"/>
                </a:cxn>
                <a:cxn ang="0">
                  <a:pos x="1112" y="234"/>
                </a:cxn>
                <a:cxn ang="0">
                  <a:pos x="1169" y="234"/>
                </a:cxn>
                <a:cxn ang="0">
                  <a:pos x="1233" y="234"/>
                </a:cxn>
                <a:cxn ang="0">
                  <a:pos x="1290" y="234"/>
                </a:cxn>
                <a:cxn ang="0">
                  <a:pos x="1346" y="234"/>
                </a:cxn>
                <a:cxn ang="0">
                  <a:pos x="1410" y="234"/>
                </a:cxn>
                <a:cxn ang="0">
                  <a:pos x="1467" y="234"/>
                </a:cxn>
                <a:cxn ang="0">
                  <a:pos x="1523" y="220"/>
                </a:cxn>
                <a:cxn ang="0">
                  <a:pos x="1580" y="199"/>
                </a:cxn>
                <a:cxn ang="0">
                  <a:pos x="1637" y="199"/>
                </a:cxn>
                <a:cxn ang="0">
                  <a:pos x="1694" y="163"/>
                </a:cxn>
                <a:cxn ang="0">
                  <a:pos x="1743" y="128"/>
                </a:cxn>
                <a:cxn ang="0">
                  <a:pos x="1793" y="71"/>
                </a:cxn>
                <a:cxn ang="0">
                  <a:pos x="1849" y="57"/>
                </a:cxn>
                <a:cxn ang="0">
                  <a:pos x="1899" y="0"/>
                </a:cxn>
                <a:cxn ang="0">
                  <a:pos x="1956" y="0"/>
                </a:cxn>
                <a:cxn ang="0">
                  <a:pos x="2019" y="0"/>
                </a:cxn>
                <a:cxn ang="0">
                  <a:pos x="2076" y="0"/>
                </a:cxn>
                <a:cxn ang="0">
                  <a:pos x="2133" y="0"/>
                </a:cxn>
                <a:cxn ang="0">
                  <a:pos x="2197" y="0"/>
                </a:cxn>
                <a:cxn ang="0">
                  <a:pos x="2253" y="0"/>
                </a:cxn>
                <a:cxn ang="0">
                  <a:pos x="2310" y="0"/>
                </a:cxn>
                <a:cxn ang="0">
                  <a:pos x="2374" y="0"/>
                </a:cxn>
                <a:cxn ang="0">
                  <a:pos x="2430" y="0"/>
                </a:cxn>
                <a:cxn ang="0">
                  <a:pos x="2494" y="0"/>
                </a:cxn>
                <a:cxn ang="0">
                  <a:pos x="2551" y="0"/>
                </a:cxn>
                <a:cxn ang="0">
                  <a:pos x="2608" y="0"/>
                </a:cxn>
                <a:cxn ang="0">
                  <a:pos x="2671" y="0"/>
                </a:cxn>
                <a:cxn ang="0">
                  <a:pos x="2728" y="0"/>
                </a:cxn>
                <a:cxn ang="0">
                  <a:pos x="2792" y="0"/>
                </a:cxn>
                <a:cxn ang="0">
                  <a:pos x="2849" y="0"/>
                </a:cxn>
                <a:cxn ang="0">
                  <a:pos x="2905" y="0"/>
                </a:cxn>
                <a:cxn ang="0">
                  <a:pos x="2969" y="0"/>
                </a:cxn>
                <a:cxn ang="0">
                  <a:pos x="3026" y="0"/>
                </a:cxn>
                <a:cxn ang="0">
                  <a:pos x="3082" y="0"/>
                </a:cxn>
                <a:cxn ang="0">
                  <a:pos x="3146" y="0"/>
                </a:cxn>
                <a:cxn ang="0">
                  <a:pos x="3203" y="0"/>
                </a:cxn>
                <a:cxn ang="0">
                  <a:pos x="3267" y="0"/>
                </a:cxn>
                <a:cxn ang="0">
                  <a:pos x="3323" y="0"/>
                </a:cxn>
                <a:cxn ang="0">
                  <a:pos x="3380" y="0"/>
                </a:cxn>
                <a:cxn ang="0">
                  <a:pos x="3444" y="0"/>
                </a:cxn>
              </a:cxnLst>
              <a:rect l="0" t="0" r="r" b="b"/>
              <a:pathLst>
                <a:path w="3493" h="886">
                  <a:moveTo>
                    <a:pt x="0" y="886"/>
                  </a:moveTo>
                  <a:lnTo>
                    <a:pt x="0" y="886"/>
                  </a:lnTo>
                  <a:lnTo>
                    <a:pt x="0" y="886"/>
                  </a:lnTo>
                  <a:lnTo>
                    <a:pt x="7" y="886"/>
                  </a:lnTo>
                  <a:lnTo>
                    <a:pt x="7" y="886"/>
                  </a:lnTo>
                  <a:lnTo>
                    <a:pt x="14" y="886"/>
                  </a:lnTo>
                  <a:lnTo>
                    <a:pt x="14" y="886"/>
                  </a:lnTo>
                  <a:lnTo>
                    <a:pt x="21" y="886"/>
                  </a:lnTo>
                  <a:lnTo>
                    <a:pt x="21" y="886"/>
                  </a:lnTo>
                  <a:lnTo>
                    <a:pt x="28" y="886"/>
                  </a:lnTo>
                  <a:lnTo>
                    <a:pt x="28" y="886"/>
                  </a:lnTo>
                  <a:lnTo>
                    <a:pt x="35" y="886"/>
                  </a:lnTo>
                  <a:lnTo>
                    <a:pt x="35" y="886"/>
                  </a:lnTo>
                  <a:lnTo>
                    <a:pt x="42" y="886"/>
                  </a:lnTo>
                  <a:lnTo>
                    <a:pt x="42" y="886"/>
                  </a:lnTo>
                  <a:lnTo>
                    <a:pt x="49" y="886"/>
                  </a:lnTo>
                  <a:lnTo>
                    <a:pt x="49" y="886"/>
                  </a:lnTo>
                  <a:lnTo>
                    <a:pt x="57" y="886"/>
                  </a:lnTo>
                  <a:lnTo>
                    <a:pt x="57" y="886"/>
                  </a:lnTo>
                  <a:lnTo>
                    <a:pt x="64" y="886"/>
                  </a:lnTo>
                  <a:lnTo>
                    <a:pt x="64" y="886"/>
                  </a:lnTo>
                  <a:lnTo>
                    <a:pt x="71" y="886"/>
                  </a:lnTo>
                  <a:lnTo>
                    <a:pt x="71" y="886"/>
                  </a:lnTo>
                  <a:lnTo>
                    <a:pt x="78" y="886"/>
                  </a:lnTo>
                  <a:lnTo>
                    <a:pt x="78" y="886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99" y="886"/>
                  </a:lnTo>
                  <a:lnTo>
                    <a:pt x="99" y="886"/>
                  </a:lnTo>
                  <a:lnTo>
                    <a:pt x="106" y="886"/>
                  </a:lnTo>
                  <a:lnTo>
                    <a:pt x="106" y="886"/>
                  </a:lnTo>
                  <a:lnTo>
                    <a:pt x="113" y="886"/>
                  </a:lnTo>
                  <a:lnTo>
                    <a:pt x="113" y="886"/>
                  </a:lnTo>
                  <a:lnTo>
                    <a:pt x="120" y="886"/>
                  </a:lnTo>
                  <a:lnTo>
                    <a:pt x="120" y="886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35" y="886"/>
                  </a:lnTo>
                  <a:lnTo>
                    <a:pt x="135" y="886"/>
                  </a:lnTo>
                  <a:lnTo>
                    <a:pt x="142" y="886"/>
                  </a:lnTo>
                  <a:lnTo>
                    <a:pt x="142" y="886"/>
                  </a:lnTo>
                  <a:lnTo>
                    <a:pt x="149" y="886"/>
                  </a:lnTo>
                  <a:lnTo>
                    <a:pt x="149" y="886"/>
                  </a:lnTo>
                  <a:lnTo>
                    <a:pt x="156" y="886"/>
                  </a:lnTo>
                  <a:lnTo>
                    <a:pt x="156" y="886"/>
                  </a:lnTo>
                  <a:lnTo>
                    <a:pt x="163" y="886"/>
                  </a:lnTo>
                  <a:lnTo>
                    <a:pt x="163" y="886"/>
                  </a:lnTo>
                  <a:lnTo>
                    <a:pt x="170" y="886"/>
                  </a:lnTo>
                  <a:lnTo>
                    <a:pt x="170" y="886"/>
                  </a:lnTo>
                  <a:lnTo>
                    <a:pt x="177" y="886"/>
                  </a:lnTo>
                  <a:lnTo>
                    <a:pt x="177" y="886"/>
                  </a:lnTo>
                  <a:lnTo>
                    <a:pt x="184" y="886"/>
                  </a:lnTo>
                  <a:lnTo>
                    <a:pt x="184" y="886"/>
                  </a:lnTo>
                  <a:lnTo>
                    <a:pt x="184" y="879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8" y="879"/>
                  </a:lnTo>
                  <a:lnTo>
                    <a:pt x="198" y="879"/>
                  </a:lnTo>
                  <a:lnTo>
                    <a:pt x="205" y="879"/>
                  </a:lnTo>
                  <a:lnTo>
                    <a:pt x="205" y="879"/>
                  </a:lnTo>
                  <a:lnTo>
                    <a:pt x="212" y="879"/>
                  </a:lnTo>
                  <a:lnTo>
                    <a:pt x="212" y="879"/>
                  </a:lnTo>
                  <a:lnTo>
                    <a:pt x="220" y="879"/>
                  </a:lnTo>
                  <a:lnTo>
                    <a:pt x="220" y="879"/>
                  </a:lnTo>
                  <a:lnTo>
                    <a:pt x="227" y="879"/>
                  </a:lnTo>
                  <a:lnTo>
                    <a:pt x="227" y="865"/>
                  </a:lnTo>
                  <a:lnTo>
                    <a:pt x="227" y="865"/>
                  </a:lnTo>
                  <a:lnTo>
                    <a:pt x="234" y="865"/>
                  </a:lnTo>
                  <a:lnTo>
                    <a:pt x="234" y="865"/>
                  </a:lnTo>
                  <a:lnTo>
                    <a:pt x="241" y="865"/>
                  </a:lnTo>
                  <a:lnTo>
                    <a:pt x="241" y="865"/>
                  </a:lnTo>
                  <a:lnTo>
                    <a:pt x="248" y="865"/>
                  </a:lnTo>
                  <a:lnTo>
                    <a:pt x="248" y="850"/>
                  </a:lnTo>
                  <a:lnTo>
                    <a:pt x="248" y="850"/>
                  </a:lnTo>
                  <a:lnTo>
                    <a:pt x="255" y="850"/>
                  </a:lnTo>
                  <a:lnTo>
                    <a:pt x="255" y="850"/>
                  </a:lnTo>
                  <a:lnTo>
                    <a:pt x="255" y="850"/>
                  </a:lnTo>
                  <a:lnTo>
                    <a:pt x="262" y="850"/>
                  </a:lnTo>
                  <a:lnTo>
                    <a:pt x="262" y="836"/>
                  </a:lnTo>
                  <a:lnTo>
                    <a:pt x="262" y="836"/>
                  </a:lnTo>
                  <a:lnTo>
                    <a:pt x="269" y="836"/>
                  </a:lnTo>
                  <a:lnTo>
                    <a:pt x="269" y="822"/>
                  </a:lnTo>
                  <a:lnTo>
                    <a:pt x="269" y="822"/>
                  </a:lnTo>
                  <a:lnTo>
                    <a:pt x="276" y="822"/>
                  </a:lnTo>
                  <a:lnTo>
                    <a:pt x="276" y="822"/>
                  </a:lnTo>
                  <a:lnTo>
                    <a:pt x="276" y="794"/>
                  </a:lnTo>
                  <a:lnTo>
                    <a:pt x="283" y="794"/>
                  </a:lnTo>
                  <a:lnTo>
                    <a:pt x="283" y="780"/>
                  </a:lnTo>
                  <a:lnTo>
                    <a:pt x="283" y="780"/>
                  </a:lnTo>
                  <a:lnTo>
                    <a:pt x="283" y="765"/>
                  </a:lnTo>
                  <a:lnTo>
                    <a:pt x="290" y="765"/>
                  </a:lnTo>
                  <a:lnTo>
                    <a:pt x="290" y="751"/>
                  </a:lnTo>
                  <a:lnTo>
                    <a:pt x="290" y="751"/>
                  </a:lnTo>
                  <a:lnTo>
                    <a:pt x="290" y="737"/>
                  </a:lnTo>
                  <a:lnTo>
                    <a:pt x="297" y="737"/>
                  </a:lnTo>
                  <a:lnTo>
                    <a:pt x="297" y="737"/>
                  </a:lnTo>
                  <a:lnTo>
                    <a:pt x="297" y="723"/>
                  </a:lnTo>
                  <a:lnTo>
                    <a:pt x="305" y="723"/>
                  </a:lnTo>
                  <a:lnTo>
                    <a:pt x="305" y="716"/>
                  </a:lnTo>
                  <a:lnTo>
                    <a:pt x="305" y="716"/>
                  </a:lnTo>
                  <a:lnTo>
                    <a:pt x="312" y="716"/>
                  </a:lnTo>
                  <a:lnTo>
                    <a:pt x="312" y="716"/>
                  </a:lnTo>
                  <a:lnTo>
                    <a:pt x="319" y="716"/>
                  </a:lnTo>
                  <a:lnTo>
                    <a:pt x="319" y="716"/>
                  </a:lnTo>
                  <a:lnTo>
                    <a:pt x="326" y="716"/>
                  </a:lnTo>
                  <a:lnTo>
                    <a:pt x="326" y="673"/>
                  </a:lnTo>
                  <a:lnTo>
                    <a:pt x="326" y="673"/>
                  </a:lnTo>
                  <a:lnTo>
                    <a:pt x="333" y="673"/>
                  </a:lnTo>
                  <a:lnTo>
                    <a:pt x="333" y="673"/>
                  </a:lnTo>
                  <a:lnTo>
                    <a:pt x="340" y="673"/>
                  </a:lnTo>
                  <a:lnTo>
                    <a:pt x="340" y="673"/>
                  </a:lnTo>
                  <a:lnTo>
                    <a:pt x="340" y="659"/>
                  </a:lnTo>
                  <a:lnTo>
                    <a:pt x="347" y="659"/>
                  </a:lnTo>
                  <a:lnTo>
                    <a:pt x="347" y="645"/>
                  </a:lnTo>
                  <a:lnTo>
                    <a:pt x="347" y="645"/>
                  </a:lnTo>
                  <a:lnTo>
                    <a:pt x="354" y="645"/>
                  </a:lnTo>
                  <a:lnTo>
                    <a:pt x="354" y="645"/>
                  </a:lnTo>
                  <a:lnTo>
                    <a:pt x="361" y="645"/>
                  </a:lnTo>
                  <a:lnTo>
                    <a:pt x="361" y="631"/>
                  </a:lnTo>
                  <a:lnTo>
                    <a:pt x="361" y="631"/>
                  </a:lnTo>
                  <a:lnTo>
                    <a:pt x="361" y="617"/>
                  </a:lnTo>
                  <a:lnTo>
                    <a:pt x="368" y="617"/>
                  </a:lnTo>
                  <a:lnTo>
                    <a:pt x="368" y="602"/>
                  </a:lnTo>
                  <a:lnTo>
                    <a:pt x="368" y="602"/>
                  </a:lnTo>
                  <a:lnTo>
                    <a:pt x="375" y="602"/>
                  </a:lnTo>
                  <a:lnTo>
                    <a:pt x="375" y="602"/>
                  </a:lnTo>
                  <a:lnTo>
                    <a:pt x="383" y="602"/>
                  </a:lnTo>
                  <a:lnTo>
                    <a:pt x="383" y="602"/>
                  </a:lnTo>
                  <a:lnTo>
                    <a:pt x="390" y="602"/>
                  </a:lnTo>
                  <a:lnTo>
                    <a:pt x="390" y="588"/>
                  </a:lnTo>
                  <a:lnTo>
                    <a:pt x="390" y="588"/>
                  </a:lnTo>
                  <a:lnTo>
                    <a:pt x="397" y="588"/>
                  </a:lnTo>
                  <a:lnTo>
                    <a:pt x="397" y="588"/>
                  </a:lnTo>
                  <a:lnTo>
                    <a:pt x="404" y="588"/>
                  </a:lnTo>
                  <a:lnTo>
                    <a:pt x="404" y="588"/>
                  </a:lnTo>
                  <a:lnTo>
                    <a:pt x="411" y="588"/>
                  </a:lnTo>
                  <a:lnTo>
                    <a:pt x="411" y="588"/>
                  </a:lnTo>
                  <a:lnTo>
                    <a:pt x="418" y="588"/>
                  </a:lnTo>
                  <a:lnTo>
                    <a:pt x="418" y="588"/>
                  </a:lnTo>
                  <a:lnTo>
                    <a:pt x="425" y="588"/>
                  </a:lnTo>
                  <a:lnTo>
                    <a:pt x="425" y="588"/>
                  </a:lnTo>
                  <a:lnTo>
                    <a:pt x="425" y="574"/>
                  </a:lnTo>
                  <a:lnTo>
                    <a:pt x="432" y="574"/>
                  </a:lnTo>
                  <a:lnTo>
                    <a:pt x="432" y="574"/>
                  </a:lnTo>
                  <a:lnTo>
                    <a:pt x="439" y="574"/>
                  </a:lnTo>
                  <a:lnTo>
                    <a:pt x="439" y="574"/>
                  </a:lnTo>
                  <a:lnTo>
                    <a:pt x="446" y="574"/>
                  </a:lnTo>
                  <a:lnTo>
                    <a:pt x="446" y="574"/>
                  </a:lnTo>
                  <a:lnTo>
                    <a:pt x="453" y="574"/>
                  </a:lnTo>
                  <a:lnTo>
                    <a:pt x="453" y="574"/>
                  </a:lnTo>
                  <a:lnTo>
                    <a:pt x="460" y="574"/>
                  </a:lnTo>
                  <a:lnTo>
                    <a:pt x="460" y="560"/>
                  </a:lnTo>
                  <a:lnTo>
                    <a:pt x="460" y="560"/>
                  </a:lnTo>
                  <a:lnTo>
                    <a:pt x="468" y="560"/>
                  </a:lnTo>
                  <a:lnTo>
                    <a:pt x="468" y="560"/>
                  </a:lnTo>
                  <a:lnTo>
                    <a:pt x="475" y="560"/>
                  </a:lnTo>
                  <a:lnTo>
                    <a:pt x="475" y="560"/>
                  </a:lnTo>
                  <a:lnTo>
                    <a:pt x="482" y="560"/>
                  </a:lnTo>
                  <a:lnTo>
                    <a:pt x="482" y="560"/>
                  </a:lnTo>
                  <a:lnTo>
                    <a:pt x="489" y="560"/>
                  </a:lnTo>
                  <a:lnTo>
                    <a:pt x="489" y="560"/>
                  </a:lnTo>
                  <a:lnTo>
                    <a:pt x="496" y="560"/>
                  </a:lnTo>
                  <a:lnTo>
                    <a:pt x="496" y="560"/>
                  </a:lnTo>
                  <a:lnTo>
                    <a:pt x="503" y="560"/>
                  </a:lnTo>
                  <a:lnTo>
                    <a:pt x="503" y="560"/>
                  </a:lnTo>
                  <a:lnTo>
                    <a:pt x="503" y="560"/>
                  </a:lnTo>
                  <a:lnTo>
                    <a:pt x="510" y="560"/>
                  </a:lnTo>
                  <a:lnTo>
                    <a:pt x="510" y="560"/>
                  </a:lnTo>
                  <a:lnTo>
                    <a:pt x="517" y="560"/>
                  </a:lnTo>
                  <a:lnTo>
                    <a:pt x="517" y="560"/>
                  </a:lnTo>
                  <a:lnTo>
                    <a:pt x="524" y="560"/>
                  </a:lnTo>
                  <a:lnTo>
                    <a:pt x="524" y="560"/>
                  </a:lnTo>
                  <a:lnTo>
                    <a:pt x="531" y="560"/>
                  </a:lnTo>
                  <a:lnTo>
                    <a:pt x="531" y="560"/>
                  </a:lnTo>
                  <a:lnTo>
                    <a:pt x="538" y="560"/>
                  </a:lnTo>
                  <a:lnTo>
                    <a:pt x="538" y="560"/>
                  </a:lnTo>
                  <a:lnTo>
                    <a:pt x="546" y="560"/>
                  </a:lnTo>
                  <a:lnTo>
                    <a:pt x="546" y="560"/>
                  </a:lnTo>
                  <a:lnTo>
                    <a:pt x="553" y="560"/>
                  </a:lnTo>
                  <a:lnTo>
                    <a:pt x="553" y="560"/>
                  </a:lnTo>
                  <a:lnTo>
                    <a:pt x="560" y="560"/>
                  </a:lnTo>
                  <a:lnTo>
                    <a:pt x="560" y="560"/>
                  </a:lnTo>
                  <a:lnTo>
                    <a:pt x="567" y="560"/>
                  </a:lnTo>
                  <a:lnTo>
                    <a:pt x="567" y="560"/>
                  </a:lnTo>
                  <a:lnTo>
                    <a:pt x="574" y="560"/>
                  </a:lnTo>
                  <a:lnTo>
                    <a:pt x="574" y="560"/>
                  </a:lnTo>
                  <a:lnTo>
                    <a:pt x="581" y="560"/>
                  </a:lnTo>
                  <a:lnTo>
                    <a:pt x="581" y="560"/>
                  </a:lnTo>
                  <a:lnTo>
                    <a:pt x="588" y="560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95" y="546"/>
                  </a:lnTo>
                  <a:lnTo>
                    <a:pt x="595" y="546"/>
                  </a:lnTo>
                  <a:lnTo>
                    <a:pt x="602" y="546"/>
                  </a:lnTo>
                  <a:lnTo>
                    <a:pt x="602" y="532"/>
                  </a:lnTo>
                  <a:lnTo>
                    <a:pt x="602" y="532"/>
                  </a:lnTo>
                  <a:lnTo>
                    <a:pt x="609" y="532"/>
                  </a:lnTo>
                  <a:lnTo>
                    <a:pt x="609" y="532"/>
                  </a:lnTo>
                  <a:lnTo>
                    <a:pt x="609" y="517"/>
                  </a:lnTo>
                  <a:lnTo>
                    <a:pt x="616" y="517"/>
                  </a:lnTo>
                  <a:lnTo>
                    <a:pt x="616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31" y="517"/>
                  </a:lnTo>
                  <a:lnTo>
                    <a:pt x="631" y="517"/>
                  </a:lnTo>
                  <a:lnTo>
                    <a:pt x="638" y="517"/>
                  </a:lnTo>
                  <a:lnTo>
                    <a:pt x="638" y="517"/>
                  </a:lnTo>
                  <a:lnTo>
                    <a:pt x="645" y="517"/>
                  </a:lnTo>
                  <a:lnTo>
                    <a:pt x="645" y="517"/>
                  </a:lnTo>
                  <a:lnTo>
                    <a:pt x="652" y="517"/>
                  </a:lnTo>
                  <a:lnTo>
                    <a:pt x="652" y="517"/>
                  </a:lnTo>
                  <a:lnTo>
                    <a:pt x="652" y="503"/>
                  </a:lnTo>
                  <a:lnTo>
                    <a:pt x="659" y="503"/>
                  </a:lnTo>
                  <a:lnTo>
                    <a:pt x="659" y="503"/>
                  </a:lnTo>
                  <a:lnTo>
                    <a:pt x="666" y="503"/>
                  </a:lnTo>
                  <a:lnTo>
                    <a:pt x="666" y="503"/>
                  </a:lnTo>
                  <a:lnTo>
                    <a:pt x="673" y="503"/>
                  </a:lnTo>
                  <a:lnTo>
                    <a:pt x="673" y="475"/>
                  </a:lnTo>
                  <a:lnTo>
                    <a:pt x="673" y="475"/>
                  </a:lnTo>
                  <a:lnTo>
                    <a:pt x="680" y="475"/>
                  </a:lnTo>
                  <a:lnTo>
                    <a:pt x="680" y="475"/>
                  </a:lnTo>
                  <a:lnTo>
                    <a:pt x="687" y="475"/>
                  </a:lnTo>
                  <a:lnTo>
                    <a:pt x="687" y="461"/>
                  </a:lnTo>
                  <a:lnTo>
                    <a:pt x="687" y="461"/>
                  </a:lnTo>
                  <a:lnTo>
                    <a:pt x="694" y="461"/>
                  </a:lnTo>
                  <a:lnTo>
                    <a:pt x="694" y="461"/>
                  </a:lnTo>
                  <a:lnTo>
                    <a:pt x="701" y="461"/>
                  </a:lnTo>
                  <a:lnTo>
                    <a:pt x="701" y="461"/>
                  </a:lnTo>
                  <a:lnTo>
                    <a:pt x="701" y="432"/>
                  </a:lnTo>
                  <a:lnTo>
                    <a:pt x="709" y="432"/>
                  </a:lnTo>
                  <a:lnTo>
                    <a:pt x="709" y="397"/>
                  </a:lnTo>
                  <a:lnTo>
                    <a:pt x="709" y="397"/>
                  </a:lnTo>
                  <a:lnTo>
                    <a:pt x="709" y="383"/>
                  </a:lnTo>
                  <a:lnTo>
                    <a:pt x="716" y="383"/>
                  </a:lnTo>
                  <a:lnTo>
                    <a:pt x="716" y="369"/>
                  </a:lnTo>
                  <a:lnTo>
                    <a:pt x="716" y="369"/>
                  </a:lnTo>
                  <a:lnTo>
                    <a:pt x="723" y="369"/>
                  </a:lnTo>
                  <a:lnTo>
                    <a:pt x="723" y="369"/>
                  </a:lnTo>
                  <a:lnTo>
                    <a:pt x="730" y="369"/>
                  </a:lnTo>
                  <a:lnTo>
                    <a:pt x="730" y="326"/>
                  </a:lnTo>
                  <a:lnTo>
                    <a:pt x="730" y="326"/>
                  </a:lnTo>
                  <a:lnTo>
                    <a:pt x="737" y="326"/>
                  </a:lnTo>
                  <a:lnTo>
                    <a:pt x="737" y="326"/>
                  </a:lnTo>
                  <a:lnTo>
                    <a:pt x="744" y="326"/>
                  </a:lnTo>
                  <a:lnTo>
                    <a:pt x="744" y="326"/>
                  </a:lnTo>
                  <a:lnTo>
                    <a:pt x="751" y="326"/>
                  </a:lnTo>
                  <a:lnTo>
                    <a:pt x="751" y="312"/>
                  </a:lnTo>
                  <a:lnTo>
                    <a:pt x="751" y="312"/>
                  </a:lnTo>
                  <a:lnTo>
                    <a:pt x="758" y="312"/>
                  </a:lnTo>
                  <a:lnTo>
                    <a:pt x="758" y="312"/>
                  </a:lnTo>
                  <a:lnTo>
                    <a:pt x="758" y="312"/>
                  </a:lnTo>
                  <a:lnTo>
                    <a:pt x="765" y="312"/>
                  </a:lnTo>
                  <a:lnTo>
                    <a:pt x="765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9" y="312"/>
                  </a:lnTo>
                  <a:lnTo>
                    <a:pt x="779" y="312"/>
                  </a:lnTo>
                  <a:lnTo>
                    <a:pt x="779" y="284"/>
                  </a:lnTo>
                  <a:lnTo>
                    <a:pt x="786" y="284"/>
                  </a:lnTo>
                  <a:lnTo>
                    <a:pt x="786" y="284"/>
                  </a:lnTo>
                  <a:lnTo>
                    <a:pt x="794" y="284"/>
                  </a:lnTo>
                  <a:lnTo>
                    <a:pt x="794" y="284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8" y="284"/>
                  </a:lnTo>
                  <a:lnTo>
                    <a:pt x="808" y="284"/>
                  </a:lnTo>
                  <a:lnTo>
                    <a:pt x="815" y="284"/>
                  </a:lnTo>
                  <a:lnTo>
                    <a:pt x="815" y="284"/>
                  </a:lnTo>
                  <a:lnTo>
                    <a:pt x="822" y="284"/>
                  </a:lnTo>
                  <a:lnTo>
                    <a:pt x="822" y="284"/>
                  </a:lnTo>
                  <a:lnTo>
                    <a:pt x="829" y="284"/>
                  </a:lnTo>
                  <a:lnTo>
                    <a:pt x="829" y="284"/>
                  </a:lnTo>
                  <a:lnTo>
                    <a:pt x="836" y="284"/>
                  </a:lnTo>
                  <a:lnTo>
                    <a:pt x="836" y="284"/>
                  </a:lnTo>
                  <a:lnTo>
                    <a:pt x="843" y="284"/>
                  </a:lnTo>
                  <a:lnTo>
                    <a:pt x="843" y="284"/>
                  </a:lnTo>
                  <a:lnTo>
                    <a:pt x="850" y="284"/>
                  </a:lnTo>
                  <a:lnTo>
                    <a:pt x="850" y="262"/>
                  </a:lnTo>
                  <a:lnTo>
                    <a:pt x="850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64" y="262"/>
                  </a:lnTo>
                  <a:lnTo>
                    <a:pt x="864" y="262"/>
                  </a:lnTo>
                  <a:lnTo>
                    <a:pt x="871" y="262"/>
                  </a:lnTo>
                  <a:lnTo>
                    <a:pt x="871" y="262"/>
                  </a:lnTo>
                  <a:lnTo>
                    <a:pt x="879" y="262"/>
                  </a:lnTo>
                  <a:lnTo>
                    <a:pt x="879" y="262"/>
                  </a:lnTo>
                  <a:lnTo>
                    <a:pt x="886" y="262"/>
                  </a:lnTo>
                  <a:lnTo>
                    <a:pt x="886" y="262"/>
                  </a:lnTo>
                  <a:lnTo>
                    <a:pt x="893" y="262"/>
                  </a:lnTo>
                  <a:lnTo>
                    <a:pt x="893" y="262"/>
                  </a:lnTo>
                  <a:lnTo>
                    <a:pt x="900" y="262"/>
                  </a:lnTo>
                  <a:lnTo>
                    <a:pt x="900" y="262"/>
                  </a:lnTo>
                  <a:lnTo>
                    <a:pt x="907" y="262"/>
                  </a:lnTo>
                  <a:lnTo>
                    <a:pt x="907" y="262"/>
                  </a:lnTo>
                  <a:lnTo>
                    <a:pt x="914" y="262"/>
                  </a:lnTo>
                  <a:lnTo>
                    <a:pt x="914" y="262"/>
                  </a:lnTo>
                  <a:lnTo>
                    <a:pt x="921" y="262"/>
                  </a:lnTo>
                  <a:lnTo>
                    <a:pt x="921" y="262"/>
                  </a:lnTo>
                  <a:lnTo>
                    <a:pt x="921" y="248"/>
                  </a:lnTo>
                  <a:lnTo>
                    <a:pt x="928" y="248"/>
                  </a:lnTo>
                  <a:lnTo>
                    <a:pt x="928" y="248"/>
                  </a:lnTo>
                  <a:lnTo>
                    <a:pt x="935" y="248"/>
                  </a:lnTo>
                  <a:lnTo>
                    <a:pt x="935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9" y="248"/>
                  </a:lnTo>
                  <a:lnTo>
                    <a:pt x="949" y="248"/>
                  </a:lnTo>
                  <a:lnTo>
                    <a:pt x="957" y="248"/>
                  </a:lnTo>
                  <a:lnTo>
                    <a:pt x="957" y="248"/>
                  </a:lnTo>
                  <a:lnTo>
                    <a:pt x="964" y="248"/>
                  </a:lnTo>
                  <a:lnTo>
                    <a:pt x="964" y="248"/>
                  </a:lnTo>
                  <a:lnTo>
                    <a:pt x="971" y="248"/>
                  </a:lnTo>
                  <a:lnTo>
                    <a:pt x="971" y="248"/>
                  </a:lnTo>
                  <a:lnTo>
                    <a:pt x="978" y="248"/>
                  </a:lnTo>
                  <a:lnTo>
                    <a:pt x="978" y="248"/>
                  </a:lnTo>
                  <a:lnTo>
                    <a:pt x="985" y="248"/>
                  </a:lnTo>
                  <a:lnTo>
                    <a:pt x="985" y="248"/>
                  </a:lnTo>
                  <a:lnTo>
                    <a:pt x="992" y="248"/>
                  </a:lnTo>
                  <a:lnTo>
                    <a:pt x="992" y="248"/>
                  </a:lnTo>
                  <a:lnTo>
                    <a:pt x="999" y="248"/>
                  </a:lnTo>
                  <a:lnTo>
                    <a:pt x="999" y="248"/>
                  </a:lnTo>
                  <a:lnTo>
                    <a:pt x="1006" y="248"/>
                  </a:lnTo>
                  <a:lnTo>
                    <a:pt x="1006" y="248"/>
                  </a:lnTo>
                  <a:lnTo>
                    <a:pt x="1013" y="248"/>
                  </a:lnTo>
                  <a:lnTo>
                    <a:pt x="1013" y="234"/>
                  </a:lnTo>
                  <a:lnTo>
                    <a:pt x="1013" y="234"/>
                  </a:lnTo>
                  <a:lnTo>
                    <a:pt x="1013" y="234"/>
                  </a:lnTo>
                  <a:lnTo>
                    <a:pt x="1020" y="234"/>
                  </a:lnTo>
                  <a:lnTo>
                    <a:pt x="1020" y="234"/>
                  </a:lnTo>
                  <a:lnTo>
                    <a:pt x="1027" y="234"/>
                  </a:lnTo>
                  <a:lnTo>
                    <a:pt x="1027" y="234"/>
                  </a:lnTo>
                  <a:lnTo>
                    <a:pt x="1034" y="234"/>
                  </a:lnTo>
                  <a:lnTo>
                    <a:pt x="1034" y="234"/>
                  </a:lnTo>
                  <a:lnTo>
                    <a:pt x="1042" y="234"/>
                  </a:lnTo>
                  <a:lnTo>
                    <a:pt x="1042" y="234"/>
                  </a:lnTo>
                  <a:lnTo>
                    <a:pt x="1049" y="234"/>
                  </a:lnTo>
                  <a:lnTo>
                    <a:pt x="1049" y="234"/>
                  </a:lnTo>
                  <a:lnTo>
                    <a:pt x="1056" y="234"/>
                  </a:lnTo>
                  <a:lnTo>
                    <a:pt x="1056" y="234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70" y="234"/>
                  </a:lnTo>
                  <a:lnTo>
                    <a:pt x="1070" y="234"/>
                  </a:lnTo>
                  <a:lnTo>
                    <a:pt x="1077" y="234"/>
                  </a:lnTo>
                  <a:lnTo>
                    <a:pt x="1077" y="234"/>
                  </a:lnTo>
                  <a:lnTo>
                    <a:pt x="1084" y="234"/>
                  </a:lnTo>
                  <a:lnTo>
                    <a:pt x="1084" y="234"/>
                  </a:lnTo>
                  <a:lnTo>
                    <a:pt x="1091" y="234"/>
                  </a:lnTo>
                  <a:lnTo>
                    <a:pt x="1091" y="234"/>
                  </a:lnTo>
                  <a:lnTo>
                    <a:pt x="1098" y="234"/>
                  </a:lnTo>
                  <a:lnTo>
                    <a:pt x="1098" y="234"/>
                  </a:lnTo>
                  <a:lnTo>
                    <a:pt x="1105" y="234"/>
                  </a:lnTo>
                  <a:lnTo>
                    <a:pt x="1105" y="234"/>
                  </a:lnTo>
                  <a:lnTo>
                    <a:pt x="1112" y="234"/>
                  </a:lnTo>
                  <a:lnTo>
                    <a:pt x="1112" y="234"/>
                  </a:lnTo>
                  <a:lnTo>
                    <a:pt x="1120" y="234"/>
                  </a:lnTo>
                  <a:lnTo>
                    <a:pt x="1120" y="234"/>
                  </a:lnTo>
                  <a:lnTo>
                    <a:pt x="1127" y="234"/>
                  </a:lnTo>
                  <a:lnTo>
                    <a:pt x="1127" y="234"/>
                  </a:lnTo>
                  <a:lnTo>
                    <a:pt x="1134" y="234"/>
                  </a:lnTo>
                  <a:lnTo>
                    <a:pt x="1134" y="234"/>
                  </a:lnTo>
                  <a:lnTo>
                    <a:pt x="1141" y="234"/>
                  </a:lnTo>
                  <a:lnTo>
                    <a:pt x="1141" y="234"/>
                  </a:lnTo>
                  <a:lnTo>
                    <a:pt x="1148" y="234"/>
                  </a:lnTo>
                  <a:lnTo>
                    <a:pt x="1148" y="234"/>
                  </a:lnTo>
                  <a:lnTo>
                    <a:pt x="1155" y="234"/>
                  </a:lnTo>
                  <a:lnTo>
                    <a:pt x="1155" y="234"/>
                  </a:lnTo>
                  <a:lnTo>
                    <a:pt x="1162" y="234"/>
                  </a:lnTo>
                  <a:lnTo>
                    <a:pt x="1162" y="234"/>
                  </a:lnTo>
                  <a:lnTo>
                    <a:pt x="1169" y="234"/>
                  </a:lnTo>
                  <a:lnTo>
                    <a:pt x="1169" y="234"/>
                  </a:lnTo>
                  <a:lnTo>
                    <a:pt x="1176" y="234"/>
                  </a:lnTo>
                  <a:lnTo>
                    <a:pt x="1176" y="234"/>
                  </a:lnTo>
                  <a:lnTo>
                    <a:pt x="1183" y="234"/>
                  </a:lnTo>
                  <a:lnTo>
                    <a:pt x="1183" y="234"/>
                  </a:lnTo>
                  <a:lnTo>
                    <a:pt x="1190" y="234"/>
                  </a:lnTo>
                  <a:lnTo>
                    <a:pt x="1190" y="234"/>
                  </a:lnTo>
                  <a:lnTo>
                    <a:pt x="1197" y="234"/>
                  </a:lnTo>
                  <a:lnTo>
                    <a:pt x="1197" y="234"/>
                  </a:lnTo>
                  <a:lnTo>
                    <a:pt x="1205" y="234"/>
                  </a:lnTo>
                  <a:lnTo>
                    <a:pt x="1205" y="234"/>
                  </a:lnTo>
                  <a:lnTo>
                    <a:pt x="1212" y="234"/>
                  </a:lnTo>
                  <a:lnTo>
                    <a:pt x="1212" y="234"/>
                  </a:lnTo>
                  <a:lnTo>
                    <a:pt x="1219" y="234"/>
                  </a:lnTo>
                  <a:lnTo>
                    <a:pt x="1219" y="234"/>
                  </a:lnTo>
                  <a:lnTo>
                    <a:pt x="1226" y="234"/>
                  </a:lnTo>
                  <a:lnTo>
                    <a:pt x="1226" y="234"/>
                  </a:lnTo>
                  <a:lnTo>
                    <a:pt x="1233" y="234"/>
                  </a:lnTo>
                  <a:lnTo>
                    <a:pt x="1233" y="234"/>
                  </a:lnTo>
                  <a:lnTo>
                    <a:pt x="1240" y="234"/>
                  </a:lnTo>
                  <a:lnTo>
                    <a:pt x="1240" y="234"/>
                  </a:lnTo>
                  <a:lnTo>
                    <a:pt x="1247" y="234"/>
                  </a:lnTo>
                  <a:lnTo>
                    <a:pt x="1247" y="234"/>
                  </a:lnTo>
                  <a:lnTo>
                    <a:pt x="1254" y="234"/>
                  </a:lnTo>
                  <a:lnTo>
                    <a:pt x="1254" y="234"/>
                  </a:lnTo>
                  <a:lnTo>
                    <a:pt x="1261" y="234"/>
                  </a:lnTo>
                  <a:lnTo>
                    <a:pt x="1261" y="234"/>
                  </a:lnTo>
                  <a:lnTo>
                    <a:pt x="1268" y="234"/>
                  </a:lnTo>
                  <a:lnTo>
                    <a:pt x="1268" y="234"/>
                  </a:lnTo>
                  <a:lnTo>
                    <a:pt x="1268" y="234"/>
                  </a:lnTo>
                  <a:lnTo>
                    <a:pt x="1275" y="234"/>
                  </a:lnTo>
                  <a:lnTo>
                    <a:pt x="1275" y="234"/>
                  </a:lnTo>
                  <a:lnTo>
                    <a:pt x="1283" y="234"/>
                  </a:lnTo>
                  <a:lnTo>
                    <a:pt x="1283" y="234"/>
                  </a:lnTo>
                  <a:lnTo>
                    <a:pt x="1290" y="234"/>
                  </a:lnTo>
                  <a:lnTo>
                    <a:pt x="1290" y="234"/>
                  </a:lnTo>
                  <a:lnTo>
                    <a:pt x="1297" y="234"/>
                  </a:lnTo>
                  <a:lnTo>
                    <a:pt x="1297" y="234"/>
                  </a:lnTo>
                  <a:lnTo>
                    <a:pt x="1304" y="234"/>
                  </a:lnTo>
                  <a:lnTo>
                    <a:pt x="1304" y="234"/>
                  </a:lnTo>
                  <a:lnTo>
                    <a:pt x="1311" y="234"/>
                  </a:lnTo>
                  <a:lnTo>
                    <a:pt x="1311" y="234"/>
                  </a:lnTo>
                  <a:lnTo>
                    <a:pt x="1318" y="234"/>
                  </a:lnTo>
                  <a:lnTo>
                    <a:pt x="1318" y="234"/>
                  </a:lnTo>
                  <a:lnTo>
                    <a:pt x="1325" y="234"/>
                  </a:lnTo>
                  <a:lnTo>
                    <a:pt x="1325" y="234"/>
                  </a:lnTo>
                  <a:lnTo>
                    <a:pt x="1332" y="234"/>
                  </a:lnTo>
                  <a:lnTo>
                    <a:pt x="1332" y="234"/>
                  </a:lnTo>
                  <a:lnTo>
                    <a:pt x="1339" y="234"/>
                  </a:lnTo>
                  <a:lnTo>
                    <a:pt x="1339" y="234"/>
                  </a:lnTo>
                  <a:lnTo>
                    <a:pt x="1346" y="234"/>
                  </a:lnTo>
                  <a:lnTo>
                    <a:pt x="1346" y="234"/>
                  </a:lnTo>
                  <a:lnTo>
                    <a:pt x="1353" y="234"/>
                  </a:lnTo>
                  <a:lnTo>
                    <a:pt x="1353" y="234"/>
                  </a:lnTo>
                  <a:lnTo>
                    <a:pt x="1360" y="234"/>
                  </a:lnTo>
                  <a:lnTo>
                    <a:pt x="1360" y="234"/>
                  </a:lnTo>
                  <a:lnTo>
                    <a:pt x="1368" y="234"/>
                  </a:lnTo>
                  <a:lnTo>
                    <a:pt x="1368" y="234"/>
                  </a:lnTo>
                  <a:lnTo>
                    <a:pt x="1375" y="234"/>
                  </a:lnTo>
                  <a:lnTo>
                    <a:pt x="1375" y="234"/>
                  </a:lnTo>
                  <a:lnTo>
                    <a:pt x="1382" y="234"/>
                  </a:lnTo>
                  <a:lnTo>
                    <a:pt x="1382" y="234"/>
                  </a:lnTo>
                  <a:lnTo>
                    <a:pt x="1389" y="234"/>
                  </a:lnTo>
                  <a:lnTo>
                    <a:pt x="1389" y="234"/>
                  </a:lnTo>
                  <a:lnTo>
                    <a:pt x="1396" y="234"/>
                  </a:lnTo>
                  <a:lnTo>
                    <a:pt x="1396" y="234"/>
                  </a:lnTo>
                  <a:lnTo>
                    <a:pt x="1403" y="234"/>
                  </a:lnTo>
                  <a:lnTo>
                    <a:pt x="1403" y="234"/>
                  </a:lnTo>
                  <a:lnTo>
                    <a:pt x="1410" y="234"/>
                  </a:lnTo>
                  <a:lnTo>
                    <a:pt x="1410" y="234"/>
                  </a:lnTo>
                  <a:lnTo>
                    <a:pt x="1417" y="234"/>
                  </a:lnTo>
                  <a:lnTo>
                    <a:pt x="1417" y="234"/>
                  </a:lnTo>
                  <a:lnTo>
                    <a:pt x="1424" y="234"/>
                  </a:lnTo>
                  <a:lnTo>
                    <a:pt x="1424" y="234"/>
                  </a:lnTo>
                  <a:lnTo>
                    <a:pt x="1431" y="234"/>
                  </a:lnTo>
                  <a:lnTo>
                    <a:pt x="1431" y="234"/>
                  </a:lnTo>
                  <a:lnTo>
                    <a:pt x="1438" y="234"/>
                  </a:lnTo>
                  <a:lnTo>
                    <a:pt x="1438" y="234"/>
                  </a:lnTo>
                  <a:lnTo>
                    <a:pt x="1445" y="234"/>
                  </a:lnTo>
                  <a:lnTo>
                    <a:pt x="1445" y="234"/>
                  </a:lnTo>
                  <a:lnTo>
                    <a:pt x="1453" y="234"/>
                  </a:lnTo>
                  <a:lnTo>
                    <a:pt x="1453" y="234"/>
                  </a:lnTo>
                  <a:lnTo>
                    <a:pt x="1460" y="234"/>
                  </a:lnTo>
                  <a:lnTo>
                    <a:pt x="1460" y="234"/>
                  </a:lnTo>
                  <a:lnTo>
                    <a:pt x="1467" y="234"/>
                  </a:lnTo>
                  <a:lnTo>
                    <a:pt x="1467" y="234"/>
                  </a:lnTo>
                  <a:lnTo>
                    <a:pt x="1474" y="234"/>
                  </a:lnTo>
                  <a:lnTo>
                    <a:pt x="1474" y="234"/>
                  </a:lnTo>
                  <a:lnTo>
                    <a:pt x="1481" y="234"/>
                  </a:lnTo>
                  <a:lnTo>
                    <a:pt x="1481" y="234"/>
                  </a:lnTo>
                  <a:lnTo>
                    <a:pt x="1481" y="220"/>
                  </a:lnTo>
                  <a:lnTo>
                    <a:pt x="1488" y="220"/>
                  </a:lnTo>
                  <a:lnTo>
                    <a:pt x="1488" y="220"/>
                  </a:lnTo>
                  <a:lnTo>
                    <a:pt x="1495" y="220"/>
                  </a:lnTo>
                  <a:lnTo>
                    <a:pt x="1495" y="220"/>
                  </a:lnTo>
                  <a:lnTo>
                    <a:pt x="1502" y="220"/>
                  </a:lnTo>
                  <a:lnTo>
                    <a:pt x="1502" y="220"/>
                  </a:lnTo>
                  <a:lnTo>
                    <a:pt x="1509" y="220"/>
                  </a:lnTo>
                  <a:lnTo>
                    <a:pt x="1509" y="220"/>
                  </a:lnTo>
                  <a:lnTo>
                    <a:pt x="1516" y="220"/>
                  </a:lnTo>
                  <a:lnTo>
                    <a:pt x="1516" y="220"/>
                  </a:lnTo>
                  <a:lnTo>
                    <a:pt x="1523" y="220"/>
                  </a:lnTo>
                  <a:lnTo>
                    <a:pt x="1523" y="220"/>
                  </a:lnTo>
                  <a:lnTo>
                    <a:pt x="1523" y="220"/>
                  </a:lnTo>
                  <a:lnTo>
                    <a:pt x="1531" y="220"/>
                  </a:lnTo>
                  <a:lnTo>
                    <a:pt x="1531" y="220"/>
                  </a:lnTo>
                  <a:lnTo>
                    <a:pt x="1538" y="220"/>
                  </a:lnTo>
                  <a:lnTo>
                    <a:pt x="1538" y="220"/>
                  </a:lnTo>
                  <a:lnTo>
                    <a:pt x="1545" y="220"/>
                  </a:lnTo>
                  <a:lnTo>
                    <a:pt x="1545" y="220"/>
                  </a:lnTo>
                  <a:lnTo>
                    <a:pt x="1552" y="220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9" y="199"/>
                  </a:lnTo>
                  <a:lnTo>
                    <a:pt x="1559" y="199"/>
                  </a:lnTo>
                  <a:lnTo>
                    <a:pt x="1566" y="199"/>
                  </a:lnTo>
                  <a:lnTo>
                    <a:pt x="1566" y="199"/>
                  </a:lnTo>
                  <a:lnTo>
                    <a:pt x="1573" y="199"/>
                  </a:lnTo>
                  <a:lnTo>
                    <a:pt x="1573" y="199"/>
                  </a:lnTo>
                  <a:lnTo>
                    <a:pt x="1580" y="199"/>
                  </a:lnTo>
                  <a:lnTo>
                    <a:pt x="1580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94" y="199"/>
                  </a:lnTo>
                  <a:lnTo>
                    <a:pt x="1594" y="199"/>
                  </a:lnTo>
                  <a:lnTo>
                    <a:pt x="1601" y="199"/>
                  </a:lnTo>
                  <a:lnTo>
                    <a:pt x="1601" y="199"/>
                  </a:lnTo>
                  <a:lnTo>
                    <a:pt x="1608" y="199"/>
                  </a:lnTo>
                  <a:lnTo>
                    <a:pt x="1608" y="199"/>
                  </a:lnTo>
                  <a:lnTo>
                    <a:pt x="1616" y="199"/>
                  </a:lnTo>
                  <a:lnTo>
                    <a:pt x="1616" y="199"/>
                  </a:lnTo>
                  <a:lnTo>
                    <a:pt x="1623" y="199"/>
                  </a:lnTo>
                  <a:lnTo>
                    <a:pt x="1623" y="199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7" y="199"/>
                  </a:lnTo>
                  <a:lnTo>
                    <a:pt x="1637" y="199"/>
                  </a:lnTo>
                  <a:lnTo>
                    <a:pt x="1644" y="199"/>
                  </a:lnTo>
                  <a:lnTo>
                    <a:pt x="1644" y="199"/>
                  </a:lnTo>
                  <a:lnTo>
                    <a:pt x="1651" y="199"/>
                  </a:lnTo>
                  <a:lnTo>
                    <a:pt x="1651" y="199"/>
                  </a:lnTo>
                  <a:lnTo>
                    <a:pt x="1658" y="199"/>
                  </a:lnTo>
                  <a:lnTo>
                    <a:pt x="1658" y="184"/>
                  </a:lnTo>
                  <a:lnTo>
                    <a:pt x="1658" y="184"/>
                  </a:lnTo>
                  <a:lnTo>
                    <a:pt x="1665" y="184"/>
                  </a:lnTo>
                  <a:lnTo>
                    <a:pt x="1665" y="184"/>
                  </a:lnTo>
                  <a:lnTo>
                    <a:pt x="1672" y="184"/>
                  </a:lnTo>
                  <a:lnTo>
                    <a:pt x="1672" y="184"/>
                  </a:lnTo>
                  <a:lnTo>
                    <a:pt x="1679" y="184"/>
                  </a:lnTo>
                  <a:lnTo>
                    <a:pt x="1679" y="184"/>
                  </a:lnTo>
                  <a:lnTo>
                    <a:pt x="1686" y="184"/>
                  </a:lnTo>
                  <a:lnTo>
                    <a:pt x="1686" y="184"/>
                  </a:lnTo>
                  <a:lnTo>
                    <a:pt x="1694" y="184"/>
                  </a:lnTo>
                  <a:lnTo>
                    <a:pt x="1694" y="163"/>
                  </a:lnTo>
                  <a:lnTo>
                    <a:pt x="1694" y="163"/>
                  </a:lnTo>
                  <a:lnTo>
                    <a:pt x="1701" y="163"/>
                  </a:lnTo>
                  <a:lnTo>
                    <a:pt x="1701" y="163"/>
                  </a:lnTo>
                  <a:lnTo>
                    <a:pt x="1701" y="149"/>
                  </a:lnTo>
                  <a:lnTo>
                    <a:pt x="1708" y="149"/>
                  </a:lnTo>
                  <a:lnTo>
                    <a:pt x="1708" y="149"/>
                  </a:lnTo>
                  <a:lnTo>
                    <a:pt x="1715" y="149"/>
                  </a:lnTo>
                  <a:lnTo>
                    <a:pt x="1715" y="149"/>
                  </a:lnTo>
                  <a:lnTo>
                    <a:pt x="1722" y="149"/>
                  </a:lnTo>
                  <a:lnTo>
                    <a:pt x="1722" y="149"/>
                  </a:lnTo>
                  <a:lnTo>
                    <a:pt x="1729" y="149"/>
                  </a:lnTo>
                  <a:lnTo>
                    <a:pt x="1729" y="149"/>
                  </a:lnTo>
                  <a:lnTo>
                    <a:pt x="1729" y="128"/>
                  </a:lnTo>
                  <a:lnTo>
                    <a:pt x="1736" y="128"/>
                  </a:lnTo>
                  <a:lnTo>
                    <a:pt x="1736" y="128"/>
                  </a:lnTo>
                  <a:lnTo>
                    <a:pt x="1743" y="128"/>
                  </a:lnTo>
                  <a:lnTo>
                    <a:pt x="1743" y="128"/>
                  </a:lnTo>
                  <a:lnTo>
                    <a:pt x="1750" y="128"/>
                  </a:lnTo>
                  <a:lnTo>
                    <a:pt x="1750" y="106"/>
                  </a:lnTo>
                  <a:lnTo>
                    <a:pt x="1750" y="106"/>
                  </a:lnTo>
                  <a:lnTo>
                    <a:pt x="1750" y="92"/>
                  </a:lnTo>
                  <a:lnTo>
                    <a:pt x="1757" y="92"/>
                  </a:lnTo>
                  <a:lnTo>
                    <a:pt x="1757" y="92"/>
                  </a:lnTo>
                  <a:lnTo>
                    <a:pt x="1764" y="92"/>
                  </a:lnTo>
                  <a:lnTo>
                    <a:pt x="1764" y="92"/>
                  </a:lnTo>
                  <a:lnTo>
                    <a:pt x="1764" y="71"/>
                  </a:lnTo>
                  <a:lnTo>
                    <a:pt x="1771" y="71"/>
                  </a:lnTo>
                  <a:lnTo>
                    <a:pt x="1771" y="71"/>
                  </a:lnTo>
                  <a:lnTo>
                    <a:pt x="1779" y="71"/>
                  </a:lnTo>
                  <a:lnTo>
                    <a:pt x="1779" y="71"/>
                  </a:lnTo>
                  <a:lnTo>
                    <a:pt x="1779" y="71"/>
                  </a:lnTo>
                  <a:lnTo>
                    <a:pt x="1786" y="71"/>
                  </a:lnTo>
                  <a:lnTo>
                    <a:pt x="1786" y="71"/>
                  </a:lnTo>
                  <a:lnTo>
                    <a:pt x="1793" y="71"/>
                  </a:lnTo>
                  <a:lnTo>
                    <a:pt x="1793" y="71"/>
                  </a:lnTo>
                  <a:lnTo>
                    <a:pt x="1800" y="71"/>
                  </a:lnTo>
                  <a:lnTo>
                    <a:pt x="1800" y="71"/>
                  </a:lnTo>
                  <a:lnTo>
                    <a:pt x="1807" y="71"/>
                  </a:lnTo>
                  <a:lnTo>
                    <a:pt x="1807" y="71"/>
                  </a:lnTo>
                  <a:lnTo>
                    <a:pt x="1814" y="71"/>
                  </a:lnTo>
                  <a:lnTo>
                    <a:pt x="1814" y="71"/>
                  </a:lnTo>
                  <a:lnTo>
                    <a:pt x="1821" y="71"/>
                  </a:lnTo>
                  <a:lnTo>
                    <a:pt x="1821" y="71"/>
                  </a:lnTo>
                  <a:lnTo>
                    <a:pt x="1828" y="71"/>
                  </a:lnTo>
                  <a:lnTo>
                    <a:pt x="1828" y="71"/>
                  </a:lnTo>
                  <a:lnTo>
                    <a:pt x="1828" y="57"/>
                  </a:lnTo>
                  <a:lnTo>
                    <a:pt x="1835" y="57"/>
                  </a:lnTo>
                  <a:lnTo>
                    <a:pt x="1835" y="57"/>
                  </a:lnTo>
                  <a:lnTo>
                    <a:pt x="1842" y="57"/>
                  </a:lnTo>
                  <a:lnTo>
                    <a:pt x="1842" y="57"/>
                  </a:lnTo>
                  <a:lnTo>
                    <a:pt x="1849" y="57"/>
                  </a:lnTo>
                  <a:lnTo>
                    <a:pt x="1849" y="57"/>
                  </a:lnTo>
                  <a:lnTo>
                    <a:pt x="1856" y="57"/>
                  </a:lnTo>
                  <a:lnTo>
                    <a:pt x="1856" y="57"/>
                  </a:lnTo>
                  <a:lnTo>
                    <a:pt x="1856" y="36"/>
                  </a:lnTo>
                  <a:lnTo>
                    <a:pt x="1864" y="36"/>
                  </a:lnTo>
                  <a:lnTo>
                    <a:pt x="1864" y="36"/>
                  </a:lnTo>
                  <a:lnTo>
                    <a:pt x="1871" y="36"/>
                  </a:lnTo>
                  <a:lnTo>
                    <a:pt x="1871" y="36"/>
                  </a:lnTo>
                  <a:lnTo>
                    <a:pt x="1878" y="36"/>
                  </a:lnTo>
                  <a:lnTo>
                    <a:pt x="1878" y="21"/>
                  </a:lnTo>
                  <a:lnTo>
                    <a:pt x="1878" y="21"/>
                  </a:lnTo>
                  <a:lnTo>
                    <a:pt x="1878" y="0"/>
                  </a:lnTo>
                  <a:lnTo>
                    <a:pt x="1885" y="0"/>
                  </a:lnTo>
                  <a:lnTo>
                    <a:pt x="1885" y="0"/>
                  </a:lnTo>
                  <a:lnTo>
                    <a:pt x="1892" y="0"/>
                  </a:lnTo>
                  <a:lnTo>
                    <a:pt x="1892" y="0"/>
                  </a:lnTo>
                  <a:lnTo>
                    <a:pt x="1899" y="0"/>
                  </a:lnTo>
                  <a:lnTo>
                    <a:pt x="1899" y="0"/>
                  </a:lnTo>
                  <a:lnTo>
                    <a:pt x="1906" y="0"/>
                  </a:lnTo>
                  <a:lnTo>
                    <a:pt x="1906" y="0"/>
                  </a:lnTo>
                  <a:lnTo>
                    <a:pt x="1913" y="0"/>
                  </a:lnTo>
                  <a:lnTo>
                    <a:pt x="1913" y="0"/>
                  </a:lnTo>
                  <a:lnTo>
                    <a:pt x="1920" y="0"/>
                  </a:lnTo>
                  <a:lnTo>
                    <a:pt x="1920" y="0"/>
                  </a:lnTo>
                  <a:lnTo>
                    <a:pt x="1927" y="0"/>
                  </a:lnTo>
                  <a:lnTo>
                    <a:pt x="1927" y="0"/>
                  </a:lnTo>
                  <a:lnTo>
                    <a:pt x="1934" y="0"/>
                  </a:lnTo>
                  <a:lnTo>
                    <a:pt x="1934" y="0"/>
                  </a:lnTo>
                  <a:lnTo>
                    <a:pt x="1942" y="0"/>
                  </a:lnTo>
                  <a:lnTo>
                    <a:pt x="1942" y="0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1956" y="0"/>
                  </a:lnTo>
                  <a:lnTo>
                    <a:pt x="1956" y="0"/>
                  </a:lnTo>
                  <a:lnTo>
                    <a:pt x="1963" y="0"/>
                  </a:lnTo>
                  <a:lnTo>
                    <a:pt x="1963" y="0"/>
                  </a:lnTo>
                  <a:lnTo>
                    <a:pt x="1970" y="0"/>
                  </a:lnTo>
                  <a:lnTo>
                    <a:pt x="1970" y="0"/>
                  </a:lnTo>
                  <a:lnTo>
                    <a:pt x="1977" y="0"/>
                  </a:lnTo>
                  <a:lnTo>
                    <a:pt x="1977" y="0"/>
                  </a:lnTo>
                  <a:lnTo>
                    <a:pt x="1984" y="0"/>
                  </a:lnTo>
                  <a:lnTo>
                    <a:pt x="1984" y="0"/>
                  </a:lnTo>
                  <a:lnTo>
                    <a:pt x="1991" y="0"/>
                  </a:lnTo>
                  <a:lnTo>
                    <a:pt x="1991" y="0"/>
                  </a:lnTo>
                  <a:lnTo>
                    <a:pt x="1998" y="0"/>
                  </a:lnTo>
                  <a:lnTo>
                    <a:pt x="1998" y="0"/>
                  </a:lnTo>
                  <a:lnTo>
                    <a:pt x="2005" y="0"/>
                  </a:lnTo>
                  <a:lnTo>
                    <a:pt x="2005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2027" y="0"/>
                  </a:lnTo>
                  <a:lnTo>
                    <a:pt x="2027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41" y="0"/>
                  </a:lnTo>
                  <a:lnTo>
                    <a:pt x="2041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055" y="0"/>
                  </a:lnTo>
                  <a:lnTo>
                    <a:pt x="2055" y="0"/>
                  </a:lnTo>
                  <a:lnTo>
                    <a:pt x="2062" y="0"/>
                  </a:lnTo>
                  <a:lnTo>
                    <a:pt x="2062" y="0"/>
                  </a:lnTo>
                  <a:lnTo>
                    <a:pt x="2069" y="0"/>
                  </a:lnTo>
                  <a:lnTo>
                    <a:pt x="2069" y="0"/>
                  </a:lnTo>
                  <a:lnTo>
                    <a:pt x="2076" y="0"/>
                  </a:lnTo>
                  <a:lnTo>
                    <a:pt x="2076" y="0"/>
                  </a:lnTo>
                  <a:lnTo>
                    <a:pt x="2083" y="0"/>
                  </a:lnTo>
                  <a:lnTo>
                    <a:pt x="2083" y="0"/>
                  </a:lnTo>
                  <a:lnTo>
                    <a:pt x="2090" y="0"/>
                  </a:lnTo>
                  <a:lnTo>
                    <a:pt x="2090" y="0"/>
                  </a:lnTo>
                  <a:lnTo>
                    <a:pt x="2097" y="0"/>
                  </a:lnTo>
                  <a:lnTo>
                    <a:pt x="2097" y="0"/>
                  </a:lnTo>
                  <a:lnTo>
                    <a:pt x="2105" y="0"/>
                  </a:lnTo>
                  <a:lnTo>
                    <a:pt x="2105" y="0"/>
                  </a:lnTo>
                  <a:lnTo>
                    <a:pt x="2112" y="0"/>
                  </a:lnTo>
                  <a:lnTo>
                    <a:pt x="2112" y="0"/>
                  </a:lnTo>
                  <a:lnTo>
                    <a:pt x="2119" y="0"/>
                  </a:lnTo>
                  <a:lnTo>
                    <a:pt x="2119" y="0"/>
                  </a:lnTo>
                  <a:lnTo>
                    <a:pt x="2126" y="0"/>
                  </a:lnTo>
                  <a:lnTo>
                    <a:pt x="2126" y="0"/>
                  </a:lnTo>
                  <a:lnTo>
                    <a:pt x="2133" y="0"/>
                  </a:lnTo>
                  <a:lnTo>
                    <a:pt x="2133" y="0"/>
                  </a:lnTo>
                  <a:lnTo>
                    <a:pt x="2140" y="0"/>
                  </a:lnTo>
                  <a:lnTo>
                    <a:pt x="2140" y="0"/>
                  </a:lnTo>
                  <a:lnTo>
                    <a:pt x="2147" y="0"/>
                  </a:lnTo>
                  <a:lnTo>
                    <a:pt x="2147" y="0"/>
                  </a:lnTo>
                  <a:lnTo>
                    <a:pt x="2154" y="0"/>
                  </a:lnTo>
                  <a:lnTo>
                    <a:pt x="2154" y="0"/>
                  </a:lnTo>
                  <a:lnTo>
                    <a:pt x="2161" y="0"/>
                  </a:lnTo>
                  <a:lnTo>
                    <a:pt x="2161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175" y="0"/>
                  </a:lnTo>
                  <a:lnTo>
                    <a:pt x="2175" y="0"/>
                  </a:lnTo>
                  <a:lnTo>
                    <a:pt x="2182" y="0"/>
                  </a:lnTo>
                  <a:lnTo>
                    <a:pt x="2182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2197" y="0"/>
                  </a:lnTo>
                  <a:lnTo>
                    <a:pt x="2197" y="0"/>
                  </a:lnTo>
                  <a:lnTo>
                    <a:pt x="2204" y="0"/>
                  </a:lnTo>
                  <a:lnTo>
                    <a:pt x="2204" y="0"/>
                  </a:lnTo>
                  <a:lnTo>
                    <a:pt x="2211" y="0"/>
                  </a:lnTo>
                  <a:lnTo>
                    <a:pt x="2211" y="0"/>
                  </a:lnTo>
                  <a:lnTo>
                    <a:pt x="2218" y="0"/>
                  </a:lnTo>
                  <a:lnTo>
                    <a:pt x="2218" y="0"/>
                  </a:lnTo>
                  <a:lnTo>
                    <a:pt x="2225" y="0"/>
                  </a:lnTo>
                  <a:lnTo>
                    <a:pt x="2225" y="0"/>
                  </a:lnTo>
                  <a:lnTo>
                    <a:pt x="2232" y="0"/>
                  </a:lnTo>
                  <a:lnTo>
                    <a:pt x="2232" y="0"/>
                  </a:lnTo>
                  <a:lnTo>
                    <a:pt x="2239" y="0"/>
                  </a:lnTo>
                  <a:lnTo>
                    <a:pt x="2239" y="0"/>
                  </a:lnTo>
                  <a:lnTo>
                    <a:pt x="2246" y="0"/>
                  </a:lnTo>
                  <a:lnTo>
                    <a:pt x="2246" y="0"/>
                  </a:lnTo>
                  <a:lnTo>
                    <a:pt x="2253" y="0"/>
                  </a:lnTo>
                  <a:lnTo>
                    <a:pt x="2253" y="0"/>
                  </a:lnTo>
                  <a:lnTo>
                    <a:pt x="2260" y="0"/>
                  </a:lnTo>
                  <a:lnTo>
                    <a:pt x="2260" y="0"/>
                  </a:lnTo>
                  <a:lnTo>
                    <a:pt x="2268" y="0"/>
                  </a:lnTo>
                  <a:lnTo>
                    <a:pt x="2268" y="0"/>
                  </a:lnTo>
                  <a:lnTo>
                    <a:pt x="2275" y="0"/>
                  </a:lnTo>
                  <a:lnTo>
                    <a:pt x="2275" y="0"/>
                  </a:lnTo>
                  <a:lnTo>
                    <a:pt x="2282" y="0"/>
                  </a:lnTo>
                  <a:lnTo>
                    <a:pt x="2282" y="0"/>
                  </a:lnTo>
                  <a:lnTo>
                    <a:pt x="2282" y="0"/>
                  </a:lnTo>
                  <a:lnTo>
                    <a:pt x="2289" y="0"/>
                  </a:lnTo>
                  <a:lnTo>
                    <a:pt x="2289" y="0"/>
                  </a:lnTo>
                  <a:lnTo>
                    <a:pt x="2296" y="0"/>
                  </a:lnTo>
                  <a:lnTo>
                    <a:pt x="2296" y="0"/>
                  </a:lnTo>
                  <a:lnTo>
                    <a:pt x="2303" y="0"/>
                  </a:lnTo>
                  <a:lnTo>
                    <a:pt x="2303" y="0"/>
                  </a:lnTo>
                  <a:lnTo>
                    <a:pt x="2310" y="0"/>
                  </a:lnTo>
                  <a:lnTo>
                    <a:pt x="2310" y="0"/>
                  </a:lnTo>
                  <a:lnTo>
                    <a:pt x="2317" y="0"/>
                  </a:lnTo>
                  <a:lnTo>
                    <a:pt x="2317" y="0"/>
                  </a:lnTo>
                  <a:lnTo>
                    <a:pt x="2324" y="0"/>
                  </a:lnTo>
                  <a:lnTo>
                    <a:pt x="2324" y="0"/>
                  </a:lnTo>
                  <a:lnTo>
                    <a:pt x="2331" y="0"/>
                  </a:lnTo>
                  <a:lnTo>
                    <a:pt x="2331" y="0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45" y="0"/>
                  </a:lnTo>
                  <a:lnTo>
                    <a:pt x="2345" y="0"/>
                  </a:lnTo>
                  <a:lnTo>
                    <a:pt x="2353" y="0"/>
                  </a:lnTo>
                  <a:lnTo>
                    <a:pt x="2353" y="0"/>
                  </a:lnTo>
                  <a:lnTo>
                    <a:pt x="2360" y="0"/>
                  </a:lnTo>
                  <a:lnTo>
                    <a:pt x="2360" y="0"/>
                  </a:lnTo>
                  <a:lnTo>
                    <a:pt x="2367" y="0"/>
                  </a:lnTo>
                  <a:lnTo>
                    <a:pt x="2367" y="0"/>
                  </a:lnTo>
                  <a:lnTo>
                    <a:pt x="2374" y="0"/>
                  </a:lnTo>
                  <a:lnTo>
                    <a:pt x="2374" y="0"/>
                  </a:lnTo>
                  <a:lnTo>
                    <a:pt x="2381" y="0"/>
                  </a:lnTo>
                  <a:lnTo>
                    <a:pt x="2381" y="0"/>
                  </a:lnTo>
                  <a:lnTo>
                    <a:pt x="2388" y="0"/>
                  </a:lnTo>
                  <a:lnTo>
                    <a:pt x="2388" y="0"/>
                  </a:lnTo>
                  <a:lnTo>
                    <a:pt x="2395" y="0"/>
                  </a:lnTo>
                  <a:lnTo>
                    <a:pt x="2395" y="0"/>
                  </a:lnTo>
                  <a:lnTo>
                    <a:pt x="2402" y="0"/>
                  </a:lnTo>
                  <a:lnTo>
                    <a:pt x="2402" y="0"/>
                  </a:lnTo>
                  <a:lnTo>
                    <a:pt x="2409" y="0"/>
                  </a:lnTo>
                  <a:lnTo>
                    <a:pt x="2409" y="0"/>
                  </a:lnTo>
                  <a:lnTo>
                    <a:pt x="2416" y="0"/>
                  </a:lnTo>
                  <a:lnTo>
                    <a:pt x="2416" y="0"/>
                  </a:lnTo>
                  <a:lnTo>
                    <a:pt x="2423" y="0"/>
                  </a:lnTo>
                  <a:lnTo>
                    <a:pt x="2423" y="0"/>
                  </a:lnTo>
                  <a:lnTo>
                    <a:pt x="2430" y="0"/>
                  </a:lnTo>
                  <a:lnTo>
                    <a:pt x="2430" y="0"/>
                  </a:lnTo>
                  <a:lnTo>
                    <a:pt x="2438" y="0"/>
                  </a:lnTo>
                  <a:lnTo>
                    <a:pt x="2438" y="0"/>
                  </a:lnTo>
                  <a:lnTo>
                    <a:pt x="2445" y="0"/>
                  </a:lnTo>
                  <a:lnTo>
                    <a:pt x="2445" y="0"/>
                  </a:lnTo>
                  <a:lnTo>
                    <a:pt x="2452" y="0"/>
                  </a:lnTo>
                  <a:lnTo>
                    <a:pt x="2452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66" y="0"/>
                  </a:lnTo>
                  <a:lnTo>
                    <a:pt x="2466" y="0"/>
                  </a:lnTo>
                  <a:lnTo>
                    <a:pt x="2473" y="0"/>
                  </a:lnTo>
                  <a:lnTo>
                    <a:pt x="2473" y="0"/>
                  </a:lnTo>
                  <a:lnTo>
                    <a:pt x="2480" y="0"/>
                  </a:lnTo>
                  <a:lnTo>
                    <a:pt x="2480" y="0"/>
                  </a:lnTo>
                  <a:lnTo>
                    <a:pt x="2487" y="0"/>
                  </a:lnTo>
                  <a:lnTo>
                    <a:pt x="2487" y="0"/>
                  </a:lnTo>
                  <a:lnTo>
                    <a:pt x="2494" y="0"/>
                  </a:lnTo>
                  <a:lnTo>
                    <a:pt x="2494" y="0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508" y="0"/>
                  </a:lnTo>
                  <a:lnTo>
                    <a:pt x="2508" y="0"/>
                  </a:lnTo>
                  <a:lnTo>
                    <a:pt x="2516" y="0"/>
                  </a:lnTo>
                  <a:lnTo>
                    <a:pt x="2516" y="0"/>
                  </a:lnTo>
                  <a:lnTo>
                    <a:pt x="2523" y="0"/>
                  </a:lnTo>
                  <a:lnTo>
                    <a:pt x="2523" y="0"/>
                  </a:lnTo>
                  <a:lnTo>
                    <a:pt x="2530" y="0"/>
                  </a:lnTo>
                  <a:lnTo>
                    <a:pt x="2530" y="0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44" y="0"/>
                  </a:lnTo>
                  <a:lnTo>
                    <a:pt x="2544" y="0"/>
                  </a:lnTo>
                  <a:lnTo>
                    <a:pt x="2551" y="0"/>
                  </a:lnTo>
                  <a:lnTo>
                    <a:pt x="2551" y="0"/>
                  </a:lnTo>
                  <a:lnTo>
                    <a:pt x="2558" y="0"/>
                  </a:lnTo>
                  <a:lnTo>
                    <a:pt x="2558" y="0"/>
                  </a:lnTo>
                  <a:lnTo>
                    <a:pt x="2565" y="0"/>
                  </a:lnTo>
                  <a:lnTo>
                    <a:pt x="2565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9" y="0"/>
                  </a:lnTo>
                  <a:lnTo>
                    <a:pt x="2579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93" y="0"/>
                  </a:lnTo>
                  <a:lnTo>
                    <a:pt x="2593" y="0"/>
                  </a:lnTo>
                  <a:lnTo>
                    <a:pt x="2601" y="0"/>
                  </a:lnTo>
                  <a:lnTo>
                    <a:pt x="2601" y="0"/>
                  </a:lnTo>
                  <a:lnTo>
                    <a:pt x="2608" y="0"/>
                  </a:lnTo>
                  <a:lnTo>
                    <a:pt x="2608" y="0"/>
                  </a:lnTo>
                  <a:lnTo>
                    <a:pt x="2615" y="0"/>
                  </a:lnTo>
                  <a:lnTo>
                    <a:pt x="2615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36" y="0"/>
                  </a:lnTo>
                  <a:lnTo>
                    <a:pt x="2636" y="0"/>
                  </a:lnTo>
                  <a:lnTo>
                    <a:pt x="2643" y="0"/>
                  </a:lnTo>
                  <a:lnTo>
                    <a:pt x="2643" y="0"/>
                  </a:lnTo>
                  <a:lnTo>
                    <a:pt x="2650" y="0"/>
                  </a:lnTo>
                  <a:lnTo>
                    <a:pt x="2650" y="0"/>
                  </a:lnTo>
                  <a:lnTo>
                    <a:pt x="2657" y="0"/>
                  </a:lnTo>
                  <a:lnTo>
                    <a:pt x="2657" y="0"/>
                  </a:lnTo>
                  <a:lnTo>
                    <a:pt x="2664" y="0"/>
                  </a:lnTo>
                  <a:lnTo>
                    <a:pt x="2664" y="0"/>
                  </a:lnTo>
                  <a:lnTo>
                    <a:pt x="2671" y="0"/>
                  </a:lnTo>
                  <a:lnTo>
                    <a:pt x="2671" y="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2686" y="0"/>
                  </a:lnTo>
                  <a:lnTo>
                    <a:pt x="2686" y="0"/>
                  </a:lnTo>
                  <a:lnTo>
                    <a:pt x="2693" y="0"/>
                  </a:lnTo>
                  <a:lnTo>
                    <a:pt x="2693" y="0"/>
                  </a:lnTo>
                  <a:lnTo>
                    <a:pt x="2700" y="0"/>
                  </a:lnTo>
                  <a:lnTo>
                    <a:pt x="2700" y="0"/>
                  </a:lnTo>
                  <a:lnTo>
                    <a:pt x="2707" y="0"/>
                  </a:lnTo>
                  <a:lnTo>
                    <a:pt x="2707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721" y="0"/>
                  </a:lnTo>
                  <a:lnTo>
                    <a:pt x="2721" y="0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735" y="0"/>
                  </a:lnTo>
                  <a:lnTo>
                    <a:pt x="2735" y="0"/>
                  </a:lnTo>
                  <a:lnTo>
                    <a:pt x="2742" y="0"/>
                  </a:lnTo>
                  <a:lnTo>
                    <a:pt x="2742" y="0"/>
                  </a:lnTo>
                  <a:lnTo>
                    <a:pt x="2749" y="0"/>
                  </a:lnTo>
                  <a:lnTo>
                    <a:pt x="2749" y="0"/>
                  </a:lnTo>
                  <a:lnTo>
                    <a:pt x="2756" y="0"/>
                  </a:lnTo>
                  <a:lnTo>
                    <a:pt x="2756" y="0"/>
                  </a:lnTo>
                  <a:lnTo>
                    <a:pt x="2764" y="0"/>
                  </a:lnTo>
                  <a:lnTo>
                    <a:pt x="2764" y="0"/>
                  </a:lnTo>
                  <a:lnTo>
                    <a:pt x="2771" y="0"/>
                  </a:lnTo>
                  <a:lnTo>
                    <a:pt x="2771" y="0"/>
                  </a:lnTo>
                  <a:lnTo>
                    <a:pt x="2778" y="0"/>
                  </a:lnTo>
                  <a:lnTo>
                    <a:pt x="2778" y="0"/>
                  </a:lnTo>
                  <a:lnTo>
                    <a:pt x="2785" y="0"/>
                  </a:lnTo>
                  <a:lnTo>
                    <a:pt x="2785" y="0"/>
                  </a:lnTo>
                  <a:lnTo>
                    <a:pt x="2792" y="0"/>
                  </a:lnTo>
                  <a:lnTo>
                    <a:pt x="2792" y="0"/>
                  </a:lnTo>
                  <a:lnTo>
                    <a:pt x="2792" y="0"/>
                  </a:lnTo>
                  <a:lnTo>
                    <a:pt x="2799" y="0"/>
                  </a:lnTo>
                  <a:lnTo>
                    <a:pt x="2799" y="0"/>
                  </a:lnTo>
                  <a:lnTo>
                    <a:pt x="2806" y="0"/>
                  </a:lnTo>
                  <a:lnTo>
                    <a:pt x="2806" y="0"/>
                  </a:lnTo>
                  <a:lnTo>
                    <a:pt x="2813" y="0"/>
                  </a:lnTo>
                  <a:lnTo>
                    <a:pt x="2813" y="0"/>
                  </a:lnTo>
                  <a:lnTo>
                    <a:pt x="2820" y="0"/>
                  </a:lnTo>
                  <a:lnTo>
                    <a:pt x="2820" y="0"/>
                  </a:lnTo>
                  <a:lnTo>
                    <a:pt x="2827" y="0"/>
                  </a:lnTo>
                  <a:lnTo>
                    <a:pt x="2827" y="0"/>
                  </a:lnTo>
                  <a:lnTo>
                    <a:pt x="2834" y="0"/>
                  </a:lnTo>
                  <a:lnTo>
                    <a:pt x="2834" y="0"/>
                  </a:lnTo>
                  <a:lnTo>
                    <a:pt x="2842" y="0"/>
                  </a:lnTo>
                  <a:lnTo>
                    <a:pt x="2842" y="0"/>
                  </a:lnTo>
                  <a:lnTo>
                    <a:pt x="2849" y="0"/>
                  </a:lnTo>
                  <a:lnTo>
                    <a:pt x="2849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863" y="0"/>
                  </a:lnTo>
                  <a:lnTo>
                    <a:pt x="2863" y="0"/>
                  </a:lnTo>
                  <a:lnTo>
                    <a:pt x="2870" y="0"/>
                  </a:lnTo>
                  <a:lnTo>
                    <a:pt x="2870" y="0"/>
                  </a:lnTo>
                  <a:lnTo>
                    <a:pt x="2877" y="0"/>
                  </a:lnTo>
                  <a:lnTo>
                    <a:pt x="2877" y="0"/>
                  </a:lnTo>
                  <a:lnTo>
                    <a:pt x="2884" y="0"/>
                  </a:lnTo>
                  <a:lnTo>
                    <a:pt x="2884" y="0"/>
                  </a:lnTo>
                  <a:lnTo>
                    <a:pt x="2891" y="0"/>
                  </a:lnTo>
                  <a:lnTo>
                    <a:pt x="2891" y="0"/>
                  </a:lnTo>
                  <a:lnTo>
                    <a:pt x="2898" y="0"/>
                  </a:lnTo>
                  <a:lnTo>
                    <a:pt x="2898" y="0"/>
                  </a:lnTo>
                  <a:lnTo>
                    <a:pt x="2905" y="0"/>
                  </a:lnTo>
                  <a:lnTo>
                    <a:pt x="2905" y="0"/>
                  </a:lnTo>
                  <a:lnTo>
                    <a:pt x="2912" y="0"/>
                  </a:lnTo>
                  <a:lnTo>
                    <a:pt x="2912" y="0"/>
                  </a:lnTo>
                  <a:lnTo>
                    <a:pt x="2919" y="0"/>
                  </a:lnTo>
                  <a:lnTo>
                    <a:pt x="2919" y="0"/>
                  </a:lnTo>
                  <a:lnTo>
                    <a:pt x="2927" y="0"/>
                  </a:lnTo>
                  <a:lnTo>
                    <a:pt x="2927" y="0"/>
                  </a:lnTo>
                  <a:lnTo>
                    <a:pt x="2934" y="0"/>
                  </a:lnTo>
                  <a:lnTo>
                    <a:pt x="2934" y="0"/>
                  </a:lnTo>
                  <a:lnTo>
                    <a:pt x="2941" y="0"/>
                  </a:lnTo>
                  <a:lnTo>
                    <a:pt x="2941" y="0"/>
                  </a:lnTo>
                  <a:lnTo>
                    <a:pt x="2948" y="0"/>
                  </a:lnTo>
                  <a:lnTo>
                    <a:pt x="2948" y="0"/>
                  </a:lnTo>
                  <a:lnTo>
                    <a:pt x="2955" y="0"/>
                  </a:lnTo>
                  <a:lnTo>
                    <a:pt x="2955" y="0"/>
                  </a:lnTo>
                  <a:lnTo>
                    <a:pt x="2962" y="0"/>
                  </a:lnTo>
                  <a:lnTo>
                    <a:pt x="2962" y="0"/>
                  </a:lnTo>
                  <a:lnTo>
                    <a:pt x="2969" y="0"/>
                  </a:lnTo>
                  <a:lnTo>
                    <a:pt x="2969" y="0"/>
                  </a:lnTo>
                  <a:lnTo>
                    <a:pt x="2976" y="0"/>
                  </a:lnTo>
                  <a:lnTo>
                    <a:pt x="2976" y="0"/>
                  </a:lnTo>
                  <a:lnTo>
                    <a:pt x="2983" y="0"/>
                  </a:lnTo>
                  <a:lnTo>
                    <a:pt x="2983" y="0"/>
                  </a:lnTo>
                  <a:lnTo>
                    <a:pt x="2990" y="0"/>
                  </a:lnTo>
                  <a:lnTo>
                    <a:pt x="2990" y="0"/>
                  </a:lnTo>
                  <a:lnTo>
                    <a:pt x="2997" y="0"/>
                  </a:lnTo>
                  <a:lnTo>
                    <a:pt x="2997" y="0"/>
                  </a:lnTo>
                  <a:lnTo>
                    <a:pt x="3004" y="0"/>
                  </a:lnTo>
                  <a:lnTo>
                    <a:pt x="3004" y="0"/>
                  </a:lnTo>
                  <a:lnTo>
                    <a:pt x="3012" y="0"/>
                  </a:lnTo>
                  <a:lnTo>
                    <a:pt x="3012" y="0"/>
                  </a:lnTo>
                  <a:lnTo>
                    <a:pt x="3019" y="0"/>
                  </a:lnTo>
                  <a:lnTo>
                    <a:pt x="3019" y="0"/>
                  </a:lnTo>
                  <a:lnTo>
                    <a:pt x="3026" y="0"/>
                  </a:lnTo>
                  <a:lnTo>
                    <a:pt x="3026" y="0"/>
                  </a:lnTo>
                  <a:lnTo>
                    <a:pt x="3033" y="0"/>
                  </a:lnTo>
                  <a:lnTo>
                    <a:pt x="3033" y="0"/>
                  </a:lnTo>
                  <a:lnTo>
                    <a:pt x="3040" y="0"/>
                  </a:lnTo>
                  <a:lnTo>
                    <a:pt x="3040" y="0"/>
                  </a:lnTo>
                  <a:lnTo>
                    <a:pt x="3047" y="0"/>
                  </a:lnTo>
                  <a:lnTo>
                    <a:pt x="3047" y="0"/>
                  </a:lnTo>
                  <a:lnTo>
                    <a:pt x="3047" y="0"/>
                  </a:lnTo>
                  <a:lnTo>
                    <a:pt x="3054" y="0"/>
                  </a:lnTo>
                  <a:lnTo>
                    <a:pt x="3054" y="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3068" y="0"/>
                  </a:lnTo>
                  <a:lnTo>
                    <a:pt x="3068" y="0"/>
                  </a:lnTo>
                  <a:lnTo>
                    <a:pt x="3075" y="0"/>
                  </a:lnTo>
                  <a:lnTo>
                    <a:pt x="3075" y="0"/>
                  </a:lnTo>
                  <a:lnTo>
                    <a:pt x="3082" y="0"/>
                  </a:lnTo>
                  <a:lnTo>
                    <a:pt x="3082" y="0"/>
                  </a:lnTo>
                  <a:lnTo>
                    <a:pt x="3090" y="0"/>
                  </a:lnTo>
                  <a:lnTo>
                    <a:pt x="3090" y="0"/>
                  </a:lnTo>
                  <a:lnTo>
                    <a:pt x="3097" y="0"/>
                  </a:lnTo>
                  <a:lnTo>
                    <a:pt x="3097" y="0"/>
                  </a:lnTo>
                  <a:lnTo>
                    <a:pt x="3104" y="0"/>
                  </a:lnTo>
                  <a:lnTo>
                    <a:pt x="3104" y="0"/>
                  </a:lnTo>
                  <a:lnTo>
                    <a:pt x="3111" y="0"/>
                  </a:lnTo>
                  <a:lnTo>
                    <a:pt x="3111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125" y="0"/>
                  </a:lnTo>
                  <a:lnTo>
                    <a:pt x="3125" y="0"/>
                  </a:lnTo>
                  <a:lnTo>
                    <a:pt x="3132" y="0"/>
                  </a:lnTo>
                  <a:lnTo>
                    <a:pt x="3132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3146" y="0"/>
                  </a:lnTo>
                  <a:lnTo>
                    <a:pt x="3146" y="0"/>
                  </a:lnTo>
                  <a:lnTo>
                    <a:pt x="3153" y="0"/>
                  </a:lnTo>
                  <a:lnTo>
                    <a:pt x="3153" y="0"/>
                  </a:lnTo>
                  <a:lnTo>
                    <a:pt x="3160" y="0"/>
                  </a:lnTo>
                  <a:lnTo>
                    <a:pt x="3160" y="0"/>
                  </a:lnTo>
                  <a:lnTo>
                    <a:pt x="3167" y="0"/>
                  </a:lnTo>
                  <a:lnTo>
                    <a:pt x="3167" y="0"/>
                  </a:lnTo>
                  <a:lnTo>
                    <a:pt x="3175" y="0"/>
                  </a:lnTo>
                  <a:lnTo>
                    <a:pt x="3175" y="0"/>
                  </a:lnTo>
                  <a:lnTo>
                    <a:pt x="3182" y="0"/>
                  </a:lnTo>
                  <a:lnTo>
                    <a:pt x="3182" y="0"/>
                  </a:lnTo>
                  <a:lnTo>
                    <a:pt x="3189" y="0"/>
                  </a:lnTo>
                  <a:lnTo>
                    <a:pt x="3189" y="0"/>
                  </a:lnTo>
                  <a:lnTo>
                    <a:pt x="3196" y="0"/>
                  </a:lnTo>
                  <a:lnTo>
                    <a:pt x="3196" y="0"/>
                  </a:lnTo>
                  <a:lnTo>
                    <a:pt x="3203" y="0"/>
                  </a:lnTo>
                  <a:lnTo>
                    <a:pt x="3203" y="0"/>
                  </a:lnTo>
                  <a:lnTo>
                    <a:pt x="3210" y="0"/>
                  </a:lnTo>
                  <a:lnTo>
                    <a:pt x="3210" y="0"/>
                  </a:lnTo>
                  <a:lnTo>
                    <a:pt x="3217" y="0"/>
                  </a:lnTo>
                  <a:lnTo>
                    <a:pt x="3217" y="0"/>
                  </a:lnTo>
                  <a:lnTo>
                    <a:pt x="3224" y="0"/>
                  </a:lnTo>
                  <a:lnTo>
                    <a:pt x="3224" y="0"/>
                  </a:lnTo>
                  <a:lnTo>
                    <a:pt x="3231" y="0"/>
                  </a:lnTo>
                  <a:lnTo>
                    <a:pt x="3231" y="0"/>
                  </a:lnTo>
                  <a:lnTo>
                    <a:pt x="3238" y="0"/>
                  </a:lnTo>
                  <a:lnTo>
                    <a:pt x="3238" y="0"/>
                  </a:lnTo>
                  <a:lnTo>
                    <a:pt x="3245" y="0"/>
                  </a:lnTo>
                  <a:lnTo>
                    <a:pt x="3245" y="0"/>
                  </a:lnTo>
                  <a:lnTo>
                    <a:pt x="3253" y="0"/>
                  </a:lnTo>
                  <a:lnTo>
                    <a:pt x="3253" y="0"/>
                  </a:lnTo>
                  <a:lnTo>
                    <a:pt x="3260" y="0"/>
                  </a:lnTo>
                  <a:lnTo>
                    <a:pt x="3260" y="0"/>
                  </a:lnTo>
                  <a:lnTo>
                    <a:pt x="3267" y="0"/>
                  </a:lnTo>
                  <a:lnTo>
                    <a:pt x="3267" y="0"/>
                  </a:lnTo>
                  <a:lnTo>
                    <a:pt x="3274" y="0"/>
                  </a:lnTo>
                  <a:lnTo>
                    <a:pt x="3274" y="0"/>
                  </a:lnTo>
                  <a:lnTo>
                    <a:pt x="3281" y="0"/>
                  </a:lnTo>
                  <a:lnTo>
                    <a:pt x="3281" y="0"/>
                  </a:lnTo>
                  <a:lnTo>
                    <a:pt x="3288" y="0"/>
                  </a:lnTo>
                  <a:lnTo>
                    <a:pt x="3288" y="0"/>
                  </a:lnTo>
                  <a:lnTo>
                    <a:pt x="3295" y="0"/>
                  </a:lnTo>
                  <a:lnTo>
                    <a:pt x="3295" y="0"/>
                  </a:lnTo>
                  <a:lnTo>
                    <a:pt x="3302" y="0"/>
                  </a:lnTo>
                  <a:lnTo>
                    <a:pt x="3302" y="0"/>
                  </a:lnTo>
                  <a:lnTo>
                    <a:pt x="3302" y="0"/>
                  </a:lnTo>
                  <a:lnTo>
                    <a:pt x="3309" y="0"/>
                  </a:lnTo>
                  <a:lnTo>
                    <a:pt x="3309" y="0"/>
                  </a:lnTo>
                  <a:lnTo>
                    <a:pt x="3316" y="0"/>
                  </a:lnTo>
                  <a:lnTo>
                    <a:pt x="3316" y="0"/>
                  </a:lnTo>
                  <a:lnTo>
                    <a:pt x="3323" y="0"/>
                  </a:lnTo>
                  <a:lnTo>
                    <a:pt x="3323" y="0"/>
                  </a:lnTo>
                  <a:lnTo>
                    <a:pt x="3330" y="0"/>
                  </a:lnTo>
                  <a:lnTo>
                    <a:pt x="3330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345" y="0"/>
                  </a:lnTo>
                  <a:lnTo>
                    <a:pt x="3345" y="0"/>
                  </a:lnTo>
                  <a:lnTo>
                    <a:pt x="3352" y="0"/>
                  </a:lnTo>
                  <a:lnTo>
                    <a:pt x="3352" y="0"/>
                  </a:lnTo>
                  <a:lnTo>
                    <a:pt x="3359" y="0"/>
                  </a:lnTo>
                  <a:lnTo>
                    <a:pt x="3359" y="0"/>
                  </a:lnTo>
                  <a:lnTo>
                    <a:pt x="3366" y="0"/>
                  </a:lnTo>
                  <a:lnTo>
                    <a:pt x="3366" y="0"/>
                  </a:lnTo>
                  <a:lnTo>
                    <a:pt x="3373" y="0"/>
                  </a:lnTo>
                  <a:lnTo>
                    <a:pt x="3373" y="0"/>
                  </a:lnTo>
                  <a:lnTo>
                    <a:pt x="3380" y="0"/>
                  </a:lnTo>
                  <a:lnTo>
                    <a:pt x="3380" y="0"/>
                  </a:lnTo>
                  <a:lnTo>
                    <a:pt x="3387" y="0"/>
                  </a:lnTo>
                  <a:lnTo>
                    <a:pt x="3387" y="0"/>
                  </a:lnTo>
                  <a:lnTo>
                    <a:pt x="3394" y="0"/>
                  </a:lnTo>
                  <a:lnTo>
                    <a:pt x="3394" y="0"/>
                  </a:lnTo>
                  <a:lnTo>
                    <a:pt x="3401" y="0"/>
                  </a:lnTo>
                  <a:lnTo>
                    <a:pt x="3401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16" y="0"/>
                  </a:lnTo>
                  <a:lnTo>
                    <a:pt x="3416" y="0"/>
                  </a:lnTo>
                  <a:lnTo>
                    <a:pt x="3423" y="0"/>
                  </a:lnTo>
                  <a:lnTo>
                    <a:pt x="3423" y="0"/>
                  </a:lnTo>
                  <a:lnTo>
                    <a:pt x="3430" y="0"/>
                  </a:lnTo>
                  <a:lnTo>
                    <a:pt x="3430" y="0"/>
                  </a:lnTo>
                  <a:lnTo>
                    <a:pt x="3437" y="0"/>
                  </a:lnTo>
                  <a:lnTo>
                    <a:pt x="3437" y="0"/>
                  </a:lnTo>
                  <a:lnTo>
                    <a:pt x="3444" y="0"/>
                  </a:lnTo>
                  <a:lnTo>
                    <a:pt x="3444" y="0"/>
                  </a:lnTo>
                  <a:lnTo>
                    <a:pt x="3451" y="0"/>
                  </a:lnTo>
                  <a:lnTo>
                    <a:pt x="3451" y="0"/>
                  </a:lnTo>
                  <a:lnTo>
                    <a:pt x="3458" y="0"/>
                  </a:lnTo>
                  <a:lnTo>
                    <a:pt x="3458" y="0"/>
                  </a:lnTo>
                  <a:lnTo>
                    <a:pt x="3465" y="0"/>
                  </a:lnTo>
                  <a:lnTo>
                    <a:pt x="3465" y="0"/>
                  </a:lnTo>
                  <a:lnTo>
                    <a:pt x="3472" y="0"/>
                  </a:lnTo>
                  <a:lnTo>
                    <a:pt x="3472" y="0"/>
                  </a:lnTo>
                  <a:lnTo>
                    <a:pt x="3479" y="0"/>
                  </a:lnTo>
                  <a:lnTo>
                    <a:pt x="3479" y="0"/>
                  </a:lnTo>
                  <a:lnTo>
                    <a:pt x="3486" y="0"/>
                  </a:lnTo>
                  <a:lnTo>
                    <a:pt x="3486" y="0"/>
                  </a:lnTo>
                  <a:lnTo>
                    <a:pt x="3493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Text Box 34"/>
            <p:cNvSpPr txBox="1">
              <a:spLocks noChangeArrowheads="1"/>
            </p:cNvSpPr>
            <p:nvPr/>
          </p:nvSpPr>
          <p:spPr bwMode="auto">
            <a:xfrm>
              <a:off x="3726" y="2295"/>
              <a:ext cx="17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200">
                  <a:solidFill>
                    <a:srgbClr val="FF0000"/>
                  </a:solidFill>
                  <a:latin typeface="Arial" charset="0"/>
                </a:rPr>
                <a:t>Multiple islet Abs (3.7%)</a:t>
              </a:r>
              <a:endParaRPr lang="en-GB" sz="22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74115" name="Group 35"/>
          <p:cNvGrpSpPr>
            <a:grpSpLocks/>
          </p:cNvGrpSpPr>
          <p:nvPr/>
        </p:nvGrpSpPr>
        <p:grpSpPr bwMode="auto">
          <a:xfrm>
            <a:off x="1044575" y="3979863"/>
            <a:ext cx="7707711" cy="1608137"/>
            <a:chOff x="585" y="2507"/>
            <a:chExt cx="4315" cy="1013"/>
          </a:xfrm>
        </p:grpSpPr>
        <p:sp>
          <p:nvSpPr>
            <p:cNvPr id="174116" name="Freeform 36"/>
            <p:cNvSpPr>
              <a:spLocks/>
            </p:cNvSpPr>
            <p:nvPr/>
          </p:nvSpPr>
          <p:spPr bwMode="auto">
            <a:xfrm>
              <a:off x="585" y="2507"/>
              <a:ext cx="2968" cy="1013"/>
            </a:xfrm>
            <a:custGeom>
              <a:avLst/>
              <a:gdLst/>
              <a:ahLst/>
              <a:cxnLst>
                <a:cxn ang="0">
                  <a:pos x="49" y="1013"/>
                </a:cxn>
                <a:cxn ang="0">
                  <a:pos x="113" y="1013"/>
                </a:cxn>
                <a:cxn ang="0">
                  <a:pos x="170" y="1013"/>
                </a:cxn>
                <a:cxn ang="0">
                  <a:pos x="234" y="1013"/>
                </a:cxn>
                <a:cxn ang="0">
                  <a:pos x="290" y="1013"/>
                </a:cxn>
                <a:cxn ang="0">
                  <a:pos x="347" y="1006"/>
                </a:cxn>
                <a:cxn ang="0">
                  <a:pos x="404" y="1006"/>
                </a:cxn>
                <a:cxn ang="0">
                  <a:pos x="468" y="1006"/>
                </a:cxn>
                <a:cxn ang="0">
                  <a:pos x="524" y="1006"/>
                </a:cxn>
                <a:cxn ang="0">
                  <a:pos x="581" y="1006"/>
                </a:cxn>
                <a:cxn ang="0">
                  <a:pos x="638" y="970"/>
                </a:cxn>
                <a:cxn ang="0">
                  <a:pos x="687" y="942"/>
                </a:cxn>
                <a:cxn ang="0">
                  <a:pos x="737" y="878"/>
                </a:cxn>
                <a:cxn ang="0">
                  <a:pos x="794" y="878"/>
                </a:cxn>
                <a:cxn ang="0">
                  <a:pos x="850" y="850"/>
                </a:cxn>
                <a:cxn ang="0">
                  <a:pos x="907" y="850"/>
                </a:cxn>
                <a:cxn ang="0">
                  <a:pos x="971" y="850"/>
                </a:cxn>
                <a:cxn ang="0">
                  <a:pos x="1027" y="850"/>
                </a:cxn>
                <a:cxn ang="0">
                  <a:pos x="1084" y="850"/>
                </a:cxn>
                <a:cxn ang="0">
                  <a:pos x="1148" y="850"/>
                </a:cxn>
                <a:cxn ang="0">
                  <a:pos x="1205" y="850"/>
                </a:cxn>
                <a:cxn ang="0">
                  <a:pos x="1268" y="850"/>
                </a:cxn>
                <a:cxn ang="0">
                  <a:pos x="1318" y="836"/>
                </a:cxn>
                <a:cxn ang="0">
                  <a:pos x="1382" y="836"/>
                </a:cxn>
                <a:cxn ang="0">
                  <a:pos x="1438" y="836"/>
                </a:cxn>
                <a:cxn ang="0">
                  <a:pos x="1495" y="814"/>
                </a:cxn>
                <a:cxn ang="0">
                  <a:pos x="1552" y="814"/>
                </a:cxn>
                <a:cxn ang="0">
                  <a:pos x="1601" y="758"/>
                </a:cxn>
                <a:cxn ang="0">
                  <a:pos x="1658" y="744"/>
                </a:cxn>
                <a:cxn ang="0">
                  <a:pos x="1715" y="687"/>
                </a:cxn>
                <a:cxn ang="0">
                  <a:pos x="1764" y="630"/>
                </a:cxn>
                <a:cxn ang="0">
                  <a:pos x="1814" y="595"/>
                </a:cxn>
                <a:cxn ang="0">
                  <a:pos x="1878" y="595"/>
                </a:cxn>
                <a:cxn ang="0">
                  <a:pos x="1934" y="574"/>
                </a:cxn>
                <a:cxn ang="0">
                  <a:pos x="1991" y="574"/>
                </a:cxn>
                <a:cxn ang="0">
                  <a:pos x="2048" y="574"/>
                </a:cxn>
                <a:cxn ang="0">
                  <a:pos x="2112" y="574"/>
                </a:cxn>
                <a:cxn ang="0">
                  <a:pos x="2168" y="574"/>
                </a:cxn>
                <a:cxn ang="0">
                  <a:pos x="2232" y="574"/>
                </a:cxn>
                <a:cxn ang="0">
                  <a:pos x="2282" y="552"/>
                </a:cxn>
                <a:cxn ang="0">
                  <a:pos x="2345" y="552"/>
                </a:cxn>
                <a:cxn ang="0">
                  <a:pos x="2402" y="552"/>
                </a:cxn>
                <a:cxn ang="0">
                  <a:pos x="2466" y="552"/>
                </a:cxn>
                <a:cxn ang="0">
                  <a:pos x="2523" y="524"/>
                </a:cxn>
                <a:cxn ang="0">
                  <a:pos x="2572" y="489"/>
                </a:cxn>
                <a:cxn ang="0">
                  <a:pos x="2636" y="489"/>
                </a:cxn>
                <a:cxn ang="0">
                  <a:pos x="2693" y="418"/>
                </a:cxn>
                <a:cxn ang="0">
                  <a:pos x="2749" y="382"/>
                </a:cxn>
                <a:cxn ang="0">
                  <a:pos x="2799" y="318"/>
                </a:cxn>
                <a:cxn ang="0">
                  <a:pos x="2856" y="283"/>
                </a:cxn>
                <a:cxn ang="0">
                  <a:pos x="2912" y="248"/>
                </a:cxn>
                <a:cxn ang="0">
                  <a:pos x="2969" y="212"/>
                </a:cxn>
                <a:cxn ang="0">
                  <a:pos x="3033" y="212"/>
                </a:cxn>
                <a:cxn ang="0">
                  <a:pos x="3082" y="184"/>
                </a:cxn>
                <a:cxn ang="0">
                  <a:pos x="3139" y="148"/>
                </a:cxn>
                <a:cxn ang="0">
                  <a:pos x="3203" y="148"/>
                </a:cxn>
                <a:cxn ang="0">
                  <a:pos x="3260" y="148"/>
                </a:cxn>
                <a:cxn ang="0">
                  <a:pos x="3316" y="148"/>
                </a:cxn>
                <a:cxn ang="0">
                  <a:pos x="3380" y="148"/>
                </a:cxn>
                <a:cxn ang="0">
                  <a:pos x="3437" y="148"/>
                </a:cxn>
              </a:cxnLst>
              <a:rect l="0" t="0" r="r" b="b"/>
              <a:pathLst>
                <a:path w="3493" h="1013">
                  <a:moveTo>
                    <a:pt x="0" y="1013"/>
                  </a:moveTo>
                  <a:lnTo>
                    <a:pt x="0" y="1013"/>
                  </a:lnTo>
                  <a:lnTo>
                    <a:pt x="0" y="1013"/>
                  </a:lnTo>
                  <a:lnTo>
                    <a:pt x="7" y="1013"/>
                  </a:lnTo>
                  <a:lnTo>
                    <a:pt x="7" y="1013"/>
                  </a:lnTo>
                  <a:lnTo>
                    <a:pt x="14" y="1013"/>
                  </a:lnTo>
                  <a:lnTo>
                    <a:pt x="14" y="1013"/>
                  </a:lnTo>
                  <a:lnTo>
                    <a:pt x="21" y="1013"/>
                  </a:lnTo>
                  <a:lnTo>
                    <a:pt x="21" y="1013"/>
                  </a:lnTo>
                  <a:lnTo>
                    <a:pt x="28" y="1013"/>
                  </a:lnTo>
                  <a:lnTo>
                    <a:pt x="28" y="1013"/>
                  </a:lnTo>
                  <a:lnTo>
                    <a:pt x="35" y="1013"/>
                  </a:lnTo>
                  <a:lnTo>
                    <a:pt x="35" y="1013"/>
                  </a:lnTo>
                  <a:lnTo>
                    <a:pt x="42" y="1013"/>
                  </a:lnTo>
                  <a:lnTo>
                    <a:pt x="42" y="1013"/>
                  </a:lnTo>
                  <a:lnTo>
                    <a:pt x="49" y="1013"/>
                  </a:lnTo>
                  <a:lnTo>
                    <a:pt x="49" y="1013"/>
                  </a:lnTo>
                  <a:lnTo>
                    <a:pt x="57" y="1013"/>
                  </a:lnTo>
                  <a:lnTo>
                    <a:pt x="57" y="1013"/>
                  </a:lnTo>
                  <a:lnTo>
                    <a:pt x="64" y="1013"/>
                  </a:lnTo>
                  <a:lnTo>
                    <a:pt x="64" y="1013"/>
                  </a:lnTo>
                  <a:lnTo>
                    <a:pt x="71" y="1013"/>
                  </a:lnTo>
                  <a:lnTo>
                    <a:pt x="71" y="1013"/>
                  </a:lnTo>
                  <a:lnTo>
                    <a:pt x="78" y="1013"/>
                  </a:lnTo>
                  <a:lnTo>
                    <a:pt x="78" y="1013"/>
                  </a:lnTo>
                  <a:lnTo>
                    <a:pt x="85" y="1013"/>
                  </a:lnTo>
                  <a:lnTo>
                    <a:pt x="85" y="1013"/>
                  </a:lnTo>
                  <a:lnTo>
                    <a:pt x="92" y="1013"/>
                  </a:lnTo>
                  <a:lnTo>
                    <a:pt x="92" y="1013"/>
                  </a:lnTo>
                  <a:lnTo>
                    <a:pt x="99" y="1013"/>
                  </a:lnTo>
                  <a:lnTo>
                    <a:pt x="99" y="1013"/>
                  </a:lnTo>
                  <a:lnTo>
                    <a:pt x="106" y="1013"/>
                  </a:lnTo>
                  <a:lnTo>
                    <a:pt x="106" y="1013"/>
                  </a:lnTo>
                  <a:lnTo>
                    <a:pt x="113" y="1013"/>
                  </a:lnTo>
                  <a:lnTo>
                    <a:pt x="113" y="1013"/>
                  </a:lnTo>
                  <a:lnTo>
                    <a:pt x="120" y="1013"/>
                  </a:lnTo>
                  <a:lnTo>
                    <a:pt x="120" y="1013"/>
                  </a:lnTo>
                  <a:lnTo>
                    <a:pt x="127" y="1013"/>
                  </a:lnTo>
                  <a:lnTo>
                    <a:pt x="127" y="1013"/>
                  </a:lnTo>
                  <a:lnTo>
                    <a:pt x="135" y="1013"/>
                  </a:lnTo>
                  <a:lnTo>
                    <a:pt x="135" y="1013"/>
                  </a:lnTo>
                  <a:lnTo>
                    <a:pt x="142" y="1013"/>
                  </a:lnTo>
                  <a:lnTo>
                    <a:pt x="142" y="1013"/>
                  </a:lnTo>
                  <a:lnTo>
                    <a:pt x="149" y="1013"/>
                  </a:lnTo>
                  <a:lnTo>
                    <a:pt x="149" y="1013"/>
                  </a:lnTo>
                  <a:lnTo>
                    <a:pt x="156" y="1013"/>
                  </a:lnTo>
                  <a:lnTo>
                    <a:pt x="156" y="1013"/>
                  </a:lnTo>
                  <a:lnTo>
                    <a:pt x="163" y="1013"/>
                  </a:lnTo>
                  <a:lnTo>
                    <a:pt x="163" y="1013"/>
                  </a:lnTo>
                  <a:lnTo>
                    <a:pt x="170" y="1013"/>
                  </a:lnTo>
                  <a:lnTo>
                    <a:pt x="170" y="1013"/>
                  </a:lnTo>
                  <a:lnTo>
                    <a:pt x="177" y="1013"/>
                  </a:lnTo>
                  <a:lnTo>
                    <a:pt x="177" y="1013"/>
                  </a:lnTo>
                  <a:lnTo>
                    <a:pt x="184" y="1013"/>
                  </a:lnTo>
                  <a:lnTo>
                    <a:pt x="184" y="1013"/>
                  </a:lnTo>
                  <a:lnTo>
                    <a:pt x="191" y="1013"/>
                  </a:lnTo>
                  <a:lnTo>
                    <a:pt x="191" y="1013"/>
                  </a:lnTo>
                  <a:lnTo>
                    <a:pt x="198" y="1013"/>
                  </a:lnTo>
                  <a:lnTo>
                    <a:pt x="198" y="1013"/>
                  </a:lnTo>
                  <a:lnTo>
                    <a:pt x="205" y="1013"/>
                  </a:lnTo>
                  <a:lnTo>
                    <a:pt x="205" y="1013"/>
                  </a:lnTo>
                  <a:lnTo>
                    <a:pt x="212" y="1013"/>
                  </a:lnTo>
                  <a:lnTo>
                    <a:pt x="212" y="1013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27" y="1013"/>
                  </a:lnTo>
                  <a:lnTo>
                    <a:pt x="227" y="1013"/>
                  </a:lnTo>
                  <a:lnTo>
                    <a:pt x="234" y="1013"/>
                  </a:lnTo>
                  <a:lnTo>
                    <a:pt x="234" y="1013"/>
                  </a:lnTo>
                  <a:lnTo>
                    <a:pt x="241" y="1013"/>
                  </a:lnTo>
                  <a:lnTo>
                    <a:pt x="241" y="1013"/>
                  </a:lnTo>
                  <a:lnTo>
                    <a:pt x="248" y="1013"/>
                  </a:lnTo>
                  <a:lnTo>
                    <a:pt x="248" y="1013"/>
                  </a:lnTo>
                  <a:lnTo>
                    <a:pt x="255" y="1013"/>
                  </a:lnTo>
                  <a:lnTo>
                    <a:pt x="255" y="1013"/>
                  </a:lnTo>
                  <a:lnTo>
                    <a:pt x="255" y="1013"/>
                  </a:lnTo>
                  <a:lnTo>
                    <a:pt x="262" y="1013"/>
                  </a:lnTo>
                  <a:lnTo>
                    <a:pt x="262" y="1013"/>
                  </a:lnTo>
                  <a:lnTo>
                    <a:pt x="269" y="1013"/>
                  </a:lnTo>
                  <a:lnTo>
                    <a:pt x="269" y="1013"/>
                  </a:lnTo>
                  <a:lnTo>
                    <a:pt x="276" y="1013"/>
                  </a:lnTo>
                  <a:lnTo>
                    <a:pt x="276" y="1013"/>
                  </a:lnTo>
                  <a:lnTo>
                    <a:pt x="283" y="1013"/>
                  </a:lnTo>
                  <a:lnTo>
                    <a:pt x="283" y="1013"/>
                  </a:lnTo>
                  <a:lnTo>
                    <a:pt x="290" y="1013"/>
                  </a:lnTo>
                  <a:lnTo>
                    <a:pt x="290" y="1013"/>
                  </a:lnTo>
                  <a:lnTo>
                    <a:pt x="297" y="1013"/>
                  </a:lnTo>
                  <a:lnTo>
                    <a:pt x="297" y="1013"/>
                  </a:lnTo>
                  <a:lnTo>
                    <a:pt x="305" y="1013"/>
                  </a:lnTo>
                  <a:lnTo>
                    <a:pt x="305" y="1013"/>
                  </a:lnTo>
                  <a:lnTo>
                    <a:pt x="312" y="1013"/>
                  </a:lnTo>
                  <a:lnTo>
                    <a:pt x="312" y="1013"/>
                  </a:lnTo>
                  <a:lnTo>
                    <a:pt x="319" y="1013"/>
                  </a:lnTo>
                  <a:lnTo>
                    <a:pt x="319" y="1013"/>
                  </a:lnTo>
                  <a:lnTo>
                    <a:pt x="326" y="1013"/>
                  </a:lnTo>
                  <a:lnTo>
                    <a:pt x="326" y="1013"/>
                  </a:lnTo>
                  <a:lnTo>
                    <a:pt x="326" y="1006"/>
                  </a:lnTo>
                  <a:lnTo>
                    <a:pt x="333" y="1006"/>
                  </a:lnTo>
                  <a:lnTo>
                    <a:pt x="333" y="1006"/>
                  </a:lnTo>
                  <a:lnTo>
                    <a:pt x="340" y="1006"/>
                  </a:lnTo>
                  <a:lnTo>
                    <a:pt x="340" y="1006"/>
                  </a:lnTo>
                  <a:lnTo>
                    <a:pt x="347" y="1006"/>
                  </a:lnTo>
                  <a:lnTo>
                    <a:pt x="347" y="1006"/>
                  </a:lnTo>
                  <a:lnTo>
                    <a:pt x="354" y="1006"/>
                  </a:lnTo>
                  <a:lnTo>
                    <a:pt x="354" y="1006"/>
                  </a:lnTo>
                  <a:lnTo>
                    <a:pt x="361" y="1006"/>
                  </a:lnTo>
                  <a:lnTo>
                    <a:pt x="361" y="1006"/>
                  </a:lnTo>
                  <a:lnTo>
                    <a:pt x="368" y="1006"/>
                  </a:lnTo>
                  <a:lnTo>
                    <a:pt x="368" y="1006"/>
                  </a:lnTo>
                  <a:lnTo>
                    <a:pt x="375" y="1006"/>
                  </a:lnTo>
                  <a:lnTo>
                    <a:pt x="375" y="1006"/>
                  </a:lnTo>
                  <a:lnTo>
                    <a:pt x="383" y="1006"/>
                  </a:lnTo>
                  <a:lnTo>
                    <a:pt x="383" y="1006"/>
                  </a:lnTo>
                  <a:lnTo>
                    <a:pt x="390" y="1006"/>
                  </a:lnTo>
                  <a:lnTo>
                    <a:pt x="390" y="1006"/>
                  </a:lnTo>
                  <a:lnTo>
                    <a:pt x="397" y="1006"/>
                  </a:lnTo>
                  <a:lnTo>
                    <a:pt x="397" y="1006"/>
                  </a:lnTo>
                  <a:lnTo>
                    <a:pt x="404" y="1006"/>
                  </a:lnTo>
                  <a:lnTo>
                    <a:pt x="404" y="1006"/>
                  </a:lnTo>
                  <a:lnTo>
                    <a:pt x="411" y="1006"/>
                  </a:lnTo>
                  <a:lnTo>
                    <a:pt x="411" y="1006"/>
                  </a:lnTo>
                  <a:lnTo>
                    <a:pt x="418" y="1006"/>
                  </a:lnTo>
                  <a:lnTo>
                    <a:pt x="418" y="1006"/>
                  </a:lnTo>
                  <a:lnTo>
                    <a:pt x="425" y="1006"/>
                  </a:lnTo>
                  <a:lnTo>
                    <a:pt x="425" y="1006"/>
                  </a:lnTo>
                  <a:lnTo>
                    <a:pt x="432" y="1006"/>
                  </a:lnTo>
                  <a:lnTo>
                    <a:pt x="432" y="1006"/>
                  </a:lnTo>
                  <a:lnTo>
                    <a:pt x="439" y="1006"/>
                  </a:lnTo>
                  <a:lnTo>
                    <a:pt x="439" y="1006"/>
                  </a:lnTo>
                  <a:lnTo>
                    <a:pt x="446" y="1006"/>
                  </a:lnTo>
                  <a:lnTo>
                    <a:pt x="446" y="1006"/>
                  </a:lnTo>
                  <a:lnTo>
                    <a:pt x="453" y="1006"/>
                  </a:lnTo>
                  <a:lnTo>
                    <a:pt x="453" y="1006"/>
                  </a:lnTo>
                  <a:lnTo>
                    <a:pt x="460" y="1006"/>
                  </a:lnTo>
                  <a:lnTo>
                    <a:pt x="460" y="1006"/>
                  </a:lnTo>
                  <a:lnTo>
                    <a:pt x="468" y="1006"/>
                  </a:lnTo>
                  <a:lnTo>
                    <a:pt x="468" y="1006"/>
                  </a:lnTo>
                  <a:lnTo>
                    <a:pt x="475" y="1006"/>
                  </a:lnTo>
                  <a:lnTo>
                    <a:pt x="475" y="1006"/>
                  </a:lnTo>
                  <a:lnTo>
                    <a:pt x="482" y="1006"/>
                  </a:lnTo>
                  <a:lnTo>
                    <a:pt x="482" y="1006"/>
                  </a:lnTo>
                  <a:lnTo>
                    <a:pt x="489" y="1006"/>
                  </a:lnTo>
                  <a:lnTo>
                    <a:pt x="489" y="1006"/>
                  </a:lnTo>
                  <a:lnTo>
                    <a:pt x="496" y="1006"/>
                  </a:lnTo>
                  <a:lnTo>
                    <a:pt x="496" y="1006"/>
                  </a:lnTo>
                  <a:lnTo>
                    <a:pt x="503" y="1006"/>
                  </a:lnTo>
                  <a:lnTo>
                    <a:pt x="503" y="1006"/>
                  </a:lnTo>
                  <a:lnTo>
                    <a:pt x="503" y="1006"/>
                  </a:lnTo>
                  <a:lnTo>
                    <a:pt x="510" y="1006"/>
                  </a:lnTo>
                  <a:lnTo>
                    <a:pt x="510" y="1006"/>
                  </a:lnTo>
                  <a:lnTo>
                    <a:pt x="517" y="1006"/>
                  </a:lnTo>
                  <a:lnTo>
                    <a:pt x="517" y="1006"/>
                  </a:lnTo>
                  <a:lnTo>
                    <a:pt x="524" y="1006"/>
                  </a:lnTo>
                  <a:lnTo>
                    <a:pt x="524" y="1006"/>
                  </a:lnTo>
                  <a:lnTo>
                    <a:pt x="531" y="1006"/>
                  </a:lnTo>
                  <a:lnTo>
                    <a:pt x="531" y="1006"/>
                  </a:lnTo>
                  <a:lnTo>
                    <a:pt x="538" y="1006"/>
                  </a:lnTo>
                  <a:lnTo>
                    <a:pt x="538" y="1006"/>
                  </a:lnTo>
                  <a:lnTo>
                    <a:pt x="546" y="1006"/>
                  </a:lnTo>
                  <a:lnTo>
                    <a:pt x="546" y="1006"/>
                  </a:lnTo>
                  <a:lnTo>
                    <a:pt x="553" y="1006"/>
                  </a:lnTo>
                  <a:lnTo>
                    <a:pt x="553" y="1006"/>
                  </a:lnTo>
                  <a:lnTo>
                    <a:pt x="560" y="1006"/>
                  </a:lnTo>
                  <a:lnTo>
                    <a:pt x="560" y="1006"/>
                  </a:lnTo>
                  <a:lnTo>
                    <a:pt x="567" y="1006"/>
                  </a:lnTo>
                  <a:lnTo>
                    <a:pt x="567" y="1006"/>
                  </a:lnTo>
                  <a:lnTo>
                    <a:pt x="574" y="1006"/>
                  </a:lnTo>
                  <a:lnTo>
                    <a:pt x="574" y="1006"/>
                  </a:lnTo>
                  <a:lnTo>
                    <a:pt x="581" y="1006"/>
                  </a:lnTo>
                  <a:lnTo>
                    <a:pt x="581" y="1006"/>
                  </a:lnTo>
                  <a:lnTo>
                    <a:pt x="588" y="1006"/>
                  </a:lnTo>
                  <a:lnTo>
                    <a:pt x="588" y="1006"/>
                  </a:lnTo>
                  <a:lnTo>
                    <a:pt x="595" y="1006"/>
                  </a:lnTo>
                  <a:lnTo>
                    <a:pt x="595" y="1006"/>
                  </a:lnTo>
                  <a:lnTo>
                    <a:pt x="602" y="1006"/>
                  </a:lnTo>
                  <a:lnTo>
                    <a:pt x="602" y="1006"/>
                  </a:lnTo>
                  <a:lnTo>
                    <a:pt x="609" y="1006"/>
                  </a:lnTo>
                  <a:lnTo>
                    <a:pt x="609" y="1006"/>
                  </a:lnTo>
                  <a:lnTo>
                    <a:pt x="616" y="1006"/>
                  </a:lnTo>
                  <a:lnTo>
                    <a:pt x="616" y="1006"/>
                  </a:lnTo>
                  <a:lnTo>
                    <a:pt x="616" y="985"/>
                  </a:lnTo>
                  <a:lnTo>
                    <a:pt x="623" y="985"/>
                  </a:lnTo>
                  <a:lnTo>
                    <a:pt x="623" y="985"/>
                  </a:lnTo>
                  <a:lnTo>
                    <a:pt x="631" y="985"/>
                  </a:lnTo>
                  <a:lnTo>
                    <a:pt x="631" y="985"/>
                  </a:lnTo>
                  <a:lnTo>
                    <a:pt x="631" y="970"/>
                  </a:lnTo>
                  <a:lnTo>
                    <a:pt x="638" y="970"/>
                  </a:lnTo>
                  <a:lnTo>
                    <a:pt x="638" y="970"/>
                  </a:lnTo>
                  <a:lnTo>
                    <a:pt x="645" y="970"/>
                  </a:lnTo>
                  <a:lnTo>
                    <a:pt x="645" y="970"/>
                  </a:lnTo>
                  <a:lnTo>
                    <a:pt x="652" y="970"/>
                  </a:lnTo>
                  <a:lnTo>
                    <a:pt x="652" y="970"/>
                  </a:lnTo>
                  <a:lnTo>
                    <a:pt x="659" y="970"/>
                  </a:lnTo>
                  <a:lnTo>
                    <a:pt x="659" y="970"/>
                  </a:lnTo>
                  <a:lnTo>
                    <a:pt x="666" y="970"/>
                  </a:lnTo>
                  <a:lnTo>
                    <a:pt x="666" y="970"/>
                  </a:lnTo>
                  <a:lnTo>
                    <a:pt x="673" y="970"/>
                  </a:lnTo>
                  <a:lnTo>
                    <a:pt x="673" y="970"/>
                  </a:lnTo>
                  <a:lnTo>
                    <a:pt x="680" y="970"/>
                  </a:lnTo>
                  <a:lnTo>
                    <a:pt x="680" y="956"/>
                  </a:lnTo>
                  <a:lnTo>
                    <a:pt x="680" y="956"/>
                  </a:lnTo>
                  <a:lnTo>
                    <a:pt x="680" y="942"/>
                  </a:lnTo>
                  <a:lnTo>
                    <a:pt x="687" y="942"/>
                  </a:lnTo>
                  <a:lnTo>
                    <a:pt x="687" y="942"/>
                  </a:lnTo>
                  <a:lnTo>
                    <a:pt x="687" y="928"/>
                  </a:lnTo>
                  <a:lnTo>
                    <a:pt x="694" y="928"/>
                  </a:lnTo>
                  <a:lnTo>
                    <a:pt x="694" y="928"/>
                  </a:lnTo>
                  <a:lnTo>
                    <a:pt x="694" y="914"/>
                  </a:lnTo>
                  <a:lnTo>
                    <a:pt x="701" y="914"/>
                  </a:lnTo>
                  <a:lnTo>
                    <a:pt x="701" y="914"/>
                  </a:lnTo>
                  <a:lnTo>
                    <a:pt x="709" y="914"/>
                  </a:lnTo>
                  <a:lnTo>
                    <a:pt x="709" y="914"/>
                  </a:lnTo>
                  <a:lnTo>
                    <a:pt x="716" y="914"/>
                  </a:lnTo>
                  <a:lnTo>
                    <a:pt x="716" y="914"/>
                  </a:lnTo>
                  <a:lnTo>
                    <a:pt x="723" y="914"/>
                  </a:lnTo>
                  <a:lnTo>
                    <a:pt x="723" y="878"/>
                  </a:lnTo>
                  <a:lnTo>
                    <a:pt x="723" y="878"/>
                  </a:lnTo>
                  <a:lnTo>
                    <a:pt x="730" y="878"/>
                  </a:lnTo>
                  <a:lnTo>
                    <a:pt x="730" y="878"/>
                  </a:lnTo>
                  <a:lnTo>
                    <a:pt x="737" y="878"/>
                  </a:lnTo>
                  <a:lnTo>
                    <a:pt x="737" y="878"/>
                  </a:lnTo>
                  <a:lnTo>
                    <a:pt x="744" y="878"/>
                  </a:lnTo>
                  <a:lnTo>
                    <a:pt x="744" y="878"/>
                  </a:lnTo>
                  <a:lnTo>
                    <a:pt x="751" y="878"/>
                  </a:lnTo>
                  <a:lnTo>
                    <a:pt x="751" y="878"/>
                  </a:lnTo>
                  <a:lnTo>
                    <a:pt x="758" y="878"/>
                  </a:lnTo>
                  <a:lnTo>
                    <a:pt x="758" y="878"/>
                  </a:lnTo>
                  <a:lnTo>
                    <a:pt x="758" y="878"/>
                  </a:lnTo>
                  <a:lnTo>
                    <a:pt x="765" y="878"/>
                  </a:lnTo>
                  <a:lnTo>
                    <a:pt x="765" y="878"/>
                  </a:lnTo>
                  <a:lnTo>
                    <a:pt x="772" y="878"/>
                  </a:lnTo>
                  <a:lnTo>
                    <a:pt x="772" y="878"/>
                  </a:lnTo>
                  <a:lnTo>
                    <a:pt x="779" y="878"/>
                  </a:lnTo>
                  <a:lnTo>
                    <a:pt x="779" y="878"/>
                  </a:lnTo>
                  <a:lnTo>
                    <a:pt x="786" y="878"/>
                  </a:lnTo>
                  <a:lnTo>
                    <a:pt x="786" y="878"/>
                  </a:lnTo>
                  <a:lnTo>
                    <a:pt x="794" y="878"/>
                  </a:lnTo>
                  <a:lnTo>
                    <a:pt x="794" y="878"/>
                  </a:lnTo>
                  <a:lnTo>
                    <a:pt x="801" y="878"/>
                  </a:lnTo>
                  <a:lnTo>
                    <a:pt x="801" y="878"/>
                  </a:lnTo>
                  <a:lnTo>
                    <a:pt x="808" y="878"/>
                  </a:lnTo>
                  <a:lnTo>
                    <a:pt x="808" y="878"/>
                  </a:lnTo>
                  <a:lnTo>
                    <a:pt x="815" y="878"/>
                  </a:lnTo>
                  <a:lnTo>
                    <a:pt x="815" y="878"/>
                  </a:lnTo>
                  <a:lnTo>
                    <a:pt x="822" y="878"/>
                  </a:lnTo>
                  <a:lnTo>
                    <a:pt x="822" y="878"/>
                  </a:lnTo>
                  <a:lnTo>
                    <a:pt x="829" y="878"/>
                  </a:lnTo>
                  <a:lnTo>
                    <a:pt x="829" y="878"/>
                  </a:lnTo>
                  <a:lnTo>
                    <a:pt x="836" y="878"/>
                  </a:lnTo>
                  <a:lnTo>
                    <a:pt x="836" y="864"/>
                  </a:lnTo>
                  <a:lnTo>
                    <a:pt x="836" y="864"/>
                  </a:lnTo>
                  <a:lnTo>
                    <a:pt x="843" y="864"/>
                  </a:lnTo>
                  <a:lnTo>
                    <a:pt x="843" y="864"/>
                  </a:lnTo>
                  <a:lnTo>
                    <a:pt x="850" y="864"/>
                  </a:lnTo>
                  <a:lnTo>
                    <a:pt x="850" y="850"/>
                  </a:lnTo>
                  <a:lnTo>
                    <a:pt x="850" y="850"/>
                  </a:lnTo>
                  <a:lnTo>
                    <a:pt x="857" y="850"/>
                  </a:lnTo>
                  <a:lnTo>
                    <a:pt x="857" y="850"/>
                  </a:lnTo>
                  <a:lnTo>
                    <a:pt x="864" y="850"/>
                  </a:lnTo>
                  <a:lnTo>
                    <a:pt x="864" y="850"/>
                  </a:lnTo>
                  <a:lnTo>
                    <a:pt x="871" y="850"/>
                  </a:lnTo>
                  <a:lnTo>
                    <a:pt x="871" y="850"/>
                  </a:lnTo>
                  <a:lnTo>
                    <a:pt x="879" y="850"/>
                  </a:lnTo>
                  <a:lnTo>
                    <a:pt x="879" y="850"/>
                  </a:lnTo>
                  <a:lnTo>
                    <a:pt x="886" y="850"/>
                  </a:lnTo>
                  <a:lnTo>
                    <a:pt x="886" y="850"/>
                  </a:lnTo>
                  <a:lnTo>
                    <a:pt x="893" y="850"/>
                  </a:lnTo>
                  <a:lnTo>
                    <a:pt x="893" y="850"/>
                  </a:lnTo>
                  <a:lnTo>
                    <a:pt x="900" y="850"/>
                  </a:lnTo>
                  <a:lnTo>
                    <a:pt x="900" y="850"/>
                  </a:lnTo>
                  <a:lnTo>
                    <a:pt x="907" y="850"/>
                  </a:lnTo>
                  <a:lnTo>
                    <a:pt x="907" y="850"/>
                  </a:lnTo>
                  <a:lnTo>
                    <a:pt x="914" y="850"/>
                  </a:lnTo>
                  <a:lnTo>
                    <a:pt x="914" y="850"/>
                  </a:lnTo>
                  <a:lnTo>
                    <a:pt x="921" y="850"/>
                  </a:lnTo>
                  <a:lnTo>
                    <a:pt x="921" y="850"/>
                  </a:lnTo>
                  <a:lnTo>
                    <a:pt x="928" y="850"/>
                  </a:lnTo>
                  <a:lnTo>
                    <a:pt x="928" y="850"/>
                  </a:lnTo>
                  <a:lnTo>
                    <a:pt x="935" y="850"/>
                  </a:lnTo>
                  <a:lnTo>
                    <a:pt x="935" y="850"/>
                  </a:lnTo>
                  <a:lnTo>
                    <a:pt x="942" y="850"/>
                  </a:lnTo>
                  <a:lnTo>
                    <a:pt x="942" y="850"/>
                  </a:lnTo>
                  <a:lnTo>
                    <a:pt x="949" y="850"/>
                  </a:lnTo>
                  <a:lnTo>
                    <a:pt x="949" y="850"/>
                  </a:lnTo>
                  <a:lnTo>
                    <a:pt x="957" y="850"/>
                  </a:lnTo>
                  <a:lnTo>
                    <a:pt x="957" y="850"/>
                  </a:lnTo>
                  <a:lnTo>
                    <a:pt x="964" y="850"/>
                  </a:lnTo>
                  <a:lnTo>
                    <a:pt x="964" y="850"/>
                  </a:lnTo>
                  <a:lnTo>
                    <a:pt x="971" y="850"/>
                  </a:lnTo>
                  <a:lnTo>
                    <a:pt x="971" y="850"/>
                  </a:lnTo>
                  <a:lnTo>
                    <a:pt x="978" y="850"/>
                  </a:lnTo>
                  <a:lnTo>
                    <a:pt x="978" y="850"/>
                  </a:lnTo>
                  <a:lnTo>
                    <a:pt x="985" y="850"/>
                  </a:lnTo>
                  <a:lnTo>
                    <a:pt x="985" y="850"/>
                  </a:lnTo>
                  <a:lnTo>
                    <a:pt x="992" y="850"/>
                  </a:lnTo>
                  <a:lnTo>
                    <a:pt x="992" y="850"/>
                  </a:lnTo>
                  <a:lnTo>
                    <a:pt x="999" y="850"/>
                  </a:lnTo>
                  <a:lnTo>
                    <a:pt x="999" y="850"/>
                  </a:lnTo>
                  <a:lnTo>
                    <a:pt x="1006" y="850"/>
                  </a:lnTo>
                  <a:lnTo>
                    <a:pt x="1006" y="850"/>
                  </a:lnTo>
                  <a:lnTo>
                    <a:pt x="1013" y="850"/>
                  </a:lnTo>
                  <a:lnTo>
                    <a:pt x="1013" y="850"/>
                  </a:lnTo>
                  <a:lnTo>
                    <a:pt x="1013" y="850"/>
                  </a:lnTo>
                  <a:lnTo>
                    <a:pt x="1020" y="850"/>
                  </a:lnTo>
                  <a:lnTo>
                    <a:pt x="1020" y="850"/>
                  </a:lnTo>
                  <a:lnTo>
                    <a:pt x="1027" y="850"/>
                  </a:lnTo>
                  <a:lnTo>
                    <a:pt x="1027" y="850"/>
                  </a:lnTo>
                  <a:lnTo>
                    <a:pt x="1034" y="850"/>
                  </a:lnTo>
                  <a:lnTo>
                    <a:pt x="1034" y="850"/>
                  </a:lnTo>
                  <a:lnTo>
                    <a:pt x="1042" y="850"/>
                  </a:lnTo>
                  <a:lnTo>
                    <a:pt x="1042" y="850"/>
                  </a:lnTo>
                  <a:lnTo>
                    <a:pt x="1049" y="850"/>
                  </a:lnTo>
                  <a:lnTo>
                    <a:pt x="1049" y="850"/>
                  </a:lnTo>
                  <a:lnTo>
                    <a:pt x="1056" y="850"/>
                  </a:lnTo>
                  <a:lnTo>
                    <a:pt x="1056" y="850"/>
                  </a:lnTo>
                  <a:lnTo>
                    <a:pt x="1063" y="850"/>
                  </a:lnTo>
                  <a:lnTo>
                    <a:pt x="1063" y="850"/>
                  </a:lnTo>
                  <a:lnTo>
                    <a:pt x="1070" y="850"/>
                  </a:lnTo>
                  <a:lnTo>
                    <a:pt x="1070" y="850"/>
                  </a:lnTo>
                  <a:lnTo>
                    <a:pt x="1077" y="850"/>
                  </a:lnTo>
                  <a:lnTo>
                    <a:pt x="1077" y="850"/>
                  </a:lnTo>
                  <a:lnTo>
                    <a:pt x="1084" y="850"/>
                  </a:lnTo>
                  <a:lnTo>
                    <a:pt x="1084" y="850"/>
                  </a:lnTo>
                  <a:lnTo>
                    <a:pt x="1091" y="850"/>
                  </a:lnTo>
                  <a:lnTo>
                    <a:pt x="1091" y="850"/>
                  </a:lnTo>
                  <a:lnTo>
                    <a:pt x="1098" y="850"/>
                  </a:lnTo>
                  <a:lnTo>
                    <a:pt x="1098" y="850"/>
                  </a:lnTo>
                  <a:lnTo>
                    <a:pt x="1105" y="850"/>
                  </a:lnTo>
                  <a:lnTo>
                    <a:pt x="1105" y="850"/>
                  </a:lnTo>
                  <a:lnTo>
                    <a:pt x="1112" y="850"/>
                  </a:lnTo>
                  <a:lnTo>
                    <a:pt x="1112" y="850"/>
                  </a:lnTo>
                  <a:lnTo>
                    <a:pt x="1120" y="850"/>
                  </a:lnTo>
                  <a:lnTo>
                    <a:pt x="1120" y="850"/>
                  </a:lnTo>
                  <a:lnTo>
                    <a:pt x="1127" y="850"/>
                  </a:lnTo>
                  <a:lnTo>
                    <a:pt x="1127" y="850"/>
                  </a:lnTo>
                  <a:lnTo>
                    <a:pt x="1134" y="850"/>
                  </a:lnTo>
                  <a:lnTo>
                    <a:pt x="1134" y="850"/>
                  </a:lnTo>
                  <a:lnTo>
                    <a:pt x="1141" y="850"/>
                  </a:lnTo>
                  <a:lnTo>
                    <a:pt x="1141" y="850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55" y="850"/>
                  </a:lnTo>
                  <a:lnTo>
                    <a:pt x="1155" y="850"/>
                  </a:lnTo>
                  <a:lnTo>
                    <a:pt x="1162" y="850"/>
                  </a:lnTo>
                  <a:lnTo>
                    <a:pt x="1162" y="850"/>
                  </a:lnTo>
                  <a:lnTo>
                    <a:pt x="1169" y="850"/>
                  </a:lnTo>
                  <a:lnTo>
                    <a:pt x="1169" y="850"/>
                  </a:lnTo>
                  <a:lnTo>
                    <a:pt x="1176" y="850"/>
                  </a:lnTo>
                  <a:lnTo>
                    <a:pt x="1176" y="850"/>
                  </a:lnTo>
                  <a:lnTo>
                    <a:pt x="1183" y="850"/>
                  </a:lnTo>
                  <a:lnTo>
                    <a:pt x="1183" y="850"/>
                  </a:lnTo>
                  <a:lnTo>
                    <a:pt x="1190" y="850"/>
                  </a:lnTo>
                  <a:lnTo>
                    <a:pt x="1190" y="850"/>
                  </a:lnTo>
                  <a:lnTo>
                    <a:pt x="1197" y="850"/>
                  </a:lnTo>
                  <a:lnTo>
                    <a:pt x="1197" y="850"/>
                  </a:lnTo>
                  <a:lnTo>
                    <a:pt x="1205" y="850"/>
                  </a:lnTo>
                  <a:lnTo>
                    <a:pt x="1205" y="850"/>
                  </a:lnTo>
                  <a:lnTo>
                    <a:pt x="1212" y="850"/>
                  </a:lnTo>
                  <a:lnTo>
                    <a:pt x="1212" y="850"/>
                  </a:lnTo>
                  <a:lnTo>
                    <a:pt x="1219" y="850"/>
                  </a:lnTo>
                  <a:lnTo>
                    <a:pt x="1219" y="850"/>
                  </a:lnTo>
                  <a:lnTo>
                    <a:pt x="1226" y="850"/>
                  </a:lnTo>
                  <a:lnTo>
                    <a:pt x="1226" y="850"/>
                  </a:lnTo>
                  <a:lnTo>
                    <a:pt x="1233" y="850"/>
                  </a:lnTo>
                  <a:lnTo>
                    <a:pt x="1233" y="850"/>
                  </a:lnTo>
                  <a:lnTo>
                    <a:pt x="1240" y="850"/>
                  </a:lnTo>
                  <a:lnTo>
                    <a:pt x="1240" y="850"/>
                  </a:lnTo>
                  <a:lnTo>
                    <a:pt x="1247" y="850"/>
                  </a:lnTo>
                  <a:lnTo>
                    <a:pt x="1247" y="850"/>
                  </a:lnTo>
                  <a:lnTo>
                    <a:pt x="1254" y="850"/>
                  </a:lnTo>
                  <a:lnTo>
                    <a:pt x="1254" y="850"/>
                  </a:lnTo>
                  <a:lnTo>
                    <a:pt x="1261" y="850"/>
                  </a:lnTo>
                  <a:lnTo>
                    <a:pt x="1261" y="850"/>
                  </a:lnTo>
                  <a:lnTo>
                    <a:pt x="1268" y="850"/>
                  </a:lnTo>
                  <a:lnTo>
                    <a:pt x="1268" y="850"/>
                  </a:lnTo>
                  <a:lnTo>
                    <a:pt x="1268" y="850"/>
                  </a:lnTo>
                  <a:lnTo>
                    <a:pt x="1275" y="850"/>
                  </a:lnTo>
                  <a:lnTo>
                    <a:pt x="1275" y="850"/>
                  </a:lnTo>
                  <a:lnTo>
                    <a:pt x="1283" y="850"/>
                  </a:lnTo>
                  <a:lnTo>
                    <a:pt x="1283" y="850"/>
                  </a:lnTo>
                  <a:lnTo>
                    <a:pt x="1290" y="850"/>
                  </a:lnTo>
                  <a:lnTo>
                    <a:pt x="1290" y="850"/>
                  </a:lnTo>
                  <a:lnTo>
                    <a:pt x="1297" y="850"/>
                  </a:lnTo>
                  <a:lnTo>
                    <a:pt x="1297" y="850"/>
                  </a:lnTo>
                  <a:lnTo>
                    <a:pt x="1304" y="850"/>
                  </a:lnTo>
                  <a:lnTo>
                    <a:pt x="1304" y="850"/>
                  </a:lnTo>
                  <a:lnTo>
                    <a:pt x="1311" y="850"/>
                  </a:lnTo>
                  <a:lnTo>
                    <a:pt x="1311" y="850"/>
                  </a:lnTo>
                  <a:lnTo>
                    <a:pt x="1311" y="836"/>
                  </a:lnTo>
                  <a:lnTo>
                    <a:pt x="1318" y="836"/>
                  </a:lnTo>
                  <a:lnTo>
                    <a:pt x="1318" y="836"/>
                  </a:lnTo>
                  <a:lnTo>
                    <a:pt x="1325" y="836"/>
                  </a:lnTo>
                  <a:lnTo>
                    <a:pt x="1325" y="836"/>
                  </a:lnTo>
                  <a:lnTo>
                    <a:pt x="1332" y="836"/>
                  </a:lnTo>
                  <a:lnTo>
                    <a:pt x="1332" y="836"/>
                  </a:lnTo>
                  <a:lnTo>
                    <a:pt x="1339" y="836"/>
                  </a:lnTo>
                  <a:lnTo>
                    <a:pt x="1339" y="836"/>
                  </a:lnTo>
                  <a:lnTo>
                    <a:pt x="1346" y="836"/>
                  </a:lnTo>
                  <a:lnTo>
                    <a:pt x="1346" y="836"/>
                  </a:lnTo>
                  <a:lnTo>
                    <a:pt x="1353" y="836"/>
                  </a:lnTo>
                  <a:lnTo>
                    <a:pt x="1353" y="836"/>
                  </a:lnTo>
                  <a:lnTo>
                    <a:pt x="1360" y="836"/>
                  </a:lnTo>
                  <a:lnTo>
                    <a:pt x="1360" y="836"/>
                  </a:lnTo>
                  <a:lnTo>
                    <a:pt x="1368" y="836"/>
                  </a:lnTo>
                  <a:lnTo>
                    <a:pt x="1368" y="836"/>
                  </a:lnTo>
                  <a:lnTo>
                    <a:pt x="1375" y="836"/>
                  </a:lnTo>
                  <a:lnTo>
                    <a:pt x="1375" y="836"/>
                  </a:lnTo>
                  <a:lnTo>
                    <a:pt x="1382" y="836"/>
                  </a:lnTo>
                  <a:lnTo>
                    <a:pt x="1382" y="836"/>
                  </a:lnTo>
                  <a:lnTo>
                    <a:pt x="1389" y="836"/>
                  </a:lnTo>
                  <a:lnTo>
                    <a:pt x="1389" y="836"/>
                  </a:lnTo>
                  <a:lnTo>
                    <a:pt x="1396" y="836"/>
                  </a:lnTo>
                  <a:lnTo>
                    <a:pt x="1396" y="836"/>
                  </a:lnTo>
                  <a:lnTo>
                    <a:pt x="1403" y="836"/>
                  </a:lnTo>
                  <a:lnTo>
                    <a:pt x="1403" y="836"/>
                  </a:lnTo>
                  <a:lnTo>
                    <a:pt x="1410" y="836"/>
                  </a:lnTo>
                  <a:lnTo>
                    <a:pt x="1410" y="836"/>
                  </a:lnTo>
                  <a:lnTo>
                    <a:pt x="1417" y="836"/>
                  </a:lnTo>
                  <a:lnTo>
                    <a:pt x="1417" y="836"/>
                  </a:lnTo>
                  <a:lnTo>
                    <a:pt x="1424" y="836"/>
                  </a:lnTo>
                  <a:lnTo>
                    <a:pt x="1424" y="836"/>
                  </a:lnTo>
                  <a:lnTo>
                    <a:pt x="1431" y="836"/>
                  </a:lnTo>
                  <a:lnTo>
                    <a:pt x="1431" y="836"/>
                  </a:lnTo>
                  <a:lnTo>
                    <a:pt x="1438" y="836"/>
                  </a:lnTo>
                  <a:lnTo>
                    <a:pt x="1438" y="836"/>
                  </a:lnTo>
                  <a:lnTo>
                    <a:pt x="1438" y="814"/>
                  </a:lnTo>
                  <a:lnTo>
                    <a:pt x="1445" y="814"/>
                  </a:lnTo>
                  <a:lnTo>
                    <a:pt x="1445" y="814"/>
                  </a:lnTo>
                  <a:lnTo>
                    <a:pt x="1453" y="814"/>
                  </a:lnTo>
                  <a:lnTo>
                    <a:pt x="1453" y="814"/>
                  </a:lnTo>
                  <a:lnTo>
                    <a:pt x="1460" y="814"/>
                  </a:lnTo>
                  <a:lnTo>
                    <a:pt x="1460" y="814"/>
                  </a:lnTo>
                  <a:lnTo>
                    <a:pt x="1467" y="814"/>
                  </a:lnTo>
                  <a:lnTo>
                    <a:pt x="1467" y="814"/>
                  </a:lnTo>
                  <a:lnTo>
                    <a:pt x="1474" y="814"/>
                  </a:lnTo>
                  <a:lnTo>
                    <a:pt x="1474" y="814"/>
                  </a:lnTo>
                  <a:lnTo>
                    <a:pt x="1481" y="814"/>
                  </a:lnTo>
                  <a:lnTo>
                    <a:pt x="1481" y="814"/>
                  </a:lnTo>
                  <a:lnTo>
                    <a:pt x="1488" y="814"/>
                  </a:lnTo>
                  <a:lnTo>
                    <a:pt x="1488" y="814"/>
                  </a:lnTo>
                  <a:lnTo>
                    <a:pt x="1495" y="814"/>
                  </a:lnTo>
                  <a:lnTo>
                    <a:pt x="1495" y="814"/>
                  </a:lnTo>
                  <a:lnTo>
                    <a:pt x="1502" y="814"/>
                  </a:lnTo>
                  <a:lnTo>
                    <a:pt x="1502" y="814"/>
                  </a:lnTo>
                  <a:lnTo>
                    <a:pt x="1509" y="814"/>
                  </a:lnTo>
                  <a:lnTo>
                    <a:pt x="1509" y="814"/>
                  </a:lnTo>
                  <a:lnTo>
                    <a:pt x="1516" y="814"/>
                  </a:lnTo>
                  <a:lnTo>
                    <a:pt x="1516" y="814"/>
                  </a:lnTo>
                  <a:lnTo>
                    <a:pt x="1523" y="814"/>
                  </a:lnTo>
                  <a:lnTo>
                    <a:pt x="1523" y="814"/>
                  </a:lnTo>
                  <a:lnTo>
                    <a:pt x="1523" y="814"/>
                  </a:lnTo>
                  <a:lnTo>
                    <a:pt x="1531" y="814"/>
                  </a:lnTo>
                  <a:lnTo>
                    <a:pt x="1531" y="814"/>
                  </a:lnTo>
                  <a:lnTo>
                    <a:pt x="1538" y="814"/>
                  </a:lnTo>
                  <a:lnTo>
                    <a:pt x="1538" y="814"/>
                  </a:lnTo>
                  <a:lnTo>
                    <a:pt x="1545" y="814"/>
                  </a:lnTo>
                  <a:lnTo>
                    <a:pt x="1545" y="814"/>
                  </a:lnTo>
                  <a:lnTo>
                    <a:pt x="1552" y="814"/>
                  </a:lnTo>
                  <a:lnTo>
                    <a:pt x="1552" y="814"/>
                  </a:lnTo>
                  <a:lnTo>
                    <a:pt x="1559" y="814"/>
                  </a:lnTo>
                  <a:lnTo>
                    <a:pt x="1559" y="814"/>
                  </a:lnTo>
                  <a:lnTo>
                    <a:pt x="1566" y="814"/>
                  </a:lnTo>
                  <a:lnTo>
                    <a:pt x="1566" y="814"/>
                  </a:lnTo>
                  <a:lnTo>
                    <a:pt x="1566" y="793"/>
                  </a:lnTo>
                  <a:lnTo>
                    <a:pt x="1573" y="793"/>
                  </a:lnTo>
                  <a:lnTo>
                    <a:pt x="1573" y="779"/>
                  </a:lnTo>
                  <a:lnTo>
                    <a:pt x="1573" y="779"/>
                  </a:lnTo>
                  <a:lnTo>
                    <a:pt x="1580" y="779"/>
                  </a:lnTo>
                  <a:lnTo>
                    <a:pt x="1580" y="779"/>
                  </a:lnTo>
                  <a:lnTo>
                    <a:pt x="1587" y="779"/>
                  </a:lnTo>
                  <a:lnTo>
                    <a:pt x="1587" y="779"/>
                  </a:lnTo>
                  <a:lnTo>
                    <a:pt x="1594" y="779"/>
                  </a:lnTo>
                  <a:lnTo>
                    <a:pt x="1594" y="779"/>
                  </a:lnTo>
                  <a:lnTo>
                    <a:pt x="1601" y="779"/>
                  </a:lnTo>
                  <a:lnTo>
                    <a:pt x="1601" y="779"/>
                  </a:lnTo>
                  <a:lnTo>
                    <a:pt x="1601" y="758"/>
                  </a:lnTo>
                  <a:lnTo>
                    <a:pt x="1608" y="758"/>
                  </a:lnTo>
                  <a:lnTo>
                    <a:pt x="1608" y="758"/>
                  </a:lnTo>
                  <a:lnTo>
                    <a:pt x="1616" y="758"/>
                  </a:lnTo>
                  <a:lnTo>
                    <a:pt x="1616" y="758"/>
                  </a:lnTo>
                  <a:lnTo>
                    <a:pt x="1623" y="758"/>
                  </a:lnTo>
                  <a:lnTo>
                    <a:pt x="1623" y="758"/>
                  </a:lnTo>
                  <a:lnTo>
                    <a:pt x="1630" y="758"/>
                  </a:lnTo>
                  <a:lnTo>
                    <a:pt x="1630" y="758"/>
                  </a:lnTo>
                  <a:lnTo>
                    <a:pt x="1630" y="744"/>
                  </a:lnTo>
                  <a:lnTo>
                    <a:pt x="1637" y="744"/>
                  </a:lnTo>
                  <a:lnTo>
                    <a:pt x="1637" y="744"/>
                  </a:lnTo>
                  <a:lnTo>
                    <a:pt x="1644" y="744"/>
                  </a:lnTo>
                  <a:lnTo>
                    <a:pt x="1644" y="744"/>
                  </a:lnTo>
                  <a:lnTo>
                    <a:pt x="1651" y="744"/>
                  </a:lnTo>
                  <a:lnTo>
                    <a:pt x="1651" y="744"/>
                  </a:lnTo>
                  <a:lnTo>
                    <a:pt x="1658" y="744"/>
                  </a:lnTo>
                  <a:lnTo>
                    <a:pt x="1658" y="744"/>
                  </a:lnTo>
                  <a:lnTo>
                    <a:pt x="1658" y="701"/>
                  </a:lnTo>
                  <a:lnTo>
                    <a:pt x="1665" y="701"/>
                  </a:lnTo>
                  <a:lnTo>
                    <a:pt x="1665" y="701"/>
                  </a:lnTo>
                  <a:lnTo>
                    <a:pt x="1672" y="701"/>
                  </a:lnTo>
                  <a:lnTo>
                    <a:pt x="1672" y="701"/>
                  </a:lnTo>
                  <a:lnTo>
                    <a:pt x="1679" y="701"/>
                  </a:lnTo>
                  <a:lnTo>
                    <a:pt x="1679" y="701"/>
                  </a:lnTo>
                  <a:lnTo>
                    <a:pt x="1686" y="701"/>
                  </a:lnTo>
                  <a:lnTo>
                    <a:pt x="1686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701" y="701"/>
                  </a:lnTo>
                  <a:lnTo>
                    <a:pt x="1701" y="701"/>
                  </a:lnTo>
                  <a:lnTo>
                    <a:pt x="1701" y="687"/>
                  </a:lnTo>
                  <a:lnTo>
                    <a:pt x="1708" y="687"/>
                  </a:lnTo>
                  <a:lnTo>
                    <a:pt x="1708" y="687"/>
                  </a:lnTo>
                  <a:lnTo>
                    <a:pt x="1715" y="687"/>
                  </a:lnTo>
                  <a:lnTo>
                    <a:pt x="1715" y="687"/>
                  </a:lnTo>
                  <a:lnTo>
                    <a:pt x="1722" y="687"/>
                  </a:lnTo>
                  <a:lnTo>
                    <a:pt x="1722" y="687"/>
                  </a:lnTo>
                  <a:lnTo>
                    <a:pt x="1729" y="687"/>
                  </a:lnTo>
                  <a:lnTo>
                    <a:pt x="1729" y="687"/>
                  </a:lnTo>
                  <a:lnTo>
                    <a:pt x="1736" y="687"/>
                  </a:lnTo>
                  <a:lnTo>
                    <a:pt x="1736" y="687"/>
                  </a:lnTo>
                  <a:lnTo>
                    <a:pt x="1743" y="687"/>
                  </a:lnTo>
                  <a:lnTo>
                    <a:pt x="1743" y="687"/>
                  </a:lnTo>
                  <a:lnTo>
                    <a:pt x="1743" y="666"/>
                  </a:lnTo>
                  <a:lnTo>
                    <a:pt x="1750" y="666"/>
                  </a:lnTo>
                  <a:lnTo>
                    <a:pt x="1750" y="666"/>
                  </a:lnTo>
                  <a:lnTo>
                    <a:pt x="1757" y="666"/>
                  </a:lnTo>
                  <a:lnTo>
                    <a:pt x="1757" y="666"/>
                  </a:lnTo>
                  <a:lnTo>
                    <a:pt x="1757" y="630"/>
                  </a:lnTo>
                  <a:lnTo>
                    <a:pt x="1764" y="630"/>
                  </a:lnTo>
                  <a:lnTo>
                    <a:pt x="1764" y="630"/>
                  </a:lnTo>
                  <a:lnTo>
                    <a:pt x="1771" y="630"/>
                  </a:lnTo>
                  <a:lnTo>
                    <a:pt x="1771" y="630"/>
                  </a:lnTo>
                  <a:lnTo>
                    <a:pt x="1779" y="630"/>
                  </a:lnTo>
                  <a:lnTo>
                    <a:pt x="1779" y="630"/>
                  </a:lnTo>
                  <a:lnTo>
                    <a:pt x="1779" y="630"/>
                  </a:lnTo>
                  <a:lnTo>
                    <a:pt x="1786" y="630"/>
                  </a:lnTo>
                  <a:lnTo>
                    <a:pt x="1786" y="630"/>
                  </a:lnTo>
                  <a:lnTo>
                    <a:pt x="1793" y="630"/>
                  </a:lnTo>
                  <a:lnTo>
                    <a:pt x="1793" y="630"/>
                  </a:lnTo>
                  <a:lnTo>
                    <a:pt x="1800" y="630"/>
                  </a:lnTo>
                  <a:lnTo>
                    <a:pt x="1800" y="630"/>
                  </a:lnTo>
                  <a:lnTo>
                    <a:pt x="1807" y="630"/>
                  </a:lnTo>
                  <a:lnTo>
                    <a:pt x="1807" y="609"/>
                  </a:lnTo>
                  <a:lnTo>
                    <a:pt x="1807" y="609"/>
                  </a:lnTo>
                  <a:lnTo>
                    <a:pt x="1814" y="609"/>
                  </a:lnTo>
                  <a:lnTo>
                    <a:pt x="1814" y="595"/>
                  </a:lnTo>
                  <a:lnTo>
                    <a:pt x="1814" y="595"/>
                  </a:lnTo>
                  <a:lnTo>
                    <a:pt x="1821" y="595"/>
                  </a:lnTo>
                  <a:lnTo>
                    <a:pt x="1821" y="595"/>
                  </a:lnTo>
                  <a:lnTo>
                    <a:pt x="1828" y="595"/>
                  </a:lnTo>
                  <a:lnTo>
                    <a:pt x="1828" y="595"/>
                  </a:lnTo>
                  <a:lnTo>
                    <a:pt x="1835" y="595"/>
                  </a:lnTo>
                  <a:lnTo>
                    <a:pt x="1835" y="595"/>
                  </a:lnTo>
                  <a:lnTo>
                    <a:pt x="1842" y="595"/>
                  </a:lnTo>
                  <a:lnTo>
                    <a:pt x="1842" y="595"/>
                  </a:lnTo>
                  <a:lnTo>
                    <a:pt x="1849" y="595"/>
                  </a:lnTo>
                  <a:lnTo>
                    <a:pt x="1849" y="595"/>
                  </a:lnTo>
                  <a:lnTo>
                    <a:pt x="1856" y="595"/>
                  </a:lnTo>
                  <a:lnTo>
                    <a:pt x="1856" y="595"/>
                  </a:lnTo>
                  <a:lnTo>
                    <a:pt x="1864" y="595"/>
                  </a:lnTo>
                  <a:lnTo>
                    <a:pt x="1864" y="595"/>
                  </a:lnTo>
                  <a:lnTo>
                    <a:pt x="1871" y="595"/>
                  </a:lnTo>
                  <a:lnTo>
                    <a:pt x="1871" y="595"/>
                  </a:lnTo>
                  <a:lnTo>
                    <a:pt x="1878" y="595"/>
                  </a:lnTo>
                  <a:lnTo>
                    <a:pt x="1878" y="595"/>
                  </a:lnTo>
                  <a:lnTo>
                    <a:pt x="1885" y="595"/>
                  </a:lnTo>
                  <a:lnTo>
                    <a:pt x="1885" y="595"/>
                  </a:lnTo>
                  <a:lnTo>
                    <a:pt x="1892" y="595"/>
                  </a:lnTo>
                  <a:lnTo>
                    <a:pt x="1892" y="595"/>
                  </a:lnTo>
                  <a:lnTo>
                    <a:pt x="1899" y="595"/>
                  </a:lnTo>
                  <a:lnTo>
                    <a:pt x="1899" y="595"/>
                  </a:lnTo>
                  <a:lnTo>
                    <a:pt x="1906" y="595"/>
                  </a:lnTo>
                  <a:lnTo>
                    <a:pt x="1906" y="595"/>
                  </a:lnTo>
                  <a:lnTo>
                    <a:pt x="1913" y="595"/>
                  </a:lnTo>
                  <a:lnTo>
                    <a:pt x="1913" y="595"/>
                  </a:lnTo>
                  <a:lnTo>
                    <a:pt x="1920" y="595"/>
                  </a:lnTo>
                  <a:lnTo>
                    <a:pt x="1920" y="574"/>
                  </a:lnTo>
                  <a:lnTo>
                    <a:pt x="1920" y="574"/>
                  </a:lnTo>
                  <a:lnTo>
                    <a:pt x="1927" y="574"/>
                  </a:lnTo>
                  <a:lnTo>
                    <a:pt x="1927" y="574"/>
                  </a:lnTo>
                  <a:lnTo>
                    <a:pt x="1934" y="574"/>
                  </a:lnTo>
                  <a:lnTo>
                    <a:pt x="1934" y="574"/>
                  </a:lnTo>
                  <a:lnTo>
                    <a:pt x="1942" y="574"/>
                  </a:lnTo>
                  <a:lnTo>
                    <a:pt x="1942" y="574"/>
                  </a:lnTo>
                  <a:lnTo>
                    <a:pt x="1949" y="574"/>
                  </a:lnTo>
                  <a:lnTo>
                    <a:pt x="1949" y="574"/>
                  </a:lnTo>
                  <a:lnTo>
                    <a:pt x="1956" y="574"/>
                  </a:lnTo>
                  <a:lnTo>
                    <a:pt x="1956" y="574"/>
                  </a:lnTo>
                  <a:lnTo>
                    <a:pt x="1963" y="574"/>
                  </a:lnTo>
                  <a:lnTo>
                    <a:pt x="1963" y="574"/>
                  </a:lnTo>
                  <a:lnTo>
                    <a:pt x="1970" y="574"/>
                  </a:lnTo>
                  <a:lnTo>
                    <a:pt x="1970" y="574"/>
                  </a:lnTo>
                  <a:lnTo>
                    <a:pt x="1977" y="574"/>
                  </a:lnTo>
                  <a:lnTo>
                    <a:pt x="1977" y="574"/>
                  </a:lnTo>
                  <a:lnTo>
                    <a:pt x="1984" y="574"/>
                  </a:lnTo>
                  <a:lnTo>
                    <a:pt x="1984" y="574"/>
                  </a:lnTo>
                  <a:lnTo>
                    <a:pt x="1991" y="574"/>
                  </a:lnTo>
                  <a:lnTo>
                    <a:pt x="1991" y="574"/>
                  </a:lnTo>
                  <a:lnTo>
                    <a:pt x="1998" y="574"/>
                  </a:lnTo>
                  <a:lnTo>
                    <a:pt x="1998" y="574"/>
                  </a:lnTo>
                  <a:lnTo>
                    <a:pt x="2005" y="574"/>
                  </a:lnTo>
                  <a:lnTo>
                    <a:pt x="2005" y="574"/>
                  </a:lnTo>
                  <a:lnTo>
                    <a:pt x="2012" y="574"/>
                  </a:lnTo>
                  <a:lnTo>
                    <a:pt x="2012" y="574"/>
                  </a:lnTo>
                  <a:lnTo>
                    <a:pt x="2019" y="574"/>
                  </a:lnTo>
                  <a:lnTo>
                    <a:pt x="2019" y="574"/>
                  </a:lnTo>
                  <a:lnTo>
                    <a:pt x="2027" y="574"/>
                  </a:lnTo>
                  <a:lnTo>
                    <a:pt x="2027" y="574"/>
                  </a:lnTo>
                  <a:lnTo>
                    <a:pt x="2034" y="574"/>
                  </a:lnTo>
                  <a:lnTo>
                    <a:pt x="2034" y="574"/>
                  </a:lnTo>
                  <a:lnTo>
                    <a:pt x="2034" y="574"/>
                  </a:lnTo>
                  <a:lnTo>
                    <a:pt x="2041" y="574"/>
                  </a:lnTo>
                  <a:lnTo>
                    <a:pt x="2041" y="574"/>
                  </a:lnTo>
                  <a:lnTo>
                    <a:pt x="2048" y="574"/>
                  </a:lnTo>
                  <a:lnTo>
                    <a:pt x="2048" y="574"/>
                  </a:lnTo>
                  <a:lnTo>
                    <a:pt x="2055" y="574"/>
                  </a:lnTo>
                  <a:lnTo>
                    <a:pt x="2055" y="574"/>
                  </a:lnTo>
                  <a:lnTo>
                    <a:pt x="2062" y="574"/>
                  </a:lnTo>
                  <a:lnTo>
                    <a:pt x="2062" y="574"/>
                  </a:lnTo>
                  <a:lnTo>
                    <a:pt x="2069" y="574"/>
                  </a:lnTo>
                  <a:lnTo>
                    <a:pt x="2069" y="574"/>
                  </a:lnTo>
                  <a:lnTo>
                    <a:pt x="2076" y="574"/>
                  </a:lnTo>
                  <a:lnTo>
                    <a:pt x="2076" y="574"/>
                  </a:lnTo>
                  <a:lnTo>
                    <a:pt x="2083" y="574"/>
                  </a:lnTo>
                  <a:lnTo>
                    <a:pt x="2083" y="574"/>
                  </a:lnTo>
                  <a:lnTo>
                    <a:pt x="2090" y="574"/>
                  </a:lnTo>
                  <a:lnTo>
                    <a:pt x="2090" y="574"/>
                  </a:lnTo>
                  <a:lnTo>
                    <a:pt x="2097" y="574"/>
                  </a:lnTo>
                  <a:lnTo>
                    <a:pt x="2097" y="574"/>
                  </a:lnTo>
                  <a:lnTo>
                    <a:pt x="2105" y="574"/>
                  </a:lnTo>
                  <a:lnTo>
                    <a:pt x="2105" y="574"/>
                  </a:lnTo>
                  <a:lnTo>
                    <a:pt x="2112" y="574"/>
                  </a:lnTo>
                  <a:lnTo>
                    <a:pt x="2112" y="574"/>
                  </a:lnTo>
                  <a:lnTo>
                    <a:pt x="2119" y="574"/>
                  </a:lnTo>
                  <a:lnTo>
                    <a:pt x="2119" y="574"/>
                  </a:lnTo>
                  <a:lnTo>
                    <a:pt x="2126" y="574"/>
                  </a:lnTo>
                  <a:lnTo>
                    <a:pt x="2126" y="574"/>
                  </a:lnTo>
                  <a:lnTo>
                    <a:pt x="2133" y="574"/>
                  </a:lnTo>
                  <a:lnTo>
                    <a:pt x="2133" y="574"/>
                  </a:lnTo>
                  <a:lnTo>
                    <a:pt x="2140" y="574"/>
                  </a:lnTo>
                  <a:lnTo>
                    <a:pt x="2140" y="574"/>
                  </a:lnTo>
                  <a:lnTo>
                    <a:pt x="2147" y="574"/>
                  </a:lnTo>
                  <a:lnTo>
                    <a:pt x="2147" y="574"/>
                  </a:lnTo>
                  <a:lnTo>
                    <a:pt x="2154" y="574"/>
                  </a:lnTo>
                  <a:lnTo>
                    <a:pt x="2154" y="574"/>
                  </a:lnTo>
                  <a:lnTo>
                    <a:pt x="2161" y="574"/>
                  </a:lnTo>
                  <a:lnTo>
                    <a:pt x="2161" y="574"/>
                  </a:lnTo>
                  <a:lnTo>
                    <a:pt x="2168" y="574"/>
                  </a:lnTo>
                  <a:lnTo>
                    <a:pt x="2168" y="574"/>
                  </a:lnTo>
                  <a:lnTo>
                    <a:pt x="2175" y="574"/>
                  </a:lnTo>
                  <a:lnTo>
                    <a:pt x="2175" y="574"/>
                  </a:lnTo>
                  <a:lnTo>
                    <a:pt x="2182" y="574"/>
                  </a:lnTo>
                  <a:lnTo>
                    <a:pt x="2182" y="574"/>
                  </a:lnTo>
                  <a:lnTo>
                    <a:pt x="2190" y="574"/>
                  </a:lnTo>
                  <a:lnTo>
                    <a:pt x="2190" y="574"/>
                  </a:lnTo>
                  <a:lnTo>
                    <a:pt x="2197" y="574"/>
                  </a:lnTo>
                  <a:lnTo>
                    <a:pt x="2197" y="574"/>
                  </a:lnTo>
                  <a:lnTo>
                    <a:pt x="2204" y="574"/>
                  </a:lnTo>
                  <a:lnTo>
                    <a:pt x="2204" y="574"/>
                  </a:lnTo>
                  <a:lnTo>
                    <a:pt x="2211" y="574"/>
                  </a:lnTo>
                  <a:lnTo>
                    <a:pt x="2211" y="574"/>
                  </a:lnTo>
                  <a:lnTo>
                    <a:pt x="2218" y="574"/>
                  </a:lnTo>
                  <a:lnTo>
                    <a:pt x="2218" y="574"/>
                  </a:lnTo>
                  <a:lnTo>
                    <a:pt x="2225" y="574"/>
                  </a:lnTo>
                  <a:lnTo>
                    <a:pt x="2225" y="574"/>
                  </a:lnTo>
                  <a:lnTo>
                    <a:pt x="2232" y="574"/>
                  </a:lnTo>
                  <a:lnTo>
                    <a:pt x="2232" y="574"/>
                  </a:lnTo>
                  <a:lnTo>
                    <a:pt x="2239" y="574"/>
                  </a:lnTo>
                  <a:lnTo>
                    <a:pt x="2239" y="574"/>
                  </a:lnTo>
                  <a:lnTo>
                    <a:pt x="2246" y="574"/>
                  </a:lnTo>
                  <a:lnTo>
                    <a:pt x="2246" y="574"/>
                  </a:lnTo>
                  <a:lnTo>
                    <a:pt x="2253" y="574"/>
                  </a:lnTo>
                  <a:lnTo>
                    <a:pt x="2253" y="574"/>
                  </a:lnTo>
                  <a:lnTo>
                    <a:pt x="2260" y="574"/>
                  </a:lnTo>
                  <a:lnTo>
                    <a:pt x="2260" y="552"/>
                  </a:lnTo>
                  <a:lnTo>
                    <a:pt x="2260" y="552"/>
                  </a:lnTo>
                  <a:lnTo>
                    <a:pt x="2268" y="552"/>
                  </a:lnTo>
                  <a:lnTo>
                    <a:pt x="2268" y="552"/>
                  </a:lnTo>
                  <a:lnTo>
                    <a:pt x="2275" y="552"/>
                  </a:lnTo>
                  <a:lnTo>
                    <a:pt x="2275" y="552"/>
                  </a:lnTo>
                  <a:lnTo>
                    <a:pt x="2282" y="552"/>
                  </a:lnTo>
                  <a:lnTo>
                    <a:pt x="2282" y="552"/>
                  </a:lnTo>
                  <a:lnTo>
                    <a:pt x="2282" y="552"/>
                  </a:lnTo>
                  <a:lnTo>
                    <a:pt x="2289" y="552"/>
                  </a:lnTo>
                  <a:lnTo>
                    <a:pt x="2289" y="552"/>
                  </a:lnTo>
                  <a:lnTo>
                    <a:pt x="2296" y="552"/>
                  </a:lnTo>
                  <a:lnTo>
                    <a:pt x="2296" y="552"/>
                  </a:lnTo>
                  <a:lnTo>
                    <a:pt x="2303" y="552"/>
                  </a:lnTo>
                  <a:lnTo>
                    <a:pt x="2303" y="552"/>
                  </a:lnTo>
                  <a:lnTo>
                    <a:pt x="2310" y="552"/>
                  </a:lnTo>
                  <a:lnTo>
                    <a:pt x="2310" y="552"/>
                  </a:lnTo>
                  <a:lnTo>
                    <a:pt x="2317" y="552"/>
                  </a:lnTo>
                  <a:lnTo>
                    <a:pt x="2317" y="552"/>
                  </a:lnTo>
                  <a:lnTo>
                    <a:pt x="2324" y="552"/>
                  </a:lnTo>
                  <a:lnTo>
                    <a:pt x="2324" y="552"/>
                  </a:lnTo>
                  <a:lnTo>
                    <a:pt x="2331" y="552"/>
                  </a:lnTo>
                  <a:lnTo>
                    <a:pt x="2331" y="552"/>
                  </a:lnTo>
                  <a:lnTo>
                    <a:pt x="2338" y="552"/>
                  </a:lnTo>
                  <a:lnTo>
                    <a:pt x="2338" y="552"/>
                  </a:lnTo>
                  <a:lnTo>
                    <a:pt x="2345" y="552"/>
                  </a:lnTo>
                  <a:lnTo>
                    <a:pt x="2345" y="552"/>
                  </a:lnTo>
                  <a:lnTo>
                    <a:pt x="2353" y="552"/>
                  </a:lnTo>
                  <a:lnTo>
                    <a:pt x="2353" y="552"/>
                  </a:lnTo>
                  <a:lnTo>
                    <a:pt x="2360" y="552"/>
                  </a:lnTo>
                  <a:lnTo>
                    <a:pt x="2360" y="552"/>
                  </a:lnTo>
                  <a:lnTo>
                    <a:pt x="2367" y="552"/>
                  </a:lnTo>
                  <a:lnTo>
                    <a:pt x="2367" y="552"/>
                  </a:lnTo>
                  <a:lnTo>
                    <a:pt x="2374" y="552"/>
                  </a:lnTo>
                  <a:lnTo>
                    <a:pt x="2374" y="552"/>
                  </a:lnTo>
                  <a:lnTo>
                    <a:pt x="2381" y="552"/>
                  </a:lnTo>
                  <a:lnTo>
                    <a:pt x="2381" y="552"/>
                  </a:lnTo>
                  <a:lnTo>
                    <a:pt x="2388" y="552"/>
                  </a:lnTo>
                  <a:lnTo>
                    <a:pt x="2388" y="552"/>
                  </a:lnTo>
                  <a:lnTo>
                    <a:pt x="2395" y="552"/>
                  </a:lnTo>
                  <a:lnTo>
                    <a:pt x="2395" y="552"/>
                  </a:lnTo>
                  <a:lnTo>
                    <a:pt x="2402" y="552"/>
                  </a:lnTo>
                  <a:lnTo>
                    <a:pt x="2402" y="552"/>
                  </a:lnTo>
                  <a:lnTo>
                    <a:pt x="2409" y="552"/>
                  </a:lnTo>
                  <a:lnTo>
                    <a:pt x="2409" y="552"/>
                  </a:lnTo>
                  <a:lnTo>
                    <a:pt x="2416" y="552"/>
                  </a:lnTo>
                  <a:lnTo>
                    <a:pt x="2416" y="552"/>
                  </a:lnTo>
                  <a:lnTo>
                    <a:pt x="2423" y="552"/>
                  </a:lnTo>
                  <a:lnTo>
                    <a:pt x="2423" y="552"/>
                  </a:lnTo>
                  <a:lnTo>
                    <a:pt x="2430" y="552"/>
                  </a:lnTo>
                  <a:lnTo>
                    <a:pt x="2430" y="552"/>
                  </a:lnTo>
                  <a:lnTo>
                    <a:pt x="2438" y="552"/>
                  </a:lnTo>
                  <a:lnTo>
                    <a:pt x="2438" y="552"/>
                  </a:lnTo>
                  <a:lnTo>
                    <a:pt x="2445" y="552"/>
                  </a:lnTo>
                  <a:lnTo>
                    <a:pt x="2445" y="552"/>
                  </a:lnTo>
                  <a:lnTo>
                    <a:pt x="2452" y="552"/>
                  </a:lnTo>
                  <a:lnTo>
                    <a:pt x="2452" y="552"/>
                  </a:lnTo>
                  <a:lnTo>
                    <a:pt x="2459" y="552"/>
                  </a:lnTo>
                  <a:lnTo>
                    <a:pt x="2459" y="552"/>
                  </a:lnTo>
                  <a:lnTo>
                    <a:pt x="2466" y="552"/>
                  </a:lnTo>
                  <a:lnTo>
                    <a:pt x="2466" y="552"/>
                  </a:lnTo>
                  <a:lnTo>
                    <a:pt x="2473" y="552"/>
                  </a:lnTo>
                  <a:lnTo>
                    <a:pt x="2473" y="552"/>
                  </a:lnTo>
                  <a:lnTo>
                    <a:pt x="2480" y="552"/>
                  </a:lnTo>
                  <a:lnTo>
                    <a:pt x="2480" y="552"/>
                  </a:lnTo>
                  <a:lnTo>
                    <a:pt x="2487" y="552"/>
                  </a:lnTo>
                  <a:lnTo>
                    <a:pt x="2487" y="552"/>
                  </a:lnTo>
                  <a:lnTo>
                    <a:pt x="2494" y="552"/>
                  </a:lnTo>
                  <a:lnTo>
                    <a:pt x="2494" y="552"/>
                  </a:lnTo>
                  <a:lnTo>
                    <a:pt x="2501" y="552"/>
                  </a:lnTo>
                  <a:lnTo>
                    <a:pt x="2501" y="552"/>
                  </a:lnTo>
                  <a:lnTo>
                    <a:pt x="2508" y="552"/>
                  </a:lnTo>
                  <a:lnTo>
                    <a:pt x="2508" y="552"/>
                  </a:lnTo>
                  <a:lnTo>
                    <a:pt x="2516" y="552"/>
                  </a:lnTo>
                  <a:lnTo>
                    <a:pt x="2516" y="552"/>
                  </a:lnTo>
                  <a:lnTo>
                    <a:pt x="2516" y="524"/>
                  </a:lnTo>
                  <a:lnTo>
                    <a:pt x="2523" y="524"/>
                  </a:lnTo>
                  <a:lnTo>
                    <a:pt x="2523" y="524"/>
                  </a:lnTo>
                  <a:lnTo>
                    <a:pt x="2530" y="524"/>
                  </a:lnTo>
                  <a:lnTo>
                    <a:pt x="2530" y="524"/>
                  </a:lnTo>
                  <a:lnTo>
                    <a:pt x="2537" y="524"/>
                  </a:lnTo>
                  <a:lnTo>
                    <a:pt x="2537" y="524"/>
                  </a:lnTo>
                  <a:lnTo>
                    <a:pt x="2537" y="524"/>
                  </a:lnTo>
                  <a:lnTo>
                    <a:pt x="2544" y="524"/>
                  </a:lnTo>
                  <a:lnTo>
                    <a:pt x="2544" y="524"/>
                  </a:lnTo>
                  <a:lnTo>
                    <a:pt x="2551" y="524"/>
                  </a:lnTo>
                  <a:lnTo>
                    <a:pt x="2551" y="524"/>
                  </a:lnTo>
                  <a:lnTo>
                    <a:pt x="2558" y="524"/>
                  </a:lnTo>
                  <a:lnTo>
                    <a:pt x="2558" y="489"/>
                  </a:lnTo>
                  <a:lnTo>
                    <a:pt x="2558" y="489"/>
                  </a:lnTo>
                  <a:lnTo>
                    <a:pt x="2565" y="489"/>
                  </a:lnTo>
                  <a:lnTo>
                    <a:pt x="2565" y="489"/>
                  </a:lnTo>
                  <a:lnTo>
                    <a:pt x="2572" y="489"/>
                  </a:lnTo>
                  <a:lnTo>
                    <a:pt x="2572" y="489"/>
                  </a:lnTo>
                  <a:lnTo>
                    <a:pt x="2579" y="489"/>
                  </a:lnTo>
                  <a:lnTo>
                    <a:pt x="2579" y="489"/>
                  </a:lnTo>
                  <a:lnTo>
                    <a:pt x="2586" y="489"/>
                  </a:lnTo>
                  <a:lnTo>
                    <a:pt x="2586" y="489"/>
                  </a:lnTo>
                  <a:lnTo>
                    <a:pt x="2593" y="489"/>
                  </a:lnTo>
                  <a:lnTo>
                    <a:pt x="2593" y="489"/>
                  </a:lnTo>
                  <a:lnTo>
                    <a:pt x="2601" y="489"/>
                  </a:lnTo>
                  <a:lnTo>
                    <a:pt x="2601" y="489"/>
                  </a:lnTo>
                  <a:lnTo>
                    <a:pt x="2608" y="489"/>
                  </a:lnTo>
                  <a:lnTo>
                    <a:pt x="2608" y="489"/>
                  </a:lnTo>
                  <a:lnTo>
                    <a:pt x="2615" y="489"/>
                  </a:lnTo>
                  <a:lnTo>
                    <a:pt x="2615" y="489"/>
                  </a:lnTo>
                  <a:lnTo>
                    <a:pt x="2622" y="489"/>
                  </a:lnTo>
                  <a:lnTo>
                    <a:pt x="2622" y="489"/>
                  </a:lnTo>
                  <a:lnTo>
                    <a:pt x="2629" y="489"/>
                  </a:lnTo>
                  <a:lnTo>
                    <a:pt x="2629" y="489"/>
                  </a:lnTo>
                  <a:lnTo>
                    <a:pt x="2636" y="489"/>
                  </a:lnTo>
                  <a:lnTo>
                    <a:pt x="2636" y="489"/>
                  </a:lnTo>
                  <a:lnTo>
                    <a:pt x="2643" y="489"/>
                  </a:lnTo>
                  <a:lnTo>
                    <a:pt x="2643" y="489"/>
                  </a:lnTo>
                  <a:lnTo>
                    <a:pt x="2643" y="418"/>
                  </a:lnTo>
                  <a:lnTo>
                    <a:pt x="2650" y="418"/>
                  </a:lnTo>
                  <a:lnTo>
                    <a:pt x="2650" y="418"/>
                  </a:lnTo>
                  <a:lnTo>
                    <a:pt x="2657" y="418"/>
                  </a:lnTo>
                  <a:lnTo>
                    <a:pt x="2657" y="418"/>
                  </a:lnTo>
                  <a:lnTo>
                    <a:pt x="2664" y="418"/>
                  </a:lnTo>
                  <a:lnTo>
                    <a:pt x="2664" y="418"/>
                  </a:lnTo>
                  <a:lnTo>
                    <a:pt x="2671" y="418"/>
                  </a:lnTo>
                  <a:lnTo>
                    <a:pt x="2671" y="418"/>
                  </a:lnTo>
                  <a:lnTo>
                    <a:pt x="2679" y="418"/>
                  </a:lnTo>
                  <a:lnTo>
                    <a:pt x="2679" y="418"/>
                  </a:lnTo>
                  <a:lnTo>
                    <a:pt x="2686" y="418"/>
                  </a:lnTo>
                  <a:lnTo>
                    <a:pt x="2686" y="418"/>
                  </a:lnTo>
                  <a:lnTo>
                    <a:pt x="2693" y="418"/>
                  </a:lnTo>
                  <a:lnTo>
                    <a:pt x="2693" y="382"/>
                  </a:lnTo>
                  <a:lnTo>
                    <a:pt x="2693" y="382"/>
                  </a:lnTo>
                  <a:lnTo>
                    <a:pt x="2700" y="382"/>
                  </a:lnTo>
                  <a:lnTo>
                    <a:pt x="2700" y="382"/>
                  </a:lnTo>
                  <a:lnTo>
                    <a:pt x="2707" y="382"/>
                  </a:lnTo>
                  <a:lnTo>
                    <a:pt x="2707" y="382"/>
                  </a:lnTo>
                  <a:lnTo>
                    <a:pt x="2714" y="382"/>
                  </a:lnTo>
                  <a:lnTo>
                    <a:pt x="2714" y="382"/>
                  </a:lnTo>
                  <a:lnTo>
                    <a:pt x="2721" y="382"/>
                  </a:lnTo>
                  <a:lnTo>
                    <a:pt x="2721" y="382"/>
                  </a:lnTo>
                  <a:lnTo>
                    <a:pt x="2728" y="382"/>
                  </a:lnTo>
                  <a:lnTo>
                    <a:pt x="2728" y="382"/>
                  </a:lnTo>
                  <a:lnTo>
                    <a:pt x="2735" y="382"/>
                  </a:lnTo>
                  <a:lnTo>
                    <a:pt x="2735" y="382"/>
                  </a:lnTo>
                  <a:lnTo>
                    <a:pt x="2742" y="382"/>
                  </a:lnTo>
                  <a:lnTo>
                    <a:pt x="2742" y="382"/>
                  </a:lnTo>
                  <a:lnTo>
                    <a:pt x="2749" y="382"/>
                  </a:lnTo>
                  <a:lnTo>
                    <a:pt x="2749" y="382"/>
                  </a:lnTo>
                  <a:lnTo>
                    <a:pt x="2756" y="382"/>
                  </a:lnTo>
                  <a:lnTo>
                    <a:pt x="2756" y="382"/>
                  </a:lnTo>
                  <a:lnTo>
                    <a:pt x="2764" y="382"/>
                  </a:lnTo>
                  <a:lnTo>
                    <a:pt x="2764" y="382"/>
                  </a:lnTo>
                  <a:lnTo>
                    <a:pt x="2771" y="382"/>
                  </a:lnTo>
                  <a:lnTo>
                    <a:pt x="2771" y="382"/>
                  </a:lnTo>
                  <a:lnTo>
                    <a:pt x="2778" y="382"/>
                  </a:lnTo>
                  <a:lnTo>
                    <a:pt x="2778" y="382"/>
                  </a:lnTo>
                  <a:lnTo>
                    <a:pt x="2785" y="382"/>
                  </a:lnTo>
                  <a:lnTo>
                    <a:pt x="2785" y="382"/>
                  </a:lnTo>
                  <a:lnTo>
                    <a:pt x="2792" y="382"/>
                  </a:lnTo>
                  <a:lnTo>
                    <a:pt x="2792" y="382"/>
                  </a:lnTo>
                  <a:lnTo>
                    <a:pt x="2792" y="318"/>
                  </a:lnTo>
                  <a:lnTo>
                    <a:pt x="2792" y="318"/>
                  </a:lnTo>
                  <a:lnTo>
                    <a:pt x="2799" y="318"/>
                  </a:lnTo>
                  <a:lnTo>
                    <a:pt x="2799" y="318"/>
                  </a:lnTo>
                  <a:lnTo>
                    <a:pt x="2806" y="318"/>
                  </a:lnTo>
                  <a:lnTo>
                    <a:pt x="2806" y="283"/>
                  </a:lnTo>
                  <a:lnTo>
                    <a:pt x="2806" y="283"/>
                  </a:lnTo>
                  <a:lnTo>
                    <a:pt x="2813" y="283"/>
                  </a:lnTo>
                  <a:lnTo>
                    <a:pt x="2813" y="283"/>
                  </a:lnTo>
                  <a:lnTo>
                    <a:pt x="2820" y="283"/>
                  </a:lnTo>
                  <a:lnTo>
                    <a:pt x="2820" y="283"/>
                  </a:lnTo>
                  <a:lnTo>
                    <a:pt x="2827" y="283"/>
                  </a:lnTo>
                  <a:lnTo>
                    <a:pt x="2827" y="283"/>
                  </a:lnTo>
                  <a:lnTo>
                    <a:pt x="2834" y="283"/>
                  </a:lnTo>
                  <a:lnTo>
                    <a:pt x="2834" y="283"/>
                  </a:lnTo>
                  <a:lnTo>
                    <a:pt x="2842" y="283"/>
                  </a:lnTo>
                  <a:lnTo>
                    <a:pt x="2842" y="283"/>
                  </a:lnTo>
                  <a:lnTo>
                    <a:pt x="2849" y="283"/>
                  </a:lnTo>
                  <a:lnTo>
                    <a:pt x="2849" y="283"/>
                  </a:lnTo>
                  <a:lnTo>
                    <a:pt x="2856" y="283"/>
                  </a:lnTo>
                  <a:lnTo>
                    <a:pt x="2856" y="283"/>
                  </a:lnTo>
                  <a:lnTo>
                    <a:pt x="2863" y="283"/>
                  </a:lnTo>
                  <a:lnTo>
                    <a:pt x="2863" y="283"/>
                  </a:lnTo>
                  <a:lnTo>
                    <a:pt x="2870" y="283"/>
                  </a:lnTo>
                  <a:lnTo>
                    <a:pt x="2870" y="248"/>
                  </a:lnTo>
                  <a:lnTo>
                    <a:pt x="2870" y="248"/>
                  </a:lnTo>
                  <a:lnTo>
                    <a:pt x="2877" y="248"/>
                  </a:lnTo>
                  <a:lnTo>
                    <a:pt x="2877" y="248"/>
                  </a:lnTo>
                  <a:lnTo>
                    <a:pt x="2884" y="248"/>
                  </a:lnTo>
                  <a:lnTo>
                    <a:pt x="2884" y="248"/>
                  </a:lnTo>
                  <a:lnTo>
                    <a:pt x="2891" y="248"/>
                  </a:lnTo>
                  <a:lnTo>
                    <a:pt x="2891" y="248"/>
                  </a:lnTo>
                  <a:lnTo>
                    <a:pt x="2898" y="248"/>
                  </a:lnTo>
                  <a:lnTo>
                    <a:pt x="2898" y="248"/>
                  </a:lnTo>
                  <a:lnTo>
                    <a:pt x="2905" y="248"/>
                  </a:lnTo>
                  <a:lnTo>
                    <a:pt x="2905" y="248"/>
                  </a:lnTo>
                  <a:lnTo>
                    <a:pt x="2912" y="248"/>
                  </a:lnTo>
                  <a:lnTo>
                    <a:pt x="2912" y="248"/>
                  </a:lnTo>
                  <a:lnTo>
                    <a:pt x="2919" y="248"/>
                  </a:lnTo>
                  <a:lnTo>
                    <a:pt x="2919" y="248"/>
                  </a:lnTo>
                  <a:lnTo>
                    <a:pt x="2919" y="212"/>
                  </a:lnTo>
                  <a:lnTo>
                    <a:pt x="2927" y="212"/>
                  </a:lnTo>
                  <a:lnTo>
                    <a:pt x="2927" y="212"/>
                  </a:lnTo>
                  <a:lnTo>
                    <a:pt x="2934" y="212"/>
                  </a:lnTo>
                  <a:lnTo>
                    <a:pt x="2934" y="212"/>
                  </a:lnTo>
                  <a:lnTo>
                    <a:pt x="2941" y="212"/>
                  </a:lnTo>
                  <a:lnTo>
                    <a:pt x="2941" y="212"/>
                  </a:lnTo>
                  <a:lnTo>
                    <a:pt x="2948" y="212"/>
                  </a:lnTo>
                  <a:lnTo>
                    <a:pt x="2948" y="212"/>
                  </a:lnTo>
                  <a:lnTo>
                    <a:pt x="2955" y="212"/>
                  </a:lnTo>
                  <a:lnTo>
                    <a:pt x="2955" y="212"/>
                  </a:lnTo>
                  <a:lnTo>
                    <a:pt x="2962" y="212"/>
                  </a:lnTo>
                  <a:lnTo>
                    <a:pt x="2962" y="212"/>
                  </a:lnTo>
                  <a:lnTo>
                    <a:pt x="2969" y="212"/>
                  </a:lnTo>
                  <a:lnTo>
                    <a:pt x="2969" y="212"/>
                  </a:lnTo>
                  <a:lnTo>
                    <a:pt x="2976" y="212"/>
                  </a:lnTo>
                  <a:lnTo>
                    <a:pt x="2976" y="212"/>
                  </a:lnTo>
                  <a:lnTo>
                    <a:pt x="2983" y="212"/>
                  </a:lnTo>
                  <a:lnTo>
                    <a:pt x="2983" y="212"/>
                  </a:lnTo>
                  <a:lnTo>
                    <a:pt x="2990" y="212"/>
                  </a:lnTo>
                  <a:lnTo>
                    <a:pt x="2990" y="212"/>
                  </a:lnTo>
                  <a:lnTo>
                    <a:pt x="2997" y="212"/>
                  </a:lnTo>
                  <a:lnTo>
                    <a:pt x="2997" y="212"/>
                  </a:lnTo>
                  <a:lnTo>
                    <a:pt x="3004" y="212"/>
                  </a:lnTo>
                  <a:lnTo>
                    <a:pt x="3004" y="212"/>
                  </a:lnTo>
                  <a:lnTo>
                    <a:pt x="3012" y="212"/>
                  </a:lnTo>
                  <a:lnTo>
                    <a:pt x="3012" y="212"/>
                  </a:lnTo>
                  <a:lnTo>
                    <a:pt x="3019" y="212"/>
                  </a:lnTo>
                  <a:lnTo>
                    <a:pt x="3019" y="212"/>
                  </a:lnTo>
                  <a:lnTo>
                    <a:pt x="3026" y="212"/>
                  </a:lnTo>
                  <a:lnTo>
                    <a:pt x="3026" y="212"/>
                  </a:lnTo>
                  <a:lnTo>
                    <a:pt x="3033" y="212"/>
                  </a:lnTo>
                  <a:lnTo>
                    <a:pt x="3033" y="212"/>
                  </a:lnTo>
                  <a:lnTo>
                    <a:pt x="3040" y="212"/>
                  </a:lnTo>
                  <a:lnTo>
                    <a:pt x="3040" y="212"/>
                  </a:lnTo>
                  <a:lnTo>
                    <a:pt x="3047" y="212"/>
                  </a:lnTo>
                  <a:lnTo>
                    <a:pt x="3047" y="212"/>
                  </a:lnTo>
                  <a:lnTo>
                    <a:pt x="3047" y="184"/>
                  </a:lnTo>
                  <a:lnTo>
                    <a:pt x="3047" y="184"/>
                  </a:lnTo>
                  <a:lnTo>
                    <a:pt x="3054" y="184"/>
                  </a:lnTo>
                  <a:lnTo>
                    <a:pt x="3054" y="184"/>
                  </a:lnTo>
                  <a:lnTo>
                    <a:pt x="3061" y="184"/>
                  </a:lnTo>
                  <a:lnTo>
                    <a:pt x="3061" y="184"/>
                  </a:lnTo>
                  <a:lnTo>
                    <a:pt x="3068" y="184"/>
                  </a:lnTo>
                  <a:lnTo>
                    <a:pt x="3068" y="184"/>
                  </a:lnTo>
                  <a:lnTo>
                    <a:pt x="3075" y="184"/>
                  </a:lnTo>
                  <a:lnTo>
                    <a:pt x="3075" y="184"/>
                  </a:lnTo>
                  <a:lnTo>
                    <a:pt x="3082" y="184"/>
                  </a:lnTo>
                  <a:lnTo>
                    <a:pt x="3082" y="184"/>
                  </a:lnTo>
                  <a:lnTo>
                    <a:pt x="3090" y="184"/>
                  </a:lnTo>
                  <a:lnTo>
                    <a:pt x="3090" y="184"/>
                  </a:lnTo>
                  <a:lnTo>
                    <a:pt x="3097" y="184"/>
                  </a:lnTo>
                  <a:lnTo>
                    <a:pt x="3097" y="184"/>
                  </a:lnTo>
                  <a:lnTo>
                    <a:pt x="3104" y="184"/>
                  </a:lnTo>
                  <a:lnTo>
                    <a:pt x="3104" y="184"/>
                  </a:lnTo>
                  <a:lnTo>
                    <a:pt x="3111" y="184"/>
                  </a:lnTo>
                  <a:lnTo>
                    <a:pt x="3111" y="184"/>
                  </a:lnTo>
                  <a:lnTo>
                    <a:pt x="3118" y="184"/>
                  </a:lnTo>
                  <a:lnTo>
                    <a:pt x="3118" y="184"/>
                  </a:lnTo>
                  <a:lnTo>
                    <a:pt x="3125" y="184"/>
                  </a:lnTo>
                  <a:lnTo>
                    <a:pt x="3125" y="184"/>
                  </a:lnTo>
                  <a:lnTo>
                    <a:pt x="3132" y="184"/>
                  </a:lnTo>
                  <a:lnTo>
                    <a:pt x="3132" y="148"/>
                  </a:lnTo>
                  <a:lnTo>
                    <a:pt x="3132" y="148"/>
                  </a:lnTo>
                  <a:lnTo>
                    <a:pt x="3139" y="148"/>
                  </a:lnTo>
                  <a:lnTo>
                    <a:pt x="3139" y="148"/>
                  </a:lnTo>
                  <a:lnTo>
                    <a:pt x="3146" y="148"/>
                  </a:lnTo>
                  <a:lnTo>
                    <a:pt x="3146" y="148"/>
                  </a:lnTo>
                  <a:lnTo>
                    <a:pt x="3153" y="148"/>
                  </a:lnTo>
                  <a:lnTo>
                    <a:pt x="3153" y="148"/>
                  </a:lnTo>
                  <a:lnTo>
                    <a:pt x="3160" y="148"/>
                  </a:lnTo>
                  <a:lnTo>
                    <a:pt x="3160" y="148"/>
                  </a:lnTo>
                  <a:lnTo>
                    <a:pt x="3167" y="148"/>
                  </a:lnTo>
                  <a:lnTo>
                    <a:pt x="3167" y="148"/>
                  </a:lnTo>
                  <a:lnTo>
                    <a:pt x="3175" y="148"/>
                  </a:lnTo>
                  <a:lnTo>
                    <a:pt x="3175" y="148"/>
                  </a:lnTo>
                  <a:lnTo>
                    <a:pt x="3182" y="148"/>
                  </a:lnTo>
                  <a:lnTo>
                    <a:pt x="3182" y="148"/>
                  </a:lnTo>
                  <a:lnTo>
                    <a:pt x="3189" y="148"/>
                  </a:lnTo>
                  <a:lnTo>
                    <a:pt x="3189" y="148"/>
                  </a:lnTo>
                  <a:lnTo>
                    <a:pt x="3196" y="148"/>
                  </a:lnTo>
                  <a:lnTo>
                    <a:pt x="3196" y="148"/>
                  </a:lnTo>
                  <a:lnTo>
                    <a:pt x="3203" y="148"/>
                  </a:lnTo>
                  <a:lnTo>
                    <a:pt x="3203" y="148"/>
                  </a:lnTo>
                  <a:lnTo>
                    <a:pt x="3210" y="148"/>
                  </a:lnTo>
                  <a:lnTo>
                    <a:pt x="3210" y="148"/>
                  </a:lnTo>
                  <a:lnTo>
                    <a:pt x="3217" y="148"/>
                  </a:lnTo>
                  <a:lnTo>
                    <a:pt x="3217" y="148"/>
                  </a:lnTo>
                  <a:lnTo>
                    <a:pt x="3224" y="148"/>
                  </a:lnTo>
                  <a:lnTo>
                    <a:pt x="3224" y="148"/>
                  </a:lnTo>
                  <a:lnTo>
                    <a:pt x="3231" y="148"/>
                  </a:lnTo>
                  <a:lnTo>
                    <a:pt x="3231" y="148"/>
                  </a:lnTo>
                  <a:lnTo>
                    <a:pt x="3238" y="148"/>
                  </a:lnTo>
                  <a:lnTo>
                    <a:pt x="3238" y="148"/>
                  </a:lnTo>
                  <a:lnTo>
                    <a:pt x="3245" y="148"/>
                  </a:lnTo>
                  <a:lnTo>
                    <a:pt x="3245" y="148"/>
                  </a:lnTo>
                  <a:lnTo>
                    <a:pt x="3253" y="148"/>
                  </a:lnTo>
                  <a:lnTo>
                    <a:pt x="3253" y="148"/>
                  </a:lnTo>
                  <a:lnTo>
                    <a:pt x="3260" y="148"/>
                  </a:lnTo>
                  <a:lnTo>
                    <a:pt x="3260" y="148"/>
                  </a:lnTo>
                  <a:lnTo>
                    <a:pt x="3267" y="148"/>
                  </a:lnTo>
                  <a:lnTo>
                    <a:pt x="3267" y="148"/>
                  </a:lnTo>
                  <a:lnTo>
                    <a:pt x="3274" y="148"/>
                  </a:lnTo>
                  <a:lnTo>
                    <a:pt x="3274" y="148"/>
                  </a:lnTo>
                  <a:lnTo>
                    <a:pt x="3281" y="148"/>
                  </a:lnTo>
                  <a:lnTo>
                    <a:pt x="3281" y="148"/>
                  </a:lnTo>
                  <a:lnTo>
                    <a:pt x="3288" y="148"/>
                  </a:lnTo>
                  <a:lnTo>
                    <a:pt x="3288" y="148"/>
                  </a:lnTo>
                  <a:lnTo>
                    <a:pt x="3295" y="148"/>
                  </a:lnTo>
                  <a:lnTo>
                    <a:pt x="3295" y="148"/>
                  </a:lnTo>
                  <a:lnTo>
                    <a:pt x="3302" y="148"/>
                  </a:lnTo>
                  <a:lnTo>
                    <a:pt x="3302" y="148"/>
                  </a:lnTo>
                  <a:lnTo>
                    <a:pt x="3302" y="148"/>
                  </a:lnTo>
                  <a:lnTo>
                    <a:pt x="3309" y="148"/>
                  </a:lnTo>
                  <a:lnTo>
                    <a:pt x="3309" y="148"/>
                  </a:lnTo>
                  <a:lnTo>
                    <a:pt x="3316" y="148"/>
                  </a:lnTo>
                  <a:lnTo>
                    <a:pt x="3316" y="148"/>
                  </a:lnTo>
                  <a:lnTo>
                    <a:pt x="3323" y="148"/>
                  </a:lnTo>
                  <a:lnTo>
                    <a:pt x="3323" y="148"/>
                  </a:lnTo>
                  <a:lnTo>
                    <a:pt x="3330" y="148"/>
                  </a:lnTo>
                  <a:lnTo>
                    <a:pt x="3330" y="148"/>
                  </a:lnTo>
                  <a:lnTo>
                    <a:pt x="3338" y="148"/>
                  </a:lnTo>
                  <a:lnTo>
                    <a:pt x="3338" y="148"/>
                  </a:lnTo>
                  <a:lnTo>
                    <a:pt x="3345" y="148"/>
                  </a:lnTo>
                  <a:lnTo>
                    <a:pt x="3345" y="148"/>
                  </a:lnTo>
                  <a:lnTo>
                    <a:pt x="3352" y="148"/>
                  </a:lnTo>
                  <a:lnTo>
                    <a:pt x="3352" y="148"/>
                  </a:lnTo>
                  <a:lnTo>
                    <a:pt x="3359" y="148"/>
                  </a:lnTo>
                  <a:lnTo>
                    <a:pt x="3359" y="148"/>
                  </a:lnTo>
                  <a:lnTo>
                    <a:pt x="3366" y="148"/>
                  </a:lnTo>
                  <a:lnTo>
                    <a:pt x="3366" y="148"/>
                  </a:lnTo>
                  <a:lnTo>
                    <a:pt x="3373" y="148"/>
                  </a:lnTo>
                  <a:lnTo>
                    <a:pt x="3373" y="148"/>
                  </a:lnTo>
                  <a:lnTo>
                    <a:pt x="3380" y="148"/>
                  </a:lnTo>
                  <a:lnTo>
                    <a:pt x="3380" y="148"/>
                  </a:lnTo>
                  <a:lnTo>
                    <a:pt x="3387" y="148"/>
                  </a:lnTo>
                  <a:lnTo>
                    <a:pt x="3387" y="148"/>
                  </a:lnTo>
                  <a:lnTo>
                    <a:pt x="3394" y="148"/>
                  </a:lnTo>
                  <a:lnTo>
                    <a:pt x="3394" y="148"/>
                  </a:lnTo>
                  <a:lnTo>
                    <a:pt x="3401" y="148"/>
                  </a:lnTo>
                  <a:lnTo>
                    <a:pt x="3401" y="148"/>
                  </a:lnTo>
                  <a:lnTo>
                    <a:pt x="3408" y="148"/>
                  </a:lnTo>
                  <a:lnTo>
                    <a:pt x="3408" y="148"/>
                  </a:lnTo>
                  <a:lnTo>
                    <a:pt x="3416" y="148"/>
                  </a:lnTo>
                  <a:lnTo>
                    <a:pt x="3416" y="148"/>
                  </a:lnTo>
                  <a:lnTo>
                    <a:pt x="3423" y="148"/>
                  </a:lnTo>
                  <a:lnTo>
                    <a:pt x="3423" y="148"/>
                  </a:lnTo>
                  <a:lnTo>
                    <a:pt x="3430" y="148"/>
                  </a:lnTo>
                  <a:lnTo>
                    <a:pt x="3430" y="148"/>
                  </a:lnTo>
                  <a:lnTo>
                    <a:pt x="3437" y="148"/>
                  </a:lnTo>
                  <a:lnTo>
                    <a:pt x="3437" y="148"/>
                  </a:lnTo>
                  <a:lnTo>
                    <a:pt x="3444" y="148"/>
                  </a:lnTo>
                  <a:lnTo>
                    <a:pt x="3444" y="148"/>
                  </a:lnTo>
                  <a:lnTo>
                    <a:pt x="3451" y="148"/>
                  </a:lnTo>
                  <a:lnTo>
                    <a:pt x="3451" y="148"/>
                  </a:lnTo>
                  <a:lnTo>
                    <a:pt x="3458" y="148"/>
                  </a:lnTo>
                  <a:lnTo>
                    <a:pt x="3458" y="148"/>
                  </a:lnTo>
                  <a:lnTo>
                    <a:pt x="3465" y="148"/>
                  </a:lnTo>
                  <a:lnTo>
                    <a:pt x="3465" y="148"/>
                  </a:lnTo>
                  <a:lnTo>
                    <a:pt x="3472" y="148"/>
                  </a:lnTo>
                  <a:lnTo>
                    <a:pt x="3472" y="148"/>
                  </a:lnTo>
                  <a:lnTo>
                    <a:pt x="3479" y="148"/>
                  </a:lnTo>
                  <a:lnTo>
                    <a:pt x="3479" y="148"/>
                  </a:lnTo>
                  <a:lnTo>
                    <a:pt x="3486" y="148"/>
                  </a:lnTo>
                  <a:lnTo>
                    <a:pt x="3486" y="148"/>
                  </a:lnTo>
                  <a:lnTo>
                    <a:pt x="3493" y="148"/>
                  </a:lnTo>
                  <a:lnTo>
                    <a:pt x="3493" y="0"/>
                  </a:lnTo>
                </a:path>
              </a:pathLst>
            </a:custGeom>
            <a:noFill/>
            <a:ln w="38100" cmpd="sng">
              <a:solidFill>
                <a:srgbClr val="33CC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7" name="Text Box 37"/>
            <p:cNvSpPr txBox="1">
              <a:spLocks noChangeArrowheads="1"/>
            </p:cNvSpPr>
            <p:nvPr/>
          </p:nvSpPr>
          <p:spPr bwMode="auto">
            <a:xfrm>
              <a:off x="3726" y="2613"/>
              <a:ext cx="117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200">
                  <a:solidFill>
                    <a:srgbClr val="33CC33"/>
                  </a:solidFill>
                  <a:latin typeface="Arial" charset="0"/>
                </a:rPr>
                <a:t>Single islet Abs</a:t>
              </a:r>
              <a:endParaRPr lang="en-GB" sz="2200">
                <a:solidFill>
                  <a:srgbClr val="33CC33"/>
                </a:solidFill>
                <a:latin typeface="Arial" charset="0"/>
              </a:endParaRPr>
            </a:p>
          </p:txBody>
        </p:sp>
      </p:grpSp>
      <p:sp>
        <p:nvSpPr>
          <p:cNvPr id="174118" name="Text Box 38"/>
          <p:cNvSpPr txBox="1">
            <a:spLocks noChangeArrowheads="1"/>
          </p:cNvSpPr>
          <p:nvPr/>
        </p:nvSpPr>
        <p:spPr bwMode="auto">
          <a:xfrm>
            <a:off x="4811713" y="6302377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800" i="1">
                <a:latin typeface="Arial" charset="0"/>
              </a:rPr>
              <a:t>Hummel et al., Ann Intern Med, June 2004</a:t>
            </a:r>
          </a:p>
        </p:txBody>
      </p:sp>
      <p:sp>
        <p:nvSpPr>
          <p:cNvPr id="174119" name="Text Box 39"/>
          <p:cNvSpPr txBox="1">
            <a:spLocks noChangeArrowheads="1"/>
          </p:cNvSpPr>
          <p:nvPr/>
        </p:nvSpPr>
        <p:spPr bwMode="auto">
          <a:xfrm>
            <a:off x="257175" y="62484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414838" y="1109665"/>
            <a:ext cx="874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414838" y="1109665"/>
            <a:ext cx="874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246438" y="6008689"/>
            <a:ext cx="2863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latin typeface="Arial" charset="0"/>
              </a:rPr>
              <a:t>Time from first Ab (years)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 rot="-5400000">
            <a:off x="908827" y="3979962"/>
            <a:ext cx="1481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000">
                <a:latin typeface="Arial" charset="0"/>
              </a:rPr>
              <a:t>Diabetes (%)</a:t>
            </a:r>
            <a:endParaRPr lang="de-DE" sz="2000"/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8267701" y="5589590"/>
            <a:ext cx="180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8267700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8</a:t>
            </a:r>
            <a:endParaRPr lang="de-DE" sz="3200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869113" y="5589590"/>
            <a:ext cx="176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6869113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6</a:t>
            </a:r>
            <a:endParaRPr lang="de-DE" sz="3200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5486400" y="5589590"/>
            <a:ext cx="1793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5486401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4</a:t>
            </a:r>
            <a:endParaRPr lang="de-DE" sz="3200"/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4079876" y="5589590"/>
            <a:ext cx="1793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079875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2</a:t>
            </a:r>
            <a:endParaRPr lang="de-DE" sz="3200"/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2679701" y="5589590"/>
            <a:ext cx="180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2679700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0</a:t>
            </a:r>
            <a:endParaRPr lang="de-DE" sz="3200"/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2058988" y="2060575"/>
            <a:ext cx="5397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2058989" y="2081215"/>
            <a:ext cx="341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100</a:t>
            </a:r>
            <a:endParaRPr lang="de-DE" sz="3200"/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2236788" y="2728915"/>
            <a:ext cx="361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2236788" y="275114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80</a:t>
            </a:r>
            <a:endParaRPr lang="de-DE" sz="3200"/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2236788" y="3398839"/>
            <a:ext cx="3619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2236788" y="3419477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60</a:t>
            </a:r>
            <a:endParaRPr lang="de-DE" sz="3200"/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2236788" y="4064002"/>
            <a:ext cx="361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7" name="Rectangle 23"/>
          <p:cNvSpPr>
            <a:spLocks noChangeArrowheads="1"/>
          </p:cNvSpPr>
          <p:nvPr/>
        </p:nvSpPr>
        <p:spPr bwMode="auto">
          <a:xfrm>
            <a:off x="2236788" y="408781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40</a:t>
            </a:r>
            <a:endParaRPr lang="de-DE" sz="3200"/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2236788" y="4730752"/>
            <a:ext cx="361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2236788" y="474821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20</a:t>
            </a:r>
            <a:endParaRPr lang="de-DE" sz="3200"/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2414588" y="5391152"/>
            <a:ext cx="1841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2414589" y="541496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0</a:t>
            </a:r>
            <a:endParaRPr lang="de-DE" sz="3200"/>
          </a:p>
        </p:txBody>
      </p:sp>
      <p:sp>
        <p:nvSpPr>
          <p:cNvPr id="175132" name="Freeform 28"/>
          <p:cNvSpPr>
            <a:spLocks/>
          </p:cNvSpPr>
          <p:nvPr/>
        </p:nvSpPr>
        <p:spPr bwMode="auto">
          <a:xfrm>
            <a:off x="8383589" y="5564190"/>
            <a:ext cx="73025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2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22" h="8">
                <a:moveTo>
                  <a:pt x="0" y="8"/>
                </a:moveTo>
                <a:lnTo>
                  <a:pt x="22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3" name="Freeform 29"/>
          <p:cNvSpPr>
            <a:spLocks/>
          </p:cNvSpPr>
          <p:nvPr/>
        </p:nvSpPr>
        <p:spPr bwMode="auto">
          <a:xfrm>
            <a:off x="5600700" y="5564190"/>
            <a:ext cx="50801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5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15" h="8">
                <a:moveTo>
                  <a:pt x="0" y="8"/>
                </a:moveTo>
                <a:lnTo>
                  <a:pt x="15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4" name="Freeform 30"/>
          <p:cNvSpPr>
            <a:spLocks/>
          </p:cNvSpPr>
          <p:nvPr/>
        </p:nvSpPr>
        <p:spPr bwMode="auto">
          <a:xfrm>
            <a:off x="4198938" y="5564190"/>
            <a:ext cx="49212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5" name="Freeform 31"/>
          <p:cNvSpPr>
            <a:spLocks/>
          </p:cNvSpPr>
          <p:nvPr/>
        </p:nvSpPr>
        <p:spPr bwMode="auto">
          <a:xfrm>
            <a:off x="2813051" y="5564190"/>
            <a:ext cx="52388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6" name="Freeform 32"/>
          <p:cNvSpPr>
            <a:spLocks/>
          </p:cNvSpPr>
          <p:nvPr/>
        </p:nvSpPr>
        <p:spPr bwMode="auto">
          <a:xfrm>
            <a:off x="2762251" y="2889250"/>
            <a:ext cx="93663" cy="20638"/>
          </a:xfrm>
          <a:custGeom>
            <a:avLst/>
            <a:gdLst/>
            <a:ahLst/>
            <a:cxnLst>
              <a:cxn ang="0">
                <a:pos x="27" y="9"/>
              </a:cxn>
              <a:cxn ang="0">
                <a:pos x="0" y="0"/>
              </a:cxn>
              <a:cxn ang="0">
                <a:pos x="0" y="9"/>
              </a:cxn>
              <a:cxn ang="0">
                <a:pos x="27" y="9"/>
              </a:cxn>
            </a:cxnLst>
            <a:rect l="0" t="0" r="r" b="b"/>
            <a:pathLst>
              <a:path w="27" h="9">
                <a:moveTo>
                  <a:pt x="27" y="9"/>
                </a:moveTo>
                <a:lnTo>
                  <a:pt x="0" y="0"/>
                </a:lnTo>
                <a:lnTo>
                  <a:pt x="0" y="9"/>
                </a:lnTo>
                <a:lnTo>
                  <a:pt x="27" y="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7" name="Freeform 33"/>
          <p:cNvSpPr>
            <a:spLocks/>
          </p:cNvSpPr>
          <p:nvPr/>
        </p:nvSpPr>
        <p:spPr bwMode="auto">
          <a:xfrm>
            <a:off x="2762251" y="2889250"/>
            <a:ext cx="93663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9"/>
              </a:cxn>
              <a:cxn ang="0">
                <a:pos x="0" y="0"/>
              </a:cxn>
            </a:cxnLst>
            <a:rect l="0" t="0" r="r" b="b"/>
            <a:pathLst>
              <a:path w="27" h="9">
                <a:moveTo>
                  <a:pt x="0" y="0"/>
                </a:moveTo>
                <a:lnTo>
                  <a:pt x="27" y="0"/>
                </a:lnTo>
                <a:lnTo>
                  <a:pt x="27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8" name="Freeform 34"/>
          <p:cNvSpPr>
            <a:spLocks/>
          </p:cNvSpPr>
          <p:nvPr/>
        </p:nvSpPr>
        <p:spPr bwMode="auto">
          <a:xfrm>
            <a:off x="2762251" y="4217990"/>
            <a:ext cx="93663" cy="20637"/>
          </a:xfrm>
          <a:custGeom>
            <a:avLst/>
            <a:gdLst/>
            <a:ahLst/>
            <a:cxnLst>
              <a:cxn ang="0">
                <a:pos x="27" y="8"/>
              </a:cxn>
              <a:cxn ang="0">
                <a:pos x="0" y="0"/>
              </a:cxn>
              <a:cxn ang="0">
                <a:pos x="0" y="8"/>
              </a:cxn>
              <a:cxn ang="0">
                <a:pos x="27" y="8"/>
              </a:cxn>
            </a:cxnLst>
            <a:rect l="0" t="0" r="r" b="b"/>
            <a:pathLst>
              <a:path w="27" h="8">
                <a:moveTo>
                  <a:pt x="27" y="8"/>
                </a:moveTo>
                <a:lnTo>
                  <a:pt x="0" y="0"/>
                </a:lnTo>
                <a:lnTo>
                  <a:pt x="0" y="8"/>
                </a:lnTo>
                <a:lnTo>
                  <a:pt x="27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9" name="Freeform 35"/>
          <p:cNvSpPr>
            <a:spLocks/>
          </p:cNvSpPr>
          <p:nvPr/>
        </p:nvSpPr>
        <p:spPr bwMode="auto">
          <a:xfrm>
            <a:off x="2762251" y="4217990"/>
            <a:ext cx="93663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8"/>
              </a:cxn>
              <a:cxn ang="0">
                <a:pos x="0" y="0"/>
              </a:cxn>
            </a:cxnLst>
            <a:rect l="0" t="0" r="r" b="b"/>
            <a:pathLst>
              <a:path w="27" h="8">
                <a:moveTo>
                  <a:pt x="0" y="0"/>
                </a:moveTo>
                <a:lnTo>
                  <a:pt x="27" y="0"/>
                </a:lnTo>
                <a:lnTo>
                  <a:pt x="27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0" name="Freeform 36"/>
          <p:cNvSpPr>
            <a:spLocks/>
          </p:cNvSpPr>
          <p:nvPr/>
        </p:nvSpPr>
        <p:spPr bwMode="auto">
          <a:xfrm>
            <a:off x="2762251" y="4886325"/>
            <a:ext cx="93663" cy="26988"/>
          </a:xfrm>
          <a:custGeom>
            <a:avLst/>
            <a:gdLst/>
            <a:ahLst/>
            <a:cxnLst>
              <a:cxn ang="0">
                <a:pos x="27" y="11"/>
              </a:cxn>
              <a:cxn ang="0">
                <a:pos x="0" y="0"/>
              </a:cxn>
              <a:cxn ang="0">
                <a:pos x="0" y="11"/>
              </a:cxn>
              <a:cxn ang="0">
                <a:pos x="27" y="11"/>
              </a:cxn>
            </a:cxnLst>
            <a:rect l="0" t="0" r="r" b="b"/>
            <a:pathLst>
              <a:path w="27" h="11">
                <a:moveTo>
                  <a:pt x="27" y="11"/>
                </a:moveTo>
                <a:lnTo>
                  <a:pt x="0" y="0"/>
                </a:lnTo>
                <a:lnTo>
                  <a:pt x="0" y="11"/>
                </a:lnTo>
                <a:lnTo>
                  <a:pt x="27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1" name="Freeform 37"/>
          <p:cNvSpPr>
            <a:spLocks/>
          </p:cNvSpPr>
          <p:nvPr/>
        </p:nvSpPr>
        <p:spPr bwMode="auto">
          <a:xfrm>
            <a:off x="2762251" y="4886325"/>
            <a:ext cx="93663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11"/>
              </a:cxn>
              <a:cxn ang="0">
                <a:pos x="0" y="0"/>
              </a:cxn>
            </a:cxnLst>
            <a:rect l="0" t="0" r="r" b="b"/>
            <a:pathLst>
              <a:path w="27" h="11">
                <a:moveTo>
                  <a:pt x="0" y="0"/>
                </a:moveTo>
                <a:lnTo>
                  <a:pt x="27" y="0"/>
                </a:lnTo>
                <a:lnTo>
                  <a:pt x="27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2" name="Freeform 38"/>
          <p:cNvSpPr>
            <a:spLocks/>
          </p:cNvSpPr>
          <p:nvPr/>
        </p:nvSpPr>
        <p:spPr bwMode="auto">
          <a:xfrm>
            <a:off x="2762251" y="5549900"/>
            <a:ext cx="93663" cy="26988"/>
          </a:xfrm>
          <a:custGeom>
            <a:avLst/>
            <a:gdLst/>
            <a:ahLst/>
            <a:cxnLst>
              <a:cxn ang="0">
                <a:pos x="27" y="11"/>
              </a:cxn>
              <a:cxn ang="0">
                <a:pos x="0" y="0"/>
              </a:cxn>
              <a:cxn ang="0">
                <a:pos x="0" y="11"/>
              </a:cxn>
              <a:cxn ang="0">
                <a:pos x="27" y="11"/>
              </a:cxn>
            </a:cxnLst>
            <a:rect l="0" t="0" r="r" b="b"/>
            <a:pathLst>
              <a:path w="27" h="11">
                <a:moveTo>
                  <a:pt x="27" y="11"/>
                </a:moveTo>
                <a:lnTo>
                  <a:pt x="0" y="0"/>
                </a:lnTo>
                <a:lnTo>
                  <a:pt x="0" y="11"/>
                </a:lnTo>
                <a:lnTo>
                  <a:pt x="27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3" name="Freeform 39"/>
          <p:cNvSpPr>
            <a:spLocks/>
          </p:cNvSpPr>
          <p:nvPr/>
        </p:nvSpPr>
        <p:spPr bwMode="auto">
          <a:xfrm>
            <a:off x="2762251" y="5549900"/>
            <a:ext cx="93663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11"/>
              </a:cxn>
              <a:cxn ang="0">
                <a:pos x="0" y="0"/>
              </a:cxn>
            </a:cxnLst>
            <a:rect l="0" t="0" r="r" b="b"/>
            <a:pathLst>
              <a:path w="27" h="11">
                <a:moveTo>
                  <a:pt x="0" y="0"/>
                </a:moveTo>
                <a:lnTo>
                  <a:pt x="27" y="0"/>
                </a:lnTo>
                <a:lnTo>
                  <a:pt x="27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4" name="Line 40"/>
          <p:cNvSpPr>
            <a:spLocks noChangeShapeType="1"/>
          </p:cNvSpPr>
          <p:nvPr/>
        </p:nvSpPr>
        <p:spPr bwMode="auto">
          <a:xfrm>
            <a:off x="2827339" y="5562600"/>
            <a:ext cx="5589587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5" name="Line 41"/>
          <p:cNvSpPr>
            <a:spLocks noChangeShapeType="1"/>
          </p:cNvSpPr>
          <p:nvPr/>
        </p:nvSpPr>
        <p:spPr bwMode="auto">
          <a:xfrm flipV="1">
            <a:off x="2827339" y="2236788"/>
            <a:ext cx="3175" cy="33258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6" name="Freeform 42"/>
          <p:cNvSpPr>
            <a:spLocks/>
          </p:cNvSpPr>
          <p:nvPr/>
        </p:nvSpPr>
        <p:spPr bwMode="auto">
          <a:xfrm>
            <a:off x="2908300" y="5435600"/>
            <a:ext cx="82550" cy="12700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51"/>
              </a:cxn>
              <a:cxn ang="0">
                <a:pos x="26" y="51"/>
              </a:cxn>
              <a:cxn ang="0">
                <a:pos x="26" y="0"/>
              </a:cxn>
            </a:cxnLst>
            <a:rect l="0" t="0" r="r" b="b"/>
            <a:pathLst>
              <a:path w="26" h="51">
                <a:moveTo>
                  <a:pt x="26" y="0"/>
                </a:moveTo>
                <a:lnTo>
                  <a:pt x="0" y="51"/>
                </a:lnTo>
                <a:lnTo>
                  <a:pt x="26" y="51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7" name="Freeform 43"/>
          <p:cNvSpPr>
            <a:spLocks/>
          </p:cNvSpPr>
          <p:nvPr/>
        </p:nvSpPr>
        <p:spPr bwMode="auto">
          <a:xfrm>
            <a:off x="2922588" y="5418140"/>
            <a:ext cx="85725" cy="1238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49"/>
              </a:cxn>
              <a:cxn ang="0">
                <a:pos x="26" y="0"/>
              </a:cxn>
            </a:cxnLst>
            <a:rect l="0" t="0" r="r" b="b"/>
            <a:pathLst>
              <a:path w="26" h="49">
                <a:moveTo>
                  <a:pt x="26" y="0"/>
                </a:moveTo>
                <a:lnTo>
                  <a:pt x="0" y="0"/>
                </a:lnTo>
                <a:lnTo>
                  <a:pt x="0" y="49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8" name="Rectangle 44"/>
          <p:cNvSpPr>
            <a:spLocks noChangeArrowheads="1"/>
          </p:cNvSpPr>
          <p:nvPr/>
        </p:nvSpPr>
        <p:spPr bwMode="auto">
          <a:xfrm>
            <a:off x="6729414" y="5013327"/>
            <a:ext cx="12811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9" name="Rectangle 45"/>
          <p:cNvSpPr>
            <a:spLocks noChangeArrowheads="1"/>
          </p:cNvSpPr>
          <p:nvPr/>
        </p:nvSpPr>
        <p:spPr bwMode="auto">
          <a:xfrm>
            <a:off x="8374063" y="5572127"/>
            <a:ext cx="74612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0" name="Rectangle 46"/>
          <p:cNvSpPr>
            <a:spLocks noChangeArrowheads="1"/>
          </p:cNvSpPr>
          <p:nvPr/>
        </p:nvSpPr>
        <p:spPr bwMode="auto">
          <a:xfrm>
            <a:off x="6924676" y="5572127"/>
            <a:ext cx="74613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1" name="Rectangle 47"/>
          <p:cNvSpPr>
            <a:spLocks noChangeArrowheads="1"/>
          </p:cNvSpPr>
          <p:nvPr/>
        </p:nvSpPr>
        <p:spPr bwMode="auto">
          <a:xfrm>
            <a:off x="5556251" y="5572127"/>
            <a:ext cx="77788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2" name="Rectangle 48"/>
          <p:cNvSpPr>
            <a:spLocks noChangeArrowheads="1"/>
          </p:cNvSpPr>
          <p:nvPr/>
        </p:nvSpPr>
        <p:spPr bwMode="auto">
          <a:xfrm>
            <a:off x="4160838" y="5572127"/>
            <a:ext cx="77787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3" name="Rectangle 49"/>
          <p:cNvSpPr>
            <a:spLocks noChangeArrowheads="1"/>
          </p:cNvSpPr>
          <p:nvPr/>
        </p:nvSpPr>
        <p:spPr bwMode="auto">
          <a:xfrm>
            <a:off x="2814639" y="5572127"/>
            <a:ext cx="80962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4" name="Freeform 50"/>
          <p:cNvSpPr>
            <a:spLocks/>
          </p:cNvSpPr>
          <p:nvPr/>
        </p:nvSpPr>
        <p:spPr bwMode="auto">
          <a:xfrm>
            <a:off x="2762251" y="3549652"/>
            <a:ext cx="93663" cy="23813"/>
          </a:xfrm>
          <a:custGeom>
            <a:avLst/>
            <a:gdLst/>
            <a:ahLst/>
            <a:cxnLst>
              <a:cxn ang="0">
                <a:pos x="27" y="9"/>
              </a:cxn>
              <a:cxn ang="0">
                <a:pos x="0" y="0"/>
              </a:cxn>
              <a:cxn ang="0">
                <a:pos x="0" y="9"/>
              </a:cxn>
              <a:cxn ang="0">
                <a:pos x="27" y="9"/>
              </a:cxn>
            </a:cxnLst>
            <a:rect l="0" t="0" r="r" b="b"/>
            <a:pathLst>
              <a:path w="27" h="9">
                <a:moveTo>
                  <a:pt x="27" y="9"/>
                </a:moveTo>
                <a:lnTo>
                  <a:pt x="0" y="0"/>
                </a:lnTo>
                <a:lnTo>
                  <a:pt x="0" y="9"/>
                </a:lnTo>
                <a:lnTo>
                  <a:pt x="27" y="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5" name="Freeform 51"/>
          <p:cNvSpPr>
            <a:spLocks/>
          </p:cNvSpPr>
          <p:nvPr/>
        </p:nvSpPr>
        <p:spPr bwMode="auto">
          <a:xfrm>
            <a:off x="2762251" y="3549652"/>
            <a:ext cx="93663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9"/>
              </a:cxn>
              <a:cxn ang="0">
                <a:pos x="0" y="0"/>
              </a:cxn>
            </a:cxnLst>
            <a:rect l="0" t="0" r="r" b="b"/>
            <a:pathLst>
              <a:path w="27" h="9">
                <a:moveTo>
                  <a:pt x="0" y="0"/>
                </a:moveTo>
                <a:lnTo>
                  <a:pt x="27" y="0"/>
                </a:lnTo>
                <a:lnTo>
                  <a:pt x="27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6" name="Freeform 52"/>
          <p:cNvSpPr>
            <a:spLocks/>
          </p:cNvSpPr>
          <p:nvPr/>
        </p:nvSpPr>
        <p:spPr bwMode="auto">
          <a:xfrm>
            <a:off x="2762251" y="2220915"/>
            <a:ext cx="93663" cy="26987"/>
          </a:xfrm>
          <a:custGeom>
            <a:avLst/>
            <a:gdLst/>
            <a:ahLst/>
            <a:cxnLst>
              <a:cxn ang="0">
                <a:pos x="27" y="10"/>
              </a:cxn>
              <a:cxn ang="0">
                <a:pos x="0" y="0"/>
              </a:cxn>
              <a:cxn ang="0">
                <a:pos x="0" y="10"/>
              </a:cxn>
              <a:cxn ang="0">
                <a:pos x="27" y="10"/>
              </a:cxn>
            </a:cxnLst>
            <a:rect l="0" t="0" r="r" b="b"/>
            <a:pathLst>
              <a:path w="27" h="10">
                <a:moveTo>
                  <a:pt x="27" y="10"/>
                </a:moveTo>
                <a:lnTo>
                  <a:pt x="0" y="0"/>
                </a:lnTo>
                <a:lnTo>
                  <a:pt x="0" y="10"/>
                </a:lnTo>
                <a:lnTo>
                  <a:pt x="27" y="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7" name="Freeform 53"/>
          <p:cNvSpPr>
            <a:spLocks/>
          </p:cNvSpPr>
          <p:nvPr/>
        </p:nvSpPr>
        <p:spPr bwMode="auto">
          <a:xfrm>
            <a:off x="2762251" y="2220915"/>
            <a:ext cx="93663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10"/>
              </a:cxn>
              <a:cxn ang="0">
                <a:pos x="0" y="0"/>
              </a:cxn>
            </a:cxnLst>
            <a:rect l="0" t="0" r="r" b="b"/>
            <a:pathLst>
              <a:path w="27" h="10">
                <a:moveTo>
                  <a:pt x="0" y="0"/>
                </a:moveTo>
                <a:lnTo>
                  <a:pt x="27" y="0"/>
                </a:lnTo>
                <a:lnTo>
                  <a:pt x="27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8" name="Rectangle 54"/>
          <p:cNvSpPr>
            <a:spLocks noChangeArrowheads="1"/>
          </p:cNvSpPr>
          <p:nvPr/>
        </p:nvSpPr>
        <p:spPr bwMode="auto">
          <a:xfrm>
            <a:off x="8267701" y="5589590"/>
            <a:ext cx="180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9" name="Rectangle 55"/>
          <p:cNvSpPr>
            <a:spLocks noChangeArrowheads="1"/>
          </p:cNvSpPr>
          <p:nvPr/>
        </p:nvSpPr>
        <p:spPr bwMode="auto">
          <a:xfrm>
            <a:off x="8267700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8</a:t>
            </a:r>
            <a:endParaRPr lang="de-DE" sz="3200"/>
          </a:p>
        </p:txBody>
      </p:sp>
      <p:sp>
        <p:nvSpPr>
          <p:cNvPr id="175160" name="Rectangle 56"/>
          <p:cNvSpPr>
            <a:spLocks noChangeArrowheads="1"/>
          </p:cNvSpPr>
          <p:nvPr/>
        </p:nvSpPr>
        <p:spPr bwMode="auto">
          <a:xfrm>
            <a:off x="6869113" y="5589590"/>
            <a:ext cx="176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61" name="Rectangle 57"/>
          <p:cNvSpPr>
            <a:spLocks noChangeArrowheads="1"/>
          </p:cNvSpPr>
          <p:nvPr/>
        </p:nvSpPr>
        <p:spPr bwMode="auto">
          <a:xfrm>
            <a:off x="6869113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6</a:t>
            </a:r>
            <a:endParaRPr lang="de-DE" sz="3200"/>
          </a:p>
        </p:txBody>
      </p:sp>
      <p:sp>
        <p:nvSpPr>
          <p:cNvPr id="175162" name="Rectangle 58"/>
          <p:cNvSpPr>
            <a:spLocks noChangeArrowheads="1"/>
          </p:cNvSpPr>
          <p:nvPr/>
        </p:nvSpPr>
        <p:spPr bwMode="auto">
          <a:xfrm>
            <a:off x="5486400" y="5589590"/>
            <a:ext cx="1793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63" name="Rectangle 59"/>
          <p:cNvSpPr>
            <a:spLocks noChangeArrowheads="1"/>
          </p:cNvSpPr>
          <p:nvPr/>
        </p:nvSpPr>
        <p:spPr bwMode="auto">
          <a:xfrm>
            <a:off x="5486401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4</a:t>
            </a:r>
            <a:endParaRPr lang="de-DE" sz="3200"/>
          </a:p>
        </p:txBody>
      </p:sp>
      <p:sp>
        <p:nvSpPr>
          <p:cNvPr id="175164" name="Rectangle 60"/>
          <p:cNvSpPr>
            <a:spLocks noChangeArrowheads="1"/>
          </p:cNvSpPr>
          <p:nvPr/>
        </p:nvSpPr>
        <p:spPr bwMode="auto">
          <a:xfrm>
            <a:off x="4079876" y="5589590"/>
            <a:ext cx="1793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65" name="Rectangle 61"/>
          <p:cNvSpPr>
            <a:spLocks noChangeArrowheads="1"/>
          </p:cNvSpPr>
          <p:nvPr/>
        </p:nvSpPr>
        <p:spPr bwMode="auto">
          <a:xfrm>
            <a:off x="4079875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2</a:t>
            </a:r>
            <a:endParaRPr lang="de-DE" sz="3200"/>
          </a:p>
        </p:txBody>
      </p:sp>
      <p:sp>
        <p:nvSpPr>
          <p:cNvPr id="175166" name="Rectangle 62"/>
          <p:cNvSpPr>
            <a:spLocks noChangeArrowheads="1"/>
          </p:cNvSpPr>
          <p:nvPr/>
        </p:nvSpPr>
        <p:spPr bwMode="auto">
          <a:xfrm>
            <a:off x="2679701" y="5589590"/>
            <a:ext cx="180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67" name="Rectangle 63"/>
          <p:cNvSpPr>
            <a:spLocks noChangeArrowheads="1"/>
          </p:cNvSpPr>
          <p:nvPr/>
        </p:nvSpPr>
        <p:spPr bwMode="auto">
          <a:xfrm>
            <a:off x="2679700" y="561181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0</a:t>
            </a:r>
            <a:endParaRPr lang="de-DE" sz="3200"/>
          </a:p>
        </p:txBody>
      </p:sp>
      <p:sp>
        <p:nvSpPr>
          <p:cNvPr id="175168" name="Rectangle 64"/>
          <p:cNvSpPr>
            <a:spLocks noChangeArrowheads="1"/>
          </p:cNvSpPr>
          <p:nvPr/>
        </p:nvSpPr>
        <p:spPr bwMode="auto">
          <a:xfrm>
            <a:off x="2058988" y="2060575"/>
            <a:ext cx="5397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69" name="Rectangle 65"/>
          <p:cNvSpPr>
            <a:spLocks noChangeArrowheads="1"/>
          </p:cNvSpPr>
          <p:nvPr/>
        </p:nvSpPr>
        <p:spPr bwMode="auto">
          <a:xfrm>
            <a:off x="2058989" y="2081215"/>
            <a:ext cx="341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100</a:t>
            </a:r>
            <a:endParaRPr lang="de-DE" sz="3200"/>
          </a:p>
        </p:txBody>
      </p:sp>
      <p:sp>
        <p:nvSpPr>
          <p:cNvPr id="175170" name="Rectangle 66"/>
          <p:cNvSpPr>
            <a:spLocks noChangeArrowheads="1"/>
          </p:cNvSpPr>
          <p:nvPr/>
        </p:nvSpPr>
        <p:spPr bwMode="auto">
          <a:xfrm>
            <a:off x="2236788" y="2728915"/>
            <a:ext cx="361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71" name="Rectangle 67"/>
          <p:cNvSpPr>
            <a:spLocks noChangeArrowheads="1"/>
          </p:cNvSpPr>
          <p:nvPr/>
        </p:nvSpPr>
        <p:spPr bwMode="auto">
          <a:xfrm>
            <a:off x="2236788" y="275114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80</a:t>
            </a:r>
            <a:endParaRPr lang="de-DE" sz="3200"/>
          </a:p>
        </p:txBody>
      </p:sp>
      <p:sp>
        <p:nvSpPr>
          <p:cNvPr id="175172" name="Rectangle 68"/>
          <p:cNvSpPr>
            <a:spLocks noChangeArrowheads="1"/>
          </p:cNvSpPr>
          <p:nvPr/>
        </p:nvSpPr>
        <p:spPr bwMode="auto">
          <a:xfrm>
            <a:off x="2236788" y="3398839"/>
            <a:ext cx="3619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73" name="Rectangle 69"/>
          <p:cNvSpPr>
            <a:spLocks noChangeArrowheads="1"/>
          </p:cNvSpPr>
          <p:nvPr/>
        </p:nvSpPr>
        <p:spPr bwMode="auto">
          <a:xfrm>
            <a:off x="2236788" y="3419477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60</a:t>
            </a:r>
            <a:endParaRPr lang="de-DE" sz="3200"/>
          </a:p>
        </p:txBody>
      </p:sp>
      <p:sp>
        <p:nvSpPr>
          <p:cNvPr id="175174" name="Rectangle 70"/>
          <p:cNvSpPr>
            <a:spLocks noChangeArrowheads="1"/>
          </p:cNvSpPr>
          <p:nvPr/>
        </p:nvSpPr>
        <p:spPr bwMode="auto">
          <a:xfrm>
            <a:off x="2236788" y="4064002"/>
            <a:ext cx="3619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75" name="Rectangle 71"/>
          <p:cNvSpPr>
            <a:spLocks noChangeArrowheads="1"/>
          </p:cNvSpPr>
          <p:nvPr/>
        </p:nvSpPr>
        <p:spPr bwMode="auto">
          <a:xfrm>
            <a:off x="2236788" y="408781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40</a:t>
            </a:r>
            <a:endParaRPr lang="de-DE" sz="3200"/>
          </a:p>
        </p:txBody>
      </p:sp>
      <p:sp>
        <p:nvSpPr>
          <p:cNvPr id="175176" name="Rectangle 72"/>
          <p:cNvSpPr>
            <a:spLocks noChangeArrowheads="1"/>
          </p:cNvSpPr>
          <p:nvPr/>
        </p:nvSpPr>
        <p:spPr bwMode="auto">
          <a:xfrm>
            <a:off x="2236788" y="4730752"/>
            <a:ext cx="361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77" name="Rectangle 73"/>
          <p:cNvSpPr>
            <a:spLocks noChangeArrowheads="1"/>
          </p:cNvSpPr>
          <p:nvPr/>
        </p:nvSpPr>
        <p:spPr bwMode="auto">
          <a:xfrm>
            <a:off x="2236788" y="474821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20</a:t>
            </a:r>
            <a:endParaRPr lang="de-DE" sz="3200"/>
          </a:p>
        </p:txBody>
      </p:sp>
      <p:sp>
        <p:nvSpPr>
          <p:cNvPr id="175178" name="Rectangle 74"/>
          <p:cNvSpPr>
            <a:spLocks noChangeArrowheads="1"/>
          </p:cNvSpPr>
          <p:nvPr/>
        </p:nvSpPr>
        <p:spPr bwMode="auto">
          <a:xfrm>
            <a:off x="2414588" y="5391152"/>
            <a:ext cx="1841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79" name="Rectangle 75"/>
          <p:cNvSpPr>
            <a:spLocks noChangeArrowheads="1"/>
          </p:cNvSpPr>
          <p:nvPr/>
        </p:nvSpPr>
        <p:spPr bwMode="auto">
          <a:xfrm>
            <a:off x="2414589" y="541496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600">
                <a:latin typeface="Arial" charset="0"/>
              </a:rPr>
              <a:t>0</a:t>
            </a:r>
            <a:endParaRPr lang="de-DE" sz="3200"/>
          </a:p>
        </p:txBody>
      </p:sp>
      <p:sp>
        <p:nvSpPr>
          <p:cNvPr id="175180" name="Freeform 76"/>
          <p:cNvSpPr>
            <a:spLocks/>
          </p:cNvSpPr>
          <p:nvPr/>
        </p:nvSpPr>
        <p:spPr bwMode="auto">
          <a:xfrm>
            <a:off x="8383589" y="5564190"/>
            <a:ext cx="73025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2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22" h="8">
                <a:moveTo>
                  <a:pt x="0" y="8"/>
                </a:moveTo>
                <a:lnTo>
                  <a:pt x="22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1" name="Freeform 77"/>
          <p:cNvSpPr>
            <a:spLocks/>
          </p:cNvSpPr>
          <p:nvPr/>
        </p:nvSpPr>
        <p:spPr bwMode="auto">
          <a:xfrm>
            <a:off x="5600700" y="5564190"/>
            <a:ext cx="50801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5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15" h="8">
                <a:moveTo>
                  <a:pt x="0" y="8"/>
                </a:moveTo>
                <a:lnTo>
                  <a:pt x="15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2" name="Freeform 78"/>
          <p:cNvSpPr>
            <a:spLocks/>
          </p:cNvSpPr>
          <p:nvPr/>
        </p:nvSpPr>
        <p:spPr bwMode="auto">
          <a:xfrm>
            <a:off x="4198938" y="5564190"/>
            <a:ext cx="49212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3" name="Freeform 79"/>
          <p:cNvSpPr>
            <a:spLocks/>
          </p:cNvSpPr>
          <p:nvPr/>
        </p:nvSpPr>
        <p:spPr bwMode="auto">
          <a:xfrm>
            <a:off x="2813051" y="5564190"/>
            <a:ext cx="52388" cy="206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6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4" name="Freeform 80"/>
          <p:cNvSpPr>
            <a:spLocks/>
          </p:cNvSpPr>
          <p:nvPr/>
        </p:nvSpPr>
        <p:spPr bwMode="auto">
          <a:xfrm>
            <a:off x="2762251" y="2889250"/>
            <a:ext cx="93663" cy="20638"/>
          </a:xfrm>
          <a:custGeom>
            <a:avLst/>
            <a:gdLst/>
            <a:ahLst/>
            <a:cxnLst>
              <a:cxn ang="0">
                <a:pos x="27" y="9"/>
              </a:cxn>
              <a:cxn ang="0">
                <a:pos x="0" y="0"/>
              </a:cxn>
              <a:cxn ang="0">
                <a:pos x="0" y="9"/>
              </a:cxn>
              <a:cxn ang="0">
                <a:pos x="27" y="9"/>
              </a:cxn>
            </a:cxnLst>
            <a:rect l="0" t="0" r="r" b="b"/>
            <a:pathLst>
              <a:path w="27" h="9">
                <a:moveTo>
                  <a:pt x="27" y="9"/>
                </a:moveTo>
                <a:lnTo>
                  <a:pt x="0" y="0"/>
                </a:lnTo>
                <a:lnTo>
                  <a:pt x="0" y="9"/>
                </a:lnTo>
                <a:lnTo>
                  <a:pt x="27" y="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5" name="Freeform 81"/>
          <p:cNvSpPr>
            <a:spLocks/>
          </p:cNvSpPr>
          <p:nvPr/>
        </p:nvSpPr>
        <p:spPr bwMode="auto">
          <a:xfrm>
            <a:off x="2762251" y="2889250"/>
            <a:ext cx="93663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9"/>
              </a:cxn>
              <a:cxn ang="0">
                <a:pos x="0" y="0"/>
              </a:cxn>
            </a:cxnLst>
            <a:rect l="0" t="0" r="r" b="b"/>
            <a:pathLst>
              <a:path w="27" h="9">
                <a:moveTo>
                  <a:pt x="0" y="0"/>
                </a:moveTo>
                <a:lnTo>
                  <a:pt x="27" y="0"/>
                </a:lnTo>
                <a:lnTo>
                  <a:pt x="27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6" name="Freeform 82"/>
          <p:cNvSpPr>
            <a:spLocks/>
          </p:cNvSpPr>
          <p:nvPr/>
        </p:nvSpPr>
        <p:spPr bwMode="auto">
          <a:xfrm>
            <a:off x="2762251" y="4217990"/>
            <a:ext cx="93663" cy="20637"/>
          </a:xfrm>
          <a:custGeom>
            <a:avLst/>
            <a:gdLst/>
            <a:ahLst/>
            <a:cxnLst>
              <a:cxn ang="0">
                <a:pos x="27" y="8"/>
              </a:cxn>
              <a:cxn ang="0">
                <a:pos x="0" y="0"/>
              </a:cxn>
              <a:cxn ang="0">
                <a:pos x="0" y="8"/>
              </a:cxn>
              <a:cxn ang="0">
                <a:pos x="27" y="8"/>
              </a:cxn>
            </a:cxnLst>
            <a:rect l="0" t="0" r="r" b="b"/>
            <a:pathLst>
              <a:path w="27" h="8">
                <a:moveTo>
                  <a:pt x="27" y="8"/>
                </a:moveTo>
                <a:lnTo>
                  <a:pt x="0" y="0"/>
                </a:lnTo>
                <a:lnTo>
                  <a:pt x="0" y="8"/>
                </a:lnTo>
                <a:lnTo>
                  <a:pt x="27" y="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7" name="Freeform 83"/>
          <p:cNvSpPr>
            <a:spLocks/>
          </p:cNvSpPr>
          <p:nvPr/>
        </p:nvSpPr>
        <p:spPr bwMode="auto">
          <a:xfrm>
            <a:off x="2762251" y="4217990"/>
            <a:ext cx="93663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8"/>
              </a:cxn>
              <a:cxn ang="0">
                <a:pos x="0" y="0"/>
              </a:cxn>
            </a:cxnLst>
            <a:rect l="0" t="0" r="r" b="b"/>
            <a:pathLst>
              <a:path w="27" h="8">
                <a:moveTo>
                  <a:pt x="0" y="0"/>
                </a:moveTo>
                <a:lnTo>
                  <a:pt x="27" y="0"/>
                </a:lnTo>
                <a:lnTo>
                  <a:pt x="27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8" name="Freeform 84"/>
          <p:cNvSpPr>
            <a:spLocks/>
          </p:cNvSpPr>
          <p:nvPr/>
        </p:nvSpPr>
        <p:spPr bwMode="auto">
          <a:xfrm>
            <a:off x="2762251" y="4886325"/>
            <a:ext cx="93663" cy="26988"/>
          </a:xfrm>
          <a:custGeom>
            <a:avLst/>
            <a:gdLst/>
            <a:ahLst/>
            <a:cxnLst>
              <a:cxn ang="0">
                <a:pos x="27" y="11"/>
              </a:cxn>
              <a:cxn ang="0">
                <a:pos x="0" y="0"/>
              </a:cxn>
              <a:cxn ang="0">
                <a:pos x="0" y="11"/>
              </a:cxn>
              <a:cxn ang="0">
                <a:pos x="27" y="11"/>
              </a:cxn>
            </a:cxnLst>
            <a:rect l="0" t="0" r="r" b="b"/>
            <a:pathLst>
              <a:path w="27" h="11">
                <a:moveTo>
                  <a:pt x="27" y="11"/>
                </a:moveTo>
                <a:lnTo>
                  <a:pt x="0" y="0"/>
                </a:lnTo>
                <a:lnTo>
                  <a:pt x="0" y="11"/>
                </a:lnTo>
                <a:lnTo>
                  <a:pt x="27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9" name="Freeform 85"/>
          <p:cNvSpPr>
            <a:spLocks/>
          </p:cNvSpPr>
          <p:nvPr/>
        </p:nvSpPr>
        <p:spPr bwMode="auto">
          <a:xfrm>
            <a:off x="2762251" y="4886325"/>
            <a:ext cx="93663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11"/>
              </a:cxn>
              <a:cxn ang="0">
                <a:pos x="0" y="0"/>
              </a:cxn>
            </a:cxnLst>
            <a:rect l="0" t="0" r="r" b="b"/>
            <a:pathLst>
              <a:path w="27" h="11">
                <a:moveTo>
                  <a:pt x="0" y="0"/>
                </a:moveTo>
                <a:lnTo>
                  <a:pt x="27" y="0"/>
                </a:lnTo>
                <a:lnTo>
                  <a:pt x="27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90" name="Freeform 86"/>
          <p:cNvSpPr>
            <a:spLocks/>
          </p:cNvSpPr>
          <p:nvPr/>
        </p:nvSpPr>
        <p:spPr bwMode="auto">
          <a:xfrm>
            <a:off x="2762251" y="5549900"/>
            <a:ext cx="93663" cy="26988"/>
          </a:xfrm>
          <a:custGeom>
            <a:avLst/>
            <a:gdLst/>
            <a:ahLst/>
            <a:cxnLst>
              <a:cxn ang="0">
                <a:pos x="27" y="11"/>
              </a:cxn>
              <a:cxn ang="0">
                <a:pos x="0" y="0"/>
              </a:cxn>
              <a:cxn ang="0">
                <a:pos x="0" y="11"/>
              </a:cxn>
              <a:cxn ang="0">
                <a:pos x="27" y="11"/>
              </a:cxn>
            </a:cxnLst>
            <a:rect l="0" t="0" r="r" b="b"/>
            <a:pathLst>
              <a:path w="27" h="11">
                <a:moveTo>
                  <a:pt x="27" y="11"/>
                </a:moveTo>
                <a:lnTo>
                  <a:pt x="0" y="0"/>
                </a:lnTo>
                <a:lnTo>
                  <a:pt x="0" y="11"/>
                </a:lnTo>
                <a:lnTo>
                  <a:pt x="27" y="1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91" name="Freeform 87"/>
          <p:cNvSpPr>
            <a:spLocks/>
          </p:cNvSpPr>
          <p:nvPr/>
        </p:nvSpPr>
        <p:spPr bwMode="auto">
          <a:xfrm>
            <a:off x="2762251" y="5549900"/>
            <a:ext cx="93663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11"/>
              </a:cxn>
              <a:cxn ang="0">
                <a:pos x="0" y="0"/>
              </a:cxn>
            </a:cxnLst>
            <a:rect l="0" t="0" r="r" b="b"/>
            <a:pathLst>
              <a:path w="27" h="11">
                <a:moveTo>
                  <a:pt x="0" y="0"/>
                </a:moveTo>
                <a:lnTo>
                  <a:pt x="27" y="0"/>
                </a:lnTo>
                <a:lnTo>
                  <a:pt x="27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92" name="Freeform 88"/>
          <p:cNvSpPr>
            <a:spLocks/>
          </p:cNvSpPr>
          <p:nvPr/>
        </p:nvSpPr>
        <p:spPr bwMode="auto">
          <a:xfrm>
            <a:off x="6553201" y="4117975"/>
            <a:ext cx="681038" cy="46038"/>
          </a:xfrm>
          <a:custGeom>
            <a:avLst/>
            <a:gdLst/>
            <a:ahLst/>
            <a:cxnLst>
              <a:cxn ang="0">
                <a:pos x="209" y="18"/>
              </a:cxn>
              <a:cxn ang="0">
                <a:pos x="0" y="0"/>
              </a:cxn>
              <a:cxn ang="0">
                <a:pos x="0" y="18"/>
              </a:cxn>
              <a:cxn ang="0">
                <a:pos x="209" y="18"/>
              </a:cxn>
            </a:cxnLst>
            <a:rect l="0" t="0" r="r" b="b"/>
            <a:pathLst>
              <a:path w="209" h="18">
                <a:moveTo>
                  <a:pt x="209" y="18"/>
                </a:moveTo>
                <a:lnTo>
                  <a:pt x="0" y="0"/>
                </a:lnTo>
                <a:lnTo>
                  <a:pt x="0" y="18"/>
                </a:lnTo>
                <a:lnTo>
                  <a:pt x="209" y="18"/>
                </a:lnTo>
                <a:close/>
              </a:path>
            </a:pathLst>
          </a:custGeom>
          <a:solidFill>
            <a:srgbClr val="99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5193" name="Group 89"/>
          <p:cNvGrpSpPr>
            <a:grpSpLocks/>
          </p:cNvGrpSpPr>
          <p:nvPr/>
        </p:nvGrpSpPr>
        <p:grpSpPr bwMode="auto">
          <a:xfrm>
            <a:off x="3132139" y="3346452"/>
            <a:ext cx="5576887" cy="2068513"/>
            <a:chOff x="799" y="2267"/>
            <a:chExt cx="2042" cy="982"/>
          </a:xfrm>
        </p:grpSpPr>
        <p:sp>
          <p:nvSpPr>
            <p:cNvPr id="175194" name="Freeform 90"/>
            <p:cNvSpPr>
              <a:spLocks/>
            </p:cNvSpPr>
            <p:nvPr/>
          </p:nvSpPr>
          <p:spPr bwMode="auto">
            <a:xfrm>
              <a:off x="2735" y="2267"/>
              <a:ext cx="106" cy="22"/>
            </a:xfrm>
            <a:custGeom>
              <a:avLst/>
              <a:gdLst/>
              <a:ahLst/>
              <a:cxnLst>
                <a:cxn ang="0">
                  <a:pos x="88" y="18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88" y="18"/>
                </a:cxn>
              </a:cxnLst>
              <a:rect l="0" t="0" r="r" b="b"/>
              <a:pathLst>
                <a:path w="88" h="18">
                  <a:moveTo>
                    <a:pt x="88" y="1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5" name="Freeform 91"/>
            <p:cNvSpPr>
              <a:spLocks/>
            </p:cNvSpPr>
            <p:nvPr/>
          </p:nvSpPr>
          <p:spPr bwMode="auto">
            <a:xfrm>
              <a:off x="2735" y="2267"/>
              <a:ext cx="10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8" y="18"/>
                </a:cxn>
                <a:cxn ang="0">
                  <a:pos x="0" y="0"/>
                </a:cxn>
              </a:cxnLst>
              <a:rect l="0" t="0" r="r" b="b"/>
              <a:pathLst>
                <a:path w="88" h="18">
                  <a:moveTo>
                    <a:pt x="0" y="0"/>
                  </a:moveTo>
                  <a:lnTo>
                    <a:pt x="88" y="0"/>
                  </a:lnTo>
                  <a:lnTo>
                    <a:pt x="8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6" name="Freeform 92"/>
            <p:cNvSpPr>
              <a:spLocks/>
            </p:cNvSpPr>
            <p:nvPr/>
          </p:nvSpPr>
          <p:spPr bwMode="auto">
            <a:xfrm>
              <a:off x="2717" y="2279"/>
              <a:ext cx="32" cy="18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51"/>
                </a:cxn>
                <a:cxn ang="0">
                  <a:pos x="26" y="151"/>
                </a:cxn>
                <a:cxn ang="0">
                  <a:pos x="26" y="0"/>
                </a:cxn>
              </a:cxnLst>
              <a:rect l="0" t="0" r="r" b="b"/>
              <a:pathLst>
                <a:path w="26" h="151">
                  <a:moveTo>
                    <a:pt x="26" y="0"/>
                  </a:moveTo>
                  <a:lnTo>
                    <a:pt x="0" y="151"/>
                  </a:lnTo>
                  <a:lnTo>
                    <a:pt x="26" y="1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7" name="Freeform 93"/>
            <p:cNvSpPr>
              <a:spLocks/>
            </p:cNvSpPr>
            <p:nvPr/>
          </p:nvSpPr>
          <p:spPr bwMode="auto">
            <a:xfrm>
              <a:off x="2717" y="2279"/>
              <a:ext cx="32" cy="18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151"/>
                </a:cxn>
                <a:cxn ang="0">
                  <a:pos x="26" y="0"/>
                </a:cxn>
              </a:cxnLst>
              <a:rect l="0" t="0" r="r" b="b"/>
              <a:pathLst>
                <a:path w="26" h="151">
                  <a:moveTo>
                    <a:pt x="2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8" name="Freeform 94"/>
            <p:cNvSpPr>
              <a:spLocks/>
            </p:cNvSpPr>
            <p:nvPr/>
          </p:nvSpPr>
          <p:spPr bwMode="auto">
            <a:xfrm>
              <a:off x="2411" y="2447"/>
              <a:ext cx="324" cy="19"/>
            </a:xfrm>
            <a:custGeom>
              <a:avLst/>
              <a:gdLst/>
              <a:ahLst/>
              <a:cxnLst>
                <a:cxn ang="0">
                  <a:pos x="270" y="16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270" y="16"/>
                </a:cxn>
              </a:cxnLst>
              <a:rect l="0" t="0" r="r" b="b"/>
              <a:pathLst>
                <a:path w="270" h="16">
                  <a:moveTo>
                    <a:pt x="27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70" y="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9" name="Freeform 95"/>
            <p:cNvSpPr>
              <a:spLocks/>
            </p:cNvSpPr>
            <p:nvPr/>
          </p:nvSpPr>
          <p:spPr bwMode="auto">
            <a:xfrm>
              <a:off x="2411" y="2447"/>
              <a:ext cx="32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270" y="16"/>
                </a:cxn>
                <a:cxn ang="0">
                  <a:pos x="0" y="0"/>
                </a:cxn>
              </a:cxnLst>
              <a:rect l="0" t="0" r="r" b="b"/>
              <a:pathLst>
                <a:path w="270" h="16">
                  <a:moveTo>
                    <a:pt x="0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0" name="Freeform 96"/>
            <p:cNvSpPr>
              <a:spLocks/>
            </p:cNvSpPr>
            <p:nvPr/>
          </p:nvSpPr>
          <p:spPr bwMode="auto">
            <a:xfrm>
              <a:off x="2393" y="2460"/>
              <a:ext cx="31" cy="1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84"/>
                </a:cxn>
                <a:cxn ang="0">
                  <a:pos x="26" y="84"/>
                </a:cxn>
                <a:cxn ang="0">
                  <a:pos x="26" y="0"/>
                </a:cxn>
              </a:cxnLst>
              <a:rect l="0" t="0" r="r" b="b"/>
              <a:pathLst>
                <a:path w="26" h="84">
                  <a:moveTo>
                    <a:pt x="26" y="0"/>
                  </a:moveTo>
                  <a:lnTo>
                    <a:pt x="0" y="84"/>
                  </a:lnTo>
                  <a:lnTo>
                    <a:pt x="26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1" name="Freeform 97"/>
            <p:cNvSpPr>
              <a:spLocks/>
            </p:cNvSpPr>
            <p:nvPr/>
          </p:nvSpPr>
          <p:spPr bwMode="auto">
            <a:xfrm>
              <a:off x="2393" y="2460"/>
              <a:ext cx="31" cy="1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26" y="0"/>
                </a:cxn>
              </a:cxnLst>
              <a:rect l="0" t="0" r="r" b="b"/>
              <a:pathLst>
                <a:path w="26" h="84">
                  <a:moveTo>
                    <a:pt x="26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2" name="Freeform 98"/>
            <p:cNvSpPr>
              <a:spLocks/>
            </p:cNvSpPr>
            <p:nvPr/>
          </p:nvSpPr>
          <p:spPr bwMode="auto">
            <a:xfrm>
              <a:off x="2302" y="2554"/>
              <a:ext cx="109" cy="23"/>
            </a:xfrm>
            <a:custGeom>
              <a:avLst/>
              <a:gdLst/>
              <a:ahLst/>
              <a:cxnLst>
                <a:cxn ang="0">
                  <a:pos x="91" y="19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1" y="19"/>
                </a:cxn>
              </a:cxnLst>
              <a:rect l="0" t="0" r="r" b="b"/>
              <a:pathLst>
                <a:path w="91" h="19">
                  <a:moveTo>
                    <a:pt x="91" y="19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1" y="1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3" name="Freeform 99"/>
            <p:cNvSpPr>
              <a:spLocks/>
            </p:cNvSpPr>
            <p:nvPr/>
          </p:nvSpPr>
          <p:spPr bwMode="auto">
            <a:xfrm>
              <a:off x="2302" y="2554"/>
              <a:ext cx="109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0"/>
                </a:cxn>
                <a:cxn ang="0">
                  <a:pos x="91" y="19"/>
                </a:cxn>
                <a:cxn ang="0">
                  <a:pos x="0" y="0"/>
                </a:cxn>
              </a:cxnLst>
              <a:rect l="0" t="0" r="r" b="b"/>
              <a:pathLst>
                <a:path w="91" h="19">
                  <a:moveTo>
                    <a:pt x="0" y="0"/>
                  </a:moveTo>
                  <a:lnTo>
                    <a:pt x="91" y="0"/>
                  </a:lnTo>
                  <a:lnTo>
                    <a:pt x="9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4" name="Freeform 100"/>
            <p:cNvSpPr>
              <a:spLocks/>
            </p:cNvSpPr>
            <p:nvPr/>
          </p:nvSpPr>
          <p:spPr bwMode="auto">
            <a:xfrm>
              <a:off x="2283" y="2561"/>
              <a:ext cx="32" cy="8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69"/>
                </a:cxn>
                <a:cxn ang="0">
                  <a:pos x="27" y="69"/>
                </a:cxn>
                <a:cxn ang="0">
                  <a:pos x="27" y="0"/>
                </a:cxn>
              </a:cxnLst>
              <a:rect l="0" t="0" r="r" b="b"/>
              <a:pathLst>
                <a:path w="27" h="69">
                  <a:moveTo>
                    <a:pt x="27" y="0"/>
                  </a:moveTo>
                  <a:lnTo>
                    <a:pt x="0" y="69"/>
                  </a:lnTo>
                  <a:lnTo>
                    <a:pt x="27" y="6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5" name="Freeform 101"/>
            <p:cNvSpPr>
              <a:spLocks/>
            </p:cNvSpPr>
            <p:nvPr/>
          </p:nvSpPr>
          <p:spPr bwMode="auto">
            <a:xfrm>
              <a:off x="2283" y="2561"/>
              <a:ext cx="32" cy="8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69"/>
                </a:cxn>
                <a:cxn ang="0">
                  <a:pos x="27" y="0"/>
                </a:cxn>
              </a:cxnLst>
              <a:rect l="0" t="0" r="r" b="b"/>
              <a:pathLst>
                <a:path w="27" h="69">
                  <a:moveTo>
                    <a:pt x="27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6" name="Freeform 102"/>
            <p:cNvSpPr>
              <a:spLocks/>
            </p:cNvSpPr>
            <p:nvPr/>
          </p:nvSpPr>
          <p:spPr bwMode="auto">
            <a:xfrm>
              <a:off x="2051" y="2633"/>
              <a:ext cx="251" cy="22"/>
            </a:xfrm>
            <a:custGeom>
              <a:avLst/>
              <a:gdLst/>
              <a:ahLst/>
              <a:cxnLst>
                <a:cxn ang="0">
                  <a:pos x="209" y="18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209" y="18"/>
                </a:cxn>
              </a:cxnLst>
              <a:rect l="0" t="0" r="r" b="b"/>
              <a:pathLst>
                <a:path w="209" h="18">
                  <a:moveTo>
                    <a:pt x="209" y="1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09" y="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7" name="Freeform 103"/>
            <p:cNvSpPr>
              <a:spLocks/>
            </p:cNvSpPr>
            <p:nvPr/>
          </p:nvSpPr>
          <p:spPr bwMode="auto">
            <a:xfrm>
              <a:off x="2051" y="2633"/>
              <a:ext cx="25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9" y="0"/>
                </a:cxn>
                <a:cxn ang="0">
                  <a:pos x="209" y="18"/>
                </a:cxn>
                <a:cxn ang="0">
                  <a:pos x="0" y="0"/>
                </a:cxn>
              </a:cxnLst>
              <a:rect l="0" t="0" r="r" b="b"/>
              <a:pathLst>
                <a:path w="209" h="18">
                  <a:moveTo>
                    <a:pt x="0" y="0"/>
                  </a:moveTo>
                  <a:lnTo>
                    <a:pt x="209" y="0"/>
                  </a:lnTo>
                  <a:lnTo>
                    <a:pt x="209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8" name="Freeform 104"/>
            <p:cNvSpPr>
              <a:spLocks/>
            </p:cNvSpPr>
            <p:nvPr/>
          </p:nvSpPr>
          <p:spPr bwMode="auto">
            <a:xfrm>
              <a:off x="2040" y="2644"/>
              <a:ext cx="29" cy="8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71"/>
                </a:cxn>
                <a:cxn ang="0">
                  <a:pos x="24" y="71"/>
                </a:cxn>
                <a:cxn ang="0">
                  <a:pos x="24" y="0"/>
                </a:cxn>
              </a:cxnLst>
              <a:rect l="0" t="0" r="r" b="b"/>
              <a:pathLst>
                <a:path w="24" h="71">
                  <a:moveTo>
                    <a:pt x="24" y="0"/>
                  </a:moveTo>
                  <a:lnTo>
                    <a:pt x="0" y="71"/>
                  </a:lnTo>
                  <a:lnTo>
                    <a:pt x="24" y="7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9" name="Freeform 105"/>
            <p:cNvSpPr>
              <a:spLocks/>
            </p:cNvSpPr>
            <p:nvPr/>
          </p:nvSpPr>
          <p:spPr bwMode="auto">
            <a:xfrm>
              <a:off x="2040" y="2644"/>
              <a:ext cx="29" cy="8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24" y="0"/>
                </a:cxn>
              </a:cxnLst>
              <a:rect l="0" t="0" r="r" b="b"/>
              <a:pathLst>
                <a:path w="24" h="71">
                  <a:moveTo>
                    <a:pt x="24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0" name="Freeform 106"/>
            <p:cNvSpPr>
              <a:spLocks/>
            </p:cNvSpPr>
            <p:nvPr/>
          </p:nvSpPr>
          <p:spPr bwMode="auto">
            <a:xfrm>
              <a:off x="1880" y="2716"/>
              <a:ext cx="171" cy="20"/>
            </a:xfrm>
            <a:custGeom>
              <a:avLst/>
              <a:gdLst/>
              <a:ahLst/>
              <a:cxnLst>
                <a:cxn ang="0">
                  <a:pos x="142" y="17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42" y="17"/>
                </a:cxn>
              </a:cxnLst>
              <a:rect l="0" t="0" r="r" b="b"/>
              <a:pathLst>
                <a:path w="142" h="17">
                  <a:moveTo>
                    <a:pt x="142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1" name="Freeform 107"/>
            <p:cNvSpPr>
              <a:spLocks/>
            </p:cNvSpPr>
            <p:nvPr/>
          </p:nvSpPr>
          <p:spPr bwMode="auto">
            <a:xfrm>
              <a:off x="1880" y="2716"/>
              <a:ext cx="17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17"/>
                </a:cxn>
                <a:cxn ang="0">
                  <a:pos x="0" y="0"/>
                </a:cxn>
              </a:cxnLst>
              <a:rect l="0" t="0" r="r" b="b"/>
              <a:pathLst>
                <a:path w="142" h="17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2" name="Freeform 108"/>
            <p:cNvSpPr>
              <a:spLocks/>
            </p:cNvSpPr>
            <p:nvPr/>
          </p:nvSpPr>
          <p:spPr bwMode="auto">
            <a:xfrm>
              <a:off x="1867" y="2729"/>
              <a:ext cx="33" cy="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49"/>
                </a:cxn>
                <a:cxn ang="0">
                  <a:pos x="27" y="49"/>
                </a:cxn>
                <a:cxn ang="0">
                  <a:pos x="27" y="0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0" y="49"/>
                  </a:lnTo>
                  <a:lnTo>
                    <a:pt x="27" y="4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3" name="Freeform 109"/>
            <p:cNvSpPr>
              <a:spLocks/>
            </p:cNvSpPr>
            <p:nvPr/>
          </p:nvSpPr>
          <p:spPr bwMode="auto">
            <a:xfrm>
              <a:off x="1867" y="2729"/>
              <a:ext cx="33" cy="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7" y="0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4" name="Line 110"/>
            <p:cNvSpPr>
              <a:spLocks noChangeShapeType="1"/>
            </p:cNvSpPr>
            <p:nvPr/>
          </p:nvSpPr>
          <p:spPr bwMode="auto">
            <a:xfrm>
              <a:off x="2722" y="2460"/>
              <a:ext cx="3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5" name="Line 111"/>
            <p:cNvSpPr>
              <a:spLocks noChangeShapeType="1"/>
            </p:cNvSpPr>
            <p:nvPr/>
          </p:nvSpPr>
          <p:spPr bwMode="auto">
            <a:xfrm>
              <a:off x="2608" y="2460"/>
              <a:ext cx="2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6" name="Line 112"/>
            <p:cNvSpPr>
              <a:spLocks noChangeShapeType="1"/>
            </p:cNvSpPr>
            <p:nvPr/>
          </p:nvSpPr>
          <p:spPr bwMode="auto">
            <a:xfrm>
              <a:off x="2411" y="2460"/>
              <a:ext cx="3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7" name="Line 113"/>
            <p:cNvSpPr>
              <a:spLocks noChangeShapeType="1"/>
            </p:cNvSpPr>
            <p:nvPr/>
          </p:nvSpPr>
          <p:spPr bwMode="auto">
            <a:xfrm>
              <a:off x="2399" y="2561"/>
              <a:ext cx="3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8" name="Line 114"/>
            <p:cNvSpPr>
              <a:spLocks noChangeShapeType="1"/>
            </p:cNvSpPr>
            <p:nvPr/>
          </p:nvSpPr>
          <p:spPr bwMode="auto">
            <a:xfrm>
              <a:off x="2320" y="2561"/>
              <a:ext cx="2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9" name="Line 115"/>
            <p:cNvSpPr>
              <a:spLocks noChangeShapeType="1"/>
            </p:cNvSpPr>
            <p:nvPr/>
          </p:nvSpPr>
          <p:spPr bwMode="auto">
            <a:xfrm>
              <a:off x="2046" y="2729"/>
              <a:ext cx="3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0" name="Line 116"/>
            <p:cNvSpPr>
              <a:spLocks noChangeShapeType="1"/>
            </p:cNvSpPr>
            <p:nvPr/>
          </p:nvSpPr>
          <p:spPr bwMode="auto">
            <a:xfrm>
              <a:off x="2027" y="2729"/>
              <a:ext cx="2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1" name="Line 117"/>
            <p:cNvSpPr>
              <a:spLocks noChangeShapeType="1"/>
            </p:cNvSpPr>
            <p:nvPr/>
          </p:nvSpPr>
          <p:spPr bwMode="auto">
            <a:xfrm>
              <a:off x="1930" y="2729"/>
              <a:ext cx="2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2" name="Line 118"/>
            <p:cNvSpPr>
              <a:spLocks noChangeShapeType="1"/>
            </p:cNvSpPr>
            <p:nvPr/>
          </p:nvSpPr>
          <p:spPr bwMode="auto">
            <a:xfrm>
              <a:off x="1912" y="2729"/>
              <a:ext cx="2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3" name="Freeform 119"/>
            <p:cNvSpPr>
              <a:spLocks/>
            </p:cNvSpPr>
            <p:nvPr/>
          </p:nvSpPr>
          <p:spPr bwMode="auto">
            <a:xfrm>
              <a:off x="2735" y="2267"/>
              <a:ext cx="106" cy="22"/>
            </a:xfrm>
            <a:custGeom>
              <a:avLst/>
              <a:gdLst/>
              <a:ahLst/>
              <a:cxnLst>
                <a:cxn ang="0">
                  <a:pos x="88" y="18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88" y="18"/>
                </a:cxn>
              </a:cxnLst>
              <a:rect l="0" t="0" r="r" b="b"/>
              <a:pathLst>
                <a:path w="88" h="18">
                  <a:moveTo>
                    <a:pt x="88" y="1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4" name="Freeform 120"/>
            <p:cNvSpPr>
              <a:spLocks/>
            </p:cNvSpPr>
            <p:nvPr/>
          </p:nvSpPr>
          <p:spPr bwMode="auto">
            <a:xfrm>
              <a:off x="2735" y="2267"/>
              <a:ext cx="10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8" y="18"/>
                </a:cxn>
                <a:cxn ang="0">
                  <a:pos x="0" y="0"/>
                </a:cxn>
              </a:cxnLst>
              <a:rect l="0" t="0" r="r" b="b"/>
              <a:pathLst>
                <a:path w="88" h="18">
                  <a:moveTo>
                    <a:pt x="0" y="0"/>
                  </a:moveTo>
                  <a:lnTo>
                    <a:pt x="88" y="0"/>
                  </a:lnTo>
                  <a:lnTo>
                    <a:pt x="8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5" name="Freeform 121"/>
            <p:cNvSpPr>
              <a:spLocks/>
            </p:cNvSpPr>
            <p:nvPr/>
          </p:nvSpPr>
          <p:spPr bwMode="auto">
            <a:xfrm>
              <a:off x="2717" y="2279"/>
              <a:ext cx="32" cy="18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51"/>
                </a:cxn>
                <a:cxn ang="0">
                  <a:pos x="26" y="151"/>
                </a:cxn>
                <a:cxn ang="0">
                  <a:pos x="26" y="0"/>
                </a:cxn>
              </a:cxnLst>
              <a:rect l="0" t="0" r="r" b="b"/>
              <a:pathLst>
                <a:path w="26" h="151">
                  <a:moveTo>
                    <a:pt x="26" y="0"/>
                  </a:moveTo>
                  <a:lnTo>
                    <a:pt x="0" y="151"/>
                  </a:lnTo>
                  <a:lnTo>
                    <a:pt x="26" y="1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6" name="Freeform 122"/>
            <p:cNvSpPr>
              <a:spLocks/>
            </p:cNvSpPr>
            <p:nvPr/>
          </p:nvSpPr>
          <p:spPr bwMode="auto">
            <a:xfrm>
              <a:off x="2717" y="2279"/>
              <a:ext cx="32" cy="18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151"/>
                </a:cxn>
                <a:cxn ang="0">
                  <a:pos x="26" y="0"/>
                </a:cxn>
              </a:cxnLst>
              <a:rect l="0" t="0" r="r" b="b"/>
              <a:pathLst>
                <a:path w="26" h="151">
                  <a:moveTo>
                    <a:pt x="2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7" name="Freeform 123"/>
            <p:cNvSpPr>
              <a:spLocks/>
            </p:cNvSpPr>
            <p:nvPr/>
          </p:nvSpPr>
          <p:spPr bwMode="auto">
            <a:xfrm>
              <a:off x="2411" y="2447"/>
              <a:ext cx="324" cy="19"/>
            </a:xfrm>
            <a:custGeom>
              <a:avLst/>
              <a:gdLst/>
              <a:ahLst/>
              <a:cxnLst>
                <a:cxn ang="0">
                  <a:pos x="270" y="16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270" y="16"/>
                </a:cxn>
              </a:cxnLst>
              <a:rect l="0" t="0" r="r" b="b"/>
              <a:pathLst>
                <a:path w="270" h="16">
                  <a:moveTo>
                    <a:pt x="27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70" y="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8" name="Freeform 124"/>
            <p:cNvSpPr>
              <a:spLocks/>
            </p:cNvSpPr>
            <p:nvPr/>
          </p:nvSpPr>
          <p:spPr bwMode="auto">
            <a:xfrm>
              <a:off x="2411" y="2447"/>
              <a:ext cx="32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270" y="16"/>
                </a:cxn>
                <a:cxn ang="0">
                  <a:pos x="0" y="0"/>
                </a:cxn>
              </a:cxnLst>
              <a:rect l="0" t="0" r="r" b="b"/>
              <a:pathLst>
                <a:path w="270" h="16">
                  <a:moveTo>
                    <a:pt x="0" y="0"/>
                  </a:moveTo>
                  <a:lnTo>
                    <a:pt x="270" y="0"/>
                  </a:lnTo>
                  <a:lnTo>
                    <a:pt x="27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9" name="Freeform 125"/>
            <p:cNvSpPr>
              <a:spLocks/>
            </p:cNvSpPr>
            <p:nvPr/>
          </p:nvSpPr>
          <p:spPr bwMode="auto">
            <a:xfrm>
              <a:off x="2393" y="2460"/>
              <a:ext cx="31" cy="1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84"/>
                </a:cxn>
                <a:cxn ang="0">
                  <a:pos x="26" y="84"/>
                </a:cxn>
                <a:cxn ang="0">
                  <a:pos x="26" y="0"/>
                </a:cxn>
              </a:cxnLst>
              <a:rect l="0" t="0" r="r" b="b"/>
              <a:pathLst>
                <a:path w="26" h="84">
                  <a:moveTo>
                    <a:pt x="26" y="0"/>
                  </a:moveTo>
                  <a:lnTo>
                    <a:pt x="0" y="84"/>
                  </a:lnTo>
                  <a:lnTo>
                    <a:pt x="26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0" name="Freeform 126"/>
            <p:cNvSpPr>
              <a:spLocks/>
            </p:cNvSpPr>
            <p:nvPr/>
          </p:nvSpPr>
          <p:spPr bwMode="auto">
            <a:xfrm>
              <a:off x="2393" y="2460"/>
              <a:ext cx="31" cy="1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26" y="0"/>
                </a:cxn>
              </a:cxnLst>
              <a:rect l="0" t="0" r="r" b="b"/>
              <a:pathLst>
                <a:path w="26" h="84">
                  <a:moveTo>
                    <a:pt x="26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1" name="Freeform 127"/>
            <p:cNvSpPr>
              <a:spLocks/>
            </p:cNvSpPr>
            <p:nvPr/>
          </p:nvSpPr>
          <p:spPr bwMode="auto">
            <a:xfrm>
              <a:off x="2302" y="2554"/>
              <a:ext cx="109" cy="23"/>
            </a:xfrm>
            <a:custGeom>
              <a:avLst/>
              <a:gdLst/>
              <a:ahLst/>
              <a:cxnLst>
                <a:cxn ang="0">
                  <a:pos x="91" y="19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1" y="19"/>
                </a:cxn>
              </a:cxnLst>
              <a:rect l="0" t="0" r="r" b="b"/>
              <a:pathLst>
                <a:path w="91" h="19">
                  <a:moveTo>
                    <a:pt x="91" y="19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1" y="1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2" name="Freeform 128"/>
            <p:cNvSpPr>
              <a:spLocks/>
            </p:cNvSpPr>
            <p:nvPr/>
          </p:nvSpPr>
          <p:spPr bwMode="auto">
            <a:xfrm>
              <a:off x="2302" y="2554"/>
              <a:ext cx="109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0"/>
                </a:cxn>
                <a:cxn ang="0">
                  <a:pos x="91" y="19"/>
                </a:cxn>
                <a:cxn ang="0">
                  <a:pos x="0" y="0"/>
                </a:cxn>
              </a:cxnLst>
              <a:rect l="0" t="0" r="r" b="b"/>
              <a:pathLst>
                <a:path w="91" h="19">
                  <a:moveTo>
                    <a:pt x="0" y="0"/>
                  </a:moveTo>
                  <a:lnTo>
                    <a:pt x="91" y="0"/>
                  </a:lnTo>
                  <a:lnTo>
                    <a:pt x="9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3" name="Freeform 129"/>
            <p:cNvSpPr>
              <a:spLocks/>
            </p:cNvSpPr>
            <p:nvPr/>
          </p:nvSpPr>
          <p:spPr bwMode="auto">
            <a:xfrm>
              <a:off x="2283" y="2561"/>
              <a:ext cx="32" cy="8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69"/>
                </a:cxn>
                <a:cxn ang="0">
                  <a:pos x="27" y="69"/>
                </a:cxn>
                <a:cxn ang="0">
                  <a:pos x="27" y="0"/>
                </a:cxn>
              </a:cxnLst>
              <a:rect l="0" t="0" r="r" b="b"/>
              <a:pathLst>
                <a:path w="27" h="69">
                  <a:moveTo>
                    <a:pt x="27" y="0"/>
                  </a:moveTo>
                  <a:lnTo>
                    <a:pt x="0" y="69"/>
                  </a:lnTo>
                  <a:lnTo>
                    <a:pt x="27" y="6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4" name="Freeform 130"/>
            <p:cNvSpPr>
              <a:spLocks/>
            </p:cNvSpPr>
            <p:nvPr/>
          </p:nvSpPr>
          <p:spPr bwMode="auto">
            <a:xfrm>
              <a:off x="2283" y="2561"/>
              <a:ext cx="32" cy="8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69"/>
                </a:cxn>
                <a:cxn ang="0">
                  <a:pos x="27" y="0"/>
                </a:cxn>
              </a:cxnLst>
              <a:rect l="0" t="0" r="r" b="b"/>
              <a:pathLst>
                <a:path w="27" h="69">
                  <a:moveTo>
                    <a:pt x="27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5" name="Freeform 131"/>
            <p:cNvSpPr>
              <a:spLocks/>
            </p:cNvSpPr>
            <p:nvPr/>
          </p:nvSpPr>
          <p:spPr bwMode="auto">
            <a:xfrm>
              <a:off x="2051" y="2633"/>
              <a:ext cx="25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9" y="0"/>
                </a:cxn>
                <a:cxn ang="0">
                  <a:pos x="209" y="18"/>
                </a:cxn>
                <a:cxn ang="0">
                  <a:pos x="0" y="0"/>
                </a:cxn>
              </a:cxnLst>
              <a:rect l="0" t="0" r="r" b="b"/>
              <a:pathLst>
                <a:path w="209" h="18">
                  <a:moveTo>
                    <a:pt x="0" y="0"/>
                  </a:moveTo>
                  <a:lnTo>
                    <a:pt x="209" y="0"/>
                  </a:lnTo>
                  <a:lnTo>
                    <a:pt x="209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6" name="Freeform 132"/>
            <p:cNvSpPr>
              <a:spLocks/>
            </p:cNvSpPr>
            <p:nvPr/>
          </p:nvSpPr>
          <p:spPr bwMode="auto">
            <a:xfrm>
              <a:off x="2040" y="2644"/>
              <a:ext cx="29" cy="8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71"/>
                </a:cxn>
                <a:cxn ang="0">
                  <a:pos x="24" y="71"/>
                </a:cxn>
                <a:cxn ang="0">
                  <a:pos x="24" y="0"/>
                </a:cxn>
              </a:cxnLst>
              <a:rect l="0" t="0" r="r" b="b"/>
              <a:pathLst>
                <a:path w="24" h="71">
                  <a:moveTo>
                    <a:pt x="24" y="0"/>
                  </a:moveTo>
                  <a:lnTo>
                    <a:pt x="0" y="71"/>
                  </a:lnTo>
                  <a:lnTo>
                    <a:pt x="24" y="7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7" name="Freeform 133"/>
            <p:cNvSpPr>
              <a:spLocks/>
            </p:cNvSpPr>
            <p:nvPr/>
          </p:nvSpPr>
          <p:spPr bwMode="auto">
            <a:xfrm>
              <a:off x="2040" y="2644"/>
              <a:ext cx="29" cy="8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24" y="0"/>
                </a:cxn>
              </a:cxnLst>
              <a:rect l="0" t="0" r="r" b="b"/>
              <a:pathLst>
                <a:path w="24" h="71">
                  <a:moveTo>
                    <a:pt x="24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8" name="Freeform 134"/>
            <p:cNvSpPr>
              <a:spLocks/>
            </p:cNvSpPr>
            <p:nvPr/>
          </p:nvSpPr>
          <p:spPr bwMode="auto">
            <a:xfrm>
              <a:off x="1880" y="2716"/>
              <a:ext cx="171" cy="20"/>
            </a:xfrm>
            <a:custGeom>
              <a:avLst/>
              <a:gdLst/>
              <a:ahLst/>
              <a:cxnLst>
                <a:cxn ang="0">
                  <a:pos x="142" y="17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42" y="17"/>
                </a:cxn>
              </a:cxnLst>
              <a:rect l="0" t="0" r="r" b="b"/>
              <a:pathLst>
                <a:path w="142" h="17">
                  <a:moveTo>
                    <a:pt x="142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9" name="Freeform 135"/>
            <p:cNvSpPr>
              <a:spLocks/>
            </p:cNvSpPr>
            <p:nvPr/>
          </p:nvSpPr>
          <p:spPr bwMode="auto">
            <a:xfrm>
              <a:off x="1880" y="2716"/>
              <a:ext cx="17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17"/>
                </a:cxn>
                <a:cxn ang="0">
                  <a:pos x="0" y="0"/>
                </a:cxn>
              </a:cxnLst>
              <a:rect l="0" t="0" r="r" b="b"/>
              <a:pathLst>
                <a:path w="142" h="17">
                  <a:moveTo>
                    <a:pt x="0" y="0"/>
                  </a:moveTo>
                  <a:lnTo>
                    <a:pt x="142" y="0"/>
                  </a:lnTo>
                  <a:lnTo>
                    <a:pt x="14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0" name="Freeform 136"/>
            <p:cNvSpPr>
              <a:spLocks/>
            </p:cNvSpPr>
            <p:nvPr/>
          </p:nvSpPr>
          <p:spPr bwMode="auto">
            <a:xfrm>
              <a:off x="1867" y="2729"/>
              <a:ext cx="33" cy="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49"/>
                </a:cxn>
                <a:cxn ang="0">
                  <a:pos x="27" y="49"/>
                </a:cxn>
                <a:cxn ang="0">
                  <a:pos x="27" y="0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0" y="49"/>
                  </a:lnTo>
                  <a:lnTo>
                    <a:pt x="27" y="4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1" name="Freeform 137"/>
            <p:cNvSpPr>
              <a:spLocks/>
            </p:cNvSpPr>
            <p:nvPr/>
          </p:nvSpPr>
          <p:spPr bwMode="auto">
            <a:xfrm>
              <a:off x="1867" y="2729"/>
              <a:ext cx="33" cy="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7" y="0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2" name="Line 138"/>
            <p:cNvSpPr>
              <a:spLocks noChangeShapeType="1"/>
            </p:cNvSpPr>
            <p:nvPr/>
          </p:nvSpPr>
          <p:spPr bwMode="auto">
            <a:xfrm>
              <a:off x="2722" y="2460"/>
              <a:ext cx="3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3" name="Line 139"/>
            <p:cNvSpPr>
              <a:spLocks noChangeShapeType="1"/>
            </p:cNvSpPr>
            <p:nvPr/>
          </p:nvSpPr>
          <p:spPr bwMode="auto">
            <a:xfrm>
              <a:off x="2608" y="2460"/>
              <a:ext cx="2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4" name="Line 140"/>
            <p:cNvSpPr>
              <a:spLocks noChangeShapeType="1"/>
            </p:cNvSpPr>
            <p:nvPr/>
          </p:nvSpPr>
          <p:spPr bwMode="auto">
            <a:xfrm>
              <a:off x="2411" y="2460"/>
              <a:ext cx="3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5" name="Line 141"/>
            <p:cNvSpPr>
              <a:spLocks noChangeShapeType="1"/>
            </p:cNvSpPr>
            <p:nvPr/>
          </p:nvSpPr>
          <p:spPr bwMode="auto">
            <a:xfrm>
              <a:off x="2399" y="2561"/>
              <a:ext cx="3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6" name="Line 142"/>
            <p:cNvSpPr>
              <a:spLocks noChangeShapeType="1"/>
            </p:cNvSpPr>
            <p:nvPr/>
          </p:nvSpPr>
          <p:spPr bwMode="auto">
            <a:xfrm>
              <a:off x="2320" y="2561"/>
              <a:ext cx="2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7" name="Line 143"/>
            <p:cNvSpPr>
              <a:spLocks noChangeShapeType="1"/>
            </p:cNvSpPr>
            <p:nvPr/>
          </p:nvSpPr>
          <p:spPr bwMode="auto">
            <a:xfrm>
              <a:off x="2046" y="2729"/>
              <a:ext cx="3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8" name="Line 144"/>
            <p:cNvSpPr>
              <a:spLocks noChangeShapeType="1"/>
            </p:cNvSpPr>
            <p:nvPr/>
          </p:nvSpPr>
          <p:spPr bwMode="auto">
            <a:xfrm>
              <a:off x="2027" y="2729"/>
              <a:ext cx="2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9" name="Line 145"/>
            <p:cNvSpPr>
              <a:spLocks noChangeShapeType="1"/>
            </p:cNvSpPr>
            <p:nvPr/>
          </p:nvSpPr>
          <p:spPr bwMode="auto">
            <a:xfrm>
              <a:off x="1930" y="2729"/>
              <a:ext cx="2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50" name="Line 146"/>
            <p:cNvSpPr>
              <a:spLocks noChangeShapeType="1"/>
            </p:cNvSpPr>
            <p:nvPr/>
          </p:nvSpPr>
          <p:spPr bwMode="auto">
            <a:xfrm>
              <a:off x="1912" y="2729"/>
              <a:ext cx="2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251" name="Group 147"/>
            <p:cNvGrpSpPr>
              <a:grpSpLocks/>
            </p:cNvGrpSpPr>
            <p:nvPr/>
          </p:nvGrpSpPr>
          <p:grpSpPr bwMode="auto">
            <a:xfrm>
              <a:off x="799" y="2781"/>
              <a:ext cx="1081" cy="468"/>
              <a:chOff x="799" y="2050"/>
              <a:chExt cx="1081" cy="468"/>
            </a:xfrm>
          </p:grpSpPr>
          <p:sp>
            <p:nvSpPr>
              <p:cNvPr id="175252" name="Freeform 148"/>
              <p:cNvSpPr>
                <a:spLocks/>
              </p:cNvSpPr>
              <p:nvPr/>
            </p:nvSpPr>
            <p:spPr bwMode="auto">
              <a:xfrm>
                <a:off x="1543" y="2050"/>
                <a:ext cx="337" cy="19"/>
              </a:xfrm>
              <a:custGeom>
                <a:avLst/>
                <a:gdLst/>
                <a:ahLst/>
                <a:cxnLst>
                  <a:cxn ang="0">
                    <a:pos x="281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81" y="16"/>
                  </a:cxn>
                </a:cxnLst>
                <a:rect l="0" t="0" r="r" b="b"/>
                <a:pathLst>
                  <a:path w="281" h="16">
                    <a:moveTo>
                      <a:pt x="281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81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3" name="Freeform 149"/>
              <p:cNvSpPr>
                <a:spLocks/>
              </p:cNvSpPr>
              <p:nvPr/>
            </p:nvSpPr>
            <p:spPr bwMode="auto">
              <a:xfrm>
                <a:off x="1543" y="2050"/>
                <a:ext cx="33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1" y="0"/>
                  </a:cxn>
                  <a:cxn ang="0">
                    <a:pos x="281" y="16"/>
                  </a:cxn>
                  <a:cxn ang="0">
                    <a:pos x="0" y="0"/>
                  </a:cxn>
                </a:cxnLst>
                <a:rect l="0" t="0" r="r" b="b"/>
                <a:pathLst>
                  <a:path w="281" h="16">
                    <a:moveTo>
                      <a:pt x="0" y="0"/>
                    </a:moveTo>
                    <a:lnTo>
                      <a:pt x="281" y="0"/>
                    </a:lnTo>
                    <a:lnTo>
                      <a:pt x="28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4" name="Freeform 150"/>
              <p:cNvSpPr>
                <a:spLocks/>
              </p:cNvSpPr>
              <p:nvPr/>
            </p:nvSpPr>
            <p:spPr bwMode="auto">
              <a:xfrm>
                <a:off x="1525" y="2057"/>
                <a:ext cx="31" cy="4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0"/>
                  </a:cxn>
                  <a:cxn ang="0">
                    <a:pos x="26" y="40"/>
                  </a:cxn>
                  <a:cxn ang="0">
                    <a:pos x="26" y="0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lnTo>
                      <a:pt x="0" y="40"/>
                    </a:lnTo>
                    <a:lnTo>
                      <a:pt x="26" y="4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5" name="Freeform 151"/>
              <p:cNvSpPr>
                <a:spLocks/>
              </p:cNvSpPr>
              <p:nvPr/>
            </p:nvSpPr>
            <p:spPr bwMode="auto">
              <a:xfrm>
                <a:off x="1525" y="2057"/>
                <a:ext cx="31" cy="4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26" y="0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6" name="Freeform 152"/>
              <p:cNvSpPr>
                <a:spLocks/>
              </p:cNvSpPr>
              <p:nvPr/>
            </p:nvSpPr>
            <p:spPr bwMode="auto">
              <a:xfrm>
                <a:off x="1470" y="2095"/>
                <a:ext cx="73" cy="21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61" y="17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7" name="Freeform 153"/>
              <p:cNvSpPr>
                <a:spLocks/>
              </p:cNvSpPr>
              <p:nvPr/>
            </p:nvSpPr>
            <p:spPr bwMode="auto">
              <a:xfrm>
                <a:off x="1470" y="2095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17"/>
                  </a:cxn>
                  <a:cxn ang="0">
                    <a:pos x="0" y="0"/>
                  </a:cxn>
                </a:cxnLst>
                <a:rect l="0" t="0" r="r" b="b"/>
                <a:pathLst>
                  <a:path w="61" h="17">
                    <a:moveTo>
                      <a:pt x="0" y="0"/>
                    </a:moveTo>
                    <a:lnTo>
                      <a:pt x="61" y="0"/>
                    </a:lnTo>
                    <a:lnTo>
                      <a:pt x="6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8" name="Freeform 154"/>
              <p:cNvSpPr>
                <a:spLocks/>
              </p:cNvSpPr>
              <p:nvPr/>
            </p:nvSpPr>
            <p:spPr bwMode="auto">
              <a:xfrm>
                <a:off x="1452" y="2105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9"/>
                  </a:cxn>
                  <a:cxn ang="0">
                    <a:pos x="26" y="39"/>
                  </a:cxn>
                  <a:cxn ang="0">
                    <a:pos x="26" y="0"/>
                  </a:cxn>
                </a:cxnLst>
                <a:rect l="0" t="0" r="r" b="b"/>
                <a:pathLst>
                  <a:path w="26" h="39">
                    <a:moveTo>
                      <a:pt x="26" y="0"/>
                    </a:moveTo>
                    <a:lnTo>
                      <a:pt x="0" y="39"/>
                    </a:lnTo>
                    <a:lnTo>
                      <a:pt x="26" y="3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9" name="Freeform 155"/>
              <p:cNvSpPr>
                <a:spLocks/>
              </p:cNvSpPr>
              <p:nvPr/>
            </p:nvSpPr>
            <p:spPr bwMode="auto">
              <a:xfrm>
                <a:off x="1452" y="2105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6" y="0"/>
                  </a:cxn>
                </a:cxnLst>
                <a:rect l="0" t="0" r="r" b="b"/>
                <a:pathLst>
                  <a:path w="26" h="39">
                    <a:moveTo>
                      <a:pt x="26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0" name="Freeform 156"/>
              <p:cNvSpPr>
                <a:spLocks/>
              </p:cNvSpPr>
              <p:nvPr/>
            </p:nvSpPr>
            <p:spPr bwMode="auto">
              <a:xfrm>
                <a:off x="1442" y="2137"/>
                <a:ext cx="28" cy="24"/>
              </a:xfrm>
              <a:custGeom>
                <a:avLst/>
                <a:gdLst/>
                <a:ahLst/>
                <a:cxnLst>
                  <a:cxn ang="0">
                    <a:pos x="23" y="2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3" y="20"/>
                  </a:cxn>
                </a:cxnLst>
                <a:rect l="0" t="0" r="r" b="b"/>
                <a:pathLst>
                  <a:path w="23" h="20">
                    <a:moveTo>
                      <a:pt x="23" y="2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1" name="Freeform 157"/>
              <p:cNvSpPr>
                <a:spLocks/>
              </p:cNvSpPr>
              <p:nvPr/>
            </p:nvSpPr>
            <p:spPr bwMode="auto">
              <a:xfrm>
                <a:off x="1442" y="2137"/>
                <a:ext cx="28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0" t="0" r="r" b="b"/>
                <a:pathLst>
                  <a:path w="23" h="20">
                    <a:moveTo>
                      <a:pt x="0" y="0"/>
                    </a:moveTo>
                    <a:lnTo>
                      <a:pt x="23" y="0"/>
                    </a:lnTo>
                    <a:lnTo>
                      <a:pt x="2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2" name="Freeform 158"/>
              <p:cNvSpPr>
                <a:spLocks/>
              </p:cNvSpPr>
              <p:nvPr/>
            </p:nvSpPr>
            <p:spPr bwMode="auto">
              <a:xfrm>
                <a:off x="1423" y="2152"/>
                <a:ext cx="29" cy="4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35"/>
                  </a:cxn>
                  <a:cxn ang="0">
                    <a:pos x="24" y="35"/>
                  </a:cxn>
                  <a:cxn ang="0">
                    <a:pos x="24" y="0"/>
                  </a:cxn>
                </a:cxnLst>
                <a:rect l="0" t="0" r="r" b="b"/>
                <a:pathLst>
                  <a:path w="24" h="35">
                    <a:moveTo>
                      <a:pt x="24" y="0"/>
                    </a:moveTo>
                    <a:lnTo>
                      <a:pt x="0" y="35"/>
                    </a:lnTo>
                    <a:lnTo>
                      <a:pt x="24" y="3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3" name="Freeform 159"/>
              <p:cNvSpPr>
                <a:spLocks/>
              </p:cNvSpPr>
              <p:nvPr/>
            </p:nvSpPr>
            <p:spPr bwMode="auto">
              <a:xfrm>
                <a:off x="1423" y="2152"/>
                <a:ext cx="29" cy="4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24" y="0"/>
                  </a:cxn>
                </a:cxnLst>
                <a:rect l="0" t="0" r="r" b="b"/>
                <a:pathLst>
                  <a:path w="24" h="35">
                    <a:moveTo>
                      <a:pt x="24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4" name="Freeform 160"/>
              <p:cNvSpPr>
                <a:spLocks/>
              </p:cNvSpPr>
              <p:nvPr/>
            </p:nvSpPr>
            <p:spPr bwMode="auto">
              <a:xfrm>
                <a:off x="1319" y="2182"/>
                <a:ext cx="123" cy="21"/>
              </a:xfrm>
              <a:custGeom>
                <a:avLst/>
                <a:gdLst/>
                <a:ahLst/>
                <a:cxnLst>
                  <a:cxn ang="0">
                    <a:pos x="103" y="18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03" y="18"/>
                  </a:cxn>
                </a:cxnLst>
                <a:rect l="0" t="0" r="r" b="b"/>
                <a:pathLst>
                  <a:path w="103" h="18">
                    <a:moveTo>
                      <a:pt x="103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103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5" name="Freeform 161"/>
              <p:cNvSpPr>
                <a:spLocks/>
              </p:cNvSpPr>
              <p:nvPr/>
            </p:nvSpPr>
            <p:spPr bwMode="auto">
              <a:xfrm>
                <a:off x="1319" y="2182"/>
                <a:ext cx="12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0"/>
                  </a:cxn>
                  <a:cxn ang="0">
                    <a:pos x="103" y="18"/>
                  </a:cxn>
                  <a:cxn ang="0">
                    <a:pos x="0" y="0"/>
                  </a:cxn>
                </a:cxnLst>
                <a:rect l="0" t="0" r="r" b="b"/>
                <a:pathLst>
                  <a:path w="103" h="18">
                    <a:moveTo>
                      <a:pt x="0" y="0"/>
                    </a:moveTo>
                    <a:lnTo>
                      <a:pt x="103" y="0"/>
                    </a:lnTo>
                    <a:lnTo>
                      <a:pt x="10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6" name="Freeform 162"/>
              <p:cNvSpPr>
                <a:spLocks/>
              </p:cNvSpPr>
              <p:nvPr/>
            </p:nvSpPr>
            <p:spPr bwMode="auto">
              <a:xfrm>
                <a:off x="1305" y="2194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32"/>
                  </a:cxn>
                  <a:cxn ang="0">
                    <a:pos x="25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7" name="Freeform 163"/>
              <p:cNvSpPr>
                <a:spLocks/>
              </p:cNvSpPr>
              <p:nvPr/>
            </p:nvSpPr>
            <p:spPr bwMode="auto">
              <a:xfrm>
                <a:off x="1305" y="2194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8" name="Freeform 164"/>
              <p:cNvSpPr>
                <a:spLocks/>
              </p:cNvSpPr>
              <p:nvPr/>
            </p:nvSpPr>
            <p:spPr bwMode="auto">
              <a:xfrm>
                <a:off x="1268" y="2225"/>
                <a:ext cx="51" cy="20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17"/>
                  </a:cxn>
                </a:cxnLst>
                <a:rect l="0" t="0" r="r" b="b"/>
                <a:pathLst>
                  <a:path w="42" h="17">
                    <a:moveTo>
                      <a:pt x="42" y="17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9" name="Freeform 165"/>
              <p:cNvSpPr>
                <a:spLocks/>
              </p:cNvSpPr>
              <p:nvPr/>
            </p:nvSpPr>
            <p:spPr bwMode="auto">
              <a:xfrm>
                <a:off x="1268" y="2225"/>
                <a:ext cx="5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17"/>
                  </a:cxn>
                  <a:cxn ang="0">
                    <a:pos x="0" y="0"/>
                  </a:cxn>
                </a:cxnLst>
                <a:rect l="0" t="0" r="r" b="b"/>
                <a:pathLst>
                  <a:path w="42" h="17">
                    <a:moveTo>
                      <a:pt x="0" y="0"/>
                    </a:moveTo>
                    <a:lnTo>
                      <a:pt x="42" y="0"/>
                    </a:lnTo>
                    <a:lnTo>
                      <a:pt x="4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0" name="Freeform 166"/>
              <p:cNvSpPr>
                <a:spLocks/>
              </p:cNvSpPr>
              <p:nvPr/>
            </p:nvSpPr>
            <p:spPr bwMode="auto">
              <a:xfrm>
                <a:off x="1250" y="2232"/>
                <a:ext cx="31" cy="3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2"/>
                  </a:cxn>
                  <a:cxn ang="0">
                    <a:pos x="26" y="32"/>
                  </a:cxn>
                  <a:cxn ang="0">
                    <a:pos x="26" y="0"/>
                  </a:cxn>
                </a:cxnLst>
                <a:rect l="0" t="0" r="r" b="b"/>
                <a:pathLst>
                  <a:path w="26" h="32">
                    <a:moveTo>
                      <a:pt x="26" y="0"/>
                    </a:moveTo>
                    <a:lnTo>
                      <a:pt x="0" y="32"/>
                    </a:lnTo>
                    <a:lnTo>
                      <a:pt x="26" y="3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1" name="Freeform 167"/>
              <p:cNvSpPr>
                <a:spLocks/>
              </p:cNvSpPr>
              <p:nvPr/>
            </p:nvSpPr>
            <p:spPr bwMode="auto">
              <a:xfrm>
                <a:off x="1250" y="2232"/>
                <a:ext cx="31" cy="3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6" y="0"/>
                  </a:cxn>
                </a:cxnLst>
                <a:rect l="0" t="0" r="r" b="b"/>
                <a:pathLst>
                  <a:path w="26" h="32">
                    <a:moveTo>
                      <a:pt x="26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2" name="Freeform 168"/>
              <p:cNvSpPr>
                <a:spLocks/>
              </p:cNvSpPr>
              <p:nvPr/>
            </p:nvSpPr>
            <p:spPr bwMode="auto">
              <a:xfrm>
                <a:off x="1203" y="2263"/>
                <a:ext cx="65" cy="20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54" y="16"/>
                  </a:cxn>
                </a:cxnLst>
                <a:rect l="0" t="0" r="r" b="b"/>
                <a:pathLst>
                  <a:path w="54" h="16">
                    <a:moveTo>
                      <a:pt x="54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3" name="Freeform 169"/>
              <p:cNvSpPr>
                <a:spLocks/>
              </p:cNvSpPr>
              <p:nvPr/>
            </p:nvSpPr>
            <p:spPr bwMode="auto">
              <a:xfrm>
                <a:off x="1203" y="2263"/>
                <a:ext cx="6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54" y="16"/>
                  </a:cxn>
                  <a:cxn ang="0">
                    <a:pos x="0" y="0"/>
                  </a:cxn>
                </a:cxnLst>
                <a:rect l="0" t="0" r="r" b="b"/>
                <a:pathLst>
                  <a:path w="54" h="16">
                    <a:moveTo>
                      <a:pt x="0" y="0"/>
                    </a:moveTo>
                    <a:lnTo>
                      <a:pt x="54" y="0"/>
                    </a:lnTo>
                    <a:lnTo>
                      <a:pt x="5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4" name="Freeform 170"/>
              <p:cNvSpPr>
                <a:spLocks/>
              </p:cNvSpPr>
              <p:nvPr/>
            </p:nvSpPr>
            <p:spPr bwMode="auto">
              <a:xfrm>
                <a:off x="1184" y="2271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32"/>
                  </a:cxn>
                  <a:cxn ang="0">
                    <a:pos x="25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5" name="Freeform 171"/>
              <p:cNvSpPr>
                <a:spLocks/>
              </p:cNvSpPr>
              <p:nvPr/>
            </p:nvSpPr>
            <p:spPr bwMode="auto">
              <a:xfrm>
                <a:off x="1184" y="2271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6" name="Freeform 172"/>
              <p:cNvSpPr>
                <a:spLocks/>
              </p:cNvSpPr>
              <p:nvPr/>
            </p:nvSpPr>
            <p:spPr bwMode="auto">
              <a:xfrm>
                <a:off x="1062" y="2303"/>
                <a:ext cx="141" cy="19"/>
              </a:xfrm>
              <a:custGeom>
                <a:avLst/>
                <a:gdLst/>
                <a:ahLst/>
                <a:cxnLst>
                  <a:cxn ang="0">
                    <a:pos x="118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18" y="16"/>
                  </a:cxn>
                </a:cxnLst>
                <a:rect l="0" t="0" r="r" b="b"/>
                <a:pathLst>
                  <a:path w="118" h="16">
                    <a:moveTo>
                      <a:pt x="118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7" name="Freeform 173"/>
              <p:cNvSpPr>
                <a:spLocks/>
              </p:cNvSpPr>
              <p:nvPr/>
            </p:nvSpPr>
            <p:spPr bwMode="auto">
              <a:xfrm>
                <a:off x="1062" y="2303"/>
                <a:ext cx="14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16"/>
                  </a:cxn>
                  <a:cxn ang="0">
                    <a:pos x="0" y="0"/>
                  </a:cxn>
                </a:cxnLst>
                <a:rect l="0" t="0" r="r" b="b"/>
                <a:pathLst>
                  <a:path w="118" h="16">
                    <a:moveTo>
                      <a:pt x="0" y="0"/>
                    </a:moveTo>
                    <a:lnTo>
                      <a:pt x="118" y="0"/>
                    </a:lnTo>
                    <a:lnTo>
                      <a:pt x="11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8" name="Freeform 174"/>
              <p:cNvSpPr>
                <a:spLocks/>
              </p:cNvSpPr>
              <p:nvPr/>
            </p:nvSpPr>
            <p:spPr bwMode="auto">
              <a:xfrm>
                <a:off x="1050" y="2309"/>
                <a:ext cx="30" cy="4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33"/>
                  </a:cxn>
                  <a:cxn ang="0">
                    <a:pos x="25" y="33"/>
                  </a:cxn>
                  <a:cxn ang="0">
                    <a:pos x="25" y="0"/>
                  </a:cxn>
                </a:cxnLst>
                <a:rect l="0" t="0" r="r" b="b"/>
                <a:pathLst>
                  <a:path w="25" h="33">
                    <a:moveTo>
                      <a:pt x="25" y="0"/>
                    </a:moveTo>
                    <a:lnTo>
                      <a:pt x="0" y="33"/>
                    </a:lnTo>
                    <a:lnTo>
                      <a:pt x="25" y="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9" name="Freeform 175"/>
              <p:cNvSpPr>
                <a:spLocks/>
              </p:cNvSpPr>
              <p:nvPr/>
            </p:nvSpPr>
            <p:spPr bwMode="auto">
              <a:xfrm>
                <a:off x="1050" y="2309"/>
                <a:ext cx="30" cy="4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25" y="0"/>
                  </a:cxn>
                </a:cxnLst>
                <a:rect l="0" t="0" r="r" b="b"/>
                <a:pathLst>
                  <a:path w="25" h="33">
                    <a:moveTo>
                      <a:pt x="2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0" name="Freeform 176"/>
              <p:cNvSpPr>
                <a:spLocks/>
              </p:cNvSpPr>
              <p:nvPr/>
            </p:nvSpPr>
            <p:spPr bwMode="auto">
              <a:xfrm>
                <a:off x="1054" y="2333"/>
                <a:ext cx="8" cy="23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1" name="Freeform 177"/>
              <p:cNvSpPr>
                <a:spLocks/>
              </p:cNvSpPr>
              <p:nvPr/>
            </p:nvSpPr>
            <p:spPr bwMode="auto">
              <a:xfrm>
                <a:off x="1054" y="2333"/>
                <a:ext cx="8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19"/>
                  </a:cxn>
                  <a:cxn ang="0">
                    <a:pos x="0" y="0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2" name="Freeform 178"/>
              <p:cNvSpPr>
                <a:spLocks/>
              </p:cNvSpPr>
              <p:nvPr/>
            </p:nvSpPr>
            <p:spPr bwMode="auto">
              <a:xfrm>
                <a:off x="1035" y="2349"/>
                <a:ext cx="33" cy="3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3" name="Freeform 179"/>
              <p:cNvSpPr>
                <a:spLocks/>
              </p:cNvSpPr>
              <p:nvPr/>
            </p:nvSpPr>
            <p:spPr bwMode="auto">
              <a:xfrm>
                <a:off x="1035" y="2349"/>
                <a:ext cx="33" cy="3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0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4" name="Freeform 180"/>
              <p:cNvSpPr>
                <a:spLocks/>
              </p:cNvSpPr>
              <p:nvPr/>
            </p:nvSpPr>
            <p:spPr bwMode="auto">
              <a:xfrm>
                <a:off x="1008" y="2374"/>
                <a:ext cx="46" cy="22"/>
              </a:xfrm>
              <a:custGeom>
                <a:avLst/>
                <a:gdLst/>
                <a:ahLst/>
                <a:cxnLst>
                  <a:cxn ang="0">
                    <a:pos x="39" y="18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39" y="18"/>
                  </a:cxn>
                </a:cxnLst>
                <a:rect l="0" t="0" r="r" b="b"/>
                <a:pathLst>
                  <a:path w="39" h="18">
                    <a:moveTo>
                      <a:pt x="39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5" name="Freeform 181"/>
              <p:cNvSpPr>
                <a:spLocks/>
              </p:cNvSpPr>
              <p:nvPr/>
            </p:nvSpPr>
            <p:spPr bwMode="auto">
              <a:xfrm>
                <a:off x="1008" y="2374"/>
                <a:ext cx="46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18"/>
                  </a:cxn>
                  <a:cxn ang="0">
                    <a:pos x="0" y="0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9" y="0"/>
                    </a:lnTo>
                    <a:lnTo>
                      <a:pt x="39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6" name="Freeform 182"/>
              <p:cNvSpPr>
                <a:spLocks/>
              </p:cNvSpPr>
              <p:nvPr/>
            </p:nvSpPr>
            <p:spPr bwMode="auto">
              <a:xfrm>
                <a:off x="988" y="2381"/>
                <a:ext cx="29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30"/>
                  </a:cxn>
                  <a:cxn ang="0">
                    <a:pos x="24" y="30"/>
                  </a:cxn>
                  <a:cxn ang="0">
                    <a:pos x="24" y="0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24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7" name="Freeform 183"/>
              <p:cNvSpPr>
                <a:spLocks/>
              </p:cNvSpPr>
              <p:nvPr/>
            </p:nvSpPr>
            <p:spPr bwMode="auto">
              <a:xfrm>
                <a:off x="988" y="2381"/>
                <a:ext cx="29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24" y="0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8" name="Freeform 184"/>
              <p:cNvSpPr>
                <a:spLocks/>
              </p:cNvSpPr>
              <p:nvPr/>
            </p:nvSpPr>
            <p:spPr bwMode="auto">
              <a:xfrm>
                <a:off x="933" y="2408"/>
                <a:ext cx="75" cy="21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2" y="18"/>
                  </a:cxn>
                </a:cxnLst>
                <a:rect l="0" t="0" r="r" b="b"/>
                <a:pathLst>
                  <a:path w="62" h="18">
                    <a:moveTo>
                      <a:pt x="62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2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9" name="Freeform 185"/>
              <p:cNvSpPr>
                <a:spLocks/>
              </p:cNvSpPr>
              <p:nvPr/>
            </p:nvSpPr>
            <p:spPr bwMode="auto">
              <a:xfrm>
                <a:off x="933" y="2408"/>
                <a:ext cx="7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18"/>
                  </a:cxn>
                  <a:cxn ang="0">
                    <a:pos x="0" y="0"/>
                  </a:cxn>
                </a:cxnLst>
                <a:rect l="0" t="0" r="r" b="b"/>
                <a:pathLst>
                  <a:path w="62" h="18">
                    <a:moveTo>
                      <a:pt x="0" y="0"/>
                    </a:moveTo>
                    <a:lnTo>
                      <a:pt x="62" y="0"/>
                    </a:lnTo>
                    <a:lnTo>
                      <a:pt x="6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0" name="Freeform 186"/>
              <p:cNvSpPr>
                <a:spLocks/>
              </p:cNvSpPr>
              <p:nvPr/>
            </p:nvSpPr>
            <p:spPr bwMode="auto">
              <a:xfrm>
                <a:off x="920" y="2417"/>
                <a:ext cx="32" cy="3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2"/>
                  </a:cxn>
                  <a:cxn ang="0">
                    <a:pos x="27" y="32"/>
                  </a:cxn>
                  <a:cxn ang="0">
                    <a:pos x="27" y="0"/>
                  </a:cxn>
                </a:cxnLst>
                <a:rect l="0" t="0" r="r" b="b"/>
                <a:pathLst>
                  <a:path w="27" h="32">
                    <a:moveTo>
                      <a:pt x="27" y="0"/>
                    </a:moveTo>
                    <a:lnTo>
                      <a:pt x="0" y="32"/>
                    </a:lnTo>
                    <a:lnTo>
                      <a:pt x="27" y="3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1" name="Freeform 187"/>
              <p:cNvSpPr>
                <a:spLocks/>
              </p:cNvSpPr>
              <p:nvPr/>
            </p:nvSpPr>
            <p:spPr bwMode="auto">
              <a:xfrm>
                <a:off x="920" y="2417"/>
                <a:ext cx="32" cy="3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7" y="0"/>
                  </a:cxn>
                </a:cxnLst>
                <a:rect l="0" t="0" r="r" b="b"/>
                <a:pathLst>
                  <a:path w="27" h="32">
                    <a:moveTo>
                      <a:pt x="27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2" name="Freeform 188"/>
              <p:cNvSpPr>
                <a:spLocks/>
              </p:cNvSpPr>
              <p:nvPr/>
            </p:nvSpPr>
            <p:spPr bwMode="auto">
              <a:xfrm>
                <a:off x="815" y="2444"/>
                <a:ext cx="118" cy="19"/>
              </a:xfrm>
              <a:custGeom>
                <a:avLst/>
                <a:gdLst/>
                <a:ahLst/>
                <a:cxnLst>
                  <a:cxn ang="0">
                    <a:pos x="98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98" y="16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98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3" name="Freeform 189"/>
              <p:cNvSpPr>
                <a:spLocks/>
              </p:cNvSpPr>
              <p:nvPr/>
            </p:nvSpPr>
            <p:spPr bwMode="auto">
              <a:xfrm>
                <a:off x="815" y="2444"/>
                <a:ext cx="118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16"/>
                  </a:cxn>
                  <a:cxn ang="0">
                    <a:pos x="0" y="0"/>
                  </a:cxn>
                </a:cxnLst>
                <a:rect l="0" t="0" r="r" b="b"/>
                <a:pathLst>
                  <a:path w="98" h="16">
                    <a:moveTo>
                      <a:pt x="0" y="0"/>
                    </a:moveTo>
                    <a:lnTo>
                      <a:pt x="98" y="0"/>
                    </a:lnTo>
                    <a:lnTo>
                      <a:pt x="9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4" name="Freeform 190"/>
              <p:cNvSpPr>
                <a:spLocks/>
              </p:cNvSpPr>
              <p:nvPr/>
            </p:nvSpPr>
            <p:spPr bwMode="auto">
              <a:xfrm>
                <a:off x="806" y="2456"/>
                <a:ext cx="27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4"/>
                  </a:cxn>
                  <a:cxn ang="0">
                    <a:pos x="23" y="24"/>
                  </a:cxn>
                  <a:cxn ang="0">
                    <a:pos x="23" y="0"/>
                  </a:cxn>
                </a:cxnLst>
                <a:rect l="0" t="0" r="r" b="b"/>
                <a:pathLst>
                  <a:path w="23" h="24">
                    <a:moveTo>
                      <a:pt x="23" y="0"/>
                    </a:moveTo>
                    <a:lnTo>
                      <a:pt x="0" y="24"/>
                    </a:lnTo>
                    <a:lnTo>
                      <a:pt x="23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5" name="Freeform 191"/>
              <p:cNvSpPr>
                <a:spLocks/>
              </p:cNvSpPr>
              <p:nvPr/>
            </p:nvSpPr>
            <p:spPr bwMode="auto">
              <a:xfrm>
                <a:off x="806" y="2456"/>
                <a:ext cx="27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3" y="0"/>
                  </a:cxn>
                </a:cxnLst>
                <a:rect l="0" t="0" r="r" b="b"/>
                <a:pathLst>
                  <a:path w="23" h="24">
                    <a:moveTo>
                      <a:pt x="23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6" name="Freeform 192"/>
              <p:cNvSpPr>
                <a:spLocks/>
              </p:cNvSpPr>
              <p:nvPr/>
            </p:nvSpPr>
            <p:spPr bwMode="auto">
              <a:xfrm>
                <a:off x="799" y="2484"/>
                <a:ext cx="30" cy="3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8"/>
                  </a:cxn>
                  <a:cxn ang="0">
                    <a:pos x="25" y="28"/>
                  </a:cxn>
                  <a:cxn ang="0">
                    <a:pos x="25" y="0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lnTo>
                      <a:pt x="0" y="28"/>
                    </a:lnTo>
                    <a:lnTo>
                      <a:pt x="25" y="2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7" name="Freeform 193"/>
              <p:cNvSpPr>
                <a:spLocks/>
              </p:cNvSpPr>
              <p:nvPr/>
            </p:nvSpPr>
            <p:spPr bwMode="auto">
              <a:xfrm>
                <a:off x="799" y="2484"/>
                <a:ext cx="30" cy="3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5" y="0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8" name="Line 194"/>
              <p:cNvSpPr>
                <a:spLocks noChangeShapeType="1"/>
              </p:cNvSpPr>
              <p:nvPr/>
            </p:nvSpPr>
            <p:spPr bwMode="auto">
              <a:xfrm>
                <a:off x="1818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9" name="Line 195"/>
              <p:cNvSpPr>
                <a:spLocks noChangeShapeType="1"/>
              </p:cNvSpPr>
              <p:nvPr/>
            </p:nvSpPr>
            <p:spPr bwMode="auto">
              <a:xfrm>
                <a:off x="1807" y="2057"/>
                <a:ext cx="3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0" name="Line 196"/>
              <p:cNvSpPr>
                <a:spLocks noChangeShapeType="1"/>
              </p:cNvSpPr>
              <p:nvPr/>
            </p:nvSpPr>
            <p:spPr bwMode="auto">
              <a:xfrm>
                <a:off x="1781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1" name="Line 197"/>
              <p:cNvSpPr>
                <a:spLocks noChangeShapeType="1"/>
              </p:cNvSpPr>
              <p:nvPr/>
            </p:nvSpPr>
            <p:spPr bwMode="auto">
              <a:xfrm>
                <a:off x="1781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2" name="Line 198"/>
              <p:cNvSpPr>
                <a:spLocks noChangeShapeType="1"/>
              </p:cNvSpPr>
              <p:nvPr/>
            </p:nvSpPr>
            <p:spPr bwMode="auto">
              <a:xfrm>
                <a:off x="1672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3" name="Line 199"/>
              <p:cNvSpPr>
                <a:spLocks noChangeShapeType="1"/>
              </p:cNvSpPr>
              <p:nvPr/>
            </p:nvSpPr>
            <p:spPr bwMode="auto">
              <a:xfrm>
                <a:off x="1519" y="2105"/>
                <a:ext cx="2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4" name="Line 200"/>
              <p:cNvSpPr>
                <a:spLocks noChangeShapeType="1"/>
              </p:cNvSpPr>
              <p:nvPr/>
            </p:nvSpPr>
            <p:spPr bwMode="auto">
              <a:xfrm>
                <a:off x="1488" y="2105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5" name="Line 201"/>
              <p:cNvSpPr>
                <a:spLocks noChangeShapeType="1"/>
              </p:cNvSpPr>
              <p:nvPr/>
            </p:nvSpPr>
            <p:spPr bwMode="auto">
              <a:xfrm>
                <a:off x="1447" y="2152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6" name="Line 202"/>
              <p:cNvSpPr>
                <a:spLocks noChangeShapeType="1"/>
              </p:cNvSpPr>
              <p:nvPr/>
            </p:nvSpPr>
            <p:spPr bwMode="auto">
              <a:xfrm>
                <a:off x="1319" y="2194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7" name="Line 203"/>
              <p:cNvSpPr>
                <a:spLocks noChangeShapeType="1"/>
              </p:cNvSpPr>
              <p:nvPr/>
            </p:nvSpPr>
            <p:spPr bwMode="auto">
              <a:xfrm>
                <a:off x="1313" y="2232"/>
                <a:ext cx="2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8" name="Line 204"/>
              <p:cNvSpPr>
                <a:spLocks noChangeShapeType="1"/>
              </p:cNvSpPr>
              <p:nvPr/>
            </p:nvSpPr>
            <p:spPr bwMode="auto">
              <a:xfrm>
                <a:off x="1245" y="2271"/>
                <a:ext cx="3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9" name="Line 205"/>
              <p:cNvSpPr>
                <a:spLocks noChangeShapeType="1"/>
              </p:cNvSpPr>
              <p:nvPr/>
            </p:nvSpPr>
            <p:spPr bwMode="auto">
              <a:xfrm>
                <a:off x="1239" y="2271"/>
                <a:ext cx="4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0" name="Line 206"/>
              <p:cNvSpPr>
                <a:spLocks noChangeShapeType="1"/>
              </p:cNvSpPr>
              <p:nvPr/>
            </p:nvSpPr>
            <p:spPr bwMode="auto">
              <a:xfrm>
                <a:off x="1054" y="2349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1" name="Line 207"/>
              <p:cNvSpPr>
                <a:spLocks noChangeShapeType="1"/>
              </p:cNvSpPr>
              <p:nvPr/>
            </p:nvSpPr>
            <p:spPr bwMode="auto">
              <a:xfrm>
                <a:off x="1054" y="2349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2" name="Line 208"/>
              <p:cNvSpPr>
                <a:spLocks noChangeShapeType="1"/>
              </p:cNvSpPr>
              <p:nvPr/>
            </p:nvSpPr>
            <p:spPr bwMode="auto">
              <a:xfrm>
                <a:off x="994" y="2417"/>
                <a:ext cx="3" cy="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3" name="Line 209"/>
              <p:cNvSpPr>
                <a:spLocks noChangeShapeType="1"/>
              </p:cNvSpPr>
              <p:nvPr/>
            </p:nvSpPr>
            <p:spPr bwMode="auto">
              <a:xfrm>
                <a:off x="842" y="2456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4" name="Freeform 210"/>
              <p:cNvSpPr>
                <a:spLocks/>
              </p:cNvSpPr>
              <p:nvPr/>
            </p:nvSpPr>
            <p:spPr bwMode="auto">
              <a:xfrm>
                <a:off x="1543" y="2050"/>
                <a:ext cx="337" cy="19"/>
              </a:xfrm>
              <a:custGeom>
                <a:avLst/>
                <a:gdLst/>
                <a:ahLst/>
                <a:cxnLst>
                  <a:cxn ang="0">
                    <a:pos x="281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81" y="16"/>
                  </a:cxn>
                </a:cxnLst>
                <a:rect l="0" t="0" r="r" b="b"/>
                <a:pathLst>
                  <a:path w="281" h="16">
                    <a:moveTo>
                      <a:pt x="281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81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5" name="Freeform 211"/>
              <p:cNvSpPr>
                <a:spLocks/>
              </p:cNvSpPr>
              <p:nvPr/>
            </p:nvSpPr>
            <p:spPr bwMode="auto">
              <a:xfrm>
                <a:off x="1543" y="2050"/>
                <a:ext cx="33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1" y="0"/>
                  </a:cxn>
                  <a:cxn ang="0">
                    <a:pos x="281" y="16"/>
                  </a:cxn>
                  <a:cxn ang="0">
                    <a:pos x="0" y="0"/>
                  </a:cxn>
                </a:cxnLst>
                <a:rect l="0" t="0" r="r" b="b"/>
                <a:pathLst>
                  <a:path w="281" h="16">
                    <a:moveTo>
                      <a:pt x="0" y="0"/>
                    </a:moveTo>
                    <a:lnTo>
                      <a:pt x="281" y="0"/>
                    </a:lnTo>
                    <a:lnTo>
                      <a:pt x="28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6" name="Freeform 212"/>
              <p:cNvSpPr>
                <a:spLocks/>
              </p:cNvSpPr>
              <p:nvPr/>
            </p:nvSpPr>
            <p:spPr bwMode="auto">
              <a:xfrm>
                <a:off x="1525" y="2057"/>
                <a:ext cx="31" cy="4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40"/>
                  </a:cxn>
                  <a:cxn ang="0">
                    <a:pos x="26" y="40"/>
                  </a:cxn>
                  <a:cxn ang="0">
                    <a:pos x="26" y="0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lnTo>
                      <a:pt x="0" y="40"/>
                    </a:lnTo>
                    <a:lnTo>
                      <a:pt x="26" y="4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7" name="Freeform 213"/>
              <p:cNvSpPr>
                <a:spLocks/>
              </p:cNvSpPr>
              <p:nvPr/>
            </p:nvSpPr>
            <p:spPr bwMode="auto">
              <a:xfrm>
                <a:off x="1525" y="2057"/>
                <a:ext cx="31" cy="4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26" y="0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8" name="Freeform 214"/>
              <p:cNvSpPr>
                <a:spLocks/>
              </p:cNvSpPr>
              <p:nvPr/>
            </p:nvSpPr>
            <p:spPr bwMode="auto">
              <a:xfrm>
                <a:off x="1470" y="2095"/>
                <a:ext cx="73" cy="21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61" y="17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9" name="Freeform 215"/>
              <p:cNvSpPr>
                <a:spLocks/>
              </p:cNvSpPr>
              <p:nvPr/>
            </p:nvSpPr>
            <p:spPr bwMode="auto">
              <a:xfrm>
                <a:off x="1470" y="2095"/>
                <a:ext cx="7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61" y="17"/>
                  </a:cxn>
                  <a:cxn ang="0">
                    <a:pos x="0" y="0"/>
                  </a:cxn>
                </a:cxnLst>
                <a:rect l="0" t="0" r="r" b="b"/>
                <a:pathLst>
                  <a:path w="61" h="17">
                    <a:moveTo>
                      <a:pt x="0" y="0"/>
                    </a:moveTo>
                    <a:lnTo>
                      <a:pt x="61" y="0"/>
                    </a:lnTo>
                    <a:lnTo>
                      <a:pt x="6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0" name="Freeform 216"/>
              <p:cNvSpPr>
                <a:spLocks/>
              </p:cNvSpPr>
              <p:nvPr/>
            </p:nvSpPr>
            <p:spPr bwMode="auto">
              <a:xfrm>
                <a:off x="1452" y="2105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9"/>
                  </a:cxn>
                  <a:cxn ang="0">
                    <a:pos x="26" y="39"/>
                  </a:cxn>
                  <a:cxn ang="0">
                    <a:pos x="26" y="0"/>
                  </a:cxn>
                </a:cxnLst>
                <a:rect l="0" t="0" r="r" b="b"/>
                <a:pathLst>
                  <a:path w="26" h="39">
                    <a:moveTo>
                      <a:pt x="26" y="0"/>
                    </a:moveTo>
                    <a:lnTo>
                      <a:pt x="0" y="39"/>
                    </a:lnTo>
                    <a:lnTo>
                      <a:pt x="26" y="3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1" name="Freeform 217"/>
              <p:cNvSpPr>
                <a:spLocks/>
              </p:cNvSpPr>
              <p:nvPr/>
            </p:nvSpPr>
            <p:spPr bwMode="auto">
              <a:xfrm>
                <a:off x="1452" y="2105"/>
                <a:ext cx="31" cy="4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26" y="0"/>
                  </a:cxn>
                </a:cxnLst>
                <a:rect l="0" t="0" r="r" b="b"/>
                <a:pathLst>
                  <a:path w="26" h="39">
                    <a:moveTo>
                      <a:pt x="26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2" name="Freeform 218"/>
              <p:cNvSpPr>
                <a:spLocks/>
              </p:cNvSpPr>
              <p:nvPr/>
            </p:nvSpPr>
            <p:spPr bwMode="auto">
              <a:xfrm>
                <a:off x="1442" y="2137"/>
                <a:ext cx="28" cy="24"/>
              </a:xfrm>
              <a:custGeom>
                <a:avLst/>
                <a:gdLst/>
                <a:ahLst/>
                <a:cxnLst>
                  <a:cxn ang="0">
                    <a:pos x="23" y="2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3" y="20"/>
                  </a:cxn>
                </a:cxnLst>
                <a:rect l="0" t="0" r="r" b="b"/>
                <a:pathLst>
                  <a:path w="23" h="20">
                    <a:moveTo>
                      <a:pt x="23" y="2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3" name="Freeform 219"/>
              <p:cNvSpPr>
                <a:spLocks/>
              </p:cNvSpPr>
              <p:nvPr/>
            </p:nvSpPr>
            <p:spPr bwMode="auto">
              <a:xfrm>
                <a:off x="1442" y="2137"/>
                <a:ext cx="28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23" y="20"/>
                  </a:cxn>
                  <a:cxn ang="0">
                    <a:pos x="0" y="0"/>
                  </a:cxn>
                </a:cxnLst>
                <a:rect l="0" t="0" r="r" b="b"/>
                <a:pathLst>
                  <a:path w="23" h="20">
                    <a:moveTo>
                      <a:pt x="0" y="0"/>
                    </a:moveTo>
                    <a:lnTo>
                      <a:pt x="23" y="0"/>
                    </a:lnTo>
                    <a:lnTo>
                      <a:pt x="2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4" name="Freeform 220"/>
              <p:cNvSpPr>
                <a:spLocks/>
              </p:cNvSpPr>
              <p:nvPr/>
            </p:nvSpPr>
            <p:spPr bwMode="auto">
              <a:xfrm>
                <a:off x="1423" y="2152"/>
                <a:ext cx="29" cy="4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35"/>
                  </a:cxn>
                  <a:cxn ang="0">
                    <a:pos x="24" y="35"/>
                  </a:cxn>
                  <a:cxn ang="0">
                    <a:pos x="24" y="0"/>
                  </a:cxn>
                </a:cxnLst>
                <a:rect l="0" t="0" r="r" b="b"/>
                <a:pathLst>
                  <a:path w="24" h="35">
                    <a:moveTo>
                      <a:pt x="24" y="0"/>
                    </a:moveTo>
                    <a:lnTo>
                      <a:pt x="0" y="35"/>
                    </a:lnTo>
                    <a:lnTo>
                      <a:pt x="24" y="3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5" name="Freeform 221"/>
              <p:cNvSpPr>
                <a:spLocks/>
              </p:cNvSpPr>
              <p:nvPr/>
            </p:nvSpPr>
            <p:spPr bwMode="auto">
              <a:xfrm>
                <a:off x="1423" y="2152"/>
                <a:ext cx="29" cy="4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24" y="0"/>
                  </a:cxn>
                </a:cxnLst>
                <a:rect l="0" t="0" r="r" b="b"/>
                <a:pathLst>
                  <a:path w="24" h="35">
                    <a:moveTo>
                      <a:pt x="24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6" name="Freeform 222"/>
              <p:cNvSpPr>
                <a:spLocks/>
              </p:cNvSpPr>
              <p:nvPr/>
            </p:nvSpPr>
            <p:spPr bwMode="auto">
              <a:xfrm>
                <a:off x="1319" y="2182"/>
                <a:ext cx="123" cy="21"/>
              </a:xfrm>
              <a:custGeom>
                <a:avLst/>
                <a:gdLst/>
                <a:ahLst/>
                <a:cxnLst>
                  <a:cxn ang="0">
                    <a:pos x="103" y="18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03" y="18"/>
                  </a:cxn>
                </a:cxnLst>
                <a:rect l="0" t="0" r="r" b="b"/>
                <a:pathLst>
                  <a:path w="103" h="18">
                    <a:moveTo>
                      <a:pt x="103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103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7" name="Freeform 223"/>
              <p:cNvSpPr>
                <a:spLocks/>
              </p:cNvSpPr>
              <p:nvPr/>
            </p:nvSpPr>
            <p:spPr bwMode="auto">
              <a:xfrm>
                <a:off x="1319" y="2182"/>
                <a:ext cx="12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" y="0"/>
                  </a:cxn>
                  <a:cxn ang="0">
                    <a:pos x="103" y="18"/>
                  </a:cxn>
                  <a:cxn ang="0">
                    <a:pos x="0" y="0"/>
                  </a:cxn>
                </a:cxnLst>
                <a:rect l="0" t="0" r="r" b="b"/>
                <a:pathLst>
                  <a:path w="103" h="18">
                    <a:moveTo>
                      <a:pt x="0" y="0"/>
                    </a:moveTo>
                    <a:lnTo>
                      <a:pt x="103" y="0"/>
                    </a:lnTo>
                    <a:lnTo>
                      <a:pt x="10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8" name="Freeform 224"/>
              <p:cNvSpPr>
                <a:spLocks/>
              </p:cNvSpPr>
              <p:nvPr/>
            </p:nvSpPr>
            <p:spPr bwMode="auto">
              <a:xfrm>
                <a:off x="1305" y="2194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32"/>
                  </a:cxn>
                  <a:cxn ang="0">
                    <a:pos x="25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9" name="Freeform 225"/>
              <p:cNvSpPr>
                <a:spLocks/>
              </p:cNvSpPr>
              <p:nvPr/>
            </p:nvSpPr>
            <p:spPr bwMode="auto">
              <a:xfrm>
                <a:off x="1305" y="2194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0" name="Freeform 226"/>
              <p:cNvSpPr>
                <a:spLocks/>
              </p:cNvSpPr>
              <p:nvPr/>
            </p:nvSpPr>
            <p:spPr bwMode="auto">
              <a:xfrm>
                <a:off x="1268" y="2225"/>
                <a:ext cx="51" cy="20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2" y="17"/>
                  </a:cxn>
                </a:cxnLst>
                <a:rect l="0" t="0" r="r" b="b"/>
                <a:pathLst>
                  <a:path w="42" h="17">
                    <a:moveTo>
                      <a:pt x="42" y="17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1" name="Freeform 227"/>
              <p:cNvSpPr>
                <a:spLocks/>
              </p:cNvSpPr>
              <p:nvPr/>
            </p:nvSpPr>
            <p:spPr bwMode="auto">
              <a:xfrm>
                <a:off x="1268" y="2225"/>
                <a:ext cx="51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0"/>
                  </a:cxn>
                  <a:cxn ang="0">
                    <a:pos x="42" y="17"/>
                  </a:cxn>
                  <a:cxn ang="0">
                    <a:pos x="0" y="0"/>
                  </a:cxn>
                </a:cxnLst>
                <a:rect l="0" t="0" r="r" b="b"/>
                <a:pathLst>
                  <a:path w="42" h="17">
                    <a:moveTo>
                      <a:pt x="0" y="0"/>
                    </a:moveTo>
                    <a:lnTo>
                      <a:pt x="42" y="0"/>
                    </a:lnTo>
                    <a:lnTo>
                      <a:pt x="4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2" name="Freeform 228"/>
              <p:cNvSpPr>
                <a:spLocks/>
              </p:cNvSpPr>
              <p:nvPr/>
            </p:nvSpPr>
            <p:spPr bwMode="auto">
              <a:xfrm>
                <a:off x="1250" y="2232"/>
                <a:ext cx="31" cy="3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2"/>
                  </a:cxn>
                  <a:cxn ang="0">
                    <a:pos x="26" y="32"/>
                  </a:cxn>
                  <a:cxn ang="0">
                    <a:pos x="26" y="0"/>
                  </a:cxn>
                </a:cxnLst>
                <a:rect l="0" t="0" r="r" b="b"/>
                <a:pathLst>
                  <a:path w="26" h="32">
                    <a:moveTo>
                      <a:pt x="26" y="0"/>
                    </a:moveTo>
                    <a:lnTo>
                      <a:pt x="0" y="32"/>
                    </a:lnTo>
                    <a:lnTo>
                      <a:pt x="26" y="3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3" name="Freeform 229"/>
              <p:cNvSpPr>
                <a:spLocks/>
              </p:cNvSpPr>
              <p:nvPr/>
            </p:nvSpPr>
            <p:spPr bwMode="auto">
              <a:xfrm>
                <a:off x="1250" y="2232"/>
                <a:ext cx="31" cy="3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6" y="0"/>
                  </a:cxn>
                </a:cxnLst>
                <a:rect l="0" t="0" r="r" b="b"/>
                <a:pathLst>
                  <a:path w="26" h="32">
                    <a:moveTo>
                      <a:pt x="26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4" name="Freeform 230"/>
              <p:cNvSpPr>
                <a:spLocks/>
              </p:cNvSpPr>
              <p:nvPr/>
            </p:nvSpPr>
            <p:spPr bwMode="auto">
              <a:xfrm>
                <a:off x="1203" y="2263"/>
                <a:ext cx="65" cy="20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54" y="16"/>
                  </a:cxn>
                </a:cxnLst>
                <a:rect l="0" t="0" r="r" b="b"/>
                <a:pathLst>
                  <a:path w="54" h="16">
                    <a:moveTo>
                      <a:pt x="54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5" name="Freeform 231"/>
              <p:cNvSpPr>
                <a:spLocks/>
              </p:cNvSpPr>
              <p:nvPr/>
            </p:nvSpPr>
            <p:spPr bwMode="auto">
              <a:xfrm>
                <a:off x="1203" y="2263"/>
                <a:ext cx="6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0"/>
                  </a:cxn>
                  <a:cxn ang="0">
                    <a:pos x="54" y="16"/>
                  </a:cxn>
                  <a:cxn ang="0">
                    <a:pos x="0" y="0"/>
                  </a:cxn>
                </a:cxnLst>
                <a:rect l="0" t="0" r="r" b="b"/>
                <a:pathLst>
                  <a:path w="54" h="16">
                    <a:moveTo>
                      <a:pt x="0" y="0"/>
                    </a:moveTo>
                    <a:lnTo>
                      <a:pt x="54" y="0"/>
                    </a:lnTo>
                    <a:lnTo>
                      <a:pt x="5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6" name="Freeform 232"/>
              <p:cNvSpPr>
                <a:spLocks/>
              </p:cNvSpPr>
              <p:nvPr/>
            </p:nvSpPr>
            <p:spPr bwMode="auto">
              <a:xfrm>
                <a:off x="1184" y="2271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32"/>
                  </a:cxn>
                  <a:cxn ang="0">
                    <a:pos x="25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32"/>
                    </a:lnTo>
                    <a:lnTo>
                      <a:pt x="25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7" name="Freeform 233"/>
              <p:cNvSpPr>
                <a:spLocks/>
              </p:cNvSpPr>
              <p:nvPr/>
            </p:nvSpPr>
            <p:spPr bwMode="auto">
              <a:xfrm>
                <a:off x="1184" y="2271"/>
                <a:ext cx="30" cy="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5" y="0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8" name="Freeform 234"/>
              <p:cNvSpPr>
                <a:spLocks/>
              </p:cNvSpPr>
              <p:nvPr/>
            </p:nvSpPr>
            <p:spPr bwMode="auto">
              <a:xfrm>
                <a:off x="1062" y="2303"/>
                <a:ext cx="141" cy="19"/>
              </a:xfrm>
              <a:custGeom>
                <a:avLst/>
                <a:gdLst/>
                <a:ahLst/>
                <a:cxnLst>
                  <a:cxn ang="0">
                    <a:pos x="118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18" y="16"/>
                  </a:cxn>
                </a:cxnLst>
                <a:rect l="0" t="0" r="r" b="b"/>
                <a:pathLst>
                  <a:path w="118" h="16">
                    <a:moveTo>
                      <a:pt x="118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9" name="Freeform 235"/>
              <p:cNvSpPr>
                <a:spLocks/>
              </p:cNvSpPr>
              <p:nvPr/>
            </p:nvSpPr>
            <p:spPr bwMode="auto">
              <a:xfrm>
                <a:off x="1062" y="2303"/>
                <a:ext cx="141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0"/>
                  </a:cxn>
                  <a:cxn ang="0">
                    <a:pos x="118" y="16"/>
                  </a:cxn>
                  <a:cxn ang="0">
                    <a:pos x="0" y="0"/>
                  </a:cxn>
                </a:cxnLst>
                <a:rect l="0" t="0" r="r" b="b"/>
                <a:pathLst>
                  <a:path w="118" h="16">
                    <a:moveTo>
                      <a:pt x="0" y="0"/>
                    </a:moveTo>
                    <a:lnTo>
                      <a:pt x="118" y="0"/>
                    </a:lnTo>
                    <a:lnTo>
                      <a:pt x="11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0" name="Freeform 236"/>
              <p:cNvSpPr>
                <a:spLocks/>
              </p:cNvSpPr>
              <p:nvPr/>
            </p:nvSpPr>
            <p:spPr bwMode="auto">
              <a:xfrm>
                <a:off x="1050" y="2309"/>
                <a:ext cx="30" cy="4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33"/>
                  </a:cxn>
                  <a:cxn ang="0">
                    <a:pos x="25" y="33"/>
                  </a:cxn>
                  <a:cxn ang="0">
                    <a:pos x="25" y="0"/>
                  </a:cxn>
                </a:cxnLst>
                <a:rect l="0" t="0" r="r" b="b"/>
                <a:pathLst>
                  <a:path w="25" h="33">
                    <a:moveTo>
                      <a:pt x="25" y="0"/>
                    </a:moveTo>
                    <a:lnTo>
                      <a:pt x="0" y="33"/>
                    </a:lnTo>
                    <a:lnTo>
                      <a:pt x="25" y="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1" name="Freeform 237"/>
              <p:cNvSpPr>
                <a:spLocks/>
              </p:cNvSpPr>
              <p:nvPr/>
            </p:nvSpPr>
            <p:spPr bwMode="auto">
              <a:xfrm>
                <a:off x="1050" y="2309"/>
                <a:ext cx="30" cy="4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25" y="0"/>
                  </a:cxn>
                </a:cxnLst>
                <a:rect l="0" t="0" r="r" b="b"/>
                <a:pathLst>
                  <a:path w="25" h="33">
                    <a:moveTo>
                      <a:pt x="2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2" name="Freeform 238"/>
              <p:cNvSpPr>
                <a:spLocks/>
              </p:cNvSpPr>
              <p:nvPr/>
            </p:nvSpPr>
            <p:spPr bwMode="auto">
              <a:xfrm>
                <a:off x="1054" y="2333"/>
                <a:ext cx="8" cy="23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3" name="Freeform 239"/>
              <p:cNvSpPr>
                <a:spLocks/>
              </p:cNvSpPr>
              <p:nvPr/>
            </p:nvSpPr>
            <p:spPr bwMode="auto">
              <a:xfrm>
                <a:off x="1054" y="2333"/>
                <a:ext cx="8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19"/>
                  </a:cxn>
                  <a:cxn ang="0">
                    <a:pos x="0" y="0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6" y="0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4" name="Freeform 240"/>
              <p:cNvSpPr>
                <a:spLocks/>
              </p:cNvSpPr>
              <p:nvPr/>
            </p:nvSpPr>
            <p:spPr bwMode="auto">
              <a:xfrm>
                <a:off x="1035" y="2349"/>
                <a:ext cx="33" cy="3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7" y="27"/>
                  </a:cxn>
                  <a:cxn ang="0">
                    <a:pos x="27" y="0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5" name="Freeform 241"/>
              <p:cNvSpPr>
                <a:spLocks/>
              </p:cNvSpPr>
              <p:nvPr/>
            </p:nvSpPr>
            <p:spPr bwMode="auto">
              <a:xfrm>
                <a:off x="1035" y="2349"/>
                <a:ext cx="33" cy="3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27" y="0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6" name="Freeform 242"/>
              <p:cNvSpPr>
                <a:spLocks/>
              </p:cNvSpPr>
              <p:nvPr/>
            </p:nvSpPr>
            <p:spPr bwMode="auto">
              <a:xfrm>
                <a:off x="1008" y="2374"/>
                <a:ext cx="46" cy="22"/>
              </a:xfrm>
              <a:custGeom>
                <a:avLst/>
                <a:gdLst/>
                <a:ahLst/>
                <a:cxnLst>
                  <a:cxn ang="0">
                    <a:pos x="39" y="18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39" y="18"/>
                  </a:cxn>
                </a:cxnLst>
                <a:rect l="0" t="0" r="r" b="b"/>
                <a:pathLst>
                  <a:path w="39" h="18">
                    <a:moveTo>
                      <a:pt x="39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7" name="Freeform 243"/>
              <p:cNvSpPr>
                <a:spLocks/>
              </p:cNvSpPr>
              <p:nvPr/>
            </p:nvSpPr>
            <p:spPr bwMode="auto">
              <a:xfrm>
                <a:off x="1008" y="2374"/>
                <a:ext cx="46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39" y="18"/>
                  </a:cxn>
                  <a:cxn ang="0">
                    <a:pos x="0" y="0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9" y="0"/>
                    </a:lnTo>
                    <a:lnTo>
                      <a:pt x="39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8" name="Freeform 244"/>
              <p:cNvSpPr>
                <a:spLocks/>
              </p:cNvSpPr>
              <p:nvPr/>
            </p:nvSpPr>
            <p:spPr bwMode="auto">
              <a:xfrm>
                <a:off x="988" y="2381"/>
                <a:ext cx="29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30"/>
                  </a:cxn>
                  <a:cxn ang="0">
                    <a:pos x="24" y="30"/>
                  </a:cxn>
                  <a:cxn ang="0">
                    <a:pos x="24" y="0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24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9" name="Freeform 245"/>
              <p:cNvSpPr>
                <a:spLocks/>
              </p:cNvSpPr>
              <p:nvPr/>
            </p:nvSpPr>
            <p:spPr bwMode="auto">
              <a:xfrm>
                <a:off x="988" y="2381"/>
                <a:ext cx="29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24" y="0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0" name="Freeform 246"/>
              <p:cNvSpPr>
                <a:spLocks/>
              </p:cNvSpPr>
              <p:nvPr/>
            </p:nvSpPr>
            <p:spPr bwMode="auto">
              <a:xfrm>
                <a:off x="933" y="2408"/>
                <a:ext cx="75" cy="21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2" y="18"/>
                  </a:cxn>
                </a:cxnLst>
                <a:rect l="0" t="0" r="r" b="b"/>
                <a:pathLst>
                  <a:path w="62" h="18">
                    <a:moveTo>
                      <a:pt x="62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2" y="1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1" name="Freeform 247"/>
              <p:cNvSpPr>
                <a:spLocks/>
              </p:cNvSpPr>
              <p:nvPr/>
            </p:nvSpPr>
            <p:spPr bwMode="auto">
              <a:xfrm>
                <a:off x="933" y="2408"/>
                <a:ext cx="7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0"/>
                  </a:cxn>
                  <a:cxn ang="0">
                    <a:pos x="62" y="18"/>
                  </a:cxn>
                  <a:cxn ang="0">
                    <a:pos x="0" y="0"/>
                  </a:cxn>
                </a:cxnLst>
                <a:rect l="0" t="0" r="r" b="b"/>
                <a:pathLst>
                  <a:path w="62" h="18">
                    <a:moveTo>
                      <a:pt x="0" y="0"/>
                    </a:moveTo>
                    <a:lnTo>
                      <a:pt x="62" y="0"/>
                    </a:lnTo>
                    <a:lnTo>
                      <a:pt x="6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2" name="Freeform 248"/>
              <p:cNvSpPr>
                <a:spLocks/>
              </p:cNvSpPr>
              <p:nvPr/>
            </p:nvSpPr>
            <p:spPr bwMode="auto">
              <a:xfrm>
                <a:off x="920" y="2417"/>
                <a:ext cx="32" cy="3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2"/>
                  </a:cxn>
                  <a:cxn ang="0">
                    <a:pos x="27" y="32"/>
                  </a:cxn>
                  <a:cxn ang="0">
                    <a:pos x="27" y="0"/>
                  </a:cxn>
                </a:cxnLst>
                <a:rect l="0" t="0" r="r" b="b"/>
                <a:pathLst>
                  <a:path w="27" h="32">
                    <a:moveTo>
                      <a:pt x="27" y="0"/>
                    </a:moveTo>
                    <a:lnTo>
                      <a:pt x="0" y="32"/>
                    </a:lnTo>
                    <a:lnTo>
                      <a:pt x="27" y="3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3" name="Freeform 249"/>
              <p:cNvSpPr>
                <a:spLocks/>
              </p:cNvSpPr>
              <p:nvPr/>
            </p:nvSpPr>
            <p:spPr bwMode="auto">
              <a:xfrm>
                <a:off x="920" y="2417"/>
                <a:ext cx="32" cy="3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27" y="0"/>
                  </a:cxn>
                </a:cxnLst>
                <a:rect l="0" t="0" r="r" b="b"/>
                <a:pathLst>
                  <a:path w="27" h="32">
                    <a:moveTo>
                      <a:pt x="27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4" name="Freeform 250"/>
              <p:cNvSpPr>
                <a:spLocks/>
              </p:cNvSpPr>
              <p:nvPr/>
            </p:nvSpPr>
            <p:spPr bwMode="auto">
              <a:xfrm>
                <a:off x="815" y="2444"/>
                <a:ext cx="118" cy="19"/>
              </a:xfrm>
              <a:custGeom>
                <a:avLst/>
                <a:gdLst/>
                <a:ahLst/>
                <a:cxnLst>
                  <a:cxn ang="0">
                    <a:pos x="98" y="16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98" y="16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98" y="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5" name="Freeform 251"/>
              <p:cNvSpPr>
                <a:spLocks/>
              </p:cNvSpPr>
              <p:nvPr/>
            </p:nvSpPr>
            <p:spPr bwMode="auto">
              <a:xfrm>
                <a:off x="815" y="2444"/>
                <a:ext cx="118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16"/>
                  </a:cxn>
                  <a:cxn ang="0">
                    <a:pos x="0" y="0"/>
                  </a:cxn>
                </a:cxnLst>
                <a:rect l="0" t="0" r="r" b="b"/>
                <a:pathLst>
                  <a:path w="98" h="16">
                    <a:moveTo>
                      <a:pt x="0" y="0"/>
                    </a:moveTo>
                    <a:lnTo>
                      <a:pt x="98" y="0"/>
                    </a:lnTo>
                    <a:lnTo>
                      <a:pt x="9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6" name="Freeform 252"/>
              <p:cNvSpPr>
                <a:spLocks/>
              </p:cNvSpPr>
              <p:nvPr/>
            </p:nvSpPr>
            <p:spPr bwMode="auto">
              <a:xfrm>
                <a:off x="806" y="2456"/>
                <a:ext cx="27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4"/>
                  </a:cxn>
                  <a:cxn ang="0">
                    <a:pos x="23" y="24"/>
                  </a:cxn>
                  <a:cxn ang="0">
                    <a:pos x="23" y="0"/>
                  </a:cxn>
                </a:cxnLst>
                <a:rect l="0" t="0" r="r" b="b"/>
                <a:pathLst>
                  <a:path w="23" h="24">
                    <a:moveTo>
                      <a:pt x="23" y="0"/>
                    </a:moveTo>
                    <a:lnTo>
                      <a:pt x="0" y="24"/>
                    </a:lnTo>
                    <a:lnTo>
                      <a:pt x="23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7" name="Freeform 253"/>
              <p:cNvSpPr>
                <a:spLocks/>
              </p:cNvSpPr>
              <p:nvPr/>
            </p:nvSpPr>
            <p:spPr bwMode="auto">
              <a:xfrm>
                <a:off x="806" y="2456"/>
                <a:ext cx="27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3" y="0"/>
                  </a:cxn>
                </a:cxnLst>
                <a:rect l="0" t="0" r="r" b="b"/>
                <a:pathLst>
                  <a:path w="23" h="24">
                    <a:moveTo>
                      <a:pt x="23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8" name="Freeform 254"/>
              <p:cNvSpPr>
                <a:spLocks/>
              </p:cNvSpPr>
              <p:nvPr/>
            </p:nvSpPr>
            <p:spPr bwMode="auto">
              <a:xfrm>
                <a:off x="799" y="2484"/>
                <a:ext cx="30" cy="3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8"/>
                  </a:cxn>
                  <a:cxn ang="0">
                    <a:pos x="25" y="28"/>
                  </a:cxn>
                  <a:cxn ang="0">
                    <a:pos x="25" y="0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lnTo>
                      <a:pt x="0" y="28"/>
                    </a:lnTo>
                    <a:lnTo>
                      <a:pt x="25" y="2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9" name="Freeform 255"/>
              <p:cNvSpPr>
                <a:spLocks/>
              </p:cNvSpPr>
              <p:nvPr/>
            </p:nvSpPr>
            <p:spPr bwMode="auto">
              <a:xfrm>
                <a:off x="799" y="2484"/>
                <a:ext cx="30" cy="3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5" y="0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0" name="Line 256"/>
              <p:cNvSpPr>
                <a:spLocks noChangeShapeType="1"/>
              </p:cNvSpPr>
              <p:nvPr/>
            </p:nvSpPr>
            <p:spPr bwMode="auto">
              <a:xfrm>
                <a:off x="1818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1" name="Line 257"/>
              <p:cNvSpPr>
                <a:spLocks noChangeShapeType="1"/>
              </p:cNvSpPr>
              <p:nvPr/>
            </p:nvSpPr>
            <p:spPr bwMode="auto">
              <a:xfrm>
                <a:off x="1807" y="2057"/>
                <a:ext cx="3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2" name="Line 258"/>
              <p:cNvSpPr>
                <a:spLocks noChangeShapeType="1"/>
              </p:cNvSpPr>
              <p:nvPr/>
            </p:nvSpPr>
            <p:spPr bwMode="auto">
              <a:xfrm>
                <a:off x="1781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3" name="Line 259"/>
              <p:cNvSpPr>
                <a:spLocks noChangeShapeType="1"/>
              </p:cNvSpPr>
              <p:nvPr/>
            </p:nvSpPr>
            <p:spPr bwMode="auto">
              <a:xfrm>
                <a:off x="1781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4" name="Line 260"/>
              <p:cNvSpPr>
                <a:spLocks noChangeShapeType="1"/>
              </p:cNvSpPr>
              <p:nvPr/>
            </p:nvSpPr>
            <p:spPr bwMode="auto">
              <a:xfrm>
                <a:off x="1672" y="2057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5" name="Line 261"/>
              <p:cNvSpPr>
                <a:spLocks noChangeShapeType="1"/>
              </p:cNvSpPr>
              <p:nvPr/>
            </p:nvSpPr>
            <p:spPr bwMode="auto">
              <a:xfrm>
                <a:off x="1519" y="2105"/>
                <a:ext cx="2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6" name="Line 262"/>
              <p:cNvSpPr>
                <a:spLocks noChangeShapeType="1"/>
              </p:cNvSpPr>
              <p:nvPr/>
            </p:nvSpPr>
            <p:spPr bwMode="auto">
              <a:xfrm>
                <a:off x="1488" y="2105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7" name="Line 263"/>
              <p:cNvSpPr>
                <a:spLocks noChangeShapeType="1"/>
              </p:cNvSpPr>
              <p:nvPr/>
            </p:nvSpPr>
            <p:spPr bwMode="auto">
              <a:xfrm>
                <a:off x="1447" y="2152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8" name="Line 264"/>
              <p:cNvSpPr>
                <a:spLocks noChangeShapeType="1"/>
              </p:cNvSpPr>
              <p:nvPr/>
            </p:nvSpPr>
            <p:spPr bwMode="auto">
              <a:xfrm>
                <a:off x="1319" y="2194"/>
                <a:ext cx="2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9" name="Line 265"/>
              <p:cNvSpPr>
                <a:spLocks noChangeShapeType="1"/>
              </p:cNvSpPr>
              <p:nvPr/>
            </p:nvSpPr>
            <p:spPr bwMode="auto">
              <a:xfrm>
                <a:off x="1313" y="2232"/>
                <a:ext cx="2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0" name="Line 266"/>
              <p:cNvSpPr>
                <a:spLocks noChangeShapeType="1"/>
              </p:cNvSpPr>
              <p:nvPr/>
            </p:nvSpPr>
            <p:spPr bwMode="auto">
              <a:xfrm>
                <a:off x="1245" y="2271"/>
                <a:ext cx="3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1" name="Line 267"/>
              <p:cNvSpPr>
                <a:spLocks noChangeShapeType="1"/>
              </p:cNvSpPr>
              <p:nvPr/>
            </p:nvSpPr>
            <p:spPr bwMode="auto">
              <a:xfrm>
                <a:off x="1239" y="2271"/>
                <a:ext cx="4" cy="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2" name="Line 268"/>
              <p:cNvSpPr>
                <a:spLocks noChangeShapeType="1"/>
              </p:cNvSpPr>
              <p:nvPr/>
            </p:nvSpPr>
            <p:spPr bwMode="auto">
              <a:xfrm>
                <a:off x="1054" y="2349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3" name="Line 269"/>
              <p:cNvSpPr>
                <a:spLocks noChangeShapeType="1"/>
              </p:cNvSpPr>
              <p:nvPr/>
            </p:nvSpPr>
            <p:spPr bwMode="auto">
              <a:xfrm>
                <a:off x="1054" y="2349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4" name="Line 270"/>
              <p:cNvSpPr>
                <a:spLocks noChangeShapeType="1"/>
              </p:cNvSpPr>
              <p:nvPr/>
            </p:nvSpPr>
            <p:spPr bwMode="auto">
              <a:xfrm>
                <a:off x="994" y="2417"/>
                <a:ext cx="3" cy="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5" name="Line 271"/>
              <p:cNvSpPr>
                <a:spLocks noChangeShapeType="1"/>
              </p:cNvSpPr>
              <p:nvPr/>
            </p:nvSpPr>
            <p:spPr bwMode="auto">
              <a:xfrm>
                <a:off x="842" y="2456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5376" name="Line 272"/>
          <p:cNvSpPr>
            <a:spLocks noChangeShapeType="1"/>
          </p:cNvSpPr>
          <p:nvPr/>
        </p:nvSpPr>
        <p:spPr bwMode="auto">
          <a:xfrm>
            <a:off x="2827339" y="5562600"/>
            <a:ext cx="5589587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77" name="Line 273"/>
          <p:cNvSpPr>
            <a:spLocks noChangeShapeType="1"/>
          </p:cNvSpPr>
          <p:nvPr/>
        </p:nvSpPr>
        <p:spPr bwMode="auto">
          <a:xfrm flipV="1">
            <a:off x="2827339" y="2236788"/>
            <a:ext cx="3175" cy="33258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78" name="Freeform 274"/>
          <p:cNvSpPr>
            <a:spLocks/>
          </p:cNvSpPr>
          <p:nvPr/>
        </p:nvSpPr>
        <p:spPr bwMode="auto">
          <a:xfrm>
            <a:off x="2908300" y="5435600"/>
            <a:ext cx="82550" cy="12700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51"/>
              </a:cxn>
              <a:cxn ang="0">
                <a:pos x="26" y="51"/>
              </a:cxn>
              <a:cxn ang="0">
                <a:pos x="26" y="0"/>
              </a:cxn>
            </a:cxnLst>
            <a:rect l="0" t="0" r="r" b="b"/>
            <a:pathLst>
              <a:path w="26" h="51">
                <a:moveTo>
                  <a:pt x="26" y="0"/>
                </a:moveTo>
                <a:lnTo>
                  <a:pt x="0" y="51"/>
                </a:lnTo>
                <a:lnTo>
                  <a:pt x="26" y="51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79" name="Freeform 275"/>
          <p:cNvSpPr>
            <a:spLocks/>
          </p:cNvSpPr>
          <p:nvPr/>
        </p:nvSpPr>
        <p:spPr bwMode="auto">
          <a:xfrm>
            <a:off x="2922588" y="5418140"/>
            <a:ext cx="85725" cy="1238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49"/>
              </a:cxn>
              <a:cxn ang="0">
                <a:pos x="26" y="0"/>
              </a:cxn>
            </a:cxnLst>
            <a:rect l="0" t="0" r="r" b="b"/>
            <a:pathLst>
              <a:path w="26" h="49">
                <a:moveTo>
                  <a:pt x="26" y="0"/>
                </a:moveTo>
                <a:lnTo>
                  <a:pt x="0" y="0"/>
                </a:lnTo>
                <a:lnTo>
                  <a:pt x="0" y="49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0" name="Rectangle 276"/>
          <p:cNvSpPr>
            <a:spLocks noChangeArrowheads="1"/>
          </p:cNvSpPr>
          <p:nvPr/>
        </p:nvSpPr>
        <p:spPr bwMode="auto">
          <a:xfrm>
            <a:off x="6729414" y="5013327"/>
            <a:ext cx="12811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1" name="Rectangle 277"/>
          <p:cNvSpPr>
            <a:spLocks noChangeArrowheads="1"/>
          </p:cNvSpPr>
          <p:nvPr/>
        </p:nvSpPr>
        <p:spPr bwMode="auto">
          <a:xfrm>
            <a:off x="8374063" y="5572127"/>
            <a:ext cx="74612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2" name="Rectangle 278"/>
          <p:cNvSpPr>
            <a:spLocks noChangeArrowheads="1"/>
          </p:cNvSpPr>
          <p:nvPr/>
        </p:nvSpPr>
        <p:spPr bwMode="auto">
          <a:xfrm>
            <a:off x="6924676" y="5572127"/>
            <a:ext cx="74613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3" name="Rectangle 279"/>
          <p:cNvSpPr>
            <a:spLocks noChangeArrowheads="1"/>
          </p:cNvSpPr>
          <p:nvPr/>
        </p:nvSpPr>
        <p:spPr bwMode="auto">
          <a:xfrm>
            <a:off x="5556251" y="5572127"/>
            <a:ext cx="77788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4" name="Rectangle 280"/>
          <p:cNvSpPr>
            <a:spLocks noChangeArrowheads="1"/>
          </p:cNvSpPr>
          <p:nvPr/>
        </p:nvSpPr>
        <p:spPr bwMode="auto">
          <a:xfrm>
            <a:off x="4160838" y="5572127"/>
            <a:ext cx="77787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5" name="Rectangle 281"/>
          <p:cNvSpPr>
            <a:spLocks noChangeArrowheads="1"/>
          </p:cNvSpPr>
          <p:nvPr/>
        </p:nvSpPr>
        <p:spPr bwMode="auto">
          <a:xfrm>
            <a:off x="2814639" y="5572127"/>
            <a:ext cx="80962" cy="36513"/>
          </a:xfrm>
          <a:prstGeom prst="rect">
            <a:avLst/>
          </a:prstGeom>
          <a:solidFill>
            <a:srgbClr val="000000"/>
          </a:solidFill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6" name="Freeform 282"/>
          <p:cNvSpPr>
            <a:spLocks/>
          </p:cNvSpPr>
          <p:nvPr/>
        </p:nvSpPr>
        <p:spPr bwMode="auto">
          <a:xfrm>
            <a:off x="2762251" y="3549652"/>
            <a:ext cx="93663" cy="23813"/>
          </a:xfrm>
          <a:custGeom>
            <a:avLst/>
            <a:gdLst/>
            <a:ahLst/>
            <a:cxnLst>
              <a:cxn ang="0">
                <a:pos x="27" y="9"/>
              </a:cxn>
              <a:cxn ang="0">
                <a:pos x="0" y="0"/>
              </a:cxn>
              <a:cxn ang="0">
                <a:pos x="0" y="9"/>
              </a:cxn>
              <a:cxn ang="0">
                <a:pos x="27" y="9"/>
              </a:cxn>
            </a:cxnLst>
            <a:rect l="0" t="0" r="r" b="b"/>
            <a:pathLst>
              <a:path w="27" h="9">
                <a:moveTo>
                  <a:pt x="27" y="9"/>
                </a:moveTo>
                <a:lnTo>
                  <a:pt x="0" y="0"/>
                </a:lnTo>
                <a:lnTo>
                  <a:pt x="0" y="9"/>
                </a:lnTo>
                <a:lnTo>
                  <a:pt x="27" y="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7" name="Freeform 283"/>
          <p:cNvSpPr>
            <a:spLocks/>
          </p:cNvSpPr>
          <p:nvPr/>
        </p:nvSpPr>
        <p:spPr bwMode="auto">
          <a:xfrm>
            <a:off x="2762251" y="3549652"/>
            <a:ext cx="93663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9"/>
              </a:cxn>
              <a:cxn ang="0">
                <a:pos x="0" y="0"/>
              </a:cxn>
            </a:cxnLst>
            <a:rect l="0" t="0" r="r" b="b"/>
            <a:pathLst>
              <a:path w="27" h="9">
                <a:moveTo>
                  <a:pt x="0" y="0"/>
                </a:moveTo>
                <a:lnTo>
                  <a:pt x="27" y="0"/>
                </a:lnTo>
                <a:lnTo>
                  <a:pt x="27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8" name="Freeform 284"/>
          <p:cNvSpPr>
            <a:spLocks/>
          </p:cNvSpPr>
          <p:nvPr/>
        </p:nvSpPr>
        <p:spPr bwMode="auto">
          <a:xfrm>
            <a:off x="2762251" y="2220915"/>
            <a:ext cx="93663" cy="26987"/>
          </a:xfrm>
          <a:custGeom>
            <a:avLst/>
            <a:gdLst/>
            <a:ahLst/>
            <a:cxnLst>
              <a:cxn ang="0">
                <a:pos x="27" y="10"/>
              </a:cxn>
              <a:cxn ang="0">
                <a:pos x="0" y="0"/>
              </a:cxn>
              <a:cxn ang="0">
                <a:pos x="0" y="10"/>
              </a:cxn>
              <a:cxn ang="0">
                <a:pos x="27" y="10"/>
              </a:cxn>
            </a:cxnLst>
            <a:rect l="0" t="0" r="r" b="b"/>
            <a:pathLst>
              <a:path w="27" h="10">
                <a:moveTo>
                  <a:pt x="27" y="10"/>
                </a:moveTo>
                <a:lnTo>
                  <a:pt x="0" y="0"/>
                </a:lnTo>
                <a:lnTo>
                  <a:pt x="0" y="10"/>
                </a:lnTo>
                <a:lnTo>
                  <a:pt x="27" y="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9" name="Freeform 285"/>
          <p:cNvSpPr>
            <a:spLocks/>
          </p:cNvSpPr>
          <p:nvPr/>
        </p:nvSpPr>
        <p:spPr bwMode="auto">
          <a:xfrm>
            <a:off x="2762251" y="2220915"/>
            <a:ext cx="93663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10"/>
              </a:cxn>
              <a:cxn ang="0">
                <a:pos x="0" y="0"/>
              </a:cxn>
            </a:cxnLst>
            <a:rect l="0" t="0" r="r" b="b"/>
            <a:pathLst>
              <a:path w="27" h="10">
                <a:moveTo>
                  <a:pt x="0" y="0"/>
                </a:moveTo>
                <a:lnTo>
                  <a:pt x="27" y="0"/>
                </a:lnTo>
                <a:lnTo>
                  <a:pt x="27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90" name="Line 286"/>
          <p:cNvSpPr>
            <a:spLocks noChangeShapeType="1"/>
          </p:cNvSpPr>
          <p:nvPr/>
        </p:nvSpPr>
        <p:spPr bwMode="auto">
          <a:xfrm>
            <a:off x="2930525" y="5481638"/>
            <a:ext cx="56657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391" name="Line 287"/>
          <p:cNvSpPr>
            <a:spLocks noChangeShapeType="1"/>
          </p:cNvSpPr>
          <p:nvPr/>
        </p:nvSpPr>
        <p:spPr bwMode="auto">
          <a:xfrm>
            <a:off x="2989264" y="5424488"/>
            <a:ext cx="161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392" name="Rectangle 288"/>
          <p:cNvSpPr>
            <a:spLocks noChangeArrowheads="1"/>
          </p:cNvSpPr>
          <p:nvPr/>
        </p:nvSpPr>
        <p:spPr bwMode="auto">
          <a:xfrm>
            <a:off x="5886450" y="2852739"/>
            <a:ext cx="2553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400">
                <a:solidFill>
                  <a:srgbClr val="0000FF"/>
                </a:solidFill>
                <a:latin typeface="Arial" charset="0"/>
              </a:rPr>
              <a:t>multiple antibodies</a:t>
            </a:r>
          </a:p>
        </p:txBody>
      </p:sp>
      <p:sp>
        <p:nvSpPr>
          <p:cNvPr id="175393" name="Rectangle 289"/>
          <p:cNvSpPr>
            <a:spLocks noChangeArrowheads="1"/>
          </p:cNvSpPr>
          <p:nvPr/>
        </p:nvSpPr>
        <p:spPr bwMode="auto">
          <a:xfrm>
            <a:off x="6753226" y="4879976"/>
            <a:ext cx="1505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400">
                <a:latin typeface="Arial" charset="0"/>
              </a:rPr>
              <a:t>Single IAA </a:t>
            </a:r>
          </a:p>
        </p:txBody>
      </p:sp>
      <p:sp>
        <p:nvSpPr>
          <p:cNvPr id="175394" name="Text Box 290"/>
          <p:cNvSpPr txBox="1">
            <a:spLocks noChangeArrowheads="1"/>
          </p:cNvSpPr>
          <p:nvPr/>
        </p:nvSpPr>
        <p:spPr bwMode="auto">
          <a:xfrm>
            <a:off x="4738688" y="6332538"/>
            <a:ext cx="5103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800" i="1">
                <a:latin typeface="Arial" charset="0"/>
              </a:rPr>
              <a:t>Hummel et al., Ann Intern Med, June 2004</a:t>
            </a:r>
          </a:p>
        </p:txBody>
      </p:sp>
      <p:sp>
        <p:nvSpPr>
          <p:cNvPr id="175395" name="Rectangle 291"/>
          <p:cNvSpPr>
            <a:spLocks noChangeArrowheads="1"/>
          </p:cNvSpPr>
          <p:nvPr/>
        </p:nvSpPr>
        <p:spPr bwMode="auto">
          <a:xfrm>
            <a:off x="771525" y="485775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it-IT" sz="3200">
                <a:solidFill>
                  <a:schemeClr val="tx2"/>
                </a:solidFill>
                <a:latin typeface="Arial" charset="0"/>
              </a:rPr>
              <a:t>Progression to multiple Abs is necessary for disease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5396" name="Text Box 292"/>
          <p:cNvSpPr txBox="1">
            <a:spLocks noChangeArrowheads="1"/>
          </p:cNvSpPr>
          <p:nvPr/>
        </p:nvSpPr>
        <p:spPr bwMode="auto">
          <a:xfrm>
            <a:off x="17145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404814"/>
            <a:ext cx="7099300" cy="1800225"/>
          </a:xfrm>
        </p:spPr>
        <p:txBody>
          <a:bodyPr/>
          <a:lstStyle/>
          <a:p>
            <a:r>
              <a:rPr lang="de-DE" sz="4000" dirty="0" smtClean="0"/>
              <a:t>Usual Progression</a:t>
            </a:r>
            <a:endParaRPr lang="de-DE" sz="3600" dirty="0">
              <a:solidFill>
                <a:srgbClr val="000066"/>
              </a:solidFill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4648200" y="2276476"/>
            <a:ext cx="1293944" cy="286232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de-DE" sz="3000">
                <a:solidFill>
                  <a:srgbClr val="FF0000"/>
                </a:solidFill>
                <a:latin typeface="Arial" charset="0"/>
              </a:rPr>
              <a:t>Insulin</a:t>
            </a:r>
          </a:p>
          <a:p>
            <a:pPr algn="ctr" eaLnBrk="1" hangingPunct="1"/>
            <a:r>
              <a:rPr lang="de-DE" sz="3000">
                <a:solidFill>
                  <a:srgbClr val="FF0000"/>
                </a:solidFill>
                <a:latin typeface="Arial" charset="0"/>
              </a:rPr>
              <a:t/>
            </a:r>
            <a:br>
              <a:rPr lang="de-DE" sz="3000">
                <a:solidFill>
                  <a:srgbClr val="FF0000"/>
                </a:solidFill>
                <a:latin typeface="Arial" charset="0"/>
              </a:rPr>
            </a:br>
            <a:r>
              <a:rPr lang="de-DE" sz="3000">
                <a:solidFill>
                  <a:srgbClr val="FF0000"/>
                </a:solidFill>
                <a:latin typeface="Arial" charset="0"/>
              </a:rPr>
              <a:t>GAD</a:t>
            </a:r>
          </a:p>
          <a:p>
            <a:pPr algn="ctr" eaLnBrk="1" hangingPunct="1"/>
            <a:r>
              <a:rPr lang="de-DE" sz="3000">
                <a:solidFill>
                  <a:srgbClr val="FF0000"/>
                </a:solidFill>
                <a:latin typeface="Arial" charset="0"/>
              </a:rPr>
              <a:t/>
            </a:r>
            <a:br>
              <a:rPr lang="de-DE" sz="3000">
                <a:solidFill>
                  <a:srgbClr val="FF0000"/>
                </a:solidFill>
                <a:latin typeface="Arial" charset="0"/>
              </a:rPr>
            </a:br>
            <a:r>
              <a:rPr lang="de-DE" sz="3000">
                <a:solidFill>
                  <a:srgbClr val="FF0000"/>
                </a:solidFill>
                <a:latin typeface="Arial" charset="0"/>
              </a:rPr>
              <a:t>IA-2</a:t>
            </a:r>
            <a:br>
              <a:rPr lang="de-DE" sz="3000">
                <a:solidFill>
                  <a:srgbClr val="FF0000"/>
                </a:solidFill>
                <a:latin typeface="Arial" charset="0"/>
              </a:rPr>
            </a:br>
            <a:endParaRPr lang="de-DE" sz="3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3767138" y="2420940"/>
            <a:ext cx="0" cy="21605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857250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1500" y="5029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ZnT8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First antibody is insulin/proinsulin</a:t>
            </a:r>
            <a:endParaRPr lang="en-GB" sz="360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7186614" y="5649913"/>
            <a:ext cx="3095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7186613" y="5668965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10</a:t>
            </a:r>
            <a:endParaRPr lang="de-DE" sz="2800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6408738" y="5649913"/>
            <a:ext cx="1571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6408738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8</a:t>
            </a:r>
            <a:endParaRPr lang="de-DE" sz="2800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516564" y="5649913"/>
            <a:ext cx="155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516564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6</a:t>
            </a:r>
            <a:endParaRPr lang="de-DE" sz="2800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4581526" y="5649913"/>
            <a:ext cx="15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581525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4</a:t>
            </a:r>
            <a:endParaRPr lang="de-DE" sz="2800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3746502" y="5649913"/>
            <a:ext cx="155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3746500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2</a:t>
            </a:r>
            <a:endParaRPr lang="de-DE" sz="2800"/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2841626" y="5672140"/>
            <a:ext cx="1571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2841625" y="569119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0</a:t>
            </a:r>
            <a:endParaRPr lang="de-DE" sz="2800"/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2547939" y="2260600"/>
            <a:ext cx="1539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2547938" y="228124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8</a:t>
            </a:r>
            <a:endParaRPr lang="de-DE" sz="2800"/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2547939" y="3028952"/>
            <a:ext cx="1539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2547938" y="304959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6</a:t>
            </a:r>
            <a:endParaRPr lang="de-DE" sz="2800"/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2547939" y="3816350"/>
            <a:ext cx="1539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2547938" y="383699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4</a:t>
            </a:r>
            <a:endParaRPr lang="de-DE" sz="2800"/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2547939" y="4603752"/>
            <a:ext cx="1539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2547938" y="462597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2</a:t>
            </a:r>
            <a:endParaRPr lang="de-DE" sz="2800"/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2571750" y="5376865"/>
            <a:ext cx="1539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6" name="Rectangle 24"/>
          <p:cNvSpPr>
            <a:spLocks noChangeArrowheads="1"/>
          </p:cNvSpPr>
          <p:nvPr/>
        </p:nvSpPr>
        <p:spPr bwMode="auto">
          <a:xfrm>
            <a:off x="2571750" y="539750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0</a:t>
            </a:r>
            <a:endParaRPr lang="de-DE" sz="2800"/>
          </a:p>
        </p:txBody>
      </p:sp>
      <p:sp>
        <p:nvSpPr>
          <p:cNvPr id="177177" name="Freeform 25"/>
          <p:cNvSpPr>
            <a:spLocks noEditPoints="1"/>
          </p:cNvSpPr>
          <p:nvPr/>
        </p:nvSpPr>
        <p:spPr bwMode="auto">
          <a:xfrm>
            <a:off x="2884488" y="5591177"/>
            <a:ext cx="4495800" cy="28575"/>
          </a:xfrm>
          <a:custGeom>
            <a:avLst/>
            <a:gdLst/>
            <a:ahLst/>
            <a:cxnLst>
              <a:cxn ang="0">
                <a:pos x="1968" y="0"/>
              </a:cxn>
              <a:cxn ang="0">
                <a:pos x="1947" y="0"/>
              </a:cxn>
              <a:cxn ang="0">
                <a:pos x="1947" y="12"/>
              </a:cxn>
              <a:cxn ang="0">
                <a:pos x="1968" y="12"/>
              </a:cxn>
              <a:cxn ang="0">
                <a:pos x="1968" y="0"/>
              </a:cxn>
              <a:cxn ang="0">
                <a:pos x="1580" y="0"/>
              </a:cxn>
              <a:cxn ang="0">
                <a:pos x="1559" y="0"/>
              </a:cxn>
              <a:cxn ang="0">
                <a:pos x="1559" y="12"/>
              </a:cxn>
              <a:cxn ang="0">
                <a:pos x="1580" y="12"/>
              </a:cxn>
              <a:cxn ang="0">
                <a:pos x="1580" y="0"/>
              </a:cxn>
              <a:cxn ang="0">
                <a:pos x="1192" y="0"/>
              </a:cxn>
              <a:cxn ang="0">
                <a:pos x="1171" y="0"/>
              </a:cxn>
              <a:cxn ang="0">
                <a:pos x="1171" y="12"/>
              </a:cxn>
              <a:cxn ang="0">
                <a:pos x="1192" y="12"/>
              </a:cxn>
              <a:cxn ang="0">
                <a:pos x="1192" y="0"/>
              </a:cxn>
              <a:cxn ang="0">
                <a:pos x="797" y="0"/>
              </a:cxn>
              <a:cxn ang="0">
                <a:pos x="777" y="0"/>
              </a:cxn>
              <a:cxn ang="0">
                <a:pos x="777" y="12"/>
              </a:cxn>
              <a:cxn ang="0">
                <a:pos x="797" y="12"/>
              </a:cxn>
              <a:cxn ang="0">
                <a:pos x="797" y="0"/>
              </a:cxn>
              <a:cxn ang="0">
                <a:pos x="408" y="0"/>
              </a:cxn>
              <a:cxn ang="0">
                <a:pos x="387" y="0"/>
              </a:cxn>
              <a:cxn ang="0">
                <a:pos x="387" y="12"/>
              </a:cxn>
              <a:cxn ang="0">
                <a:pos x="408" y="12"/>
              </a:cxn>
              <a:cxn ang="0">
                <a:pos x="408" y="0"/>
              </a:cxn>
              <a:cxn ang="0">
                <a:pos x="21" y="0"/>
              </a:cxn>
              <a:cxn ang="0">
                <a:pos x="0" y="0"/>
              </a:cxn>
              <a:cxn ang="0">
                <a:pos x="0" y="12"/>
              </a:cxn>
              <a:cxn ang="0">
                <a:pos x="21" y="12"/>
              </a:cxn>
              <a:cxn ang="0">
                <a:pos x="21" y="0"/>
              </a:cxn>
            </a:cxnLst>
            <a:rect l="0" t="0" r="r" b="b"/>
            <a:pathLst>
              <a:path w="1968" h="12">
                <a:moveTo>
                  <a:pt x="1968" y="0"/>
                </a:moveTo>
                <a:lnTo>
                  <a:pt x="1947" y="0"/>
                </a:lnTo>
                <a:lnTo>
                  <a:pt x="1947" y="12"/>
                </a:lnTo>
                <a:lnTo>
                  <a:pt x="1968" y="12"/>
                </a:lnTo>
                <a:lnTo>
                  <a:pt x="1968" y="0"/>
                </a:lnTo>
                <a:close/>
                <a:moveTo>
                  <a:pt x="1580" y="0"/>
                </a:moveTo>
                <a:lnTo>
                  <a:pt x="1559" y="0"/>
                </a:lnTo>
                <a:lnTo>
                  <a:pt x="1559" y="12"/>
                </a:lnTo>
                <a:lnTo>
                  <a:pt x="1580" y="12"/>
                </a:lnTo>
                <a:lnTo>
                  <a:pt x="1580" y="0"/>
                </a:lnTo>
                <a:close/>
                <a:moveTo>
                  <a:pt x="1192" y="0"/>
                </a:moveTo>
                <a:lnTo>
                  <a:pt x="1171" y="0"/>
                </a:lnTo>
                <a:lnTo>
                  <a:pt x="1171" y="12"/>
                </a:lnTo>
                <a:lnTo>
                  <a:pt x="1192" y="12"/>
                </a:lnTo>
                <a:lnTo>
                  <a:pt x="1192" y="0"/>
                </a:lnTo>
                <a:close/>
                <a:moveTo>
                  <a:pt x="797" y="0"/>
                </a:moveTo>
                <a:lnTo>
                  <a:pt x="777" y="0"/>
                </a:lnTo>
                <a:lnTo>
                  <a:pt x="777" y="12"/>
                </a:lnTo>
                <a:lnTo>
                  <a:pt x="797" y="12"/>
                </a:lnTo>
                <a:lnTo>
                  <a:pt x="797" y="0"/>
                </a:lnTo>
                <a:close/>
                <a:moveTo>
                  <a:pt x="408" y="0"/>
                </a:moveTo>
                <a:lnTo>
                  <a:pt x="387" y="0"/>
                </a:lnTo>
                <a:lnTo>
                  <a:pt x="387" y="12"/>
                </a:lnTo>
                <a:lnTo>
                  <a:pt x="408" y="12"/>
                </a:lnTo>
                <a:lnTo>
                  <a:pt x="408" y="0"/>
                </a:lnTo>
                <a:close/>
                <a:moveTo>
                  <a:pt x="21" y="0"/>
                </a:moveTo>
                <a:lnTo>
                  <a:pt x="0" y="0"/>
                </a:lnTo>
                <a:lnTo>
                  <a:pt x="0" y="12"/>
                </a:lnTo>
                <a:lnTo>
                  <a:pt x="21" y="12"/>
                </a:lnTo>
                <a:lnTo>
                  <a:pt x="2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8" name="Freeform 26"/>
          <p:cNvSpPr>
            <a:spLocks noEditPoints="1"/>
          </p:cNvSpPr>
          <p:nvPr/>
        </p:nvSpPr>
        <p:spPr bwMode="auto">
          <a:xfrm>
            <a:off x="2865438" y="2420938"/>
            <a:ext cx="42863" cy="3186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19" y="21"/>
              </a:cxn>
              <a:cxn ang="0">
                <a:pos x="19" y="0"/>
              </a:cxn>
              <a:cxn ang="0">
                <a:pos x="0" y="0"/>
              </a:cxn>
              <a:cxn ang="0">
                <a:pos x="0" y="171"/>
              </a:cxn>
              <a:cxn ang="0">
                <a:pos x="0" y="193"/>
              </a:cxn>
              <a:cxn ang="0">
                <a:pos x="19" y="193"/>
              </a:cxn>
              <a:cxn ang="0">
                <a:pos x="19" y="171"/>
              </a:cxn>
              <a:cxn ang="0">
                <a:pos x="0" y="171"/>
              </a:cxn>
              <a:cxn ang="0">
                <a:pos x="0" y="343"/>
              </a:cxn>
              <a:cxn ang="0">
                <a:pos x="0" y="365"/>
              </a:cxn>
              <a:cxn ang="0">
                <a:pos x="19" y="365"/>
              </a:cxn>
              <a:cxn ang="0">
                <a:pos x="19" y="343"/>
              </a:cxn>
              <a:cxn ang="0">
                <a:pos x="0" y="343"/>
              </a:cxn>
              <a:cxn ang="0">
                <a:pos x="0" y="515"/>
              </a:cxn>
              <a:cxn ang="0">
                <a:pos x="0" y="536"/>
              </a:cxn>
              <a:cxn ang="0">
                <a:pos x="19" y="536"/>
              </a:cxn>
              <a:cxn ang="0">
                <a:pos x="19" y="515"/>
              </a:cxn>
              <a:cxn ang="0">
                <a:pos x="0" y="515"/>
              </a:cxn>
              <a:cxn ang="0">
                <a:pos x="0" y="687"/>
              </a:cxn>
              <a:cxn ang="0">
                <a:pos x="0" y="708"/>
              </a:cxn>
              <a:cxn ang="0">
                <a:pos x="19" y="708"/>
              </a:cxn>
              <a:cxn ang="0">
                <a:pos x="19" y="687"/>
              </a:cxn>
              <a:cxn ang="0">
                <a:pos x="0" y="687"/>
              </a:cxn>
              <a:cxn ang="0">
                <a:pos x="0" y="858"/>
              </a:cxn>
              <a:cxn ang="0">
                <a:pos x="0" y="879"/>
              </a:cxn>
              <a:cxn ang="0">
                <a:pos x="19" y="879"/>
              </a:cxn>
              <a:cxn ang="0">
                <a:pos x="19" y="858"/>
              </a:cxn>
              <a:cxn ang="0">
                <a:pos x="0" y="858"/>
              </a:cxn>
              <a:cxn ang="0">
                <a:pos x="0" y="1030"/>
              </a:cxn>
              <a:cxn ang="0">
                <a:pos x="0" y="1051"/>
              </a:cxn>
              <a:cxn ang="0">
                <a:pos x="19" y="1051"/>
              </a:cxn>
              <a:cxn ang="0">
                <a:pos x="19" y="1030"/>
              </a:cxn>
              <a:cxn ang="0">
                <a:pos x="0" y="1030"/>
              </a:cxn>
              <a:cxn ang="0">
                <a:pos x="0" y="1201"/>
              </a:cxn>
              <a:cxn ang="0">
                <a:pos x="0" y="1223"/>
              </a:cxn>
              <a:cxn ang="0">
                <a:pos x="19" y="1223"/>
              </a:cxn>
              <a:cxn ang="0">
                <a:pos x="19" y="1201"/>
              </a:cxn>
              <a:cxn ang="0">
                <a:pos x="0" y="1201"/>
              </a:cxn>
              <a:cxn ang="0">
                <a:pos x="0" y="1373"/>
              </a:cxn>
              <a:cxn ang="0">
                <a:pos x="0" y="1395"/>
              </a:cxn>
              <a:cxn ang="0">
                <a:pos x="19" y="1395"/>
              </a:cxn>
              <a:cxn ang="0">
                <a:pos x="19" y="1373"/>
              </a:cxn>
              <a:cxn ang="0">
                <a:pos x="0" y="1373"/>
              </a:cxn>
            </a:cxnLst>
            <a:rect l="0" t="0" r="r" b="b"/>
            <a:pathLst>
              <a:path w="19" h="1395">
                <a:moveTo>
                  <a:pt x="0" y="0"/>
                </a:moveTo>
                <a:lnTo>
                  <a:pt x="0" y="21"/>
                </a:lnTo>
                <a:lnTo>
                  <a:pt x="19" y="21"/>
                </a:lnTo>
                <a:lnTo>
                  <a:pt x="19" y="0"/>
                </a:lnTo>
                <a:lnTo>
                  <a:pt x="0" y="0"/>
                </a:lnTo>
                <a:close/>
                <a:moveTo>
                  <a:pt x="0" y="171"/>
                </a:moveTo>
                <a:lnTo>
                  <a:pt x="0" y="193"/>
                </a:lnTo>
                <a:lnTo>
                  <a:pt x="19" y="193"/>
                </a:lnTo>
                <a:lnTo>
                  <a:pt x="19" y="171"/>
                </a:lnTo>
                <a:lnTo>
                  <a:pt x="0" y="171"/>
                </a:lnTo>
                <a:close/>
                <a:moveTo>
                  <a:pt x="0" y="343"/>
                </a:moveTo>
                <a:lnTo>
                  <a:pt x="0" y="365"/>
                </a:lnTo>
                <a:lnTo>
                  <a:pt x="19" y="365"/>
                </a:lnTo>
                <a:lnTo>
                  <a:pt x="19" y="343"/>
                </a:lnTo>
                <a:lnTo>
                  <a:pt x="0" y="343"/>
                </a:lnTo>
                <a:close/>
                <a:moveTo>
                  <a:pt x="0" y="515"/>
                </a:moveTo>
                <a:lnTo>
                  <a:pt x="0" y="536"/>
                </a:lnTo>
                <a:lnTo>
                  <a:pt x="19" y="536"/>
                </a:lnTo>
                <a:lnTo>
                  <a:pt x="19" y="515"/>
                </a:lnTo>
                <a:lnTo>
                  <a:pt x="0" y="515"/>
                </a:lnTo>
                <a:close/>
                <a:moveTo>
                  <a:pt x="0" y="687"/>
                </a:moveTo>
                <a:lnTo>
                  <a:pt x="0" y="708"/>
                </a:lnTo>
                <a:lnTo>
                  <a:pt x="19" y="708"/>
                </a:lnTo>
                <a:lnTo>
                  <a:pt x="19" y="687"/>
                </a:lnTo>
                <a:lnTo>
                  <a:pt x="0" y="687"/>
                </a:lnTo>
                <a:close/>
                <a:moveTo>
                  <a:pt x="0" y="858"/>
                </a:moveTo>
                <a:lnTo>
                  <a:pt x="0" y="879"/>
                </a:lnTo>
                <a:lnTo>
                  <a:pt x="19" y="879"/>
                </a:lnTo>
                <a:lnTo>
                  <a:pt x="19" y="858"/>
                </a:lnTo>
                <a:lnTo>
                  <a:pt x="0" y="858"/>
                </a:lnTo>
                <a:close/>
                <a:moveTo>
                  <a:pt x="0" y="1030"/>
                </a:moveTo>
                <a:lnTo>
                  <a:pt x="0" y="1051"/>
                </a:lnTo>
                <a:lnTo>
                  <a:pt x="19" y="1051"/>
                </a:lnTo>
                <a:lnTo>
                  <a:pt x="19" y="1030"/>
                </a:lnTo>
                <a:lnTo>
                  <a:pt x="0" y="1030"/>
                </a:lnTo>
                <a:close/>
                <a:moveTo>
                  <a:pt x="0" y="1201"/>
                </a:moveTo>
                <a:lnTo>
                  <a:pt x="0" y="1223"/>
                </a:lnTo>
                <a:lnTo>
                  <a:pt x="19" y="1223"/>
                </a:lnTo>
                <a:lnTo>
                  <a:pt x="19" y="1201"/>
                </a:lnTo>
                <a:lnTo>
                  <a:pt x="0" y="1201"/>
                </a:lnTo>
                <a:close/>
                <a:moveTo>
                  <a:pt x="0" y="1373"/>
                </a:moveTo>
                <a:lnTo>
                  <a:pt x="0" y="1395"/>
                </a:lnTo>
                <a:lnTo>
                  <a:pt x="19" y="1395"/>
                </a:lnTo>
                <a:lnTo>
                  <a:pt x="19" y="1373"/>
                </a:lnTo>
                <a:lnTo>
                  <a:pt x="0" y="137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79" name="Line 27"/>
          <p:cNvSpPr>
            <a:spLocks noChangeShapeType="1"/>
          </p:cNvSpPr>
          <p:nvPr/>
        </p:nvSpPr>
        <p:spPr bwMode="auto">
          <a:xfrm>
            <a:off x="2908301" y="5580063"/>
            <a:ext cx="44450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0" name="Line 28"/>
          <p:cNvSpPr>
            <a:spLocks noChangeShapeType="1"/>
          </p:cNvSpPr>
          <p:nvPr/>
        </p:nvSpPr>
        <p:spPr bwMode="auto">
          <a:xfrm flipV="1">
            <a:off x="2908301" y="2443163"/>
            <a:ext cx="4763" cy="313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5913439" y="2414588"/>
            <a:ext cx="16525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2" name="Rectangle 30"/>
          <p:cNvSpPr>
            <a:spLocks noChangeArrowheads="1"/>
          </p:cNvSpPr>
          <p:nvPr/>
        </p:nvSpPr>
        <p:spPr bwMode="auto">
          <a:xfrm>
            <a:off x="6894513" y="3224215"/>
            <a:ext cx="671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7654926" y="3173415"/>
            <a:ext cx="5770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800">
                <a:solidFill>
                  <a:srgbClr val="FF9900"/>
                </a:solidFill>
                <a:latin typeface="Arial" charset="0"/>
              </a:rPr>
              <a:t>IAA</a:t>
            </a:r>
            <a:endParaRPr lang="de-DE" sz="4400">
              <a:solidFill>
                <a:srgbClr val="FF9900"/>
              </a:solidFill>
            </a:endParaRPr>
          </a:p>
        </p:txBody>
      </p:sp>
      <p:sp>
        <p:nvSpPr>
          <p:cNvPr id="177184" name="Rectangle 32"/>
          <p:cNvSpPr>
            <a:spLocks noChangeArrowheads="1"/>
          </p:cNvSpPr>
          <p:nvPr/>
        </p:nvSpPr>
        <p:spPr bwMode="auto">
          <a:xfrm>
            <a:off x="6605588" y="3719513"/>
            <a:ext cx="9604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6765926" y="4456115"/>
            <a:ext cx="800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7186" name="Group 34"/>
          <p:cNvGrpSpPr>
            <a:grpSpLocks/>
          </p:cNvGrpSpPr>
          <p:nvPr/>
        </p:nvGrpSpPr>
        <p:grpSpPr bwMode="auto">
          <a:xfrm>
            <a:off x="2908301" y="3665538"/>
            <a:ext cx="5744566" cy="1933575"/>
            <a:chOff x="1637" y="2309"/>
            <a:chExt cx="3217" cy="1218"/>
          </a:xfrm>
        </p:grpSpPr>
        <p:grpSp>
          <p:nvGrpSpPr>
            <p:cNvPr id="177187" name="Group 35"/>
            <p:cNvGrpSpPr>
              <a:grpSpLocks/>
            </p:cNvGrpSpPr>
            <p:nvPr/>
          </p:nvGrpSpPr>
          <p:grpSpPr bwMode="auto">
            <a:xfrm>
              <a:off x="1637" y="2805"/>
              <a:ext cx="3093" cy="717"/>
              <a:chOff x="1637" y="2805"/>
              <a:chExt cx="3093" cy="717"/>
            </a:xfrm>
          </p:grpSpPr>
          <p:sp>
            <p:nvSpPr>
              <p:cNvPr id="177188" name="Rectangle 36"/>
              <p:cNvSpPr>
                <a:spLocks noChangeArrowheads="1"/>
              </p:cNvSpPr>
              <p:nvPr/>
            </p:nvSpPr>
            <p:spPr bwMode="auto">
              <a:xfrm>
                <a:off x="4295" y="2867"/>
                <a:ext cx="435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2800">
                    <a:latin typeface="Arial" charset="0"/>
                  </a:rPr>
                  <a:t>IA2A</a:t>
                </a:r>
                <a:endParaRPr lang="de-DE" sz="4400"/>
              </a:p>
            </p:txBody>
          </p:sp>
          <p:grpSp>
            <p:nvGrpSpPr>
              <p:cNvPr id="177189" name="Group 37"/>
              <p:cNvGrpSpPr>
                <a:grpSpLocks/>
              </p:cNvGrpSpPr>
              <p:nvPr/>
            </p:nvGrpSpPr>
            <p:grpSpPr bwMode="auto">
              <a:xfrm>
                <a:off x="1637" y="2805"/>
                <a:ext cx="2529" cy="717"/>
                <a:chOff x="875" y="1822"/>
                <a:chExt cx="1979" cy="499"/>
              </a:xfrm>
            </p:grpSpPr>
            <p:grpSp>
              <p:nvGrpSpPr>
                <p:cNvPr id="177190" name="Group 38"/>
                <p:cNvGrpSpPr>
                  <a:grpSpLocks/>
                </p:cNvGrpSpPr>
                <p:nvPr/>
              </p:nvGrpSpPr>
              <p:grpSpPr bwMode="auto">
                <a:xfrm>
                  <a:off x="970" y="1822"/>
                  <a:ext cx="1884" cy="499"/>
                  <a:chOff x="970" y="1822"/>
                  <a:chExt cx="1884" cy="499"/>
                </a:xfrm>
              </p:grpSpPr>
              <p:sp>
                <p:nvSpPr>
                  <p:cNvPr id="177191" name="Freeform 39"/>
                  <p:cNvSpPr>
                    <a:spLocks/>
                  </p:cNvSpPr>
                  <p:nvPr/>
                </p:nvSpPr>
                <p:spPr bwMode="auto">
                  <a:xfrm>
                    <a:off x="284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2" name="Freeform 40"/>
                  <p:cNvSpPr>
                    <a:spLocks/>
                  </p:cNvSpPr>
                  <p:nvPr/>
                </p:nvSpPr>
                <p:spPr bwMode="auto">
                  <a:xfrm>
                    <a:off x="284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3" name="Freeform 41"/>
                  <p:cNvSpPr>
                    <a:spLocks/>
                  </p:cNvSpPr>
                  <p:nvPr/>
                </p:nvSpPr>
                <p:spPr bwMode="auto">
                  <a:xfrm>
                    <a:off x="284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4" name="Freeform 42"/>
                  <p:cNvSpPr>
                    <a:spLocks/>
                  </p:cNvSpPr>
                  <p:nvPr/>
                </p:nvSpPr>
                <p:spPr bwMode="auto">
                  <a:xfrm>
                    <a:off x="282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5" name="Freeform 43"/>
                  <p:cNvSpPr>
                    <a:spLocks/>
                  </p:cNvSpPr>
                  <p:nvPr/>
                </p:nvSpPr>
                <p:spPr bwMode="auto">
                  <a:xfrm>
                    <a:off x="282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6" name="Freeform 44"/>
                  <p:cNvSpPr>
                    <a:spLocks/>
                  </p:cNvSpPr>
                  <p:nvPr/>
                </p:nvSpPr>
                <p:spPr bwMode="auto">
                  <a:xfrm>
                    <a:off x="280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7" name="Freeform 45"/>
                  <p:cNvSpPr>
                    <a:spLocks/>
                  </p:cNvSpPr>
                  <p:nvPr/>
                </p:nvSpPr>
                <p:spPr bwMode="auto">
                  <a:xfrm>
                    <a:off x="280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8" name="Freeform 46"/>
                  <p:cNvSpPr>
                    <a:spLocks/>
                  </p:cNvSpPr>
                  <p:nvPr/>
                </p:nvSpPr>
                <p:spPr bwMode="auto">
                  <a:xfrm>
                    <a:off x="277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9" name="Freeform 47"/>
                  <p:cNvSpPr>
                    <a:spLocks/>
                  </p:cNvSpPr>
                  <p:nvPr/>
                </p:nvSpPr>
                <p:spPr bwMode="auto">
                  <a:xfrm>
                    <a:off x="277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0" name="Freeform 48"/>
                  <p:cNvSpPr>
                    <a:spLocks/>
                  </p:cNvSpPr>
                  <p:nvPr/>
                </p:nvSpPr>
                <p:spPr bwMode="auto">
                  <a:xfrm>
                    <a:off x="275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1" name="Freeform 49"/>
                  <p:cNvSpPr>
                    <a:spLocks/>
                  </p:cNvSpPr>
                  <p:nvPr/>
                </p:nvSpPr>
                <p:spPr bwMode="auto">
                  <a:xfrm>
                    <a:off x="275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2" name="Freeform 50"/>
                  <p:cNvSpPr>
                    <a:spLocks/>
                  </p:cNvSpPr>
                  <p:nvPr/>
                </p:nvSpPr>
                <p:spPr bwMode="auto">
                  <a:xfrm>
                    <a:off x="274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3" name="Freeform 51"/>
                  <p:cNvSpPr>
                    <a:spLocks/>
                  </p:cNvSpPr>
                  <p:nvPr/>
                </p:nvSpPr>
                <p:spPr bwMode="auto">
                  <a:xfrm>
                    <a:off x="274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4" name="Freeform 52"/>
                  <p:cNvSpPr>
                    <a:spLocks/>
                  </p:cNvSpPr>
                  <p:nvPr/>
                </p:nvSpPr>
                <p:spPr bwMode="auto">
                  <a:xfrm>
                    <a:off x="2725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5" name="Freeform 53"/>
                  <p:cNvSpPr>
                    <a:spLocks/>
                  </p:cNvSpPr>
                  <p:nvPr/>
                </p:nvSpPr>
                <p:spPr bwMode="auto">
                  <a:xfrm>
                    <a:off x="2725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6" name="Freeform 54"/>
                  <p:cNvSpPr>
                    <a:spLocks/>
                  </p:cNvSpPr>
                  <p:nvPr/>
                </p:nvSpPr>
                <p:spPr bwMode="auto">
                  <a:xfrm>
                    <a:off x="2705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7" name="Freeform 55"/>
                  <p:cNvSpPr>
                    <a:spLocks/>
                  </p:cNvSpPr>
                  <p:nvPr/>
                </p:nvSpPr>
                <p:spPr bwMode="auto">
                  <a:xfrm>
                    <a:off x="2705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8" name="Freeform 56"/>
                  <p:cNvSpPr>
                    <a:spLocks/>
                  </p:cNvSpPr>
                  <p:nvPr/>
                </p:nvSpPr>
                <p:spPr bwMode="auto">
                  <a:xfrm>
                    <a:off x="2684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09" name="Freeform 57"/>
                  <p:cNvSpPr>
                    <a:spLocks/>
                  </p:cNvSpPr>
                  <p:nvPr/>
                </p:nvSpPr>
                <p:spPr bwMode="auto">
                  <a:xfrm>
                    <a:off x="2684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0" name="Freeform 58"/>
                  <p:cNvSpPr>
                    <a:spLocks/>
                  </p:cNvSpPr>
                  <p:nvPr/>
                </p:nvSpPr>
                <p:spPr bwMode="auto">
                  <a:xfrm>
                    <a:off x="2664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1" name="Freeform 59"/>
                  <p:cNvSpPr>
                    <a:spLocks/>
                  </p:cNvSpPr>
                  <p:nvPr/>
                </p:nvSpPr>
                <p:spPr bwMode="auto">
                  <a:xfrm>
                    <a:off x="2664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2" name="Freeform 60"/>
                  <p:cNvSpPr>
                    <a:spLocks/>
                  </p:cNvSpPr>
                  <p:nvPr/>
                </p:nvSpPr>
                <p:spPr bwMode="auto">
                  <a:xfrm>
                    <a:off x="2643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3" name="Freeform 61"/>
                  <p:cNvSpPr>
                    <a:spLocks/>
                  </p:cNvSpPr>
                  <p:nvPr/>
                </p:nvSpPr>
                <p:spPr bwMode="auto">
                  <a:xfrm>
                    <a:off x="2643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4" name="Freeform 62"/>
                  <p:cNvSpPr>
                    <a:spLocks/>
                  </p:cNvSpPr>
                  <p:nvPr/>
                </p:nvSpPr>
                <p:spPr bwMode="auto">
                  <a:xfrm>
                    <a:off x="2624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5" name="Freeform 63"/>
                  <p:cNvSpPr>
                    <a:spLocks/>
                  </p:cNvSpPr>
                  <p:nvPr/>
                </p:nvSpPr>
                <p:spPr bwMode="auto">
                  <a:xfrm>
                    <a:off x="2624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6" name="Freeform 64"/>
                  <p:cNvSpPr>
                    <a:spLocks/>
                  </p:cNvSpPr>
                  <p:nvPr/>
                </p:nvSpPr>
                <p:spPr bwMode="auto">
                  <a:xfrm>
                    <a:off x="261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7" name="Freeform 65"/>
                  <p:cNvSpPr>
                    <a:spLocks/>
                  </p:cNvSpPr>
                  <p:nvPr/>
                </p:nvSpPr>
                <p:spPr bwMode="auto">
                  <a:xfrm>
                    <a:off x="261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8" name="Freeform 66"/>
                  <p:cNvSpPr>
                    <a:spLocks/>
                  </p:cNvSpPr>
                  <p:nvPr/>
                </p:nvSpPr>
                <p:spPr bwMode="auto">
                  <a:xfrm>
                    <a:off x="258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19" name="Freeform 67"/>
                  <p:cNvSpPr>
                    <a:spLocks/>
                  </p:cNvSpPr>
                  <p:nvPr/>
                </p:nvSpPr>
                <p:spPr bwMode="auto">
                  <a:xfrm>
                    <a:off x="258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0" name="Freeform 68"/>
                  <p:cNvSpPr>
                    <a:spLocks/>
                  </p:cNvSpPr>
                  <p:nvPr/>
                </p:nvSpPr>
                <p:spPr bwMode="auto">
                  <a:xfrm>
                    <a:off x="256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1" name="Freeform 69"/>
                  <p:cNvSpPr>
                    <a:spLocks/>
                  </p:cNvSpPr>
                  <p:nvPr/>
                </p:nvSpPr>
                <p:spPr bwMode="auto">
                  <a:xfrm>
                    <a:off x="256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2" name="Freeform 70"/>
                  <p:cNvSpPr>
                    <a:spLocks/>
                  </p:cNvSpPr>
                  <p:nvPr/>
                </p:nvSpPr>
                <p:spPr bwMode="auto">
                  <a:xfrm>
                    <a:off x="2548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3" name="Freeform 71"/>
                  <p:cNvSpPr>
                    <a:spLocks/>
                  </p:cNvSpPr>
                  <p:nvPr/>
                </p:nvSpPr>
                <p:spPr bwMode="auto">
                  <a:xfrm>
                    <a:off x="2548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4" name="Freeform 72"/>
                  <p:cNvSpPr>
                    <a:spLocks/>
                  </p:cNvSpPr>
                  <p:nvPr/>
                </p:nvSpPr>
                <p:spPr bwMode="auto">
                  <a:xfrm>
                    <a:off x="252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5" name="Freeform 73"/>
                  <p:cNvSpPr>
                    <a:spLocks/>
                  </p:cNvSpPr>
                  <p:nvPr/>
                </p:nvSpPr>
                <p:spPr bwMode="auto">
                  <a:xfrm>
                    <a:off x="252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6" name="Freeform 74"/>
                  <p:cNvSpPr>
                    <a:spLocks/>
                  </p:cNvSpPr>
                  <p:nvPr/>
                </p:nvSpPr>
                <p:spPr bwMode="auto">
                  <a:xfrm>
                    <a:off x="2508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7" name="Freeform 75"/>
                  <p:cNvSpPr>
                    <a:spLocks/>
                  </p:cNvSpPr>
                  <p:nvPr/>
                </p:nvSpPr>
                <p:spPr bwMode="auto">
                  <a:xfrm>
                    <a:off x="2508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8" name="Freeform 76"/>
                  <p:cNvSpPr>
                    <a:spLocks/>
                  </p:cNvSpPr>
                  <p:nvPr/>
                </p:nvSpPr>
                <p:spPr bwMode="auto">
                  <a:xfrm>
                    <a:off x="248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29" name="Freeform 77"/>
                  <p:cNvSpPr>
                    <a:spLocks/>
                  </p:cNvSpPr>
                  <p:nvPr/>
                </p:nvSpPr>
                <p:spPr bwMode="auto">
                  <a:xfrm>
                    <a:off x="248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0" name="Freeform 78"/>
                  <p:cNvSpPr>
                    <a:spLocks/>
                  </p:cNvSpPr>
                  <p:nvPr/>
                </p:nvSpPr>
                <p:spPr bwMode="auto">
                  <a:xfrm>
                    <a:off x="2473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1" name="Freeform 79"/>
                  <p:cNvSpPr>
                    <a:spLocks/>
                  </p:cNvSpPr>
                  <p:nvPr/>
                </p:nvSpPr>
                <p:spPr bwMode="auto">
                  <a:xfrm>
                    <a:off x="2473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2" name="Freeform 80"/>
                  <p:cNvSpPr>
                    <a:spLocks/>
                  </p:cNvSpPr>
                  <p:nvPr/>
                </p:nvSpPr>
                <p:spPr bwMode="auto">
                  <a:xfrm>
                    <a:off x="2453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3" name="Freeform 81"/>
                  <p:cNvSpPr>
                    <a:spLocks/>
                  </p:cNvSpPr>
                  <p:nvPr/>
                </p:nvSpPr>
                <p:spPr bwMode="auto">
                  <a:xfrm>
                    <a:off x="2453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4" name="Freeform 82"/>
                  <p:cNvSpPr>
                    <a:spLocks/>
                  </p:cNvSpPr>
                  <p:nvPr/>
                </p:nvSpPr>
                <p:spPr bwMode="auto">
                  <a:xfrm>
                    <a:off x="243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5" name="Freeform 83"/>
                  <p:cNvSpPr>
                    <a:spLocks/>
                  </p:cNvSpPr>
                  <p:nvPr/>
                </p:nvSpPr>
                <p:spPr bwMode="auto">
                  <a:xfrm>
                    <a:off x="243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6" name="Freeform 84"/>
                  <p:cNvSpPr>
                    <a:spLocks/>
                  </p:cNvSpPr>
                  <p:nvPr/>
                </p:nvSpPr>
                <p:spPr bwMode="auto">
                  <a:xfrm>
                    <a:off x="241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7" name="Freeform 85"/>
                  <p:cNvSpPr>
                    <a:spLocks/>
                  </p:cNvSpPr>
                  <p:nvPr/>
                </p:nvSpPr>
                <p:spPr bwMode="auto">
                  <a:xfrm>
                    <a:off x="241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8" name="Freeform 86"/>
                  <p:cNvSpPr>
                    <a:spLocks/>
                  </p:cNvSpPr>
                  <p:nvPr/>
                </p:nvSpPr>
                <p:spPr bwMode="auto">
                  <a:xfrm>
                    <a:off x="239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39" name="Freeform 87"/>
                  <p:cNvSpPr>
                    <a:spLocks/>
                  </p:cNvSpPr>
                  <p:nvPr/>
                </p:nvSpPr>
                <p:spPr bwMode="auto">
                  <a:xfrm>
                    <a:off x="239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0" name="Freeform 88"/>
                  <p:cNvSpPr>
                    <a:spLocks/>
                  </p:cNvSpPr>
                  <p:nvPr/>
                </p:nvSpPr>
                <p:spPr bwMode="auto">
                  <a:xfrm>
                    <a:off x="237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1" name="Freeform 89"/>
                  <p:cNvSpPr>
                    <a:spLocks/>
                  </p:cNvSpPr>
                  <p:nvPr/>
                </p:nvSpPr>
                <p:spPr bwMode="auto">
                  <a:xfrm>
                    <a:off x="2372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2" name="Freeform 90"/>
                  <p:cNvSpPr>
                    <a:spLocks/>
                  </p:cNvSpPr>
                  <p:nvPr/>
                </p:nvSpPr>
                <p:spPr bwMode="auto">
                  <a:xfrm>
                    <a:off x="235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3" name="Freeform 91"/>
                  <p:cNvSpPr>
                    <a:spLocks/>
                  </p:cNvSpPr>
                  <p:nvPr/>
                </p:nvSpPr>
                <p:spPr bwMode="auto">
                  <a:xfrm>
                    <a:off x="235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4" name="Freeform 92"/>
                  <p:cNvSpPr>
                    <a:spLocks/>
                  </p:cNvSpPr>
                  <p:nvPr/>
                </p:nvSpPr>
                <p:spPr bwMode="auto">
                  <a:xfrm>
                    <a:off x="233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5" name="Freeform 93"/>
                  <p:cNvSpPr>
                    <a:spLocks/>
                  </p:cNvSpPr>
                  <p:nvPr/>
                </p:nvSpPr>
                <p:spPr bwMode="auto">
                  <a:xfrm>
                    <a:off x="233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6" name="Freeform 94"/>
                  <p:cNvSpPr>
                    <a:spLocks/>
                  </p:cNvSpPr>
                  <p:nvPr/>
                </p:nvSpPr>
                <p:spPr bwMode="auto">
                  <a:xfrm>
                    <a:off x="231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7" name="Freeform 95"/>
                  <p:cNvSpPr>
                    <a:spLocks/>
                  </p:cNvSpPr>
                  <p:nvPr/>
                </p:nvSpPr>
                <p:spPr bwMode="auto">
                  <a:xfrm>
                    <a:off x="231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8" name="Freeform 96"/>
                  <p:cNvSpPr>
                    <a:spLocks/>
                  </p:cNvSpPr>
                  <p:nvPr/>
                </p:nvSpPr>
                <p:spPr bwMode="auto">
                  <a:xfrm>
                    <a:off x="229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49" name="Freeform 97"/>
                  <p:cNvSpPr>
                    <a:spLocks/>
                  </p:cNvSpPr>
                  <p:nvPr/>
                </p:nvSpPr>
                <p:spPr bwMode="auto">
                  <a:xfrm>
                    <a:off x="229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0" name="Freeform 98"/>
                  <p:cNvSpPr>
                    <a:spLocks/>
                  </p:cNvSpPr>
                  <p:nvPr/>
                </p:nvSpPr>
                <p:spPr bwMode="auto">
                  <a:xfrm>
                    <a:off x="227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1" name="Freeform 99"/>
                  <p:cNvSpPr>
                    <a:spLocks/>
                  </p:cNvSpPr>
                  <p:nvPr/>
                </p:nvSpPr>
                <p:spPr bwMode="auto">
                  <a:xfrm>
                    <a:off x="2277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2" name="Freeform 100"/>
                  <p:cNvSpPr>
                    <a:spLocks/>
                  </p:cNvSpPr>
                  <p:nvPr/>
                </p:nvSpPr>
                <p:spPr bwMode="auto">
                  <a:xfrm>
                    <a:off x="225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3" name="Freeform 101"/>
                  <p:cNvSpPr>
                    <a:spLocks/>
                  </p:cNvSpPr>
                  <p:nvPr/>
                </p:nvSpPr>
                <p:spPr bwMode="auto">
                  <a:xfrm>
                    <a:off x="225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4" name="Freeform 102"/>
                  <p:cNvSpPr>
                    <a:spLocks/>
                  </p:cNvSpPr>
                  <p:nvPr/>
                </p:nvSpPr>
                <p:spPr bwMode="auto">
                  <a:xfrm>
                    <a:off x="223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5" name="Freeform 103"/>
                  <p:cNvSpPr>
                    <a:spLocks/>
                  </p:cNvSpPr>
                  <p:nvPr/>
                </p:nvSpPr>
                <p:spPr bwMode="auto">
                  <a:xfrm>
                    <a:off x="2236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6" name="Freeform 104"/>
                  <p:cNvSpPr>
                    <a:spLocks/>
                  </p:cNvSpPr>
                  <p:nvPr/>
                </p:nvSpPr>
                <p:spPr bwMode="auto">
                  <a:xfrm>
                    <a:off x="2215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7" name="Freeform 105"/>
                  <p:cNvSpPr>
                    <a:spLocks/>
                  </p:cNvSpPr>
                  <p:nvPr/>
                </p:nvSpPr>
                <p:spPr bwMode="auto">
                  <a:xfrm>
                    <a:off x="2215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8" name="Freeform 106"/>
                  <p:cNvSpPr>
                    <a:spLocks/>
                  </p:cNvSpPr>
                  <p:nvPr/>
                </p:nvSpPr>
                <p:spPr bwMode="auto">
                  <a:xfrm>
                    <a:off x="2195" y="1822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2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2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59" name="Freeform 107"/>
                  <p:cNvSpPr>
                    <a:spLocks/>
                  </p:cNvSpPr>
                  <p:nvPr/>
                </p:nvSpPr>
                <p:spPr bwMode="auto">
                  <a:xfrm>
                    <a:off x="2195" y="1822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2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2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2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0" name="Freeform 108"/>
                  <p:cNvSpPr>
                    <a:spLocks/>
                  </p:cNvSpPr>
                  <p:nvPr/>
                </p:nvSpPr>
                <p:spPr bwMode="auto">
                  <a:xfrm>
                    <a:off x="218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1" name="Freeform 109"/>
                  <p:cNvSpPr>
                    <a:spLocks/>
                  </p:cNvSpPr>
                  <p:nvPr/>
                </p:nvSpPr>
                <p:spPr bwMode="auto">
                  <a:xfrm>
                    <a:off x="218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2" name="Freeform 110"/>
                  <p:cNvSpPr>
                    <a:spLocks/>
                  </p:cNvSpPr>
                  <p:nvPr/>
                </p:nvSpPr>
                <p:spPr bwMode="auto">
                  <a:xfrm>
                    <a:off x="216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3" name="Freeform 111"/>
                  <p:cNvSpPr>
                    <a:spLocks/>
                  </p:cNvSpPr>
                  <p:nvPr/>
                </p:nvSpPr>
                <p:spPr bwMode="auto">
                  <a:xfrm>
                    <a:off x="2161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4" name="Freeform 112"/>
                  <p:cNvSpPr>
                    <a:spLocks/>
                  </p:cNvSpPr>
                  <p:nvPr/>
                </p:nvSpPr>
                <p:spPr bwMode="auto">
                  <a:xfrm>
                    <a:off x="214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5" name="Freeform 113"/>
                  <p:cNvSpPr>
                    <a:spLocks/>
                  </p:cNvSpPr>
                  <p:nvPr/>
                </p:nvSpPr>
                <p:spPr bwMode="auto">
                  <a:xfrm>
                    <a:off x="214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6" name="Freeform 114"/>
                  <p:cNvSpPr>
                    <a:spLocks/>
                  </p:cNvSpPr>
                  <p:nvPr/>
                </p:nvSpPr>
                <p:spPr bwMode="auto">
                  <a:xfrm>
                    <a:off x="212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7" name="Freeform 115"/>
                  <p:cNvSpPr>
                    <a:spLocks/>
                  </p:cNvSpPr>
                  <p:nvPr/>
                </p:nvSpPr>
                <p:spPr bwMode="auto">
                  <a:xfrm>
                    <a:off x="2120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8" name="Freeform 116"/>
                  <p:cNvSpPr>
                    <a:spLocks/>
                  </p:cNvSpPr>
                  <p:nvPr/>
                </p:nvSpPr>
                <p:spPr bwMode="auto">
                  <a:xfrm>
                    <a:off x="209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69" name="Freeform 117"/>
                  <p:cNvSpPr>
                    <a:spLocks/>
                  </p:cNvSpPr>
                  <p:nvPr/>
                </p:nvSpPr>
                <p:spPr bwMode="auto">
                  <a:xfrm>
                    <a:off x="209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0" name="Freeform 118"/>
                  <p:cNvSpPr>
                    <a:spLocks/>
                  </p:cNvSpPr>
                  <p:nvPr/>
                </p:nvSpPr>
                <p:spPr bwMode="auto">
                  <a:xfrm>
                    <a:off x="207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1" name="Freeform 119"/>
                  <p:cNvSpPr>
                    <a:spLocks/>
                  </p:cNvSpPr>
                  <p:nvPr/>
                </p:nvSpPr>
                <p:spPr bwMode="auto">
                  <a:xfrm>
                    <a:off x="2079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2" name="Freeform 120"/>
                  <p:cNvSpPr>
                    <a:spLocks/>
                  </p:cNvSpPr>
                  <p:nvPr/>
                </p:nvSpPr>
                <p:spPr bwMode="auto">
                  <a:xfrm>
                    <a:off x="2058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3" name="Freeform 121"/>
                  <p:cNvSpPr>
                    <a:spLocks/>
                  </p:cNvSpPr>
                  <p:nvPr/>
                </p:nvSpPr>
                <p:spPr bwMode="auto">
                  <a:xfrm>
                    <a:off x="2058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4" name="Freeform 122"/>
                  <p:cNvSpPr>
                    <a:spLocks/>
                  </p:cNvSpPr>
                  <p:nvPr/>
                </p:nvSpPr>
                <p:spPr bwMode="auto">
                  <a:xfrm>
                    <a:off x="2045" y="1822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5" name="Freeform 123"/>
                  <p:cNvSpPr>
                    <a:spLocks/>
                  </p:cNvSpPr>
                  <p:nvPr/>
                </p:nvSpPr>
                <p:spPr bwMode="auto">
                  <a:xfrm>
                    <a:off x="2045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6" name="Freeform 124"/>
                  <p:cNvSpPr>
                    <a:spLocks/>
                  </p:cNvSpPr>
                  <p:nvPr/>
                </p:nvSpPr>
                <p:spPr bwMode="auto">
                  <a:xfrm>
                    <a:off x="2025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7" name="Freeform 125"/>
                  <p:cNvSpPr>
                    <a:spLocks/>
                  </p:cNvSpPr>
                  <p:nvPr/>
                </p:nvSpPr>
                <p:spPr bwMode="auto">
                  <a:xfrm>
                    <a:off x="2025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8" name="Freeform 126"/>
                  <p:cNvSpPr>
                    <a:spLocks/>
                  </p:cNvSpPr>
                  <p:nvPr/>
                </p:nvSpPr>
                <p:spPr bwMode="auto">
                  <a:xfrm>
                    <a:off x="2004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79" name="Freeform 127"/>
                  <p:cNvSpPr>
                    <a:spLocks/>
                  </p:cNvSpPr>
                  <p:nvPr/>
                </p:nvSpPr>
                <p:spPr bwMode="auto">
                  <a:xfrm>
                    <a:off x="2004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0" name="Freeform 128"/>
                  <p:cNvSpPr>
                    <a:spLocks/>
                  </p:cNvSpPr>
                  <p:nvPr/>
                </p:nvSpPr>
                <p:spPr bwMode="auto">
                  <a:xfrm>
                    <a:off x="1984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1" name="Freeform 129"/>
                  <p:cNvSpPr>
                    <a:spLocks/>
                  </p:cNvSpPr>
                  <p:nvPr/>
                </p:nvSpPr>
                <p:spPr bwMode="auto">
                  <a:xfrm>
                    <a:off x="1984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2" name="Freeform 130"/>
                  <p:cNvSpPr>
                    <a:spLocks/>
                  </p:cNvSpPr>
                  <p:nvPr/>
                </p:nvSpPr>
                <p:spPr bwMode="auto">
                  <a:xfrm>
                    <a:off x="1963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3" name="Freeform 131"/>
                  <p:cNvSpPr>
                    <a:spLocks/>
                  </p:cNvSpPr>
                  <p:nvPr/>
                </p:nvSpPr>
                <p:spPr bwMode="auto">
                  <a:xfrm>
                    <a:off x="1963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4" name="Freeform 132"/>
                  <p:cNvSpPr>
                    <a:spLocks/>
                  </p:cNvSpPr>
                  <p:nvPr/>
                </p:nvSpPr>
                <p:spPr bwMode="auto">
                  <a:xfrm>
                    <a:off x="1943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5" name="Freeform 133"/>
                  <p:cNvSpPr>
                    <a:spLocks/>
                  </p:cNvSpPr>
                  <p:nvPr/>
                </p:nvSpPr>
                <p:spPr bwMode="auto">
                  <a:xfrm>
                    <a:off x="1943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6" name="Freeform 134"/>
                  <p:cNvSpPr>
                    <a:spLocks/>
                  </p:cNvSpPr>
                  <p:nvPr/>
                </p:nvSpPr>
                <p:spPr bwMode="auto">
                  <a:xfrm>
                    <a:off x="1922" y="18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7" name="Freeform 135"/>
                  <p:cNvSpPr>
                    <a:spLocks/>
                  </p:cNvSpPr>
                  <p:nvPr/>
                </p:nvSpPr>
                <p:spPr bwMode="auto">
                  <a:xfrm>
                    <a:off x="1922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8" name="Freeform 136"/>
                  <p:cNvSpPr>
                    <a:spLocks/>
                  </p:cNvSpPr>
                  <p:nvPr/>
                </p:nvSpPr>
                <p:spPr bwMode="auto">
                  <a:xfrm>
                    <a:off x="1909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89" name="Freeform 137"/>
                  <p:cNvSpPr>
                    <a:spLocks/>
                  </p:cNvSpPr>
                  <p:nvPr/>
                </p:nvSpPr>
                <p:spPr bwMode="auto">
                  <a:xfrm>
                    <a:off x="1909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0" name="Freeform 138"/>
                  <p:cNvSpPr>
                    <a:spLocks/>
                  </p:cNvSpPr>
                  <p:nvPr/>
                </p:nvSpPr>
                <p:spPr bwMode="auto">
                  <a:xfrm>
                    <a:off x="1889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1" name="Freeform 139"/>
                  <p:cNvSpPr>
                    <a:spLocks/>
                  </p:cNvSpPr>
                  <p:nvPr/>
                </p:nvSpPr>
                <p:spPr bwMode="auto">
                  <a:xfrm>
                    <a:off x="1889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2" name="Freeform 140"/>
                  <p:cNvSpPr>
                    <a:spLocks/>
                  </p:cNvSpPr>
                  <p:nvPr/>
                </p:nvSpPr>
                <p:spPr bwMode="auto">
                  <a:xfrm>
                    <a:off x="1868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3" name="Freeform 141"/>
                  <p:cNvSpPr>
                    <a:spLocks/>
                  </p:cNvSpPr>
                  <p:nvPr/>
                </p:nvSpPr>
                <p:spPr bwMode="auto">
                  <a:xfrm>
                    <a:off x="1868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4" name="Freeform 142"/>
                  <p:cNvSpPr>
                    <a:spLocks/>
                  </p:cNvSpPr>
                  <p:nvPr/>
                </p:nvSpPr>
                <p:spPr bwMode="auto">
                  <a:xfrm>
                    <a:off x="1848" y="1857"/>
                    <a:ext cx="12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2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2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2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5" name="Freeform 143"/>
                  <p:cNvSpPr>
                    <a:spLocks/>
                  </p:cNvSpPr>
                  <p:nvPr/>
                </p:nvSpPr>
                <p:spPr bwMode="auto">
                  <a:xfrm>
                    <a:off x="1848" y="1857"/>
                    <a:ext cx="12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2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2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2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6" name="Freeform 144"/>
                  <p:cNvSpPr>
                    <a:spLocks/>
                  </p:cNvSpPr>
                  <p:nvPr/>
                </p:nvSpPr>
                <p:spPr bwMode="auto">
                  <a:xfrm>
                    <a:off x="1827" y="18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7" name="Freeform 145"/>
                  <p:cNvSpPr>
                    <a:spLocks/>
                  </p:cNvSpPr>
                  <p:nvPr/>
                </p:nvSpPr>
                <p:spPr bwMode="auto">
                  <a:xfrm>
                    <a:off x="1827" y="1873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3" h="13">
                        <a:moveTo>
                          <a:pt x="0" y="6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8" name="Freeform 146"/>
                  <p:cNvSpPr>
                    <a:spLocks/>
                  </p:cNvSpPr>
                  <p:nvPr/>
                </p:nvSpPr>
                <p:spPr bwMode="auto">
                  <a:xfrm>
                    <a:off x="1806" y="1873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6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6"/>
                        </a:ln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299" name="Freeform 147"/>
                  <p:cNvSpPr>
                    <a:spLocks/>
                  </p:cNvSpPr>
                  <p:nvPr/>
                </p:nvSpPr>
                <p:spPr bwMode="auto">
                  <a:xfrm>
                    <a:off x="1806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0" name="Freeform 148"/>
                  <p:cNvSpPr>
                    <a:spLocks/>
                  </p:cNvSpPr>
                  <p:nvPr/>
                </p:nvSpPr>
                <p:spPr bwMode="auto">
                  <a:xfrm>
                    <a:off x="1806" y="1879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1" name="Freeform 149"/>
                  <p:cNvSpPr>
                    <a:spLocks/>
                  </p:cNvSpPr>
                  <p:nvPr/>
                </p:nvSpPr>
                <p:spPr bwMode="auto">
                  <a:xfrm>
                    <a:off x="1786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2" name="Freeform 150"/>
                  <p:cNvSpPr>
                    <a:spLocks/>
                  </p:cNvSpPr>
                  <p:nvPr/>
                </p:nvSpPr>
                <p:spPr bwMode="auto">
                  <a:xfrm>
                    <a:off x="1786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3" name="Freeform 151"/>
                  <p:cNvSpPr>
                    <a:spLocks/>
                  </p:cNvSpPr>
                  <p:nvPr/>
                </p:nvSpPr>
                <p:spPr bwMode="auto">
                  <a:xfrm>
                    <a:off x="1773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4" name="Freeform 152"/>
                  <p:cNvSpPr>
                    <a:spLocks/>
                  </p:cNvSpPr>
                  <p:nvPr/>
                </p:nvSpPr>
                <p:spPr bwMode="auto">
                  <a:xfrm>
                    <a:off x="1773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5" name="Freeform 153"/>
                  <p:cNvSpPr>
                    <a:spLocks/>
                  </p:cNvSpPr>
                  <p:nvPr/>
                </p:nvSpPr>
                <p:spPr bwMode="auto">
                  <a:xfrm>
                    <a:off x="1752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6" name="Freeform 154"/>
                  <p:cNvSpPr>
                    <a:spLocks/>
                  </p:cNvSpPr>
                  <p:nvPr/>
                </p:nvSpPr>
                <p:spPr bwMode="auto">
                  <a:xfrm>
                    <a:off x="1752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7" name="Freeform 155"/>
                  <p:cNvSpPr>
                    <a:spLocks/>
                  </p:cNvSpPr>
                  <p:nvPr/>
                </p:nvSpPr>
                <p:spPr bwMode="auto">
                  <a:xfrm>
                    <a:off x="1732" y="190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8" name="Freeform 156"/>
                  <p:cNvSpPr>
                    <a:spLocks/>
                  </p:cNvSpPr>
                  <p:nvPr/>
                </p:nvSpPr>
                <p:spPr bwMode="auto">
                  <a:xfrm>
                    <a:off x="1732" y="1925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09" name="Freeform 157"/>
                  <p:cNvSpPr>
                    <a:spLocks/>
                  </p:cNvSpPr>
                  <p:nvPr/>
                </p:nvSpPr>
                <p:spPr bwMode="auto">
                  <a:xfrm>
                    <a:off x="1711" y="1925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0" name="Freeform 158"/>
                  <p:cNvSpPr>
                    <a:spLocks/>
                  </p:cNvSpPr>
                  <p:nvPr/>
                </p:nvSpPr>
                <p:spPr bwMode="auto">
                  <a:xfrm>
                    <a:off x="1711" y="194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3" h="13">
                        <a:moveTo>
                          <a:pt x="0" y="6"/>
                        </a:move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1" name="Freeform 159"/>
                  <p:cNvSpPr>
                    <a:spLocks/>
                  </p:cNvSpPr>
                  <p:nvPr/>
                </p:nvSpPr>
                <p:spPr bwMode="auto">
                  <a:xfrm>
                    <a:off x="1691" y="194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2" name="Freeform 160"/>
                  <p:cNvSpPr>
                    <a:spLocks/>
                  </p:cNvSpPr>
                  <p:nvPr/>
                </p:nvSpPr>
                <p:spPr bwMode="auto">
                  <a:xfrm>
                    <a:off x="1691" y="194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3" name="Freeform 161"/>
                  <p:cNvSpPr>
                    <a:spLocks/>
                  </p:cNvSpPr>
                  <p:nvPr/>
                </p:nvSpPr>
                <p:spPr bwMode="auto">
                  <a:xfrm>
                    <a:off x="1670" y="194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4" name="Freeform 162"/>
                  <p:cNvSpPr>
                    <a:spLocks/>
                  </p:cNvSpPr>
                  <p:nvPr/>
                </p:nvSpPr>
                <p:spPr bwMode="auto">
                  <a:xfrm>
                    <a:off x="1670" y="196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5" name="Freeform 163"/>
                  <p:cNvSpPr>
                    <a:spLocks/>
                  </p:cNvSpPr>
                  <p:nvPr/>
                </p:nvSpPr>
                <p:spPr bwMode="auto">
                  <a:xfrm>
                    <a:off x="1651" y="196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6" name="Freeform 164"/>
                  <p:cNvSpPr>
                    <a:spLocks/>
                  </p:cNvSpPr>
                  <p:nvPr/>
                </p:nvSpPr>
                <p:spPr bwMode="auto">
                  <a:xfrm>
                    <a:off x="1651" y="196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7" name="Freeform 165"/>
                  <p:cNvSpPr>
                    <a:spLocks/>
                  </p:cNvSpPr>
                  <p:nvPr/>
                </p:nvSpPr>
                <p:spPr bwMode="auto">
                  <a:xfrm>
                    <a:off x="1637" y="196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8" name="Freeform 166"/>
                  <p:cNvSpPr>
                    <a:spLocks/>
                  </p:cNvSpPr>
                  <p:nvPr/>
                </p:nvSpPr>
                <p:spPr bwMode="auto">
                  <a:xfrm>
                    <a:off x="1637" y="196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19" name="Freeform 167"/>
                  <p:cNvSpPr>
                    <a:spLocks/>
                  </p:cNvSpPr>
                  <p:nvPr/>
                </p:nvSpPr>
                <p:spPr bwMode="auto">
                  <a:xfrm>
                    <a:off x="1616" y="196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0" name="Freeform 168"/>
                  <p:cNvSpPr>
                    <a:spLocks/>
                  </p:cNvSpPr>
                  <p:nvPr/>
                </p:nvSpPr>
                <p:spPr bwMode="auto">
                  <a:xfrm>
                    <a:off x="1616" y="1978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1" name="Freeform 169"/>
                  <p:cNvSpPr>
                    <a:spLocks/>
                  </p:cNvSpPr>
                  <p:nvPr/>
                </p:nvSpPr>
                <p:spPr bwMode="auto">
                  <a:xfrm>
                    <a:off x="1596" y="1978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2"/>
                      </a:cxn>
                      <a:cxn ang="0">
                        <a:pos x="13" y="7"/>
                      </a:cxn>
                      <a:cxn ang="0">
                        <a:pos x="10" y="3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2"/>
                        </a:lnTo>
                        <a:lnTo>
                          <a:pt x="13" y="7"/>
                        </a:lnTo>
                        <a:lnTo>
                          <a:pt x="10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2" name="Freeform 170"/>
                  <p:cNvSpPr>
                    <a:spLocks/>
                  </p:cNvSpPr>
                  <p:nvPr/>
                </p:nvSpPr>
                <p:spPr bwMode="auto">
                  <a:xfrm>
                    <a:off x="1596" y="1978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2"/>
                      </a:cxn>
                      <a:cxn ang="0">
                        <a:pos x="13" y="7"/>
                      </a:cxn>
                      <a:cxn ang="0">
                        <a:pos x="10" y="3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2"/>
                        </a:lnTo>
                        <a:lnTo>
                          <a:pt x="13" y="7"/>
                        </a:lnTo>
                        <a:lnTo>
                          <a:pt x="10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3" name="Freeform 171"/>
                  <p:cNvSpPr>
                    <a:spLocks/>
                  </p:cNvSpPr>
                  <p:nvPr/>
                </p:nvSpPr>
                <p:spPr bwMode="auto">
                  <a:xfrm>
                    <a:off x="1575" y="1978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4" name="Freeform 172"/>
                  <p:cNvSpPr>
                    <a:spLocks/>
                  </p:cNvSpPr>
                  <p:nvPr/>
                </p:nvSpPr>
                <p:spPr bwMode="auto">
                  <a:xfrm>
                    <a:off x="1575" y="2013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4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4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5" name="Freeform 173"/>
                  <p:cNvSpPr>
                    <a:spLocks/>
                  </p:cNvSpPr>
                  <p:nvPr/>
                </p:nvSpPr>
                <p:spPr bwMode="auto">
                  <a:xfrm>
                    <a:off x="1575" y="198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6" name="Freeform 174"/>
                  <p:cNvSpPr>
                    <a:spLocks/>
                  </p:cNvSpPr>
                  <p:nvPr/>
                </p:nvSpPr>
                <p:spPr bwMode="auto">
                  <a:xfrm>
                    <a:off x="1555" y="2013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7" name="Freeform 175"/>
                  <p:cNvSpPr>
                    <a:spLocks/>
                  </p:cNvSpPr>
                  <p:nvPr/>
                </p:nvSpPr>
                <p:spPr bwMode="auto">
                  <a:xfrm>
                    <a:off x="1555" y="2025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0" y="3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0" y="3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8" name="Freeform 176"/>
                  <p:cNvSpPr>
                    <a:spLocks/>
                  </p:cNvSpPr>
                  <p:nvPr/>
                </p:nvSpPr>
                <p:spPr bwMode="auto">
                  <a:xfrm>
                    <a:off x="1535" y="2025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29" name="Freeform 177"/>
                  <p:cNvSpPr>
                    <a:spLocks/>
                  </p:cNvSpPr>
                  <p:nvPr/>
                </p:nvSpPr>
                <p:spPr bwMode="auto">
                  <a:xfrm>
                    <a:off x="1535" y="20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0" name="Freeform 178"/>
                  <p:cNvSpPr>
                    <a:spLocks/>
                  </p:cNvSpPr>
                  <p:nvPr/>
                </p:nvSpPr>
                <p:spPr bwMode="auto">
                  <a:xfrm>
                    <a:off x="1515" y="2038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1" name="Freeform 179"/>
                  <p:cNvSpPr>
                    <a:spLocks/>
                  </p:cNvSpPr>
                  <p:nvPr/>
                </p:nvSpPr>
                <p:spPr bwMode="auto">
                  <a:xfrm>
                    <a:off x="1515" y="205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2" name="Freeform 180"/>
                  <p:cNvSpPr>
                    <a:spLocks/>
                  </p:cNvSpPr>
                  <p:nvPr/>
                </p:nvSpPr>
                <p:spPr bwMode="auto">
                  <a:xfrm>
                    <a:off x="1500" y="2050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3" name="Freeform 181"/>
                  <p:cNvSpPr>
                    <a:spLocks/>
                  </p:cNvSpPr>
                  <p:nvPr/>
                </p:nvSpPr>
                <p:spPr bwMode="auto">
                  <a:xfrm>
                    <a:off x="1500" y="20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4" name="Freeform 182"/>
                  <p:cNvSpPr>
                    <a:spLocks/>
                  </p:cNvSpPr>
                  <p:nvPr/>
                </p:nvSpPr>
                <p:spPr bwMode="auto">
                  <a:xfrm>
                    <a:off x="1480" y="20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5" name="Freeform 183"/>
                  <p:cNvSpPr>
                    <a:spLocks/>
                  </p:cNvSpPr>
                  <p:nvPr/>
                </p:nvSpPr>
                <p:spPr bwMode="auto">
                  <a:xfrm>
                    <a:off x="1480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6" name="Freeform 184"/>
                  <p:cNvSpPr>
                    <a:spLocks/>
                  </p:cNvSpPr>
                  <p:nvPr/>
                </p:nvSpPr>
                <p:spPr bwMode="auto">
                  <a:xfrm>
                    <a:off x="1459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7" name="Freeform 185"/>
                  <p:cNvSpPr>
                    <a:spLocks/>
                  </p:cNvSpPr>
                  <p:nvPr/>
                </p:nvSpPr>
                <p:spPr bwMode="auto">
                  <a:xfrm>
                    <a:off x="1459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8" name="Freeform 186"/>
                  <p:cNvSpPr>
                    <a:spLocks/>
                  </p:cNvSpPr>
                  <p:nvPr/>
                </p:nvSpPr>
                <p:spPr bwMode="auto">
                  <a:xfrm>
                    <a:off x="1439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39" name="Freeform 187"/>
                  <p:cNvSpPr>
                    <a:spLocks/>
                  </p:cNvSpPr>
                  <p:nvPr/>
                </p:nvSpPr>
                <p:spPr bwMode="auto">
                  <a:xfrm>
                    <a:off x="1439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0" name="Freeform 188"/>
                  <p:cNvSpPr>
                    <a:spLocks/>
                  </p:cNvSpPr>
                  <p:nvPr/>
                </p:nvSpPr>
                <p:spPr bwMode="auto">
                  <a:xfrm>
                    <a:off x="1419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1" name="Freeform 189"/>
                  <p:cNvSpPr>
                    <a:spLocks/>
                  </p:cNvSpPr>
                  <p:nvPr/>
                </p:nvSpPr>
                <p:spPr bwMode="auto">
                  <a:xfrm>
                    <a:off x="1419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3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3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2" name="Freeform 190"/>
                  <p:cNvSpPr>
                    <a:spLocks/>
                  </p:cNvSpPr>
                  <p:nvPr/>
                </p:nvSpPr>
                <p:spPr bwMode="auto">
                  <a:xfrm>
                    <a:off x="1399" y="209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3" name="Freeform 191"/>
                  <p:cNvSpPr>
                    <a:spLocks/>
                  </p:cNvSpPr>
                  <p:nvPr/>
                </p:nvSpPr>
                <p:spPr bwMode="auto">
                  <a:xfrm>
                    <a:off x="1399" y="2110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3" h="13">
                        <a:moveTo>
                          <a:pt x="0" y="6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4" name="Freeform 192"/>
                  <p:cNvSpPr>
                    <a:spLocks/>
                  </p:cNvSpPr>
                  <p:nvPr/>
                </p:nvSpPr>
                <p:spPr bwMode="auto">
                  <a:xfrm>
                    <a:off x="1378" y="2110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5" name="Freeform 193"/>
                  <p:cNvSpPr>
                    <a:spLocks/>
                  </p:cNvSpPr>
                  <p:nvPr/>
                </p:nvSpPr>
                <p:spPr bwMode="auto">
                  <a:xfrm>
                    <a:off x="1378" y="2110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6" name="Freeform 194"/>
                  <p:cNvSpPr>
                    <a:spLocks/>
                  </p:cNvSpPr>
                  <p:nvPr/>
                </p:nvSpPr>
                <p:spPr bwMode="auto">
                  <a:xfrm>
                    <a:off x="1364" y="2110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7" name="Freeform 195"/>
                  <p:cNvSpPr>
                    <a:spLocks/>
                  </p:cNvSpPr>
                  <p:nvPr/>
                </p:nvSpPr>
                <p:spPr bwMode="auto">
                  <a:xfrm>
                    <a:off x="1364" y="2110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8" name="Freeform 196"/>
                  <p:cNvSpPr>
                    <a:spLocks/>
                  </p:cNvSpPr>
                  <p:nvPr/>
                </p:nvSpPr>
                <p:spPr bwMode="auto">
                  <a:xfrm>
                    <a:off x="1344" y="2110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6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6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49" name="Freeform 197"/>
                  <p:cNvSpPr>
                    <a:spLocks/>
                  </p:cNvSpPr>
                  <p:nvPr/>
                </p:nvSpPr>
                <p:spPr bwMode="auto">
                  <a:xfrm>
                    <a:off x="1344" y="2123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0" name="Freeform 198"/>
                  <p:cNvSpPr>
                    <a:spLocks/>
                  </p:cNvSpPr>
                  <p:nvPr/>
                </p:nvSpPr>
                <p:spPr bwMode="auto">
                  <a:xfrm>
                    <a:off x="1323" y="2123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1" name="Freeform 199"/>
                  <p:cNvSpPr>
                    <a:spLocks/>
                  </p:cNvSpPr>
                  <p:nvPr/>
                </p:nvSpPr>
                <p:spPr bwMode="auto">
                  <a:xfrm>
                    <a:off x="1323" y="2123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2" name="Freeform 200"/>
                  <p:cNvSpPr>
                    <a:spLocks/>
                  </p:cNvSpPr>
                  <p:nvPr/>
                </p:nvSpPr>
                <p:spPr bwMode="auto">
                  <a:xfrm>
                    <a:off x="1304" y="2123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3" name="Freeform 201"/>
                  <p:cNvSpPr>
                    <a:spLocks/>
                  </p:cNvSpPr>
                  <p:nvPr/>
                </p:nvSpPr>
                <p:spPr bwMode="auto">
                  <a:xfrm>
                    <a:off x="1304" y="21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4" name="Freeform 202"/>
                  <p:cNvSpPr>
                    <a:spLocks/>
                  </p:cNvSpPr>
                  <p:nvPr/>
                </p:nvSpPr>
                <p:spPr bwMode="auto">
                  <a:xfrm>
                    <a:off x="1304" y="2130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5" name="Freeform 203"/>
                  <p:cNvSpPr>
                    <a:spLocks/>
                  </p:cNvSpPr>
                  <p:nvPr/>
                </p:nvSpPr>
                <p:spPr bwMode="auto">
                  <a:xfrm>
                    <a:off x="1283" y="2157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6" name="Freeform 204"/>
                  <p:cNvSpPr>
                    <a:spLocks/>
                  </p:cNvSpPr>
                  <p:nvPr/>
                </p:nvSpPr>
                <p:spPr bwMode="auto">
                  <a:xfrm>
                    <a:off x="1283" y="2229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7" name="Freeform 205"/>
                  <p:cNvSpPr>
                    <a:spLocks/>
                  </p:cNvSpPr>
                  <p:nvPr/>
                </p:nvSpPr>
                <p:spPr bwMode="auto">
                  <a:xfrm>
                    <a:off x="1283" y="2202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8" name="Freeform 206"/>
                  <p:cNvSpPr>
                    <a:spLocks/>
                  </p:cNvSpPr>
                  <p:nvPr/>
                </p:nvSpPr>
                <p:spPr bwMode="auto">
                  <a:xfrm>
                    <a:off x="1283" y="217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59" name="Freeform 207"/>
                  <p:cNvSpPr>
                    <a:spLocks/>
                  </p:cNvSpPr>
                  <p:nvPr/>
                </p:nvSpPr>
                <p:spPr bwMode="auto">
                  <a:xfrm>
                    <a:off x="1263" y="2229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0" name="Freeform 208"/>
                  <p:cNvSpPr>
                    <a:spLocks/>
                  </p:cNvSpPr>
                  <p:nvPr/>
                </p:nvSpPr>
                <p:spPr bwMode="auto">
                  <a:xfrm>
                    <a:off x="1263" y="2251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1" name="Freeform 209"/>
                  <p:cNvSpPr>
                    <a:spLocks/>
                  </p:cNvSpPr>
                  <p:nvPr/>
                </p:nvSpPr>
                <p:spPr bwMode="auto">
                  <a:xfrm>
                    <a:off x="1242" y="2251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2" name="Freeform 210"/>
                  <p:cNvSpPr>
                    <a:spLocks/>
                  </p:cNvSpPr>
                  <p:nvPr/>
                </p:nvSpPr>
                <p:spPr bwMode="auto">
                  <a:xfrm>
                    <a:off x="1242" y="2251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3" name="Freeform 211"/>
                  <p:cNvSpPr>
                    <a:spLocks/>
                  </p:cNvSpPr>
                  <p:nvPr/>
                </p:nvSpPr>
                <p:spPr bwMode="auto">
                  <a:xfrm>
                    <a:off x="1222" y="2251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4" name="Freeform 212"/>
                  <p:cNvSpPr>
                    <a:spLocks/>
                  </p:cNvSpPr>
                  <p:nvPr/>
                </p:nvSpPr>
                <p:spPr bwMode="auto">
                  <a:xfrm>
                    <a:off x="1222" y="2264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6"/>
                      </a:cxn>
                      <a:cxn ang="0">
                        <a:pos x="13" y="6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3" h="13">
                        <a:moveTo>
                          <a:pt x="0" y="6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5" name="Freeform 213"/>
                  <p:cNvSpPr>
                    <a:spLocks/>
                  </p:cNvSpPr>
                  <p:nvPr/>
                </p:nvSpPr>
                <p:spPr bwMode="auto">
                  <a:xfrm>
                    <a:off x="1208" y="2264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6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6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6" name="Freeform 214"/>
                  <p:cNvSpPr>
                    <a:spLocks/>
                  </p:cNvSpPr>
                  <p:nvPr/>
                </p:nvSpPr>
                <p:spPr bwMode="auto">
                  <a:xfrm>
                    <a:off x="1208" y="22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7" name="Freeform 215"/>
                  <p:cNvSpPr>
                    <a:spLocks/>
                  </p:cNvSpPr>
                  <p:nvPr/>
                </p:nvSpPr>
                <p:spPr bwMode="auto">
                  <a:xfrm>
                    <a:off x="1188" y="22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8" name="Freeform 216"/>
                  <p:cNvSpPr>
                    <a:spLocks/>
                  </p:cNvSpPr>
                  <p:nvPr/>
                </p:nvSpPr>
                <p:spPr bwMode="auto">
                  <a:xfrm>
                    <a:off x="1188" y="22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69" name="Freeform 217"/>
                  <p:cNvSpPr>
                    <a:spLocks/>
                  </p:cNvSpPr>
                  <p:nvPr/>
                </p:nvSpPr>
                <p:spPr bwMode="auto">
                  <a:xfrm>
                    <a:off x="1168" y="22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0" name="Freeform 218"/>
                  <p:cNvSpPr>
                    <a:spLocks/>
                  </p:cNvSpPr>
                  <p:nvPr/>
                </p:nvSpPr>
                <p:spPr bwMode="auto">
                  <a:xfrm>
                    <a:off x="1168" y="22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2"/>
                      </a:cxn>
                      <a:cxn ang="0">
                        <a:pos x="10" y="11"/>
                      </a:cxn>
                      <a:cxn ang="0">
                        <a:pos x="13" y="7"/>
                      </a:cxn>
                      <a:cxn ang="0">
                        <a:pos x="10" y="2"/>
                      </a:cxn>
                      <a:cxn ang="0">
                        <a:pos x="8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2"/>
                        </a:lnTo>
                        <a:lnTo>
                          <a:pt x="10" y="11"/>
                        </a:lnTo>
                        <a:lnTo>
                          <a:pt x="13" y="7"/>
                        </a:lnTo>
                        <a:lnTo>
                          <a:pt x="10" y="2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1" name="Freeform 219"/>
                  <p:cNvSpPr>
                    <a:spLocks/>
                  </p:cNvSpPr>
                  <p:nvPr/>
                </p:nvSpPr>
                <p:spPr bwMode="auto">
                  <a:xfrm>
                    <a:off x="1147" y="2276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2" name="Freeform 220"/>
                  <p:cNvSpPr>
                    <a:spLocks/>
                  </p:cNvSpPr>
                  <p:nvPr/>
                </p:nvSpPr>
                <p:spPr bwMode="auto">
                  <a:xfrm>
                    <a:off x="1147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3">
                        <a:moveTo>
                          <a:pt x="0" y="7"/>
                        </a:move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3" name="Freeform 221"/>
                  <p:cNvSpPr>
                    <a:spLocks/>
                  </p:cNvSpPr>
                  <p:nvPr/>
                </p:nvSpPr>
                <p:spPr bwMode="auto">
                  <a:xfrm>
                    <a:off x="1126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4" name="Freeform 222"/>
                  <p:cNvSpPr>
                    <a:spLocks/>
                  </p:cNvSpPr>
                  <p:nvPr/>
                </p:nvSpPr>
                <p:spPr bwMode="auto">
                  <a:xfrm>
                    <a:off x="1126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5" name="Freeform 223"/>
                  <p:cNvSpPr>
                    <a:spLocks/>
                  </p:cNvSpPr>
                  <p:nvPr/>
                </p:nvSpPr>
                <p:spPr bwMode="auto">
                  <a:xfrm>
                    <a:off x="1106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6" name="Freeform 224"/>
                  <p:cNvSpPr>
                    <a:spLocks/>
                  </p:cNvSpPr>
                  <p:nvPr/>
                </p:nvSpPr>
                <p:spPr bwMode="auto">
                  <a:xfrm>
                    <a:off x="1106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7" name="Freeform 225"/>
                  <p:cNvSpPr>
                    <a:spLocks/>
                  </p:cNvSpPr>
                  <p:nvPr/>
                </p:nvSpPr>
                <p:spPr bwMode="auto">
                  <a:xfrm>
                    <a:off x="1085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8" name="Freeform 226"/>
                  <p:cNvSpPr>
                    <a:spLocks/>
                  </p:cNvSpPr>
                  <p:nvPr/>
                </p:nvSpPr>
                <p:spPr bwMode="auto">
                  <a:xfrm>
                    <a:off x="1085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79" name="Freeform 227"/>
                  <p:cNvSpPr>
                    <a:spLocks/>
                  </p:cNvSpPr>
                  <p:nvPr/>
                </p:nvSpPr>
                <p:spPr bwMode="auto">
                  <a:xfrm>
                    <a:off x="1072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0" name="Freeform 228"/>
                  <p:cNvSpPr>
                    <a:spLocks/>
                  </p:cNvSpPr>
                  <p:nvPr/>
                </p:nvSpPr>
                <p:spPr bwMode="auto">
                  <a:xfrm>
                    <a:off x="1072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"/>
                      </a:cxn>
                      <a:cxn ang="0">
                        <a:pos x="3" y="2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5" y="12"/>
                      </a:cxn>
                      <a:cxn ang="0">
                        <a:pos x="7" y="13"/>
                      </a:cxn>
                      <a:cxn ang="0">
                        <a:pos x="7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3">
                        <a:moveTo>
                          <a:pt x="7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1" name="Freeform 229"/>
                  <p:cNvSpPr>
                    <a:spLocks/>
                  </p:cNvSpPr>
                  <p:nvPr/>
                </p:nvSpPr>
                <p:spPr bwMode="auto">
                  <a:xfrm>
                    <a:off x="1052" y="2285"/>
                    <a:ext cx="13" cy="13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1"/>
                      </a:cxn>
                      <a:cxn ang="0">
                        <a:pos x="2" y="2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4" y="12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9" y="12"/>
                      </a:cxn>
                      <a:cxn ang="0">
                        <a:pos x="11" y="11"/>
                      </a:cxn>
                      <a:cxn ang="0">
                        <a:pos x="13" y="7"/>
                      </a:cxn>
                      <a:cxn ang="0">
                        <a:pos x="11" y="2"/>
                      </a:cxn>
                      <a:cxn ang="0">
                        <a:pos x="9" y="1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3">
                        <a:moveTo>
                          <a:pt x="6" y="0"/>
                        </a:move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4" y="12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2" name="Freeform 230"/>
                  <p:cNvSpPr>
                    <a:spLocks/>
                  </p:cNvSpPr>
                  <p:nvPr/>
                </p:nvSpPr>
                <p:spPr bwMode="auto">
                  <a:xfrm>
                    <a:off x="1052" y="2298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3" name="Freeform 231"/>
                  <p:cNvSpPr>
                    <a:spLocks/>
                  </p:cNvSpPr>
                  <p:nvPr/>
                </p:nvSpPr>
                <p:spPr bwMode="auto">
                  <a:xfrm>
                    <a:off x="1031" y="2298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4" name="Freeform 232"/>
                  <p:cNvSpPr>
                    <a:spLocks/>
                  </p:cNvSpPr>
                  <p:nvPr/>
                </p:nvSpPr>
                <p:spPr bwMode="auto">
                  <a:xfrm>
                    <a:off x="1031" y="230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0"/>
                      </a:cxn>
                      <a:cxn ang="0">
                        <a:pos x="7" y="0"/>
                      </a:cxn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lnTo>
                          <a:pt x="2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5" name="Freeform 233"/>
                  <p:cNvSpPr>
                    <a:spLocks/>
                  </p:cNvSpPr>
                  <p:nvPr/>
                </p:nvSpPr>
                <p:spPr bwMode="auto">
                  <a:xfrm>
                    <a:off x="1011" y="230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6" name="Freeform 234"/>
                  <p:cNvSpPr>
                    <a:spLocks/>
                  </p:cNvSpPr>
                  <p:nvPr/>
                </p:nvSpPr>
                <p:spPr bwMode="auto">
                  <a:xfrm>
                    <a:off x="1011" y="230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7" name="Freeform 235"/>
                  <p:cNvSpPr>
                    <a:spLocks/>
                  </p:cNvSpPr>
                  <p:nvPr/>
                </p:nvSpPr>
                <p:spPr bwMode="auto">
                  <a:xfrm>
                    <a:off x="990" y="230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8" name="Freeform 236"/>
                  <p:cNvSpPr>
                    <a:spLocks/>
                  </p:cNvSpPr>
                  <p:nvPr/>
                </p:nvSpPr>
                <p:spPr bwMode="auto">
                  <a:xfrm>
                    <a:off x="990" y="230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5" y="13"/>
                      </a:cxn>
                      <a:cxn ang="0">
                        <a:pos x="7" y="14"/>
                      </a:cxn>
                      <a:cxn ang="0">
                        <a:pos x="7" y="14"/>
                      </a:cxn>
                      <a:cxn ang="0">
                        <a:pos x="9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9" y="2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3" h="14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5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89" name="Freeform 237"/>
                  <p:cNvSpPr>
                    <a:spLocks/>
                  </p:cNvSpPr>
                  <p:nvPr/>
                </p:nvSpPr>
                <p:spPr bwMode="auto">
                  <a:xfrm>
                    <a:off x="970" y="230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390" name="Freeform 238"/>
                  <p:cNvSpPr>
                    <a:spLocks/>
                  </p:cNvSpPr>
                  <p:nvPr/>
                </p:nvSpPr>
                <p:spPr bwMode="auto">
                  <a:xfrm>
                    <a:off x="970" y="230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2" y="3"/>
                      </a:cxn>
                      <a:cxn ang="0">
                        <a:pos x="0" y="7"/>
                      </a:cxn>
                      <a:cxn ang="0">
                        <a:pos x="2" y="12"/>
                      </a:cxn>
                      <a:cxn ang="0">
                        <a:pos x="4" y="13"/>
                      </a:cxn>
                      <a:cxn ang="0">
                        <a:pos x="6" y="14"/>
                      </a:cxn>
                      <a:cxn ang="0">
                        <a:pos x="6" y="14"/>
                      </a:cxn>
                      <a:cxn ang="0">
                        <a:pos x="8" y="13"/>
                      </a:cxn>
                      <a:cxn ang="0">
                        <a:pos x="11" y="12"/>
                      </a:cxn>
                      <a:cxn ang="0">
                        <a:pos x="13" y="7"/>
                      </a:cxn>
                      <a:cxn ang="0">
                        <a:pos x="11" y="3"/>
                      </a:cxn>
                      <a:cxn ang="0">
                        <a:pos x="8" y="2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3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4" y="13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8" y="13"/>
                        </a:lnTo>
                        <a:lnTo>
                          <a:pt x="11" y="12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391" name="Freeform 239"/>
                <p:cNvSpPr>
                  <a:spLocks/>
                </p:cNvSpPr>
                <p:nvPr/>
              </p:nvSpPr>
              <p:spPr bwMode="auto">
                <a:xfrm>
                  <a:off x="949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4" y="13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3" y="7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2" name="Freeform 240"/>
                <p:cNvSpPr>
                  <a:spLocks/>
                </p:cNvSpPr>
                <p:nvPr/>
              </p:nvSpPr>
              <p:spPr bwMode="auto">
                <a:xfrm>
                  <a:off x="949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4" y="13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3" y="7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3" name="Freeform 241"/>
                <p:cNvSpPr>
                  <a:spLocks/>
                </p:cNvSpPr>
                <p:nvPr/>
              </p:nvSpPr>
              <p:spPr bwMode="auto">
                <a:xfrm>
                  <a:off x="936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5" y="13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3" y="7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4" name="Freeform 242"/>
                <p:cNvSpPr>
                  <a:spLocks/>
                </p:cNvSpPr>
                <p:nvPr/>
              </p:nvSpPr>
              <p:spPr bwMode="auto">
                <a:xfrm>
                  <a:off x="936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5" y="13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3" y="7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5" name="Freeform 243"/>
                <p:cNvSpPr>
                  <a:spLocks/>
                </p:cNvSpPr>
                <p:nvPr/>
              </p:nvSpPr>
              <p:spPr bwMode="auto">
                <a:xfrm>
                  <a:off x="916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4" y="13"/>
                    </a:cxn>
                    <a:cxn ang="0">
                      <a:pos x="6" y="14"/>
                    </a:cxn>
                    <a:cxn ang="0">
                      <a:pos x="6" y="14"/>
                    </a:cxn>
                    <a:cxn ang="0">
                      <a:pos x="8" y="13"/>
                    </a:cxn>
                    <a:cxn ang="0">
                      <a:pos x="10" y="12"/>
                    </a:cxn>
                    <a:cxn ang="0">
                      <a:pos x="13" y="7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3" h="14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3"/>
                      </a:lnTo>
                      <a:lnTo>
                        <a:pt x="10" y="12"/>
                      </a:lnTo>
                      <a:lnTo>
                        <a:pt x="13" y="7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6" name="Freeform 244"/>
                <p:cNvSpPr>
                  <a:spLocks/>
                </p:cNvSpPr>
                <p:nvPr/>
              </p:nvSpPr>
              <p:spPr bwMode="auto">
                <a:xfrm>
                  <a:off x="916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4" y="13"/>
                    </a:cxn>
                    <a:cxn ang="0">
                      <a:pos x="6" y="14"/>
                    </a:cxn>
                    <a:cxn ang="0">
                      <a:pos x="6" y="14"/>
                    </a:cxn>
                    <a:cxn ang="0">
                      <a:pos x="8" y="13"/>
                    </a:cxn>
                    <a:cxn ang="0">
                      <a:pos x="10" y="12"/>
                    </a:cxn>
                    <a:cxn ang="0">
                      <a:pos x="13" y="7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3" h="14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3"/>
                      </a:lnTo>
                      <a:lnTo>
                        <a:pt x="10" y="12"/>
                      </a:lnTo>
                      <a:lnTo>
                        <a:pt x="13" y="7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7" name="Freeform 245"/>
                <p:cNvSpPr>
                  <a:spLocks/>
                </p:cNvSpPr>
                <p:nvPr/>
              </p:nvSpPr>
              <p:spPr bwMode="auto">
                <a:xfrm>
                  <a:off x="895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4" y="13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3" y="7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8" name="Freeform 246"/>
                <p:cNvSpPr>
                  <a:spLocks/>
                </p:cNvSpPr>
                <p:nvPr/>
              </p:nvSpPr>
              <p:spPr bwMode="auto">
                <a:xfrm>
                  <a:off x="895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4" y="13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9" y="13"/>
                    </a:cxn>
                    <a:cxn ang="0">
                      <a:pos x="11" y="12"/>
                    </a:cxn>
                    <a:cxn ang="0">
                      <a:pos x="13" y="7"/>
                    </a:cxn>
                    <a:cxn ang="0">
                      <a:pos x="11" y="3"/>
                    </a:cxn>
                    <a:cxn ang="0">
                      <a:pos x="9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9" name="Freeform 247"/>
                <p:cNvSpPr>
                  <a:spLocks/>
                </p:cNvSpPr>
                <p:nvPr/>
              </p:nvSpPr>
              <p:spPr bwMode="auto">
                <a:xfrm>
                  <a:off x="875" y="2307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2" y="12"/>
                    </a:cxn>
                    <a:cxn ang="0">
                      <a:pos x="4" y="13"/>
                    </a:cxn>
                    <a:cxn ang="0">
                      <a:pos x="6" y="14"/>
                    </a:cxn>
                    <a:cxn ang="0">
                      <a:pos x="6" y="14"/>
                    </a:cxn>
                    <a:cxn ang="0">
                      <a:pos x="8" y="13"/>
                    </a:cxn>
                    <a:cxn ang="0">
                      <a:pos x="10" y="12"/>
                    </a:cxn>
                    <a:cxn ang="0">
                      <a:pos x="13" y="7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3" h="14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3"/>
                      </a:lnTo>
                      <a:lnTo>
                        <a:pt x="10" y="12"/>
                      </a:lnTo>
                      <a:lnTo>
                        <a:pt x="13" y="7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7400" name="Group 248"/>
            <p:cNvGrpSpPr>
              <a:grpSpLocks/>
            </p:cNvGrpSpPr>
            <p:nvPr/>
          </p:nvGrpSpPr>
          <p:grpSpPr bwMode="auto">
            <a:xfrm>
              <a:off x="1644" y="2309"/>
              <a:ext cx="3210" cy="1218"/>
              <a:chOff x="1644" y="2309"/>
              <a:chExt cx="3210" cy="1218"/>
            </a:xfrm>
          </p:grpSpPr>
          <p:sp>
            <p:nvSpPr>
              <p:cNvPr id="177401" name="Rectangle 249"/>
              <p:cNvSpPr>
                <a:spLocks noChangeArrowheads="1"/>
              </p:cNvSpPr>
              <p:nvPr/>
            </p:nvSpPr>
            <p:spPr bwMode="auto">
              <a:xfrm>
                <a:off x="4285" y="2401"/>
                <a:ext cx="569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de-DE" sz="2800">
                    <a:solidFill>
                      <a:srgbClr val="0000FF"/>
                    </a:solidFill>
                    <a:latin typeface="Arial" charset="0"/>
                  </a:rPr>
                  <a:t>GADA</a:t>
                </a:r>
                <a:endParaRPr lang="de-DE" sz="440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77402" name="Group 250"/>
              <p:cNvGrpSpPr>
                <a:grpSpLocks/>
              </p:cNvGrpSpPr>
              <p:nvPr/>
            </p:nvGrpSpPr>
            <p:grpSpPr bwMode="auto">
              <a:xfrm>
                <a:off x="1644" y="2309"/>
                <a:ext cx="2514" cy="1218"/>
                <a:chOff x="881" y="1478"/>
                <a:chExt cx="1967" cy="846"/>
              </a:xfrm>
            </p:grpSpPr>
            <p:grpSp>
              <p:nvGrpSpPr>
                <p:cNvPr id="177403" name="Group 251"/>
                <p:cNvGrpSpPr>
                  <a:grpSpLocks/>
                </p:cNvGrpSpPr>
                <p:nvPr/>
              </p:nvGrpSpPr>
              <p:grpSpPr bwMode="auto">
                <a:xfrm>
                  <a:off x="922" y="1478"/>
                  <a:ext cx="1926" cy="846"/>
                  <a:chOff x="922" y="1478"/>
                  <a:chExt cx="1926" cy="846"/>
                </a:xfrm>
              </p:grpSpPr>
              <p:sp>
                <p:nvSpPr>
                  <p:cNvPr id="177404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847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05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2847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06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847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07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2827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08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2827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09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2806" y="147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0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806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1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786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2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786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3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765" y="147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4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765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52" y="1478"/>
                    <a:ext cx="1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6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752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7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732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8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732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19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711" y="147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0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711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1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2691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2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691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3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147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4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5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650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6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650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7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630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8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630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29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478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2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3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2575" y="147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4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2575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5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2555" y="14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6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555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7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147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8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534" y="147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39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515" y="1478"/>
                    <a:ext cx="19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0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5" y="1478"/>
                    <a:ext cx="1" cy="4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1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1526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2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494" y="1526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3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2480" y="1526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4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480" y="1526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5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459" y="1526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6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459" y="1526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7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1526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8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1526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49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1526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0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1526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1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399" y="1526"/>
                    <a:ext cx="19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2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2399" y="1526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3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2378" y="1526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4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2378" y="1526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5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2358" y="1526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6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8" y="1526"/>
                    <a:ext cx="1" cy="4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7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2337" y="157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8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2337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59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323" y="1573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0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323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1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303" y="157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2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2303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3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2283" y="157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4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2283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5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2263" y="157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6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2263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7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157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8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69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157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0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1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2201" y="157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2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2201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3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187" y="1573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4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2187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5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167" y="157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6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167" y="157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7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2147" y="157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8" name="Line 3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47" y="1573"/>
                    <a:ext cx="1" cy="2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79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2126" y="1599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0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126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1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2106" y="1599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2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106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3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085" y="1599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4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2085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5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065" y="1599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6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065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7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1599"/>
                    <a:ext cx="1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8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89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2031" y="1599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0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031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1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2011" y="1599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2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011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3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1990" y="1599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4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990" y="159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5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1970" y="1599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6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0" y="1599"/>
                    <a:ext cx="1" cy="1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7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1949" y="1617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8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949" y="1617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499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929" y="1617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0" name="Line 3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9" y="1617"/>
                    <a:ext cx="1" cy="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1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1916" y="1632"/>
                    <a:ext cx="1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2" name="Line 3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6" y="1632"/>
                    <a:ext cx="1" cy="1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3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1895" y="1651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4" name="Line 3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95" y="1651"/>
                    <a:ext cx="1" cy="3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5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875" y="1686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6" name="Line 3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5" y="1686"/>
                    <a:ext cx="1" cy="3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7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854" y="1721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8" name="Line 3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4" y="1721"/>
                    <a:ext cx="1" cy="1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09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833" y="1740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0" name="Line 3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3" y="1740"/>
                    <a:ext cx="1" cy="1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1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1813" y="1756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2" name="Line 3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13" y="1756"/>
                    <a:ext cx="1" cy="3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3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1792" y="1791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4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1792" y="1791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5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1779" y="1791"/>
                    <a:ext cx="1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6" name="Line 3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9" y="1791"/>
                    <a:ext cx="1" cy="1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7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1759" y="1810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8" name="Line 3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59" y="1810"/>
                    <a:ext cx="1" cy="1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19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738" y="182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0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738" y="182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1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718" y="182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2" name="Line 3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8" y="1828"/>
                    <a:ext cx="1" cy="3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3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697" y="186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4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697" y="186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5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677" y="186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6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677" y="186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7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657" y="186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8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1657" y="186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29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643" y="1863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0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643" y="186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1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623" y="186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2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3" y="1863"/>
                    <a:ext cx="1" cy="5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3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02" y="1917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4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02" y="1917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5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1582" y="1917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6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582" y="1917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7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1917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8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1917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39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542" y="1917"/>
                    <a:ext cx="19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0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542" y="1917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1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917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2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917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3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1507" y="1917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4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07" y="1917"/>
                    <a:ext cx="1" cy="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5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486" y="1925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6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6" y="1925"/>
                    <a:ext cx="1" cy="1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7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1939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8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193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49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445" y="1939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0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1445" y="193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1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1939"/>
                    <a:ext cx="19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2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1426" y="1939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3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1405" y="1939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4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05" y="1939"/>
                    <a:ext cx="1" cy="1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5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385" y="1951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6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385" y="1951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7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1371" y="1951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8" name="Line 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71" y="1951"/>
                    <a:ext cx="1" cy="2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59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1350" y="1974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0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350" y="1974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1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1330" y="1974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2" name="Line 4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0" y="1974"/>
                    <a:ext cx="1" cy="1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3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1310" y="1986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4" name="Line 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0" y="1986"/>
                    <a:ext cx="1" cy="6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5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290" y="2046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6" name="Line 4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0" y="2046"/>
                    <a:ext cx="1" cy="9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7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269" y="2140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8" name="Line 4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9" y="2140"/>
                    <a:ext cx="1" cy="3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69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249" y="217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0" name="Line 4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9" y="2178"/>
                    <a:ext cx="1" cy="3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1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1228" y="221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2" name="Line 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8" y="2213"/>
                    <a:ext cx="1" cy="2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3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1214" y="2238"/>
                    <a:ext cx="1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4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214" y="223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5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195" y="2238"/>
                    <a:ext cx="19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6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195" y="223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7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174" y="223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8" name="Line 4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4" y="2238"/>
                    <a:ext cx="1" cy="1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79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153" y="224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0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1153" y="224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1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133" y="224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2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133" y="224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3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248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4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248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5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092" y="2248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6" name="Line 4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2" y="2248"/>
                    <a:ext cx="1" cy="2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7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1079" y="2269"/>
                    <a:ext cx="1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8" name="Line 4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9" y="2269"/>
                    <a:ext cx="1" cy="1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89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058" y="2279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0" name="Line 4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8" y="2279"/>
                    <a:ext cx="1" cy="3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1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1038" y="2314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2" name="Line 4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38" y="2314"/>
                    <a:ext cx="1" cy="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3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1017" y="232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4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1017" y="232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5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232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6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232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7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976" y="232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8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976" y="232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599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956" y="2323"/>
                    <a:ext cx="2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00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956" y="232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01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943" y="2323"/>
                    <a:ext cx="1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02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943" y="2323"/>
                    <a:ext cx="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603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922" y="2323"/>
                    <a:ext cx="21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604" name="Line 452"/>
                <p:cNvSpPr>
                  <a:spLocks noChangeShapeType="1"/>
                </p:cNvSpPr>
                <p:nvPr/>
              </p:nvSpPr>
              <p:spPr bwMode="auto">
                <a:xfrm>
                  <a:off x="922" y="2323"/>
                  <a:ext cx="1" cy="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05" name="Line 453"/>
                <p:cNvSpPr>
                  <a:spLocks noChangeShapeType="1"/>
                </p:cNvSpPr>
                <p:nvPr/>
              </p:nvSpPr>
              <p:spPr bwMode="auto">
                <a:xfrm>
                  <a:off x="902" y="2323"/>
                  <a:ext cx="20" cy="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06" name="Line 454"/>
                <p:cNvSpPr>
                  <a:spLocks noChangeShapeType="1"/>
                </p:cNvSpPr>
                <p:nvPr/>
              </p:nvSpPr>
              <p:spPr bwMode="auto">
                <a:xfrm>
                  <a:off x="902" y="2323"/>
                  <a:ext cx="1" cy="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07" name="Line 455"/>
                <p:cNvSpPr>
                  <a:spLocks noChangeShapeType="1"/>
                </p:cNvSpPr>
                <p:nvPr/>
              </p:nvSpPr>
              <p:spPr bwMode="auto">
                <a:xfrm>
                  <a:off x="881" y="2323"/>
                  <a:ext cx="21" cy="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7608" name="Rectangle 456"/>
          <p:cNvSpPr>
            <a:spLocks noChangeArrowheads="1"/>
          </p:cNvSpPr>
          <p:nvPr/>
        </p:nvSpPr>
        <p:spPr bwMode="auto">
          <a:xfrm>
            <a:off x="7186614" y="5649913"/>
            <a:ext cx="3095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09" name="Rectangle 457"/>
          <p:cNvSpPr>
            <a:spLocks noChangeArrowheads="1"/>
          </p:cNvSpPr>
          <p:nvPr/>
        </p:nvSpPr>
        <p:spPr bwMode="auto">
          <a:xfrm>
            <a:off x="7188200" y="5668965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10</a:t>
            </a:r>
            <a:endParaRPr lang="de-DE" sz="2800"/>
          </a:p>
        </p:txBody>
      </p:sp>
      <p:sp>
        <p:nvSpPr>
          <p:cNvPr id="177610" name="Rectangle 458"/>
          <p:cNvSpPr>
            <a:spLocks noChangeArrowheads="1"/>
          </p:cNvSpPr>
          <p:nvPr/>
        </p:nvSpPr>
        <p:spPr bwMode="auto">
          <a:xfrm>
            <a:off x="6408738" y="5649913"/>
            <a:ext cx="1571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11" name="Rectangle 459"/>
          <p:cNvSpPr>
            <a:spLocks noChangeArrowheads="1"/>
          </p:cNvSpPr>
          <p:nvPr/>
        </p:nvSpPr>
        <p:spPr bwMode="auto">
          <a:xfrm>
            <a:off x="6405563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8</a:t>
            </a:r>
            <a:endParaRPr lang="de-DE" sz="2800"/>
          </a:p>
        </p:txBody>
      </p:sp>
      <p:sp>
        <p:nvSpPr>
          <p:cNvPr id="177612" name="Rectangle 460"/>
          <p:cNvSpPr>
            <a:spLocks noChangeArrowheads="1"/>
          </p:cNvSpPr>
          <p:nvPr/>
        </p:nvSpPr>
        <p:spPr bwMode="auto">
          <a:xfrm>
            <a:off x="5516564" y="5649913"/>
            <a:ext cx="155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13" name="Rectangle 461"/>
          <p:cNvSpPr>
            <a:spLocks noChangeArrowheads="1"/>
          </p:cNvSpPr>
          <p:nvPr/>
        </p:nvSpPr>
        <p:spPr bwMode="auto">
          <a:xfrm>
            <a:off x="5516564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6</a:t>
            </a:r>
            <a:endParaRPr lang="de-DE" sz="2800"/>
          </a:p>
        </p:txBody>
      </p:sp>
      <p:sp>
        <p:nvSpPr>
          <p:cNvPr id="177614" name="Rectangle 462"/>
          <p:cNvSpPr>
            <a:spLocks noChangeArrowheads="1"/>
          </p:cNvSpPr>
          <p:nvPr/>
        </p:nvSpPr>
        <p:spPr bwMode="auto">
          <a:xfrm>
            <a:off x="4581526" y="5649913"/>
            <a:ext cx="15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15" name="Rectangle 463"/>
          <p:cNvSpPr>
            <a:spLocks noChangeArrowheads="1"/>
          </p:cNvSpPr>
          <p:nvPr/>
        </p:nvSpPr>
        <p:spPr bwMode="auto">
          <a:xfrm>
            <a:off x="4581525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4</a:t>
            </a:r>
            <a:endParaRPr lang="de-DE" sz="2800"/>
          </a:p>
        </p:txBody>
      </p:sp>
      <p:sp>
        <p:nvSpPr>
          <p:cNvPr id="177616" name="Rectangle 464"/>
          <p:cNvSpPr>
            <a:spLocks noChangeArrowheads="1"/>
          </p:cNvSpPr>
          <p:nvPr/>
        </p:nvSpPr>
        <p:spPr bwMode="auto">
          <a:xfrm>
            <a:off x="3746502" y="5649913"/>
            <a:ext cx="155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17" name="Rectangle 465"/>
          <p:cNvSpPr>
            <a:spLocks noChangeArrowheads="1"/>
          </p:cNvSpPr>
          <p:nvPr/>
        </p:nvSpPr>
        <p:spPr bwMode="auto">
          <a:xfrm>
            <a:off x="3746500" y="56689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2</a:t>
            </a:r>
            <a:endParaRPr lang="de-DE" sz="2800"/>
          </a:p>
        </p:txBody>
      </p:sp>
      <p:sp>
        <p:nvSpPr>
          <p:cNvPr id="177618" name="Rectangle 466"/>
          <p:cNvSpPr>
            <a:spLocks noChangeArrowheads="1"/>
          </p:cNvSpPr>
          <p:nvPr/>
        </p:nvSpPr>
        <p:spPr bwMode="auto">
          <a:xfrm>
            <a:off x="2841626" y="5672140"/>
            <a:ext cx="1571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19" name="Rectangle 467"/>
          <p:cNvSpPr>
            <a:spLocks noChangeArrowheads="1"/>
          </p:cNvSpPr>
          <p:nvPr/>
        </p:nvSpPr>
        <p:spPr bwMode="auto">
          <a:xfrm>
            <a:off x="2841625" y="569119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0</a:t>
            </a:r>
            <a:endParaRPr lang="de-DE" sz="2800"/>
          </a:p>
        </p:txBody>
      </p:sp>
      <p:sp>
        <p:nvSpPr>
          <p:cNvPr id="177620" name="Rectangle 468"/>
          <p:cNvSpPr>
            <a:spLocks noChangeArrowheads="1"/>
          </p:cNvSpPr>
          <p:nvPr/>
        </p:nvSpPr>
        <p:spPr bwMode="auto">
          <a:xfrm>
            <a:off x="2547939" y="2260600"/>
            <a:ext cx="1539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21" name="Rectangle 469"/>
          <p:cNvSpPr>
            <a:spLocks noChangeArrowheads="1"/>
          </p:cNvSpPr>
          <p:nvPr/>
        </p:nvSpPr>
        <p:spPr bwMode="auto">
          <a:xfrm>
            <a:off x="2547938" y="228124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8</a:t>
            </a:r>
            <a:endParaRPr lang="de-DE" sz="2800"/>
          </a:p>
        </p:txBody>
      </p:sp>
      <p:sp>
        <p:nvSpPr>
          <p:cNvPr id="177622" name="Rectangle 470"/>
          <p:cNvSpPr>
            <a:spLocks noChangeArrowheads="1"/>
          </p:cNvSpPr>
          <p:nvPr/>
        </p:nvSpPr>
        <p:spPr bwMode="auto">
          <a:xfrm>
            <a:off x="2547939" y="3028952"/>
            <a:ext cx="1539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23" name="Rectangle 471"/>
          <p:cNvSpPr>
            <a:spLocks noChangeArrowheads="1"/>
          </p:cNvSpPr>
          <p:nvPr/>
        </p:nvSpPr>
        <p:spPr bwMode="auto">
          <a:xfrm>
            <a:off x="2547938" y="304959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6</a:t>
            </a:r>
            <a:endParaRPr lang="de-DE" sz="2800"/>
          </a:p>
        </p:txBody>
      </p:sp>
      <p:sp>
        <p:nvSpPr>
          <p:cNvPr id="177624" name="Rectangle 472"/>
          <p:cNvSpPr>
            <a:spLocks noChangeArrowheads="1"/>
          </p:cNvSpPr>
          <p:nvPr/>
        </p:nvSpPr>
        <p:spPr bwMode="auto">
          <a:xfrm>
            <a:off x="2547939" y="3816350"/>
            <a:ext cx="1539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25" name="Rectangle 473"/>
          <p:cNvSpPr>
            <a:spLocks noChangeArrowheads="1"/>
          </p:cNvSpPr>
          <p:nvPr/>
        </p:nvSpPr>
        <p:spPr bwMode="auto">
          <a:xfrm>
            <a:off x="2547938" y="383699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4</a:t>
            </a:r>
            <a:endParaRPr lang="de-DE" sz="2800"/>
          </a:p>
        </p:txBody>
      </p:sp>
      <p:sp>
        <p:nvSpPr>
          <p:cNvPr id="177626" name="Rectangle 474"/>
          <p:cNvSpPr>
            <a:spLocks noChangeArrowheads="1"/>
          </p:cNvSpPr>
          <p:nvPr/>
        </p:nvSpPr>
        <p:spPr bwMode="auto">
          <a:xfrm>
            <a:off x="2547939" y="4603752"/>
            <a:ext cx="1539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27" name="Rectangle 475"/>
          <p:cNvSpPr>
            <a:spLocks noChangeArrowheads="1"/>
          </p:cNvSpPr>
          <p:nvPr/>
        </p:nvSpPr>
        <p:spPr bwMode="auto">
          <a:xfrm>
            <a:off x="2547938" y="462597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2</a:t>
            </a:r>
            <a:endParaRPr lang="de-DE" sz="2800"/>
          </a:p>
        </p:txBody>
      </p:sp>
      <p:sp>
        <p:nvSpPr>
          <p:cNvPr id="177628" name="Rectangle 476"/>
          <p:cNvSpPr>
            <a:spLocks noChangeArrowheads="1"/>
          </p:cNvSpPr>
          <p:nvPr/>
        </p:nvSpPr>
        <p:spPr bwMode="auto">
          <a:xfrm>
            <a:off x="2571750" y="5376865"/>
            <a:ext cx="1539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29" name="Rectangle 477"/>
          <p:cNvSpPr>
            <a:spLocks noChangeArrowheads="1"/>
          </p:cNvSpPr>
          <p:nvPr/>
        </p:nvSpPr>
        <p:spPr bwMode="auto">
          <a:xfrm>
            <a:off x="2571750" y="539750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latin typeface="Arial" charset="0"/>
              </a:rPr>
              <a:t>0</a:t>
            </a:r>
            <a:endParaRPr lang="de-DE" sz="2800"/>
          </a:p>
        </p:txBody>
      </p:sp>
      <p:sp>
        <p:nvSpPr>
          <p:cNvPr id="177630" name="Freeform 478"/>
          <p:cNvSpPr>
            <a:spLocks noEditPoints="1"/>
          </p:cNvSpPr>
          <p:nvPr/>
        </p:nvSpPr>
        <p:spPr bwMode="auto">
          <a:xfrm>
            <a:off x="2884488" y="5591177"/>
            <a:ext cx="4495800" cy="28575"/>
          </a:xfrm>
          <a:custGeom>
            <a:avLst/>
            <a:gdLst/>
            <a:ahLst/>
            <a:cxnLst>
              <a:cxn ang="0">
                <a:pos x="1968" y="0"/>
              </a:cxn>
              <a:cxn ang="0">
                <a:pos x="1947" y="0"/>
              </a:cxn>
              <a:cxn ang="0">
                <a:pos x="1947" y="12"/>
              </a:cxn>
              <a:cxn ang="0">
                <a:pos x="1968" y="12"/>
              </a:cxn>
              <a:cxn ang="0">
                <a:pos x="1968" y="0"/>
              </a:cxn>
              <a:cxn ang="0">
                <a:pos x="1580" y="0"/>
              </a:cxn>
              <a:cxn ang="0">
                <a:pos x="1559" y="0"/>
              </a:cxn>
              <a:cxn ang="0">
                <a:pos x="1559" y="12"/>
              </a:cxn>
              <a:cxn ang="0">
                <a:pos x="1580" y="12"/>
              </a:cxn>
              <a:cxn ang="0">
                <a:pos x="1580" y="0"/>
              </a:cxn>
              <a:cxn ang="0">
                <a:pos x="1192" y="0"/>
              </a:cxn>
              <a:cxn ang="0">
                <a:pos x="1171" y="0"/>
              </a:cxn>
              <a:cxn ang="0">
                <a:pos x="1171" y="12"/>
              </a:cxn>
              <a:cxn ang="0">
                <a:pos x="1192" y="12"/>
              </a:cxn>
              <a:cxn ang="0">
                <a:pos x="1192" y="0"/>
              </a:cxn>
              <a:cxn ang="0">
                <a:pos x="797" y="0"/>
              </a:cxn>
              <a:cxn ang="0">
                <a:pos x="777" y="0"/>
              </a:cxn>
              <a:cxn ang="0">
                <a:pos x="777" y="12"/>
              </a:cxn>
              <a:cxn ang="0">
                <a:pos x="797" y="12"/>
              </a:cxn>
              <a:cxn ang="0">
                <a:pos x="797" y="0"/>
              </a:cxn>
              <a:cxn ang="0">
                <a:pos x="408" y="0"/>
              </a:cxn>
              <a:cxn ang="0">
                <a:pos x="387" y="0"/>
              </a:cxn>
              <a:cxn ang="0">
                <a:pos x="387" y="12"/>
              </a:cxn>
              <a:cxn ang="0">
                <a:pos x="408" y="12"/>
              </a:cxn>
              <a:cxn ang="0">
                <a:pos x="408" y="0"/>
              </a:cxn>
              <a:cxn ang="0">
                <a:pos x="21" y="0"/>
              </a:cxn>
              <a:cxn ang="0">
                <a:pos x="0" y="0"/>
              </a:cxn>
              <a:cxn ang="0">
                <a:pos x="0" y="12"/>
              </a:cxn>
              <a:cxn ang="0">
                <a:pos x="21" y="12"/>
              </a:cxn>
              <a:cxn ang="0">
                <a:pos x="21" y="0"/>
              </a:cxn>
            </a:cxnLst>
            <a:rect l="0" t="0" r="r" b="b"/>
            <a:pathLst>
              <a:path w="1968" h="12">
                <a:moveTo>
                  <a:pt x="1968" y="0"/>
                </a:moveTo>
                <a:lnTo>
                  <a:pt x="1947" y="0"/>
                </a:lnTo>
                <a:lnTo>
                  <a:pt x="1947" y="12"/>
                </a:lnTo>
                <a:lnTo>
                  <a:pt x="1968" y="12"/>
                </a:lnTo>
                <a:lnTo>
                  <a:pt x="1968" y="0"/>
                </a:lnTo>
                <a:close/>
                <a:moveTo>
                  <a:pt x="1580" y="0"/>
                </a:moveTo>
                <a:lnTo>
                  <a:pt x="1559" y="0"/>
                </a:lnTo>
                <a:lnTo>
                  <a:pt x="1559" y="12"/>
                </a:lnTo>
                <a:lnTo>
                  <a:pt x="1580" y="12"/>
                </a:lnTo>
                <a:lnTo>
                  <a:pt x="1580" y="0"/>
                </a:lnTo>
                <a:close/>
                <a:moveTo>
                  <a:pt x="1192" y="0"/>
                </a:moveTo>
                <a:lnTo>
                  <a:pt x="1171" y="0"/>
                </a:lnTo>
                <a:lnTo>
                  <a:pt x="1171" y="12"/>
                </a:lnTo>
                <a:lnTo>
                  <a:pt x="1192" y="12"/>
                </a:lnTo>
                <a:lnTo>
                  <a:pt x="1192" y="0"/>
                </a:lnTo>
                <a:close/>
                <a:moveTo>
                  <a:pt x="797" y="0"/>
                </a:moveTo>
                <a:lnTo>
                  <a:pt x="777" y="0"/>
                </a:lnTo>
                <a:lnTo>
                  <a:pt x="777" y="12"/>
                </a:lnTo>
                <a:lnTo>
                  <a:pt x="797" y="12"/>
                </a:lnTo>
                <a:lnTo>
                  <a:pt x="797" y="0"/>
                </a:lnTo>
                <a:close/>
                <a:moveTo>
                  <a:pt x="408" y="0"/>
                </a:moveTo>
                <a:lnTo>
                  <a:pt x="387" y="0"/>
                </a:lnTo>
                <a:lnTo>
                  <a:pt x="387" y="12"/>
                </a:lnTo>
                <a:lnTo>
                  <a:pt x="408" y="12"/>
                </a:lnTo>
                <a:lnTo>
                  <a:pt x="408" y="0"/>
                </a:lnTo>
                <a:close/>
                <a:moveTo>
                  <a:pt x="21" y="0"/>
                </a:moveTo>
                <a:lnTo>
                  <a:pt x="0" y="0"/>
                </a:lnTo>
                <a:lnTo>
                  <a:pt x="0" y="12"/>
                </a:lnTo>
                <a:lnTo>
                  <a:pt x="21" y="12"/>
                </a:lnTo>
                <a:lnTo>
                  <a:pt x="2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31" name="Freeform 479"/>
          <p:cNvSpPr>
            <a:spLocks noEditPoints="1"/>
          </p:cNvSpPr>
          <p:nvPr/>
        </p:nvSpPr>
        <p:spPr bwMode="auto">
          <a:xfrm>
            <a:off x="2865438" y="2420938"/>
            <a:ext cx="42863" cy="3186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"/>
              </a:cxn>
              <a:cxn ang="0">
                <a:pos x="19" y="21"/>
              </a:cxn>
              <a:cxn ang="0">
                <a:pos x="19" y="0"/>
              </a:cxn>
              <a:cxn ang="0">
                <a:pos x="0" y="0"/>
              </a:cxn>
              <a:cxn ang="0">
                <a:pos x="0" y="171"/>
              </a:cxn>
              <a:cxn ang="0">
                <a:pos x="0" y="193"/>
              </a:cxn>
              <a:cxn ang="0">
                <a:pos x="19" y="193"/>
              </a:cxn>
              <a:cxn ang="0">
                <a:pos x="19" y="171"/>
              </a:cxn>
              <a:cxn ang="0">
                <a:pos x="0" y="171"/>
              </a:cxn>
              <a:cxn ang="0">
                <a:pos x="0" y="343"/>
              </a:cxn>
              <a:cxn ang="0">
                <a:pos x="0" y="365"/>
              </a:cxn>
              <a:cxn ang="0">
                <a:pos x="19" y="365"/>
              </a:cxn>
              <a:cxn ang="0">
                <a:pos x="19" y="343"/>
              </a:cxn>
              <a:cxn ang="0">
                <a:pos x="0" y="343"/>
              </a:cxn>
              <a:cxn ang="0">
                <a:pos x="0" y="515"/>
              </a:cxn>
              <a:cxn ang="0">
                <a:pos x="0" y="536"/>
              </a:cxn>
              <a:cxn ang="0">
                <a:pos x="19" y="536"/>
              </a:cxn>
              <a:cxn ang="0">
                <a:pos x="19" y="515"/>
              </a:cxn>
              <a:cxn ang="0">
                <a:pos x="0" y="515"/>
              </a:cxn>
              <a:cxn ang="0">
                <a:pos x="0" y="687"/>
              </a:cxn>
              <a:cxn ang="0">
                <a:pos x="0" y="708"/>
              </a:cxn>
              <a:cxn ang="0">
                <a:pos x="19" y="708"/>
              </a:cxn>
              <a:cxn ang="0">
                <a:pos x="19" y="687"/>
              </a:cxn>
              <a:cxn ang="0">
                <a:pos x="0" y="687"/>
              </a:cxn>
              <a:cxn ang="0">
                <a:pos x="0" y="858"/>
              </a:cxn>
              <a:cxn ang="0">
                <a:pos x="0" y="879"/>
              </a:cxn>
              <a:cxn ang="0">
                <a:pos x="19" y="879"/>
              </a:cxn>
              <a:cxn ang="0">
                <a:pos x="19" y="858"/>
              </a:cxn>
              <a:cxn ang="0">
                <a:pos x="0" y="858"/>
              </a:cxn>
              <a:cxn ang="0">
                <a:pos x="0" y="1030"/>
              </a:cxn>
              <a:cxn ang="0">
                <a:pos x="0" y="1051"/>
              </a:cxn>
              <a:cxn ang="0">
                <a:pos x="19" y="1051"/>
              </a:cxn>
              <a:cxn ang="0">
                <a:pos x="19" y="1030"/>
              </a:cxn>
              <a:cxn ang="0">
                <a:pos x="0" y="1030"/>
              </a:cxn>
              <a:cxn ang="0">
                <a:pos x="0" y="1201"/>
              </a:cxn>
              <a:cxn ang="0">
                <a:pos x="0" y="1223"/>
              </a:cxn>
              <a:cxn ang="0">
                <a:pos x="19" y="1223"/>
              </a:cxn>
              <a:cxn ang="0">
                <a:pos x="19" y="1201"/>
              </a:cxn>
              <a:cxn ang="0">
                <a:pos x="0" y="1201"/>
              </a:cxn>
              <a:cxn ang="0">
                <a:pos x="0" y="1373"/>
              </a:cxn>
              <a:cxn ang="0">
                <a:pos x="0" y="1395"/>
              </a:cxn>
              <a:cxn ang="0">
                <a:pos x="19" y="1395"/>
              </a:cxn>
              <a:cxn ang="0">
                <a:pos x="19" y="1373"/>
              </a:cxn>
              <a:cxn ang="0">
                <a:pos x="0" y="1373"/>
              </a:cxn>
            </a:cxnLst>
            <a:rect l="0" t="0" r="r" b="b"/>
            <a:pathLst>
              <a:path w="19" h="1395">
                <a:moveTo>
                  <a:pt x="0" y="0"/>
                </a:moveTo>
                <a:lnTo>
                  <a:pt x="0" y="21"/>
                </a:lnTo>
                <a:lnTo>
                  <a:pt x="19" y="21"/>
                </a:lnTo>
                <a:lnTo>
                  <a:pt x="19" y="0"/>
                </a:lnTo>
                <a:lnTo>
                  <a:pt x="0" y="0"/>
                </a:lnTo>
                <a:close/>
                <a:moveTo>
                  <a:pt x="0" y="171"/>
                </a:moveTo>
                <a:lnTo>
                  <a:pt x="0" y="193"/>
                </a:lnTo>
                <a:lnTo>
                  <a:pt x="19" y="193"/>
                </a:lnTo>
                <a:lnTo>
                  <a:pt x="19" y="171"/>
                </a:lnTo>
                <a:lnTo>
                  <a:pt x="0" y="171"/>
                </a:lnTo>
                <a:close/>
                <a:moveTo>
                  <a:pt x="0" y="343"/>
                </a:moveTo>
                <a:lnTo>
                  <a:pt x="0" y="365"/>
                </a:lnTo>
                <a:lnTo>
                  <a:pt x="19" y="365"/>
                </a:lnTo>
                <a:lnTo>
                  <a:pt x="19" y="343"/>
                </a:lnTo>
                <a:lnTo>
                  <a:pt x="0" y="343"/>
                </a:lnTo>
                <a:close/>
                <a:moveTo>
                  <a:pt x="0" y="515"/>
                </a:moveTo>
                <a:lnTo>
                  <a:pt x="0" y="536"/>
                </a:lnTo>
                <a:lnTo>
                  <a:pt x="19" y="536"/>
                </a:lnTo>
                <a:lnTo>
                  <a:pt x="19" y="515"/>
                </a:lnTo>
                <a:lnTo>
                  <a:pt x="0" y="515"/>
                </a:lnTo>
                <a:close/>
                <a:moveTo>
                  <a:pt x="0" y="687"/>
                </a:moveTo>
                <a:lnTo>
                  <a:pt x="0" y="708"/>
                </a:lnTo>
                <a:lnTo>
                  <a:pt x="19" y="708"/>
                </a:lnTo>
                <a:lnTo>
                  <a:pt x="19" y="687"/>
                </a:lnTo>
                <a:lnTo>
                  <a:pt x="0" y="687"/>
                </a:lnTo>
                <a:close/>
                <a:moveTo>
                  <a:pt x="0" y="858"/>
                </a:moveTo>
                <a:lnTo>
                  <a:pt x="0" y="879"/>
                </a:lnTo>
                <a:lnTo>
                  <a:pt x="19" y="879"/>
                </a:lnTo>
                <a:lnTo>
                  <a:pt x="19" y="858"/>
                </a:lnTo>
                <a:lnTo>
                  <a:pt x="0" y="858"/>
                </a:lnTo>
                <a:close/>
                <a:moveTo>
                  <a:pt x="0" y="1030"/>
                </a:moveTo>
                <a:lnTo>
                  <a:pt x="0" y="1051"/>
                </a:lnTo>
                <a:lnTo>
                  <a:pt x="19" y="1051"/>
                </a:lnTo>
                <a:lnTo>
                  <a:pt x="19" y="1030"/>
                </a:lnTo>
                <a:lnTo>
                  <a:pt x="0" y="1030"/>
                </a:lnTo>
                <a:close/>
                <a:moveTo>
                  <a:pt x="0" y="1201"/>
                </a:moveTo>
                <a:lnTo>
                  <a:pt x="0" y="1223"/>
                </a:lnTo>
                <a:lnTo>
                  <a:pt x="19" y="1223"/>
                </a:lnTo>
                <a:lnTo>
                  <a:pt x="19" y="1201"/>
                </a:lnTo>
                <a:lnTo>
                  <a:pt x="0" y="1201"/>
                </a:lnTo>
                <a:close/>
                <a:moveTo>
                  <a:pt x="0" y="1373"/>
                </a:moveTo>
                <a:lnTo>
                  <a:pt x="0" y="1395"/>
                </a:lnTo>
                <a:lnTo>
                  <a:pt x="19" y="1395"/>
                </a:lnTo>
                <a:lnTo>
                  <a:pt x="19" y="1373"/>
                </a:lnTo>
                <a:lnTo>
                  <a:pt x="0" y="137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32" name="Line 480"/>
          <p:cNvSpPr>
            <a:spLocks noChangeShapeType="1"/>
          </p:cNvSpPr>
          <p:nvPr/>
        </p:nvSpPr>
        <p:spPr bwMode="auto">
          <a:xfrm>
            <a:off x="2908301" y="5580063"/>
            <a:ext cx="44450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33" name="Line 481"/>
          <p:cNvSpPr>
            <a:spLocks noChangeShapeType="1"/>
          </p:cNvSpPr>
          <p:nvPr/>
        </p:nvSpPr>
        <p:spPr bwMode="auto">
          <a:xfrm flipV="1">
            <a:off x="2908301" y="2443163"/>
            <a:ext cx="4763" cy="313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34" name="Rectangle 482"/>
          <p:cNvSpPr>
            <a:spLocks noChangeArrowheads="1"/>
          </p:cNvSpPr>
          <p:nvPr/>
        </p:nvSpPr>
        <p:spPr bwMode="auto">
          <a:xfrm>
            <a:off x="5913439" y="2414588"/>
            <a:ext cx="16525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35" name="Rectangle 483"/>
          <p:cNvSpPr>
            <a:spLocks noChangeArrowheads="1"/>
          </p:cNvSpPr>
          <p:nvPr/>
        </p:nvSpPr>
        <p:spPr bwMode="auto">
          <a:xfrm>
            <a:off x="6894513" y="3224215"/>
            <a:ext cx="671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636" name="Rectangle 484"/>
          <p:cNvSpPr>
            <a:spLocks noChangeArrowheads="1"/>
          </p:cNvSpPr>
          <p:nvPr/>
        </p:nvSpPr>
        <p:spPr bwMode="auto">
          <a:xfrm>
            <a:off x="6605588" y="3719513"/>
            <a:ext cx="9604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7637" name="Group 485"/>
          <p:cNvGrpSpPr>
            <a:grpSpLocks/>
          </p:cNvGrpSpPr>
          <p:nvPr/>
        </p:nvGrpSpPr>
        <p:grpSpPr bwMode="auto">
          <a:xfrm>
            <a:off x="3267074" y="3687765"/>
            <a:ext cx="4165601" cy="1843087"/>
            <a:chOff x="1313" y="3290"/>
            <a:chExt cx="1839" cy="1191"/>
          </a:xfrm>
        </p:grpSpPr>
        <p:sp>
          <p:nvSpPr>
            <p:cNvPr id="177638" name="Line 486"/>
            <p:cNvSpPr>
              <a:spLocks noChangeShapeType="1"/>
            </p:cNvSpPr>
            <p:nvPr/>
          </p:nvSpPr>
          <p:spPr bwMode="auto">
            <a:xfrm>
              <a:off x="2722" y="3290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39" name="Line 487"/>
            <p:cNvSpPr>
              <a:spLocks noChangeShapeType="1"/>
            </p:cNvSpPr>
            <p:nvPr/>
          </p:nvSpPr>
          <p:spPr bwMode="auto">
            <a:xfrm>
              <a:off x="2816" y="3290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0" name="Line 488"/>
            <p:cNvSpPr>
              <a:spLocks noChangeShapeType="1"/>
            </p:cNvSpPr>
            <p:nvPr/>
          </p:nvSpPr>
          <p:spPr bwMode="auto">
            <a:xfrm>
              <a:off x="2911" y="3290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1" name="Line 489"/>
            <p:cNvSpPr>
              <a:spLocks noChangeShapeType="1"/>
            </p:cNvSpPr>
            <p:nvPr/>
          </p:nvSpPr>
          <p:spPr bwMode="auto">
            <a:xfrm>
              <a:off x="3005" y="3290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2" name="Line 490"/>
            <p:cNvSpPr>
              <a:spLocks noChangeShapeType="1"/>
            </p:cNvSpPr>
            <p:nvPr/>
          </p:nvSpPr>
          <p:spPr bwMode="auto">
            <a:xfrm>
              <a:off x="3099" y="3290"/>
              <a:ext cx="53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3" name="Line 491"/>
            <p:cNvSpPr>
              <a:spLocks noChangeShapeType="1"/>
            </p:cNvSpPr>
            <p:nvPr/>
          </p:nvSpPr>
          <p:spPr bwMode="auto">
            <a:xfrm flipV="1">
              <a:off x="2722" y="3302"/>
              <a:ext cx="1" cy="59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4" name="Line 492"/>
            <p:cNvSpPr>
              <a:spLocks noChangeShapeType="1"/>
            </p:cNvSpPr>
            <p:nvPr/>
          </p:nvSpPr>
          <p:spPr bwMode="auto">
            <a:xfrm>
              <a:off x="2628" y="3361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5" name="Line 493"/>
            <p:cNvSpPr>
              <a:spLocks noChangeShapeType="1"/>
            </p:cNvSpPr>
            <p:nvPr/>
          </p:nvSpPr>
          <p:spPr bwMode="auto">
            <a:xfrm>
              <a:off x="2722" y="3361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6" name="Line 494"/>
            <p:cNvSpPr>
              <a:spLocks noChangeShapeType="1"/>
            </p:cNvSpPr>
            <p:nvPr/>
          </p:nvSpPr>
          <p:spPr bwMode="auto">
            <a:xfrm flipV="1">
              <a:off x="2628" y="3367"/>
              <a:ext cx="1" cy="59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7" name="Line 495"/>
            <p:cNvSpPr>
              <a:spLocks noChangeShapeType="1"/>
            </p:cNvSpPr>
            <p:nvPr/>
          </p:nvSpPr>
          <p:spPr bwMode="auto">
            <a:xfrm>
              <a:off x="2368" y="3426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8" name="Line 496"/>
            <p:cNvSpPr>
              <a:spLocks noChangeShapeType="1"/>
            </p:cNvSpPr>
            <p:nvPr/>
          </p:nvSpPr>
          <p:spPr bwMode="auto">
            <a:xfrm>
              <a:off x="2463" y="3426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9" name="Line 497"/>
            <p:cNvSpPr>
              <a:spLocks noChangeShapeType="1"/>
            </p:cNvSpPr>
            <p:nvPr/>
          </p:nvSpPr>
          <p:spPr bwMode="auto">
            <a:xfrm>
              <a:off x="2557" y="3426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0" name="Line 498"/>
            <p:cNvSpPr>
              <a:spLocks noChangeShapeType="1"/>
            </p:cNvSpPr>
            <p:nvPr/>
          </p:nvSpPr>
          <p:spPr bwMode="auto">
            <a:xfrm flipV="1">
              <a:off x="2368" y="3426"/>
              <a:ext cx="1" cy="2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1" name="Line 499"/>
            <p:cNvSpPr>
              <a:spLocks noChangeShapeType="1"/>
            </p:cNvSpPr>
            <p:nvPr/>
          </p:nvSpPr>
          <p:spPr bwMode="auto">
            <a:xfrm>
              <a:off x="2321" y="3449"/>
              <a:ext cx="47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2" name="Line 500"/>
            <p:cNvSpPr>
              <a:spLocks noChangeShapeType="1"/>
            </p:cNvSpPr>
            <p:nvPr/>
          </p:nvSpPr>
          <p:spPr bwMode="auto">
            <a:xfrm flipV="1">
              <a:off x="2321" y="3449"/>
              <a:ext cx="1" cy="3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3" name="Line 501"/>
            <p:cNvSpPr>
              <a:spLocks noChangeShapeType="1"/>
            </p:cNvSpPr>
            <p:nvPr/>
          </p:nvSpPr>
          <p:spPr bwMode="auto">
            <a:xfrm>
              <a:off x="2209" y="3479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4" name="Line 502"/>
            <p:cNvSpPr>
              <a:spLocks noChangeShapeType="1"/>
            </p:cNvSpPr>
            <p:nvPr/>
          </p:nvSpPr>
          <p:spPr bwMode="auto">
            <a:xfrm>
              <a:off x="2303" y="3479"/>
              <a:ext cx="18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5" name="Line 503"/>
            <p:cNvSpPr>
              <a:spLocks noChangeShapeType="1"/>
            </p:cNvSpPr>
            <p:nvPr/>
          </p:nvSpPr>
          <p:spPr bwMode="auto">
            <a:xfrm flipV="1">
              <a:off x="2209" y="3479"/>
              <a:ext cx="1" cy="2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6" name="Line 504"/>
            <p:cNvSpPr>
              <a:spLocks noChangeShapeType="1"/>
            </p:cNvSpPr>
            <p:nvPr/>
          </p:nvSpPr>
          <p:spPr bwMode="auto">
            <a:xfrm>
              <a:off x="2203" y="3503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7" name="Line 505"/>
            <p:cNvSpPr>
              <a:spLocks noChangeShapeType="1"/>
            </p:cNvSpPr>
            <p:nvPr/>
          </p:nvSpPr>
          <p:spPr bwMode="auto">
            <a:xfrm flipV="1">
              <a:off x="2203" y="3503"/>
              <a:ext cx="1" cy="2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8" name="Line 506"/>
            <p:cNvSpPr>
              <a:spLocks noChangeShapeType="1"/>
            </p:cNvSpPr>
            <p:nvPr/>
          </p:nvSpPr>
          <p:spPr bwMode="auto">
            <a:xfrm>
              <a:off x="2150" y="3526"/>
              <a:ext cx="53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9" name="Line 507"/>
            <p:cNvSpPr>
              <a:spLocks noChangeShapeType="1"/>
            </p:cNvSpPr>
            <p:nvPr/>
          </p:nvSpPr>
          <p:spPr bwMode="auto">
            <a:xfrm flipV="1">
              <a:off x="2150" y="3526"/>
              <a:ext cx="1" cy="3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0" name="Line 508"/>
            <p:cNvSpPr>
              <a:spLocks noChangeShapeType="1"/>
            </p:cNvSpPr>
            <p:nvPr/>
          </p:nvSpPr>
          <p:spPr bwMode="auto">
            <a:xfrm>
              <a:off x="2127" y="3556"/>
              <a:ext cx="23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1" name="Line 509"/>
            <p:cNvSpPr>
              <a:spLocks noChangeShapeType="1"/>
            </p:cNvSpPr>
            <p:nvPr/>
          </p:nvSpPr>
          <p:spPr bwMode="auto">
            <a:xfrm flipV="1">
              <a:off x="2127" y="3556"/>
              <a:ext cx="1" cy="2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2" name="Line 510"/>
            <p:cNvSpPr>
              <a:spLocks noChangeShapeType="1"/>
            </p:cNvSpPr>
            <p:nvPr/>
          </p:nvSpPr>
          <p:spPr bwMode="auto">
            <a:xfrm>
              <a:off x="2097" y="3579"/>
              <a:ext cx="30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3" name="Line 511"/>
            <p:cNvSpPr>
              <a:spLocks noChangeShapeType="1"/>
            </p:cNvSpPr>
            <p:nvPr/>
          </p:nvSpPr>
          <p:spPr bwMode="auto">
            <a:xfrm flipV="1">
              <a:off x="2097" y="3579"/>
              <a:ext cx="1" cy="2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4" name="Line 512"/>
            <p:cNvSpPr>
              <a:spLocks noChangeShapeType="1"/>
            </p:cNvSpPr>
            <p:nvPr/>
          </p:nvSpPr>
          <p:spPr bwMode="auto">
            <a:xfrm>
              <a:off x="2026" y="3603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5" name="Line 513"/>
            <p:cNvSpPr>
              <a:spLocks noChangeShapeType="1"/>
            </p:cNvSpPr>
            <p:nvPr/>
          </p:nvSpPr>
          <p:spPr bwMode="auto">
            <a:xfrm flipV="1">
              <a:off x="2026" y="3603"/>
              <a:ext cx="1" cy="2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6" name="Line 514"/>
            <p:cNvSpPr>
              <a:spLocks noChangeShapeType="1"/>
            </p:cNvSpPr>
            <p:nvPr/>
          </p:nvSpPr>
          <p:spPr bwMode="auto">
            <a:xfrm>
              <a:off x="2020" y="3626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7" name="Line 515"/>
            <p:cNvSpPr>
              <a:spLocks noChangeShapeType="1"/>
            </p:cNvSpPr>
            <p:nvPr/>
          </p:nvSpPr>
          <p:spPr bwMode="auto">
            <a:xfrm flipV="1">
              <a:off x="2020" y="3626"/>
              <a:ext cx="1" cy="3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8" name="Line 516"/>
            <p:cNvSpPr>
              <a:spLocks noChangeShapeType="1"/>
            </p:cNvSpPr>
            <p:nvPr/>
          </p:nvSpPr>
          <p:spPr bwMode="auto">
            <a:xfrm>
              <a:off x="1973" y="3656"/>
              <a:ext cx="47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9" name="Line 517"/>
            <p:cNvSpPr>
              <a:spLocks noChangeShapeType="1"/>
            </p:cNvSpPr>
            <p:nvPr/>
          </p:nvSpPr>
          <p:spPr bwMode="auto">
            <a:xfrm flipV="1">
              <a:off x="1973" y="3656"/>
              <a:ext cx="1" cy="2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0" name="Line 518"/>
            <p:cNvSpPr>
              <a:spLocks noChangeShapeType="1"/>
            </p:cNvSpPr>
            <p:nvPr/>
          </p:nvSpPr>
          <p:spPr bwMode="auto">
            <a:xfrm>
              <a:off x="1726" y="3679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1" name="Line 519"/>
            <p:cNvSpPr>
              <a:spLocks noChangeShapeType="1"/>
            </p:cNvSpPr>
            <p:nvPr/>
          </p:nvSpPr>
          <p:spPr bwMode="auto">
            <a:xfrm>
              <a:off x="1820" y="3679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2" name="Line 520"/>
            <p:cNvSpPr>
              <a:spLocks noChangeShapeType="1"/>
            </p:cNvSpPr>
            <p:nvPr/>
          </p:nvSpPr>
          <p:spPr bwMode="auto">
            <a:xfrm>
              <a:off x="1914" y="3679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3" name="Line 521"/>
            <p:cNvSpPr>
              <a:spLocks noChangeShapeType="1"/>
            </p:cNvSpPr>
            <p:nvPr/>
          </p:nvSpPr>
          <p:spPr bwMode="auto">
            <a:xfrm flipV="1">
              <a:off x="1726" y="3679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4" name="Line 522"/>
            <p:cNvSpPr>
              <a:spLocks noChangeShapeType="1"/>
            </p:cNvSpPr>
            <p:nvPr/>
          </p:nvSpPr>
          <p:spPr bwMode="auto">
            <a:xfrm>
              <a:off x="1678" y="3697"/>
              <a:ext cx="48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5" name="Line 523"/>
            <p:cNvSpPr>
              <a:spLocks noChangeShapeType="1"/>
            </p:cNvSpPr>
            <p:nvPr/>
          </p:nvSpPr>
          <p:spPr bwMode="auto">
            <a:xfrm flipV="1">
              <a:off x="1678" y="3697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6" name="Line 524"/>
            <p:cNvSpPr>
              <a:spLocks noChangeShapeType="1"/>
            </p:cNvSpPr>
            <p:nvPr/>
          </p:nvSpPr>
          <p:spPr bwMode="auto">
            <a:xfrm>
              <a:off x="1637" y="3715"/>
              <a:ext cx="4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7" name="Line 525"/>
            <p:cNvSpPr>
              <a:spLocks noChangeShapeType="1"/>
            </p:cNvSpPr>
            <p:nvPr/>
          </p:nvSpPr>
          <p:spPr bwMode="auto">
            <a:xfrm flipV="1">
              <a:off x="1637" y="3715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8" name="Line 526"/>
            <p:cNvSpPr>
              <a:spLocks noChangeShapeType="1"/>
            </p:cNvSpPr>
            <p:nvPr/>
          </p:nvSpPr>
          <p:spPr bwMode="auto">
            <a:xfrm>
              <a:off x="1631" y="3732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9" name="Line 527"/>
            <p:cNvSpPr>
              <a:spLocks noChangeShapeType="1"/>
            </p:cNvSpPr>
            <p:nvPr/>
          </p:nvSpPr>
          <p:spPr bwMode="auto">
            <a:xfrm flipV="1">
              <a:off x="1631" y="3732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0" name="Line 528"/>
            <p:cNvSpPr>
              <a:spLocks noChangeShapeType="1"/>
            </p:cNvSpPr>
            <p:nvPr/>
          </p:nvSpPr>
          <p:spPr bwMode="auto">
            <a:xfrm>
              <a:off x="1602" y="3750"/>
              <a:ext cx="2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1" name="Line 529"/>
            <p:cNvSpPr>
              <a:spLocks noChangeShapeType="1"/>
            </p:cNvSpPr>
            <p:nvPr/>
          </p:nvSpPr>
          <p:spPr bwMode="auto">
            <a:xfrm flipV="1">
              <a:off x="1602" y="3750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2" name="Line 530"/>
            <p:cNvSpPr>
              <a:spLocks noChangeShapeType="1"/>
            </p:cNvSpPr>
            <p:nvPr/>
          </p:nvSpPr>
          <p:spPr bwMode="auto">
            <a:xfrm>
              <a:off x="1602" y="3768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3" name="Line 531"/>
            <p:cNvSpPr>
              <a:spLocks noChangeShapeType="1"/>
            </p:cNvSpPr>
            <p:nvPr/>
          </p:nvSpPr>
          <p:spPr bwMode="auto">
            <a:xfrm flipV="1">
              <a:off x="1602" y="3768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4" name="Line 532"/>
            <p:cNvSpPr>
              <a:spLocks noChangeShapeType="1"/>
            </p:cNvSpPr>
            <p:nvPr/>
          </p:nvSpPr>
          <p:spPr bwMode="auto">
            <a:xfrm>
              <a:off x="1584" y="3780"/>
              <a:ext cx="18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5" name="Line 533"/>
            <p:cNvSpPr>
              <a:spLocks noChangeShapeType="1"/>
            </p:cNvSpPr>
            <p:nvPr/>
          </p:nvSpPr>
          <p:spPr bwMode="auto">
            <a:xfrm flipV="1">
              <a:off x="1584" y="3780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6" name="Line 534"/>
            <p:cNvSpPr>
              <a:spLocks noChangeShapeType="1"/>
            </p:cNvSpPr>
            <p:nvPr/>
          </p:nvSpPr>
          <p:spPr bwMode="auto">
            <a:xfrm>
              <a:off x="1578" y="3797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7" name="Line 535"/>
            <p:cNvSpPr>
              <a:spLocks noChangeShapeType="1"/>
            </p:cNvSpPr>
            <p:nvPr/>
          </p:nvSpPr>
          <p:spPr bwMode="auto">
            <a:xfrm flipV="1">
              <a:off x="1578" y="3797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8" name="Line 536"/>
            <p:cNvSpPr>
              <a:spLocks noChangeShapeType="1"/>
            </p:cNvSpPr>
            <p:nvPr/>
          </p:nvSpPr>
          <p:spPr bwMode="auto">
            <a:xfrm>
              <a:off x="1572" y="3815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9" name="Line 537"/>
            <p:cNvSpPr>
              <a:spLocks noChangeShapeType="1"/>
            </p:cNvSpPr>
            <p:nvPr/>
          </p:nvSpPr>
          <p:spPr bwMode="auto">
            <a:xfrm flipV="1">
              <a:off x="1572" y="3815"/>
              <a:ext cx="1" cy="35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0" name="Line 538"/>
            <p:cNvSpPr>
              <a:spLocks noChangeShapeType="1"/>
            </p:cNvSpPr>
            <p:nvPr/>
          </p:nvSpPr>
          <p:spPr bwMode="auto">
            <a:xfrm>
              <a:off x="1566" y="3850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1" name="Line 539"/>
            <p:cNvSpPr>
              <a:spLocks noChangeShapeType="1"/>
            </p:cNvSpPr>
            <p:nvPr/>
          </p:nvSpPr>
          <p:spPr bwMode="auto">
            <a:xfrm flipV="1">
              <a:off x="1566" y="3850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2" name="Line 540"/>
            <p:cNvSpPr>
              <a:spLocks noChangeShapeType="1"/>
            </p:cNvSpPr>
            <p:nvPr/>
          </p:nvSpPr>
          <p:spPr bwMode="auto">
            <a:xfrm>
              <a:off x="1566" y="3868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3" name="Line 541"/>
            <p:cNvSpPr>
              <a:spLocks noChangeShapeType="1"/>
            </p:cNvSpPr>
            <p:nvPr/>
          </p:nvSpPr>
          <p:spPr bwMode="auto">
            <a:xfrm flipV="1">
              <a:off x="1566" y="3868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4" name="Line 542"/>
            <p:cNvSpPr>
              <a:spLocks noChangeShapeType="1"/>
            </p:cNvSpPr>
            <p:nvPr/>
          </p:nvSpPr>
          <p:spPr bwMode="auto">
            <a:xfrm>
              <a:off x="1561" y="3886"/>
              <a:ext cx="5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5" name="Line 543"/>
            <p:cNvSpPr>
              <a:spLocks noChangeShapeType="1"/>
            </p:cNvSpPr>
            <p:nvPr/>
          </p:nvSpPr>
          <p:spPr bwMode="auto">
            <a:xfrm flipV="1">
              <a:off x="1561" y="3886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6" name="Line 544"/>
            <p:cNvSpPr>
              <a:spLocks noChangeShapeType="1"/>
            </p:cNvSpPr>
            <p:nvPr/>
          </p:nvSpPr>
          <p:spPr bwMode="auto">
            <a:xfrm>
              <a:off x="1561" y="3903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7" name="Line 545"/>
            <p:cNvSpPr>
              <a:spLocks noChangeShapeType="1"/>
            </p:cNvSpPr>
            <p:nvPr/>
          </p:nvSpPr>
          <p:spPr bwMode="auto">
            <a:xfrm flipV="1">
              <a:off x="1561" y="3903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8" name="Line 546"/>
            <p:cNvSpPr>
              <a:spLocks noChangeShapeType="1"/>
            </p:cNvSpPr>
            <p:nvPr/>
          </p:nvSpPr>
          <p:spPr bwMode="auto">
            <a:xfrm>
              <a:off x="1561" y="3921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9" name="Line 547"/>
            <p:cNvSpPr>
              <a:spLocks noChangeShapeType="1"/>
            </p:cNvSpPr>
            <p:nvPr/>
          </p:nvSpPr>
          <p:spPr bwMode="auto">
            <a:xfrm flipV="1">
              <a:off x="1561" y="3921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0" name="Line 548"/>
            <p:cNvSpPr>
              <a:spLocks noChangeShapeType="1"/>
            </p:cNvSpPr>
            <p:nvPr/>
          </p:nvSpPr>
          <p:spPr bwMode="auto">
            <a:xfrm>
              <a:off x="1561" y="39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1" name="Line 549"/>
            <p:cNvSpPr>
              <a:spLocks noChangeShapeType="1"/>
            </p:cNvSpPr>
            <p:nvPr/>
          </p:nvSpPr>
          <p:spPr bwMode="auto">
            <a:xfrm flipV="1">
              <a:off x="1561" y="3939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2" name="Line 550"/>
            <p:cNvSpPr>
              <a:spLocks noChangeShapeType="1"/>
            </p:cNvSpPr>
            <p:nvPr/>
          </p:nvSpPr>
          <p:spPr bwMode="auto">
            <a:xfrm>
              <a:off x="1561" y="3951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3" name="Line 551"/>
            <p:cNvSpPr>
              <a:spLocks noChangeShapeType="1"/>
            </p:cNvSpPr>
            <p:nvPr/>
          </p:nvSpPr>
          <p:spPr bwMode="auto">
            <a:xfrm flipV="1">
              <a:off x="1561" y="3951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4" name="Line 552"/>
            <p:cNvSpPr>
              <a:spLocks noChangeShapeType="1"/>
            </p:cNvSpPr>
            <p:nvPr/>
          </p:nvSpPr>
          <p:spPr bwMode="auto">
            <a:xfrm>
              <a:off x="1555" y="3968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5" name="Line 553"/>
            <p:cNvSpPr>
              <a:spLocks noChangeShapeType="1"/>
            </p:cNvSpPr>
            <p:nvPr/>
          </p:nvSpPr>
          <p:spPr bwMode="auto">
            <a:xfrm flipV="1">
              <a:off x="1555" y="3968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6" name="Line 554"/>
            <p:cNvSpPr>
              <a:spLocks noChangeShapeType="1"/>
            </p:cNvSpPr>
            <p:nvPr/>
          </p:nvSpPr>
          <p:spPr bwMode="auto">
            <a:xfrm>
              <a:off x="1549" y="3986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7" name="Line 555"/>
            <p:cNvSpPr>
              <a:spLocks noChangeShapeType="1"/>
            </p:cNvSpPr>
            <p:nvPr/>
          </p:nvSpPr>
          <p:spPr bwMode="auto">
            <a:xfrm flipV="1">
              <a:off x="1549" y="3986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8" name="Line 556"/>
            <p:cNvSpPr>
              <a:spLocks noChangeShapeType="1"/>
            </p:cNvSpPr>
            <p:nvPr/>
          </p:nvSpPr>
          <p:spPr bwMode="auto">
            <a:xfrm>
              <a:off x="1549" y="4004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9" name="Line 557"/>
            <p:cNvSpPr>
              <a:spLocks noChangeShapeType="1"/>
            </p:cNvSpPr>
            <p:nvPr/>
          </p:nvSpPr>
          <p:spPr bwMode="auto">
            <a:xfrm flipV="1">
              <a:off x="1549" y="4004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0" name="Line 558"/>
            <p:cNvSpPr>
              <a:spLocks noChangeShapeType="1"/>
            </p:cNvSpPr>
            <p:nvPr/>
          </p:nvSpPr>
          <p:spPr bwMode="auto">
            <a:xfrm>
              <a:off x="1543" y="4021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1" name="Line 559"/>
            <p:cNvSpPr>
              <a:spLocks noChangeShapeType="1"/>
            </p:cNvSpPr>
            <p:nvPr/>
          </p:nvSpPr>
          <p:spPr bwMode="auto">
            <a:xfrm flipV="1">
              <a:off x="1543" y="4021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2" name="Line 560"/>
            <p:cNvSpPr>
              <a:spLocks noChangeShapeType="1"/>
            </p:cNvSpPr>
            <p:nvPr/>
          </p:nvSpPr>
          <p:spPr bwMode="auto">
            <a:xfrm>
              <a:off x="1531" y="4039"/>
              <a:ext cx="12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3" name="Line 561"/>
            <p:cNvSpPr>
              <a:spLocks noChangeShapeType="1"/>
            </p:cNvSpPr>
            <p:nvPr/>
          </p:nvSpPr>
          <p:spPr bwMode="auto">
            <a:xfrm flipV="1">
              <a:off x="1531" y="4039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4" name="Line 562"/>
            <p:cNvSpPr>
              <a:spLocks noChangeShapeType="1"/>
            </p:cNvSpPr>
            <p:nvPr/>
          </p:nvSpPr>
          <p:spPr bwMode="auto">
            <a:xfrm>
              <a:off x="1519" y="4057"/>
              <a:ext cx="12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5" name="Line 563"/>
            <p:cNvSpPr>
              <a:spLocks noChangeShapeType="1"/>
            </p:cNvSpPr>
            <p:nvPr/>
          </p:nvSpPr>
          <p:spPr bwMode="auto">
            <a:xfrm flipV="1">
              <a:off x="1519" y="4057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6" name="Line 564"/>
            <p:cNvSpPr>
              <a:spLocks noChangeShapeType="1"/>
            </p:cNvSpPr>
            <p:nvPr/>
          </p:nvSpPr>
          <p:spPr bwMode="auto">
            <a:xfrm>
              <a:off x="1513" y="4074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7" name="Line 565"/>
            <p:cNvSpPr>
              <a:spLocks noChangeShapeType="1"/>
            </p:cNvSpPr>
            <p:nvPr/>
          </p:nvSpPr>
          <p:spPr bwMode="auto">
            <a:xfrm flipV="1">
              <a:off x="1513" y="4074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8" name="Line 566"/>
            <p:cNvSpPr>
              <a:spLocks noChangeShapeType="1"/>
            </p:cNvSpPr>
            <p:nvPr/>
          </p:nvSpPr>
          <p:spPr bwMode="auto">
            <a:xfrm>
              <a:off x="1507" y="4092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9" name="Line 567"/>
            <p:cNvSpPr>
              <a:spLocks noChangeShapeType="1"/>
            </p:cNvSpPr>
            <p:nvPr/>
          </p:nvSpPr>
          <p:spPr bwMode="auto">
            <a:xfrm flipV="1">
              <a:off x="1507" y="4092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0" name="Line 568"/>
            <p:cNvSpPr>
              <a:spLocks noChangeShapeType="1"/>
            </p:cNvSpPr>
            <p:nvPr/>
          </p:nvSpPr>
          <p:spPr bwMode="auto">
            <a:xfrm>
              <a:off x="1502" y="4110"/>
              <a:ext cx="5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1" name="Line 569"/>
            <p:cNvSpPr>
              <a:spLocks noChangeShapeType="1"/>
            </p:cNvSpPr>
            <p:nvPr/>
          </p:nvSpPr>
          <p:spPr bwMode="auto">
            <a:xfrm flipV="1">
              <a:off x="1502" y="4110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2" name="Line 570"/>
            <p:cNvSpPr>
              <a:spLocks noChangeShapeType="1"/>
            </p:cNvSpPr>
            <p:nvPr/>
          </p:nvSpPr>
          <p:spPr bwMode="auto">
            <a:xfrm>
              <a:off x="1496" y="4122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3" name="Line 571"/>
            <p:cNvSpPr>
              <a:spLocks noChangeShapeType="1"/>
            </p:cNvSpPr>
            <p:nvPr/>
          </p:nvSpPr>
          <p:spPr bwMode="auto">
            <a:xfrm flipV="1">
              <a:off x="1496" y="4122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4" name="Line 572"/>
            <p:cNvSpPr>
              <a:spLocks noChangeShapeType="1"/>
            </p:cNvSpPr>
            <p:nvPr/>
          </p:nvSpPr>
          <p:spPr bwMode="auto">
            <a:xfrm>
              <a:off x="1384" y="4139"/>
              <a:ext cx="59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5" name="Line 573"/>
            <p:cNvSpPr>
              <a:spLocks noChangeShapeType="1"/>
            </p:cNvSpPr>
            <p:nvPr/>
          </p:nvSpPr>
          <p:spPr bwMode="auto">
            <a:xfrm>
              <a:off x="1478" y="4139"/>
              <a:ext cx="18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6" name="Line 574"/>
            <p:cNvSpPr>
              <a:spLocks noChangeShapeType="1"/>
            </p:cNvSpPr>
            <p:nvPr/>
          </p:nvSpPr>
          <p:spPr bwMode="auto">
            <a:xfrm flipV="1">
              <a:off x="1384" y="4139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7" name="Line 575"/>
            <p:cNvSpPr>
              <a:spLocks noChangeShapeType="1"/>
            </p:cNvSpPr>
            <p:nvPr/>
          </p:nvSpPr>
          <p:spPr bwMode="auto">
            <a:xfrm>
              <a:off x="1372" y="4157"/>
              <a:ext cx="12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8" name="Line 576"/>
            <p:cNvSpPr>
              <a:spLocks noChangeShapeType="1"/>
            </p:cNvSpPr>
            <p:nvPr/>
          </p:nvSpPr>
          <p:spPr bwMode="auto">
            <a:xfrm flipV="1">
              <a:off x="1372" y="4157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9" name="Line 577"/>
            <p:cNvSpPr>
              <a:spLocks noChangeShapeType="1"/>
            </p:cNvSpPr>
            <p:nvPr/>
          </p:nvSpPr>
          <p:spPr bwMode="auto">
            <a:xfrm>
              <a:off x="1372" y="4175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0" name="Line 578"/>
            <p:cNvSpPr>
              <a:spLocks noChangeShapeType="1"/>
            </p:cNvSpPr>
            <p:nvPr/>
          </p:nvSpPr>
          <p:spPr bwMode="auto">
            <a:xfrm flipV="1">
              <a:off x="1372" y="4175"/>
              <a:ext cx="1" cy="1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1" name="Line 579"/>
            <p:cNvSpPr>
              <a:spLocks noChangeShapeType="1"/>
            </p:cNvSpPr>
            <p:nvPr/>
          </p:nvSpPr>
          <p:spPr bwMode="auto">
            <a:xfrm>
              <a:off x="1372" y="4186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2" name="Line 580"/>
            <p:cNvSpPr>
              <a:spLocks noChangeShapeType="1"/>
            </p:cNvSpPr>
            <p:nvPr/>
          </p:nvSpPr>
          <p:spPr bwMode="auto">
            <a:xfrm flipV="1">
              <a:off x="1372" y="4186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3" name="Line 581"/>
            <p:cNvSpPr>
              <a:spLocks noChangeShapeType="1"/>
            </p:cNvSpPr>
            <p:nvPr/>
          </p:nvSpPr>
          <p:spPr bwMode="auto">
            <a:xfrm>
              <a:off x="1366" y="4204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4" name="Line 582"/>
            <p:cNvSpPr>
              <a:spLocks noChangeShapeType="1"/>
            </p:cNvSpPr>
            <p:nvPr/>
          </p:nvSpPr>
          <p:spPr bwMode="auto">
            <a:xfrm flipV="1">
              <a:off x="1366" y="4204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5" name="Line 583"/>
            <p:cNvSpPr>
              <a:spLocks noChangeShapeType="1"/>
            </p:cNvSpPr>
            <p:nvPr/>
          </p:nvSpPr>
          <p:spPr bwMode="auto">
            <a:xfrm>
              <a:off x="1366" y="4216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6" name="Line 584"/>
            <p:cNvSpPr>
              <a:spLocks noChangeShapeType="1"/>
            </p:cNvSpPr>
            <p:nvPr/>
          </p:nvSpPr>
          <p:spPr bwMode="auto">
            <a:xfrm flipV="1">
              <a:off x="1366" y="4216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7" name="Line 585"/>
            <p:cNvSpPr>
              <a:spLocks noChangeShapeType="1"/>
            </p:cNvSpPr>
            <p:nvPr/>
          </p:nvSpPr>
          <p:spPr bwMode="auto">
            <a:xfrm>
              <a:off x="1354" y="4234"/>
              <a:ext cx="12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8" name="Line 586"/>
            <p:cNvSpPr>
              <a:spLocks noChangeShapeType="1"/>
            </p:cNvSpPr>
            <p:nvPr/>
          </p:nvSpPr>
          <p:spPr bwMode="auto">
            <a:xfrm flipV="1">
              <a:off x="1354" y="4234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9" name="Line 587"/>
            <p:cNvSpPr>
              <a:spLocks noChangeShapeType="1"/>
            </p:cNvSpPr>
            <p:nvPr/>
          </p:nvSpPr>
          <p:spPr bwMode="auto">
            <a:xfrm>
              <a:off x="1354" y="4251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0" name="Line 588"/>
            <p:cNvSpPr>
              <a:spLocks noChangeShapeType="1"/>
            </p:cNvSpPr>
            <p:nvPr/>
          </p:nvSpPr>
          <p:spPr bwMode="auto">
            <a:xfrm flipV="1">
              <a:off x="1354" y="4251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1" name="Line 589"/>
            <p:cNvSpPr>
              <a:spLocks noChangeShapeType="1"/>
            </p:cNvSpPr>
            <p:nvPr/>
          </p:nvSpPr>
          <p:spPr bwMode="auto">
            <a:xfrm>
              <a:off x="1342" y="4263"/>
              <a:ext cx="12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2" name="Line 590"/>
            <p:cNvSpPr>
              <a:spLocks noChangeShapeType="1"/>
            </p:cNvSpPr>
            <p:nvPr/>
          </p:nvSpPr>
          <p:spPr bwMode="auto">
            <a:xfrm flipV="1">
              <a:off x="1342" y="4263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3" name="Line 591"/>
            <p:cNvSpPr>
              <a:spLocks noChangeShapeType="1"/>
            </p:cNvSpPr>
            <p:nvPr/>
          </p:nvSpPr>
          <p:spPr bwMode="auto">
            <a:xfrm>
              <a:off x="1342" y="4281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4" name="Line 592"/>
            <p:cNvSpPr>
              <a:spLocks noChangeShapeType="1"/>
            </p:cNvSpPr>
            <p:nvPr/>
          </p:nvSpPr>
          <p:spPr bwMode="auto">
            <a:xfrm flipV="1">
              <a:off x="1342" y="4281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5" name="Line 593"/>
            <p:cNvSpPr>
              <a:spLocks noChangeShapeType="1"/>
            </p:cNvSpPr>
            <p:nvPr/>
          </p:nvSpPr>
          <p:spPr bwMode="auto">
            <a:xfrm>
              <a:off x="1337" y="4298"/>
              <a:ext cx="5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6" name="Line 594"/>
            <p:cNvSpPr>
              <a:spLocks noChangeShapeType="1"/>
            </p:cNvSpPr>
            <p:nvPr/>
          </p:nvSpPr>
          <p:spPr bwMode="auto">
            <a:xfrm flipV="1">
              <a:off x="1337" y="4298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7" name="Line 595"/>
            <p:cNvSpPr>
              <a:spLocks noChangeShapeType="1"/>
            </p:cNvSpPr>
            <p:nvPr/>
          </p:nvSpPr>
          <p:spPr bwMode="auto">
            <a:xfrm>
              <a:off x="1337" y="431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8" name="Line 596"/>
            <p:cNvSpPr>
              <a:spLocks noChangeShapeType="1"/>
            </p:cNvSpPr>
            <p:nvPr/>
          </p:nvSpPr>
          <p:spPr bwMode="auto">
            <a:xfrm flipV="1">
              <a:off x="1337" y="4310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9" name="Line 597"/>
            <p:cNvSpPr>
              <a:spLocks noChangeShapeType="1"/>
            </p:cNvSpPr>
            <p:nvPr/>
          </p:nvSpPr>
          <p:spPr bwMode="auto">
            <a:xfrm>
              <a:off x="1337" y="4328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0" name="Line 598"/>
            <p:cNvSpPr>
              <a:spLocks noChangeShapeType="1"/>
            </p:cNvSpPr>
            <p:nvPr/>
          </p:nvSpPr>
          <p:spPr bwMode="auto">
            <a:xfrm flipV="1">
              <a:off x="1337" y="4328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1" name="Line 599"/>
            <p:cNvSpPr>
              <a:spLocks noChangeShapeType="1"/>
            </p:cNvSpPr>
            <p:nvPr/>
          </p:nvSpPr>
          <p:spPr bwMode="auto">
            <a:xfrm>
              <a:off x="1337" y="434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2" name="Line 600"/>
            <p:cNvSpPr>
              <a:spLocks noChangeShapeType="1"/>
            </p:cNvSpPr>
            <p:nvPr/>
          </p:nvSpPr>
          <p:spPr bwMode="auto">
            <a:xfrm flipV="1">
              <a:off x="1337" y="4340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3" name="Line 601"/>
            <p:cNvSpPr>
              <a:spLocks noChangeShapeType="1"/>
            </p:cNvSpPr>
            <p:nvPr/>
          </p:nvSpPr>
          <p:spPr bwMode="auto">
            <a:xfrm>
              <a:off x="1331" y="4357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4" name="Line 602"/>
            <p:cNvSpPr>
              <a:spLocks noChangeShapeType="1"/>
            </p:cNvSpPr>
            <p:nvPr/>
          </p:nvSpPr>
          <p:spPr bwMode="auto">
            <a:xfrm flipV="1">
              <a:off x="1331" y="4357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5" name="Line 603"/>
            <p:cNvSpPr>
              <a:spLocks noChangeShapeType="1"/>
            </p:cNvSpPr>
            <p:nvPr/>
          </p:nvSpPr>
          <p:spPr bwMode="auto">
            <a:xfrm>
              <a:off x="1331" y="4375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6" name="Line 604"/>
            <p:cNvSpPr>
              <a:spLocks noChangeShapeType="1"/>
            </p:cNvSpPr>
            <p:nvPr/>
          </p:nvSpPr>
          <p:spPr bwMode="auto">
            <a:xfrm flipV="1">
              <a:off x="1331" y="4375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7" name="Line 605"/>
            <p:cNvSpPr>
              <a:spLocks noChangeShapeType="1"/>
            </p:cNvSpPr>
            <p:nvPr/>
          </p:nvSpPr>
          <p:spPr bwMode="auto">
            <a:xfrm>
              <a:off x="1331" y="4387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8" name="Line 606"/>
            <p:cNvSpPr>
              <a:spLocks noChangeShapeType="1"/>
            </p:cNvSpPr>
            <p:nvPr/>
          </p:nvSpPr>
          <p:spPr bwMode="auto">
            <a:xfrm flipV="1">
              <a:off x="1331" y="4387"/>
              <a:ext cx="1" cy="1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9" name="Line 607"/>
            <p:cNvSpPr>
              <a:spLocks noChangeShapeType="1"/>
            </p:cNvSpPr>
            <p:nvPr/>
          </p:nvSpPr>
          <p:spPr bwMode="auto">
            <a:xfrm>
              <a:off x="1325" y="4405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0" name="Line 608"/>
            <p:cNvSpPr>
              <a:spLocks noChangeShapeType="1"/>
            </p:cNvSpPr>
            <p:nvPr/>
          </p:nvSpPr>
          <p:spPr bwMode="auto">
            <a:xfrm flipV="1">
              <a:off x="1325" y="4405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1" name="Line 609"/>
            <p:cNvSpPr>
              <a:spLocks noChangeShapeType="1"/>
            </p:cNvSpPr>
            <p:nvPr/>
          </p:nvSpPr>
          <p:spPr bwMode="auto">
            <a:xfrm>
              <a:off x="1319" y="4422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2" name="Line 610"/>
            <p:cNvSpPr>
              <a:spLocks noChangeShapeType="1"/>
            </p:cNvSpPr>
            <p:nvPr/>
          </p:nvSpPr>
          <p:spPr bwMode="auto">
            <a:xfrm flipV="1">
              <a:off x="1319" y="4422"/>
              <a:ext cx="1" cy="3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3" name="Line 611"/>
            <p:cNvSpPr>
              <a:spLocks noChangeShapeType="1"/>
            </p:cNvSpPr>
            <p:nvPr/>
          </p:nvSpPr>
          <p:spPr bwMode="auto">
            <a:xfrm>
              <a:off x="1319" y="4452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4" name="Line 612"/>
            <p:cNvSpPr>
              <a:spLocks noChangeShapeType="1"/>
            </p:cNvSpPr>
            <p:nvPr/>
          </p:nvSpPr>
          <p:spPr bwMode="auto">
            <a:xfrm flipV="1">
              <a:off x="1319" y="4452"/>
              <a:ext cx="1" cy="1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5" name="Line 613"/>
            <p:cNvSpPr>
              <a:spLocks noChangeShapeType="1"/>
            </p:cNvSpPr>
            <p:nvPr/>
          </p:nvSpPr>
          <p:spPr bwMode="auto">
            <a:xfrm>
              <a:off x="1313" y="4464"/>
              <a:ext cx="6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6" name="Line 614"/>
            <p:cNvSpPr>
              <a:spLocks noChangeShapeType="1"/>
            </p:cNvSpPr>
            <p:nvPr/>
          </p:nvSpPr>
          <p:spPr bwMode="auto">
            <a:xfrm flipV="1">
              <a:off x="1313" y="4464"/>
              <a:ext cx="1" cy="1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7" name="Line 615"/>
            <p:cNvSpPr>
              <a:spLocks noChangeShapeType="1"/>
            </p:cNvSpPr>
            <p:nvPr/>
          </p:nvSpPr>
          <p:spPr bwMode="auto">
            <a:xfrm>
              <a:off x="3005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8" name="Line 616"/>
            <p:cNvSpPr>
              <a:spLocks noChangeShapeType="1"/>
            </p:cNvSpPr>
            <p:nvPr/>
          </p:nvSpPr>
          <p:spPr bwMode="auto">
            <a:xfrm>
              <a:off x="2999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9" name="Line 617"/>
            <p:cNvSpPr>
              <a:spLocks noChangeShapeType="1"/>
            </p:cNvSpPr>
            <p:nvPr/>
          </p:nvSpPr>
          <p:spPr bwMode="auto">
            <a:xfrm>
              <a:off x="2993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0" name="Line 618"/>
            <p:cNvSpPr>
              <a:spLocks noChangeShapeType="1"/>
            </p:cNvSpPr>
            <p:nvPr/>
          </p:nvSpPr>
          <p:spPr bwMode="auto">
            <a:xfrm>
              <a:off x="2987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1" name="Line 619"/>
            <p:cNvSpPr>
              <a:spLocks noChangeShapeType="1"/>
            </p:cNvSpPr>
            <p:nvPr/>
          </p:nvSpPr>
          <p:spPr bwMode="auto">
            <a:xfrm>
              <a:off x="2970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2" name="Line 620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3" name="Line 621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4" name="Line 622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5" name="Line 623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6" name="Line 624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7" name="Line 625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8" name="Line 626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9" name="Line 627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0" name="Line 628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1" name="Line 629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2" name="Line 630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3" name="Line 631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4" name="Line 632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5" name="Line 633"/>
            <p:cNvSpPr>
              <a:spLocks noChangeShapeType="1"/>
            </p:cNvSpPr>
            <p:nvPr/>
          </p:nvSpPr>
          <p:spPr bwMode="auto">
            <a:xfrm>
              <a:off x="2964" y="3290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786" name="Group 634"/>
            <p:cNvGrpSpPr>
              <a:grpSpLocks/>
            </p:cNvGrpSpPr>
            <p:nvPr/>
          </p:nvGrpSpPr>
          <p:grpSpPr bwMode="auto">
            <a:xfrm>
              <a:off x="2964" y="3290"/>
              <a:ext cx="1" cy="1"/>
              <a:chOff x="2964" y="3290"/>
              <a:chExt cx="1" cy="1"/>
            </a:xfrm>
          </p:grpSpPr>
          <p:sp>
            <p:nvSpPr>
              <p:cNvPr id="177787" name="Line 63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8" name="Line 63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9" name="Line 63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0" name="Line 63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1" name="Line 63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2" name="Line 64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3" name="Line 64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4" name="Line 64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5" name="Line 64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6" name="Line 64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7" name="Line 64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8" name="Line 64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9" name="Line 64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0" name="Line 64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1" name="Line 64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2" name="Line 65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3" name="Line 65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4" name="Line 65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5" name="Line 65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6" name="Line 65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7" name="Line 65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8" name="Line 65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9" name="Line 65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0" name="Line 65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1" name="Line 65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2" name="Line 66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3" name="Line 66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4" name="Line 66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5" name="Line 66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6" name="Line 66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7" name="Line 66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8" name="Line 66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9" name="Line 66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0" name="Line 66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1" name="Line 66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2" name="Line 67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3" name="Line 67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4" name="Line 67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5" name="Line 67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6" name="Line 67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7" name="Line 67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8" name="Line 67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9" name="Line 67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0" name="Line 67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1" name="Line 67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2" name="Line 68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3" name="Line 68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4" name="Line 68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5" name="Line 68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6" name="Line 68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7" name="Line 68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8" name="Line 68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9" name="Line 68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0" name="Line 68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1" name="Line 68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2" name="Line 69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3" name="Line 69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4" name="Line 69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5" name="Line 69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6" name="Line 69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7" name="Line 69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8" name="Line 69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9" name="Line 69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0" name="Line 69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1" name="Line 69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2" name="Line 70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3" name="Line 70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4" name="Line 70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5" name="Line 70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6" name="Line 70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7" name="Line 70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8" name="Line 70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9" name="Line 70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0" name="Line 70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1" name="Line 70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2" name="Line 71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3" name="Line 71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4" name="Line 71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5" name="Line 71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6" name="Line 71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7" name="Line 71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8" name="Line 71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9" name="Line 71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0" name="Line 71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1" name="Line 71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2" name="Line 72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3" name="Line 72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4" name="Line 72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5" name="Line 72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6" name="Line 72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7" name="Line 72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8" name="Line 72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9" name="Line 72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0" name="Line 72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1" name="Line 72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2" name="Line 73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3" name="Line 73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4" name="Line 73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5" name="Line 73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6" name="Line 73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7" name="Line 73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8" name="Line 73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9" name="Line 73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0" name="Line 73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1" name="Line 73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2" name="Line 74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3" name="Line 74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4" name="Line 74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5" name="Line 74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6" name="Line 74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7" name="Line 74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8" name="Line 74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9" name="Line 74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0" name="Line 74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1" name="Line 74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2" name="Line 75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3" name="Line 75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4" name="Line 75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5" name="Line 75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6" name="Line 75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7" name="Line 75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8" name="Line 75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9" name="Line 75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0" name="Line 75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1" name="Line 75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2" name="Line 76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3" name="Line 76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4" name="Line 76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5" name="Line 76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6" name="Line 76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7" name="Line 76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8" name="Line 76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9" name="Line 76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0" name="Line 76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1" name="Line 76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2" name="Line 77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3" name="Line 77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4" name="Line 77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5" name="Line 77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6" name="Line 77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7" name="Line 77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8" name="Line 77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9" name="Line 77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0" name="Line 77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1" name="Line 77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2" name="Line 78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3" name="Line 78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4" name="Line 78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5" name="Line 78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6" name="Line 78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7" name="Line 78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8" name="Line 78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9" name="Line 78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0" name="Line 78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1" name="Line 78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2" name="Line 79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3" name="Line 79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4" name="Line 79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5" name="Line 79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6" name="Line 79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7" name="Line 79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8" name="Line 79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9" name="Line 79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0" name="Line 79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1" name="Line 79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2" name="Line 80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3" name="Line 80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4" name="Line 80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5" name="Line 80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6" name="Line 80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7" name="Line 80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8" name="Line 80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9" name="Line 80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0" name="Line 80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1" name="Line 80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2" name="Line 81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3" name="Line 81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4" name="Line 81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5" name="Line 81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6" name="Line 81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7" name="Line 81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8" name="Line 81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9" name="Line 81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0" name="Line 81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1" name="Line 81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2" name="Line 82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3" name="Line 82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4" name="Line 82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5" name="Line 82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6" name="Line 82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7" name="Line 82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8" name="Line 82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9" name="Line 82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0" name="Line 82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1" name="Line 82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2" name="Line 83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3" name="Line 83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4" name="Line 83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5" name="Line 83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6" name="Line 83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987" name="Group 835"/>
            <p:cNvGrpSpPr>
              <a:grpSpLocks/>
            </p:cNvGrpSpPr>
            <p:nvPr/>
          </p:nvGrpSpPr>
          <p:grpSpPr bwMode="auto">
            <a:xfrm>
              <a:off x="2398" y="3290"/>
              <a:ext cx="567" cy="137"/>
              <a:chOff x="2398" y="3290"/>
              <a:chExt cx="567" cy="137"/>
            </a:xfrm>
          </p:grpSpPr>
          <p:sp>
            <p:nvSpPr>
              <p:cNvPr id="177988" name="Line 83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9" name="Line 83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0" name="Line 83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1" name="Line 83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2" name="Line 84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3" name="Line 84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4" name="Line 84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5" name="Line 84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6" name="Line 84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7" name="Line 84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8" name="Line 84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9" name="Line 84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0" name="Line 84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1" name="Line 84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2" name="Line 85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3" name="Line 85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4" name="Line 85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5" name="Line 85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6" name="Line 85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7" name="Line 85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8" name="Line 85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9" name="Line 85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0" name="Line 85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1" name="Line 85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2" name="Line 86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3" name="Line 86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4" name="Line 86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5" name="Line 86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6" name="Line 86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7" name="Line 86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8" name="Line 86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9" name="Line 86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0" name="Line 86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1" name="Line 86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2" name="Line 87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3" name="Line 87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4" name="Line 87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5" name="Line 87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6" name="Line 87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7" name="Line 87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8" name="Line 87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9" name="Line 87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0" name="Line 87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1" name="Line 879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2" name="Line 880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3" name="Line 881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4" name="Line 882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5" name="Line 883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6" name="Line 884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7" name="Line 885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8" name="Line 886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9" name="Line 887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0" name="Line 888"/>
              <p:cNvSpPr>
                <a:spLocks noChangeShapeType="1"/>
              </p:cNvSpPr>
              <p:nvPr/>
            </p:nvSpPr>
            <p:spPr bwMode="auto">
              <a:xfrm>
                <a:off x="2964" y="3290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1" name="Line 88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2" name="Line 89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3" name="Line 89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4" name="Line 89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5" name="Line 89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6" name="Line 89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7" name="Line 89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8" name="Line 89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9" name="Line 89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0" name="Line 89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1" name="Line 89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2" name="Line 90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3" name="Line 90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4" name="Line 90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5" name="Line 90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6" name="Line 90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7" name="Line 90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8" name="Line 90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9" name="Line 90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0" name="Line 90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1" name="Line 90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2" name="Line 91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3" name="Line 91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4" name="Line 91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5" name="Line 91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6" name="Line 91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7" name="Line 91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8" name="Line 91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9" name="Line 91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0" name="Line 91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1" name="Line 91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2" name="Line 92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3" name="Line 92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4" name="Line 92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5" name="Line 92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6" name="Line 92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7" name="Line 92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8" name="Line 92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9" name="Line 92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0" name="Line 92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1" name="Line 92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2" name="Line 93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3" name="Line 93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4" name="Line 93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5" name="Line 93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6" name="Line 93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7" name="Line 93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8" name="Line 93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9" name="Line 93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0" name="Line 93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1" name="Line 93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2" name="Line 94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3" name="Line 94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4" name="Line 94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5" name="Line 94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6" name="Line 94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7" name="Line 94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8" name="Line 94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9" name="Line 94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0" name="Line 94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1" name="Line 94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2" name="Line 95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3" name="Line 95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4" name="Line 95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5" name="Line 95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6" name="Line 95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7" name="Line 95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8" name="Line 95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9" name="Line 95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0" name="Line 95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1" name="Line 95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2" name="Line 96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3" name="Line 96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4" name="Line 96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5" name="Line 96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6" name="Line 96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7" name="Line 96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8" name="Line 96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9" name="Line 96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0" name="Line 96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1" name="Line 96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2" name="Line 97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3" name="Line 97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4" name="Line 97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5" name="Line 97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6" name="Line 97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7" name="Line 97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8" name="Line 97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9" name="Line 97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0" name="Line 97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1" name="Line 97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2" name="Line 98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3" name="Line 98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4" name="Line 98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5" name="Line 98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6" name="Line 98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7" name="Line 98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8" name="Line 98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9" name="Line 98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0" name="Line 98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1" name="Line 98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2" name="Line 99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3" name="Line 99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4" name="Line 99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5" name="Line 99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6" name="Line 99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7" name="Line 99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8" name="Line 99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9" name="Line 99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0" name="Line 99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1" name="Line 99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2" name="Line 100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3" name="Line 100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4" name="Line 100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5" name="Line 100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6" name="Line 100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7" name="Line 100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8" name="Line 100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9" name="Line 100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0" name="Line 100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1" name="Line 100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2" name="Line 101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3" name="Line 101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4" name="Line 101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5" name="Line 101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6" name="Line 101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7" name="Line 101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8" name="Line 101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9" name="Line 101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0" name="Line 101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1" name="Line 101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2" name="Line 102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3" name="Line 102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4" name="Line 102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5" name="Line 102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6" name="Line 102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7" name="Line 102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8" name="Line 102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9" name="Line 102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0" name="Line 102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1" name="Line 102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2" name="Line 103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3" name="Line 103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4" name="Line 103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5" name="Line 103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6" name="Line 103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7" name="Line 103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188" name="Group 1036"/>
            <p:cNvGrpSpPr>
              <a:grpSpLocks/>
            </p:cNvGrpSpPr>
            <p:nvPr/>
          </p:nvGrpSpPr>
          <p:grpSpPr bwMode="auto">
            <a:xfrm>
              <a:off x="2398" y="3426"/>
              <a:ext cx="1" cy="1"/>
              <a:chOff x="2398" y="3426"/>
              <a:chExt cx="1" cy="1"/>
            </a:xfrm>
          </p:grpSpPr>
          <p:sp>
            <p:nvSpPr>
              <p:cNvPr id="178189" name="Line 103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0" name="Line 103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1" name="Line 103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2" name="Line 104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3" name="Line 104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4" name="Line 104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5" name="Line 104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6" name="Line 104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7" name="Line 104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8" name="Line 104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9" name="Line 104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0" name="Line 104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1" name="Line 104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2" name="Line 105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3" name="Line 105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4" name="Line 105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5" name="Line 105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6" name="Line 105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7" name="Line 105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8" name="Line 105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9" name="Line 105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0" name="Line 105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1" name="Line 105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2" name="Line 106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3" name="Line 106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4" name="Line 106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5" name="Line 106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6" name="Line 106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7" name="Line 106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8" name="Line 106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9" name="Line 106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0" name="Line 106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1" name="Line 106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2" name="Line 107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3" name="Line 107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4" name="Line 107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5" name="Line 107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6" name="Line 107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7" name="Line 107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8" name="Line 107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9" name="Line 107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0" name="Line 107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1" name="Line 107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2" name="Line 108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3" name="Line 108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4" name="Line 108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5" name="Line 108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6" name="Line 108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7" name="Line 108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8" name="Line 108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9" name="Line 108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0" name="Line 108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1" name="Line 108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2" name="Line 109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3" name="Line 109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4" name="Line 109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5" name="Line 109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6" name="Line 109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7" name="Line 109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8" name="Line 109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9" name="Line 109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0" name="Line 109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1" name="Line 109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2" name="Line 110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3" name="Line 110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4" name="Line 110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5" name="Line 110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6" name="Line 110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7" name="Line 110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8" name="Line 110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9" name="Line 110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0" name="Line 110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1" name="Line 110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2" name="Line 111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3" name="Line 111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4" name="Line 111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5" name="Line 111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6" name="Line 111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7" name="Line 111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8" name="Line 111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9" name="Line 111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0" name="Line 111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1" name="Line 111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2" name="Line 112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3" name="Line 112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4" name="Line 112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5" name="Line 112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6" name="Line 112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7" name="Line 112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8" name="Line 112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9" name="Line 112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0" name="Line 112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1" name="Line 112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2" name="Line 113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3" name="Line 113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4" name="Line 113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5" name="Line 113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6" name="Line 113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7" name="Line 113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8" name="Line 113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9" name="Line 113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0" name="Line 113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1" name="Line 113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2" name="Line 114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3" name="Line 114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4" name="Line 114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5" name="Line 114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6" name="Line 114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7" name="Line 114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8" name="Line 114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9" name="Line 114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0" name="Line 114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1" name="Line 114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2" name="Line 115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3" name="Line 115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4" name="Line 115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5" name="Line 115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6" name="Line 115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7" name="Line 115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8" name="Line 115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9" name="Line 115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0" name="Line 115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1" name="Line 115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2" name="Line 116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3" name="Line 116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4" name="Line 116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5" name="Line 116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6" name="Line 116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7" name="Line 116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8" name="Line 116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9" name="Line 116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0" name="Line 116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1" name="Line 116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2" name="Line 117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3" name="Line 117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4" name="Line 117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5" name="Line 117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6" name="Line 117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7" name="Line 117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8" name="Line 117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9" name="Line 117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0" name="Line 117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1" name="Line 117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2" name="Line 118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3" name="Line 118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4" name="Line 118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5" name="Line 118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6" name="Line 118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7" name="Line 118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8" name="Line 118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9" name="Line 118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0" name="Line 118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1" name="Line 118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2" name="Line 119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3" name="Line 119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4" name="Line 119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5" name="Line 119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6" name="Line 119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7" name="Line 119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8" name="Line 119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9" name="Line 119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0" name="Line 119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1" name="Line 119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2" name="Line 120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3" name="Line 120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4" name="Line 120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5" name="Line 120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6" name="Line 120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7" name="Line 120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8" name="Line 120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9" name="Line 120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0" name="Line 120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1" name="Line 120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2" name="Line 121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3" name="Line 121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4" name="Line 121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5" name="Line 121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6" name="Line 121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7" name="Line 121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8" name="Line 121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9" name="Line 121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0" name="Line 121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1" name="Line 121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2" name="Line 122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3" name="Line 122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4" name="Line 122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5" name="Line 122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6" name="Line 122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7" name="Line 122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8" name="Line 122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9" name="Line 122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0" name="Line 122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1" name="Line 122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2" name="Line 123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3" name="Line 123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4" name="Line 123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5" name="Line 123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6" name="Line 123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7" name="Line 123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8" name="Line 123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389" name="Group 1237"/>
            <p:cNvGrpSpPr>
              <a:grpSpLocks/>
            </p:cNvGrpSpPr>
            <p:nvPr/>
          </p:nvGrpSpPr>
          <p:grpSpPr bwMode="auto">
            <a:xfrm>
              <a:off x="2398" y="3426"/>
              <a:ext cx="1" cy="1"/>
              <a:chOff x="2398" y="3426"/>
              <a:chExt cx="1" cy="1"/>
            </a:xfrm>
          </p:grpSpPr>
          <p:sp>
            <p:nvSpPr>
              <p:cNvPr id="178390" name="Line 123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1" name="Line 123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2" name="Line 124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3" name="Line 124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4" name="Line 124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5" name="Line 124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6" name="Line 124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7" name="Line 124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8" name="Line 124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9" name="Line 124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0" name="Line 124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1" name="Line 124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2" name="Line 125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3" name="Line 125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4" name="Line 125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5" name="Line 125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6" name="Line 125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7" name="Line 125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8" name="Line 125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9" name="Line 125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0" name="Line 125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1" name="Line 125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2" name="Line 126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3" name="Line 126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4" name="Line 126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5" name="Line 126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6" name="Line 126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7" name="Line 126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8" name="Line 126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9" name="Line 126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0" name="Line 126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1" name="Line 126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2" name="Line 127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3" name="Line 127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4" name="Line 127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5" name="Line 127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6" name="Line 127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7" name="Line 127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8" name="Line 127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9" name="Line 127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0" name="Line 127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1" name="Line 127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2" name="Line 128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3" name="Line 128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4" name="Line 128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5" name="Line 128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6" name="Line 128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7" name="Line 128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8" name="Line 128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9" name="Line 128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0" name="Line 128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1" name="Line 128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2" name="Line 129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3" name="Line 129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4" name="Line 129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5" name="Line 129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6" name="Line 129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7" name="Line 129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8" name="Line 129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9" name="Line 129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0" name="Line 129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1" name="Line 129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2" name="Line 130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3" name="Line 130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4" name="Line 130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5" name="Line 130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6" name="Line 130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7" name="Line 130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8" name="Line 130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9" name="Line 130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0" name="Line 130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1" name="Line 130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2" name="Line 131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3" name="Line 131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4" name="Line 131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5" name="Line 131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6" name="Line 131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7" name="Line 131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8" name="Line 131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9" name="Line 131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0" name="Line 131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1" name="Line 131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2" name="Line 132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3" name="Line 132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4" name="Line 132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5" name="Line 132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6" name="Line 132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7" name="Line 132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8" name="Line 132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9" name="Line 132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0" name="Line 132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1" name="Line 132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2" name="Line 133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3" name="Line 133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4" name="Line 133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5" name="Line 133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6" name="Line 133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7" name="Line 133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8" name="Line 133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9" name="Line 133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0" name="Line 133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1" name="Line 133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2" name="Line 134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3" name="Line 134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4" name="Line 134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5" name="Line 134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6" name="Line 134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7" name="Line 134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8" name="Line 134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9" name="Line 134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0" name="Line 134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1" name="Line 134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2" name="Line 135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3" name="Line 135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4" name="Line 135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5" name="Line 135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6" name="Line 135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7" name="Line 135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8" name="Line 135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9" name="Line 135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0" name="Line 135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1" name="Line 135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2" name="Line 136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3" name="Line 136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4" name="Line 136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5" name="Line 136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6" name="Line 136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7" name="Line 136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8" name="Line 136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9" name="Line 136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0" name="Line 136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1" name="Line 136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2" name="Line 137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3" name="Line 137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4" name="Line 137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5" name="Line 137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6" name="Line 137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7" name="Line 137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8" name="Line 137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9" name="Line 137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0" name="Line 137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1" name="Line 137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2" name="Line 138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3" name="Line 138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4" name="Line 138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5" name="Line 138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6" name="Line 138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7" name="Line 138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8" name="Line 138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9" name="Line 138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0" name="Line 138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1" name="Line 138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2" name="Line 139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3" name="Line 139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4" name="Line 139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5" name="Line 139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6" name="Line 139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7" name="Line 139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8" name="Line 139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9" name="Line 139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0" name="Line 139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1" name="Line 139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2" name="Line 140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3" name="Line 140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4" name="Line 140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5" name="Line 140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6" name="Line 140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7" name="Line 140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8" name="Line 140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9" name="Line 140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0" name="Line 140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1" name="Line 140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2" name="Line 141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3" name="Line 141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4" name="Line 141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5" name="Line 141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6" name="Line 141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7" name="Line 141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8" name="Line 141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9" name="Line 141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0" name="Line 141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1" name="Line 141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2" name="Line 142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3" name="Line 142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4" name="Line 142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5" name="Line 142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6" name="Line 142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7" name="Line 142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8" name="Line 142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9" name="Line 142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0" name="Line 142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1" name="Line 142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2" name="Line 143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3" name="Line 143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4" name="Line 143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5" name="Line 143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6" name="Line 143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7" name="Line 143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8" name="Line 143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9" name="Line 143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590" name="Group 1438"/>
            <p:cNvGrpSpPr>
              <a:grpSpLocks/>
            </p:cNvGrpSpPr>
            <p:nvPr/>
          </p:nvGrpSpPr>
          <p:grpSpPr bwMode="auto">
            <a:xfrm>
              <a:off x="1838" y="3426"/>
              <a:ext cx="561" cy="254"/>
              <a:chOff x="1838" y="3426"/>
              <a:chExt cx="561" cy="254"/>
            </a:xfrm>
          </p:grpSpPr>
          <p:sp>
            <p:nvSpPr>
              <p:cNvPr id="178591" name="Line 143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2" name="Line 144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3" name="Line 144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4" name="Line 144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5" name="Line 144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6" name="Line 144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7" name="Line 144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8" name="Line 144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9" name="Line 144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0" name="Line 144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1" name="Line 144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2" name="Line 145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3" name="Line 145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4" name="Line 145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5" name="Line 145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6" name="Line 145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7" name="Line 145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8" name="Line 145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9" name="Line 145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0" name="Line 145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1" name="Line 145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2" name="Line 146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3" name="Line 146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4" name="Line 146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5" name="Line 146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6" name="Line 146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7" name="Line 146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8" name="Line 146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9" name="Line 146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0" name="Line 1468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1" name="Line 1469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2" name="Line 1470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3" name="Line 1471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4" name="Line 1472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5" name="Line 1473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6" name="Line 1474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7" name="Line 1475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8" name="Line 1476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9" name="Line 1477"/>
              <p:cNvSpPr>
                <a:spLocks noChangeShapeType="1"/>
              </p:cNvSpPr>
              <p:nvPr/>
            </p:nvSpPr>
            <p:spPr bwMode="auto">
              <a:xfrm>
                <a:off x="2398" y="3426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0" name="Line 147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1" name="Line 147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2" name="Line 148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3" name="Line 148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4" name="Line 148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5" name="Line 148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6" name="Line 148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7" name="Line 148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8" name="Line 148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9" name="Line 148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0" name="Line 148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1" name="Line 148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2" name="Line 149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3" name="Line 149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4" name="Line 149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5" name="Line 149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6" name="Line 149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7" name="Line 149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8" name="Line 149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9" name="Line 149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0" name="Line 149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1" name="Line 149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2" name="Line 150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3" name="Line 150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4" name="Line 150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5" name="Line 150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6" name="Line 150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7" name="Line 150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8" name="Line 150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9" name="Line 150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0" name="Line 150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1" name="Line 150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2" name="Line 151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3" name="Line 151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4" name="Line 151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5" name="Line 151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6" name="Line 151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7" name="Line 151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8" name="Line 151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9" name="Line 151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0" name="Line 151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1" name="Line 151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2" name="Line 152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3" name="Line 152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4" name="Line 152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5" name="Line 152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6" name="Line 152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7" name="Line 152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8" name="Line 152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9" name="Line 152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0" name="Line 152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1" name="Line 152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2" name="Line 153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3" name="Line 153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4" name="Line 153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5" name="Line 153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6" name="Line 153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7" name="Line 153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8" name="Line 153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9" name="Line 153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0" name="Line 153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1" name="Line 153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2" name="Line 154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3" name="Line 154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4" name="Line 154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5" name="Line 154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6" name="Line 154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7" name="Line 154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8" name="Line 154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9" name="Line 154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0" name="Line 154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1" name="Line 154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2" name="Line 155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3" name="Line 155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4" name="Line 155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5" name="Line 155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6" name="Line 155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7" name="Line 155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8" name="Line 155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9" name="Line 155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0" name="Line 155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1" name="Line 155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2" name="Line 156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3" name="Line 156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4" name="Line 156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5" name="Line 156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6" name="Line 156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7" name="Line 156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8" name="Line 156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9" name="Line 156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0" name="Line 156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1" name="Line 156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2" name="Line 157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3" name="Line 157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4" name="Line 157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5" name="Line 157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6" name="Line 157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7" name="Line 157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8" name="Line 157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9" name="Line 157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0" name="Line 157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1" name="Line 157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2" name="Line 158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3" name="Line 158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4" name="Line 158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5" name="Line 158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6" name="Line 158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7" name="Line 158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8" name="Line 158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9" name="Line 158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0" name="Line 158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1" name="Line 158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2" name="Line 159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3" name="Line 159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4" name="Line 159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5" name="Line 159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6" name="Line 159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7" name="Line 159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8" name="Line 159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9" name="Line 159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0" name="Line 159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1" name="Line 159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2" name="Line 160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3" name="Line 160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4" name="Line 160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5" name="Line 160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6" name="Line 160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7" name="Line 160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8" name="Line 160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9" name="Line 160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0" name="Line 160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1" name="Line 160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2" name="Line 161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3" name="Line 161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4" name="Line 161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5" name="Line 161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6" name="Line 161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7" name="Line 161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8" name="Line 161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9" name="Line 161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0" name="Line 161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1" name="Line 161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2" name="Line 162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3" name="Line 162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4" name="Line 162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5" name="Line 162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6" name="Line 162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7" name="Line 162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8" name="Line 162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9" name="Line 162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0" name="Line 162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1" name="Line 162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2" name="Line 163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3" name="Line 163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4" name="Line 163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5" name="Line 163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6" name="Line 163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7" name="Line 163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8" name="Line 163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9" name="Line 163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0" name="Line 163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791" name="Group 1639"/>
            <p:cNvGrpSpPr>
              <a:grpSpLocks/>
            </p:cNvGrpSpPr>
            <p:nvPr/>
          </p:nvGrpSpPr>
          <p:grpSpPr bwMode="auto">
            <a:xfrm>
              <a:off x="1838" y="3679"/>
              <a:ext cx="1" cy="1"/>
              <a:chOff x="1838" y="3679"/>
              <a:chExt cx="1" cy="1"/>
            </a:xfrm>
          </p:grpSpPr>
          <p:sp>
            <p:nvSpPr>
              <p:cNvPr id="178792" name="Line 164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3" name="Line 164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4" name="Line 164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5" name="Line 164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6" name="Line 164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7" name="Line 164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8" name="Line 164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9" name="Line 164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0" name="Line 164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1" name="Line 164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2" name="Line 165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3" name="Line 165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4" name="Line 165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5" name="Line 165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6" name="Line 165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7" name="Line 165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8" name="Line 165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9" name="Line 165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0" name="Line 165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1" name="Line 165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2" name="Line 166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3" name="Line 166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4" name="Line 166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5" name="Line 166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6" name="Line 166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7" name="Line 166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8" name="Line 166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9" name="Line 166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0" name="Line 166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1" name="Line 166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2" name="Line 167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3" name="Line 167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4" name="Line 167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5" name="Line 167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6" name="Line 167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7" name="Line 167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8" name="Line 167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9" name="Line 167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0" name="Line 167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1" name="Line 167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2" name="Line 168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3" name="Line 168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4" name="Line 168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5" name="Line 168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6" name="Line 168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7" name="Line 168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8" name="Line 168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9" name="Line 168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0" name="Line 168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1" name="Line 168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2" name="Line 169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3" name="Line 169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4" name="Line 169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5" name="Line 169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6" name="Line 169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7" name="Line 169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8" name="Line 169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9" name="Line 169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0" name="Line 169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1" name="Line 169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2" name="Line 170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3" name="Line 170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4" name="Line 170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5" name="Line 170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6" name="Line 170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7" name="Line 170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8" name="Line 170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9" name="Line 170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0" name="Line 170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1" name="Line 170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2" name="Line 171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3" name="Line 171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4" name="Line 171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5" name="Line 171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6" name="Line 171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7" name="Line 171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8" name="Line 171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9" name="Line 171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0" name="Line 171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1" name="Line 171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2" name="Line 172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3" name="Line 172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4" name="Line 172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5" name="Line 172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6" name="Line 172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7" name="Line 172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8" name="Line 172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9" name="Line 172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0" name="Line 172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1" name="Line 172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2" name="Line 173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3" name="Line 173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4" name="Line 173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5" name="Line 173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6" name="Line 173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7" name="Line 173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8" name="Line 173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9" name="Line 173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0" name="Line 173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1" name="Line 173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2" name="Line 174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3" name="Line 174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4" name="Line 174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5" name="Line 174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6" name="Line 174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7" name="Line 174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8" name="Line 174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9" name="Line 174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0" name="Line 174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1" name="Line 174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2" name="Line 175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3" name="Line 175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4" name="Line 175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5" name="Line 175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6" name="Line 175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7" name="Line 175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8" name="Line 175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9" name="Line 175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0" name="Line 175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1" name="Line 175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2" name="Line 176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3" name="Line 176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4" name="Line 176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5" name="Line 176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6" name="Line 176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7" name="Line 176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8" name="Line 176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9" name="Line 176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0" name="Line 176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1" name="Line 176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2" name="Line 177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3" name="Line 177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4" name="Line 177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5" name="Line 177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6" name="Line 177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7" name="Line 177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8" name="Line 177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9" name="Line 177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0" name="Line 177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1" name="Line 177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2" name="Line 178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3" name="Line 178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4" name="Line 178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5" name="Line 178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6" name="Line 178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7" name="Line 178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8" name="Line 178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9" name="Line 178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0" name="Line 178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1" name="Line 178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2" name="Line 179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3" name="Line 179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4" name="Line 179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5" name="Line 179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6" name="Line 179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7" name="Line 179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8" name="Line 179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9" name="Line 179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0" name="Line 179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1" name="Line 179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2" name="Line 180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3" name="Line 180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4" name="Line 180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5" name="Line 180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6" name="Line 180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7" name="Line 180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8" name="Line 180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9" name="Line 180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0" name="Line 180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1" name="Line 180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2" name="Line 181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3" name="Line 181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4" name="Line 181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5" name="Line 181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6" name="Line 181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7" name="Line 181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8" name="Line 181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9" name="Line 181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0" name="Line 181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1" name="Line 181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2" name="Line 182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3" name="Line 182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4" name="Line 182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5" name="Line 182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6" name="Line 182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7" name="Line 182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8" name="Line 182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9" name="Line 182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0" name="Line 182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1" name="Line 182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2" name="Line 183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3" name="Line 183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4" name="Line 183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5" name="Line 183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6" name="Line 183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7" name="Line 183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8" name="Line 183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9" name="Line 183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0" name="Line 183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1" name="Line 183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992" name="Group 1840"/>
            <p:cNvGrpSpPr>
              <a:grpSpLocks/>
            </p:cNvGrpSpPr>
            <p:nvPr/>
          </p:nvGrpSpPr>
          <p:grpSpPr bwMode="auto">
            <a:xfrm>
              <a:off x="1460" y="3679"/>
              <a:ext cx="379" cy="461"/>
              <a:chOff x="1460" y="3679"/>
              <a:chExt cx="379" cy="461"/>
            </a:xfrm>
          </p:grpSpPr>
          <p:sp>
            <p:nvSpPr>
              <p:cNvPr id="178993" name="Line 184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4" name="Line 184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5" name="Line 184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6" name="Line 184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7" name="Line 184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8" name="Line 184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9" name="Line 184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0" name="Line 184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1" name="Line 184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2" name="Line 185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3" name="Line 185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4" name="Line 185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5" name="Line 185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6" name="Line 185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7" name="Line 185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8" name="Line 185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9" name="Line 185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0" name="Line 185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1" name="Line 185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2" name="Line 186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3" name="Line 186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4" name="Line 186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5" name="Line 186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6" name="Line 186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7" name="Line 186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8" name="Line 186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9" name="Line 186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0" name="Line 186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1" name="Line 186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2" name="Line 187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3" name="Line 187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4" name="Line 187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5" name="Line 187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6" name="Line 187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7" name="Line 187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8" name="Line 187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9" name="Line 187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0" name="Line 187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1" name="Line 187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2" name="Line 188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3" name="Line 188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4" name="Line 188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5" name="Line 188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6" name="Line 188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7" name="Line 188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8" name="Line 188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9" name="Line 188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0" name="Line 188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1" name="Line 188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2" name="Line 189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3" name="Line 189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4" name="Line 189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5" name="Line 189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6" name="Line 189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7" name="Line 189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8" name="Line 189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9" name="Line 189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0" name="Line 189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1" name="Line 189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2" name="Line 190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3" name="Line 190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4" name="Line 190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5" name="Line 190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6" name="Line 190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7" name="Line 190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8" name="Line 190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9" name="Line 190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0" name="Line 190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1" name="Line 190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2" name="Line 191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3" name="Line 191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4" name="Line 191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5" name="Line 191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6" name="Line 191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7" name="Line 191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8" name="Line 191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9" name="Line 191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0" name="Line 191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1" name="Line 191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2" name="Line 1920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3" name="Line 1921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4" name="Line 1922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5" name="Line 1923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6" name="Line 1924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7" name="Line 1925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8" name="Line 1926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9" name="Line 1927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0" name="Line 1928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1" name="Line 1929"/>
              <p:cNvSpPr>
                <a:spLocks noChangeShapeType="1"/>
              </p:cNvSpPr>
              <p:nvPr/>
            </p:nvSpPr>
            <p:spPr bwMode="auto">
              <a:xfrm>
                <a:off x="1838" y="367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2" name="Line 193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3" name="Line 193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4" name="Line 193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5" name="Line 193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6" name="Line 193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7" name="Line 193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8" name="Line 193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9" name="Line 193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0" name="Line 193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1" name="Line 193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2" name="Line 194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3" name="Line 194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4" name="Line 194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5" name="Line 194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6" name="Line 194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7" name="Line 194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8" name="Line 194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9" name="Line 194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0" name="Line 194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1" name="Line 194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2" name="Line 195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3" name="Line 195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4" name="Line 195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5" name="Line 195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6" name="Line 195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7" name="Line 195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8" name="Line 195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9" name="Line 195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0" name="Line 195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1" name="Line 195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2" name="Line 196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3" name="Line 196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4" name="Line 196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5" name="Line 196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6" name="Line 196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7" name="Line 196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8" name="Line 196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9" name="Line 196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0" name="Line 196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1" name="Line 196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2" name="Line 197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3" name="Line 197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4" name="Line 197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5" name="Line 197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6" name="Line 197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7" name="Line 197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8" name="Line 197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9" name="Line 197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0" name="Line 197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1" name="Line 197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2" name="Line 198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3" name="Line 198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4" name="Line 198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5" name="Line 198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6" name="Line 198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7" name="Line 198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8" name="Line 198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9" name="Line 198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0" name="Line 198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1" name="Line 198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2" name="Line 199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3" name="Line 199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4" name="Line 199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5" name="Line 199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6" name="Line 199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7" name="Line 199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8" name="Line 199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9" name="Line 199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0" name="Line 199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1" name="Line 199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2" name="Line 200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3" name="Line 200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4" name="Line 200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5" name="Line 200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6" name="Line 200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7" name="Line 200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8" name="Line 200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9" name="Line 200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0" name="Line 200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1" name="Line 200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2" name="Line 201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3" name="Line 201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4" name="Line 201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5" name="Line 201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6" name="Line 201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7" name="Line 201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8" name="Line 201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9" name="Line 201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0" name="Line 201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1" name="Line 201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2" name="Line 202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3" name="Line 202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4" name="Line 202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5" name="Line 202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6" name="Line 202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7" name="Line 202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8" name="Line 202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9" name="Line 202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0" name="Line 202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1" name="Line 202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2" name="Line 203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3" name="Line 2031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4" name="Line 2032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5" name="Line 2033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6" name="Line 2034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7" name="Line 2035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8" name="Line 2036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9" name="Line 2037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90" name="Line 2038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91" name="Line 2039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92" name="Line 2040"/>
              <p:cNvSpPr>
                <a:spLocks noChangeShapeType="1"/>
              </p:cNvSpPr>
              <p:nvPr/>
            </p:nvSpPr>
            <p:spPr bwMode="auto">
              <a:xfrm>
                <a:off x="1460" y="4139"/>
                <a:ext cx="1" cy="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9193" name="Line 2041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4" name="Line 2042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5" name="Line 2043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6" name="Line 2044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7" name="Line 2045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8" name="Line 2046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9" name="Line 2047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0" name="Line 2048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1" name="Line 2049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2" name="Line 2050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3" name="Line 2051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4" name="Line 2052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5" name="Line 2053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6" name="Line 2054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7" name="Line 2055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8" name="Line 2056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9" name="Line 2057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0" name="Line 2058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1" name="Line 2059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2" name="Line 2060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3" name="Line 2061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4" name="Line 2062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5" name="Line 2063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6" name="Line 2064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7" name="Line 2065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8" name="Line 2066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9" name="Line 2067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0" name="Line 2068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1" name="Line 2069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2" name="Line 2070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3" name="Line 2071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4" name="Line 2072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5" name="Line 2073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6" name="Line 2074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7" name="Line 2075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8" name="Line 2076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9" name="Line 2077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30" name="Line 2078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31" name="Line 2079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32" name="Line 2080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33" name="Line 2081"/>
            <p:cNvSpPr>
              <a:spLocks noChangeShapeType="1"/>
            </p:cNvSpPr>
            <p:nvPr/>
          </p:nvSpPr>
          <p:spPr bwMode="auto">
            <a:xfrm>
              <a:off x="1460" y="4139"/>
              <a:ext cx="1" cy="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34" name="Rectangle 2082"/>
          <p:cNvSpPr>
            <a:spLocks noChangeArrowheads="1"/>
          </p:cNvSpPr>
          <p:nvPr/>
        </p:nvSpPr>
        <p:spPr bwMode="auto">
          <a:xfrm>
            <a:off x="4241801" y="6056314"/>
            <a:ext cx="210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2400">
                <a:latin typeface="Arial" charset="0"/>
              </a:rPr>
              <a:t>Age (years)</a:t>
            </a:r>
            <a:endParaRPr lang="de-DE" sz="2400"/>
          </a:p>
        </p:txBody>
      </p:sp>
      <p:sp>
        <p:nvSpPr>
          <p:cNvPr id="179235" name="Rectangle 2083"/>
          <p:cNvSpPr>
            <a:spLocks noChangeArrowheads="1"/>
          </p:cNvSpPr>
          <p:nvPr/>
        </p:nvSpPr>
        <p:spPr bwMode="auto">
          <a:xfrm rot="16200000">
            <a:off x="481840" y="3831532"/>
            <a:ext cx="2947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000">
                <a:solidFill>
                  <a:srgbClr val="000000"/>
                </a:solidFill>
                <a:latin typeface="Arial" charset="0"/>
              </a:rPr>
              <a:t>Cumulative frequency (%)</a:t>
            </a:r>
            <a:endParaRPr lang="en-GB" sz="2000">
              <a:latin typeface="Arial" charset="0"/>
            </a:endParaRPr>
          </a:p>
        </p:txBody>
      </p:sp>
      <p:sp>
        <p:nvSpPr>
          <p:cNvPr id="179236" name="Text Box 2084"/>
          <p:cNvSpPr txBox="1">
            <a:spLocks noChangeArrowheads="1"/>
          </p:cNvSpPr>
          <p:nvPr/>
        </p:nvSpPr>
        <p:spPr bwMode="auto">
          <a:xfrm>
            <a:off x="857250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598864" y="5376865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4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598864" y="4935540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5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598864" y="4524376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6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598864" y="4081465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7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3598864" y="3624265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8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503614" y="2771776"/>
            <a:ext cx="426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10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3503614" y="2328865"/>
            <a:ext cx="417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11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 rot="-5400000">
            <a:off x="1803013" y="3560733"/>
            <a:ext cx="2483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2000" b="1">
                <a:latin typeface="Arial" charset="0"/>
              </a:rPr>
              <a:t>IAA Affinity (L/mol)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3598864" y="3182940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9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503614" y="1871665"/>
            <a:ext cx="426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 b="1">
                <a:latin typeface="Arial" charset="0"/>
              </a:rPr>
              <a:t>10</a:t>
            </a:r>
            <a:r>
              <a:rPr lang="en-GB" sz="1800" b="1" baseline="30000">
                <a:latin typeface="Arial" charset="0"/>
              </a:rPr>
              <a:t>12</a:t>
            </a:r>
          </a:p>
        </p:txBody>
      </p:sp>
      <p:sp>
        <p:nvSpPr>
          <p:cNvPr id="181260" name="Oval 12"/>
          <p:cNvSpPr>
            <a:spLocks noChangeArrowheads="1"/>
          </p:cNvSpPr>
          <p:nvPr/>
        </p:nvSpPr>
        <p:spPr bwMode="auto">
          <a:xfrm>
            <a:off x="4845050" y="3238500"/>
            <a:ext cx="101600" cy="8413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1" name="Oval 13"/>
          <p:cNvSpPr>
            <a:spLocks noChangeArrowheads="1"/>
          </p:cNvSpPr>
          <p:nvPr/>
        </p:nvSpPr>
        <p:spPr bwMode="auto">
          <a:xfrm>
            <a:off x="4989514" y="3222625"/>
            <a:ext cx="101600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2" name="Oval 14"/>
          <p:cNvSpPr>
            <a:spLocks noChangeArrowheads="1"/>
          </p:cNvSpPr>
          <p:nvPr/>
        </p:nvSpPr>
        <p:spPr bwMode="auto">
          <a:xfrm>
            <a:off x="4702175" y="3219452"/>
            <a:ext cx="101600" cy="873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3" name="Oval 15"/>
          <p:cNvSpPr>
            <a:spLocks noChangeArrowheads="1"/>
          </p:cNvSpPr>
          <p:nvPr/>
        </p:nvSpPr>
        <p:spPr bwMode="auto">
          <a:xfrm>
            <a:off x="5124450" y="3179765"/>
            <a:ext cx="100013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4981576" y="3117850"/>
            <a:ext cx="101600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4702175" y="3109915"/>
            <a:ext cx="101600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5205413" y="3081338"/>
            <a:ext cx="100013" cy="87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7" name="Oval 19"/>
          <p:cNvSpPr>
            <a:spLocks noChangeArrowheads="1"/>
          </p:cNvSpPr>
          <p:nvPr/>
        </p:nvSpPr>
        <p:spPr bwMode="auto">
          <a:xfrm>
            <a:off x="4845050" y="3051175"/>
            <a:ext cx="101600" cy="88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4414839" y="3022602"/>
            <a:ext cx="101600" cy="873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69" name="Oval 21"/>
          <p:cNvSpPr>
            <a:spLocks noChangeArrowheads="1"/>
          </p:cNvSpPr>
          <p:nvPr/>
        </p:nvSpPr>
        <p:spPr bwMode="auto">
          <a:xfrm>
            <a:off x="4929189" y="2979738"/>
            <a:ext cx="101600" cy="87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0" name="Oval 22"/>
          <p:cNvSpPr>
            <a:spLocks noChangeArrowheads="1"/>
          </p:cNvSpPr>
          <p:nvPr/>
        </p:nvSpPr>
        <p:spPr bwMode="auto">
          <a:xfrm>
            <a:off x="5080000" y="2974975"/>
            <a:ext cx="100013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1" name="Oval 23"/>
          <p:cNvSpPr>
            <a:spLocks noChangeArrowheads="1"/>
          </p:cNvSpPr>
          <p:nvPr/>
        </p:nvSpPr>
        <p:spPr bwMode="auto">
          <a:xfrm>
            <a:off x="4786312" y="2968625"/>
            <a:ext cx="100013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2" name="Oval 24"/>
          <p:cNvSpPr>
            <a:spLocks noChangeArrowheads="1"/>
          </p:cNvSpPr>
          <p:nvPr/>
        </p:nvSpPr>
        <p:spPr bwMode="auto">
          <a:xfrm>
            <a:off x="5073651" y="2870200"/>
            <a:ext cx="100013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4786312" y="2736850"/>
            <a:ext cx="100013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4929189" y="2752725"/>
            <a:ext cx="101600" cy="88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5" name="Oval 27"/>
          <p:cNvSpPr>
            <a:spLocks noChangeArrowheads="1"/>
          </p:cNvSpPr>
          <p:nvPr/>
        </p:nvSpPr>
        <p:spPr bwMode="auto">
          <a:xfrm>
            <a:off x="4989514" y="2665415"/>
            <a:ext cx="101600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6" name="Oval 28"/>
          <p:cNvSpPr>
            <a:spLocks noChangeArrowheads="1"/>
          </p:cNvSpPr>
          <p:nvPr/>
        </p:nvSpPr>
        <p:spPr bwMode="auto">
          <a:xfrm>
            <a:off x="4786312" y="2598740"/>
            <a:ext cx="100013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7" name="Oval 29"/>
          <p:cNvSpPr>
            <a:spLocks noChangeArrowheads="1"/>
          </p:cNvSpPr>
          <p:nvPr/>
        </p:nvSpPr>
        <p:spPr bwMode="auto">
          <a:xfrm>
            <a:off x="4702175" y="2422525"/>
            <a:ext cx="101600" cy="8413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8" name="Oval 30"/>
          <p:cNvSpPr>
            <a:spLocks noChangeArrowheads="1"/>
          </p:cNvSpPr>
          <p:nvPr/>
        </p:nvSpPr>
        <p:spPr bwMode="auto">
          <a:xfrm>
            <a:off x="5073651" y="2414588"/>
            <a:ext cx="100013" cy="87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79" name="Oval 31"/>
          <p:cNvSpPr>
            <a:spLocks noChangeArrowheads="1"/>
          </p:cNvSpPr>
          <p:nvPr/>
        </p:nvSpPr>
        <p:spPr bwMode="auto">
          <a:xfrm>
            <a:off x="4786312" y="2347915"/>
            <a:ext cx="100013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0" name="Oval 32"/>
          <p:cNvSpPr>
            <a:spLocks noChangeArrowheads="1"/>
          </p:cNvSpPr>
          <p:nvPr/>
        </p:nvSpPr>
        <p:spPr bwMode="auto">
          <a:xfrm>
            <a:off x="4872039" y="3814763"/>
            <a:ext cx="98425" cy="87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1" name="Oval 33"/>
          <p:cNvSpPr>
            <a:spLocks noChangeArrowheads="1"/>
          </p:cNvSpPr>
          <p:nvPr/>
        </p:nvSpPr>
        <p:spPr bwMode="auto">
          <a:xfrm>
            <a:off x="4989514" y="3724275"/>
            <a:ext cx="101600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2" name="Oval 34"/>
          <p:cNvSpPr>
            <a:spLocks noChangeArrowheads="1"/>
          </p:cNvSpPr>
          <p:nvPr/>
        </p:nvSpPr>
        <p:spPr bwMode="auto">
          <a:xfrm>
            <a:off x="5126040" y="3019425"/>
            <a:ext cx="98425" cy="88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3" name="Oval 35"/>
          <p:cNvSpPr>
            <a:spLocks noChangeArrowheads="1"/>
          </p:cNvSpPr>
          <p:nvPr/>
        </p:nvSpPr>
        <p:spPr bwMode="auto">
          <a:xfrm>
            <a:off x="4824415" y="3125790"/>
            <a:ext cx="98425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4" name="Oval 36"/>
          <p:cNvSpPr>
            <a:spLocks noChangeArrowheads="1"/>
          </p:cNvSpPr>
          <p:nvPr/>
        </p:nvSpPr>
        <p:spPr bwMode="auto">
          <a:xfrm>
            <a:off x="4575175" y="3100388"/>
            <a:ext cx="101600" cy="8255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5" name="Oval 37"/>
          <p:cNvSpPr>
            <a:spLocks noChangeArrowheads="1"/>
          </p:cNvSpPr>
          <p:nvPr/>
        </p:nvSpPr>
        <p:spPr bwMode="auto">
          <a:xfrm>
            <a:off x="4575177" y="2995613"/>
            <a:ext cx="98425" cy="87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6" name="Oval 38"/>
          <p:cNvSpPr>
            <a:spLocks noChangeArrowheads="1"/>
          </p:cNvSpPr>
          <p:nvPr/>
        </p:nvSpPr>
        <p:spPr bwMode="auto">
          <a:xfrm>
            <a:off x="4738690" y="2987675"/>
            <a:ext cx="98425" cy="8413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7" name="Oval 39"/>
          <p:cNvSpPr>
            <a:spLocks noChangeArrowheads="1"/>
          </p:cNvSpPr>
          <p:nvPr/>
        </p:nvSpPr>
        <p:spPr bwMode="auto">
          <a:xfrm>
            <a:off x="5284788" y="2960688"/>
            <a:ext cx="101600" cy="88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8" name="Oval 40"/>
          <p:cNvSpPr>
            <a:spLocks noChangeArrowheads="1"/>
          </p:cNvSpPr>
          <p:nvPr/>
        </p:nvSpPr>
        <p:spPr bwMode="auto">
          <a:xfrm>
            <a:off x="4641851" y="2944813"/>
            <a:ext cx="98425" cy="88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89" name="Oval 41"/>
          <p:cNvSpPr>
            <a:spLocks noChangeArrowheads="1"/>
          </p:cNvSpPr>
          <p:nvPr/>
        </p:nvSpPr>
        <p:spPr bwMode="auto">
          <a:xfrm>
            <a:off x="4818064" y="2901950"/>
            <a:ext cx="101600" cy="9048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4703762" y="2867027"/>
            <a:ext cx="100013" cy="92075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132389" y="2857502"/>
            <a:ext cx="101600" cy="87313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2" name="Oval 44"/>
          <p:cNvSpPr>
            <a:spLocks noChangeArrowheads="1"/>
          </p:cNvSpPr>
          <p:nvPr/>
        </p:nvSpPr>
        <p:spPr bwMode="auto">
          <a:xfrm>
            <a:off x="4657726" y="2849565"/>
            <a:ext cx="98425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3" name="Oval 45"/>
          <p:cNvSpPr>
            <a:spLocks noChangeArrowheads="1"/>
          </p:cNvSpPr>
          <p:nvPr/>
        </p:nvSpPr>
        <p:spPr bwMode="auto">
          <a:xfrm>
            <a:off x="4981576" y="2838450"/>
            <a:ext cx="101600" cy="84138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4" name="Oval 46"/>
          <p:cNvSpPr>
            <a:spLocks noChangeArrowheads="1"/>
          </p:cNvSpPr>
          <p:nvPr/>
        </p:nvSpPr>
        <p:spPr bwMode="auto">
          <a:xfrm>
            <a:off x="4495801" y="2827338"/>
            <a:ext cx="98425" cy="88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5" name="Oval 47"/>
          <p:cNvSpPr>
            <a:spLocks noChangeArrowheads="1"/>
          </p:cNvSpPr>
          <p:nvPr/>
        </p:nvSpPr>
        <p:spPr bwMode="auto">
          <a:xfrm>
            <a:off x="4872039" y="2635250"/>
            <a:ext cx="98425" cy="88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6" name="Oval 48"/>
          <p:cNvSpPr>
            <a:spLocks noChangeArrowheads="1"/>
          </p:cNvSpPr>
          <p:nvPr/>
        </p:nvSpPr>
        <p:spPr bwMode="auto">
          <a:xfrm>
            <a:off x="4872039" y="2430463"/>
            <a:ext cx="98425" cy="87312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7" name="Oval 49"/>
          <p:cNvSpPr>
            <a:spLocks noChangeArrowheads="1"/>
          </p:cNvSpPr>
          <p:nvPr/>
        </p:nvSpPr>
        <p:spPr bwMode="auto">
          <a:xfrm>
            <a:off x="4989514" y="2366965"/>
            <a:ext cx="101600" cy="90487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8" name="Line 50"/>
          <p:cNvSpPr>
            <a:spLocks noChangeShapeType="1"/>
          </p:cNvSpPr>
          <p:nvPr/>
        </p:nvSpPr>
        <p:spPr bwMode="auto">
          <a:xfrm flipV="1">
            <a:off x="4122739" y="2009775"/>
            <a:ext cx="3175" cy="350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299" name="Line 51"/>
          <p:cNvSpPr>
            <a:spLocks noChangeShapeType="1"/>
          </p:cNvSpPr>
          <p:nvPr/>
        </p:nvSpPr>
        <p:spPr bwMode="auto">
          <a:xfrm flipH="1">
            <a:off x="4065588" y="5511802"/>
            <a:ext cx="571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0" name="Line 52"/>
          <p:cNvSpPr>
            <a:spLocks noChangeShapeType="1"/>
          </p:cNvSpPr>
          <p:nvPr/>
        </p:nvSpPr>
        <p:spPr bwMode="auto">
          <a:xfrm flipH="1">
            <a:off x="4065588" y="5078415"/>
            <a:ext cx="571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1" name="Line 53"/>
          <p:cNvSpPr>
            <a:spLocks noChangeShapeType="1"/>
          </p:cNvSpPr>
          <p:nvPr/>
        </p:nvSpPr>
        <p:spPr bwMode="auto">
          <a:xfrm flipH="1">
            <a:off x="4065588" y="4638675"/>
            <a:ext cx="571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2" name="Line 54"/>
          <p:cNvSpPr>
            <a:spLocks noChangeShapeType="1"/>
          </p:cNvSpPr>
          <p:nvPr/>
        </p:nvSpPr>
        <p:spPr bwMode="auto">
          <a:xfrm flipH="1">
            <a:off x="4065588" y="4200527"/>
            <a:ext cx="571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3" name="Line 55"/>
          <p:cNvSpPr>
            <a:spLocks noChangeShapeType="1"/>
          </p:cNvSpPr>
          <p:nvPr/>
        </p:nvSpPr>
        <p:spPr bwMode="auto">
          <a:xfrm flipH="1">
            <a:off x="4065588" y="3763963"/>
            <a:ext cx="57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4" name="Line 56"/>
          <p:cNvSpPr>
            <a:spLocks noChangeShapeType="1"/>
          </p:cNvSpPr>
          <p:nvPr/>
        </p:nvSpPr>
        <p:spPr bwMode="auto">
          <a:xfrm flipH="1">
            <a:off x="4065588" y="3324225"/>
            <a:ext cx="571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5" name="Line 57"/>
          <p:cNvSpPr>
            <a:spLocks noChangeShapeType="1"/>
          </p:cNvSpPr>
          <p:nvPr/>
        </p:nvSpPr>
        <p:spPr bwMode="auto">
          <a:xfrm flipH="1">
            <a:off x="4065588" y="2886077"/>
            <a:ext cx="571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6" name="Line 58"/>
          <p:cNvSpPr>
            <a:spLocks noChangeShapeType="1"/>
          </p:cNvSpPr>
          <p:nvPr/>
        </p:nvSpPr>
        <p:spPr bwMode="auto">
          <a:xfrm flipH="1">
            <a:off x="4065588" y="2446340"/>
            <a:ext cx="571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7" name="Line 59"/>
          <p:cNvSpPr>
            <a:spLocks noChangeShapeType="1"/>
          </p:cNvSpPr>
          <p:nvPr/>
        </p:nvSpPr>
        <p:spPr bwMode="auto">
          <a:xfrm flipH="1">
            <a:off x="4065588" y="2009777"/>
            <a:ext cx="571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08" name="Text Box 60"/>
          <p:cNvSpPr txBox="1">
            <a:spLocks noChangeArrowheads="1"/>
          </p:cNvSpPr>
          <p:nvPr/>
        </p:nvSpPr>
        <p:spPr bwMode="auto">
          <a:xfrm>
            <a:off x="4473575" y="5538789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" charset="0"/>
              </a:rPr>
              <a:t>multiple</a:t>
            </a:r>
          </a:p>
          <a:p>
            <a:pPr algn="ctr" eaLnBrk="1" hangingPunct="1"/>
            <a:r>
              <a:rPr lang="en-GB" sz="1800" b="1">
                <a:latin typeface="Arial" charset="0"/>
              </a:rPr>
              <a:t>Abs</a:t>
            </a:r>
          </a:p>
        </p:txBody>
      </p:sp>
      <p:sp>
        <p:nvSpPr>
          <p:cNvPr id="181309" name="Text Box 61"/>
          <p:cNvSpPr txBox="1">
            <a:spLocks noChangeArrowheads="1"/>
          </p:cNvSpPr>
          <p:nvPr/>
        </p:nvSpPr>
        <p:spPr bwMode="auto">
          <a:xfrm>
            <a:off x="5791200" y="5538789"/>
            <a:ext cx="6591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" charset="0"/>
              </a:rPr>
              <a:t>IAA</a:t>
            </a:r>
          </a:p>
          <a:p>
            <a:pPr algn="ctr" eaLnBrk="1" hangingPunct="1"/>
            <a:r>
              <a:rPr lang="en-GB" sz="1800" b="1">
                <a:latin typeface="Arial" charset="0"/>
              </a:rPr>
              <a:t>only</a:t>
            </a:r>
          </a:p>
        </p:txBody>
      </p:sp>
      <p:sp>
        <p:nvSpPr>
          <p:cNvPr id="181310" name="Text Box 62"/>
          <p:cNvSpPr txBox="1">
            <a:spLocks noChangeArrowheads="1"/>
          </p:cNvSpPr>
          <p:nvPr/>
        </p:nvSpPr>
        <p:spPr bwMode="auto">
          <a:xfrm>
            <a:off x="1265238" y="204788"/>
            <a:ext cx="78089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3200">
                <a:solidFill>
                  <a:srgbClr val="000000"/>
                </a:solidFill>
                <a:latin typeface="Arial" charset="0"/>
              </a:rPr>
              <a:t>IAA affinity is high in children who develop</a:t>
            </a:r>
          </a:p>
          <a:p>
            <a:pPr algn="ctr" eaLnBrk="1" hangingPunct="1"/>
            <a:r>
              <a:rPr lang="en-GB" sz="3200">
                <a:solidFill>
                  <a:srgbClr val="000000"/>
                </a:solidFill>
                <a:latin typeface="Arial" charset="0"/>
              </a:rPr>
              <a:t>multiple islet Abs</a:t>
            </a:r>
          </a:p>
        </p:txBody>
      </p:sp>
      <p:sp>
        <p:nvSpPr>
          <p:cNvPr id="181311" name="Text Box 63"/>
          <p:cNvSpPr txBox="1">
            <a:spLocks noChangeArrowheads="1"/>
          </p:cNvSpPr>
          <p:nvPr/>
        </p:nvSpPr>
        <p:spPr bwMode="auto">
          <a:xfrm>
            <a:off x="4751388" y="1628776"/>
            <a:ext cx="1178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 i="1">
                <a:latin typeface="Arial" charset="0"/>
              </a:rPr>
              <a:t>P</a:t>
            </a:r>
            <a:r>
              <a:rPr lang="en-GB" sz="1800" b="1">
                <a:latin typeface="Arial" charset="0"/>
              </a:rPr>
              <a:t>&lt;0.0001</a:t>
            </a:r>
          </a:p>
        </p:txBody>
      </p:sp>
      <p:sp>
        <p:nvSpPr>
          <p:cNvPr id="181312" name="Line 64"/>
          <p:cNvSpPr>
            <a:spLocks noChangeShapeType="1"/>
          </p:cNvSpPr>
          <p:nvPr/>
        </p:nvSpPr>
        <p:spPr bwMode="auto">
          <a:xfrm>
            <a:off x="4894263" y="2009775"/>
            <a:ext cx="11144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313" name="Line 65"/>
          <p:cNvSpPr>
            <a:spLocks noChangeShapeType="1"/>
          </p:cNvSpPr>
          <p:nvPr/>
        </p:nvSpPr>
        <p:spPr bwMode="auto">
          <a:xfrm>
            <a:off x="6008688" y="2009775"/>
            <a:ext cx="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314" name="Line 66"/>
          <p:cNvSpPr>
            <a:spLocks noChangeShapeType="1"/>
          </p:cNvSpPr>
          <p:nvPr/>
        </p:nvSpPr>
        <p:spPr bwMode="auto">
          <a:xfrm>
            <a:off x="4089399" y="5521325"/>
            <a:ext cx="35655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315" name="Freeform 67"/>
          <p:cNvSpPr>
            <a:spLocks/>
          </p:cNvSpPr>
          <p:nvPr/>
        </p:nvSpPr>
        <p:spPr bwMode="auto">
          <a:xfrm>
            <a:off x="6200776" y="3446463"/>
            <a:ext cx="117475" cy="984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6" y="57"/>
              </a:cxn>
              <a:cxn ang="0">
                <a:pos x="0" y="57"/>
              </a:cxn>
              <a:cxn ang="0">
                <a:pos x="28" y="0"/>
              </a:cxn>
            </a:cxnLst>
            <a:rect l="0" t="0" r="r" b="b"/>
            <a:pathLst>
              <a:path w="56" h="57">
                <a:moveTo>
                  <a:pt x="28" y="0"/>
                </a:moveTo>
                <a:lnTo>
                  <a:pt x="56" y="57"/>
                </a:lnTo>
                <a:lnTo>
                  <a:pt x="0" y="57"/>
                </a:lnTo>
                <a:lnTo>
                  <a:pt x="28" y="0"/>
                </a:lnTo>
                <a:close/>
              </a:path>
            </a:pathLst>
          </a:custGeom>
          <a:solidFill>
            <a:srgbClr val="CC3300"/>
          </a:solidFill>
          <a:ln w="9525" cmpd="sng">
            <a:solidFill>
              <a:srgbClr val="CC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16" name="Line 68"/>
          <p:cNvSpPr>
            <a:spLocks noChangeShapeType="1"/>
          </p:cNvSpPr>
          <p:nvPr/>
        </p:nvSpPr>
        <p:spPr bwMode="auto">
          <a:xfrm flipH="1" flipV="1">
            <a:off x="5989639" y="2536827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17" name="Line 69"/>
          <p:cNvSpPr>
            <a:spLocks noChangeShapeType="1"/>
          </p:cNvSpPr>
          <p:nvPr/>
        </p:nvSpPr>
        <p:spPr bwMode="auto">
          <a:xfrm>
            <a:off x="6043613" y="2584452"/>
            <a:ext cx="55562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18" name="Line 70"/>
          <p:cNvSpPr>
            <a:spLocks noChangeShapeType="1"/>
          </p:cNvSpPr>
          <p:nvPr/>
        </p:nvSpPr>
        <p:spPr bwMode="auto">
          <a:xfrm flipH="1">
            <a:off x="5989639" y="2584452"/>
            <a:ext cx="53975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19" name="Line 71"/>
          <p:cNvSpPr>
            <a:spLocks noChangeShapeType="1"/>
          </p:cNvSpPr>
          <p:nvPr/>
        </p:nvSpPr>
        <p:spPr bwMode="auto">
          <a:xfrm flipV="1">
            <a:off x="6043613" y="2536827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0" name="Line 72"/>
          <p:cNvSpPr>
            <a:spLocks noChangeShapeType="1"/>
          </p:cNvSpPr>
          <p:nvPr/>
        </p:nvSpPr>
        <p:spPr bwMode="auto">
          <a:xfrm flipV="1">
            <a:off x="6043613" y="2536827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1" name="Line 73"/>
          <p:cNvSpPr>
            <a:spLocks noChangeShapeType="1"/>
          </p:cNvSpPr>
          <p:nvPr/>
        </p:nvSpPr>
        <p:spPr bwMode="auto">
          <a:xfrm>
            <a:off x="6043613" y="2584452"/>
            <a:ext cx="3175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2" name="Line 74"/>
          <p:cNvSpPr>
            <a:spLocks noChangeShapeType="1"/>
          </p:cNvSpPr>
          <p:nvPr/>
        </p:nvSpPr>
        <p:spPr bwMode="auto">
          <a:xfrm flipH="1" flipV="1">
            <a:off x="5989639" y="3014665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3" name="Line 75"/>
          <p:cNvSpPr>
            <a:spLocks noChangeShapeType="1"/>
          </p:cNvSpPr>
          <p:nvPr/>
        </p:nvSpPr>
        <p:spPr bwMode="auto">
          <a:xfrm>
            <a:off x="6043613" y="3062288"/>
            <a:ext cx="55562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4" name="Line 76"/>
          <p:cNvSpPr>
            <a:spLocks noChangeShapeType="1"/>
          </p:cNvSpPr>
          <p:nvPr/>
        </p:nvSpPr>
        <p:spPr bwMode="auto">
          <a:xfrm flipH="1">
            <a:off x="5989639" y="3062288"/>
            <a:ext cx="53975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5" name="Line 77"/>
          <p:cNvSpPr>
            <a:spLocks noChangeShapeType="1"/>
          </p:cNvSpPr>
          <p:nvPr/>
        </p:nvSpPr>
        <p:spPr bwMode="auto">
          <a:xfrm flipV="1">
            <a:off x="6043613" y="3014665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6" name="Line 78"/>
          <p:cNvSpPr>
            <a:spLocks noChangeShapeType="1"/>
          </p:cNvSpPr>
          <p:nvPr/>
        </p:nvSpPr>
        <p:spPr bwMode="auto">
          <a:xfrm flipV="1">
            <a:off x="6043613" y="3014665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7" name="Line 79"/>
          <p:cNvSpPr>
            <a:spLocks noChangeShapeType="1"/>
          </p:cNvSpPr>
          <p:nvPr/>
        </p:nvSpPr>
        <p:spPr bwMode="auto">
          <a:xfrm>
            <a:off x="6043613" y="3062288"/>
            <a:ext cx="3175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8" name="Line 80"/>
          <p:cNvSpPr>
            <a:spLocks noChangeShapeType="1"/>
          </p:cNvSpPr>
          <p:nvPr/>
        </p:nvSpPr>
        <p:spPr bwMode="auto">
          <a:xfrm flipH="1" flipV="1">
            <a:off x="6103939" y="3317877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29" name="Line 81"/>
          <p:cNvSpPr>
            <a:spLocks noChangeShapeType="1"/>
          </p:cNvSpPr>
          <p:nvPr/>
        </p:nvSpPr>
        <p:spPr bwMode="auto">
          <a:xfrm>
            <a:off x="6157913" y="3365502"/>
            <a:ext cx="55562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0" name="Line 82"/>
          <p:cNvSpPr>
            <a:spLocks noChangeShapeType="1"/>
          </p:cNvSpPr>
          <p:nvPr/>
        </p:nvSpPr>
        <p:spPr bwMode="auto">
          <a:xfrm flipH="1">
            <a:off x="6103939" y="3365502"/>
            <a:ext cx="53975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1" name="Line 83"/>
          <p:cNvSpPr>
            <a:spLocks noChangeShapeType="1"/>
          </p:cNvSpPr>
          <p:nvPr/>
        </p:nvSpPr>
        <p:spPr bwMode="auto">
          <a:xfrm flipV="1">
            <a:off x="6157913" y="3317877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2" name="Line 84"/>
          <p:cNvSpPr>
            <a:spLocks noChangeShapeType="1"/>
          </p:cNvSpPr>
          <p:nvPr/>
        </p:nvSpPr>
        <p:spPr bwMode="auto">
          <a:xfrm flipV="1">
            <a:off x="6157914" y="3317877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3" name="Line 85"/>
          <p:cNvSpPr>
            <a:spLocks noChangeShapeType="1"/>
          </p:cNvSpPr>
          <p:nvPr/>
        </p:nvSpPr>
        <p:spPr bwMode="auto">
          <a:xfrm>
            <a:off x="6157914" y="3365502"/>
            <a:ext cx="3175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4" name="Line 86"/>
          <p:cNvSpPr>
            <a:spLocks noChangeShapeType="1"/>
          </p:cNvSpPr>
          <p:nvPr/>
        </p:nvSpPr>
        <p:spPr bwMode="auto">
          <a:xfrm flipH="1" flipV="1">
            <a:off x="5989639" y="3395665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5" name="Line 87"/>
          <p:cNvSpPr>
            <a:spLocks noChangeShapeType="1"/>
          </p:cNvSpPr>
          <p:nvPr/>
        </p:nvSpPr>
        <p:spPr bwMode="auto">
          <a:xfrm>
            <a:off x="6043613" y="3443288"/>
            <a:ext cx="55562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6" name="Line 88"/>
          <p:cNvSpPr>
            <a:spLocks noChangeShapeType="1"/>
          </p:cNvSpPr>
          <p:nvPr/>
        </p:nvSpPr>
        <p:spPr bwMode="auto">
          <a:xfrm flipH="1">
            <a:off x="5989639" y="3443288"/>
            <a:ext cx="53975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7" name="Line 89"/>
          <p:cNvSpPr>
            <a:spLocks noChangeShapeType="1"/>
          </p:cNvSpPr>
          <p:nvPr/>
        </p:nvSpPr>
        <p:spPr bwMode="auto">
          <a:xfrm flipV="1">
            <a:off x="6043613" y="3395665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8" name="Line 90"/>
          <p:cNvSpPr>
            <a:spLocks noChangeShapeType="1"/>
          </p:cNvSpPr>
          <p:nvPr/>
        </p:nvSpPr>
        <p:spPr bwMode="auto">
          <a:xfrm flipV="1">
            <a:off x="6043613" y="3395665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39" name="Line 91"/>
          <p:cNvSpPr>
            <a:spLocks noChangeShapeType="1"/>
          </p:cNvSpPr>
          <p:nvPr/>
        </p:nvSpPr>
        <p:spPr bwMode="auto">
          <a:xfrm>
            <a:off x="6043613" y="3443288"/>
            <a:ext cx="3175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0" name="Line 92"/>
          <p:cNvSpPr>
            <a:spLocks noChangeShapeType="1"/>
          </p:cNvSpPr>
          <p:nvPr/>
        </p:nvSpPr>
        <p:spPr bwMode="auto">
          <a:xfrm flipH="1" flipV="1">
            <a:off x="5989639" y="3590927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1" name="Line 93"/>
          <p:cNvSpPr>
            <a:spLocks noChangeShapeType="1"/>
          </p:cNvSpPr>
          <p:nvPr/>
        </p:nvSpPr>
        <p:spPr bwMode="auto">
          <a:xfrm>
            <a:off x="6043613" y="3638552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2" name="Line 94"/>
          <p:cNvSpPr>
            <a:spLocks noChangeShapeType="1"/>
          </p:cNvSpPr>
          <p:nvPr/>
        </p:nvSpPr>
        <p:spPr bwMode="auto">
          <a:xfrm flipH="1">
            <a:off x="5989639" y="3638552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3" name="Line 95"/>
          <p:cNvSpPr>
            <a:spLocks noChangeShapeType="1"/>
          </p:cNvSpPr>
          <p:nvPr/>
        </p:nvSpPr>
        <p:spPr bwMode="auto">
          <a:xfrm flipV="1">
            <a:off x="6043613" y="3590927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4" name="Line 96"/>
          <p:cNvSpPr>
            <a:spLocks noChangeShapeType="1"/>
          </p:cNvSpPr>
          <p:nvPr/>
        </p:nvSpPr>
        <p:spPr bwMode="auto">
          <a:xfrm flipV="1">
            <a:off x="6043613" y="3590927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5" name="Line 97"/>
          <p:cNvSpPr>
            <a:spLocks noChangeShapeType="1"/>
          </p:cNvSpPr>
          <p:nvPr/>
        </p:nvSpPr>
        <p:spPr bwMode="auto">
          <a:xfrm>
            <a:off x="6043613" y="3638552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6" name="Line 98"/>
          <p:cNvSpPr>
            <a:spLocks noChangeShapeType="1"/>
          </p:cNvSpPr>
          <p:nvPr/>
        </p:nvSpPr>
        <p:spPr bwMode="auto">
          <a:xfrm flipH="1" flipV="1">
            <a:off x="5989639" y="3724277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7" name="Line 99"/>
          <p:cNvSpPr>
            <a:spLocks noChangeShapeType="1"/>
          </p:cNvSpPr>
          <p:nvPr/>
        </p:nvSpPr>
        <p:spPr bwMode="auto">
          <a:xfrm>
            <a:off x="6043613" y="3771902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8" name="Line 100"/>
          <p:cNvSpPr>
            <a:spLocks noChangeShapeType="1"/>
          </p:cNvSpPr>
          <p:nvPr/>
        </p:nvSpPr>
        <p:spPr bwMode="auto">
          <a:xfrm flipH="1">
            <a:off x="5989639" y="3771902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49" name="Line 101"/>
          <p:cNvSpPr>
            <a:spLocks noChangeShapeType="1"/>
          </p:cNvSpPr>
          <p:nvPr/>
        </p:nvSpPr>
        <p:spPr bwMode="auto">
          <a:xfrm flipV="1">
            <a:off x="6043613" y="3724277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0" name="Line 102"/>
          <p:cNvSpPr>
            <a:spLocks noChangeShapeType="1"/>
          </p:cNvSpPr>
          <p:nvPr/>
        </p:nvSpPr>
        <p:spPr bwMode="auto">
          <a:xfrm flipV="1">
            <a:off x="6043613" y="3724277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1" name="Line 103"/>
          <p:cNvSpPr>
            <a:spLocks noChangeShapeType="1"/>
          </p:cNvSpPr>
          <p:nvPr/>
        </p:nvSpPr>
        <p:spPr bwMode="auto">
          <a:xfrm>
            <a:off x="6043613" y="3771902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2" name="Line 104"/>
          <p:cNvSpPr>
            <a:spLocks noChangeShapeType="1"/>
          </p:cNvSpPr>
          <p:nvPr/>
        </p:nvSpPr>
        <p:spPr bwMode="auto">
          <a:xfrm flipH="1" flipV="1">
            <a:off x="5867401" y="3854450"/>
            <a:ext cx="52388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3" name="Line 105"/>
          <p:cNvSpPr>
            <a:spLocks noChangeShapeType="1"/>
          </p:cNvSpPr>
          <p:nvPr/>
        </p:nvSpPr>
        <p:spPr bwMode="auto">
          <a:xfrm>
            <a:off x="5919788" y="3902075"/>
            <a:ext cx="55562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4" name="Line 106"/>
          <p:cNvSpPr>
            <a:spLocks noChangeShapeType="1"/>
          </p:cNvSpPr>
          <p:nvPr/>
        </p:nvSpPr>
        <p:spPr bwMode="auto">
          <a:xfrm flipH="1">
            <a:off x="5867401" y="3902075"/>
            <a:ext cx="52388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5" name="Line 107"/>
          <p:cNvSpPr>
            <a:spLocks noChangeShapeType="1"/>
          </p:cNvSpPr>
          <p:nvPr/>
        </p:nvSpPr>
        <p:spPr bwMode="auto">
          <a:xfrm flipV="1">
            <a:off x="5919788" y="3854450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6" name="Line 108"/>
          <p:cNvSpPr>
            <a:spLocks noChangeShapeType="1"/>
          </p:cNvSpPr>
          <p:nvPr/>
        </p:nvSpPr>
        <p:spPr bwMode="auto">
          <a:xfrm flipV="1">
            <a:off x="5919789" y="3854450"/>
            <a:ext cx="47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7" name="Line 109"/>
          <p:cNvSpPr>
            <a:spLocks noChangeShapeType="1"/>
          </p:cNvSpPr>
          <p:nvPr/>
        </p:nvSpPr>
        <p:spPr bwMode="auto">
          <a:xfrm>
            <a:off x="5919789" y="3902075"/>
            <a:ext cx="4762" cy="492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8" name="Line 110"/>
          <p:cNvSpPr>
            <a:spLocks noChangeShapeType="1"/>
          </p:cNvSpPr>
          <p:nvPr/>
        </p:nvSpPr>
        <p:spPr bwMode="auto">
          <a:xfrm flipH="1" flipV="1">
            <a:off x="5989639" y="3878265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59" name="Line 111"/>
          <p:cNvSpPr>
            <a:spLocks noChangeShapeType="1"/>
          </p:cNvSpPr>
          <p:nvPr/>
        </p:nvSpPr>
        <p:spPr bwMode="auto">
          <a:xfrm>
            <a:off x="6043613" y="3925888"/>
            <a:ext cx="55562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0" name="Line 112"/>
          <p:cNvSpPr>
            <a:spLocks noChangeShapeType="1"/>
          </p:cNvSpPr>
          <p:nvPr/>
        </p:nvSpPr>
        <p:spPr bwMode="auto">
          <a:xfrm flipH="1">
            <a:off x="5989639" y="3925888"/>
            <a:ext cx="53975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1" name="Line 113"/>
          <p:cNvSpPr>
            <a:spLocks noChangeShapeType="1"/>
          </p:cNvSpPr>
          <p:nvPr/>
        </p:nvSpPr>
        <p:spPr bwMode="auto">
          <a:xfrm flipV="1">
            <a:off x="6043613" y="3878265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2" name="Line 114"/>
          <p:cNvSpPr>
            <a:spLocks noChangeShapeType="1"/>
          </p:cNvSpPr>
          <p:nvPr/>
        </p:nvSpPr>
        <p:spPr bwMode="auto">
          <a:xfrm flipV="1">
            <a:off x="6043613" y="3878265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3" name="Line 115"/>
          <p:cNvSpPr>
            <a:spLocks noChangeShapeType="1"/>
          </p:cNvSpPr>
          <p:nvPr/>
        </p:nvSpPr>
        <p:spPr bwMode="auto">
          <a:xfrm>
            <a:off x="6043613" y="3925888"/>
            <a:ext cx="3175" cy="492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4" name="Line 116"/>
          <p:cNvSpPr>
            <a:spLocks noChangeShapeType="1"/>
          </p:cNvSpPr>
          <p:nvPr/>
        </p:nvSpPr>
        <p:spPr bwMode="auto">
          <a:xfrm flipH="1" flipV="1">
            <a:off x="6103939" y="3940177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5" name="Line 117"/>
          <p:cNvSpPr>
            <a:spLocks noChangeShapeType="1"/>
          </p:cNvSpPr>
          <p:nvPr/>
        </p:nvSpPr>
        <p:spPr bwMode="auto">
          <a:xfrm>
            <a:off x="6157913" y="3987802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6" name="Line 118"/>
          <p:cNvSpPr>
            <a:spLocks noChangeShapeType="1"/>
          </p:cNvSpPr>
          <p:nvPr/>
        </p:nvSpPr>
        <p:spPr bwMode="auto">
          <a:xfrm flipH="1">
            <a:off x="6103939" y="3987802"/>
            <a:ext cx="539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7" name="Line 119"/>
          <p:cNvSpPr>
            <a:spLocks noChangeShapeType="1"/>
          </p:cNvSpPr>
          <p:nvPr/>
        </p:nvSpPr>
        <p:spPr bwMode="auto">
          <a:xfrm flipV="1">
            <a:off x="6157913" y="3940177"/>
            <a:ext cx="55562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8" name="Line 120"/>
          <p:cNvSpPr>
            <a:spLocks noChangeShapeType="1"/>
          </p:cNvSpPr>
          <p:nvPr/>
        </p:nvSpPr>
        <p:spPr bwMode="auto">
          <a:xfrm flipV="1">
            <a:off x="6157914" y="3940177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69" name="Line 121"/>
          <p:cNvSpPr>
            <a:spLocks noChangeShapeType="1"/>
          </p:cNvSpPr>
          <p:nvPr/>
        </p:nvSpPr>
        <p:spPr bwMode="auto">
          <a:xfrm>
            <a:off x="6157914" y="3987802"/>
            <a:ext cx="3175" cy="476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370" name="AutoShape 122"/>
          <p:cNvSpPr>
            <a:spLocks noChangeArrowheads="1"/>
          </p:cNvSpPr>
          <p:nvPr/>
        </p:nvSpPr>
        <p:spPr bwMode="auto">
          <a:xfrm>
            <a:off x="5953126" y="2538413"/>
            <a:ext cx="161925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1" name="AutoShape 123"/>
          <p:cNvSpPr>
            <a:spLocks noChangeArrowheads="1"/>
          </p:cNvSpPr>
          <p:nvPr/>
        </p:nvSpPr>
        <p:spPr bwMode="auto">
          <a:xfrm>
            <a:off x="5953126" y="2971802"/>
            <a:ext cx="161925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2" name="AutoShape 124"/>
          <p:cNvSpPr>
            <a:spLocks noChangeArrowheads="1"/>
          </p:cNvSpPr>
          <p:nvPr/>
        </p:nvSpPr>
        <p:spPr bwMode="auto">
          <a:xfrm>
            <a:off x="6115052" y="3259138"/>
            <a:ext cx="161925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3" name="AutoShape 125"/>
          <p:cNvSpPr>
            <a:spLocks noChangeArrowheads="1"/>
          </p:cNvSpPr>
          <p:nvPr/>
        </p:nvSpPr>
        <p:spPr bwMode="auto">
          <a:xfrm>
            <a:off x="5789613" y="3330577"/>
            <a:ext cx="163512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4" name="AutoShape 126"/>
          <p:cNvSpPr>
            <a:spLocks noChangeArrowheads="1"/>
          </p:cNvSpPr>
          <p:nvPr/>
        </p:nvSpPr>
        <p:spPr bwMode="auto">
          <a:xfrm>
            <a:off x="5953126" y="3403602"/>
            <a:ext cx="161925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5" name="AutoShape 127"/>
          <p:cNvSpPr>
            <a:spLocks noChangeArrowheads="1"/>
          </p:cNvSpPr>
          <p:nvPr/>
        </p:nvSpPr>
        <p:spPr bwMode="auto">
          <a:xfrm>
            <a:off x="6196014" y="3475038"/>
            <a:ext cx="161925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6" name="AutoShape 128"/>
          <p:cNvSpPr>
            <a:spLocks noChangeArrowheads="1"/>
          </p:cNvSpPr>
          <p:nvPr/>
        </p:nvSpPr>
        <p:spPr bwMode="auto">
          <a:xfrm>
            <a:off x="5953126" y="3548063"/>
            <a:ext cx="161925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7" name="AutoShape 129"/>
          <p:cNvSpPr>
            <a:spLocks noChangeArrowheads="1"/>
          </p:cNvSpPr>
          <p:nvPr/>
        </p:nvSpPr>
        <p:spPr bwMode="auto">
          <a:xfrm>
            <a:off x="5953126" y="3690938"/>
            <a:ext cx="161925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8" name="AutoShape 130"/>
          <p:cNvSpPr>
            <a:spLocks noChangeArrowheads="1"/>
          </p:cNvSpPr>
          <p:nvPr/>
        </p:nvSpPr>
        <p:spPr bwMode="auto">
          <a:xfrm>
            <a:off x="5791201" y="3835400"/>
            <a:ext cx="163513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79" name="AutoShape 131"/>
          <p:cNvSpPr>
            <a:spLocks noChangeArrowheads="1"/>
          </p:cNvSpPr>
          <p:nvPr/>
        </p:nvSpPr>
        <p:spPr bwMode="auto">
          <a:xfrm>
            <a:off x="5953126" y="3835400"/>
            <a:ext cx="161925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0" name="AutoShape 132"/>
          <p:cNvSpPr>
            <a:spLocks noChangeArrowheads="1"/>
          </p:cNvSpPr>
          <p:nvPr/>
        </p:nvSpPr>
        <p:spPr bwMode="auto">
          <a:xfrm>
            <a:off x="6115052" y="3906838"/>
            <a:ext cx="161925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1" name="AutoShape 133"/>
          <p:cNvSpPr>
            <a:spLocks noChangeArrowheads="1"/>
          </p:cNvSpPr>
          <p:nvPr/>
        </p:nvSpPr>
        <p:spPr bwMode="auto">
          <a:xfrm>
            <a:off x="5872164" y="4051302"/>
            <a:ext cx="161925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2" name="AutoShape 134"/>
          <p:cNvSpPr>
            <a:spLocks noChangeArrowheads="1"/>
          </p:cNvSpPr>
          <p:nvPr/>
        </p:nvSpPr>
        <p:spPr bwMode="auto">
          <a:xfrm>
            <a:off x="6034088" y="4051302"/>
            <a:ext cx="163512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3" name="AutoShape 135"/>
          <p:cNvSpPr>
            <a:spLocks noChangeArrowheads="1"/>
          </p:cNvSpPr>
          <p:nvPr/>
        </p:nvSpPr>
        <p:spPr bwMode="auto">
          <a:xfrm>
            <a:off x="6034088" y="4195763"/>
            <a:ext cx="163512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4" name="AutoShape 136"/>
          <p:cNvSpPr>
            <a:spLocks noChangeArrowheads="1"/>
          </p:cNvSpPr>
          <p:nvPr/>
        </p:nvSpPr>
        <p:spPr bwMode="auto">
          <a:xfrm>
            <a:off x="6034088" y="4338638"/>
            <a:ext cx="163512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5" name="AutoShape 137"/>
          <p:cNvSpPr>
            <a:spLocks noChangeArrowheads="1"/>
          </p:cNvSpPr>
          <p:nvPr/>
        </p:nvSpPr>
        <p:spPr bwMode="auto">
          <a:xfrm>
            <a:off x="6196014" y="2754313"/>
            <a:ext cx="161925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6" name="AutoShape 138"/>
          <p:cNvSpPr>
            <a:spLocks noChangeArrowheads="1"/>
          </p:cNvSpPr>
          <p:nvPr/>
        </p:nvSpPr>
        <p:spPr bwMode="auto">
          <a:xfrm>
            <a:off x="6034088" y="4843463"/>
            <a:ext cx="163512" cy="144462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7" name="AutoShape 139"/>
          <p:cNvSpPr>
            <a:spLocks noChangeArrowheads="1"/>
          </p:cNvSpPr>
          <p:nvPr/>
        </p:nvSpPr>
        <p:spPr bwMode="auto">
          <a:xfrm>
            <a:off x="6034088" y="5203827"/>
            <a:ext cx="163512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8" name="AutoShape 140"/>
          <p:cNvSpPr>
            <a:spLocks noChangeArrowheads="1"/>
          </p:cNvSpPr>
          <p:nvPr/>
        </p:nvSpPr>
        <p:spPr bwMode="auto">
          <a:xfrm>
            <a:off x="6034088" y="4987927"/>
            <a:ext cx="163512" cy="144463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389" name="Text Box 141"/>
          <p:cNvSpPr txBox="1">
            <a:spLocks noChangeArrowheads="1"/>
          </p:cNvSpPr>
          <p:nvPr/>
        </p:nvSpPr>
        <p:spPr bwMode="auto">
          <a:xfrm>
            <a:off x="3441700" y="6211889"/>
            <a:ext cx="3717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i="1">
                <a:latin typeface="Arial" charset="0"/>
              </a:rPr>
              <a:t>Achenbach, J Clin Invest, 2004</a:t>
            </a:r>
            <a:endParaRPr lang="en-GB" sz="2000" i="1">
              <a:latin typeface="Arial" charset="0"/>
            </a:endParaRPr>
          </a:p>
        </p:txBody>
      </p:sp>
      <p:sp>
        <p:nvSpPr>
          <p:cNvPr id="181390" name="Text Box 142"/>
          <p:cNvSpPr txBox="1">
            <a:spLocks noChangeArrowheads="1"/>
          </p:cNvSpPr>
          <p:nvPr/>
        </p:nvSpPr>
        <p:spPr bwMode="auto">
          <a:xfrm>
            <a:off x="857250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Line 2"/>
          <p:cNvSpPr>
            <a:spLocks noChangeShapeType="1"/>
          </p:cNvSpPr>
          <p:nvPr/>
        </p:nvSpPr>
        <p:spPr bwMode="auto">
          <a:xfrm>
            <a:off x="1939925" y="1509713"/>
            <a:ext cx="1589" cy="3662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1860550" y="5172077"/>
            <a:ext cx="79376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1860550" y="4708525"/>
            <a:ext cx="79376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1860550" y="4262440"/>
            <a:ext cx="79376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1860550" y="3795713"/>
            <a:ext cx="79376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1860550" y="3349625"/>
            <a:ext cx="79376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>
            <a:off x="1860550" y="2884490"/>
            <a:ext cx="79376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1860550" y="2422525"/>
            <a:ext cx="79376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860550" y="1971676"/>
            <a:ext cx="79376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1860550" y="1509715"/>
            <a:ext cx="79376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1939925" y="5172077"/>
            <a:ext cx="7426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 flipV="1">
            <a:off x="1939925" y="5172075"/>
            <a:ext cx="1589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 flipV="1">
            <a:off x="2555875" y="5172075"/>
            <a:ext cx="4763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V="1">
            <a:off x="3176588" y="5172075"/>
            <a:ext cx="3175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 flipV="1">
            <a:off x="3795714" y="5172075"/>
            <a:ext cx="3175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 flipV="1">
            <a:off x="4414839" y="5172075"/>
            <a:ext cx="1587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 flipV="1">
            <a:off x="5032376" y="5172075"/>
            <a:ext cx="4763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V="1">
            <a:off x="5648326" y="5172075"/>
            <a:ext cx="4763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 flipV="1">
            <a:off x="6270625" y="5172075"/>
            <a:ext cx="3175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 flipV="1">
            <a:off x="6886575" y="5172075"/>
            <a:ext cx="4763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 flipV="1">
            <a:off x="7508875" y="5172075"/>
            <a:ext cx="3175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V="1">
            <a:off x="8128000" y="5172075"/>
            <a:ext cx="1589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 flipV="1">
            <a:off x="8743950" y="5172075"/>
            <a:ext cx="1589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7" name="Line 25"/>
          <p:cNvSpPr>
            <a:spLocks noChangeShapeType="1"/>
          </p:cNvSpPr>
          <p:nvPr/>
        </p:nvSpPr>
        <p:spPr bwMode="auto">
          <a:xfrm flipV="1">
            <a:off x="9366249" y="5172075"/>
            <a:ext cx="1589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8" name="Line 26"/>
          <p:cNvSpPr>
            <a:spLocks noChangeShapeType="1"/>
          </p:cNvSpPr>
          <p:nvPr/>
        </p:nvSpPr>
        <p:spPr bwMode="auto">
          <a:xfrm flipV="1">
            <a:off x="2439987" y="2024063"/>
            <a:ext cx="850901" cy="65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99" name="Freeform 27"/>
          <p:cNvSpPr>
            <a:spLocks/>
          </p:cNvSpPr>
          <p:nvPr/>
        </p:nvSpPr>
        <p:spPr bwMode="auto">
          <a:xfrm>
            <a:off x="2439988" y="2660650"/>
            <a:ext cx="677862" cy="103188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54" y="24"/>
              </a:cxn>
              <a:cxn ang="0">
                <a:pos x="115" y="12"/>
              </a:cxn>
              <a:cxn ang="0">
                <a:pos x="169" y="6"/>
              </a:cxn>
              <a:cxn ang="0">
                <a:pos x="211" y="0"/>
              </a:cxn>
            </a:cxnLst>
            <a:rect l="0" t="0" r="r" b="b"/>
            <a:pathLst>
              <a:path w="211" h="36">
                <a:moveTo>
                  <a:pt x="0" y="36"/>
                </a:moveTo>
                <a:lnTo>
                  <a:pt x="54" y="24"/>
                </a:lnTo>
                <a:lnTo>
                  <a:pt x="115" y="12"/>
                </a:lnTo>
                <a:lnTo>
                  <a:pt x="169" y="6"/>
                </a:lnTo>
                <a:lnTo>
                  <a:pt x="211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0" name="Freeform 28"/>
          <p:cNvSpPr>
            <a:spLocks/>
          </p:cNvSpPr>
          <p:nvPr/>
        </p:nvSpPr>
        <p:spPr bwMode="auto">
          <a:xfrm>
            <a:off x="3117850" y="2660652"/>
            <a:ext cx="311150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6"/>
              </a:cxn>
              <a:cxn ang="0">
                <a:pos x="54" y="12"/>
              </a:cxn>
              <a:cxn ang="0">
                <a:pos x="72" y="24"/>
              </a:cxn>
              <a:cxn ang="0">
                <a:pos x="96" y="30"/>
              </a:cxn>
            </a:cxnLst>
            <a:rect l="0" t="0" r="r" b="b"/>
            <a:pathLst>
              <a:path w="96" h="30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72" y="24"/>
                </a:lnTo>
                <a:lnTo>
                  <a:pt x="96" y="3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1" name="Freeform 29"/>
          <p:cNvSpPr>
            <a:spLocks/>
          </p:cNvSpPr>
          <p:nvPr/>
        </p:nvSpPr>
        <p:spPr bwMode="auto">
          <a:xfrm>
            <a:off x="3429000" y="2713040"/>
            <a:ext cx="307976" cy="333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4" y="12"/>
              </a:cxn>
              <a:cxn ang="0">
                <a:pos x="48" y="6"/>
              </a:cxn>
              <a:cxn ang="0">
                <a:pos x="96" y="0"/>
              </a:cxn>
            </a:cxnLst>
            <a:rect l="0" t="0" r="r" b="b"/>
            <a:pathLst>
              <a:path w="96" h="12">
                <a:moveTo>
                  <a:pt x="0" y="12"/>
                </a:moveTo>
                <a:lnTo>
                  <a:pt x="24" y="12"/>
                </a:lnTo>
                <a:lnTo>
                  <a:pt x="48" y="6"/>
                </a:lnTo>
                <a:lnTo>
                  <a:pt x="96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2" name="Freeform 30"/>
          <p:cNvSpPr>
            <a:spLocks/>
          </p:cNvSpPr>
          <p:nvPr/>
        </p:nvSpPr>
        <p:spPr bwMode="auto">
          <a:xfrm>
            <a:off x="3736976" y="2678115"/>
            <a:ext cx="366713" cy="349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54" y="0"/>
              </a:cxn>
              <a:cxn ang="0">
                <a:pos x="84" y="0"/>
              </a:cxn>
              <a:cxn ang="0">
                <a:pos x="114" y="0"/>
              </a:cxn>
            </a:cxnLst>
            <a:rect l="0" t="0" r="r" b="b"/>
            <a:pathLst>
              <a:path w="114" h="12">
                <a:moveTo>
                  <a:pt x="0" y="12"/>
                </a:moveTo>
                <a:lnTo>
                  <a:pt x="54" y="0"/>
                </a:lnTo>
                <a:lnTo>
                  <a:pt x="84" y="0"/>
                </a:lnTo>
                <a:lnTo>
                  <a:pt x="114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3" name="Freeform 31"/>
          <p:cNvSpPr>
            <a:spLocks/>
          </p:cNvSpPr>
          <p:nvPr/>
        </p:nvSpPr>
        <p:spPr bwMode="auto">
          <a:xfrm>
            <a:off x="4103689" y="2678113"/>
            <a:ext cx="311150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6"/>
              </a:cxn>
              <a:cxn ang="0">
                <a:pos x="42" y="24"/>
              </a:cxn>
              <a:cxn ang="0">
                <a:pos x="67" y="36"/>
              </a:cxn>
              <a:cxn ang="0">
                <a:pos x="97" y="42"/>
              </a:cxn>
            </a:cxnLst>
            <a:rect l="0" t="0" r="r" b="b"/>
            <a:pathLst>
              <a:path w="97" h="42">
                <a:moveTo>
                  <a:pt x="0" y="0"/>
                </a:moveTo>
                <a:lnTo>
                  <a:pt x="24" y="6"/>
                </a:lnTo>
                <a:lnTo>
                  <a:pt x="42" y="24"/>
                </a:lnTo>
                <a:lnTo>
                  <a:pt x="67" y="36"/>
                </a:lnTo>
                <a:lnTo>
                  <a:pt x="97" y="42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4" name="Freeform 32"/>
          <p:cNvSpPr>
            <a:spLocks/>
          </p:cNvSpPr>
          <p:nvPr/>
        </p:nvSpPr>
        <p:spPr bwMode="auto">
          <a:xfrm>
            <a:off x="4414839" y="2730502"/>
            <a:ext cx="617537" cy="6826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42" y="24"/>
              </a:cxn>
              <a:cxn ang="0">
                <a:pos x="90" y="18"/>
              </a:cxn>
              <a:cxn ang="0">
                <a:pos x="192" y="0"/>
              </a:cxn>
            </a:cxnLst>
            <a:rect l="0" t="0" r="r" b="b"/>
            <a:pathLst>
              <a:path w="192" h="24">
                <a:moveTo>
                  <a:pt x="0" y="24"/>
                </a:moveTo>
                <a:lnTo>
                  <a:pt x="42" y="24"/>
                </a:lnTo>
                <a:lnTo>
                  <a:pt x="90" y="18"/>
                </a:lnTo>
                <a:lnTo>
                  <a:pt x="192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5" name="Freeform 33"/>
          <p:cNvSpPr>
            <a:spLocks/>
          </p:cNvSpPr>
          <p:nvPr/>
        </p:nvSpPr>
        <p:spPr bwMode="auto">
          <a:xfrm>
            <a:off x="5032376" y="2611438"/>
            <a:ext cx="676275" cy="119062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02" y="24"/>
              </a:cxn>
              <a:cxn ang="0">
                <a:pos x="210" y="0"/>
              </a:cxn>
            </a:cxnLst>
            <a:rect l="0" t="0" r="r" b="b"/>
            <a:pathLst>
              <a:path w="210" h="42">
                <a:moveTo>
                  <a:pt x="0" y="42"/>
                </a:moveTo>
                <a:lnTo>
                  <a:pt x="102" y="24"/>
                </a:lnTo>
                <a:lnTo>
                  <a:pt x="210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V="1">
            <a:off x="3236913" y="1922463"/>
            <a:ext cx="67468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7" name="Freeform 35"/>
          <p:cNvSpPr>
            <a:spLocks/>
          </p:cNvSpPr>
          <p:nvPr/>
        </p:nvSpPr>
        <p:spPr bwMode="auto">
          <a:xfrm>
            <a:off x="3176589" y="2317752"/>
            <a:ext cx="619125" cy="32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30"/>
              </a:cxn>
              <a:cxn ang="0">
                <a:pos x="96" y="66"/>
              </a:cxn>
              <a:cxn ang="0">
                <a:pos x="144" y="96"/>
              </a:cxn>
              <a:cxn ang="0">
                <a:pos x="192" y="114"/>
              </a:cxn>
            </a:cxnLst>
            <a:rect l="0" t="0" r="r" b="b"/>
            <a:pathLst>
              <a:path w="192" h="114">
                <a:moveTo>
                  <a:pt x="0" y="0"/>
                </a:moveTo>
                <a:lnTo>
                  <a:pt x="48" y="30"/>
                </a:lnTo>
                <a:lnTo>
                  <a:pt x="96" y="66"/>
                </a:lnTo>
                <a:lnTo>
                  <a:pt x="144" y="96"/>
                </a:lnTo>
                <a:lnTo>
                  <a:pt x="192" y="114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8" name="Freeform 36"/>
          <p:cNvSpPr>
            <a:spLocks/>
          </p:cNvSpPr>
          <p:nvPr/>
        </p:nvSpPr>
        <p:spPr bwMode="auto">
          <a:xfrm>
            <a:off x="3795714" y="2574927"/>
            <a:ext cx="561975" cy="8572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42" y="30"/>
              </a:cxn>
              <a:cxn ang="0">
                <a:pos x="90" y="18"/>
              </a:cxn>
              <a:cxn ang="0">
                <a:pos x="132" y="12"/>
              </a:cxn>
              <a:cxn ang="0">
                <a:pos x="175" y="0"/>
              </a:cxn>
            </a:cxnLst>
            <a:rect l="0" t="0" r="r" b="b"/>
            <a:pathLst>
              <a:path w="175" h="30">
                <a:moveTo>
                  <a:pt x="0" y="24"/>
                </a:moveTo>
                <a:lnTo>
                  <a:pt x="42" y="30"/>
                </a:lnTo>
                <a:lnTo>
                  <a:pt x="90" y="18"/>
                </a:lnTo>
                <a:lnTo>
                  <a:pt x="132" y="12"/>
                </a:lnTo>
                <a:lnTo>
                  <a:pt x="175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09" name="Freeform 37"/>
          <p:cNvSpPr>
            <a:spLocks/>
          </p:cNvSpPr>
          <p:nvPr/>
        </p:nvSpPr>
        <p:spPr bwMode="auto">
          <a:xfrm>
            <a:off x="3236913" y="2403475"/>
            <a:ext cx="53975" cy="298450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150"/>
              </a:cxn>
              <a:cxn ang="0">
                <a:pos x="6" y="120"/>
              </a:cxn>
              <a:cxn ang="0">
                <a:pos x="6" y="66"/>
              </a:cxn>
              <a:cxn ang="0">
                <a:pos x="12" y="42"/>
              </a:cxn>
              <a:cxn ang="0">
                <a:pos x="12" y="18"/>
              </a:cxn>
              <a:cxn ang="0">
                <a:pos x="18" y="6"/>
              </a:cxn>
              <a:cxn ang="0">
                <a:pos x="18" y="0"/>
              </a:cxn>
            </a:cxnLst>
            <a:rect l="0" t="0" r="r" b="b"/>
            <a:pathLst>
              <a:path w="18" h="174">
                <a:moveTo>
                  <a:pt x="0" y="174"/>
                </a:moveTo>
                <a:lnTo>
                  <a:pt x="0" y="150"/>
                </a:lnTo>
                <a:lnTo>
                  <a:pt x="6" y="120"/>
                </a:lnTo>
                <a:lnTo>
                  <a:pt x="6" y="66"/>
                </a:lnTo>
                <a:lnTo>
                  <a:pt x="12" y="42"/>
                </a:lnTo>
                <a:lnTo>
                  <a:pt x="12" y="18"/>
                </a:lnTo>
                <a:lnTo>
                  <a:pt x="18" y="6"/>
                </a:lnTo>
                <a:lnTo>
                  <a:pt x="18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0" name="Freeform 38"/>
          <p:cNvSpPr>
            <a:spLocks/>
          </p:cNvSpPr>
          <p:nvPr/>
        </p:nvSpPr>
        <p:spPr bwMode="auto">
          <a:xfrm>
            <a:off x="3290888" y="2403477"/>
            <a:ext cx="79376" cy="481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18"/>
              </a:cxn>
              <a:cxn ang="0">
                <a:pos x="0" y="42"/>
              </a:cxn>
              <a:cxn ang="0">
                <a:pos x="0" y="72"/>
              </a:cxn>
              <a:cxn ang="0">
                <a:pos x="6" y="126"/>
              </a:cxn>
              <a:cxn ang="0">
                <a:pos x="12" y="150"/>
              </a:cxn>
              <a:cxn ang="0">
                <a:pos x="24" y="168"/>
              </a:cxn>
            </a:cxnLst>
            <a:rect l="0" t="0" r="r" b="b"/>
            <a:pathLst>
              <a:path w="24" h="168">
                <a:moveTo>
                  <a:pt x="0" y="0"/>
                </a:moveTo>
                <a:lnTo>
                  <a:pt x="0" y="6"/>
                </a:lnTo>
                <a:lnTo>
                  <a:pt x="0" y="18"/>
                </a:lnTo>
                <a:lnTo>
                  <a:pt x="0" y="42"/>
                </a:lnTo>
                <a:lnTo>
                  <a:pt x="0" y="72"/>
                </a:lnTo>
                <a:lnTo>
                  <a:pt x="6" y="126"/>
                </a:lnTo>
                <a:lnTo>
                  <a:pt x="12" y="150"/>
                </a:lnTo>
                <a:lnTo>
                  <a:pt x="24" y="168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1" name="Freeform 39"/>
          <p:cNvSpPr>
            <a:spLocks/>
          </p:cNvSpPr>
          <p:nvPr/>
        </p:nvSpPr>
        <p:spPr bwMode="auto">
          <a:xfrm>
            <a:off x="3370264" y="2884490"/>
            <a:ext cx="733425" cy="13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2"/>
              </a:cxn>
              <a:cxn ang="0">
                <a:pos x="42" y="18"/>
              </a:cxn>
              <a:cxn ang="0">
                <a:pos x="96" y="24"/>
              </a:cxn>
              <a:cxn ang="0">
                <a:pos x="162" y="30"/>
              </a:cxn>
              <a:cxn ang="0">
                <a:pos x="198" y="36"/>
              </a:cxn>
              <a:cxn ang="0">
                <a:pos x="228" y="48"/>
              </a:cxn>
            </a:cxnLst>
            <a:rect l="0" t="0" r="r" b="b"/>
            <a:pathLst>
              <a:path w="228" h="48">
                <a:moveTo>
                  <a:pt x="0" y="0"/>
                </a:moveTo>
                <a:lnTo>
                  <a:pt x="18" y="12"/>
                </a:lnTo>
                <a:lnTo>
                  <a:pt x="42" y="18"/>
                </a:lnTo>
                <a:lnTo>
                  <a:pt x="96" y="24"/>
                </a:lnTo>
                <a:lnTo>
                  <a:pt x="162" y="30"/>
                </a:lnTo>
                <a:lnTo>
                  <a:pt x="198" y="36"/>
                </a:lnTo>
                <a:lnTo>
                  <a:pt x="228" y="48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2" name="Freeform 40"/>
          <p:cNvSpPr>
            <a:spLocks/>
          </p:cNvSpPr>
          <p:nvPr/>
        </p:nvSpPr>
        <p:spPr bwMode="auto">
          <a:xfrm>
            <a:off x="4103689" y="3021013"/>
            <a:ext cx="86995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" y="31"/>
              </a:cxn>
              <a:cxn ang="0">
                <a:pos x="133" y="73"/>
              </a:cxn>
              <a:cxn ang="0">
                <a:pos x="205" y="115"/>
              </a:cxn>
              <a:cxn ang="0">
                <a:pos x="271" y="157"/>
              </a:cxn>
            </a:cxnLst>
            <a:rect l="0" t="0" r="r" b="b"/>
            <a:pathLst>
              <a:path w="271" h="157">
                <a:moveTo>
                  <a:pt x="0" y="0"/>
                </a:moveTo>
                <a:lnTo>
                  <a:pt x="67" y="31"/>
                </a:lnTo>
                <a:lnTo>
                  <a:pt x="133" y="73"/>
                </a:lnTo>
                <a:lnTo>
                  <a:pt x="205" y="115"/>
                </a:lnTo>
                <a:lnTo>
                  <a:pt x="271" y="157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3" name="Freeform 41"/>
          <p:cNvSpPr>
            <a:spLocks/>
          </p:cNvSpPr>
          <p:nvPr/>
        </p:nvSpPr>
        <p:spPr bwMode="auto">
          <a:xfrm>
            <a:off x="2614612" y="2438400"/>
            <a:ext cx="622301" cy="274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24"/>
              </a:cxn>
              <a:cxn ang="0">
                <a:pos x="97" y="54"/>
              </a:cxn>
              <a:cxn ang="0">
                <a:pos x="145" y="78"/>
              </a:cxn>
              <a:cxn ang="0">
                <a:pos x="193" y="96"/>
              </a:cxn>
            </a:cxnLst>
            <a:rect l="0" t="0" r="r" b="b"/>
            <a:pathLst>
              <a:path w="193" h="96">
                <a:moveTo>
                  <a:pt x="0" y="0"/>
                </a:moveTo>
                <a:lnTo>
                  <a:pt x="49" y="24"/>
                </a:lnTo>
                <a:lnTo>
                  <a:pt x="97" y="54"/>
                </a:lnTo>
                <a:lnTo>
                  <a:pt x="145" y="78"/>
                </a:lnTo>
                <a:lnTo>
                  <a:pt x="193" y="96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4" name="Freeform 42"/>
          <p:cNvSpPr>
            <a:spLocks/>
          </p:cNvSpPr>
          <p:nvPr/>
        </p:nvSpPr>
        <p:spPr bwMode="auto">
          <a:xfrm>
            <a:off x="3236914" y="2627315"/>
            <a:ext cx="615950" cy="857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4" y="30"/>
              </a:cxn>
              <a:cxn ang="0">
                <a:pos x="48" y="30"/>
              </a:cxn>
              <a:cxn ang="0">
                <a:pos x="90" y="18"/>
              </a:cxn>
              <a:cxn ang="0">
                <a:pos x="138" y="6"/>
              </a:cxn>
              <a:cxn ang="0">
                <a:pos x="192" y="0"/>
              </a:cxn>
            </a:cxnLst>
            <a:rect l="0" t="0" r="r" b="b"/>
            <a:pathLst>
              <a:path w="192" h="30">
                <a:moveTo>
                  <a:pt x="0" y="30"/>
                </a:moveTo>
                <a:lnTo>
                  <a:pt x="24" y="30"/>
                </a:lnTo>
                <a:lnTo>
                  <a:pt x="48" y="30"/>
                </a:lnTo>
                <a:lnTo>
                  <a:pt x="90" y="18"/>
                </a:lnTo>
                <a:lnTo>
                  <a:pt x="138" y="6"/>
                </a:lnTo>
                <a:lnTo>
                  <a:pt x="192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5" name="Freeform 43"/>
          <p:cNvSpPr>
            <a:spLocks/>
          </p:cNvSpPr>
          <p:nvPr/>
        </p:nvSpPr>
        <p:spPr bwMode="auto">
          <a:xfrm>
            <a:off x="3852863" y="2627315"/>
            <a:ext cx="814388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0"/>
              </a:cxn>
              <a:cxn ang="0">
                <a:pos x="120" y="6"/>
              </a:cxn>
              <a:cxn ang="0">
                <a:pos x="187" y="12"/>
              </a:cxn>
              <a:cxn ang="0">
                <a:pos x="253" y="12"/>
              </a:cxn>
            </a:cxnLst>
            <a:rect l="0" t="0" r="r" b="b"/>
            <a:pathLst>
              <a:path w="253" h="12">
                <a:moveTo>
                  <a:pt x="0" y="0"/>
                </a:moveTo>
                <a:lnTo>
                  <a:pt x="60" y="0"/>
                </a:lnTo>
                <a:lnTo>
                  <a:pt x="120" y="6"/>
                </a:lnTo>
                <a:lnTo>
                  <a:pt x="187" y="12"/>
                </a:lnTo>
                <a:lnTo>
                  <a:pt x="253" y="12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6" name="Freeform 44"/>
          <p:cNvSpPr>
            <a:spLocks/>
          </p:cNvSpPr>
          <p:nvPr/>
        </p:nvSpPr>
        <p:spPr bwMode="auto">
          <a:xfrm>
            <a:off x="4667251" y="2644777"/>
            <a:ext cx="788988" cy="158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6" y="6"/>
              </a:cxn>
              <a:cxn ang="0">
                <a:pos x="246" y="0"/>
              </a:cxn>
            </a:cxnLst>
            <a:rect l="0" t="0" r="r" b="b"/>
            <a:pathLst>
              <a:path w="246" h="6">
                <a:moveTo>
                  <a:pt x="0" y="6"/>
                </a:moveTo>
                <a:lnTo>
                  <a:pt x="126" y="6"/>
                </a:lnTo>
                <a:lnTo>
                  <a:pt x="246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7" name="Freeform 45"/>
          <p:cNvSpPr>
            <a:spLocks/>
          </p:cNvSpPr>
          <p:nvPr/>
        </p:nvSpPr>
        <p:spPr bwMode="auto">
          <a:xfrm>
            <a:off x="3176588" y="2713038"/>
            <a:ext cx="60325" cy="188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0" y="42"/>
              </a:cxn>
              <a:cxn ang="0">
                <a:pos x="0" y="60"/>
              </a:cxn>
              <a:cxn ang="0">
                <a:pos x="6" y="66"/>
              </a:cxn>
              <a:cxn ang="0">
                <a:pos x="18" y="66"/>
              </a:cxn>
            </a:cxnLst>
            <a:rect l="0" t="0" r="r" b="b"/>
            <a:pathLst>
              <a:path w="18" h="66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  <a:lnTo>
                  <a:pt x="0" y="60"/>
                </a:lnTo>
                <a:lnTo>
                  <a:pt x="6" y="66"/>
                </a:lnTo>
                <a:lnTo>
                  <a:pt x="18" y="66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8" name="Freeform 46"/>
          <p:cNvSpPr>
            <a:spLocks/>
          </p:cNvSpPr>
          <p:nvPr/>
        </p:nvSpPr>
        <p:spPr bwMode="auto">
          <a:xfrm>
            <a:off x="3236914" y="2730500"/>
            <a:ext cx="615950" cy="1714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8" y="60"/>
              </a:cxn>
              <a:cxn ang="0">
                <a:pos x="36" y="54"/>
              </a:cxn>
              <a:cxn ang="0">
                <a:pos x="90" y="36"/>
              </a:cxn>
              <a:cxn ang="0">
                <a:pos x="150" y="12"/>
              </a:cxn>
              <a:cxn ang="0">
                <a:pos x="174" y="6"/>
              </a:cxn>
              <a:cxn ang="0">
                <a:pos x="192" y="0"/>
              </a:cxn>
            </a:cxnLst>
            <a:rect l="0" t="0" r="r" b="b"/>
            <a:pathLst>
              <a:path w="192" h="60">
                <a:moveTo>
                  <a:pt x="0" y="60"/>
                </a:moveTo>
                <a:lnTo>
                  <a:pt x="18" y="60"/>
                </a:lnTo>
                <a:lnTo>
                  <a:pt x="36" y="54"/>
                </a:lnTo>
                <a:lnTo>
                  <a:pt x="90" y="36"/>
                </a:lnTo>
                <a:lnTo>
                  <a:pt x="150" y="12"/>
                </a:lnTo>
                <a:lnTo>
                  <a:pt x="174" y="6"/>
                </a:lnTo>
                <a:lnTo>
                  <a:pt x="192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19" name="Freeform 47"/>
          <p:cNvSpPr>
            <a:spLocks/>
          </p:cNvSpPr>
          <p:nvPr/>
        </p:nvSpPr>
        <p:spPr bwMode="auto">
          <a:xfrm>
            <a:off x="3852863" y="2713038"/>
            <a:ext cx="250826" cy="174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0"/>
              </a:cxn>
              <a:cxn ang="0">
                <a:pos x="36" y="0"/>
              </a:cxn>
              <a:cxn ang="0">
                <a:pos x="54" y="0"/>
              </a:cxn>
              <a:cxn ang="0">
                <a:pos x="78" y="6"/>
              </a:cxn>
            </a:cxnLst>
            <a:rect l="0" t="0" r="r" b="b"/>
            <a:pathLst>
              <a:path w="78" h="6">
                <a:moveTo>
                  <a:pt x="0" y="6"/>
                </a:moveTo>
                <a:lnTo>
                  <a:pt x="18" y="0"/>
                </a:lnTo>
                <a:lnTo>
                  <a:pt x="36" y="0"/>
                </a:lnTo>
                <a:lnTo>
                  <a:pt x="54" y="0"/>
                </a:lnTo>
                <a:lnTo>
                  <a:pt x="78" y="6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0" name="Freeform 48"/>
          <p:cNvSpPr>
            <a:spLocks/>
          </p:cNvSpPr>
          <p:nvPr/>
        </p:nvSpPr>
        <p:spPr bwMode="auto">
          <a:xfrm>
            <a:off x="4103688" y="2730502"/>
            <a:ext cx="928688" cy="396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12"/>
              </a:cxn>
              <a:cxn ang="0">
                <a:pos x="61" y="24"/>
              </a:cxn>
              <a:cxn ang="0">
                <a:pos x="133" y="60"/>
              </a:cxn>
              <a:cxn ang="0">
                <a:pos x="211" y="102"/>
              </a:cxn>
              <a:cxn ang="0">
                <a:pos x="289" y="139"/>
              </a:cxn>
            </a:cxnLst>
            <a:rect l="0" t="0" r="r" b="b"/>
            <a:pathLst>
              <a:path w="289" h="139">
                <a:moveTo>
                  <a:pt x="0" y="0"/>
                </a:moveTo>
                <a:lnTo>
                  <a:pt x="24" y="12"/>
                </a:lnTo>
                <a:lnTo>
                  <a:pt x="61" y="24"/>
                </a:lnTo>
                <a:lnTo>
                  <a:pt x="133" y="60"/>
                </a:lnTo>
                <a:lnTo>
                  <a:pt x="211" y="102"/>
                </a:lnTo>
                <a:lnTo>
                  <a:pt x="289" y="139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1" name="Freeform 49"/>
          <p:cNvSpPr>
            <a:spLocks/>
          </p:cNvSpPr>
          <p:nvPr/>
        </p:nvSpPr>
        <p:spPr bwMode="auto">
          <a:xfrm>
            <a:off x="3236914" y="2160590"/>
            <a:ext cx="615950" cy="295275"/>
          </a:xfrm>
          <a:custGeom>
            <a:avLst/>
            <a:gdLst/>
            <a:ahLst/>
            <a:cxnLst>
              <a:cxn ang="0">
                <a:pos x="0" y="103"/>
              </a:cxn>
              <a:cxn ang="0">
                <a:pos x="54" y="73"/>
              </a:cxn>
              <a:cxn ang="0">
                <a:pos x="108" y="43"/>
              </a:cxn>
              <a:cxn ang="0">
                <a:pos x="156" y="12"/>
              </a:cxn>
              <a:cxn ang="0">
                <a:pos x="174" y="6"/>
              </a:cxn>
              <a:cxn ang="0">
                <a:pos x="192" y="0"/>
              </a:cxn>
            </a:cxnLst>
            <a:rect l="0" t="0" r="r" b="b"/>
            <a:pathLst>
              <a:path w="192" h="103">
                <a:moveTo>
                  <a:pt x="0" y="103"/>
                </a:moveTo>
                <a:lnTo>
                  <a:pt x="54" y="73"/>
                </a:lnTo>
                <a:lnTo>
                  <a:pt x="108" y="43"/>
                </a:lnTo>
                <a:lnTo>
                  <a:pt x="156" y="12"/>
                </a:lnTo>
                <a:lnTo>
                  <a:pt x="174" y="6"/>
                </a:lnTo>
                <a:lnTo>
                  <a:pt x="192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2" name="Freeform 50"/>
          <p:cNvSpPr>
            <a:spLocks/>
          </p:cNvSpPr>
          <p:nvPr/>
        </p:nvSpPr>
        <p:spPr bwMode="auto">
          <a:xfrm>
            <a:off x="3852864" y="2160588"/>
            <a:ext cx="58737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6"/>
              </a:cxn>
              <a:cxn ang="0">
                <a:pos x="6" y="18"/>
              </a:cxn>
              <a:cxn ang="0">
                <a:pos x="12" y="36"/>
              </a:cxn>
              <a:cxn ang="0">
                <a:pos x="18" y="49"/>
              </a:cxn>
            </a:cxnLst>
            <a:rect l="0" t="0" r="r" b="b"/>
            <a:pathLst>
              <a:path w="18" h="49">
                <a:moveTo>
                  <a:pt x="0" y="0"/>
                </a:moveTo>
                <a:lnTo>
                  <a:pt x="6" y="6"/>
                </a:lnTo>
                <a:lnTo>
                  <a:pt x="6" y="18"/>
                </a:lnTo>
                <a:lnTo>
                  <a:pt x="12" y="36"/>
                </a:lnTo>
                <a:lnTo>
                  <a:pt x="18" y="49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3" name="Freeform 51"/>
          <p:cNvSpPr>
            <a:spLocks/>
          </p:cNvSpPr>
          <p:nvPr/>
        </p:nvSpPr>
        <p:spPr bwMode="auto">
          <a:xfrm>
            <a:off x="3911601" y="2300288"/>
            <a:ext cx="617538" cy="258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2"/>
              </a:cxn>
              <a:cxn ang="0">
                <a:pos x="36" y="18"/>
              </a:cxn>
              <a:cxn ang="0">
                <a:pos x="84" y="42"/>
              </a:cxn>
              <a:cxn ang="0">
                <a:pos x="139" y="66"/>
              </a:cxn>
              <a:cxn ang="0">
                <a:pos x="193" y="90"/>
              </a:cxn>
            </a:cxnLst>
            <a:rect l="0" t="0" r="r" b="b"/>
            <a:pathLst>
              <a:path w="193" h="90">
                <a:moveTo>
                  <a:pt x="0" y="0"/>
                </a:moveTo>
                <a:lnTo>
                  <a:pt x="18" y="12"/>
                </a:lnTo>
                <a:lnTo>
                  <a:pt x="36" y="18"/>
                </a:lnTo>
                <a:lnTo>
                  <a:pt x="84" y="42"/>
                </a:lnTo>
                <a:lnTo>
                  <a:pt x="139" y="66"/>
                </a:lnTo>
                <a:lnTo>
                  <a:pt x="193" y="9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4" name="Freeform 52"/>
          <p:cNvSpPr>
            <a:spLocks/>
          </p:cNvSpPr>
          <p:nvPr/>
        </p:nvSpPr>
        <p:spPr bwMode="auto">
          <a:xfrm>
            <a:off x="3236915" y="2284415"/>
            <a:ext cx="922337" cy="32702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72" y="84"/>
              </a:cxn>
              <a:cxn ang="0">
                <a:pos x="150" y="54"/>
              </a:cxn>
              <a:cxn ang="0">
                <a:pos x="222" y="24"/>
              </a:cxn>
              <a:cxn ang="0">
                <a:pos x="288" y="0"/>
              </a:cxn>
            </a:cxnLst>
            <a:rect l="0" t="0" r="r" b="b"/>
            <a:pathLst>
              <a:path w="288" h="114">
                <a:moveTo>
                  <a:pt x="0" y="114"/>
                </a:moveTo>
                <a:lnTo>
                  <a:pt x="72" y="84"/>
                </a:lnTo>
                <a:lnTo>
                  <a:pt x="150" y="54"/>
                </a:lnTo>
                <a:lnTo>
                  <a:pt x="222" y="24"/>
                </a:lnTo>
                <a:lnTo>
                  <a:pt x="288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5" name="Freeform 53"/>
          <p:cNvSpPr>
            <a:spLocks/>
          </p:cNvSpPr>
          <p:nvPr/>
        </p:nvSpPr>
        <p:spPr bwMode="auto">
          <a:xfrm>
            <a:off x="4159250" y="2057402"/>
            <a:ext cx="681038" cy="227013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61" y="48"/>
              </a:cxn>
              <a:cxn ang="0">
                <a:pos x="109" y="24"/>
              </a:cxn>
              <a:cxn ang="0">
                <a:pos x="157" y="0"/>
              </a:cxn>
              <a:cxn ang="0">
                <a:pos x="187" y="0"/>
              </a:cxn>
              <a:cxn ang="0">
                <a:pos x="211" y="0"/>
              </a:cxn>
            </a:cxnLst>
            <a:rect l="0" t="0" r="r" b="b"/>
            <a:pathLst>
              <a:path w="211" h="79">
                <a:moveTo>
                  <a:pt x="0" y="79"/>
                </a:moveTo>
                <a:lnTo>
                  <a:pt x="61" y="48"/>
                </a:lnTo>
                <a:lnTo>
                  <a:pt x="109" y="24"/>
                </a:lnTo>
                <a:lnTo>
                  <a:pt x="157" y="0"/>
                </a:lnTo>
                <a:lnTo>
                  <a:pt x="187" y="0"/>
                </a:lnTo>
                <a:lnTo>
                  <a:pt x="211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6" name="Freeform 54"/>
          <p:cNvSpPr>
            <a:spLocks/>
          </p:cNvSpPr>
          <p:nvPr/>
        </p:nvSpPr>
        <p:spPr bwMode="auto">
          <a:xfrm>
            <a:off x="4840289" y="2057400"/>
            <a:ext cx="693737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6"/>
              </a:cxn>
              <a:cxn ang="0">
                <a:pos x="54" y="24"/>
              </a:cxn>
              <a:cxn ang="0">
                <a:pos x="108" y="60"/>
              </a:cxn>
              <a:cxn ang="0">
                <a:pos x="162" y="109"/>
              </a:cxn>
              <a:cxn ang="0">
                <a:pos x="216" y="151"/>
              </a:cxn>
            </a:cxnLst>
            <a:rect l="0" t="0" r="r" b="b"/>
            <a:pathLst>
              <a:path w="216" h="151">
                <a:moveTo>
                  <a:pt x="0" y="0"/>
                </a:moveTo>
                <a:lnTo>
                  <a:pt x="24" y="6"/>
                </a:lnTo>
                <a:lnTo>
                  <a:pt x="54" y="24"/>
                </a:lnTo>
                <a:lnTo>
                  <a:pt x="108" y="60"/>
                </a:lnTo>
                <a:lnTo>
                  <a:pt x="162" y="109"/>
                </a:lnTo>
                <a:lnTo>
                  <a:pt x="216" y="151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7" name="Line 55"/>
          <p:cNvSpPr>
            <a:spLocks noChangeShapeType="1"/>
          </p:cNvSpPr>
          <p:nvPr/>
        </p:nvSpPr>
        <p:spPr bwMode="auto">
          <a:xfrm>
            <a:off x="2439987" y="2816227"/>
            <a:ext cx="850901" cy="138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8" name="Line 56"/>
          <p:cNvSpPr>
            <a:spLocks noChangeShapeType="1"/>
          </p:cNvSpPr>
          <p:nvPr/>
        </p:nvSpPr>
        <p:spPr bwMode="auto">
          <a:xfrm flipV="1">
            <a:off x="3290889" y="2506665"/>
            <a:ext cx="504825" cy="32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29" name="Line 57"/>
          <p:cNvSpPr>
            <a:spLocks noChangeShapeType="1"/>
          </p:cNvSpPr>
          <p:nvPr/>
        </p:nvSpPr>
        <p:spPr bwMode="auto">
          <a:xfrm>
            <a:off x="2498726" y="2559050"/>
            <a:ext cx="369888" cy="153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0" name="Freeform 58"/>
          <p:cNvSpPr>
            <a:spLocks/>
          </p:cNvSpPr>
          <p:nvPr/>
        </p:nvSpPr>
        <p:spPr bwMode="auto">
          <a:xfrm>
            <a:off x="2439989" y="2559050"/>
            <a:ext cx="18589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0"/>
              </a:cxn>
              <a:cxn ang="0">
                <a:pos x="157" y="0"/>
              </a:cxn>
              <a:cxn ang="0">
                <a:pos x="319" y="0"/>
              </a:cxn>
              <a:cxn ang="0">
                <a:pos x="397" y="0"/>
              </a:cxn>
              <a:cxn ang="0">
                <a:pos x="469" y="0"/>
              </a:cxn>
              <a:cxn ang="0">
                <a:pos x="529" y="0"/>
              </a:cxn>
              <a:cxn ang="0">
                <a:pos x="578" y="0"/>
              </a:cxn>
            </a:cxnLst>
            <a:rect l="0" t="0" r="r" b="b"/>
            <a:pathLst>
              <a:path w="578">
                <a:moveTo>
                  <a:pt x="0" y="0"/>
                </a:moveTo>
                <a:lnTo>
                  <a:pt x="78" y="0"/>
                </a:lnTo>
                <a:lnTo>
                  <a:pt x="157" y="0"/>
                </a:lnTo>
                <a:lnTo>
                  <a:pt x="319" y="0"/>
                </a:lnTo>
                <a:lnTo>
                  <a:pt x="397" y="0"/>
                </a:lnTo>
                <a:lnTo>
                  <a:pt x="469" y="0"/>
                </a:lnTo>
                <a:lnTo>
                  <a:pt x="529" y="0"/>
                </a:lnTo>
                <a:lnTo>
                  <a:pt x="578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1" name="Freeform 59"/>
          <p:cNvSpPr>
            <a:spLocks/>
          </p:cNvSpPr>
          <p:nvPr/>
        </p:nvSpPr>
        <p:spPr bwMode="auto">
          <a:xfrm>
            <a:off x="4298951" y="2559050"/>
            <a:ext cx="309563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60" y="6"/>
              </a:cxn>
              <a:cxn ang="0">
                <a:pos x="84" y="12"/>
              </a:cxn>
              <a:cxn ang="0">
                <a:pos x="96" y="18"/>
              </a:cxn>
            </a:cxnLst>
            <a:rect l="0" t="0" r="r" b="b"/>
            <a:pathLst>
              <a:path w="96" h="18">
                <a:moveTo>
                  <a:pt x="0" y="0"/>
                </a:moveTo>
                <a:lnTo>
                  <a:pt x="36" y="0"/>
                </a:lnTo>
                <a:lnTo>
                  <a:pt x="60" y="6"/>
                </a:lnTo>
                <a:lnTo>
                  <a:pt x="84" y="12"/>
                </a:lnTo>
                <a:lnTo>
                  <a:pt x="96" y="18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2" name="Line 60"/>
          <p:cNvSpPr>
            <a:spLocks noChangeShapeType="1"/>
          </p:cNvSpPr>
          <p:nvPr/>
        </p:nvSpPr>
        <p:spPr bwMode="auto">
          <a:xfrm flipV="1">
            <a:off x="2984500" y="2370140"/>
            <a:ext cx="1060450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3" name="Freeform 61"/>
          <p:cNvSpPr>
            <a:spLocks/>
          </p:cNvSpPr>
          <p:nvPr/>
        </p:nvSpPr>
        <p:spPr bwMode="auto">
          <a:xfrm>
            <a:off x="2498726" y="2574927"/>
            <a:ext cx="738188" cy="85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" y="12"/>
              </a:cxn>
              <a:cxn ang="0">
                <a:pos x="229" y="30"/>
              </a:cxn>
            </a:cxnLst>
            <a:rect l="0" t="0" r="r" b="b"/>
            <a:pathLst>
              <a:path w="229" h="30">
                <a:moveTo>
                  <a:pt x="0" y="0"/>
                </a:moveTo>
                <a:lnTo>
                  <a:pt x="115" y="12"/>
                </a:lnTo>
                <a:lnTo>
                  <a:pt x="229" y="3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4" name="Freeform 62"/>
          <p:cNvSpPr>
            <a:spLocks/>
          </p:cNvSpPr>
          <p:nvPr/>
        </p:nvSpPr>
        <p:spPr bwMode="auto">
          <a:xfrm>
            <a:off x="3236913" y="2660650"/>
            <a:ext cx="674687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18"/>
              </a:cxn>
              <a:cxn ang="0">
                <a:pos x="210" y="36"/>
              </a:cxn>
            </a:cxnLst>
            <a:rect l="0" t="0" r="r" b="b"/>
            <a:pathLst>
              <a:path w="210" h="36">
                <a:moveTo>
                  <a:pt x="0" y="0"/>
                </a:moveTo>
                <a:lnTo>
                  <a:pt x="108" y="18"/>
                </a:lnTo>
                <a:lnTo>
                  <a:pt x="210" y="36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5" name="Freeform 63"/>
          <p:cNvSpPr>
            <a:spLocks/>
          </p:cNvSpPr>
          <p:nvPr/>
        </p:nvSpPr>
        <p:spPr bwMode="auto">
          <a:xfrm>
            <a:off x="2498725" y="1938338"/>
            <a:ext cx="1296988" cy="333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9" y="6"/>
              </a:cxn>
              <a:cxn ang="0">
                <a:pos x="217" y="6"/>
              </a:cxn>
              <a:cxn ang="0">
                <a:pos x="271" y="6"/>
              </a:cxn>
              <a:cxn ang="0">
                <a:pos x="319" y="0"/>
              </a:cxn>
              <a:cxn ang="0">
                <a:pos x="367" y="0"/>
              </a:cxn>
              <a:cxn ang="0">
                <a:pos x="403" y="0"/>
              </a:cxn>
            </a:cxnLst>
            <a:rect l="0" t="0" r="r" b="b"/>
            <a:pathLst>
              <a:path w="403" h="12">
                <a:moveTo>
                  <a:pt x="0" y="12"/>
                </a:moveTo>
                <a:lnTo>
                  <a:pt x="109" y="6"/>
                </a:lnTo>
                <a:lnTo>
                  <a:pt x="217" y="6"/>
                </a:lnTo>
                <a:lnTo>
                  <a:pt x="271" y="6"/>
                </a:lnTo>
                <a:lnTo>
                  <a:pt x="319" y="0"/>
                </a:lnTo>
                <a:lnTo>
                  <a:pt x="367" y="0"/>
                </a:lnTo>
                <a:lnTo>
                  <a:pt x="403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6" name="Freeform 64"/>
          <p:cNvSpPr>
            <a:spLocks/>
          </p:cNvSpPr>
          <p:nvPr/>
        </p:nvSpPr>
        <p:spPr bwMode="auto">
          <a:xfrm>
            <a:off x="3795713" y="1938340"/>
            <a:ext cx="422276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0"/>
              </a:cxn>
              <a:cxn ang="0">
                <a:pos x="36" y="0"/>
              </a:cxn>
              <a:cxn ang="0">
                <a:pos x="66" y="0"/>
              </a:cxn>
              <a:cxn ang="0">
                <a:pos x="90" y="0"/>
              </a:cxn>
              <a:cxn ang="0">
                <a:pos x="108" y="0"/>
              </a:cxn>
              <a:cxn ang="0">
                <a:pos x="132" y="0"/>
              </a:cxn>
            </a:cxnLst>
            <a:rect l="0" t="0" r="r" b="b"/>
            <a:pathLst>
              <a:path w="132">
                <a:moveTo>
                  <a:pt x="0" y="0"/>
                </a:moveTo>
                <a:lnTo>
                  <a:pt x="18" y="0"/>
                </a:lnTo>
                <a:lnTo>
                  <a:pt x="36" y="0"/>
                </a:lnTo>
                <a:lnTo>
                  <a:pt x="66" y="0"/>
                </a:lnTo>
                <a:lnTo>
                  <a:pt x="90" y="0"/>
                </a:lnTo>
                <a:lnTo>
                  <a:pt x="108" y="0"/>
                </a:lnTo>
                <a:lnTo>
                  <a:pt x="132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7" name="Freeform 65"/>
          <p:cNvSpPr>
            <a:spLocks/>
          </p:cNvSpPr>
          <p:nvPr/>
        </p:nvSpPr>
        <p:spPr bwMode="auto">
          <a:xfrm>
            <a:off x="4217989" y="1938338"/>
            <a:ext cx="1430337" cy="17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0"/>
              </a:cxn>
              <a:cxn ang="0">
                <a:pos x="91" y="0"/>
              </a:cxn>
              <a:cxn ang="0">
                <a:pos x="145" y="0"/>
              </a:cxn>
              <a:cxn ang="0">
                <a:pos x="205" y="0"/>
              </a:cxn>
              <a:cxn ang="0">
                <a:pos x="325" y="6"/>
              </a:cxn>
              <a:cxn ang="0">
                <a:pos x="385" y="6"/>
              </a:cxn>
              <a:cxn ang="0">
                <a:pos x="445" y="6"/>
              </a:cxn>
            </a:cxnLst>
            <a:rect l="0" t="0" r="r" b="b"/>
            <a:pathLst>
              <a:path w="445" h="6">
                <a:moveTo>
                  <a:pt x="0" y="0"/>
                </a:moveTo>
                <a:lnTo>
                  <a:pt x="43" y="0"/>
                </a:lnTo>
                <a:lnTo>
                  <a:pt x="91" y="0"/>
                </a:lnTo>
                <a:lnTo>
                  <a:pt x="145" y="0"/>
                </a:lnTo>
                <a:lnTo>
                  <a:pt x="205" y="0"/>
                </a:lnTo>
                <a:lnTo>
                  <a:pt x="325" y="6"/>
                </a:lnTo>
                <a:lnTo>
                  <a:pt x="385" y="6"/>
                </a:lnTo>
                <a:lnTo>
                  <a:pt x="445" y="6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8" name="Freeform 66"/>
          <p:cNvSpPr>
            <a:spLocks/>
          </p:cNvSpPr>
          <p:nvPr/>
        </p:nvSpPr>
        <p:spPr bwMode="auto">
          <a:xfrm>
            <a:off x="3236913" y="2627313"/>
            <a:ext cx="500063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6"/>
              </a:cxn>
              <a:cxn ang="0">
                <a:pos x="78" y="12"/>
              </a:cxn>
              <a:cxn ang="0">
                <a:pos x="120" y="18"/>
              </a:cxn>
              <a:cxn ang="0">
                <a:pos x="156" y="18"/>
              </a:cxn>
            </a:cxnLst>
            <a:rect l="0" t="0" r="r" b="b"/>
            <a:pathLst>
              <a:path w="156" h="18">
                <a:moveTo>
                  <a:pt x="0" y="0"/>
                </a:moveTo>
                <a:lnTo>
                  <a:pt x="42" y="6"/>
                </a:lnTo>
                <a:lnTo>
                  <a:pt x="78" y="12"/>
                </a:lnTo>
                <a:lnTo>
                  <a:pt x="120" y="18"/>
                </a:lnTo>
                <a:lnTo>
                  <a:pt x="156" y="18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39" name="Freeform 67"/>
          <p:cNvSpPr>
            <a:spLocks/>
          </p:cNvSpPr>
          <p:nvPr/>
        </p:nvSpPr>
        <p:spPr bwMode="auto">
          <a:xfrm>
            <a:off x="3736976" y="2506663"/>
            <a:ext cx="366713" cy="1714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30" y="48"/>
              </a:cxn>
              <a:cxn ang="0">
                <a:pos x="60" y="30"/>
              </a:cxn>
              <a:cxn ang="0">
                <a:pos x="90" y="12"/>
              </a:cxn>
              <a:cxn ang="0">
                <a:pos x="114" y="0"/>
              </a:cxn>
            </a:cxnLst>
            <a:rect l="0" t="0" r="r" b="b"/>
            <a:pathLst>
              <a:path w="114" h="60">
                <a:moveTo>
                  <a:pt x="0" y="60"/>
                </a:moveTo>
                <a:lnTo>
                  <a:pt x="30" y="48"/>
                </a:lnTo>
                <a:lnTo>
                  <a:pt x="60" y="30"/>
                </a:lnTo>
                <a:lnTo>
                  <a:pt x="90" y="12"/>
                </a:lnTo>
                <a:lnTo>
                  <a:pt x="114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0" name="Freeform 68"/>
          <p:cNvSpPr>
            <a:spLocks/>
          </p:cNvSpPr>
          <p:nvPr/>
        </p:nvSpPr>
        <p:spPr bwMode="auto">
          <a:xfrm>
            <a:off x="4103689" y="2473325"/>
            <a:ext cx="254000" cy="333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6" y="0"/>
              </a:cxn>
              <a:cxn ang="0">
                <a:pos x="54" y="0"/>
              </a:cxn>
              <a:cxn ang="0">
                <a:pos x="79" y="6"/>
              </a:cxn>
            </a:cxnLst>
            <a:rect l="0" t="0" r="r" b="b"/>
            <a:pathLst>
              <a:path w="79" h="12">
                <a:moveTo>
                  <a:pt x="0" y="12"/>
                </a:moveTo>
                <a:lnTo>
                  <a:pt x="36" y="0"/>
                </a:lnTo>
                <a:lnTo>
                  <a:pt x="54" y="0"/>
                </a:lnTo>
                <a:lnTo>
                  <a:pt x="79" y="6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1" name="Freeform 69"/>
          <p:cNvSpPr>
            <a:spLocks/>
          </p:cNvSpPr>
          <p:nvPr/>
        </p:nvSpPr>
        <p:spPr bwMode="auto">
          <a:xfrm>
            <a:off x="4357689" y="2489202"/>
            <a:ext cx="674687" cy="207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6"/>
              </a:cxn>
              <a:cxn ang="0">
                <a:pos x="48" y="12"/>
              </a:cxn>
              <a:cxn ang="0">
                <a:pos x="102" y="36"/>
              </a:cxn>
              <a:cxn ang="0">
                <a:pos x="162" y="60"/>
              </a:cxn>
              <a:cxn ang="0">
                <a:pos x="210" y="72"/>
              </a:cxn>
            </a:cxnLst>
            <a:rect l="0" t="0" r="r" b="b"/>
            <a:pathLst>
              <a:path w="210" h="72">
                <a:moveTo>
                  <a:pt x="0" y="0"/>
                </a:moveTo>
                <a:lnTo>
                  <a:pt x="18" y="6"/>
                </a:lnTo>
                <a:lnTo>
                  <a:pt x="48" y="12"/>
                </a:lnTo>
                <a:lnTo>
                  <a:pt x="102" y="36"/>
                </a:lnTo>
                <a:lnTo>
                  <a:pt x="162" y="60"/>
                </a:lnTo>
                <a:lnTo>
                  <a:pt x="210" y="72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2" name="Freeform 70"/>
          <p:cNvSpPr>
            <a:spLocks/>
          </p:cNvSpPr>
          <p:nvPr/>
        </p:nvSpPr>
        <p:spPr bwMode="auto">
          <a:xfrm>
            <a:off x="5032376" y="2611440"/>
            <a:ext cx="423863" cy="857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6" y="30"/>
              </a:cxn>
              <a:cxn ang="0">
                <a:pos x="66" y="24"/>
              </a:cxn>
              <a:cxn ang="0">
                <a:pos x="90" y="18"/>
              </a:cxn>
              <a:cxn ang="0">
                <a:pos x="108" y="6"/>
              </a:cxn>
              <a:cxn ang="0">
                <a:pos x="132" y="0"/>
              </a:cxn>
            </a:cxnLst>
            <a:rect l="0" t="0" r="r" b="b"/>
            <a:pathLst>
              <a:path w="132" h="30">
                <a:moveTo>
                  <a:pt x="0" y="30"/>
                </a:moveTo>
                <a:lnTo>
                  <a:pt x="36" y="30"/>
                </a:lnTo>
                <a:lnTo>
                  <a:pt x="66" y="24"/>
                </a:lnTo>
                <a:lnTo>
                  <a:pt x="90" y="18"/>
                </a:lnTo>
                <a:lnTo>
                  <a:pt x="108" y="6"/>
                </a:lnTo>
                <a:lnTo>
                  <a:pt x="132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3" name="Freeform 71"/>
          <p:cNvSpPr>
            <a:spLocks/>
          </p:cNvSpPr>
          <p:nvPr/>
        </p:nvSpPr>
        <p:spPr bwMode="auto">
          <a:xfrm>
            <a:off x="5456239" y="2265365"/>
            <a:ext cx="814388" cy="346075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24" y="109"/>
              </a:cxn>
              <a:cxn ang="0">
                <a:pos x="54" y="91"/>
              </a:cxn>
              <a:cxn ang="0">
                <a:pos x="114" y="55"/>
              </a:cxn>
              <a:cxn ang="0">
                <a:pos x="181" y="19"/>
              </a:cxn>
              <a:cxn ang="0">
                <a:pos x="217" y="7"/>
              </a:cxn>
              <a:cxn ang="0">
                <a:pos x="253" y="0"/>
              </a:cxn>
            </a:cxnLst>
            <a:rect l="0" t="0" r="r" b="b"/>
            <a:pathLst>
              <a:path w="253" h="121">
                <a:moveTo>
                  <a:pt x="0" y="121"/>
                </a:moveTo>
                <a:lnTo>
                  <a:pt x="24" y="109"/>
                </a:lnTo>
                <a:lnTo>
                  <a:pt x="54" y="91"/>
                </a:lnTo>
                <a:lnTo>
                  <a:pt x="114" y="55"/>
                </a:lnTo>
                <a:lnTo>
                  <a:pt x="181" y="19"/>
                </a:lnTo>
                <a:lnTo>
                  <a:pt x="217" y="7"/>
                </a:lnTo>
                <a:lnTo>
                  <a:pt x="253" y="0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4" name="Freeform 72"/>
          <p:cNvSpPr>
            <a:spLocks/>
          </p:cNvSpPr>
          <p:nvPr/>
        </p:nvSpPr>
        <p:spPr bwMode="auto">
          <a:xfrm>
            <a:off x="6270625" y="2265363"/>
            <a:ext cx="1042988" cy="157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78" y="0"/>
              </a:cxn>
              <a:cxn ang="0">
                <a:pos x="156" y="19"/>
              </a:cxn>
              <a:cxn ang="0">
                <a:pos x="240" y="37"/>
              </a:cxn>
              <a:cxn ang="0">
                <a:pos x="324" y="55"/>
              </a:cxn>
            </a:cxnLst>
            <a:rect l="0" t="0" r="r" b="b"/>
            <a:pathLst>
              <a:path w="324" h="55">
                <a:moveTo>
                  <a:pt x="0" y="0"/>
                </a:moveTo>
                <a:lnTo>
                  <a:pt x="36" y="0"/>
                </a:lnTo>
                <a:lnTo>
                  <a:pt x="78" y="0"/>
                </a:lnTo>
                <a:lnTo>
                  <a:pt x="156" y="19"/>
                </a:lnTo>
                <a:lnTo>
                  <a:pt x="240" y="37"/>
                </a:lnTo>
                <a:lnTo>
                  <a:pt x="324" y="55"/>
                </a:lnTo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5" name="Line 73"/>
          <p:cNvSpPr>
            <a:spLocks noChangeShapeType="1"/>
          </p:cNvSpPr>
          <p:nvPr/>
        </p:nvSpPr>
        <p:spPr bwMode="auto">
          <a:xfrm flipV="1">
            <a:off x="3060701" y="1903413"/>
            <a:ext cx="1971675" cy="142875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6" name="Line 74"/>
          <p:cNvSpPr>
            <a:spLocks noChangeShapeType="1"/>
          </p:cNvSpPr>
          <p:nvPr/>
        </p:nvSpPr>
        <p:spPr bwMode="auto">
          <a:xfrm flipV="1">
            <a:off x="5148264" y="4433890"/>
            <a:ext cx="1181100" cy="10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7" name="Line 75"/>
          <p:cNvSpPr>
            <a:spLocks noChangeShapeType="1"/>
          </p:cNvSpPr>
          <p:nvPr/>
        </p:nvSpPr>
        <p:spPr bwMode="auto">
          <a:xfrm flipV="1">
            <a:off x="5341939" y="4708527"/>
            <a:ext cx="676275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8" name="Line 76"/>
          <p:cNvSpPr>
            <a:spLocks noChangeShapeType="1"/>
          </p:cNvSpPr>
          <p:nvPr/>
        </p:nvSpPr>
        <p:spPr bwMode="auto">
          <a:xfrm>
            <a:off x="6018214" y="4552952"/>
            <a:ext cx="1295400" cy="17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49" name="Line 77"/>
          <p:cNvSpPr>
            <a:spLocks noChangeShapeType="1"/>
          </p:cNvSpPr>
          <p:nvPr/>
        </p:nvSpPr>
        <p:spPr bwMode="auto">
          <a:xfrm flipV="1">
            <a:off x="7759700" y="4467225"/>
            <a:ext cx="250826" cy="33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0" name="Line 78"/>
          <p:cNvSpPr>
            <a:spLocks noChangeShapeType="1"/>
          </p:cNvSpPr>
          <p:nvPr/>
        </p:nvSpPr>
        <p:spPr bwMode="auto">
          <a:xfrm>
            <a:off x="3060701" y="3194052"/>
            <a:ext cx="123825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1" name="Line 79"/>
          <p:cNvSpPr>
            <a:spLocks noChangeShapeType="1"/>
          </p:cNvSpPr>
          <p:nvPr/>
        </p:nvSpPr>
        <p:spPr bwMode="auto">
          <a:xfrm>
            <a:off x="3176588" y="3487738"/>
            <a:ext cx="735012" cy="6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2" name="Line 80"/>
          <p:cNvSpPr>
            <a:spLocks noChangeShapeType="1"/>
          </p:cNvSpPr>
          <p:nvPr/>
        </p:nvSpPr>
        <p:spPr bwMode="auto">
          <a:xfrm>
            <a:off x="6638926" y="2901952"/>
            <a:ext cx="306388" cy="119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3" name="Line 81"/>
          <p:cNvSpPr>
            <a:spLocks noChangeShapeType="1"/>
          </p:cNvSpPr>
          <p:nvPr/>
        </p:nvSpPr>
        <p:spPr bwMode="auto">
          <a:xfrm>
            <a:off x="5400675" y="3557590"/>
            <a:ext cx="1430339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4" name="Line 82"/>
          <p:cNvSpPr>
            <a:spLocks noChangeShapeType="1"/>
          </p:cNvSpPr>
          <p:nvPr/>
        </p:nvSpPr>
        <p:spPr bwMode="auto">
          <a:xfrm flipV="1">
            <a:off x="5708650" y="3263900"/>
            <a:ext cx="985838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5" name="Line 83"/>
          <p:cNvSpPr>
            <a:spLocks noChangeShapeType="1"/>
          </p:cNvSpPr>
          <p:nvPr/>
        </p:nvSpPr>
        <p:spPr bwMode="auto">
          <a:xfrm>
            <a:off x="6694488" y="2970213"/>
            <a:ext cx="2478087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6" name="Line 84"/>
          <p:cNvSpPr>
            <a:spLocks noChangeShapeType="1"/>
          </p:cNvSpPr>
          <p:nvPr/>
        </p:nvSpPr>
        <p:spPr bwMode="auto">
          <a:xfrm>
            <a:off x="5400676" y="2884490"/>
            <a:ext cx="755650" cy="8080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7" name="Line 85"/>
          <p:cNvSpPr>
            <a:spLocks noChangeShapeType="1"/>
          </p:cNvSpPr>
          <p:nvPr/>
        </p:nvSpPr>
        <p:spPr bwMode="auto">
          <a:xfrm>
            <a:off x="7004050" y="3332163"/>
            <a:ext cx="137160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8" name="Line 86"/>
          <p:cNvSpPr>
            <a:spLocks noChangeShapeType="1"/>
          </p:cNvSpPr>
          <p:nvPr/>
        </p:nvSpPr>
        <p:spPr bwMode="auto">
          <a:xfrm>
            <a:off x="3176589" y="3659188"/>
            <a:ext cx="1296987" cy="414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59" name="Oval 87"/>
          <p:cNvSpPr>
            <a:spLocks noChangeArrowheads="1"/>
          </p:cNvSpPr>
          <p:nvPr/>
        </p:nvSpPr>
        <p:spPr bwMode="auto">
          <a:xfrm>
            <a:off x="2381251" y="2627315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0" name="Oval 88"/>
          <p:cNvSpPr>
            <a:spLocks noChangeArrowheads="1"/>
          </p:cNvSpPr>
          <p:nvPr/>
        </p:nvSpPr>
        <p:spPr bwMode="auto">
          <a:xfrm>
            <a:off x="3236914" y="1971677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1" name="Line 89"/>
          <p:cNvSpPr>
            <a:spLocks noChangeShapeType="1"/>
          </p:cNvSpPr>
          <p:nvPr/>
        </p:nvSpPr>
        <p:spPr bwMode="auto">
          <a:xfrm flipH="1" flipV="1">
            <a:off x="2381249" y="2713038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2" name="Line 90"/>
          <p:cNvSpPr>
            <a:spLocks noChangeShapeType="1"/>
          </p:cNvSpPr>
          <p:nvPr/>
        </p:nvSpPr>
        <p:spPr bwMode="auto">
          <a:xfrm>
            <a:off x="2439990" y="2763840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3" name="Line 91"/>
          <p:cNvSpPr>
            <a:spLocks noChangeShapeType="1"/>
          </p:cNvSpPr>
          <p:nvPr/>
        </p:nvSpPr>
        <p:spPr bwMode="auto">
          <a:xfrm flipH="1">
            <a:off x="2381249" y="2763840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4" name="Line 92"/>
          <p:cNvSpPr>
            <a:spLocks noChangeShapeType="1"/>
          </p:cNvSpPr>
          <p:nvPr/>
        </p:nvSpPr>
        <p:spPr bwMode="auto">
          <a:xfrm flipV="1">
            <a:off x="2439990" y="2713038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5" name="Line 93"/>
          <p:cNvSpPr>
            <a:spLocks noChangeShapeType="1"/>
          </p:cNvSpPr>
          <p:nvPr/>
        </p:nvSpPr>
        <p:spPr bwMode="auto">
          <a:xfrm flipV="1">
            <a:off x="2439989" y="2713038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6" name="Line 94"/>
          <p:cNvSpPr>
            <a:spLocks noChangeShapeType="1"/>
          </p:cNvSpPr>
          <p:nvPr/>
        </p:nvSpPr>
        <p:spPr bwMode="auto">
          <a:xfrm>
            <a:off x="2439989" y="2763840"/>
            <a:ext cx="31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7" name="Oval 95"/>
          <p:cNvSpPr>
            <a:spLocks noChangeArrowheads="1"/>
          </p:cNvSpPr>
          <p:nvPr/>
        </p:nvSpPr>
        <p:spPr bwMode="auto">
          <a:xfrm>
            <a:off x="3060700" y="2611440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8" name="Oval 96"/>
          <p:cNvSpPr>
            <a:spLocks noChangeArrowheads="1"/>
          </p:cNvSpPr>
          <p:nvPr/>
        </p:nvSpPr>
        <p:spPr bwMode="auto">
          <a:xfrm>
            <a:off x="3370264" y="2697165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69" name="Oval 97"/>
          <p:cNvSpPr>
            <a:spLocks noChangeArrowheads="1"/>
          </p:cNvSpPr>
          <p:nvPr/>
        </p:nvSpPr>
        <p:spPr bwMode="auto">
          <a:xfrm>
            <a:off x="3676650" y="2660652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0" name="Oval 98"/>
          <p:cNvSpPr>
            <a:spLocks noChangeArrowheads="1"/>
          </p:cNvSpPr>
          <p:nvPr/>
        </p:nvSpPr>
        <p:spPr bwMode="auto">
          <a:xfrm>
            <a:off x="4044950" y="2627315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1" name="Oval 99"/>
          <p:cNvSpPr>
            <a:spLocks noChangeArrowheads="1"/>
          </p:cNvSpPr>
          <p:nvPr/>
        </p:nvSpPr>
        <p:spPr bwMode="auto">
          <a:xfrm>
            <a:off x="4357689" y="2746377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2" name="Oval 100"/>
          <p:cNvSpPr>
            <a:spLocks noChangeArrowheads="1"/>
          </p:cNvSpPr>
          <p:nvPr/>
        </p:nvSpPr>
        <p:spPr bwMode="auto">
          <a:xfrm>
            <a:off x="4973639" y="2678115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3" name="Oval 101"/>
          <p:cNvSpPr>
            <a:spLocks noChangeArrowheads="1"/>
          </p:cNvSpPr>
          <p:nvPr/>
        </p:nvSpPr>
        <p:spPr bwMode="auto">
          <a:xfrm>
            <a:off x="5648325" y="2559052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4" name="Oval 102"/>
          <p:cNvSpPr>
            <a:spLocks noChangeArrowheads="1"/>
          </p:cNvSpPr>
          <p:nvPr/>
        </p:nvSpPr>
        <p:spPr bwMode="auto">
          <a:xfrm>
            <a:off x="3176589" y="1922465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5" name="Oval 103"/>
          <p:cNvSpPr>
            <a:spLocks noChangeArrowheads="1"/>
          </p:cNvSpPr>
          <p:nvPr/>
        </p:nvSpPr>
        <p:spPr bwMode="auto">
          <a:xfrm>
            <a:off x="3852864" y="1870076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6" name="Line 104"/>
          <p:cNvSpPr>
            <a:spLocks noChangeShapeType="1"/>
          </p:cNvSpPr>
          <p:nvPr/>
        </p:nvSpPr>
        <p:spPr bwMode="auto">
          <a:xfrm flipH="1" flipV="1">
            <a:off x="3117850" y="2265365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7" name="Line 105"/>
          <p:cNvSpPr>
            <a:spLocks noChangeShapeType="1"/>
          </p:cNvSpPr>
          <p:nvPr/>
        </p:nvSpPr>
        <p:spPr bwMode="auto">
          <a:xfrm>
            <a:off x="3176588" y="2317750"/>
            <a:ext cx="6032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8" name="Line 106"/>
          <p:cNvSpPr>
            <a:spLocks noChangeShapeType="1"/>
          </p:cNvSpPr>
          <p:nvPr/>
        </p:nvSpPr>
        <p:spPr bwMode="auto">
          <a:xfrm flipH="1">
            <a:off x="3117850" y="2317750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79" name="Line 107"/>
          <p:cNvSpPr>
            <a:spLocks noChangeShapeType="1"/>
          </p:cNvSpPr>
          <p:nvPr/>
        </p:nvSpPr>
        <p:spPr bwMode="auto">
          <a:xfrm flipV="1">
            <a:off x="3176588" y="2265365"/>
            <a:ext cx="6032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0" name="Line 108"/>
          <p:cNvSpPr>
            <a:spLocks noChangeShapeType="1"/>
          </p:cNvSpPr>
          <p:nvPr/>
        </p:nvSpPr>
        <p:spPr bwMode="auto">
          <a:xfrm flipV="1">
            <a:off x="3176588" y="2265365"/>
            <a:ext cx="31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1" name="Line 109"/>
          <p:cNvSpPr>
            <a:spLocks noChangeShapeType="1"/>
          </p:cNvSpPr>
          <p:nvPr/>
        </p:nvSpPr>
        <p:spPr bwMode="auto">
          <a:xfrm>
            <a:off x="3176588" y="231775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2" name="Oval 110"/>
          <p:cNvSpPr>
            <a:spLocks noChangeArrowheads="1"/>
          </p:cNvSpPr>
          <p:nvPr/>
        </p:nvSpPr>
        <p:spPr bwMode="auto">
          <a:xfrm>
            <a:off x="4298950" y="2525715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3" name="Oval 111"/>
          <p:cNvSpPr>
            <a:spLocks noChangeArrowheads="1"/>
          </p:cNvSpPr>
          <p:nvPr/>
        </p:nvSpPr>
        <p:spPr bwMode="auto">
          <a:xfrm>
            <a:off x="3176589" y="2611440"/>
            <a:ext cx="96837" cy="857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4" name="Oval 112"/>
          <p:cNvSpPr>
            <a:spLocks noChangeArrowheads="1"/>
          </p:cNvSpPr>
          <p:nvPr/>
        </p:nvSpPr>
        <p:spPr bwMode="auto">
          <a:xfrm>
            <a:off x="3236914" y="2352677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5" name="Oval 113"/>
          <p:cNvSpPr>
            <a:spLocks noChangeArrowheads="1"/>
          </p:cNvSpPr>
          <p:nvPr/>
        </p:nvSpPr>
        <p:spPr bwMode="auto">
          <a:xfrm>
            <a:off x="3311525" y="2832102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6" name="Oval 114"/>
          <p:cNvSpPr>
            <a:spLocks noChangeArrowheads="1"/>
          </p:cNvSpPr>
          <p:nvPr/>
        </p:nvSpPr>
        <p:spPr bwMode="auto">
          <a:xfrm>
            <a:off x="4044950" y="2970215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7" name="Oval 115"/>
          <p:cNvSpPr>
            <a:spLocks noChangeArrowheads="1"/>
          </p:cNvSpPr>
          <p:nvPr/>
        </p:nvSpPr>
        <p:spPr bwMode="auto">
          <a:xfrm>
            <a:off x="4914901" y="3419476"/>
            <a:ext cx="100013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8" name="Line 116"/>
          <p:cNvSpPr>
            <a:spLocks noChangeShapeType="1"/>
          </p:cNvSpPr>
          <p:nvPr/>
        </p:nvSpPr>
        <p:spPr bwMode="auto">
          <a:xfrm flipH="1" flipV="1">
            <a:off x="2555875" y="2386015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89" name="Line 117"/>
          <p:cNvSpPr>
            <a:spLocks noChangeShapeType="1"/>
          </p:cNvSpPr>
          <p:nvPr/>
        </p:nvSpPr>
        <p:spPr bwMode="auto">
          <a:xfrm>
            <a:off x="2614614" y="2438400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0" name="Line 118"/>
          <p:cNvSpPr>
            <a:spLocks noChangeShapeType="1"/>
          </p:cNvSpPr>
          <p:nvPr/>
        </p:nvSpPr>
        <p:spPr bwMode="auto">
          <a:xfrm flipH="1">
            <a:off x="2555875" y="2438400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1" name="Line 119"/>
          <p:cNvSpPr>
            <a:spLocks noChangeShapeType="1"/>
          </p:cNvSpPr>
          <p:nvPr/>
        </p:nvSpPr>
        <p:spPr bwMode="auto">
          <a:xfrm flipV="1">
            <a:off x="2614614" y="2386015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2" name="Line 120"/>
          <p:cNvSpPr>
            <a:spLocks noChangeShapeType="1"/>
          </p:cNvSpPr>
          <p:nvPr/>
        </p:nvSpPr>
        <p:spPr bwMode="auto">
          <a:xfrm flipV="1">
            <a:off x="2614614" y="2386015"/>
            <a:ext cx="158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3" name="Line 121"/>
          <p:cNvSpPr>
            <a:spLocks noChangeShapeType="1"/>
          </p:cNvSpPr>
          <p:nvPr/>
        </p:nvSpPr>
        <p:spPr bwMode="auto">
          <a:xfrm>
            <a:off x="2614614" y="2438400"/>
            <a:ext cx="158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4" name="Line 122"/>
          <p:cNvSpPr>
            <a:spLocks noChangeShapeType="1"/>
          </p:cNvSpPr>
          <p:nvPr/>
        </p:nvSpPr>
        <p:spPr bwMode="auto">
          <a:xfrm flipH="1" flipV="1">
            <a:off x="3795713" y="2574925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5" name="Line 123"/>
          <p:cNvSpPr>
            <a:spLocks noChangeShapeType="1"/>
          </p:cNvSpPr>
          <p:nvPr/>
        </p:nvSpPr>
        <p:spPr bwMode="auto">
          <a:xfrm>
            <a:off x="3852864" y="2627313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6" name="Line 124"/>
          <p:cNvSpPr>
            <a:spLocks noChangeShapeType="1"/>
          </p:cNvSpPr>
          <p:nvPr/>
        </p:nvSpPr>
        <p:spPr bwMode="auto">
          <a:xfrm flipH="1">
            <a:off x="3795713" y="2627313"/>
            <a:ext cx="57150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7" name="Line 125"/>
          <p:cNvSpPr>
            <a:spLocks noChangeShapeType="1"/>
          </p:cNvSpPr>
          <p:nvPr/>
        </p:nvSpPr>
        <p:spPr bwMode="auto">
          <a:xfrm flipV="1">
            <a:off x="3852864" y="2574925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8" name="Line 126"/>
          <p:cNvSpPr>
            <a:spLocks noChangeShapeType="1"/>
          </p:cNvSpPr>
          <p:nvPr/>
        </p:nvSpPr>
        <p:spPr bwMode="auto">
          <a:xfrm flipV="1">
            <a:off x="3852864" y="2574925"/>
            <a:ext cx="158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399" name="Line 127"/>
          <p:cNvSpPr>
            <a:spLocks noChangeShapeType="1"/>
          </p:cNvSpPr>
          <p:nvPr/>
        </p:nvSpPr>
        <p:spPr bwMode="auto">
          <a:xfrm>
            <a:off x="3852864" y="2627313"/>
            <a:ext cx="158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0" name="Oval 128"/>
          <p:cNvSpPr>
            <a:spLocks noChangeArrowheads="1"/>
          </p:cNvSpPr>
          <p:nvPr/>
        </p:nvSpPr>
        <p:spPr bwMode="auto">
          <a:xfrm>
            <a:off x="4608514" y="2611440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1" name="Oval 129"/>
          <p:cNvSpPr>
            <a:spLocks noChangeArrowheads="1"/>
          </p:cNvSpPr>
          <p:nvPr/>
        </p:nvSpPr>
        <p:spPr bwMode="auto">
          <a:xfrm>
            <a:off x="5400675" y="2592390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2" name="Line 130"/>
          <p:cNvSpPr>
            <a:spLocks noChangeShapeType="1"/>
          </p:cNvSpPr>
          <p:nvPr/>
        </p:nvSpPr>
        <p:spPr bwMode="auto">
          <a:xfrm flipH="1" flipV="1">
            <a:off x="3117850" y="2660650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3" name="Line 131"/>
          <p:cNvSpPr>
            <a:spLocks noChangeShapeType="1"/>
          </p:cNvSpPr>
          <p:nvPr/>
        </p:nvSpPr>
        <p:spPr bwMode="auto">
          <a:xfrm>
            <a:off x="3176588" y="2713038"/>
            <a:ext cx="6032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4" name="Line 132"/>
          <p:cNvSpPr>
            <a:spLocks noChangeShapeType="1"/>
          </p:cNvSpPr>
          <p:nvPr/>
        </p:nvSpPr>
        <p:spPr bwMode="auto">
          <a:xfrm flipH="1">
            <a:off x="3117850" y="2713038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5" name="Line 133"/>
          <p:cNvSpPr>
            <a:spLocks noChangeShapeType="1"/>
          </p:cNvSpPr>
          <p:nvPr/>
        </p:nvSpPr>
        <p:spPr bwMode="auto">
          <a:xfrm flipV="1">
            <a:off x="3176588" y="2660650"/>
            <a:ext cx="6032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6" name="Line 134"/>
          <p:cNvSpPr>
            <a:spLocks noChangeShapeType="1"/>
          </p:cNvSpPr>
          <p:nvPr/>
        </p:nvSpPr>
        <p:spPr bwMode="auto">
          <a:xfrm flipV="1">
            <a:off x="3176588" y="266065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7" name="Line 135"/>
          <p:cNvSpPr>
            <a:spLocks noChangeShapeType="1"/>
          </p:cNvSpPr>
          <p:nvPr/>
        </p:nvSpPr>
        <p:spPr bwMode="auto">
          <a:xfrm>
            <a:off x="3176588" y="2713038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8" name="Line 136"/>
          <p:cNvSpPr>
            <a:spLocks noChangeShapeType="1"/>
          </p:cNvSpPr>
          <p:nvPr/>
        </p:nvSpPr>
        <p:spPr bwMode="auto">
          <a:xfrm flipV="1">
            <a:off x="3236913" y="2849565"/>
            <a:ext cx="539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09" name="Oval 137"/>
          <p:cNvSpPr>
            <a:spLocks noChangeArrowheads="1"/>
          </p:cNvSpPr>
          <p:nvPr/>
        </p:nvSpPr>
        <p:spPr bwMode="auto">
          <a:xfrm>
            <a:off x="3795714" y="2678115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0" name="Oval 138"/>
          <p:cNvSpPr>
            <a:spLocks noChangeArrowheads="1"/>
          </p:cNvSpPr>
          <p:nvPr/>
        </p:nvSpPr>
        <p:spPr bwMode="auto">
          <a:xfrm>
            <a:off x="4044950" y="2678115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1" name="Oval 139"/>
          <p:cNvSpPr>
            <a:spLocks noChangeArrowheads="1"/>
          </p:cNvSpPr>
          <p:nvPr/>
        </p:nvSpPr>
        <p:spPr bwMode="auto">
          <a:xfrm>
            <a:off x="4973639" y="3073402"/>
            <a:ext cx="96837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2" name="Oval 140"/>
          <p:cNvSpPr>
            <a:spLocks noChangeArrowheads="1"/>
          </p:cNvSpPr>
          <p:nvPr/>
        </p:nvSpPr>
        <p:spPr bwMode="auto">
          <a:xfrm>
            <a:off x="3176589" y="2403477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3" name="Oval 141"/>
          <p:cNvSpPr>
            <a:spLocks noChangeArrowheads="1"/>
          </p:cNvSpPr>
          <p:nvPr/>
        </p:nvSpPr>
        <p:spPr bwMode="auto">
          <a:xfrm>
            <a:off x="3795714" y="2109790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4" name="Oval 142"/>
          <p:cNvSpPr>
            <a:spLocks noChangeArrowheads="1"/>
          </p:cNvSpPr>
          <p:nvPr/>
        </p:nvSpPr>
        <p:spPr bwMode="auto">
          <a:xfrm>
            <a:off x="3852864" y="2246315"/>
            <a:ext cx="95250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5" name="Oval 143"/>
          <p:cNvSpPr>
            <a:spLocks noChangeArrowheads="1"/>
          </p:cNvSpPr>
          <p:nvPr/>
        </p:nvSpPr>
        <p:spPr bwMode="auto">
          <a:xfrm>
            <a:off x="4473575" y="2506665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6" name="Oval 144"/>
          <p:cNvSpPr>
            <a:spLocks noChangeArrowheads="1"/>
          </p:cNvSpPr>
          <p:nvPr/>
        </p:nvSpPr>
        <p:spPr bwMode="auto">
          <a:xfrm>
            <a:off x="3176589" y="2559052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7" name="Oval 145"/>
          <p:cNvSpPr>
            <a:spLocks noChangeArrowheads="1"/>
          </p:cNvSpPr>
          <p:nvPr/>
        </p:nvSpPr>
        <p:spPr bwMode="auto">
          <a:xfrm>
            <a:off x="4103689" y="2228850"/>
            <a:ext cx="96837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8" name="Oval 146"/>
          <p:cNvSpPr>
            <a:spLocks noChangeArrowheads="1"/>
          </p:cNvSpPr>
          <p:nvPr/>
        </p:nvSpPr>
        <p:spPr bwMode="auto">
          <a:xfrm>
            <a:off x="4781551" y="2008190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19" name="Oval 147"/>
          <p:cNvSpPr>
            <a:spLocks noChangeArrowheads="1"/>
          </p:cNvSpPr>
          <p:nvPr/>
        </p:nvSpPr>
        <p:spPr bwMode="auto">
          <a:xfrm>
            <a:off x="5475289" y="2438402"/>
            <a:ext cx="96837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0" name="Oval 148"/>
          <p:cNvSpPr>
            <a:spLocks noChangeArrowheads="1"/>
          </p:cNvSpPr>
          <p:nvPr/>
        </p:nvSpPr>
        <p:spPr bwMode="auto">
          <a:xfrm>
            <a:off x="2381251" y="2763840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1" name="Oval 149"/>
          <p:cNvSpPr>
            <a:spLocks noChangeArrowheads="1"/>
          </p:cNvSpPr>
          <p:nvPr/>
        </p:nvSpPr>
        <p:spPr bwMode="auto">
          <a:xfrm>
            <a:off x="3236914" y="2901952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2" name="Line 150"/>
          <p:cNvSpPr>
            <a:spLocks noChangeShapeType="1"/>
          </p:cNvSpPr>
          <p:nvPr/>
        </p:nvSpPr>
        <p:spPr bwMode="auto">
          <a:xfrm flipH="1" flipV="1">
            <a:off x="3236913" y="2782888"/>
            <a:ext cx="53975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3" name="Line 151"/>
          <p:cNvSpPr>
            <a:spLocks noChangeShapeType="1"/>
          </p:cNvSpPr>
          <p:nvPr/>
        </p:nvSpPr>
        <p:spPr bwMode="auto">
          <a:xfrm>
            <a:off x="3290888" y="2832100"/>
            <a:ext cx="6032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4" name="Line 152"/>
          <p:cNvSpPr>
            <a:spLocks noChangeShapeType="1"/>
          </p:cNvSpPr>
          <p:nvPr/>
        </p:nvSpPr>
        <p:spPr bwMode="auto">
          <a:xfrm flipV="1">
            <a:off x="3290888" y="2782888"/>
            <a:ext cx="60325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5" name="Line 153"/>
          <p:cNvSpPr>
            <a:spLocks noChangeShapeType="1"/>
          </p:cNvSpPr>
          <p:nvPr/>
        </p:nvSpPr>
        <p:spPr bwMode="auto">
          <a:xfrm flipV="1">
            <a:off x="3290889" y="2782888"/>
            <a:ext cx="4762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6" name="Line 154"/>
          <p:cNvSpPr>
            <a:spLocks noChangeShapeType="1"/>
          </p:cNvSpPr>
          <p:nvPr/>
        </p:nvSpPr>
        <p:spPr bwMode="auto">
          <a:xfrm>
            <a:off x="3290889" y="2832100"/>
            <a:ext cx="4762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7" name="Oval 155"/>
          <p:cNvSpPr>
            <a:spLocks noChangeArrowheads="1"/>
          </p:cNvSpPr>
          <p:nvPr/>
        </p:nvSpPr>
        <p:spPr bwMode="auto">
          <a:xfrm>
            <a:off x="3736975" y="2455865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8" name="Line 156"/>
          <p:cNvSpPr>
            <a:spLocks noChangeShapeType="1"/>
          </p:cNvSpPr>
          <p:nvPr/>
        </p:nvSpPr>
        <p:spPr bwMode="auto">
          <a:xfrm flipH="1" flipV="1">
            <a:off x="2439990" y="2506665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29" name="Line 157"/>
          <p:cNvSpPr>
            <a:spLocks noChangeShapeType="1"/>
          </p:cNvSpPr>
          <p:nvPr/>
        </p:nvSpPr>
        <p:spPr bwMode="auto">
          <a:xfrm>
            <a:off x="2498725" y="2559050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0" name="Line 158"/>
          <p:cNvSpPr>
            <a:spLocks noChangeShapeType="1"/>
          </p:cNvSpPr>
          <p:nvPr/>
        </p:nvSpPr>
        <p:spPr bwMode="auto">
          <a:xfrm flipH="1">
            <a:off x="2439990" y="255905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1" name="Line 159"/>
          <p:cNvSpPr>
            <a:spLocks noChangeShapeType="1"/>
          </p:cNvSpPr>
          <p:nvPr/>
        </p:nvSpPr>
        <p:spPr bwMode="auto">
          <a:xfrm flipV="1">
            <a:off x="2498725" y="2506665"/>
            <a:ext cx="57150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2" name="Line 160"/>
          <p:cNvSpPr>
            <a:spLocks noChangeShapeType="1"/>
          </p:cNvSpPr>
          <p:nvPr/>
        </p:nvSpPr>
        <p:spPr bwMode="auto">
          <a:xfrm flipV="1">
            <a:off x="2498725" y="2506665"/>
            <a:ext cx="31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3" name="Line 161"/>
          <p:cNvSpPr>
            <a:spLocks noChangeShapeType="1"/>
          </p:cNvSpPr>
          <p:nvPr/>
        </p:nvSpPr>
        <p:spPr bwMode="auto">
          <a:xfrm>
            <a:off x="2498725" y="255905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4" name="Line 162"/>
          <p:cNvSpPr>
            <a:spLocks noChangeShapeType="1"/>
          </p:cNvSpPr>
          <p:nvPr/>
        </p:nvSpPr>
        <p:spPr bwMode="auto">
          <a:xfrm flipH="1" flipV="1">
            <a:off x="2809874" y="2660650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5" name="Line 163"/>
          <p:cNvSpPr>
            <a:spLocks noChangeShapeType="1"/>
          </p:cNvSpPr>
          <p:nvPr/>
        </p:nvSpPr>
        <p:spPr bwMode="auto">
          <a:xfrm>
            <a:off x="2868613" y="2713038"/>
            <a:ext cx="57150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6" name="Line 164"/>
          <p:cNvSpPr>
            <a:spLocks noChangeShapeType="1"/>
          </p:cNvSpPr>
          <p:nvPr/>
        </p:nvSpPr>
        <p:spPr bwMode="auto">
          <a:xfrm flipH="1">
            <a:off x="2809874" y="2713038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7" name="Line 165"/>
          <p:cNvSpPr>
            <a:spLocks noChangeShapeType="1"/>
          </p:cNvSpPr>
          <p:nvPr/>
        </p:nvSpPr>
        <p:spPr bwMode="auto">
          <a:xfrm flipV="1">
            <a:off x="2868613" y="2660650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8" name="Line 166"/>
          <p:cNvSpPr>
            <a:spLocks noChangeShapeType="1"/>
          </p:cNvSpPr>
          <p:nvPr/>
        </p:nvSpPr>
        <p:spPr bwMode="auto">
          <a:xfrm flipV="1">
            <a:off x="2868614" y="266065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39" name="Line 167"/>
          <p:cNvSpPr>
            <a:spLocks noChangeShapeType="1"/>
          </p:cNvSpPr>
          <p:nvPr/>
        </p:nvSpPr>
        <p:spPr bwMode="auto">
          <a:xfrm>
            <a:off x="2868614" y="2713038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0" name="Line 168"/>
          <p:cNvSpPr>
            <a:spLocks noChangeShapeType="1"/>
          </p:cNvSpPr>
          <p:nvPr/>
        </p:nvSpPr>
        <p:spPr bwMode="auto">
          <a:xfrm flipH="1" flipV="1">
            <a:off x="2381249" y="2506665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1" name="Line 169"/>
          <p:cNvSpPr>
            <a:spLocks noChangeShapeType="1"/>
          </p:cNvSpPr>
          <p:nvPr/>
        </p:nvSpPr>
        <p:spPr bwMode="auto">
          <a:xfrm>
            <a:off x="2439990" y="255905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2" name="Line 170"/>
          <p:cNvSpPr>
            <a:spLocks noChangeShapeType="1"/>
          </p:cNvSpPr>
          <p:nvPr/>
        </p:nvSpPr>
        <p:spPr bwMode="auto">
          <a:xfrm flipH="1">
            <a:off x="2381249" y="2559050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3" name="Line 171"/>
          <p:cNvSpPr>
            <a:spLocks noChangeShapeType="1"/>
          </p:cNvSpPr>
          <p:nvPr/>
        </p:nvSpPr>
        <p:spPr bwMode="auto">
          <a:xfrm flipV="1">
            <a:off x="2439990" y="2506665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4" name="Line 172"/>
          <p:cNvSpPr>
            <a:spLocks noChangeShapeType="1"/>
          </p:cNvSpPr>
          <p:nvPr/>
        </p:nvSpPr>
        <p:spPr bwMode="auto">
          <a:xfrm flipV="1">
            <a:off x="2439989" y="2506665"/>
            <a:ext cx="31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5" name="Line 173"/>
          <p:cNvSpPr>
            <a:spLocks noChangeShapeType="1"/>
          </p:cNvSpPr>
          <p:nvPr/>
        </p:nvSpPr>
        <p:spPr bwMode="auto">
          <a:xfrm>
            <a:off x="2439989" y="255905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6" name="Oval 174"/>
          <p:cNvSpPr>
            <a:spLocks noChangeArrowheads="1"/>
          </p:cNvSpPr>
          <p:nvPr/>
        </p:nvSpPr>
        <p:spPr bwMode="auto">
          <a:xfrm>
            <a:off x="4238626" y="2506665"/>
            <a:ext cx="98425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7" name="Oval 175"/>
          <p:cNvSpPr>
            <a:spLocks noChangeArrowheads="1"/>
          </p:cNvSpPr>
          <p:nvPr/>
        </p:nvSpPr>
        <p:spPr bwMode="auto">
          <a:xfrm>
            <a:off x="4551364" y="2559052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8" name="Line 176"/>
          <p:cNvSpPr>
            <a:spLocks noChangeShapeType="1"/>
          </p:cNvSpPr>
          <p:nvPr/>
        </p:nvSpPr>
        <p:spPr bwMode="auto">
          <a:xfrm flipH="1" flipV="1">
            <a:off x="2925765" y="2525713"/>
            <a:ext cx="5873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49" name="Line 177"/>
          <p:cNvSpPr>
            <a:spLocks noChangeShapeType="1"/>
          </p:cNvSpPr>
          <p:nvPr/>
        </p:nvSpPr>
        <p:spPr bwMode="auto">
          <a:xfrm>
            <a:off x="2984500" y="2574925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0" name="Line 178"/>
          <p:cNvSpPr>
            <a:spLocks noChangeShapeType="1"/>
          </p:cNvSpPr>
          <p:nvPr/>
        </p:nvSpPr>
        <p:spPr bwMode="auto">
          <a:xfrm flipH="1">
            <a:off x="2925765" y="2574925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1" name="Line 179"/>
          <p:cNvSpPr>
            <a:spLocks noChangeShapeType="1"/>
          </p:cNvSpPr>
          <p:nvPr/>
        </p:nvSpPr>
        <p:spPr bwMode="auto">
          <a:xfrm flipV="1">
            <a:off x="2984500" y="2525713"/>
            <a:ext cx="58739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2" name="Line 180"/>
          <p:cNvSpPr>
            <a:spLocks noChangeShapeType="1"/>
          </p:cNvSpPr>
          <p:nvPr/>
        </p:nvSpPr>
        <p:spPr bwMode="auto">
          <a:xfrm flipV="1">
            <a:off x="2984500" y="2525713"/>
            <a:ext cx="1589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3" name="Line 181"/>
          <p:cNvSpPr>
            <a:spLocks noChangeShapeType="1"/>
          </p:cNvSpPr>
          <p:nvPr/>
        </p:nvSpPr>
        <p:spPr bwMode="auto">
          <a:xfrm>
            <a:off x="2984500" y="2574925"/>
            <a:ext cx="158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4" name="Oval 182"/>
          <p:cNvSpPr>
            <a:spLocks noChangeArrowheads="1"/>
          </p:cNvSpPr>
          <p:nvPr/>
        </p:nvSpPr>
        <p:spPr bwMode="auto">
          <a:xfrm>
            <a:off x="3987800" y="2317752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5" name="Oval 183"/>
          <p:cNvSpPr>
            <a:spLocks noChangeArrowheads="1"/>
          </p:cNvSpPr>
          <p:nvPr/>
        </p:nvSpPr>
        <p:spPr bwMode="auto">
          <a:xfrm>
            <a:off x="2439989" y="2525715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6" name="Oval 184"/>
          <p:cNvSpPr>
            <a:spLocks noChangeArrowheads="1"/>
          </p:cNvSpPr>
          <p:nvPr/>
        </p:nvSpPr>
        <p:spPr bwMode="auto">
          <a:xfrm>
            <a:off x="3176589" y="2611440"/>
            <a:ext cx="96837" cy="857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7" name="Oval 185"/>
          <p:cNvSpPr>
            <a:spLocks noChangeArrowheads="1"/>
          </p:cNvSpPr>
          <p:nvPr/>
        </p:nvSpPr>
        <p:spPr bwMode="auto">
          <a:xfrm>
            <a:off x="3852864" y="2713040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8" name="Line 186"/>
          <p:cNvSpPr>
            <a:spLocks noChangeShapeType="1"/>
          </p:cNvSpPr>
          <p:nvPr/>
        </p:nvSpPr>
        <p:spPr bwMode="auto">
          <a:xfrm flipH="1" flipV="1">
            <a:off x="2439990" y="1922463"/>
            <a:ext cx="5873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59" name="Line 187"/>
          <p:cNvSpPr>
            <a:spLocks noChangeShapeType="1"/>
          </p:cNvSpPr>
          <p:nvPr/>
        </p:nvSpPr>
        <p:spPr bwMode="auto">
          <a:xfrm>
            <a:off x="2498725" y="1971675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0" name="Line 188"/>
          <p:cNvSpPr>
            <a:spLocks noChangeShapeType="1"/>
          </p:cNvSpPr>
          <p:nvPr/>
        </p:nvSpPr>
        <p:spPr bwMode="auto">
          <a:xfrm flipH="1">
            <a:off x="2439990" y="1971675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1" name="Line 189"/>
          <p:cNvSpPr>
            <a:spLocks noChangeShapeType="1"/>
          </p:cNvSpPr>
          <p:nvPr/>
        </p:nvSpPr>
        <p:spPr bwMode="auto">
          <a:xfrm flipV="1">
            <a:off x="2498725" y="1922463"/>
            <a:ext cx="57150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2" name="Line 190"/>
          <p:cNvSpPr>
            <a:spLocks noChangeShapeType="1"/>
          </p:cNvSpPr>
          <p:nvPr/>
        </p:nvSpPr>
        <p:spPr bwMode="auto">
          <a:xfrm flipV="1">
            <a:off x="2498725" y="1922463"/>
            <a:ext cx="3175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3" name="Line 191"/>
          <p:cNvSpPr>
            <a:spLocks noChangeShapeType="1"/>
          </p:cNvSpPr>
          <p:nvPr/>
        </p:nvSpPr>
        <p:spPr bwMode="auto">
          <a:xfrm>
            <a:off x="2498725" y="1971675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4" name="Oval 192"/>
          <p:cNvSpPr>
            <a:spLocks noChangeArrowheads="1"/>
          </p:cNvSpPr>
          <p:nvPr/>
        </p:nvSpPr>
        <p:spPr bwMode="auto">
          <a:xfrm>
            <a:off x="3736975" y="1885952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5" name="Oval 193"/>
          <p:cNvSpPr>
            <a:spLocks noChangeArrowheads="1"/>
          </p:cNvSpPr>
          <p:nvPr/>
        </p:nvSpPr>
        <p:spPr bwMode="auto">
          <a:xfrm>
            <a:off x="4159250" y="1885952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6" name="Oval 194"/>
          <p:cNvSpPr>
            <a:spLocks noChangeArrowheads="1"/>
          </p:cNvSpPr>
          <p:nvPr/>
        </p:nvSpPr>
        <p:spPr bwMode="auto">
          <a:xfrm>
            <a:off x="5594350" y="1903415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7" name="Oval 195"/>
          <p:cNvSpPr>
            <a:spLocks noChangeArrowheads="1"/>
          </p:cNvSpPr>
          <p:nvPr/>
        </p:nvSpPr>
        <p:spPr bwMode="auto">
          <a:xfrm>
            <a:off x="3176589" y="2574927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8" name="Oval 196"/>
          <p:cNvSpPr>
            <a:spLocks noChangeArrowheads="1"/>
          </p:cNvSpPr>
          <p:nvPr/>
        </p:nvSpPr>
        <p:spPr bwMode="auto">
          <a:xfrm>
            <a:off x="3676650" y="2627315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69" name="Oval 197"/>
          <p:cNvSpPr>
            <a:spLocks noChangeArrowheads="1"/>
          </p:cNvSpPr>
          <p:nvPr/>
        </p:nvSpPr>
        <p:spPr bwMode="auto">
          <a:xfrm>
            <a:off x="4044950" y="2455865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0" name="Oval 198"/>
          <p:cNvSpPr>
            <a:spLocks noChangeArrowheads="1"/>
          </p:cNvSpPr>
          <p:nvPr/>
        </p:nvSpPr>
        <p:spPr bwMode="auto">
          <a:xfrm>
            <a:off x="4298950" y="2438402"/>
            <a:ext cx="96838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1" name="Oval 199"/>
          <p:cNvSpPr>
            <a:spLocks noChangeArrowheads="1"/>
          </p:cNvSpPr>
          <p:nvPr/>
        </p:nvSpPr>
        <p:spPr bwMode="auto">
          <a:xfrm>
            <a:off x="4973639" y="2644777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2" name="Oval 200"/>
          <p:cNvSpPr>
            <a:spLocks noChangeArrowheads="1"/>
          </p:cNvSpPr>
          <p:nvPr/>
        </p:nvSpPr>
        <p:spPr bwMode="auto">
          <a:xfrm>
            <a:off x="5400675" y="2559052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3" name="Oval 201"/>
          <p:cNvSpPr>
            <a:spLocks noChangeArrowheads="1"/>
          </p:cNvSpPr>
          <p:nvPr/>
        </p:nvSpPr>
        <p:spPr bwMode="auto">
          <a:xfrm>
            <a:off x="6211889" y="2212977"/>
            <a:ext cx="96837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4" name="Oval 202"/>
          <p:cNvSpPr>
            <a:spLocks noChangeArrowheads="1"/>
          </p:cNvSpPr>
          <p:nvPr/>
        </p:nvSpPr>
        <p:spPr bwMode="auto">
          <a:xfrm>
            <a:off x="7254875" y="2370140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5" name="Oval 203"/>
          <p:cNvSpPr>
            <a:spLocks noChangeArrowheads="1"/>
          </p:cNvSpPr>
          <p:nvPr/>
        </p:nvSpPr>
        <p:spPr bwMode="auto">
          <a:xfrm>
            <a:off x="3001964" y="3279777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6" name="Oval 204"/>
          <p:cNvSpPr>
            <a:spLocks noChangeArrowheads="1"/>
          </p:cNvSpPr>
          <p:nvPr/>
        </p:nvSpPr>
        <p:spPr bwMode="auto">
          <a:xfrm>
            <a:off x="4973639" y="1852615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7" name="Line 205"/>
          <p:cNvSpPr>
            <a:spLocks noChangeShapeType="1"/>
          </p:cNvSpPr>
          <p:nvPr/>
        </p:nvSpPr>
        <p:spPr bwMode="auto">
          <a:xfrm flipH="1" flipV="1">
            <a:off x="5089525" y="4484690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8" name="Line 206"/>
          <p:cNvSpPr>
            <a:spLocks noChangeShapeType="1"/>
          </p:cNvSpPr>
          <p:nvPr/>
        </p:nvSpPr>
        <p:spPr bwMode="auto">
          <a:xfrm>
            <a:off x="5148263" y="4537077"/>
            <a:ext cx="60325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79" name="Line 207"/>
          <p:cNvSpPr>
            <a:spLocks noChangeShapeType="1"/>
          </p:cNvSpPr>
          <p:nvPr/>
        </p:nvSpPr>
        <p:spPr bwMode="auto">
          <a:xfrm flipH="1">
            <a:off x="5089525" y="4537077"/>
            <a:ext cx="58739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0" name="Line 208"/>
          <p:cNvSpPr>
            <a:spLocks noChangeShapeType="1"/>
          </p:cNvSpPr>
          <p:nvPr/>
        </p:nvSpPr>
        <p:spPr bwMode="auto">
          <a:xfrm flipV="1">
            <a:off x="5148263" y="4484690"/>
            <a:ext cx="6032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1" name="Line 209"/>
          <p:cNvSpPr>
            <a:spLocks noChangeShapeType="1"/>
          </p:cNvSpPr>
          <p:nvPr/>
        </p:nvSpPr>
        <p:spPr bwMode="auto">
          <a:xfrm flipV="1">
            <a:off x="5148263" y="4484690"/>
            <a:ext cx="31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2" name="Line 210"/>
          <p:cNvSpPr>
            <a:spLocks noChangeShapeType="1"/>
          </p:cNvSpPr>
          <p:nvPr/>
        </p:nvSpPr>
        <p:spPr bwMode="auto">
          <a:xfrm>
            <a:off x="5148263" y="4537077"/>
            <a:ext cx="3175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3" name="Line 211"/>
          <p:cNvSpPr>
            <a:spLocks noChangeShapeType="1"/>
          </p:cNvSpPr>
          <p:nvPr/>
        </p:nvSpPr>
        <p:spPr bwMode="auto">
          <a:xfrm flipH="1" flipV="1">
            <a:off x="6270625" y="4381500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4" name="Line 212"/>
          <p:cNvSpPr>
            <a:spLocks noChangeShapeType="1"/>
          </p:cNvSpPr>
          <p:nvPr/>
        </p:nvSpPr>
        <p:spPr bwMode="auto">
          <a:xfrm>
            <a:off x="6329363" y="4433888"/>
            <a:ext cx="57150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5" name="Line 213"/>
          <p:cNvSpPr>
            <a:spLocks noChangeShapeType="1"/>
          </p:cNvSpPr>
          <p:nvPr/>
        </p:nvSpPr>
        <p:spPr bwMode="auto">
          <a:xfrm flipH="1">
            <a:off x="6270625" y="4433888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6" name="Line 214"/>
          <p:cNvSpPr>
            <a:spLocks noChangeShapeType="1"/>
          </p:cNvSpPr>
          <p:nvPr/>
        </p:nvSpPr>
        <p:spPr bwMode="auto">
          <a:xfrm flipV="1">
            <a:off x="6329363" y="4381500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7" name="Line 215"/>
          <p:cNvSpPr>
            <a:spLocks noChangeShapeType="1"/>
          </p:cNvSpPr>
          <p:nvPr/>
        </p:nvSpPr>
        <p:spPr bwMode="auto">
          <a:xfrm flipV="1">
            <a:off x="6329364" y="438150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8" name="Line 216"/>
          <p:cNvSpPr>
            <a:spLocks noChangeShapeType="1"/>
          </p:cNvSpPr>
          <p:nvPr/>
        </p:nvSpPr>
        <p:spPr bwMode="auto">
          <a:xfrm>
            <a:off x="6329364" y="4433888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89" name="Line 217"/>
          <p:cNvSpPr>
            <a:spLocks noChangeShapeType="1"/>
          </p:cNvSpPr>
          <p:nvPr/>
        </p:nvSpPr>
        <p:spPr bwMode="auto">
          <a:xfrm flipH="1" flipV="1">
            <a:off x="5283200" y="4708527"/>
            <a:ext cx="58739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0" name="Line 218"/>
          <p:cNvSpPr>
            <a:spLocks noChangeShapeType="1"/>
          </p:cNvSpPr>
          <p:nvPr/>
        </p:nvSpPr>
        <p:spPr bwMode="auto">
          <a:xfrm>
            <a:off x="5341940" y="4762500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1" name="Line 219"/>
          <p:cNvSpPr>
            <a:spLocks noChangeShapeType="1"/>
          </p:cNvSpPr>
          <p:nvPr/>
        </p:nvSpPr>
        <p:spPr bwMode="auto">
          <a:xfrm flipH="1">
            <a:off x="5283200" y="4762500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2" name="Line 220"/>
          <p:cNvSpPr>
            <a:spLocks noChangeShapeType="1"/>
          </p:cNvSpPr>
          <p:nvPr/>
        </p:nvSpPr>
        <p:spPr bwMode="auto">
          <a:xfrm flipV="1">
            <a:off x="5341940" y="4708527"/>
            <a:ext cx="58737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3" name="Line 221"/>
          <p:cNvSpPr>
            <a:spLocks noChangeShapeType="1"/>
          </p:cNvSpPr>
          <p:nvPr/>
        </p:nvSpPr>
        <p:spPr bwMode="auto">
          <a:xfrm flipV="1">
            <a:off x="5341940" y="4708527"/>
            <a:ext cx="1587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4" name="Line 222"/>
          <p:cNvSpPr>
            <a:spLocks noChangeShapeType="1"/>
          </p:cNvSpPr>
          <p:nvPr/>
        </p:nvSpPr>
        <p:spPr bwMode="auto">
          <a:xfrm>
            <a:off x="5341940" y="4762500"/>
            <a:ext cx="158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5" name="Line 223"/>
          <p:cNvSpPr>
            <a:spLocks noChangeShapeType="1"/>
          </p:cNvSpPr>
          <p:nvPr/>
        </p:nvSpPr>
        <p:spPr bwMode="auto">
          <a:xfrm flipH="1" flipV="1">
            <a:off x="5962651" y="4656140"/>
            <a:ext cx="55563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6" name="Line 224"/>
          <p:cNvSpPr>
            <a:spLocks noChangeShapeType="1"/>
          </p:cNvSpPr>
          <p:nvPr/>
        </p:nvSpPr>
        <p:spPr bwMode="auto">
          <a:xfrm>
            <a:off x="6018214" y="4708527"/>
            <a:ext cx="58737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7" name="Line 225"/>
          <p:cNvSpPr>
            <a:spLocks noChangeShapeType="1"/>
          </p:cNvSpPr>
          <p:nvPr/>
        </p:nvSpPr>
        <p:spPr bwMode="auto">
          <a:xfrm flipH="1">
            <a:off x="5962651" y="4708527"/>
            <a:ext cx="55563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8" name="Line 226"/>
          <p:cNvSpPr>
            <a:spLocks noChangeShapeType="1"/>
          </p:cNvSpPr>
          <p:nvPr/>
        </p:nvSpPr>
        <p:spPr bwMode="auto">
          <a:xfrm flipV="1">
            <a:off x="6018214" y="4656140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499" name="Line 227"/>
          <p:cNvSpPr>
            <a:spLocks noChangeShapeType="1"/>
          </p:cNvSpPr>
          <p:nvPr/>
        </p:nvSpPr>
        <p:spPr bwMode="auto">
          <a:xfrm flipV="1">
            <a:off x="6018214" y="4656140"/>
            <a:ext cx="4762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0" name="Line 228"/>
          <p:cNvSpPr>
            <a:spLocks noChangeShapeType="1"/>
          </p:cNvSpPr>
          <p:nvPr/>
        </p:nvSpPr>
        <p:spPr bwMode="auto">
          <a:xfrm>
            <a:off x="6018214" y="4708527"/>
            <a:ext cx="4762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1" name="Line 229"/>
          <p:cNvSpPr>
            <a:spLocks noChangeShapeType="1"/>
          </p:cNvSpPr>
          <p:nvPr/>
        </p:nvSpPr>
        <p:spPr bwMode="auto">
          <a:xfrm flipH="1" flipV="1">
            <a:off x="5962651" y="4500565"/>
            <a:ext cx="55563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2" name="Line 230"/>
          <p:cNvSpPr>
            <a:spLocks noChangeShapeType="1"/>
          </p:cNvSpPr>
          <p:nvPr/>
        </p:nvSpPr>
        <p:spPr bwMode="auto">
          <a:xfrm>
            <a:off x="6018214" y="455295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3" name="Line 231"/>
          <p:cNvSpPr>
            <a:spLocks noChangeShapeType="1"/>
          </p:cNvSpPr>
          <p:nvPr/>
        </p:nvSpPr>
        <p:spPr bwMode="auto">
          <a:xfrm flipH="1">
            <a:off x="5962651" y="4552950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4" name="Line 232"/>
          <p:cNvSpPr>
            <a:spLocks noChangeShapeType="1"/>
          </p:cNvSpPr>
          <p:nvPr/>
        </p:nvSpPr>
        <p:spPr bwMode="auto">
          <a:xfrm flipV="1">
            <a:off x="6018214" y="4500565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5" name="Line 233"/>
          <p:cNvSpPr>
            <a:spLocks noChangeShapeType="1"/>
          </p:cNvSpPr>
          <p:nvPr/>
        </p:nvSpPr>
        <p:spPr bwMode="auto">
          <a:xfrm flipV="1">
            <a:off x="6018214" y="4500565"/>
            <a:ext cx="4762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6" name="Line 234"/>
          <p:cNvSpPr>
            <a:spLocks noChangeShapeType="1"/>
          </p:cNvSpPr>
          <p:nvPr/>
        </p:nvSpPr>
        <p:spPr bwMode="auto">
          <a:xfrm>
            <a:off x="6018214" y="4552950"/>
            <a:ext cx="4762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7" name="Line 235"/>
          <p:cNvSpPr>
            <a:spLocks noChangeShapeType="1"/>
          </p:cNvSpPr>
          <p:nvPr/>
        </p:nvSpPr>
        <p:spPr bwMode="auto">
          <a:xfrm flipH="1" flipV="1">
            <a:off x="7254875" y="4519613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8" name="Line 236"/>
          <p:cNvSpPr>
            <a:spLocks noChangeShapeType="1"/>
          </p:cNvSpPr>
          <p:nvPr/>
        </p:nvSpPr>
        <p:spPr bwMode="auto">
          <a:xfrm>
            <a:off x="7313614" y="4570415"/>
            <a:ext cx="55562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09" name="Line 237"/>
          <p:cNvSpPr>
            <a:spLocks noChangeShapeType="1"/>
          </p:cNvSpPr>
          <p:nvPr/>
        </p:nvSpPr>
        <p:spPr bwMode="auto">
          <a:xfrm flipH="1">
            <a:off x="7254875" y="4570415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0" name="Line 238"/>
          <p:cNvSpPr>
            <a:spLocks noChangeShapeType="1"/>
          </p:cNvSpPr>
          <p:nvPr/>
        </p:nvSpPr>
        <p:spPr bwMode="auto">
          <a:xfrm flipV="1">
            <a:off x="7313614" y="4519613"/>
            <a:ext cx="55562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1" name="Line 239"/>
          <p:cNvSpPr>
            <a:spLocks noChangeShapeType="1"/>
          </p:cNvSpPr>
          <p:nvPr/>
        </p:nvSpPr>
        <p:spPr bwMode="auto">
          <a:xfrm flipV="1">
            <a:off x="7313615" y="4519613"/>
            <a:ext cx="158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2" name="Line 240"/>
          <p:cNvSpPr>
            <a:spLocks noChangeShapeType="1"/>
          </p:cNvSpPr>
          <p:nvPr/>
        </p:nvSpPr>
        <p:spPr bwMode="auto">
          <a:xfrm>
            <a:off x="7313615" y="4570415"/>
            <a:ext cx="158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3" name="Line 241"/>
          <p:cNvSpPr>
            <a:spLocks noChangeShapeType="1"/>
          </p:cNvSpPr>
          <p:nvPr/>
        </p:nvSpPr>
        <p:spPr bwMode="auto">
          <a:xfrm flipH="1" flipV="1">
            <a:off x="7700964" y="4451352"/>
            <a:ext cx="58737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4" name="Line 242"/>
          <p:cNvSpPr>
            <a:spLocks noChangeShapeType="1"/>
          </p:cNvSpPr>
          <p:nvPr/>
        </p:nvSpPr>
        <p:spPr bwMode="auto">
          <a:xfrm>
            <a:off x="7759700" y="4500565"/>
            <a:ext cx="57150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5" name="Line 243"/>
          <p:cNvSpPr>
            <a:spLocks noChangeShapeType="1"/>
          </p:cNvSpPr>
          <p:nvPr/>
        </p:nvSpPr>
        <p:spPr bwMode="auto">
          <a:xfrm flipH="1">
            <a:off x="7700964" y="4500565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6" name="Line 244"/>
          <p:cNvSpPr>
            <a:spLocks noChangeShapeType="1"/>
          </p:cNvSpPr>
          <p:nvPr/>
        </p:nvSpPr>
        <p:spPr bwMode="auto">
          <a:xfrm flipV="1">
            <a:off x="7759700" y="4451352"/>
            <a:ext cx="5715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7" name="Line 245"/>
          <p:cNvSpPr>
            <a:spLocks noChangeShapeType="1"/>
          </p:cNvSpPr>
          <p:nvPr/>
        </p:nvSpPr>
        <p:spPr bwMode="auto">
          <a:xfrm flipV="1">
            <a:off x="7759701" y="4451352"/>
            <a:ext cx="3175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8" name="Line 246"/>
          <p:cNvSpPr>
            <a:spLocks noChangeShapeType="1"/>
          </p:cNvSpPr>
          <p:nvPr/>
        </p:nvSpPr>
        <p:spPr bwMode="auto">
          <a:xfrm>
            <a:off x="7759701" y="4500565"/>
            <a:ext cx="31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19" name="Line 247"/>
          <p:cNvSpPr>
            <a:spLocks noChangeShapeType="1"/>
          </p:cNvSpPr>
          <p:nvPr/>
        </p:nvSpPr>
        <p:spPr bwMode="auto">
          <a:xfrm flipH="1" flipV="1">
            <a:off x="7953375" y="4414840"/>
            <a:ext cx="57150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0" name="Line 248"/>
          <p:cNvSpPr>
            <a:spLocks noChangeShapeType="1"/>
          </p:cNvSpPr>
          <p:nvPr/>
        </p:nvSpPr>
        <p:spPr bwMode="auto">
          <a:xfrm>
            <a:off x="8010524" y="4467225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1" name="Line 249"/>
          <p:cNvSpPr>
            <a:spLocks noChangeShapeType="1"/>
          </p:cNvSpPr>
          <p:nvPr/>
        </p:nvSpPr>
        <p:spPr bwMode="auto">
          <a:xfrm flipH="1">
            <a:off x="7953375" y="4467225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2" name="Line 250"/>
          <p:cNvSpPr>
            <a:spLocks noChangeShapeType="1"/>
          </p:cNvSpPr>
          <p:nvPr/>
        </p:nvSpPr>
        <p:spPr bwMode="auto">
          <a:xfrm flipV="1">
            <a:off x="8010524" y="4414840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3" name="Line 251"/>
          <p:cNvSpPr>
            <a:spLocks noChangeShapeType="1"/>
          </p:cNvSpPr>
          <p:nvPr/>
        </p:nvSpPr>
        <p:spPr bwMode="auto">
          <a:xfrm flipV="1">
            <a:off x="8010526" y="4414840"/>
            <a:ext cx="4763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4" name="Line 252"/>
          <p:cNvSpPr>
            <a:spLocks noChangeShapeType="1"/>
          </p:cNvSpPr>
          <p:nvPr/>
        </p:nvSpPr>
        <p:spPr bwMode="auto">
          <a:xfrm>
            <a:off x="8010526" y="4467225"/>
            <a:ext cx="47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5" name="Line 253"/>
          <p:cNvSpPr>
            <a:spLocks noChangeShapeType="1"/>
          </p:cNvSpPr>
          <p:nvPr/>
        </p:nvSpPr>
        <p:spPr bwMode="auto">
          <a:xfrm flipH="1" flipV="1">
            <a:off x="3001964" y="3144838"/>
            <a:ext cx="5873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6" name="Line 254"/>
          <p:cNvSpPr>
            <a:spLocks noChangeShapeType="1"/>
          </p:cNvSpPr>
          <p:nvPr/>
        </p:nvSpPr>
        <p:spPr bwMode="auto">
          <a:xfrm>
            <a:off x="3060700" y="3194050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7" name="Line 255"/>
          <p:cNvSpPr>
            <a:spLocks noChangeShapeType="1"/>
          </p:cNvSpPr>
          <p:nvPr/>
        </p:nvSpPr>
        <p:spPr bwMode="auto">
          <a:xfrm flipH="1">
            <a:off x="3001964" y="319405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8" name="Line 256"/>
          <p:cNvSpPr>
            <a:spLocks noChangeShapeType="1"/>
          </p:cNvSpPr>
          <p:nvPr/>
        </p:nvSpPr>
        <p:spPr bwMode="auto">
          <a:xfrm flipV="1">
            <a:off x="3060700" y="3144838"/>
            <a:ext cx="57150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29" name="Line 257"/>
          <p:cNvSpPr>
            <a:spLocks noChangeShapeType="1"/>
          </p:cNvSpPr>
          <p:nvPr/>
        </p:nvSpPr>
        <p:spPr bwMode="auto">
          <a:xfrm flipV="1">
            <a:off x="3060701" y="3144838"/>
            <a:ext cx="4763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0" name="Line 258"/>
          <p:cNvSpPr>
            <a:spLocks noChangeShapeType="1"/>
          </p:cNvSpPr>
          <p:nvPr/>
        </p:nvSpPr>
        <p:spPr bwMode="auto">
          <a:xfrm>
            <a:off x="3060701" y="3194050"/>
            <a:ext cx="47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1" name="Line 259"/>
          <p:cNvSpPr>
            <a:spLocks noChangeShapeType="1"/>
          </p:cNvSpPr>
          <p:nvPr/>
        </p:nvSpPr>
        <p:spPr bwMode="auto">
          <a:xfrm flipH="1" flipV="1">
            <a:off x="4238625" y="3298825"/>
            <a:ext cx="6032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2" name="Line 260"/>
          <p:cNvSpPr>
            <a:spLocks noChangeShapeType="1"/>
          </p:cNvSpPr>
          <p:nvPr/>
        </p:nvSpPr>
        <p:spPr bwMode="auto">
          <a:xfrm>
            <a:off x="4298950" y="3349625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3" name="Line 261"/>
          <p:cNvSpPr>
            <a:spLocks noChangeShapeType="1"/>
          </p:cNvSpPr>
          <p:nvPr/>
        </p:nvSpPr>
        <p:spPr bwMode="auto">
          <a:xfrm flipH="1">
            <a:off x="4238625" y="3349625"/>
            <a:ext cx="6032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4" name="Line 262"/>
          <p:cNvSpPr>
            <a:spLocks noChangeShapeType="1"/>
          </p:cNvSpPr>
          <p:nvPr/>
        </p:nvSpPr>
        <p:spPr bwMode="auto">
          <a:xfrm flipV="1">
            <a:off x="4298950" y="3298825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5" name="Line 263"/>
          <p:cNvSpPr>
            <a:spLocks noChangeShapeType="1"/>
          </p:cNvSpPr>
          <p:nvPr/>
        </p:nvSpPr>
        <p:spPr bwMode="auto">
          <a:xfrm flipV="1">
            <a:off x="4298950" y="3298825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6" name="Line 264"/>
          <p:cNvSpPr>
            <a:spLocks noChangeShapeType="1"/>
          </p:cNvSpPr>
          <p:nvPr/>
        </p:nvSpPr>
        <p:spPr bwMode="auto">
          <a:xfrm>
            <a:off x="4298950" y="3349625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7" name="Line 265"/>
          <p:cNvSpPr>
            <a:spLocks noChangeShapeType="1"/>
          </p:cNvSpPr>
          <p:nvPr/>
        </p:nvSpPr>
        <p:spPr bwMode="auto">
          <a:xfrm flipH="1" flipV="1">
            <a:off x="3117850" y="3435350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8" name="Line 266"/>
          <p:cNvSpPr>
            <a:spLocks noChangeShapeType="1"/>
          </p:cNvSpPr>
          <p:nvPr/>
        </p:nvSpPr>
        <p:spPr bwMode="auto">
          <a:xfrm>
            <a:off x="3176588" y="3487738"/>
            <a:ext cx="6032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39" name="Line 267"/>
          <p:cNvSpPr>
            <a:spLocks noChangeShapeType="1"/>
          </p:cNvSpPr>
          <p:nvPr/>
        </p:nvSpPr>
        <p:spPr bwMode="auto">
          <a:xfrm flipH="1">
            <a:off x="3117850" y="3487738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0" name="Line 268"/>
          <p:cNvSpPr>
            <a:spLocks noChangeShapeType="1"/>
          </p:cNvSpPr>
          <p:nvPr/>
        </p:nvSpPr>
        <p:spPr bwMode="auto">
          <a:xfrm flipV="1">
            <a:off x="3176588" y="3435350"/>
            <a:ext cx="6032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1" name="Line 269"/>
          <p:cNvSpPr>
            <a:spLocks noChangeShapeType="1"/>
          </p:cNvSpPr>
          <p:nvPr/>
        </p:nvSpPr>
        <p:spPr bwMode="auto">
          <a:xfrm flipV="1">
            <a:off x="3176588" y="343535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2" name="Line 270"/>
          <p:cNvSpPr>
            <a:spLocks noChangeShapeType="1"/>
          </p:cNvSpPr>
          <p:nvPr/>
        </p:nvSpPr>
        <p:spPr bwMode="auto">
          <a:xfrm>
            <a:off x="3176588" y="3487738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3" name="Line 271"/>
          <p:cNvSpPr>
            <a:spLocks noChangeShapeType="1"/>
          </p:cNvSpPr>
          <p:nvPr/>
        </p:nvSpPr>
        <p:spPr bwMode="auto">
          <a:xfrm flipH="1" flipV="1">
            <a:off x="3852864" y="350520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4" name="Line 272"/>
          <p:cNvSpPr>
            <a:spLocks noChangeShapeType="1"/>
          </p:cNvSpPr>
          <p:nvPr/>
        </p:nvSpPr>
        <p:spPr bwMode="auto">
          <a:xfrm>
            <a:off x="3911601" y="3557588"/>
            <a:ext cx="55563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5" name="Line 273"/>
          <p:cNvSpPr>
            <a:spLocks noChangeShapeType="1"/>
          </p:cNvSpPr>
          <p:nvPr/>
        </p:nvSpPr>
        <p:spPr bwMode="auto">
          <a:xfrm flipH="1">
            <a:off x="3852864" y="3557588"/>
            <a:ext cx="5873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6" name="Line 274"/>
          <p:cNvSpPr>
            <a:spLocks noChangeShapeType="1"/>
          </p:cNvSpPr>
          <p:nvPr/>
        </p:nvSpPr>
        <p:spPr bwMode="auto">
          <a:xfrm flipV="1">
            <a:off x="3911601" y="3505200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7" name="Line 275"/>
          <p:cNvSpPr>
            <a:spLocks noChangeShapeType="1"/>
          </p:cNvSpPr>
          <p:nvPr/>
        </p:nvSpPr>
        <p:spPr bwMode="auto">
          <a:xfrm flipV="1">
            <a:off x="3911600" y="3505200"/>
            <a:ext cx="158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8" name="Line 276"/>
          <p:cNvSpPr>
            <a:spLocks noChangeShapeType="1"/>
          </p:cNvSpPr>
          <p:nvPr/>
        </p:nvSpPr>
        <p:spPr bwMode="auto">
          <a:xfrm>
            <a:off x="3911600" y="3557588"/>
            <a:ext cx="1589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49" name="Line 277"/>
          <p:cNvSpPr>
            <a:spLocks noChangeShapeType="1"/>
          </p:cNvSpPr>
          <p:nvPr/>
        </p:nvSpPr>
        <p:spPr bwMode="auto">
          <a:xfrm flipH="1" flipV="1">
            <a:off x="6580189" y="2849565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0" name="Line 278"/>
          <p:cNvSpPr>
            <a:spLocks noChangeShapeType="1"/>
          </p:cNvSpPr>
          <p:nvPr/>
        </p:nvSpPr>
        <p:spPr bwMode="auto">
          <a:xfrm>
            <a:off x="6638926" y="2901950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1" name="Line 279"/>
          <p:cNvSpPr>
            <a:spLocks noChangeShapeType="1"/>
          </p:cNvSpPr>
          <p:nvPr/>
        </p:nvSpPr>
        <p:spPr bwMode="auto">
          <a:xfrm flipH="1">
            <a:off x="6580189" y="290195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2" name="Line 280"/>
          <p:cNvSpPr>
            <a:spLocks noChangeShapeType="1"/>
          </p:cNvSpPr>
          <p:nvPr/>
        </p:nvSpPr>
        <p:spPr bwMode="auto">
          <a:xfrm flipV="1">
            <a:off x="6638926" y="2849565"/>
            <a:ext cx="55563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3" name="Line 281"/>
          <p:cNvSpPr>
            <a:spLocks noChangeShapeType="1"/>
          </p:cNvSpPr>
          <p:nvPr/>
        </p:nvSpPr>
        <p:spPr bwMode="auto">
          <a:xfrm flipV="1">
            <a:off x="6638924" y="2849565"/>
            <a:ext cx="158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4" name="Line 282"/>
          <p:cNvSpPr>
            <a:spLocks noChangeShapeType="1"/>
          </p:cNvSpPr>
          <p:nvPr/>
        </p:nvSpPr>
        <p:spPr bwMode="auto">
          <a:xfrm>
            <a:off x="6638924" y="2901950"/>
            <a:ext cx="158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5" name="Line 283"/>
          <p:cNvSpPr>
            <a:spLocks noChangeShapeType="1"/>
          </p:cNvSpPr>
          <p:nvPr/>
        </p:nvSpPr>
        <p:spPr bwMode="auto">
          <a:xfrm flipH="1" flipV="1">
            <a:off x="6886575" y="2970213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6" name="Line 284"/>
          <p:cNvSpPr>
            <a:spLocks noChangeShapeType="1"/>
          </p:cNvSpPr>
          <p:nvPr/>
        </p:nvSpPr>
        <p:spPr bwMode="auto">
          <a:xfrm>
            <a:off x="6945314" y="3021015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7" name="Line 285"/>
          <p:cNvSpPr>
            <a:spLocks noChangeShapeType="1"/>
          </p:cNvSpPr>
          <p:nvPr/>
        </p:nvSpPr>
        <p:spPr bwMode="auto">
          <a:xfrm flipH="1">
            <a:off x="6886575" y="3021015"/>
            <a:ext cx="5873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8" name="Line 286"/>
          <p:cNvSpPr>
            <a:spLocks noChangeShapeType="1"/>
          </p:cNvSpPr>
          <p:nvPr/>
        </p:nvSpPr>
        <p:spPr bwMode="auto">
          <a:xfrm flipV="1">
            <a:off x="6945314" y="2970213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59" name="Line 287"/>
          <p:cNvSpPr>
            <a:spLocks noChangeShapeType="1"/>
          </p:cNvSpPr>
          <p:nvPr/>
        </p:nvSpPr>
        <p:spPr bwMode="auto">
          <a:xfrm flipV="1">
            <a:off x="6945313" y="2970213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0" name="Line 288"/>
          <p:cNvSpPr>
            <a:spLocks noChangeShapeType="1"/>
          </p:cNvSpPr>
          <p:nvPr/>
        </p:nvSpPr>
        <p:spPr bwMode="auto">
          <a:xfrm>
            <a:off x="6945313" y="3021015"/>
            <a:ext cx="3175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1" name="Line 289"/>
          <p:cNvSpPr>
            <a:spLocks noChangeShapeType="1"/>
          </p:cNvSpPr>
          <p:nvPr/>
        </p:nvSpPr>
        <p:spPr bwMode="auto">
          <a:xfrm flipH="1" flipV="1">
            <a:off x="5341940" y="350520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2" name="Line 290"/>
          <p:cNvSpPr>
            <a:spLocks noChangeShapeType="1"/>
          </p:cNvSpPr>
          <p:nvPr/>
        </p:nvSpPr>
        <p:spPr bwMode="auto">
          <a:xfrm>
            <a:off x="5400677" y="3557588"/>
            <a:ext cx="55563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3" name="Line 291"/>
          <p:cNvSpPr>
            <a:spLocks noChangeShapeType="1"/>
          </p:cNvSpPr>
          <p:nvPr/>
        </p:nvSpPr>
        <p:spPr bwMode="auto">
          <a:xfrm flipH="1">
            <a:off x="5341940" y="3557588"/>
            <a:ext cx="5873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4" name="Line 292"/>
          <p:cNvSpPr>
            <a:spLocks noChangeShapeType="1"/>
          </p:cNvSpPr>
          <p:nvPr/>
        </p:nvSpPr>
        <p:spPr bwMode="auto">
          <a:xfrm flipV="1">
            <a:off x="5400677" y="3505200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5" name="Line 293"/>
          <p:cNvSpPr>
            <a:spLocks noChangeShapeType="1"/>
          </p:cNvSpPr>
          <p:nvPr/>
        </p:nvSpPr>
        <p:spPr bwMode="auto">
          <a:xfrm flipV="1">
            <a:off x="5400675" y="3505200"/>
            <a:ext cx="158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6" name="Line 294"/>
          <p:cNvSpPr>
            <a:spLocks noChangeShapeType="1"/>
          </p:cNvSpPr>
          <p:nvPr/>
        </p:nvSpPr>
        <p:spPr bwMode="auto">
          <a:xfrm>
            <a:off x="5400675" y="3557588"/>
            <a:ext cx="1589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7" name="Line 295"/>
          <p:cNvSpPr>
            <a:spLocks noChangeShapeType="1"/>
          </p:cNvSpPr>
          <p:nvPr/>
        </p:nvSpPr>
        <p:spPr bwMode="auto">
          <a:xfrm flipH="1" flipV="1">
            <a:off x="6772275" y="3692525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8" name="Line 296"/>
          <p:cNvSpPr>
            <a:spLocks noChangeShapeType="1"/>
          </p:cNvSpPr>
          <p:nvPr/>
        </p:nvSpPr>
        <p:spPr bwMode="auto">
          <a:xfrm>
            <a:off x="6831013" y="3744913"/>
            <a:ext cx="55562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69" name="Line 297"/>
          <p:cNvSpPr>
            <a:spLocks noChangeShapeType="1"/>
          </p:cNvSpPr>
          <p:nvPr/>
        </p:nvSpPr>
        <p:spPr bwMode="auto">
          <a:xfrm flipH="1">
            <a:off x="6772275" y="3744913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0" name="Line 298"/>
          <p:cNvSpPr>
            <a:spLocks noChangeShapeType="1"/>
          </p:cNvSpPr>
          <p:nvPr/>
        </p:nvSpPr>
        <p:spPr bwMode="auto">
          <a:xfrm flipV="1">
            <a:off x="6831013" y="3692525"/>
            <a:ext cx="55562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1" name="Line 299"/>
          <p:cNvSpPr>
            <a:spLocks noChangeShapeType="1"/>
          </p:cNvSpPr>
          <p:nvPr/>
        </p:nvSpPr>
        <p:spPr bwMode="auto">
          <a:xfrm flipV="1">
            <a:off x="6831014" y="3692525"/>
            <a:ext cx="158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2" name="Line 300"/>
          <p:cNvSpPr>
            <a:spLocks noChangeShapeType="1"/>
          </p:cNvSpPr>
          <p:nvPr/>
        </p:nvSpPr>
        <p:spPr bwMode="auto">
          <a:xfrm>
            <a:off x="6831014" y="3744913"/>
            <a:ext cx="158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3" name="Oval 301"/>
          <p:cNvSpPr>
            <a:spLocks noChangeArrowheads="1"/>
          </p:cNvSpPr>
          <p:nvPr/>
        </p:nvSpPr>
        <p:spPr bwMode="auto">
          <a:xfrm>
            <a:off x="5648325" y="3386140"/>
            <a:ext cx="96838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4" name="Oval 302"/>
          <p:cNvSpPr>
            <a:spLocks noChangeArrowheads="1"/>
          </p:cNvSpPr>
          <p:nvPr/>
        </p:nvSpPr>
        <p:spPr bwMode="auto">
          <a:xfrm>
            <a:off x="6638926" y="3213102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5" name="Line 303"/>
          <p:cNvSpPr>
            <a:spLocks noChangeShapeType="1"/>
          </p:cNvSpPr>
          <p:nvPr/>
        </p:nvSpPr>
        <p:spPr bwMode="auto">
          <a:xfrm flipH="1" flipV="1">
            <a:off x="6638926" y="2917825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6" name="Line 304"/>
          <p:cNvSpPr>
            <a:spLocks noChangeShapeType="1"/>
          </p:cNvSpPr>
          <p:nvPr/>
        </p:nvSpPr>
        <p:spPr bwMode="auto">
          <a:xfrm>
            <a:off x="6694489" y="2970213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7" name="Line 305"/>
          <p:cNvSpPr>
            <a:spLocks noChangeShapeType="1"/>
          </p:cNvSpPr>
          <p:nvPr/>
        </p:nvSpPr>
        <p:spPr bwMode="auto">
          <a:xfrm flipH="1">
            <a:off x="6638926" y="2970213"/>
            <a:ext cx="55563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8" name="Line 306"/>
          <p:cNvSpPr>
            <a:spLocks noChangeShapeType="1"/>
          </p:cNvSpPr>
          <p:nvPr/>
        </p:nvSpPr>
        <p:spPr bwMode="auto">
          <a:xfrm flipV="1">
            <a:off x="6694489" y="2917825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79" name="Line 307"/>
          <p:cNvSpPr>
            <a:spLocks noChangeShapeType="1"/>
          </p:cNvSpPr>
          <p:nvPr/>
        </p:nvSpPr>
        <p:spPr bwMode="auto">
          <a:xfrm flipV="1">
            <a:off x="6694489" y="2917825"/>
            <a:ext cx="4762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0" name="Line 308"/>
          <p:cNvSpPr>
            <a:spLocks noChangeShapeType="1"/>
          </p:cNvSpPr>
          <p:nvPr/>
        </p:nvSpPr>
        <p:spPr bwMode="auto">
          <a:xfrm>
            <a:off x="6694489" y="2970213"/>
            <a:ext cx="4762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1" name="Line 309"/>
          <p:cNvSpPr>
            <a:spLocks noChangeShapeType="1"/>
          </p:cNvSpPr>
          <p:nvPr/>
        </p:nvSpPr>
        <p:spPr bwMode="auto">
          <a:xfrm flipH="1" flipV="1">
            <a:off x="9113840" y="3419475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2" name="Line 310"/>
          <p:cNvSpPr>
            <a:spLocks noChangeShapeType="1"/>
          </p:cNvSpPr>
          <p:nvPr/>
        </p:nvSpPr>
        <p:spPr bwMode="auto">
          <a:xfrm>
            <a:off x="9172577" y="3471863"/>
            <a:ext cx="55563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3" name="Line 311"/>
          <p:cNvSpPr>
            <a:spLocks noChangeShapeType="1"/>
          </p:cNvSpPr>
          <p:nvPr/>
        </p:nvSpPr>
        <p:spPr bwMode="auto">
          <a:xfrm flipH="1">
            <a:off x="9113840" y="3471863"/>
            <a:ext cx="5873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4" name="Line 312"/>
          <p:cNvSpPr>
            <a:spLocks noChangeShapeType="1"/>
          </p:cNvSpPr>
          <p:nvPr/>
        </p:nvSpPr>
        <p:spPr bwMode="auto">
          <a:xfrm flipV="1">
            <a:off x="9172577" y="3419475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5" name="Line 313"/>
          <p:cNvSpPr>
            <a:spLocks noChangeShapeType="1"/>
          </p:cNvSpPr>
          <p:nvPr/>
        </p:nvSpPr>
        <p:spPr bwMode="auto">
          <a:xfrm flipV="1">
            <a:off x="9172575" y="3419475"/>
            <a:ext cx="158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6" name="Line 314"/>
          <p:cNvSpPr>
            <a:spLocks noChangeShapeType="1"/>
          </p:cNvSpPr>
          <p:nvPr/>
        </p:nvSpPr>
        <p:spPr bwMode="auto">
          <a:xfrm>
            <a:off x="9172575" y="3471863"/>
            <a:ext cx="1589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7" name="Line 315"/>
          <p:cNvSpPr>
            <a:spLocks noChangeShapeType="1"/>
          </p:cNvSpPr>
          <p:nvPr/>
        </p:nvSpPr>
        <p:spPr bwMode="auto">
          <a:xfrm flipH="1" flipV="1">
            <a:off x="5341940" y="2832100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8" name="Line 316"/>
          <p:cNvSpPr>
            <a:spLocks noChangeShapeType="1"/>
          </p:cNvSpPr>
          <p:nvPr/>
        </p:nvSpPr>
        <p:spPr bwMode="auto">
          <a:xfrm>
            <a:off x="5400677" y="2884488"/>
            <a:ext cx="55563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89" name="Line 317"/>
          <p:cNvSpPr>
            <a:spLocks noChangeShapeType="1"/>
          </p:cNvSpPr>
          <p:nvPr/>
        </p:nvSpPr>
        <p:spPr bwMode="auto">
          <a:xfrm flipH="1">
            <a:off x="5341940" y="2884488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0" name="Line 318"/>
          <p:cNvSpPr>
            <a:spLocks noChangeShapeType="1"/>
          </p:cNvSpPr>
          <p:nvPr/>
        </p:nvSpPr>
        <p:spPr bwMode="auto">
          <a:xfrm flipV="1">
            <a:off x="5400677" y="2832100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1" name="Line 319"/>
          <p:cNvSpPr>
            <a:spLocks noChangeShapeType="1"/>
          </p:cNvSpPr>
          <p:nvPr/>
        </p:nvSpPr>
        <p:spPr bwMode="auto">
          <a:xfrm flipV="1">
            <a:off x="5400675" y="2832100"/>
            <a:ext cx="158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2" name="Line 320"/>
          <p:cNvSpPr>
            <a:spLocks noChangeShapeType="1"/>
          </p:cNvSpPr>
          <p:nvPr/>
        </p:nvSpPr>
        <p:spPr bwMode="auto">
          <a:xfrm>
            <a:off x="5400675" y="2884488"/>
            <a:ext cx="158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3" name="Line 321"/>
          <p:cNvSpPr>
            <a:spLocks noChangeShapeType="1"/>
          </p:cNvSpPr>
          <p:nvPr/>
        </p:nvSpPr>
        <p:spPr bwMode="auto">
          <a:xfrm flipH="1" flipV="1">
            <a:off x="6097590" y="3643313"/>
            <a:ext cx="58737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4" name="Line 322"/>
          <p:cNvSpPr>
            <a:spLocks noChangeShapeType="1"/>
          </p:cNvSpPr>
          <p:nvPr/>
        </p:nvSpPr>
        <p:spPr bwMode="auto">
          <a:xfrm>
            <a:off x="6156327" y="3692525"/>
            <a:ext cx="555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5" name="Line 323"/>
          <p:cNvSpPr>
            <a:spLocks noChangeShapeType="1"/>
          </p:cNvSpPr>
          <p:nvPr/>
        </p:nvSpPr>
        <p:spPr bwMode="auto">
          <a:xfrm flipH="1">
            <a:off x="6097590" y="3692525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6" name="Line 324"/>
          <p:cNvSpPr>
            <a:spLocks noChangeShapeType="1"/>
          </p:cNvSpPr>
          <p:nvPr/>
        </p:nvSpPr>
        <p:spPr bwMode="auto">
          <a:xfrm flipV="1">
            <a:off x="6156327" y="3643313"/>
            <a:ext cx="55563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7" name="Line 325"/>
          <p:cNvSpPr>
            <a:spLocks noChangeShapeType="1"/>
          </p:cNvSpPr>
          <p:nvPr/>
        </p:nvSpPr>
        <p:spPr bwMode="auto">
          <a:xfrm flipV="1">
            <a:off x="6156325" y="3643313"/>
            <a:ext cx="1589" cy="49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8" name="Line 326"/>
          <p:cNvSpPr>
            <a:spLocks noChangeShapeType="1"/>
          </p:cNvSpPr>
          <p:nvPr/>
        </p:nvSpPr>
        <p:spPr bwMode="auto">
          <a:xfrm>
            <a:off x="6156325" y="3692525"/>
            <a:ext cx="158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599" name="Line 327"/>
          <p:cNvSpPr>
            <a:spLocks noChangeShapeType="1"/>
          </p:cNvSpPr>
          <p:nvPr/>
        </p:nvSpPr>
        <p:spPr bwMode="auto">
          <a:xfrm flipH="1" flipV="1">
            <a:off x="6945314" y="3279775"/>
            <a:ext cx="58737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0" name="Line 328"/>
          <p:cNvSpPr>
            <a:spLocks noChangeShapeType="1"/>
          </p:cNvSpPr>
          <p:nvPr/>
        </p:nvSpPr>
        <p:spPr bwMode="auto">
          <a:xfrm>
            <a:off x="7004050" y="3332165"/>
            <a:ext cx="57150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1" name="Line 329"/>
          <p:cNvSpPr>
            <a:spLocks noChangeShapeType="1"/>
          </p:cNvSpPr>
          <p:nvPr/>
        </p:nvSpPr>
        <p:spPr bwMode="auto">
          <a:xfrm flipH="1">
            <a:off x="6945314" y="3332165"/>
            <a:ext cx="58737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2" name="Line 330"/>
          <p:cNvSpPr>
            <a:spLocks noChangeShapeType="1"/>
          </p:cNvSpPr>
          <p:nvPr/>
        </p:nvSpPr>
        <p:spPr bwMode="auto">
          <a:xfrm flipV="1">
            <a:off x="7004050" y="3279775"/>
            <a:ext cx="57150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3" name="Line 331"/>
          <p:cNvSpPr>
            <a:spLocks noChangeShapeType="1"/>
          </p:cNvSpPr>
          <p:nvPr/>
        </p:nvSpPr>
        <p:spPr bwMode="auto">
          <a:xfrm flipV="1">
            <a:off x="7004051" y="3279775"/>
            <a:ext cx="47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4" name="Line 332"/>
          <p:cNvSpPr>
            <a:spLocks noChangeShapeType="1"/>
          </p:cNvSpPr>
          <p:nvPr/>
        </p:nvSpPr>
        <p:spPr bwMode="auto">
          <a:xfrm>
            <a:off x="7004051" y="3332165"/>
            <a:ext cx="4763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5" name="Line 333"/>
          <p:cNvSpPr>
            <a:spLocks noChangeShapeType="1"/>
          </p:cNvSpPr>
          <p:nvPr/>
        </p:nvSpPr>
        <p:spPr bwMode="auto">
          <a:xfrm flipH="1" flipV="1">
            <a:off x="8320088" y="3521075"/>
            <a:ext cx="55562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6" name="Line 334"/>
          <p:cNvSpPr>
            <a:spLocks noChangeShapeType="1"/>
          </p:cNvSpPr>
          <p:nvPr/>
        </p:nvSpPr>
        <p:spPr bwMode="auto">
          <a:xfrm>
            <a:off x="8375650" y="3573463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7" name="Line 335"/>
          <p:cNvSpPr>
            <a:spLocks noChangeShapeType="1"/>
          </p:cNvSpPr>
          <p:nvPr/>
        </p:nvSpPr>
        <p:spPr bwMode="auto">
          <a:xfrm flipH="1">
            <a:off x="8320088" y="3573463"/>
            <a:ext cx="55562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8" name="Line 336"/>
          <p:cNvSpPr>
            <a:spLocks noChangeShapeType="1"/>
          </p:cNvSpPr>
          <p:nvPr/>
        </p:nvSpPr>
        <p:spPr bwMode="auto">
          <a:xfrm flipV="1">
            <a:off x="8375650" y="3521075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09" name="Line 337"/>
          <p:cNvSpPr>
            <a:spLocks noChangeShapeType="1"/>
          </p:cNvSpPr>
          <p:nvPr/>
        </p:nvSpPr>
        <p:spPr bwMode="auto">
          <a:xfrm flipV="1">
            <a:off x="8375651" y="3521075"/>
            <a:ext cx="4763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0" name="Line 338"/>
          <p:cNvSpPr>
            <a:spLocks noChangeShapeType="1"/>
          </p:cNvSpPr>
          <p:nvPr/>
        </p:nvSpPr>
        <p:spPr bwMode="auto">
          <a:xfrm>
            <a:off x="8375651" y="3573463"/>
            <a:ext cx="4763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1" name="Line 339"/>
          <p:cNvSpPr>
            <a:spLocks noChangeShapeType="1"/>
          </p:cNvSpPr>
          <p:nvPr/>
        </p:nvSpPr>
        <p:spPr bwMode="auto">
          <a:xfrm flipH="1" flipV="1">
            <a:off x="3117850" y="3606800"/>
            <a:ext cx="58739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2" name="Line 340"/>
          <p:cNvSpPr>
            <a:spLocks noChangeShapeType="1"/>
          </p:cNvSpPr>
          <p:nvPr/>
        </p:nvSpPr>
        <p:spPr bwMode="auto">
          <a:xfrm>
            <a:off x="3176588" y="3659188"/>
            <a:ext cx="6032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3" name="Line 341"/>
          <p:cNvSpPr>
            <a:spLocks noChangeShapeType="1"/>
          </p:cNvSpPr>
          <p:nvPr/>
        </p:nvSpPr>
        <p:spPr bwMode="auto">
          <a:xfrm flipH="1">
            <a:off x="3117850" y="3659188"/>
            <a:ext cx="5873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4" name="Line 342"/>
          <p:cNvSpPr>
            <a:spLocks noChangeShapeType="1"/>
          </p:cNvSpPr>
          <p:nvPr/>
        </p:nvSpPr>
        <p:spPr bwMode="auto">
          <a:xfrm flipV="1">
            <a:off x="3176588" y="3606800"/>
            <a:ext cx="6032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5" name="Line 343"/>
          <p:cNvSpPr>
            <a:spLocks noChangeShapeType="1"/>
          </p:cNvSpPr>
          <p:nvPr/>
        </p:nvSpPr>
        <p:spPr bwMode="auto">
          <a:xfrm flipV="1">
            <a:off x="3176588" y="3606800"/>
            <a:ext cx="3175" cy="5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6" name="Line 344"/>
          <p:cNvSpPr>
            <a:spLocks noChangeShapeType="1"/>
          </p:cNvSpPr>
          <p:nvPr/>
        </p:nvSpPr>
        <p:spPr bwMode="auto">
          <a:xfrm>
            <a:off x="3176588" y="3659188"/>
            <a:ext cx="317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7" name="Line 345"/>
          <p:cNvSpPr>
            <a:spLocks noChangeShapeType="1"/>
          </p:cNvSpPr>
          <p:nvPr/>
        </p:nvSpPr>
        <p:spPr bwMode="auto">
          <a:xfrm flipH="1" flipV="1">
            <a:off x="4414839" y="4021139"/>
            <a:ext cx="58737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8" name="Line 346"/>
          <p:cNvSpPr>
            <a:spLocks noChangeShapeType="1"/>
          </p:cNvSpPr>
          <p:nvPr/>
        </p:nvSpPr>
        <p:spPr bwMode="auto">
          <a:xfrm>
            <a:off x="4473576" y="4073525"/>
            <a:ext cx="55563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19" name="Line 347"/>
          <p:cNvSpPr>
            <a:spLocks noChangeShapeType="1"/>
          </p:cNvSpPr>
          <p:nvPr/>
        </p:nvSpPr>
        <p:spPr bwMode="auto">
          <a:xfrm flipH="1">
            <a:off x="4414839" y="4073525"/>
            <a:ext cx="58737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20" name="Line 348"/>
          <p:cNvSpPr>
            <a:spLocks noChangeShapeType="1"/>
          </p:cNvSpPr>
          <p:nvPr/>
        </p:nvSpPr>
        <p:spPr bwMode="auto">
          <a:xfrm flipV="1">
            <a:off x="4473576" y="4021139"/>
            <a:ext cx="55563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21" name="Line 349"/>
          <p:cNvSpPr>
            <a:spLocks noChangeShapeType="1"/>
          </p:cNvSpPr>
          <p:nvPr/>
        </p:nvSpPr>
        <p:spPr bwMode="auto">
          <a:xfrm flipV="1">
            <a:off x="4473575" y="4021139"/>
            <a:ext cx="1589" cy="5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22" name="Line 350"/>
          <p:cNvSpPr>
            <a:spLocks noChangeShapeType="1"/>
          </p:cNvSpPr>
          <p:nvPr/>
        </p:nvSpPr>
        <p:spPr bwMode="auto">
          <a:xfrm>
            <a:off x="4473575" y="4073525"/>
            <a:ext cx="1589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23" name="Rectangle 351"/>
          <p:cNvSpPr>
            <a:spLocks noChangeArrowheads="1"/>
          </p:cNvSpPr>
          <p:nvPr/>
        </p:nvSpPr>
        <p:spPr bwMode="auto">
          <a:xfrm>
            <a:off x="1443039" y="4572001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5</a:t>
            </a:r>
          </a:p>
        </p:txBody>
      </p:sp>
      <p:sp>
        <p:nvSpPr>
          <p:cNvPr id="182624" name="Rectangle 352"/>
          <p:cNvSpPr>
            <a:spLocks noChangeArrowheads="1"/>
          </p:cNvSpPr>
          <p:nvPr/>
        </p:nvSpPr>
        <p:spPr bwMode="auto">
          <a:xfrm>
            <a:off x="1443039" y="4114801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6</a:t>
            </a:r>
          </a:p>
        </p:txBody>
      </p:sp>
      <p:sp>
        <p:nvSpPr>
          <p:cNvPr id="182625" name="Rectangle 353"/>
          <p:cNvSpPr>
            <a:spLocks noChangeArrowheads="1"/>
          </p:cNvSpPr>
          <p:nvPr/>
        </p:nvSpPr>
        <p:spPr bwMode="auto">
          <a:xfrm>
            <a:off x="1443039" y="3657601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7</a:t>
            </a:r>
          </a:p>
        </p:txBody>
      </p:sp>
      <p:sp>
        <p:nvSpPr>
          <p:cNvPr id="182626" name="Rectangle 354"/>
          <p:cNvSpPr>
            <a:spLocks noChangeArrowheads="1"/>
          </p:cNvSpPr>
          <p:nvPr/>
        </p:nvSpPr>
        <p:spPr bwMode="auto">
          <a:xfrm>
            <a:off x="1443039" y="3200401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8</a:t>
            </a:r>
          </a:p>
        </p:txBody>
      </p:sp>
      <p:sp>
        <p:nvSpPr>
          <p:cNvPr id="182627" name="Rectangle 355"/>
          <p:cNvSpPr>
            <a:spLocks noChangeArrowheads="1"/>
          </p:cNvSpPr>
          <p:nvPr/>
        </p:nvSpPr>
        <p:spPr bwMode="auto">
          <a:xfrm>
            <a:off x="1443039" y="2743201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9</a:t>
            </a:r>
          </a:p>
        </p:txBody>
      </p:sp>
      <p:sp>
        <p:nvSpPr>
          <p:cNvPr id="182628" name="Rectangle 356"/>
          <p:cNvSpPr>
            <a:spLocks noChangeArrowheads="1"/>
          </p:cNvSpPr>
          <p:nvPr/>
        </p:nvSpPr>
        <p:spPr bwMode="auto">
          <a:xfrm>
            <a:off x="1347789" y="2286001"/>
            <a:ext cx="426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10</a:t>
            </a:r>
          </a:p>
        </p:txBody>
      </p:sp>
      <p:sp>
        <p:nvSpPr>
          <p:cNvPr id="182629" name="Rectangle 357"/>
          <p:cNvSpPr>
            <a:spLocks noChangeArrowheads="1"/>
          </p:cNvSpPr>
          <p:nvPr/>
        </p:nvSpPr>
        <p:spPr bwMode="auto">
          <a:xfrm>
            <a:off x="1347789" y="1828801"/>
            <a:ext cx="4149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11</a:t>
            </a:r>
          </a:p>
        </p:txBody>
      </p:sp>
      <p:sp>
        <p:nvSpPr>
          <p:cNvPr id="182630" name="Text Box 358"/>
          <p:cNvSpPr txBox="1">
            <a:spLocks noChangeArrowheads="1"/>
          </p:cNvSpPr>
          <p:nvPr/>
        </p:nvSpPr>
        <p:spPr bwMode="auto">
          <a:xfrm rot="-5400000">
            <a:off x="-393637" y="3108476"/>
            <a:ext cx="2692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2400">
                <a:latin typeface="Arial" charset="0"/>
              </a:rPr>
              <a:t>IAA Affinity (L/mol)</a:t>
            </a:r>
          </a:p>
        </p:txBody>
      </p:sp>
      <p:sp>
        <p:nvSpPr>
          <p:cNvPr id="182631" name="Rectangle 359"/>
          <p:cNvSpPr>
            <a:spLocks noChangeArrowheads="1"/>
          </p:cNvSpPr>
          <p:nvPr/>
        </p:nvSpPr>
        <p:spPr bwMode="auto">
          <a:xfrm>
            <a:off x="1909763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0</a:t>
            </a:r>
            <a:endParaRPr lang="en-GB" sz="1800"/>
          </a:p>
        </p:txBody>
      </p:sp>
      <p:sp>
        <p:nvSpPr>
          <p:cNvPr id="182632" name="Rectangle 360"/>
          <p:cNvSpPr>
            <a:spLocks noChangeArrowheads="1"/>
          </p:cNvSpPr>
          <p:nvPr/>
        </p:nvSpPr>
        <p:spPr bwMode="auto">
          <a:xfrm>
            <a:off x="2509838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</a:t>
            </a:r>
            <a:endParaRPr lang="en-GB" sz="1800"/>
          </a:p>
        </p:txBody>
      </p:sp>
      <p:sp>
        <p:nvSpPr>
          <p:cNvPr id="182633" name="Rectangle 361"/>
          <p:cNvSpPr>
            <a:spLocks noChangeArrowheads="1"/>
          </p:cNvSpPr>
          <p:nvPr/>
        </p:nvSpPr>
        <p:spPr bwMode="auto">
          <a:xfrm>
            <a:off x="3109913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2</a:t>
            </a:r>
            <a:endParaRPr lang="en-GB" sz="1800"/>
          </a:p>
        </p:txBody>
      </p:sp>
      <p:sp>
        <p:nvSpPr>
          <p:cNvPr id="182634" name="Rectangle 362"/>
          <p:cNvSpPr>
            <a:spLocks noChangeArrowheads="1"/>
          </p:cNvSpPr>
          <p:nvPr/>
        </p:nvSpPr>
        <p:spPr bwMode="auto">
          <a:xfrm>
            <a:off x="3724275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3</a:t>
            </a:r>
            <a:endParaRPr lang="en-GB" sz="1800"/>
          </a:p>
        </p:txBody>
      </p:sp>
      <p:sp>
        <p:nvSpPr>
          <p:cNvPr id="182635" name="Rectangle 363"/>
          <p:cNvSpPr>
            <a:spLocks noChangeArrowheads="1"/>
          </p:cNvSpPr>
          <p:nvPr/>
        </p:nvSpPr>
        <p:spPr bwMode="auto">
          <a:xfrm>
            <a:off x="4338638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4</a:t>
            </a:r>
            <a:endParaRPr lang="en-GB" sz="1800"/>
          </a:p>
        </p:txBody>
      </p:sp>
      <p:sp>
        <p:nvSpPr>
          <p:cNvPr id="182636" name="Rectangle 364"/>
          <p:cNvSpPr>
            <a:spLocks noChangeArrowheads="1"/>
          </p:cNvSpPr>
          <p:nvPr/>
        </p:nvSpPr>
        <p:spPr bwMode="auto">
          <a:xfrm>
            <a:off x="4938713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5</a:t>
            </a:r>
            <a:endParaRPr lang="en-GB" sz="1800"/>
          </a:p>
        </p:txBody>
      </p:sp>
      <p:sp>
        <p:nvSpPr>
          <p:cNvPr id="182637" name="Rectangle 365"/>
          <p:cNvSpPr>
            <a:spLocks noChangeArrowheads="1"/>
          </p:cNvSpPr>
          <p:nvPr/>
        </p:nvSpPr>
        <p:spPr bwMode="auto">
          <a:xfrm>
            <a:off x="5595938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6</a:t>
            </a:r>
            <a:endParaRPr lang="en-GB" sz="1800"/>
          </a:p>
        </p:txBody>
      </p:sp>
      <p:sp>
        <p:nvSpPr>
          <p:cNvPr id="182638" name="Rectangle 366"/>
          <p:cNvSpPr>
            <a:spLocks noChangeArrowheads="1"/>
          </p:cNvSpPr>
          <p:nvPr/>
        </p:nvSpPr>
        <p:spPr bwMode="auto">
          <a:xfrm>
            <a:off x="6210300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7</a:t>
            </a:r>
            <a:endParaRPr lang="en-GB" sz="1800"/>
          </a:p>
        </p:txBody>
      </p:sp>
      <p:sp>
        <p:nvSpPr>
          <p:cNvPr id="182639" name="Rectangle 367"/>
          <p:cNvSpPr>
            <a:spLocks noChangeArrowheads="1"/>
          </p:cNvSpPr>
          <p:nvPr/>
        </p:nvSpPr>
        <p:spPr bwMode="auto">
          <a:xfrm>
            <a:off x="6810375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8</a:t>
            </a:r>
            <a:endParaRPr lang="en-GB" sz="1800"/>
          </a:p>
        </p:txBody>
      </p:sp>
      <p:sp>
        <p:nvSpPr>
          <p:cNvPr id="182640" name="Rectangle 368"/>
          <p:cNvSpPr>
            <a:spLocks noChangeArrowheads="1"/>
          </p:cNvSpPr>
          <p:nvPr/>
        </p:nvSpPr>
        <p:spPr bwMode="auto">
          <a:xfrm>
            <a:off x="7424738" y="52435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9</a:t>
            </a:r>
            <a:endParaRPr lang="en-GB" sz="1800"/>
          </a:p>
        </p:txBody>
      </p:sp>
      <p:sp>
        <p:nvSpPr>
          <p:cNvPr id="182641" name="Rectangle 369"/>
          <p:cNvSpPr>
            <a:spLocks noChangeArrowheads="1"/>
          </p:cNvSpPr>
          <p:nvPr/>
        </p:nvSpPr>
        <p:spPr bwMode="auto">
          <a:xfrm>
            <a:off x="7996238" y="5243515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endParaRPr lang="en-GB" sz="1800"/>
          </a:p>
        </p:txBody>
      </p:sp>
      <p:sp>
        <p:nvSpPr>
          <p:cNvPr id="182642" name="Text Box 370"/>
          <p:cNvSpPr txBox="1">
            <a:spLocks noChangeArrowheads="1"/>
          </p:cNvSpPr>
          <p:nvPr/>
        </p:nvSpPr>
        <p:spPr bwMode="auto">
          <a:xfrm rot="-25574">
            <a:off x="4768833" y="5706419"/>
            <a:ext cx="1776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2400">
                <a:latin typeface="Arial" charset="0"/>
              </a:rPr>
              <a:t>Age (years)</a:t>
            </a:r>
          </a:p>
        </p:txBody>
      </p:sp>
      <p:sp>
        <p:nvSpPr>
          <p:cNvPr id="182643" name="Rectangle 371"/>
          <p:cNvSpPr>
            <a:spLocks noChangeArrowheads="1"/>
          </p:cNvSpPr>
          <p:nvPr/>
        </p:nvSpPr>
        <p:spPr bwMode="auto">
          <a:xfrm>
            <a:off x="9224963" y="5243515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12</a:t>
            </a:r>
            <a:endParaRPr lang="en-GB" sz="1800"/>
          </a:p>
        </p:txBody>
      </p:sp>
      <p:sp>
        <p:nvSpPr>
          <p:cNvPr id="182644" name="Rectangle 372"/>
          <p:cNvSpPr>
            <a:spLocks noChangeArrowheads="1"/>
          </p:cNvSpPr>
          <p:nvPr/>
        </p:nvSpPr>
        <p:spPr bwMode="auto">
          <a:xfrm>
            <a:off x="8596314" y="5243515"/>
            <a:ext cx="239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11</a:t>
            </a:r>
            <a:endParaRPr lang="en-GB" sz="1800"/>
          </a:p>
        </p:txBody>
      </p:sp>
      <p:sp>
        <p:nvSpPr>
          <p:cNvPr id="182645" name="Rectangle 373"/>
          <p:cNvSpPr>
            <a:spLocks noChangeArrowheads="1"/>
          </p:cNvSpPr>
          <p:nvPr/>
        </p:nvSpPr>
        <p:spPr bwMode="auto">
          <a:xfrm>
            <a:off x="1347789" y="1371601"/>
            <a:ext cx="426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12</a:t>
            </a:r>
          </a:p>
        </p:txBody>
      </p:sp>
      <p:sp>
        <p:nvSpPr>
          <p:cNvPr id="182646" name="Rectangle 374"/>
          <p:cNvSpPr>
            <a:spLocks noChangeArrowheads="1"/>
          </p:cNvSpPr>
          <p:nvPr/>
        </p:nvSpPr>
        <p:spPr bwMode="auto">
          <a:xfrm>
            <a:off x="1443039" y="5029201"/>
            <a:ext cx="341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  <a:r>
              <a:rPr lang="en-GB" sz="1800" baseline="30000">
                <a:latin typeface="Arial" charset="0"/>
              </a:rPr>
              <a:t>4</a:t>
            </a:r>
          </a:p>
        </p:txBody>
      </p:sp>
      <p:sp>
        <p:nvSpPr>
          <p:cNvPr id="182647" name="Oval 375"/>
          <p:cNvSpPr>
            <a:spLocks noChangeArrowheads="1"/>
          </p:cNvSpPr>
          <p:nvPr/>
        </p:nvSpPr>
        <p:spPr bwMode="auto">
          <a:xfrm>
            <a:off x="3176589" y="2660652"/>
            <a:ext cx="96837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48" name="Oval 376"/>
          <p:cNvSpPr>
            <a:spLocks noChangeArrowheads="1"/>
          </p:cNvSpPr>
          <p:nvPr/>
        </p:nvSpPr>
        <p:spPr bwMode="auto">
          <a:xfrm>
            <a:off x="3736975" y="2592390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649" name="Text Box 377"/>
          <p:cNvSpPr txBox="1">
            <a:spLocks noChangeArrowheads="1"/>
          </p:cNvSpPr>
          <p:nvPr/>
        </p:nvSpPr>
        <p:spPr bwMode="auto">
          <a:xfrm>
            <a:off x="285750" y="257175"/>
            <a:ext cx="988060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3200">
                <a:solidFill>
                  <a:srgbClr val="000000"/>
                </a:solidFill>
                <a:latin typeface="Arial" charset="0"/>
              </a:rPr>
              <a:t>IAA affinity is relatively stable during follow-up</a:t>
            </a:r>
          </a:p>
        </p:txBody>
      </p:sp>
      <p:sp>
        <p:nvSpPr>
          <p:cNvPr id="182650" name="Text Box 378"/>
          <p:cNvSpPr txBox="1">
            <a:spLocks noChangeArrowheads="1"/>
          </p:cNvSpPr>
          <p:nvPr/>
        </p:nvSpPr>
        <p:spPr bwMode="auto">
          <a:xfrm>
            <a:off x="857250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647701" y="298452"/>
            <a:ext cx="909954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de-DE" sz="3000">
                <a:solidFill>
                  <a:schemeClr val="bg1"/>
                </a:solidFill>
                <a:latin typeface="Arial" charset="0"/>
              </a:rPr>
              <a:t>Risk for developing islet Abs in relation to </a:t>
            </a:r>
          </a:p>
          <a:p>
            <a:pPr algn="ctr" eaLnBrk="1" hangingPunct="1"/>
            <a:r>
              <a:rPr lang="de-DE" sz="3000">
                <a:solidFill>
                  <a:schemeClr val="bg1"/>
                </a:solidFill>
                <a:latin typeface="Arial" charset="0"/>
              </a:rPr>
              <a:t>birth </a:t>
            </a:r>
            <a:r>
              <a:rPr lang="de-DE" sz="3000" u="sng">
                <a:solidFill>
                  <a:schemeClr val="bg1"/>
                </a:solidFill>
                <a:latin typeface="Arial" charset="0"/>
              </a:rPr>
              <a:t>auto</a:t>
            </a:r>
            <a:r>
              <a:rPr lang="de-DE" sz="3000">
                <a:solidFill>
                  <a:schemeClr val="bg1"/>
                </a:solidFill>
                <a:latin typeface="Arial" charset="0"/>
              </a:rPr>
              <a:t>antibody status in offspring of T1D mothers</a:t>
            </a:r>
            <a:endParaRPr lang="de-DE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538288" y="1536701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10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38288" y="231616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8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1538288" y="30972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6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1538288" y="3878264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4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538288" y="46593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2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1538288" y="5367340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0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6162675" y="5611815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10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5357813" y="56118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8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4489450" y="56118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6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3602039" y="56118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4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2733675" y="561181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2</a:t>
            </a:r>
            <a:endParaRPr lang="de-DE" sz="42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58" name="Freeform 14"/>
          <p:cNvSpPr>
            <a:spLocks noEditPoints="1"/>
          </p:cNvSpPr>
          <p:nvPr/>
        </p:nvSpPr>
        <p:spPr bwMode="auto">
          <a:xfrm>
            <a:off x="1944689" y="5554665"/>
            <a:ext cx="4340225" cy="28575"/>
          </a:xfrm>
          <a:custGeom>
            <a:avLst/>
            <a:gdLst/>
            <a:ahLst/>
            <a:cxnLst>
              <a:cxn ang="0">
                <a:pos x="1936" y="0"/>
              </a:cxn>
              <a:cxn ang="0">
                <a:pos x="1936" y="18"/>
              </a:cxn>
              <a:cxn ang="0">
                <a:pos x="1549" y="0"/>
              </a:cxn>
              <a:cxn ang="0">
                <a:pos x="1549" y="18"/>
              </a:cxn>
              <a:cxn ang="0">
                <a:pos x="1162" y="0"/>
              </a:cxn>
              <a:cxn ang="0">
                <a:pos x="1162" y="18"/>
              </a:cxn>
              <a:cxn ang="0">
                <a:pos x="775" y="0"/>
              </a:cxn>
              <a:cxn ang="0">
                <a:pos x="775" y="18"/>
              </a:cxn>
              <a:cxn ang="0">
                <a:pos x="388" y="0"/>
              </a:cxn>
              <a:cxn ang="0">
                <a:pos x="388" y="18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w="1936" h="18">
                <a:moveTo>
                  <a:pt x="1936" y="0"/>
                </a:moveTo>
                <a:lnTo>
                  <a:pt x="1936" y="18"/>
                </a:lnTo>
                <a:moveTo>
                  <a:pt x="1549" y="0"/>
                </a:moveTo>
                <a:lnTo>
                  <a:pt x="1549" y="18"/>
                </a:lnTo>
                <a:moveTo>
                  <a:pt x="1162" y="0"/>
                </a:moveTo>
                <a:lnTo>
                  <a:pt x="1162" y="18"/>
                </a:lnTo>
                <a:moveTo>
                  <a:pt x="775" y="0"/>
                </a:moveTo>
                <a:lnTo>
                  <a:pt x="775" y="18"/>
                </a:lnTo>
                <a:moveTo>
                  <a:pt x="388" y="0"/>
                </a:moveTo>
                <a:lnTo>
                  <a:pt x="388" y="18"/>
                </a:lnTo>
                <a:moveTo>
                  <a:pt x="0" y="0"/>
                </a:moveTo>
                <a:lnTo>
                  <a:pt x="0" y="18"/>
                </a:lnTo>
              </a:path>
            </a:pathLst>
          </a:custGeom>
          <a:noFill/>
          <a:ln w="428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9" name="Freeform 15"/>
          <p:cNvSpPr>
            <a:spLocks noEditPoints="1"/>
          </p:cNvSpPr>
          <p:nvPr/>
        </p:nvSpPr>
        <p:spPr bwMode="auto">
          <a:xfrm>
            <a:off x="1884364" y="1608140"/>
            <a:ext cx="60325" cy="393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0" y="486"/>
              </a:cxn>
              <a:cxn ang="0">
                <a:pos x="27" y="486"/>
              </a:cxn>
              <a:cxn ang="0">
                <a:pos x="0" y="981"/>
              </a:cxn>
              <a:cxn ang="0">
                <a:pos x="27" y="981"/>
              </a:cxn>
              <a:cxn ang="0">
                <a:pos x="0" y="1468"/>
              </a:cxn>
              <a:cxn ang="0">
                <a:pos x="27" y="1468"/>
              </a:cxn>
              <a:cxn ang="0">
                <a:pos x="0" y="1963"/>
              </a:cxn>
              <a:cxn ang="0">
                <a:pos x="27" y="1963"/>
              </a:cxn>
              <a:cxn ang="0">
                <a:pos x="0" y="2449"/>
              </a:cxn>
              <a:cxn ang="0">
                <a:pos x="27" y="2449"/>
              </a:cxn>
            </a:cxnLst>
            <a:rect l="0" t="0" r="r" b="b"/>
            <a:pathLst>
              <a:path w="27" h="2449">
                <a:moveTo>
                  <a:pt x="0" y="0"/>
                </a:moveTo>
                <a:lnTo>
                  <a:pt x="27" y="0"/>
                </a:lnTo>
                <a:moveTo>
                  <a:pt x="0" y="486"/>
                </a:moveTo>
                <a:lnTo>
                  <a:pt x="27" y="486"/>
                </a:lnTo>
                <a:moveTo>
                  <a:pt x="0" y="981"/>
                </a:moveTo>
                <a:lnTo>
                  <a:pt x="27" y="981"/>
                </a:lnTo>
                <a:moveTo>
                  <a:pt x="0" y="1468"/>
                </a:moveTo>
                <a:lnTo>
                  <a:pt x="27" y="1468"/>
                </a:lnTo>
                <a:moveTo>
                  <a:pt x="0" y="1963"/>
                </a:moveTo>
                <a:lnTo>
                  <a:pt x="27" y="1963"/>
                </a:lnTo>
                <a:moveTo>
                  <a:pt x="0" y="2449"/>
                </a:moveTo>
                <a:lnTo>
                  <a:pt x="27" y="2449"/>
                </a:lnTo>
              </a:path>
            </a:pathLst>
          </a:custGeom>
          <a:noFill/>
          <a:ln w="428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60" name="Freeform 16"/>
          <p:cNvSpPr>
            <a:spLocks noEditPoints="1"/>
          </p:cNvSpPr>
          <p:nvPr/>
        </p:nvSpPr>
        <p:spPr bwMode="auto">
          <a:xfrm>
            <a:off x="1944688" y="5019675"/>
            <a:ext cx="4381500" cy="520700"/>
          </a:xfrm>
          <a:custGeom>
            <a:avLst/>
            <a:gdLst/>
            <a:ahLst/>
            <a:cxnLst>
              <a:cxn ang="0">
                <a:pos x="1936" y="0"/>
              </a:cxn>
              <a:cxn ang="0">
                <a:pos x="1918" y="0"/>
              </a:cxn>
              <a:cxn ang="0">
                <a:pos x="1882" y="0"/>
              </a:cxn>
              <a:cxn ang="0">
                <a:pos x="1855" y="0"/>
              </a:cxn>
              <a:cxn ang="0">
                <a:pos x="1801" y="0"/>
              </a:cxn>
              <a:cxn ang="0">
                <a:pos x="1783" y="0"/>
              </a:cxn>
              <a:cxn ang="0">
                <a:pos x="1747" y="0"/>
              </a:cxn>
              <a:cxn ang="0">
                <a:pos x="1720" y="0"/>
              </a:cxn>
              <a:cxn ang="0">
                <a:pos x="1666" y="0"/>
              </a:cxn>
              <a:cxn ang="0">
                <a:pos x="1648" y="0"/>
              </a:cxn>
              <a:cxn ang="0">
                <a:pos x="1603" y="0"/>
              </a:cxn>
              <a:cxn ang="0">
                <a:pos x="1585" y="0"/>
              </a:cxn>
              <a:cxn ang="0">
                <a:pos x="1531" y="0"/>
              </a:cxn>
              <a:cxn ang="0">
                <a:pos x="1513" y="0"/>
              </a:cxn>
              <a:cxn ang="0">
                <a:pos x="1468" y="0"/>
              </a:cxn>
              <a:cxn ang="0">
                <a:pos x="1450" y="0"/>
              </a:cxn>
              <a:cxn ang="0">
                <a:pos x="1396" y="0"/>
              </a:cxn>
              <a:cxn ang="0">
                <a:pos x="1378" y="0"/>
              </a:cxn>
              <a:cxn ang="0">
                <a:pos x="1333" y="0"/>
              </a:cxn>
              <a:cxn ang="0">
                <a:pos x="1315" y="0"/>
              </a:cxn>
              <a:cxn ang="0">
                <a:pos x="1261" y="0"/>
              </a:cxn>
              <a:cxn ang="0">
                <a:pos x="1243" y="0"/>
              </a:cxn>
              <a:cxn ang="0">
                <a:pos x="1198" y="0"/>
              </a:cxn>
              <a:cxn ang="0">
                <a:pos x="1180" y="0"/>
              </a:cxn>
              <a:cxn ang="0">
                <a:pos x="1126" y="0"/>
              </a:cxn>
              <a:cxn ang="0">
                <a:pos x="1108" y="0"/>
              </a:cxn>
              <a:cxn ang="0">
                <a:pos x="1063" y="0"/>
              </a:cxn>
              <a:cxn ang="0">
                <a:pos x="1045" y="0"/>
              </a:cxn>
              <a:cxn ang="0">
                <a:pos x="991" y="0"/>
              </a:cxn>
              <a:cxn ang="0">
                <a:pos x="973" y="0"/>
              </a:cxn>
              <a:cxn ang="0">
                <a:pos x="928" y="0"/>
              </a:cxn>
              <a:cxn ang="0">
                <a:pos x="910" y="0"/>
              </a:cxn>
              <a:cxn ang="0">
                <a:pos x="856" y="0"/>
              </a:cxn>
              <a:cxn ang="0">
                <a:pos x="829" y="0"/>
              </a:cxn>
              <a:cxn ang="0">
                <a:pos x="793" y="0"/>
              </a:cxn>
              <a:cxn ang="0">
                <a:pos x="775" y="0"/>
              </a:cxn>
              <a:cxn ang="0">
                <a:pos x="721" y="0"/>
              </a:cxn>
              <a:cxn ang="0">
                <a:pos x="694" y="0"/>
              </a:cxn>
              <a:cxn ang="0">
                <a:pos x="658" y="0"/>
              </a:cxn>
              <a:cxn ang="0">
                <a:pos x="640" y="0"/>
              </a:cxn>
              <a:cxn ang="0">
                <a:pos x="577" y="0"/>
              </a:cxn>
              <a:cxn ang="0">
                <a:pos x="559" y="0"/>
              </a:cxn>
              <a:cxn ang="0">
                <a:pos x="523" y="54"/>
              </a:cxn>
              <a:cxn ang="0">
                <a:pos x="505" y="54"/>
              </a:cxn>
              <a:cxn ang="0">
                <a:pos x="442" y="54"/>
              </a:cxn>
              <a:cxn ang="0">
                <a:pos x="424" y="54"/>
              </a:cxn>
              <a:cxn ang="0">
                <a:pos x="388" y="171"/>
              </a:cxn>
              <a:cxn ang="0">
                <a:pos x="370" y="171"/>
              </a:cxn>
              <a:cxn ang="0">
                <a:pos x="306" y="171"/>
              </a:cxn>
              <a:cxn ang="0">
                <a:pos x="288" y="171"/>
              </a:cxn>
              <a:cxn ang="0">
                <a:pos x="252" y="171"/>
              </a:cxn>
              <a:cxn ang="0">
                <a:pos x="234" y="171"/>
              </a:cxn>
              <a:cxn ang="0">
                <a:pos x="171" y="270"/>
              </a:cxn>
              <a:cxn ang="0">
                <a:pos x="153" y="270"/>
              </a:cxn>
              <a:cxn ang="0">
                <a:pos x="117" y="324"/>
              </a:cxn>
              <a:cxn ang="0">
                <a:pos x="99" y="324"/>
              </a:cxn>
              <a:cxn ang="0">
                <a:pos x="36" y="324"/>
              </a:cxn>
              <a:cxn ang="0">
                <a:pos x="18" y="324"/>
              </a:cxn>
            </a:cxnLst>
            <a:rect l="0" t="0" r="r" b="b"/>
            <a:pathLst>
              <a:path w="1954" h="324">
                <a:moveTo>
                  <a:pt x="1954" y="0"/>
                </a:moveTo>
                <a:lnTo>
                  <a:pt x="1954" y="0"/>
                </a:lnTo>
                <a:moveTo>
                  <a:pt x="1954" y="0"/>
                </a:moveTo>
                <a:lnTo>
                  <a:pt x="1954" y="0"/>
                </a:lnTo>
                <a:moveTo>
                  <a:pt x="1954" y="0"/>
                </a:moveTo>
                <a:lnTo>
                  <a:pt x="1954" y="0"/>
                </a:lnTo>
                <a:moveTo>
                  <a:pt x="1936" y="0"/>
                </a:moveTo>
                <a:lnTo>
                  <a:pt x="1954" y="0"/>
                </a:lnTo>
                <a:moveTo>
                  <a:pt x="1936" y="0"/>
                </a:moveTo>
                <a:lnTo>
                  <a:pt x="1936" y="0"/>
                </a:lnTo>
                <a:moveTo>
                  <a:pt x="1918" y="0"/>
                </a:moveTo>
                <a:lnTo>
                  <a:pt x="1936" y="0"/>
                </a:lnTo>
                <a:moveTo>
                  <a:pt x="1918" y="0"/>
                </a:moveTo>
                <a:lnTo>
                  <a:pt x="1918" y="0"/>
                </a:lnTo>
                <a:moveTo>
                  <a:pt x="1900" y="0"/>
                </a:moveTo>
                <a:lnTo>
                  <a:pt x="1918" y="0"/>
                </a:lnTo>
                <a:moveTo>
                  <a:pt x="1900" y="0"/>
                </a:moveTo>
                <a:lnTo>
                  <a:pt x="1900" y="0"/>
                </a:lnTo>
                <a:moveTo>
                  <a:pt x="1882" y="0"/>
                </a:moveTo>
                <a:lnTo>
                  <a:pt x="1900" y="0"/>
                </a:lnTo>
                <a:moveTo>
                  <a:pt x="1882" y="0"/>
                </a:moveTo>
                <a:lnTo>
                  <a:pt x="1882" y="0"/>
                </a:lnTo>
                <a:moveTo>
                  <a:pt x="1855" y="0"/>
                </a:moveTo>
                <a:lnTo>
                  <a:pt x="1882" y="0"/>
                </a:lnTo>
                <a:moveTo>
                  <a:pt x="1855" y="0"/>
                </a:moveTo>
                <a:lnTo>
                  <a:pt x="1855" y="0"/>
                </a:lnTo>
                <a:moveTo>
                  <a:pt x="1837" y="0"/>
                </a:moveTo>
                <a:lnTo>
                  <a:pt x="1855" y="0"/>
                </a:lnTo>
                <a:moveTo>
                  <a:pt x="1837" y="0"/>
                </a:moveTo>
                <a:lnTo>
                  <a:pt x="1837" y="0"/>
                </a:lnTo>
                <a:moveTo>
                  <a:pt x="1819" y="0"/>
                </a:moveTo>
                <a:lnTo>
                  <a:pt x="1837" y="0"/>
                </a:lnTo>
                <a:moveTo>
                  <a:pt x="1819" y="0"/>
                </a:moveTo>
                <a:lnTo>
                  <a:pt x="1819" y="0"/>
                </a:lnTo>
                <a:moveTo>
                  <a:pt x="1801" y="0"/>
                </a:moveTo>
                <a:lnTo>
                  <a:pt x="1819" y="0"/>
                </a:lnTo>
                <a:moveTo>
                  <a:pt x="1801" y="0"/>
                </a:moveTo>
                <a:lnTo>
                  <a:pt x="1801" y="0"/>
                </a:lnTo>
                <a:moveTo>
                  <a:pt x="1783" y="0"/>
                </a:moveTo>
                <a:lnTo>
                  <a:pt x="1801" y="0"/>
                </a:lnTo>
                <a:moveTo>
                  <a:pt x="1783" y="0"/>
                </a:moveTo>
                <a:lnTo>
                  <a:pt x="1783" y="0"/>
                </a:lnTo>
                <a:moveTo>
                  <a:pt x="1765" y="0"/>
                </a:moveTo>
                <a:lnTo>
                  <a:pt x="1783" y="0"/>
                </a:lnTo>
                <a:moveTo>
                  <a:pt x="1765" y="0"/>
                </a:moveTo>
                <a:lnTo>
                  <a:pt x="1765" y="0"/>
                </a:lnTo>
                <a:moveTo>
                  <a:pt x="1747" y="0"/>
                </a:moveTo>
                <a:lnTo>
                  <a:pt x="1765" y="0"/>
                </a:lnTo>
                <a:moveTo>
                  <a:pt x="1747" y="0"/>
                </a:moveTo>
                <a:lnTo>
                  <a:pt x="1747" y="0"/>
                </a:lnTo>
                <a:moveTo>
                  <a:pt x="1720" y="0"/>
                </a:moveTo>
                <a:lnTo>
                  <a:pt x="1747" y="0"/>
                </a:lnTo>
                <a:moveTo>
                  <a:pt x="1720" y="0"/>
                </a:moveTo>
                <a:lnTo>
                  <a:pt x="1720" y="0"/>
                </a:lnTo>
                <a:moveTo>
                  <a:pt x="1702" y="0"/>
                </a:moveTo>
                <a:lnTo>
                  <a:pt x="1720" y="0"/>
                </a:lnTo>
                <a:moveTo>
                  <a:pt x="1702" y="0"/>
                </a:moveTo>
                <a:lnTo>
                  <a:pt x="1702" y="0"/>
                </a:lnTo>
                <a:moveTo>
                  <a:pt x="1684" y="0"/>
                </a:moveTo>
                <a:lnTo>
                  <a:pt x="1702" y="0"/>
                </a:lnTo>
                <a:moveTo>
                  <a:pt x="1684" y="0"/>
                </a:moveTo>
                <a:lnTo>
                  <a:pt x="1684" y="0"/>
                </a:lnTo>
                <a:moveTo>
                  <a:pt x="1666" y="0"/>
                </a:moveTo>
                <a:lnTo>
                  <a:pt x="1684" y="0"/>
                </a:lnTo>
                <a:moveTo>
                  <a:pt x="1666" y="0"/>
                </a:moveTo>
                <a:lnTo>
                  <a:pt x="1666" y="0"/>
                </a:lnTo>
                <a:moveTo>
                  <a:pt x="1648" y="0"/>
                </a:moveTo>
                <a:lnTo>
                  <a:pt x="1666" y="0"/>
                </a:lnTo>
                <a:moveTo>
                  <a:pt x="1648" y="0"/>
                </a:moveTo>
                <a:lnTo>
                  <a:pt x="1648" y="0"/>
                </a:lnTo>
                <a:moveTo>
                  <a:pt x="1630" y="0"/>
                </a:moveTo>
                <a:lnTo>
                  <a:pt x="1648" y="0"/>
                </a:lnTo>
                <a:moveTo>
                  <a:pt x="1630" y="0"/>
                </a:moveTo>
                <a:lnTo>
                  <a:pt x="1630" y="0"/>
                </a:lnTo>
                <a:moveTo>
                  <a:pt x="1603" y="0"/>
                </a:moveTo>
                <a:lnTo>
                  <a:pt x="1630" y="0"/>
                </a:lnTo>
                <a:moveTo>
                  <a:pt x="1603" y="0"/>
                </a:moveTo>
                <a:lnTo>
                  <a:pt x="1603" y="0"/>
                </a:lnTo>
                <a:moveTo>
                  <a:pt x="1585" y="0"/>
                </a:moveTo>
                <a:lnTo>
                  <a:pt x="1603" y="0"/>
                </a:lnTo>
                <a:moveTo>
                  <a:pt x="1585" y="0"/>
                </a:moveTo>
                <a:lnTo>
                  <a:pt x="1585" y="0"/>
                </a:lnTo>
                <a:moveTo>
                  <a:pt x="1567" y="0"/>
                </a:moveTo>
                <a:lnTo>
                  <a:pt x="1585" y="0"/>
                </a:lnTo>
                <a:moveTo>
                  <a:pt x="1567" y="0"/>
                </a:moveTo>
                <a:lnTo>
                  <a:pt x="1567" y="0"/>
                </a:lnTo>
                <a:moveTo>
                  <a:pt x="1549" y="0"/>
                </a:moveTo>
                <a:lnTo>
                  <a:pt x="1567" y="0"/>
                </a:lnTo>
                <a:moveTo>
                  <a:pt x="1549" y="0"/>
                </a:moveTo>
                <a:lnTo>
                  <a:pt x="1549" y="0"/>
                </a:lnTo>
                <a:moveTo>
                  <a:pt x="1531" y="0"/>
                </a:moveTo>
                <a:lnTo>
                  <a:pt x="1549" y="0"/>
                </a:lnTo>
                <a:moveTo>
                  <a:pt x="1531" y="0"/>
                </a:moveTo>
                <a:lnTo>
                  <a:pt x="1531" y="0"/>
                </a:lnTo>
                <a:moveTo>
                  <a:pt x="1513" y="0"/>
                </a:moveTo>
                <a:lnTo>
                  <a:pt x="1531" y="0"/>
                </a:lnTo>
                <a:moveTo>
                  <a:pt x="1513" y="0"/>
                </a:moveTo>
                <a:lnTo>
                  <a:pt x="1513" y="0"/>
                </a:lnTo>
                <a:moveTo>
                  <a:pt x="1495" y="0"/>
                </a:moveTo>
                <a:lnTo>
                  <a:pt x="1513" y="0"/>
                </a:lnTo>
                <a:moveTo>
                  <a:pt x="1495" y="0"/>
                </a:moveTo>
                <a:lnTo>
                  <a:pt x="1495" y="0"/>
                </a:lnTo>
                <a:moveTo>
                  <a:pt x="1468" y="0"/>
                </a:moveTo>
                <a:lnTo>
                  <a:pt x="1495" y="0"/>
                </a:lnTo>
                <a:moveTo>
                  <a:pt x="1468" y="0"/>
                </a:moveTo>
                <a:lnTo>
                  <a:pt x="1468" y="0"/>
                </a:lnTo>
                <a:moveTo>
                  <a:pt x="1450" y="0"/>
                </a:moveTo>
                <a:lnTo>
                  <a:pt x="1468" y="0"/>
                </a:lnTo>
                <a:moveTo>
                  <a:pt x="1450" y="0"/>
                </a:moveTo>
                <a:lnTo>
                  <a:pt x="1450" y="0"/>
                </a:lnTo>
                <a:moveTo>
                  <a:pt x="1432" y="0"/>
                </a:moveTo>
                <a:lnTo>
                  <a:pt x="1450" y="0"/>
                </a:lnTo>
                <a:moveTo>
                  <a:pt x="1432" y="0"/>
                </a:moveTo>
                <a:lnTo>
                  <a:pt x="1432" y="0"/>
                </a:lnTo>
                <a:moveTo>
                  <a:pt x="1414" y="0"/>
                </a:moveTo>
                <a:lnTo>
                  <a:pt x="1432" y="0"/>
                </a:lnTo>
                <a:moveTo>
                  <a:pt x="1414" y="0"/>
                </a:moveTo>
                <a:lnTo>
                  <a:pt x="1414" y="0"/>
                </a:lnTo>
                <a:moveTo>
                  <a:pt x="1396" y="0"/>
                </a:moveTo>
                <a:lnTo>
                  <a:pt x="1414" y="0"/>
                </a:lnTo>
                <a:moveTo>
                  <a:pt x="1396" y="0"/>
                </a:moveTo>
                <a:lnTo>
                  <a:pt x="1396" y="0"/>
                </a:lnTo>
                <a:moveTo>
                  <a:pt x="1378" y="0"/>
                </a:moveTo>
                <a:lnTo>
                  <a:pt x="1396" y="0"/>
                </a:lnTo>
                <a:moveTo>
                  <a:pt x="1378" y="0"/>
                </a:moveTo>
                <a:lnTo>
                  <a:pt x="1378" y="0"/>
                </a:lnTo>
                <a:moveTo>
                  <a:pt x="1351" y="0"/>
                </a:moveTo>
                <a:lnTo>
                  <a:pt x="1378" y="0"/>
                </a:lnTo>
                <a:moveTo>
                  <a:pt x="1351" y="0"/>
                </a:moveTo>
                <a:lnTo>
                  <a:pt x="1351" y="0"/>
                </a:lnTo>
                <a:moveTo>
                  <a:pt x="1333" y="0"/>
                </a:moveTo>
                <a:lnTo>
                  <a:pt x="1351" y="0"/>
                </a:lnTo>
                <a:moveTo>
                  <a:pt x="1333" y="0"/>
                </a:moveTo>
                <a:lnTo>
                  <a:pt x="1333" y="0"/>
                </a:lnTo>
                <a:moveTo>
                  <a:pt x="1315" y="0"/>
                </a:moveTo>
                <a:lnTo>
                  <a:pt x="1333" y="0"/>
                </a:lnTo>
                <a:moveTo>
                  <a:pt x="1315" y="0"/>
                </a:moveTo>
                <a:lnTo>
                  <a:pt x="1315" y="0"/>
                </a:lnTo>
                <a:moveTo>
                  <a:pt x="1297" y="0"/>
                </a:moveTo>
                <a:lnTo>
                  <a:pt x="1315" y="0"/>
                </a:lnTo>
                <a:moveTo>
                  <a:pt x="1297" y="0"/>
                </a:moveTo>
                <a:lnTo>
                  <a:pt x="1297" y="0"/>
                </a:lnTo>
                <a:moveTo>
                  <a:pt x="1279" y="0"/>
                </a:moveTo>
                <a:lnTo>
                  <a:pt x="1297" y="0"/>
                </a:lnTo>
                <a:moveTo>
                  <a:pt x="1279" y="0"/>
                </a:moveTo>
                <a:lnTo>
                  <a:pt x="1279" y="0"/>
                </a:lnTo>
                <a:moveTo>
                  <a:pt x="1261" y="0"/>
                </a:moveTo>
                <a:lnTo>
                  <a:pt x="1279" y="0"/>
                </a:lnTo>
                <a:moveTo>
                  <a:pt x="1261" y="0"/>
                </a:moveTo>
                <a:lnTo>
                  <a:pt x="1261" y="0"/>
                </a:lnTo>
                <a:moveTo>
                  <a:pt x="1243" y="0"/>
                </a:moveTo>
                <a:lnTo>
                  <a:pt x="1261" y="0"/>
                </a:lnTo>
                <a:moveTo>
                  <a:pt x="1243" y="0"/>
                </a:moveTo>
                <a:lnTo>
                  <a:pt x="1243" y="0"/>
                </a:lnTo>
                <a:moveTo>
                  <a:pt x="1216" y="0"/>
                </a:moveTo>
                <a:lnTo>
                  <a:pt x="1243" y="0"/>
                </a:lnTo>
                <a:moveTo>
                  <a:pt x="1216" y="0"/>
                </a:moveTo>
                <a:lnTo>
                  <a:pt x="1216" y="0"/>
                </a:lnTo>
                <a:moveTo>
                  <a:pt x="1198" y="0"/>
                </a:moveTo>
                <a:lnTo>
                  <a:pt x="1216" y="0"/>
                </a:lnTo>
                <a:moveTo>
                  <a:pt x="1198" y="0"/>
                </a:moveTo>
                <a:lnTo>
                  <a:pt x="1198" y="0"/>
                </a:lnTo>
                <a:moveTo>
                  <a:pt x="1180" y="0"/>
                </a:moveTo>
                <a:lnTo>
                  <a:pt x="1198" y="0"/>
                </a:lnTo>
                <a:moveTo>
                  <a:pt x="1180" y="0"/>
                </a:moveTo>
                <a:lnTo>
                  <a:pt x="1180" y="0"/>
                </a:lnTo>
                <a:moveTo>
                  <a:pt x="1162" y="0"/>
                </a:moveTo>
                <a:lnTo>
                  <a:pt x="1180" y="0"/>
                </a:lnTo>
                <a:moveTo>
                  <a:pt x="1162" y="0"/>
                </a:moveTo>
                <a:lnTo>
                  <a:pt x="1162" y="0"/>
                </a:lnTo>
                <a:moveTo>
                  <a:pt x="1144" y="0"/>
                </a:moveTo>
                <a:lnTo>
                  <a:pt x="1162" y="0"/>
                </a:lnTo>
                <a:moveTo>
                  <a:pt x="1144" y="0"/>
                </a:moveTo>
                <a:lnTo>
                  <a:pt x="1144" y="0"/>
                </a:lnTo>
                <a:moveTo>
                  <a:pt x="1126" y="0"/>
                </a:moveTo>
                <a:lnTo>
                  <a:pt x="1144" y="0"/>
                </a:lnTo>
                <a:moveTo>
                  <a:pt x="1126" y="0"/>
                </a:moveTo>
                <a:lnTo>
                  <a:pt x="1126" y="0"/>
                </a:lnTo>
                <a:moveTo>
                  <a:pt x="1108" y="0"/>
                </a:moveTo>
                <a:lnTo>
                  <a:pt x="1126" y="0"/>
                </a:lnTo>
                <a:moveTo>
                  <a:pt x="1108" y="0"/>
                </a:moveTo>
                <a:lnTo>
                  <a:pt x="1108" y="0"/>
                </a:lnTo>
                <a:moveTo>
                  <a:pt x="1081" y="0"/>
                </a:moveTo>
                <a:lnTo>
                  <a:pt x="1108" y="0"/>
                </a:lnTo>
                <a:moveTo>
                  <a:pt x="1081" y="0"/>
                </a:moveTo>
                <a:lnTo>
                  <a:pt x="1081" y="0"/>
                </a:lnTo>
                <a:moveTo>
                  <a:pt x="1063" y="0"/>
                </a:moveTo>
                <a:lnTo>
                  <a:pt x="1081" y="0"/>
                </a:lnTo>
                <a:moveTo>
                  <a:pt x="1063" y="0"/>
                </a:moveTo>
                <a:lnTo>
                  <a:pt x="1063" y="0"/>
                </a:lnTo>
                <a:moveTo>
                  <a:pt x="1045" y="0"/>
                </a:moveTo>
                <a:lnTo>
                  <a:pt x="1063" y="0"/>
                </a:lnTo>
                <a:moveTo>
                  <a:pt x="1045" y="0"/>
                </a:moveTo>
                <a:lnTo>
                  <a:pt x="1045" y="0"/>
                </a:lnTo>
                <a:moveTo>
                  <a:pt x="1027" y="0"/>
                </a:moveTo>
                <a:lnTo>
                  <a:pt x="1045" y="0"/>
                </a:lnTo>
                <a:moveTo>
                  <a:pt x="1027" y="0"/>
                </a:moveTo>
                <a:lnTo>
                  <a:pt x="1027" y="0"/>
                </a:lnTo>
                <a:moveTo>
                  <a:pt x="1009" y="0"/>
                </a:moveTo>
                <a:lnTo>
                  <a:pt x="1027" y="0"/>
                </a:lnTo>
                <a:moveTo>
                  <a:pt x="1009" y="0"/>
                </a:moveTo>
                <a:lnTo>
                  <a:pt x="1009" y="0"/>
                </a:lnTo>
                <a:moveTo>
                  <a:pt x="991" y="0"/>
                </a:moveTo>
                <a:lnTo>
                  <a:pt x="1009" y="0"/>
                </a:lnTo>
                <a:moveTo>
                  <a:pt x="991" y="0"/>
                </a:moveTo>
                <a:lnTo>
                  <a:pt x="991" y="0"/>
                </a:lnTo>
                <a:moveTo>
                  <a:pt x="973" y="0"/>
                </a:moveTo>
                <a:lnTo>
                  <a:pt x="991" y="0"/>
                </a:lnTo>
                <a:moveTo>
                  <a:pt x="973" y="0"/>
                </a:moveTo>
                <a:lnTo>
                  <a:pt x="973" y="0"/>
                </a:lnTo>
                <a:moveTo>
                  <a:pt x="946" y="0"/>
                </a:moveTo>
                <a:lnTo>
                  <a:pt x="973" y="0"/>
                </a:lnTo>
                <a:moveTo>
                  <a:pt x="946" y="0"/>
                </a:moveTo>
                <a:lnTo>
                  <a:pt x="946" y="0"/>
                </a:lnTo>
                <a:moveTo>
                  <a:pt x="928" y="0"/>
                </a:moveTo>
                <a:lnTo>
                  <a:pt x="946" y="0"/>
                </a:lnTo>
                <a:moveTo>
                  <a:pt x="928" y="0"/>
                </a:moveTo>
                <a:lnTo>
                  <a:pt x="928" y="0"/>
                </a:lnTo>
                <a:moveTo>
                  <a:pt x="910" y="0"/>
                </a:moveTo>
                <a:lnTo>
                  <a:pt x="928" y="0"/>
                </a:lnTo>
                <a:moveTo>
                  <a:pt x="910" y="0"/>
                </a:moveTo>
                <a:lnTo>
                  <a:pt x="910" y="0"/>
                </a:lnTo>
                <a:moveTo>
                  <a:pt x="892" y="0"/>
                </a:moveTo>
                <a:lnTo>
                  <a:pt x="910" y="0"/>
                </a:lnTo>
                <a:moveTo>
                  <a:pt x="892" y="0"/>
                </a:moveTo>
                <a:lnTo>
                  <a:pt x="892" y="0"/>
                </a:lnTo>
                <a:moveTo>
                  <a:pt x="874" y="0"/>
                </a:moveTo>
                <a:lnTo>
                  <a:pt x="892" y="0"/>
                </a:lnTo>
                <a:moveTo>
                  <a:pt x="874" y="0"/>
                </a:moveTo>
                <a:lnTo>
                  <a:pt x="874" y="0"/>
                </a:lnTo>
                <a:moveTo>
                  <a:pt x="856" y="0"/>
                </a:moveTo>
                <a:lnTo>
                  <a:pt x="874" y="0"/>
                </a:lnTo>
                <a:moveTo>
                  <a:pt x="856" y="0"/>
                </a:moveTo>
                <a:lnTo>
                  <a:pt x="856" y="0"/>
                </a:lnTo>
                <a:moveTo>
                  <a:pt x="829" y="0"/>
                </a:moveTo>
                <a:lnTo>
                  <a:pt x="856" y="0"/>
                </a:lnTo>
                <a:moveTo>
                  <a:pt x="829" y="0"/>
                </a:moveTo>
                <a:lnTo>
                  <a:pt x="829" y="0"/>
                </a:lnTo>
                <a:moveTo>
                  <a:pt x="811" y="0"/>
                </a:moveTo>
                <a:lnTo>
                  <a:pt x="829" y="0"/>
                </a:lnTo>
                <a:moveTo>
                  <a:pt x="811" y="0"/>
                </a:moveTo>
                <a:lnTo>
                  <a:pt x="811" y="0"/>
                </a:lnTo>
                <a:moveTo>
                  <a:pt x="793" y="0"/>
                </a:moveTo>
                <a:lnTo>
                  <a:pt x="811" y="0"/>
                </a:lnTo>
                <a:moveTo>
                  <a:pt x="793" y="0"/>
                </a:moveTo>
                <a:lnTo>
                  <a:pt x="793" y="0"/>
                </a:lnTo>
                <a:moveTo>
                  <a:pt x="775" y="0"/>
                </a:moveTo>
                <a:lnTo>
                  <a:pt x="793" y="0"/>
                </a:lnTo>
                <a:moveTo>
                  <a:pt x="775" y="0"/>
                </a:moveTo>
                <a:lnTo>
                  <a:pt x="775" y="0"/>
                </a:lnTo>
                <a:moveTo>
                  <a:pt x="757" y="0"/>
                </a:moveTo>
                <a:lnTo>
                  <a:pt x="775" y="0"/>
                </a:lnTo>
                <a:moveTo>
                  <a:pt x="757" y="0"/>
                </a:moveTo>
                <a:lnTo>
                  <a:pt x="757" y="0"/>
                </a:lnTo>
                <a:moveTo>
                  <a:pt x="739" y="0"/>
                </a:moveTo>
                <a:lnTo>
                  <a:pt x="757" y="0"/>
                </a:lnTo>
                <a:moveTo>
                  <a:pt x="739" y="0"/>
                </a:moveTo>
                <a:lnTo>
                  <a:pt x="739" y="0"/>
                </a:lnTo>
                <a:moveTo>
                  <a:pt x="721" y="0"/>
                </a:moveTo>
                <a:lnTo>
                  <a:pt x="739" y="0"/>
                </a:lnTo>
                <a:moveTo>
                  <a:pt x="721" y="0"/>
                </a:moveTo>
                <a:lnTo>
                  <a:pt x="721" y="0"/>
                </a:lnTo>
                <a:moveTo>
                  <a:pt x="694" y="0"/>
                </a:moveTo>
                <a:lnTo>
                  <a:pt x="721" y="0"/>
                </a:lnTo>
                <a:moveTo>
                  <a:pt x="694" y="0"/>
                </a:moveTo>
                <a:lnTo>
                  <a:pt x="694" y="0"/>
                </a:lnTo>
                <a:moveTo>
                  <a:pt x="676" y="0"/>
                </a:moveTo>
                <a:lnTo>
                  <a:pt x="694" y="0"/>
                </a:lnTo>
                <a:moveTo>
                  <a:pt x="676" y="0"/>
                </a:moveTo>
                <a:lnTo>
                  <a:pt x="676" y="0"/>
                </a:lnTo>
                <a:moveTo>
                  <a:pt x="658" y="0"/>
                </a:moveTo>
                <a:lnTo>
                  <a:pt x="676" y="0"/>
                </a:lnTo>
                <a:moveTo>
                  <a:pt x="658" y="0"/>
                </a:moveTo>
                <a:lnTo>
                  <a:pt x="658" y="0"/>
                </a:lnTo>
                <a:moveTo>
                  <a:pt x="640" y="0"/>
                </a:moveTo>
                <a:lnTo>
                  <a:pt x="658" y="0"/>
                </a:lnTo>
                <a:moveTo>
                  <a:pt x="640" y="0"/>
                </a:moveTo>
                <a:lnTo>
                  <a:pt x="640" y="0"/>
                </a:lnTo>
                <a:moveTo>
                  <a:pt x="622" y="0"/>
                </a:moveTo>
                <a:lnTo>
                  <a:pt x="640" y="0"/>
                </a:lnTo>
                <a:moveTo>
                  <a:pt x="622" y="0"/>
                </a:moveTo>
                <a:lnTo>
                  <a:pt x="622" y="0"/>
                </a:lnTo>
                <a:moveTo>
                  <a:pt x="604" y="0"/>
                </a:moveTo>
                <a:lnTo>
                  <a:pt x="622" y="0"/>
                </a:lnTo>
                <a:moveTo>
                  <a:pt x="604" y="0"/>
                </a:moveTo>
                <a:lnTo>
                  <a:pt x="604" y="0"/>
                </a:lnTo>
                <a:moveTo>
                  <a:pt x="577" y="0"/>
                </a:moveTo>
                <a:lnTo>
                  <a:pt x="604" y="0"/>
                </a:lnTo>
                <a:moveTo>
                  <a:pt x="577" y="0"/>
                </a:moveTo>
                <a:lnTo>
                  <a:pt x="577" y="0"/>
                </a:lnTo>
                <a:moveTo>
                  <a:pt x="559" y="0"/>
                </a:moveTo>
                <a:lnTo>
                  <a:pt x="577" y="0"/>
                </a:lnTo>
                <a:moveTo>
                  <a:pt x="559" y="0"/>
                </a:moveTo>
                <a:lnTo>
                  <a:pt x="559" y="0"/>
                </a:lnTo>
                <a:moveTo>
                  <a:pt x="541" y="0"/>
                </a:moveTo>
                <a:lnTo>
                  <a:pt x="559" y="0"/>
                </a:lnTo>
                <a:moveTo>
                  <a:pt x="541" y="0"/>
                </a:moveTo>
                <a:lnTo>
                  <a:pt x="541" y="0"/>
                </a:lnTo>
                <a:moveTo>
                  <a:pt x="523" y="0"/>
                </a:moveTo>
                <a:lnTo>
                  <a:pt x="541" y="0"/>
                </a:lnTo>
                <a:moveTo>
                  <a:pt x="523" y="54"/>
                </a:moveTo>
                <a:lnTo>
                  <a:pt x="523" y="0"/>
                </a:lnTo>
                <a:moveTo>
                  <a:pt x="505" y="54"/>
                </a:moveTo>
                <a:lnTo>
                  <a:pt x="523" y="54"/>
                </a:lnTo>
                <a:moveTo>
                  <a:pt x="505" y="54"/>
                </a:moveTo>
                <a:lnTo>
                  <a:pt x="505" y="54"/>
                </a:lnTo>
                <a:moveTo>
                  <a:pt x="487" y="54"/>
                </a:moveTo>
                <a:lnTo>
                  <a:pt x="505" y="54"/>
                </a:lnTo>
                <a:moveTo>
                  <a:pt x="487" y="54"/>
                </a:moveTo>
                <a:lnTo>
                  <a:pt x="487" y="54"/>
                </a:lnTo>
                <a:moveTo>
                  <a:pt x="469" y="54"/>
                </a:moveTo>
                <a:lnTo>
                  <a:pt x="487" y="54"/>
                </a:lnTo>
                <a:moveTo>
                  <a:pt x="469" y="54"/>
                </a:moveTo>
                <a:lnTo>
                  <a:pt x="469" y="54"/>
                </a:lnTo>
                <a:moveTo>
                  <a:pt x="442" y="54"/>
                </a:moveTo>
                <a:lnTo>
                  <a:pt x="469" y="54"/>
                </a:lnTo>
                <a:moveTo>
                  <a:pt x="442" y="54"/>
                </a:moveTo>
                <a:lnTo>
                  <a:pt x="442" y="54"/>
                </a:lnTo>
                <a:moveTo>
                  <a:pt x="424" y="54"/>
                </a:moveTo>
                <a:lnTo>
                  <a:pt x="442" y="54"/>
                </a:lnTo>
                <a:moveTo>
                  <a:pt x="424" y="54"/>
                </a:moveTo>
                <a:lnTo>
                  <a:pt x="424" y="54"/>
                </a:lnTo>
                <a:moveTo>
                  <a:pt x="406" y="54"/>
                </a:moveTo>
                <a:lnTo>
                  <a:pt x="424" y="54"/>
                </a:lnTo>
                <a:moveTo>
                  <a:pt x="406" y="171"/>
                </a:moveTo>
                <a:lnTo>
                  <a:pt x="406" y="54"/>
                </a:lnTo>
                <a:moveTo>
                  <a:pt x="388" y="171"/>
                </a:moveTo>
                <a:lnTo>
                  <a:pt x="406" y="171"/>
                </a:lnTo>
                <a:moveTo>
                  <a:pt x="388" y="171"/>
                </a:moveTo>
                <a:lnTo>
                  <a:pt x="388" y="171"/>
                </a:lnTo>
                <a:moveTo>
                  <a:pt x="370" y="171"/>
                </a:moveTo>
                <a:lnTo>
                  <a:pt x="388" y="171"/>
                </a:lnTo>
                <a:moveTo>
                  <a:pt x="370" y="171"/>
                </a:moveTo>
                <a:lnTo>
                  <a:pt x="370" y="171"/>
                </a:lnTo>
                <a:moveTo>
                  <a:pt x="352" y="171"/>
                </a:moveTo>
                <a:lnTo>
                  <a:pt x="370" y="171"/>
                </a:lnTo>
                <a:moveTo>
                  <a:pt x="352" y="171"/>
                </a:moveTo>
                <a:lnTo>
                  <a:pt x="352" y="171"/>
                </a:lnTo>
                <a:moveTo>
                  <a:pt x="333" y="171"/>
                </a:moveTo>
                <a:lnTo>
                  <a:pt x="352" y="171"/>
                </a:lnTo>
                <a:moveTo>
                  <a:pt x="333" y="171"/>
                </a:moveTo>
                <a:lnTo>
                  <a:pt x="333" y="171"/>
                </a:lnTo>
                <a:moveTo>
                  <a:pt x="306" y="171"/>
                </a:moveTo>
                <a:lnTo>
                  <a:pt x="333" y="171"/>
                </a:lnTo>
                <a:moveTo>
                  <a:pt x="306" y="171"/>
                </a:moveTo>
                <a:lnTo>
                  <a:pt x="306" y="171"/>
                </a:lnTo>
                <a:moveTo>
                  <a:pt x="288" y="171"/>
                </a:moveTo>
                <a:lnTo>
                  <a:pt x="306" y="171"/>
                </a:lnTo>
                <a:moveTo>
                  <a:pt x="288" y="171"/>
                </a:moveTo>
                <a:lnTo>
                  <a:pt x="288" y="171"/>
                </a:lnTo>
                <a:moveTo>
                  <a:pt x="270" y="171"/>
                </a:moveTo>
                <a:lnTo>
                  <a:pt x="288" y="171"/>
                </a:lnTo>
                <a:moveTo>
                  <a:pt x="270" y="171"/>
                </a:moveTo>
                <a:lnTo>
                  <a:pt x="270" y="171"/>
                </a:lnTo>
                <a:moveTo>
                  <a:pt x="252" y="171"/>
                </a:moveTo>
                <a:lnTo>
                  <a:pt x="270" y="171"/>
                </a:lnTo>
                <a:moveTo>
                  <a:pt x="252" y="171"/>
                </a:moveTo>
                <a:lnTo>
                  <a:pt x="252" y="171"/>
                </a:lnTo>
                <a:moveTo>
                  <a:pt x="234" y="171"/>
                </a:moveTo>
                <a:lnTo>
                  <a:pt x="252" y="171"/>
                </a:lnTo>
                <a:moveTo>
                  <a:pt x="234" y="171"/>
                </a:moveTo>
                <a:lnTo>
                  <a:pt x="234" y="171"/>
                </a:lnTo>
                <a:moveTo>
                  <a:pt x="216" y="171"/>
                </a:moveTo>
                <a:lnTo>
                  <a:pt x="234" y="171"/>
                </a:lnTo>
                <a:moveTo>
                  <a:pt x="216" y="171"/>
                </a:moveTo>
                <a:lnTo>
                  <a:pt x="216" y="171"/>
                </a:lnTo>
                <a:moveTo>
                  <a:pt x="198" y="171"/>
                </a:moveTo>
                <a:lnTo>
                  <a:pt x="216" y="171"/>
                </a:lnTo>
                <a:moveTo>
                  <a:pt x="198" y="270"/>
                </a:moveTo>
                <a:lnTo>
                  <a:pt x="198" y="171"/>
                </a:lnTo>
                <a:moveTo>
                  <a:pt x="171" y="270"/>
                </a:moveTo>
                <a:lnTo>
                  <a:pt x="198" y="270"/>
                </a:lnTo>
                <a:moveTo>
                  <a:pt x="171" y="270"/>
                </a:moveTo>
                <a:lnTo>
                  <a:pt x="171" y="270"/>
                </a:lnTo>
                <a:moveTo>
                  <a:pt x="153" y="270"/>
                </a:moveTo>
                <a:lnTo>
                  <a:pt x="171" y="270"/>
                </a:lnTo>
                <a:moveTo>
                  <a:pt x="153" y="324"/>
                </a:moveTo>
                <a:lnTo>
                  <a:pt x="153" y="270"/>
                </a:lnTo>
                <a:moveTo>
                  <a:pt x="135" y="324"/>
                </a:moveTo>
                <a:lnTo>
                  <a:pt x="153" y="324"/>
                </a:lnTo>
                <a:moveTo>
                  <a:pt x="135" y="324"/>
                </a:moveTo>
                <a:lnTo>
                  <a:pt x="135" y="324"/>
                </a:lnTo>
                <a:moveTo>
                  <a:pt x="117" y="324"/>
                </a:moveTo>
                <a:lnTo>
                  <a:pt x="135" y="324"/>
                </a:lnTo>
                <a:moveTo>
                  <a:pt x="117" y="324"/>
                </a:moveTo>
                <a:lnTo>
                  <a:pt x="117" y="324"/>
                </a:lnTo>
                <a:moveTo>
                  <a:pt x="99" y="324"/>
                </a:moveTo>
                <a:lnTo>
                  <a:pt x="117" y="324"/>
                </a:lnTo>
                <a:moveTo>
                  <a:pt x="99" y="324"/>
                </a:moveTo>
                <a:lnTo>
                  <a:pt x="99" y="324"/>
                </a:lnTo>
                <a:moveTo>
                  <a:pt x="81" y="324"/>
                </a:moveTo>
                <a:lnTo>
                  <a:pt x="99" y="324"/>
                </a:lnTo>
                <a:moveTo>
                  <a:pt x="81" y="324"/>
                </a:moveTo>
                <a:lnTo>
                  <a:pt x="81" y="324"/>
                </a:lnTo>
                <a:moveTo>
                  <a:pt x="54" y="324"/>
                </a:moveTo>
                <a:lnTo>
                  <a:pt x="81" y="324"/>
                </a:lnTo>
                <a:moveTo>
                  <a:pt x="54" y="324"/>
                </a:moveTo>
                <a:lnTo>
                  <a:pt x="54" y="324"/>
                </a:lnTo>
                <a:moveTo>
                  <a:pt x="36" y="324"/>
                </a:moveTo>
                <a:lnTo>
                  <a:pt x="54" y="324"/>
                </a:lnTo>
                <a:moveTo>
                  <a:pt x="36" y="324"/>
                </a:moveTo>
                <a:lnTo>
                  <a:pt x="36" y="324"/>
                </a:lnTo>
                <a:moveTo>
                  <a:pt x="18" y="324"/>
                </a:moveTo>
                <a:lnTo>
                  <a:pt x="36" y="324"/>
                </a:lnTo>
                <a:moveTo>
                  <a:pt x="18" y="324"/>
                </a:moveTo>
                <a:lnTo>
                  <a:pt x="18" y="324"/>
                </a:lnTo>
                <a:moveTo>
                  <a:pt x="0" y="324"/>
                </a:moveTo>
                <a:lnTo>
                  <a:pt x="18" y="324"/>
                </a:lnTo>
              </a:path>
            </a:pathLst>
          </a:custGeom>
          <a:noFill/>
          <a:ln w="71438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61" name="Freeform 17"/>
          <p:cNvSpPr>
            <a:spLocks noEditPoints="1"/>
          </p:cNvSpPr>
          <p:nvPr/>
        </p:nvSpPr>
        <p:spPr bwMode="auto">
          <a:xfrm>
            <a:off x="1944688" y="3459163"/>
            <a:ext cx="4381500" cy="2081212"/>
          </a:xfrm>
          <a:custGeom>
            <a:avLst/>
            <a:gdLst/>
            <a:ahLst/>
            <a:cxnLst>
              <a:cxn ang="0">
                <a:pos x="1936" y="0"/>
              </a:cxn>
              <a:cxn ang="0">
                <a:pos x="1918" y="0"/>
              </a:cxn>
              <a:cxn ang="0">
                <a:pos x="1882" y="0"/>
              </a:cxn>
              <a:cxn ang="0">
                <a:pos x="1855" y="0"/>
              </a:cxn>
              <a:cxn ang="0">
                <a:pos x="1801" y="0"/>
              </a:cxn>
              <a:cxn ang="0">
                <a:pos x="1783" y="0"/>
              </a:cxn>
              <a:cxn ang="0">
                <a:pos x="1747" y="0"/>
              </a:cxn>
              <a:cxn ang="0">
                <a:pos x="1720" y="0"/>
              </a:cxn>
              <a:cxn ang="0">
                <a:pos x="1666" y="0"/>
              </a:cxn>
              <a:cxn ang="0">
                <a:pos x="1648" y="0"/>
              </a:cxn>
              <a:cxn ang="0">
                <a:pos x="1603" y="0"/>
              </a:cxn>
              <a:cxn ang="0">
                <a:pos x="1585" y="0"/>
              </a:cxn>
              <a:cxn ang="0">
                <a:pos x="1531" y="0"/>
              </a:cxn>
              <a:cxn ang="0">
                <a:pos x="1513" y="0"/>
              </a:cxn>
              <a:cxn ang="0">
                <a:pos x="1468" y="0"/>
              </a:cxn>
              <a:cxn ang="0">
                <a:pos x="1450" y="0"/>
              </a:cxn>
              <a:cxn ang="0">
                <a:pos x="1396" y="0"/>
              </a:cxn>
              <a:cxn ang="0">
                <a:pos x="1378" y="0"/>
              </a:cxn>
              <a:cxn ang="0">
                <a:pos x="1333" y="0"/>
              </a:cxn>
              <a:cxn ang="0">
                <a:pos x="1315" y="0"/>
              </a:cxn>
              <a:cxn ang="0">
                <a:pos x="1261" y="0"/>
              </a:cxn>
              <a:cxn ang="0">
                <a:pos x="1243" y="0"/>
              </a:cxn>
              <a:cxn ang="0">
                <a:pos x="1198" y="0"/>
              </a:cxn>
              <a:cxn ang="0">
                <a:pos x="1180" y="0"/>
              </a:cxn>
              <a:cxn ang="0">
                <a:pos x="1126" y="0"/>
              </a:cxn>
              <a:cxn ang="0">
                <a:pos x="1108" y="0"/>
              </a:cxn>
              <a:cxn ang="0">
                <a:pos x="1063" y="0"/>
              </a:cxn>
              <a:cxn ang="0">
                <a:pos x="1045" y="0"/>
              </a:cxn>
              <a:cxn ang="0">
                <a:pos x="991" y="0"/>
              </a:cxn>
              <a:cxn ang="0">
                <a:pos x="973" y="0"/>
              </a:cxn>
              <a:cxn ang="0">
                <a:pos x="928" y="153"/>
              </a:cxn>
              <a:cxn ang="0">
                <a:pos x="910" y="153"/>
              </a:cxn>
              <a:cxn ang="0">
                <a:pos x="856" y="315"/>
              </a:cxn>
              <a:cxn ang="0">
                <a:pos x="829" y="315"/>
              </a:cxn>
              <a:cxn ang="0">
                <a:pos x="793" y="315"/>
              </a:cxn>
              <a:cxn ang="0">
                <a:pos x="775" y="315"/>
              </a:cxn>
              <a:cxn ang="0">
                <a:pos x="721" y="315"/>
              </a:cxn>
              <a:cxn ang="0">
                <a:pos x="694" y="315"/>
              </a:cxn>
              <a:cxn ang="0">
                <a:pos x="658" y="315"/>
              </a:cxn>
              <a:cxn ang="0">
                <a:pos x="640" y="315"/>
              </a:cxn>
              <a:cxn ang="0">
                <a:pos x="577" y="315"/>
              </a:cxn>
              <a:cxn ang="0">
                <a:pos x="559" y="315"/>
              </a:cxn>
              <a:cxn ang="0">
                <a:pos x="523" y="315"/>
              </a:cxn>
              <a:cxn ang="0">
                <a:pos x="505" y="315"/>
              </a:cxn>
              <a:cxn ang="0">
                <a:pos x="442" y="432"/>
              </a:cxn>
              <a:cxn ang="0">
                <a:pos x="424" y="549"/>
              </a:cxn>
              <a:cxn ang="0">
                <a:pos x="388" y="891"/>
              </a:cxn>
              <a:cxn ang="0">
                <a:pos x="370" y="891"/>
              </a:cxn>
              <a:cxn ang="0">
                <a:pos x="306" y="891"/>
              </a:cxn>
              <a:cxn ang="0">
                <a:pos x="288" y="891"/>
              </a:cxn>
              <a:cxn ang="0">
                <a:pos x="252" y="891"/>
              </a:cxn>
              <a:cxn ang="0">
                <a:pos x="234" y="891"/>
              </a:cxn>
              <a:cxn ang="0">
                <a:pos x="171" y="891"/>
              </a:cxn>
              <a:cxn ang="0">
                <a:pos x="153" y="1296"/>
              </a:cxn>
              <a:cxn ang="0">
                <a:pos x="117" y="1296"/>
              </a:cxn>
              <a:cxn ang="0">
                <a:pos x="99" y="1296"/>
              </a:cxn>
              <a:cxn ang="0">
                <a:pos x="36" y="1296"/>
              </a:cxn>
              <a:cxn ang="0">
                <a:pos x="18" y="1296"/>
              </a:cxn>
            </a:cxnLst>
            <a:rect l="0" t="0" r="r" b="b"/>
            <a:pathLst>
              <a:path w="1954" h="1296">
                <a:moveTo>
                  <a:pt x="1954" y="0"/>
                </a:moveTo>
                <a:lnTo>
                  <a:pt x="1954" y="0"/>
                </a:lnTo>
                <a:moveTo>
                  <a:pt x="1954" y="0"/>
                </a:moveTo>
                <a:lnTo>
                  <a:pt x="1954" y="0"/>
                </a:lnTo>
                <a:moveTo>
                  <a:pt x="1954" y="0"/>
                </a:moveTo>
                <a:lnTo>
                  <a:pt x="1954" y="0"/>
                </a:lnTo>
                <a:moveTo>
                  <a:pt x="1936" y="0"/>
                </a:moveTo>
                <a:lnTo>
                  <a:pt x="1954" y="0"/>
                </a:lnTo>
                <a:moveTo>
                  <a:pt x="1936" y="0"/>
                </a:moveTo>
                <a:lnTo>
                  <a:pt x="1936" y="0"/>
                </a:lnTo>
                <a:moveTo>
                  <a:pt x="1918" y="0"/>
                </a:moveTo>
                <a:lnTo>
                  <a:pt x="1936" y="0"/>
                </a:lnTo>
                <a:moveTo>
                  <a:pt x="1918" y="0"/>
                </a:moveTo>
                <a:lnTo>
                  <a:pt x="1918" y="0"/>
                </a:lnTo>
                <a:moveTo>
                  <a:pt x="1900" y="0"/>
                </a:moveTo>
                <a:lnTo>
                  <a:pt x="1918" y="0"/>
                </a:lnTo>
                <a:moveTo>
                  <a:pt x="1900" y="0"/>
                </a:moveTo>
                <a:lnTo>
                  <a:pt x="1900" y="0"/>
                </a:lnTo>
                <a:moveTo>
                  <a:pt x="1882" y="0"/>
                </a:moveTo>
                <a:lnTo>
                  <a:pt x="1900" y="0"/>
                </a:lnTo>
                <a:moveTo>
                  <a:pt x="1882" y="0"/>
                </a:moveTo>
                <a:lnTo>
                  <a:pt x="1882" y="0"/>
                </a:lnTo>
                <a:moveTo>
                  <a:pt x="1855" y="0"/>
                </a:moveTo>
                <a:lnTo>
                  <a:pt x="1882" y="0"/>
                </a:lnTo>
                <a:moveTo>
                  <a:pt x="1855" y="0"/>
                </a:moveTo>
                <a:lnTo>
                  <a:pt x="1855" y="0"/>
                </a:lnTo>
                <a:moveTo>
                  <a:pt x="1837" y="0"/>
                </a:moveTo>
                <a:lnTo>
                  <a:pt x="1855" y="0"/>
                </a:lnTo>
                <a:moveTo>
                  <a:pt x="1837" y="0"/>
                </a:moveTo>
                <a:lnTo>
                  <a:pt x="1837" y="0"/>
                </a:lnTo>
                <a:moveTo>
                  <a:pt x="1819" y="0"/>
                </a:moveTo>
                <a:lnTo>
                  <a:pt x="1837" y="0"/>
                </a:lnTo>
                <a:moveTo>
                  <a:pt x="1819" y="0"/>
                </a:moveTo>
                <a:lnTo>
                  <a:pt x="1819" y="0"/>
                </a:lnTo>
                <a:moveTo>
                  <a:pt x="1801" y="0"/>
                </a:moveTo>
                <a:lnTo>
                  <a:pt x="1819" y="0"/>
                </a:lnTo>
                <a:moveTo>
                  <a:pt x="1801" y="0"/>
                </a:moveTo>
                <a:lnTo>
                  <a:pt x="1801" y="0"/>
                </a:lnTo>
                <a:moveTo>
                  <a:pt x="1783" y="0"/>
                </a:moveTo>
                <a:lnTo>
                  <a:pt x="1801" y="0"/>
                </a:lnTo>
                <a:moveTo>
                  <a:pt x="1783" y="0"/>
                </a:moveTo>
                <a:lnTo>
                  <a:pt x="1783" y="0"/>
                </a:lnTo>
                <a:moveTo>
                  <a:pt x="1765" y="0"/>
                </a:moveTo>
                <a:lnTo>
                  <a:pt x="1783" y="0"/>
                </a:lnTo>
                <a:moveTo>
                  <a:pt x="1765" y="0"/>
                </a:moveTo>
                <a:lnTo>
                  <a:pt x="1765" y="0"/>
                </a:lnTo>
                <a:moveTo>
                  <a:pt x="1747" y="0"/>
                </a:moveTo>
                <a:lnTo>
                  <a:pt x="1765" y="0"/>
                </a:lnTo>
                <a:moveTo>
                  <a:pt x="1747" y="0"/>
                </a:moveTo>
                <a:lnTo>
                  <a:pt x="1747" y="0"/>
                </a:lnTo>
                <a:moveTo>
                  <a:pt x="1720" y="0"/>
                </a:moveTo>
                <a:lnTo>
                  <a:pt x="1747" y="0"/>
                </a:lnTo>
                <a:moveTo>
                  <a:pt x="1720" y="0"/>
                </a:moveTo>
                <a:lnTo>
                  <a:pt x="1720" y="0"/>
                </a:lnTo>
                <a:moveTo>
                  <a:pt x="1702" y="0"/>
                </a:moveTo>
                <a:lnTo>
                  <a:pt x="1720" y="0"/>
                </a:lnTo>
                <a:moveTo>
                  <a:pt x="1702" y="0"/>
                </a:moveTo>
                <a:lnTo>
                  <a:pt x="1702" y="0"/>
                </a:lnTo>
                <a:moveTo>
                  <a:pt x="1684" y="0"/>
                </a:moveTo>
                <a:lnTo>
                  <a:pt x="1702" y="0"/>
                </a:lnTo>
                <a:moveTo>
                  <a:pt x="1684" y="0"/>
                </a:moveTo>
                <a:lnTo>
                  <a:pt x="1684" y="0"/>
                </a:lnTo>
                <a:moveTo>
                  <a:pt x="1666" y="0"/>
                </a:moveTo>
                <a:lnTo>
                  <a:pt x="1684" y="0"/>
                </a:lnTo>
                <a:moveTo>
                  <a:pt x="1666" y="0"/>
                </a:moveTo>
                <a:lnTo>
                  <a:pt x="1666" y="0"/>
                </a:lnTo>
                <a:moveTo>
                  <a:pt x="1648" y="0"/>
                </a:moveTo>
                <a:lnTo>
                  <a:pt x="1666" y="0"/>
                </a:lnTo>
                <a:moveTo>
                  <a:pt x="1648" y="0"/>
                </a:moveTo>
                <a:lnTo>
                  <a:pt x="1648" y="0"/>
                </a:lnTo>
                <a:moveTo>
                  <a:pt x="1630" y="0"/>
                </a:moveTo>
                <a:lnTo>
                  <a:pt x="1648" y="0"/>
                </a:lnTo>
                <a:moveTo>
                  <a:pt x="1630" y="0"/>
                </a:moveTo>
                <a:lnTo>
                  <a:pt x="1630" y="0"/>
                </a:lnTo>
                <a:moveTo>
                  <a:pt x="1603" y="0"/>
                </a:moveTo>
                <a:lnTo>
                  <a:pt x="1630" y="0"/>
                </a:lnTo>
                <a:moveTo>
                  <a:pt x="1603" y="0"/>
                </a:moveTo>
                <a:lnTo>
                  <a:pt x="1603" y="0"/>
                </a:lnTo>
                <a:moveTo>
                  <a:pt x="1585" y="0"/>
                </a:moveTo>
                <a:lnTo>
                  <a:pt x="1603" y="0"/>
                </a:lnTo>
                <a:moveTo>
                  <a:pt x="1585" y="0"/>
                </a:moveTo>
                <a:lnTo>
                  <a:pt x="1585" y="0"/>
                </a:lnTo>
                <a:moveTo>
                  <a:pt x="1567" y="0"/>
                </a:moveTo>
                <a:lnTo>
                  <a:pt x="1585" y="0"/>
                </a:lnTo>
                <a:moveTo>
                  <a:pt x="1567" y="0"/>
                </a:moveTo>
                <a:lnTo>
                  <a:pt x="1567" y="0"/>
                </a:lnTo>
                <a:moveTo>
                  <a:pt x="1549" y="0"/>
                </a:moveTo>
                <a:lnTo>
                  <a:pt x="1567" y="0"/>
                </a:lnTo>
                <a:moveTo>
                  <a:pt x="1549" y="0"/>
                </a:moveTo>
                <a:lnTo>
                  <a:pt x="1549" y="0"/>
                </a:lnTo>
                <a:moveTo>
                  <a:pt x="1531" y="0"/>
                </a:moveTo>
                <a:lnTo>
                  <a:pt x="1549" y="0"/>
                </a:lnTo>
                <a:moveTo>
                  <a:pt x="1531" y="0"/>
                </a:moveTo>
                <a:lnTo>
                  <a:pt x="1531" y="0"/>
                </a:lnTo>
                <a:moveTo>
                  <a:pt x="1513" y="0"/>
                </a:moveTo>
                <a:lnTo>
                  <a:pt x="1531" y="0"/>
                </a:lnTo>
                <a:moveTo>
                  <a:pt x="1513" y="0"/>
                </a:moveTo>
                <a:lnTo>
                  <a:pt x="1513" y="0"/>
                </a:lnTo>
                <a:moveTo>
                  <a:pt x="1495" y="0"/>
                </a:moveTo>
                <a:lnTo>
                  <a:pt x="1513" y="0"/>
                </a:lnTo>
                <a:moveTo>
                  <a:pt x="1495" y="0"/>
                </a:moveTo>
                <a:lnTo>
                  <a:pt x="1495" y="0"/>
                </a:lnTo>
                <a:moveTo>
                  <a:pt x="1468" y="0"/>
                </a:moveTo>
                <a:lnTo>
                  <a:pt x="1495" y="0"/>
                </a:lnTo>
                <a:moveTo>
                  <a:pt x="1468" y="0"/>
                </a:moveTo>
                <a:lnTo>
                  <a:pt x="1468" y="0"/>
                </a:lnTo>
                <a:moveTo>
                  <a:pt x="1450" y="0"/>
                </a:moveTo>
                <a:lnTo>
                  <a:pt x="1468" y="0"/>
                </a:lnTo>
                <a:moveTo>
                  <a:pt x="1450" y="0"/>
                </a:moveTo>
                <a:lnTo>
                  <a:pt x="1450" y="0"/>
                </a:lnTo>
                <a:moveTo>
                  <a:pt x="1432" y="0"/>
                </a:moveTo>
                <a:lnTo>
                  <a:pt x="1450" y="0"/>
                </a:lnTo>
                <a:moveTo>
                  <a:pt x="1432" y="0"/>
                </a:moveTo>
                <a:lnTo>
                  <a:pt x="1432" y="0"/>
                </a:lnTo>
                <a:moveTo>
                  <a:pt x="1414" y="0"/>
                </a:moveTo>
                <a:lnTo>
                  <a:pt x="1432" y="0"/>
                </a:lnTo>
                <a:moveTo>
                  <a:pt x="1414" y="0"/>
                </a:moveTo>
                <a:lnTo>
                  <a:pt x="1414" y="0"/>
                </a:lnTo>
                <a:moveTo>
                  <a:pt x="1396" y="0"/>
                </a:moveTo>
                <a:lnTo>
                  <a:pt x="1414" y="0"/>
                </a:lnTo>
                <a:moveTo>
                  <a:pt x="1396" y="0"/>
                </a:moveTo>
                <a:lnTo>
                  <a:pt x="1396" y="0"/>
                </a:lnTo>
                <a:moveTo>
                  <a:pt x="1378" y="0"/>
                </a:moveTo>
                <a:lnTo>
                  <a:pt x="1396" y="0"/>
                </a:lnTo>
                <a:moveTo>
                  <a:pt x="1378" y="0"/>
                </a:moveTo>
                <a:lnTo>
                  <a:pt x="1378" y="0"/>
                </a:lnTo>
                <a:moveTo>
                  <a:pt x="1351" y="0"/>
                </a:moveTo>
                <a:lnTo>
                  <a:pt x="1378" y="0"/>
                </a:lnTo>
                <a:moveTo>
                  <a:pt x="1351" y="0"/>
                </a:moveTo>
                <a:lnTo>
                  <a:pt x="1351" y="0"/>
                </a:lnTo>
                <a:moveTo>
                  <a:pt x="1333" y="0"/>
                </a:moveTo>
                <a:lnTo>
                  <a:pt x="1351" y="0"/>
                </a:lnTo>
                <a:moveTo>
                  <a:pt x="1333" y="0"/>
                </a:moveTo>
                <a:lnTo>
                  <a:pt x="1333" y="0"/>
                </a:lnTo>
                <a:moveTo>
                  <a:pt x="1315" y="0"/>
                </a:moveTo>
                <a:lnTo>
                  <a:pt x="1333" y="0"/>
                </a:lnTo>
                <a:moveTo>
                  <a:pt x="1315" y="0"/>
                </a:moveTo>
                <a:lnTo>
                  <a:pt x="1315" y="0"/>
                </a:lnTo>
                <a:moveTo>
                  <a:pt x="1297" y="0"/>
                </a:moveTo>
                <a:lnTo>
                  <a:pt x="1315" y="0"/>
                </a:lnTo>
                <a:moveTo>
                  <a:pt x="1297" y="0"/>
                </a:moveTo>
                <a:lnTo>
                  <a:pt x="1297" y="0"/>
                </a:lnTo>
                <a:moveTo>
                  <a:pt x="1279" y="0"/>
                </a:moveTo>
                <a:lnTo>
                  <a:pt x="1297" y="0"/>
                </a:lnTo>
                <a:moveTo>
                  <a:pt x="1279" y="0"/>
                </a:moveTo>
                <a:lnTo>
                  <a:pt x="1279" y="0"/>
                </a:lnTo>
                <a:moveTo>
                  <a:pt x="1261" y="0"/>
                </a:moveTo>
                <a:lnTo>
                  <a:pt x="1279" y="0"/>
                </a:lnTo>
                <a:moveTo>
                  <a:pt x="1261" y="0"/>
                </a:moveTo>
                <a:lnTo>
                  <a:pt x="1261" y="0"/>
                </a:lnTo>
                <a:moveTo>
                  <a:pt x="1243" y="0"/>
                </a:moveTo>
                <a:lnTo>
                  <a:pt x="1261" y="0"/>
                </a:lnTo>
                <a:moveTo>
                  <a:pt x="1243" y="0"/>
                </a:moveTo>
                <a:lnTo>
                  <a:pt x="1243" y="0"/>
                </a:lnTo>
                <a:moveTo>
                  <a:pt x="1216" y="0"/>
                </a:moveTo>
                <a:lnTo>
                  <a:pt x="1243" y="0"/>
                </a:lnTo>
                <a:moveTo>
                  <a:pt x="1216" y="0"/>
                </a:moveTo>
                <a:lnTo>
                  <a:pt x="1216" y="0"/>
                </a:lnTo>
                <a:moveTo>
                  <a:pt x="1198" y="0"/>
                </a:moveTo>
                <a:lnTo>
                  <a:pt x="1216" y="0"/>
                </a:lnTo>
                <a:moveTo>
                  <a:pt x="1198" y="0"/>
                </a:moveTo>
                <a:lnTo>
                  <a:pt x="1198" y="0"/>
                </a:lnTo>
                <a:moveTo>
                  <a:pt x="1180" y="0"/>
                </a:moveTo>
                <a:lnTo>
                  <a:pt x="1198" y="0"/>
                </a:lnTo>
                <a:moveTo>
                  <a:pt x="1180" y="0"/>
                </a:moveTo>
                <a:lnTo>
                  <a:pt x="1180" y="0"/>
                </a:lnTo>
                <a:moveTo>
                  <a:pt x="1162" y="0"/>
                </a:moveTo>
                <a:lnTo>
                  <a:pt x="1180" y="0"/>
                </a:lnTo>
                <a:moveTo>
                  <a:pt x="1162" y="0"/>
                </a:moveTo>
                <a:lnTo>
                  <a:pt x="1162" y="0"/>
                </a:lnTo>
                <a:moveTo>
                  <a:pt x="1144" y="0"/>
                </a:moveTo>
                <a:lnTo>
                  <a:pt x="1162" y="0"/>
                </a:lnTo>
                <a:moveTo>
                  <a:pt x="1144" y="0"/>
                </a:moveTo>
                <a:lnTo>
                  <a:pt x="1144" y="0"/>
                </a:lnTo>
                <a:moveTo>
                  <a:pt x="1126" y="0"/>
                </a:moveTo>
                <a:lnTo>
                  <a:pt x="1144" y="0"/>
                </a:lnTo>
                <a:moveTo>
                  <a:pt x="1126" y="0"/>
                </a:moveTo>
                <a:lnTo>
                  <a:pt x="1126" y="0"/>
                </a:lnTo>
                <a:moveTo>
                  <a:pt x="1108" y="0"/>
                </a:moveTo>
                <a:lnTo>
                  <a:pt x="1126" y="0"/>
                </a:lnTo>
                <a:moveTo>
                  <a:pt x="1108" y="0"/>
                </a:moveTo>
                <a:lnTo>
                  <a:pt x="1108" y="0"/>
                </a:lnTo>
                <a:moveTo>
                  <a:pt x="1081" y="0"/>
                </a:moveTo>
                <a:lnTo>
                  <a:pt x="1108" y="0"/>
                </a:lnTo>
                <a:moveTo>
                  <a:pt x="1081" y="0"/>
                </a:moveTo>
                <a:lnTo>
                  <a:pt x="1081" y="0"/>
                </a:lnTo>
                <a:moveTo>
                  <a:pt x="1063" y="0"/>
                </a:moveTo>
                <a:lnTo>
                  <a:pt x="1081" y="0"/>
                </a:lnTo>
                <a:moveTo>
                  <a:pt x="1063" y="0"/>
                </a:moveTo>
                <a:lnTo>
                  <a:pt x="1063" y="0"/>
                </a:lnTo>
                <a:moveTo>
                  <a:pt x="1045" y="0"/>
                </a:moveTo>
                <a:lnTo>
                  <a:pt x="1063" y="0"/>
                </a:lnTo>
                <a:moveTo>
                  <a:pt x="1045" y="0"/>
                </a:moveTo>
                <a:lnTo>
                  <a:pt x="1045" y="0"/>
                </a:lnTo>
                <a:moveTo>
                  <a:pt x="1027" y="0"/>
                </a:moveTo>
                <a:lnTo>
                  <a:pt x="1045" y="0"/>
                </a:lnTo>
                <a:moveTo>
                  <a:pt x="1027" y="0"/>
                </a:moveTo>
                <a:lnTo>
                  <a:pt x="1027" y="0"/>
                </a:lnTo>
                <a:moveTo>
                  <a:pt x="1009" y="0"/>
                </a:moveTo>
                <a:lnTo>
                  <a:pt x="1027" y="0"/>
                </a:lnTo>
                <a:moveTo>
                  <a:pt x="1009" y="0"/>
                </a:moveTo>
                <a:lnTo>
                  <a:pt x="1009" y="0"/>
                </a:lnTo>
                <a:moveTo>
                  <a:pt x="991" y="0"/>
                </a:moveTo>
                <a:lnTo>
                  <a:pt x="1009" y="0"/>
                </a:lnTo>
                <a:moveTo>
                  <a:pt x="991" y="0"/>
                </a:moveTo>
                <a:lnTo>
                  <a:pt x="991" y="0"/>
                </a:lnTo>
                <a:moveTo>
                  <a:pt x="973" y="0"/>
                </a:moveTo>
                <a:lnTo>
                  <a:pt x="991" y="0"/>
                </a:lnTo>
                <a:moveTo>
                  <a:pt x="973" y="0"/>
                </a:moveTo>
                <a:lnTo>
                  <a:pt x="973" y="0"/>
                </a:lnTo>
                <a:moveTo>
                  <a:pt x="946" y="0"/>
                </a:moveTo>
                <a:lnTo>
                  <a:pt x="973" y="0"/>
                </a:lnTo>
                <a:moveTo>
                  <a:pt x="946" y="153"/>
                </a:moveTo>
                <a:lnTo>
                  <a:pt x="946" y="0"/>
                </a:lnTo>
                <a:moveTo>
                  <a:pt x="928" y="153"/>
                </a:moveTo>
                <a:lnTo>
                  <a:pt x="946" y="153"/>
                </a:lnTo>
                <a:moveTo>
                  <a:pt x="928" y="153"/>
                </a:moveTo>
                <a:lnTo>
                  <a:pt x="928" y="153"/>
                </a:lnTo>
                <a:moveTo>
                  <a:pt x="910" y="153"/>
                </a:moveTo>
                <a:lnTo>
                  <a:pt x="928" y="153"/>
                </a:lnTo>
                <a:moveTo>
                  <a:pt x="910" y="153"/>
                </a:moveTo>
                <a:lnTo>
                  <a:pt x="910" y="153"/>
                </a:lnTo>
                <a:moveTo>
                  <a:pt x="892" y="153"/>
                </a:moveTo>
                <a:lnTo>
                  <a:pt x="910" y="153"/>
                </a:lnTo>
                <a:moveTo>
                  <a:pt x="892" y="153"/>
                </a:moveTo>
                <a:lnTo>
                  <a:pt x="892" y="153"/>
                </a:lnTo>
                <a:moveTo>
                  <a:pt x="874" y="153"/>
                </a:moveTo>
                <a:lnTo>
                  <a:pt x="892" y="153"/>
                </a:lnTo>
                <a:moveTo>
                  <a:pt x="874" y="315"/>
                </a:moveTo>
                <a:lnTo>
                  <a:pt x="874" y="153"/>
                </a:lnTo>
                <a:moveTo>
                  <a:pt x="856" y="315"/>
                </a:moveTo>
                <a:lnTo>
                  <a:pt x="874" y="315"/>
                </a:lnTo>
                <a:moveTo>
                  <a:pt x="856" y="315"/>
                </a:moveTo>
                <a:lnTo>
                  <a:pt x="856" y="315"/>
                </a:lnTo>
                <a:moveTo>
                  <a:pt x="829" y="315"/>
                </a:moveTo>
                <a:lnTo>
                  <a:pt x="856" y="315"/>
                </a:lnTo>
                <a:moveTo>
                  <a:pt x="829" y="315"/>
                </a:moveTo>
                <a:lnTo>
                  <a:pt x="829" y="315"/>
                </a:lnTo>
                <a:moveTo>
                  <a:pt x="811" y="315"/>
                </a:moveTo>
                <a:lnTo>
                  <a:pt x="829" y="315"/>
                </a:lnTo>
                <a:moveTo>
                  <a:pt x="811" y="315"/>
                </a:moveTo>
                <a:lnTo>
                  <a:pt x="811" y="315"/>
                </a:lnTo>
                <a:moveTo>
                  <a:pt x="793" y="315"/>
                </a:moveTo>
                <a:lnTo>
                  <a:pt x="811" y="315"/>
                </a:lnTo>
                <a:moveTo>
                  <a:pt x="793" y="315"/>
                </a:moveTo>
                <a:lnTo>
                  <a:pt x="793" y="315"/>
                </a:lnTo>
                <a:moveTo>
                  <a:pt x="775" y="315"/>
                </a:moveTo>
                <a:lnTo>
                  <a:pt x="793" y="315"/>
                </a:lnTo>
                <a:moveTo>
                  <a:pt x="775" y="315"/>
                </a:moveTo>
                <a:lnTo>
                  <a:pt x="775" y="315"/>
                </a:lnTo>
                <a:moveTo>
                  <a:pt x="757" y="315"/>
                </a:moveTo>
                <a:lnTo>
                  <a:pt x="775" y="315"/>
                </a:lnTo>
                <a:moveTo>
                  <a:pt x="757" y="315"/>
                </a:moveTo>
                <a:lnTo>
                  <a:pt x="757" y="315"/>
                </a:lnTo>
                <a:moveTo>
                  <a:pt x="739" y="315"/>
                </a:moveTo>
                <a:lnTo>
                  <a:pt x="757" y="315"/>
                </a:lnTo>
                <a:moveTo>
                  <a:pt x="739" y="315"/>
                </a:moveTo>
                <a:lnTo>
                  <a:pt x="739" y="315"/>
                </a:lnTo>
                <a:moveTo>
                  <a:pt x="721" y="315"/>
                </a:moveTo>
                <a:lnTo>
                  <a:pt x="739" y="315"/>
                </a:lnTo>
                <a:moveTo>
                  <a:pt x="721" y="315"/>
                </a:moveTo>
                <a:lnTo>
                  <a:pt x="721" y="315"/>
                </a:lnTo>
                <a:moveTo>
                  <a:pt x="694" y="315"/>
                </a:moveTo>
                <a:lnTo>
                  <a:pt x="721" y="315"/>
                </a:lnTo>
                <a:moveTo>
                  <a:pt x="694" y="315"/>
                </a:moveTo>
                <a:lnTo>
                  <a:pt x="694" y="315"/>
                </a:lnTo>
                <a:moveTo>
                  <a:pt x="676" y="315"/>
                </a:moveTo>
                <a:lnTo>
                  <a:pt x="694" y="315"/>
                </a:lnTo>
                <a:moveTo>
                  <a:pt x="676" y="315"/>
                </a:moveTo>
                <a:lnTo>
                  <a:pt x="676" y="315"/>
                </a:lnTo>
                <a:moveTo>
                  <a:pt x="658" y="315"/>
                </a:moveTo>
                <a:lnTo>
                  <a:pt x="676" y="315"/>
                </a:lnTo>
                <a:moveTo>
                  <a:pt x="658" y="315"/>
                </a:moveTo>
                <a:lnTo>
                  <a:pt x="658" y="315"/>
                </a:lnTo>
                <a:moveTo>
                  <a:pt x="640" y="315"/>
                </a:moveTo>
                <a:lnTo>
                  <a:pt x="658" y="315"/>
                </a:lnTo>
                <a:moveTo>
                  <a:pt x="640" y="315"/>
                </a:moveTo>
                <a:lnTo>
                  <a:pt x="640" y="315"/>
                </a:lnTo>
                <a:moveTo>
                  <a:pt x="622" y="315"/>
                </a:moveTo>
                <a:lnTo>
                  <a:pt x="640" y="315"/>
                </a:lnTo>
                <a:moveTo>
                  <a:pt x="622" y="315"/>
                </a:moveTo>
                <a:lnTo>
                  <a:pt x="622" y="315"/>
                </a:lnTo>
                <a:moveTo>
                  <a:pt x="604" y="315"/>
                </a:moveTo>
                <a:lnTo>
                  <a:pt x="622" y="315"/>
                </a:lnTo>
                <a:moveTo>
                  <a:pt x="604" y="315"/>
                </a:moveTo>
                <a:lnTo>
                  <a:pt x="604" y="315"/>
                </a:lnTo>
                <a:moveTo>
                  <a:pt x="577" y="315"/>
                </a:moveTo>
                <a:lnTo>
                  <a:pt x="604" y="315"/>
                </a:lnTo>
                <a:moveTo>
                  <a:pt x="577" y="315"/>
                </a:moveTo>
                <a:lnTo>
                  <a:pt x="577" y="315"/>
                </a:lnTo>
                <a:moveTo>
                  <a:pt x="559" y="315"/>
                </a:moveTo>
                <a:lnTo>
                  <a:pt x="577" y="315"/>
                </a:lnTo>
                <a:moveTo>
                  <a:pt x="559" y="315"/>
                </a:moveTo>
                <a:lnTo>
                  <a:pt x="559" y="315"/>
                </a:lnTo>
                <a:moveTo>
                  <a:pt x="541" y="315"/>
                </a:moveTo>
                <a:lnTo>
                  <a:pt x="559" y="315"/>
                </a:lnTo>
                <a:moveTo>
                  <a:pt x="541" y="315"/>
                </a:moveTo>
                <a:lnTo>
                  <a:pt x="541" y="315"/>
                </a:lnTo>
                <a:moveTo>
                  <a:pt x="523" y="315"/>
                </a:moveTo>
                <a:lnTo>
                  <a:pt x="541" y="315"/>
                </a:lnTo>
                <a:moveTo>
                  <a:pt x="523" y="315"/>
                </a:moveTo>
                <a:lnTo>
                  <a:pt x="523" y="315"/>
                </a:lnTo>
                <a:moveTo>
                  <a:pt x="505" y="315"/>
                </a:moveTo>
                <a:lnTo>
                  <a:pt x="523" y="315"/>
                </a:lnTo>
                <a:moveTo>
                  <a:pt x="505" y="315"/>
                </a:moveTo>
                <a:lnTo>
                  <a:pt x="505" y="315"/>
                </a:lnTo>
                <a:moveTo>
                  <a:pt x="487" y="315"/>
                </a:moveTo>
                <a:lnTo>
                  <a:pt x="505" y="315"/>
                </a:lnTo>
                <a:moveTo>
                  <a:pt x="487" y="432"/>
                </a:moveTo>
                <a:lnTo>
                  <a:pt x="487" y="315"/>
                </a:lnTo>
                <a:moveTo>
                  <a:pt x="469" y="432"/>
                </a:moveTo>
                <a:lnTo>
                  <a:pt x="487" y="432"/>
                </a:lnTo>
                <a:moveTo>
                  <a:pt x="469" y="432"/>
                </a:moveTo>
                <a:lnTo>
                  <a:pt x="469" y="432"/>
                </a:lnTo>
                <a:moveTo>
                  <a:pt x="442" y="432"/>
                </a:moveTo>
                <a:lnTo>
                  <a:pt x="469" y="432"/>
                </a:lnTo>
                <a:moveTo>
                  <a:pt x="442" y="549"/>
                </a:moveTo>
                <a:lnTo>
                  <a:pt x="442" y="432"/>
                </a:lnTo>
                <a:moveTo>
                  <a:pt x="424" y="549"/>
                </a:moveTo>
                <a:lnTo>
                  <a:pt x="442" y="549"/>
                </a:lnTo>
                <a:moveTo>
                  <a:pt x="424" y="549"/>
                </a:moveTo>
                <a:lnTo>
                  <a:pt x="424" y="549"/>
                </a:lnTo>
                <a:moveTo>
                  <a:pt x="406" y="549"/>
                </a:moveTo>
                <a:lnTo>
                  <a:pt x="424" y="549"/>
                </a:lnTo>
                <a:moveTo>
                  <a:pt x="406" y="774"/>
                </a:moveTo>
                <a:lnTo>
                  <a:pt x="406" y="549"/>
                </a:lnTo>
                <a:moveTo>
                  <a:pt x="388" y="774"/>
                </a:moveTo>
                <a:lnTo>
                  <a:pt x="406" y="774"/>
                </a:lnTo>
                <a:moveTo>
                  <a:pt x="388" y="891"/>
                </a:moveTo>
                <a:lnTo>
                  <a:pt x="388" y="774"/>
                </a:lnTo>
                <a:moveTo>
                  <a:pt x="370" y="891"/>
                </a:moveTo>
                <a:lnTo>
                  <a:pt x="388" y="891"/>
                </a:lnTo>
                <a:moveTo>
                  <a:pt x="370" y="891"/>
                </a:moveTo>
                <a:lnTo>
                  <a:pt x="370" y="891"/>
                </a:lnTo>
                <a:moveTo>
                  <a:pt x="352" y="891"/>
                </a:moveTo>
                <a:lnTo>
                  <a:pt x="370" y="891"/>
                </a:lnTo>
                <a:moveTo>
                  <a:pt x="352" y="891"/>
                </a:moveTo>
                <a:lnTo>
                  <a:pt x="352" y="891"/>
                </a:lnTo>
                <a:moveTo>
                  <a:pt x="333" y="891"/>
                </a:moveTo>
                <a:lnTo>
                  <a:pt x="352" y="891"/>
                </a:lnTo>
                <a:moveTo>
                  <a:pt x="333" y="891"/>
                </a:moveTo>
                <a:lnTo>
                  <a:pt x="333" y="891"/>
                </a:lnTo>
                <a:moveTo>
                  <a:pt x="306" y="891"/>
                </a:moveTo>
                <a:lnTo>
                  <a:pt x="333" y="891"/>
                </a:lnTo>
                <a:moveTo>
                  <a:pt x="306" y="891"/>
                </a:moveTo>
                <a:lnTo>
                  <a:pt x="306" y="891"/>
                </a:lnTo>
                <a:moveTo>
                  <a:pt x="288" y="891"/>
                </a:moveTo>
                <a:lnTo>
                  <a:pt x="306" y="891"/>
                </a:lnTo>
                <a:moveTo>
                  <a:pt x="288" y="891"/>
                </a:moveTo>
                <a:lnTo>
                  <a:pt x="288" y="891"/>
                </a:lnTo>
                <a:moveTo>
                  <a:pt x="270" y="891"/>
                </a:moveTo>
                <a:lnTo>
                  <a:pt x="288" y="891"/>
                </a:lnTo>
                <a:moveTo>
                  <a:pt x="270" y="891"/>
                </a:moveTo>
                <a:lnTo>
                  <a:pt x="270" y="891"/>
                </a:lnTo>
                <a:moveTo>
                  <a:pt x="252" y="891"/>
                </a:moveTo>
                <a:lnTo>
                  <a:pt x="270" y="891"/>
                </a:lnTo>
                <a:moveTo>
                  <a:pt x="252" y="891"/>
                </a:moveTo>
                <a:lnTo>
                  <a:pt x="252" y="891"/>
                </a:lnTo>
                <a:moveTo>
                  <a:pt x="234" y="891"/>
                </a:moveTo>
                <a:lnTo>
                  <a:pt x="252" y="891"/>
                </a:lnTo>
                <a:moveTo>
                  <a:pt x="234" y="891"/>
                </a:moveTo>
                <a:lnTo>
                  <a:pt x="234" y="891"/>
                </a:lnTo>
                <a:moveTo>
                  <a:pt x="216" y="891"/>
                </a:moveTo>
                <a:lnTo>
                  <a:pt x="234" y="891"/>
                </a:lnTo>
                <a:moveTo>
                  <a:pt x="216" y="891"/>
                </a:moveTo>
                <a:lnTo>
                  <a:pt x="216" y="891"/>
                </a:lnTo>
                <a:moveTo>
                  <a:pt x="198" y="891"/>
                </a:moveTo>
                <a:lnTo>
                  <a:pt x="216" y="891"/>
                </a:lnTo>
                <a:moveTo>
                  <a:pt x="198" y="891"/>
                </a:moveTo>
                <a:lnTo>
                  <a:pt x="198" y="891"/>
                </a:lnTo>
                <a:moveTo>
                  <a:pt x="171" y="891"/>
                </a:moveTo>
                <a:lnTo>
                  <a:pt x="198" y="891"/>
                </a:lnTo>
                <a:moveTo>
                  <a:pt x="171" y="1296"/>
                </a:moveTo>
                <a:lnTo>
                  <a:pt x="171" y="891"/>
                </a:lnTo>
                <a:moveTo>
                  <a:pt x="153" y="1296"/>
                </a:moveTo>
                <a:lnTo>
                  <a:pt x="171" y="1296"/>
                </a:lnTo>
                <a:moveTo>
                  <a:pt x="153" y="1296"/>
                </a:moveTo>
                <a:lnTo>
                  <a:pt x="153" y="1296"/>
                </a:lnTo>
                <a:moveTo>
                  <a:pt x="135" y="1296"/>
                </a:moveTo>
                <a:lnTo>
                  <a:pt x="153" y="1296"/>
                </a:lnTo>
                <a:moveTo>
                  <a:pt x="135" y="1296"/>
                </a:moveTo>
                <a:lnTo>
                  <a:pt x="135" y="1296"/>
                </a:lnTo>
                <a:moveTo>
                  <a:pt x="117" y="1296"/>
                </a:moveTo>
                <a:lnTo>
                  <a:pt x="135" y="1296"/>
                </a:lnTo>
                <a:moveTo>
                  <a:pt x="117" y="1296"/>
                </a:moveTo>
                <a:lnTo>
                  <a:pt x="117" y="1296"/>
                </a:lnTo>
                <a:moveTo>
                  <a:pt x="99" y="1296"/>
                </a:moveTo>
                <a:lnTo>
                  <a:pt x="117" y="1296"/>
                </a:lnTo>
                <a:moveTo>
                  <a:pt x="99" y="1296"/>
                </a:moveTo>
                <a:lnTo>
                  <a:pt x="99" y="1296"/>
                </a:lnTo>
                <a:moveTo>
                  <a:pt x="81" y="1296"/>
                </a:moveTo>
                <a:lnTo>
                  <a:pt x="99" y="1296"/>
                </a:lnTo>
                <a:moveTo>
                  <a:pt x="81" y="1296"/>
                </a:moveTo>
                <a:lnTo>
                  <a:pt x="81" y="1296"/>
                </a:lnTo>
                <a:moveTo>
                  <a:pt x="54" y="1296"/>
                </a:moveTo>
                <a:lnTo>
                  <a:pt x="81" y="1296"/>
                </a:lnTo>
                <a:moveTo>
                  <a:pt x="54" y="1296"/>
                </a:moveTo>
                <a:lnTo>
                  <a:pt x="54" y="1296"/>
                </a:lnTo>
                <a:moveTo>
                  <a:pt x="36" y="1296"/>
                </a:moveTo>
                <a:lnTo>
                  <a:pt x="54" y="1296"/>
                </a:lnTo>
                <a:moveTo>
                  <a:pt x="36" y="1296"/>
                </a:moveTo>
                <a:lnTo>
                  <a:pt x="36" y="1296"/>
                </a:lnTo>
                <a:moveTo>
                  <a:pt x="18" y="1296"/>
                </a:moveTo>
                <a:lnTo>
                  <a:pt x="36" y="1296"/>
                </a:lnTo>
                <a:moveTo>
                  <a:pt x="18" y="1296"/>
                </a:moveTo>
                <a:lnTo>
                  <a:pt x="18" y="1296"/>
                </a:lnTo>
                <a:moveTo>
                  <a:pt x="0" y="1296"/>
                </a:moveTo>
                <a:lnTo>
                  <a:pt x="18" y="1296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62" name="Line 18"/>
          <p:cNvSpPr>
            <a:spLocks noChangeShapeType="1"/>
          </p:cNvSpPr>
          <p:nvPr/>
        </p:nvSpPr>
        <p:spPr bwMode="auto">
          <a:xfrm>
            <a:off x="1944689" y="5540375"/>
            <a:ext cx="4340225" cy="1588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63" name="Line 19"/>
          <p:cNvSpPr>
            <a:spLocks noChangeShapeType="1"/>
          </p:cNvSpPr>
          <p:nvPr/>
        </p:nvSpPr>
        <p:spPr bwMode="auto">
          <a:xfrm flipV="1">
            <a:off x="1944689" y="1608140"/>
            <a:ext cx="1587" cy="3932237"/>
          </a:xfrm>
          <a:prstGeom prst="line">
            <a:avLst/>
          </a:prstGeom>
          <a:noFill/>
          <a:ln w="14288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 rot="-5400000">
            <a:off x="-293343" y="3290372"/>
            <a:ext cx="2653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400">
                <a:solidFill>
                  <a:srgbClr val="000000"/>
                </a:solidFill>
                <a:latin typeface="Arial" charset="0"/>
              </a:rPr>
              <a:t>% with multiple Abs</a:t>
            </a:r>
            <a:endParaRPr lang="de-DE" sz="24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3586163" y="6011864"/>
            <a:ext cx="1591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400">
                <a:solidFill>
                  <a:srgbClr val="000000"/>
                </a:solidFill>
                <a:latin typeface="Arial" charset="0"/>
              </a:rPr>
              <a:t>Age (years)</a:t>
            </a:r>
            <a:endParaRPr lang="de-DE" sz="24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5366" name="Rectangle 22"/>
          <p:cNvSpPr>
            <a:spLocks noChangeArrowheads="1"/>
          </p:cNvSpPr>
          <p:nvPr/>
        </p:nvSpPr>
        <p:spPr bwMode="auto">
          <a:xfrm>
            <a:off x="4783140" y="4621213"/>
            <a:ext cx="38055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400">
                <a:solidFill>
                  <a:srgbClr val="FF0000"/>
                </a:solidFill>
                <a:latin typeface="Arial" charset="0"/>
              </a:rPr>
              <a:t>POS GADA or IA2A at birth</a:t>
            </a:r>
          </a:p>
          <a:p>
            <a:pPr eaLnBrk="1" hangingPunct="1"/>
            <a:r>
              <a:rPr lang="de-DE" sz="2400">
                <a:solidFill>
                  <a:srgbClr val="FF0000"/>
                </a:solidFill>
                <a:latin typeface="Arial" charset="0"/>
              </a:rPr>
              <a:t>			n = 476</a:t>
            </a:r>
            <a:endParaRPr lang="de-DE" sz="2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4494213" y="3030538"/>
            <a:ext cx="39671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400">
                <a:solidFill>
                  <a:schemeClr val="accent2"/>
                </a:solidFill>
                <a:latin typeface="Arial" charset="0"/>
              </a:rPr>
              <a:t>NEG GADA and IA2A at birth</a:t>
            </a:r>
          </a:p>
          <a:p>
            <a:pPr eaLnBrk="1" hangingPunct="1"/>
            <a:r>
              <a:rPr lang="de-DE" sz="2400">
                <a:solidFill>
                  <a:schemeClr val="accent2"/>
                </a:solidFill>
                <a:latin typeface="Arial" charset="0"/>
              </a:rPr>
              <a:t>			n = 244</a:t>
            </a:r>
            <a:endParaRPr lang="de-DE" sz="24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5368" name="Rectangle 24"/>
          <p:cNvSpPr>
            <a:spLocks noChangeArrowheads="1"/>
          </p:cNvSpPr>
          <p:nvPr/>
        </p:nvSpPr>
        <p:spPr bwMode="auto">
          <a:xfrm>
            <a:off x="3660776" y="2044701"/>
            <a:ext cx="1542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2800">
                <a:solidFill>
                  <a:schemeClr val="bg1"/>
                </a:solidFill>
                <a:latin typeface="Arial" charset="0"/>
              </a:rPr>
              <a:t>P = 0.007</a:t>
            </a:r>
            <a:endParaRPr lang="de-DE" sz="28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69" name="Rectangle 25"/>
          <p:cNvSpPr>
            <a:spLocks noChangeAspect="1" noChangeArrowheads="1"/>
          </p:cNvSpPr>
          <p:nvPr/>
        </p:nvSpPr>
        <p:spPr bwMode="auto">
          <a:xfrm>
            <a:off x="6197600" y="6076951"/>
            <a:ext cx="34769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i="1">
                <a:solidFill>
                  <a:srgbClr val="000000"/>
                </a:solidFill>
                <a:latin typeface="Arial" charset="0"/>
              </a:rPr>
              <a:t>Koczwara et al, Diabetes 2004</a:t>
            </a:r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>
            <a:off x="3670300" y="5751513"/>
            <a:ext cx="1589" cy="889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flipH="1">
            <a:off x="1584325" y="5534025"/>
            <a:ext cx="857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 flipH="1">
            <a:off x="1584325" y="4752975"/>
            <a:ext cx="857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 flipH="1">
            <a:off x="1584325" y="3971925"/>
            <a:ext cx="857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4" name="Freeform 30"/>
          <p:cNvSpPr>
            <a:spLocks/>
          </p:cNvSpPr>
          <p:nvPr/>
        </p:nvSpPr>
        <p:spPr bwMode="auto">
          <a:xfrm>
            <a:off x="1911350" y="3743325"/>
            <a:ext cx="4864100" cy="1790700"/>
          </a:xfrm>
          <a:custGeom>
            <a:avLst/>
            <a:gdLst/>
            <a:ahLst/>
            <a:cxnLst>
              <a:cxn ang="0">
                <a:pos x="29" y="1155"/>
              </a:cxn>
              <a:cxn ang="0">
                <a:pos x="85" y="1155"/>
              </a:cxn>
              <a:cxn ang="0">
                <a:pos x="142" y="1155"/>
              </a:cxn>
              <a:cxn ang="0">
                <a:pos x="199" y="1155"/>
              </a:cxn>
              <a:cxn ang="0">
                <a:pos x="227" y="1112"/>
              </a:cxn>
              <a:cxn ang="0">
                <a:pos x="255" y="1020"/>
              </a:cxn>
              <a:cxn ang="0">
                <a:pos x="284" y="885"/>
              </a:cxn>
              <a:cxn ang="0">
                <a:pos x="312" y="751"/>
              </a:cxn>
              <a:cxn ang="0">
                <a:pos x="340" y="708"/>
              </a:cxn>
              <a:cxn ang="0">
                <a:pos x="397" y="708"/>
              </a:cxn>
              <a:cxn ang="0">
                <a:pos x="454" y="708"/>
              </a:cxn>
              <a:cxn ang="0">
                <a:pos x="510" y="708"/>
              </a:cxn>
              <a:cxn ang="0">
                <a:pos x="539" y="609"/>
              </a:cxn>
              <a:cxn ang="0">
                <a:pos x="567" y="559"/>
              </a:cxn>
              <a:cxn ang="0">
                <a:pos x="596" y="467"/>
              </a:cxn>
              <a:cxn ang="0">
                <a:pos x="624" y="318"/>
              </a:cxn>
              <a:cxn ang="0">
                <a:pos x="652" y="269"/>
              </a:cxn>
              <a:cxn ang="0">
                <a:pos x="716" y="269"/>
              </a:cxn>
              <a:cxn ang="0">
                <a:pos x="773" y="269"/>
              </a:cxn>
              <a:cxn ang="0">
                <a:pos x="829" y="269"/>
              </a:cxn>
              <a:cxn ang="0">
                <a:pos x="858" y="219"/>
              </a:cxn>
              <a:cxn ang="0">
                <a:pos x="914" y="219"/>
              </a:cxn>
              <a:cxn ang="0">
                <a:pos x="971" y="219"/>
              </a:cxn>
              <a:cxn ang="0">
                <a:pos x="1028" y="219"/>
              </a:cxn>
              <a:cxn ang="0">
                <a:pos x="1084" y="219"/>
              </a:cxn>
              <a:cxn ang="0">
                <a:pos x="1141" y="219"/>
              </a:cxn>
              <a:cxn ang="0">
                <a:pos x="1198" y="219"/>
              </a:cxn>
              <a:cxn ang="0">
                <a:pos x="1226" y="148"/>
              </a:cxn>
              <a:cxn ang="0">
                <a:pos x="1283" y="148"/>
              </a:cxn>
              <a:cxn ang="0">
                <a:pos x="1340" y="148"/>
              </a:cxn>
              <a:cxn ang="0">
                <a:pos x="1396" y="148"/>
              </a:cxn>
              <a:cxn ang="0">
                <a:pos x="1453" y="148"/>
              </a:cxn>
              <a:cxn ang="0">
                <a:pos x="1510" y="148"/>
              </a:cxn>
              <a:cxn ang="0">
                <a:pos x="1538" y="0"/>
              </a:cxn>
              <a:cxn ang="0">
                <a:pos x="1595" y="0"/>
              </a:cxn>
              <a:cxn ang="0">
                <a:pos x="1651" y="0"/>
              </a:cxn>
              <a:cxn ang="0">
                <a:pos x="1708" y="0"/>
              </a:cxn>
              <a:cxn ang="0">
                <a:pos x="1765" y="0"/>
              </a:cxn>
              <a:cxn ang="0">
                <a:pos x="1821" y="0"/>
              </a:cxn>
              <a:cxn ang="0">
                <a:pos x="1878" y="0"/>
              </a:cxn>
              <a:cxn ang="0">
                <a:pos x="1935" y="0"/>
              </a:cxn>
              <a:cxn ang="0">
                <a:pos x="1992" y="0"/>
              </a:cxn>
              <a:cxn ang="0">
                <a:pos x="2048" y="0"/>
              </a:cxn>
              <a:cxn ang="0">
                <a:pos x="2105" y="0"/>
              </a:cxn>
              <a:cxn ang="0">
                <a:pos x="2162" y="0"/>
              </a:cxn>
              <a:cxn ang="0">
                <a:pos x="2218" y="0"/>
              </a:cxn>
              <a:cxn ang="0">
                <a:pos x="2275" y="0"/>
              </a:cxn>
              <a:cxn ang="0">
                <a:pos x="2332" y="0"/>
              </a:cxn>
              <a:cxn ang="0">
                <a:pos x="2388" y="0"/>
              </a:cxn>
              <a:cxn ang="0">
                <a:pos x="2445" y="0"/>
              </a:cxn>
              <a:cxn ang="0">
                <a:pos x="2502" y="0"/>
              </a:cxn>
              <a:cxn ang="0">
                <a:pos x="2558" y="0"/>
              </a:cxn>
              <a:cxn ang="0">
                <a:pos x="2615" y="0"/>
              </a:cxn>
              <a:cxn ang="0">
                <a:pos x="2672" y="0"/>
              </a:cxn>
              <a:cxn ang="0">
                <a:pos x="2729" y="0"/>
              </a:cxn>
              <a:cxn ang="0">
                <a:pos x="2785" y="0"/>
              </a:cxn>
              <a:cxn ang="0">
                <a:pos x="2842" y="0"/>
              </a:cxn>
              <a:cxn ang="0">
                <a:pos x="2899" y="0"/>
              </a:cxn>
              <a:cxn ang="0">
                <a:pos x="2955" y="0"/>
              </a:cxn>
              <a:cxn ang="0">
                <a:pos x="3012" y="0"/>
              </a:cxn>
              <a:cxn ang="0">
                <a:pos x="3069" y="0"/>
              </a:cxn>
              <a:cxn ang="0">
                <a:pos x="3125" y="0"/>
              </a:cxn>
            </a:cxnLst>
            <a:rect l="0" t="0" r="r" b="b"/>
            <a:pathLst>
              <a:path w="3154" h="1155">
                <a:moveTo>
                  <a:pt x="0" y="1155"/>
                </a:moveTo>
                <a:lnTo>
                  <a:pt x="29" y="1155"/>
                </a:lnTo>
                <a:lnTo>
                  <a:pt x="57" y="1155"/>
                </a:lnTo>
                <a:lnTo>
                  <a:pt x="85" y="1155"/>
                </a:lnTo>
                <a:lnTo>
                  <a:pt x="114" y="1155"/>
                </a:lnTo>
                <a:lnTo>
                  <a:pt x="142" y="1155"/>
                </a:lnTo>
                <a:lnTo>
                  <a:pt x="170" y="1155"/>
                </a:lnTo>
                <a:lnTo>
                  <a:pt x="199" y="1155"/>
                </a:lnTo>
                <a:lnTo>
                  <a:pt x="227" y="1155"/>
                </a:lnTo>
                <a:lnTo>
                  <a:pt x="227" y="1112"/>
                </a:lnTo>
                <a:lnTo>
                  <a:pt x="255" y="1112"/>
                </a:lnTo>
                <a:lnTo>
                  <a:pt x="255" y="1020"/>
                </a:lnTo>
                <a:lnTo>
                  <a:pt x="284" y="1020"/>
                </a:lnTo>
                <a:lnTo>
                  <a:pt x="284" y="885"/>
                </a:lnTo>
                <a:lnTo>
                  <a:pt x="312" y="885"/>
                </a:lnTo>
                <a:lnTo>
                  <a:pt x="312" y="751"/>
                </a:lnTo>
                <a:lnTo>
                  <a:pt x="340" y="751"/>
                </a:lnTo>
                <a:lnTo>
                  <a:pt x="340" y="708"/>
                </a:lnTo>
                <a:lnTo>
                  <a:pt x="369" y="708"/>
                </a:lnTo>
                <a:lnTo>
                  <a:pt x="397" y="708"/>
                </a:lnTo>
                <a:lnTo>
                  <a:pt x="425" y="708"/>
                </a:lnTo>
                <a:lnTo>
                  <a:pt x="454" y="708"/>
                </a:lnTo>
                <a:lnTo>
                  <a:pt x="482" y="708"/>
                </a:lnTo>
                <a:lnTo>
                  <a:pt x="510" y="708"/>
                </a:lnTo>
                <a:lnTo>
                  <a:pt x="510" y="609"/>
                </a:lnTo>
                <a:lnTo>
                  <a:pt x="539" y="609"/>
                </a:lnTo>
                <a:lnTo>
                  <a:pt x="539" y="559"/>
                </a:lnTo>
                <a:lnTo>
                  <a:pt x="567" y="559"/>
                </a:lnTo>
                <a:lnTo>
                  <a:pt x="567" y="467"/>
                </a:lnTo>
                <a:lnTo>
                  <a:pt x="596" y="467"/>
                </a:lnTo>
                <a:lnTo>
                  <a:pt x="596" y="318"/>
                </a:lnTo>
                <a:lnTo>
                  <a:pt x="624" y="318"/>
                </a:lnTo>
                <a:lnTo>
                  <a:pt x="624" y="269"/>
                </a:lnTo>
                <a:lnTo>
                  <a:pt x="652" y="269"/>
                </a:lnTo>
                <a:lnTo>
                  <a:pt x="688" y="269"/>
                </a:lnTo>
                <a:lnTo>
                  <a:pt x="716" y="269"/>
                </a:lnTo>
                <a:lnTo>
                  <a:pt x="744" y="269"/>
                </a:lnTo>
                <a:lnTo>
                  <a:pt x="773" y="269"/>
                </a:lnTo>
                <a:lnTo>
                  <a:pt x="801" y="269"/>
                </a:lnTo>
                <a:lnTo>
                  <a:pt x="829" y="269"/>
                </a:lnTo>
                <a:lnTo>
                  <a:pt x="829" y="219"/>
                </a:lnTo>
                <a:lnTo>
                  <a:pt x="858" y="219"/>
                </a:lnTo>
                <a:lnTo>
                  <a:pt x="886" y="219"/>
                </a:lnTo>
                <a:lnTo>
                  <a:pt x="914" y="219"/>
                </a:lnTo>
                <a:lnTo>
                  <a:pt x="943" y="219"/>
                </a:lnTo>
                <a:lnTo>
                  <a:pt x="971" y="219"/>
                </a:lnTo>
                <a:lnTo>
                  <a:pt x="999" y="219"/>
                </a:lnTo>
                <a:lnTo>
                  <a:pt x="1028" y="219"/>
                </a:lnTo>
                <a:lnTo>
                  <a:pt x="1056" y="219"/>
                </a:lnTo>
                <a:lnTo>
                  <a:pt x="1084" y="219"/>
                </a:lnTo>
                <a:lnTo>
                  <a:pt x="1113" y="219"/>
                </a:lnTo>
                <a:lnTo>
                  <a:pt x="1141" y="219"/>
                </a:lnTo>
                <a:lnTo>
                  <a:pt x="1170" y="219"/>
                </a:lnTo>
                <a:lnTo>
                  <a:pt x="1198" y="219"/>
                </a:lnTo>
                <a:lnTo>
                  <a:pt x="1226" y="219"/>
                </a:lnTo>
                <a:lnTo>
                  <a:pt x="1226" y="148"/>
                </a:lnTo>
                <a:lnTo>
                  <a:pt x="1255" y="148"/>
                </a:lnTo>
                <a:lnTo>
                  <a:pt x="1283" y="148"/>
                </a:lnTo>
                <a:lnTo>
                  <a:pt x="1311" y="148"/>
                </a:lnTo>
                <a:lnTo>
                  <a:pt x="1340" y="148"/>
                </a:lnTo>
                <a:lnTo>
                  <a:pt x="1368" y="148"/>
                </a:lnTo>
                <a:lnTo>
                  <a:pt x="1396" y="148"/>
                </a:lnTo>
                <a:lnTo>
                  <a:pt x="1425" y="148"/>
                </a:lnTo>
                <a:lnTo>
                  <a:pt x="1453" y="148"/>
                </a:lnTo>
                <a:lnTo>
                  <a:pt x="1481" y="148"/>
                </a:lnTo>
                <a:lnTo>
                  <a:pt x="1510" y="148"/>
                </a:lnTo>
                <a:lnTo>
                  <a:pt x="1538" y="148"/>
                </a:lnTo>
                <a:lnTo>
                  <a:pt x="1538" y="0"/>
                </a:lnTo>
                <a:lnTo>
                  <a:pt x="1566" y="0"/>
                </a:lnTo>
                <a:lnTo>
                  <a:pt x="1595" y="0"/>
                </a:lnTo>
                <a:lnTo>
                  <a:pt x="1623" y="0"/>
                </a:lnTo>
                <a:lnTo>
                  <a:pt x="1651" y="0"/>
                </a:lnTo>
                <a:lnTo>
                  <a:pt x="1680" y="0"/>
                </a:lnTo>
                <a:lnTo>
                  <a:pt x="1708" y="0"/>
                </a:lnTo>
                <a:lnTo>
                  <a:pt x="1736" y="0"/>
                </a:lnTo>
                <a:lnTo>
                  <a:pt x="1765" y="0"/>
                </a:lnTo>
                <a:lnTo>
                  <a:pt x="1793" y="0"/>
                </a:lnTo>
                <a:lnTo>
                  <a:pt x="1821" y="0"/>
                </a:lnTo>
                <a:lnTo>
                  <a:pt x="1850" y="0"/>
                </a:lnTo>
                <a:lnTo>
                  <a:pt x="1878" y="0"/>
                </a:lnTo>
                <a:lnTo>
                  <a:pt x="1906" y="0"/>
                </a:lnTo>
                <a:lnTo>
                  <a:pt x="1935" y="0"/>
                </a:lnTo>
                <a:lnTo>
                  <a:pt x="1963" y="0"/>
                </a:lnTo>
                <a:lnTo>
                  <a:pt x="1992" y="0"/>
                </a:lnTo>
                <a:lnTo>
                  <a:pt x="2020" y="0"/>
                </a:lnTo>
                <a:lnTo>
                  <a:pt x="2048" y="0"/>
                </a:lnTo>
                <a:lnTo>
                  <a:pt x="2077" y="0"/>
                </a:lnTo>
                <a:lnTo>
                  <a:pt x="2105" y="0"/>
                </a:lnTo>
                <a:lnTo>
                  <a:pt x="2133" y="0"/>
                </a:lnTo>
                <a:lnTo>
                  <a:pt x="2162" y="0"/>
                </a:lnTo>
                <a:lnTo>
                  <a:pt x="2190" y="0"/>
                </a:lnTo>
                <a:lnTo>
                  <a:pt x="2218" y="0"/>
                </a:lnTo>
                <a:lnTo>
                  <a:pt x="2247" y="0"/>
                </a:lnTo>
                <a:lnTo>
                  <a:pt x="2275" y="0"/>
                </a:lnTo>
                <a:lnTo>
                  <a:pt x="2303" y="0"/>
                </a:lnTo>
                <a:lnTo>
                  <a:pt x="2332" y="0"/>
                </a:lnTo>
                <a:lnTo>
                  <a:pt x="2360" y="0"/>
                </a:lnTo>
                <a:lnTo>
                  <a:pt x="2388" y="0"/>
                </a:lnTo>
                <a:lnTo>
                  <a:pt x="2417" y="0"/>
                </a:lnTo>
                <a:lnTo>
                  <a:pt x="2445" y="0"/>
                </a:lnTo>
                <a:lnTo>
                  <a:pt x="2473" y="0"/>
                </a:lnTo>
                <a:lnTo>
                  <a:pt x="2502" y="0"/>
                </a:lnTo>
                <a:lnTo>
                  <a:pt x="2530" y="0"/>
                </a:lnTo>
                <a:lnTo>
                  <a:pt x="2558" y="0"/>
                </a:lnTo>
                <a:lnTo>
                  <a:pt x="2587" y="0"/>
                </a:lnTo>
                <a:lnTo>
                  <a:pt x="2615" y="0"/>
                </a:lnTo>
                <a:lnTo>
                  <a:pt x="2643" y="0"/>
                </a:lnTo>
                <a:lnTo>
                  <a:pt x="2672" y="0"/>
                </a:lnTo>
                <a:lnTo>
                  <a:pt x="2700" y="0"/>
                </a:lnTo>
                <a:lnTo>
                  <a:pt x="2729" y="0"/>
                </a:lnTo>
                <a:lnTo>
                  <a:pt x="2757" y="0"/>
                </a:lnTo>
                <a:lnTo>
                  <a:pt x="2785" y="0"/>
                </a:lnTo>
                <a:lnTo>
                  <a:pt x="2814" y="0"/>
                </a:lnTo>
                <a:lnTo>
                  <a:pt x="2842" y="0"/>
                </a:lnTo>
                <a:lnTo>
                  <a:pt x="2870" y="0"/>
                </a:lnTo>
                <a:lnTo>
                  <a:pt x="2899" y="0"/>
                </a:lnTo>
                <a:lnTo>
                  <a:pt x="2927" y="0"/>
                </a:lnTo>
                <a:lnTo>
                  <a:pt x="2955" y="0"/>
                </a:lnTo>
                <a:lnTo>
                  <a:pt x="2984" y="0"/>
                </a:lnTo>
                <a:lnTo>
                  <a:pt x="3012" y="0"/>
                </a:lnTo>
                <a:lnTo>
                  <a:pt x="3040" y="0"/>
                </a:lnTo>
                <a:lnTo>
                  <a:pt x="3069" y="0"/>
                </a:lnTo>
                <a:lnTo>
                  <a:pt x="3097" y="0"/>
                </a:lnTo>
                <a:lnTo>
                  <a:pt x="3125" y="0"/>
                </a:lnTo>
                <a:lnTo>
                  <a:pt x="31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5" name="Rectangle 31"/>
          <p:cNvSpPr>
            <a:spLocks noChangeArrowheads="1"/>
          </p:cNvSpPr>
          <p:nvPr/>
        </p:nvSpPr>
        <p:spPr bwMode="auto">
          <a:xfrm>
            <a:off x="5383214" y="3716340"/>
            <a:ext cx="11628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800">
                <a:solidFill>
                  <a:schemeClr val="bg1"/>
                </a:solidFill>
                <a:latin typeface="Arial" charset="0"/>
              </a:rPr>
              <a:t>Father T1D</a:t>
            </a:r>
            <a:endParaRPr lang="de-DE" sz="18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5376" name="Text Box 32"/>
          <p:cNvSpPr txBox="1">
            <a:spLocks noChangeArrowheads="1"/>
          </p:cNvSpPr>
          <p:nvPr/>
        </p:nvSpPr>
        <p:spPr bwMode="auto">
          <a:xfrm>
            <a:off x="171450" y="6324602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A. Ziegler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8" name="Rectangle 168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Time Course of  Beta Cell Loss</a:t>
            </a:r>
            <a:br>
              <a:rPr lang="en-US" sz="4000">
                <a:solidFill>
                  <a:schemeClr val="tx2"/>
                </a:solidFill>
              </a:rPr>
            </a:b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23049" name="Text Box 169"/>
          <p:cNvSpPr txBox="1">
            <a:spLocks noChangeArrowheads="1"/>
          </p:cNvSpPr>
          <p:nvPr/>
        </p:nvSpPr>
        <p:spPr bwMode="auto">
          <a:xfrm>
            <a:off x="746127" y="1524001"/>
            <a:ext cx="38619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charset="0"/>
              </a:rPr>
              <a:t>Linear, Chronic Model</a:t>
            </a:r>
          </a:p>
          <a:p>
            <a:pPr eaLnBrk="1" hangingPunct="1"/>
            <a:r>
              <a:rPr lang="en-US" sz="2400">
                <a:latin typeface="Tahoma" charset="0"/>
              </a:rPr>
              <a:t>Eisenbarth </a:t>
            </a:r>
            <a:r>
              <a:rPr lang="en-US" sz="1600">
                <a:latin typeface="Tahoma" charset="0"/>
              </a:rPr>
              <a:t>(NEJM 1986, 314:1360)</a:t>
            </a:r>
          </a:p>
        </p:txBody>
      </p:sp>
      <p:sp>
        <p:nvSpPr>
          <p:cNvPr id="123050" name="Text Box 170"/>
          <p:cNvSpPr txBox="1">
            <a:spLocks noChangeArrowheads="1"/>
          </p:cNvSpPr>
          <p:nvPr/>
        </p:nvSpPr>
        <p:spPr bwMode="auto">
          <a:xfrm>
            <a:off x="746126" y="3292477"/>
            <a:ext cx="34421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charset="0"/>
              </a:rPr>
              <a:t>Benign:Malignant Model</a:t>
            </a:r>
          </a:p>
          <a:p>
            <a:pPr eaLnBrk="1" hangingPunct="1"/>
            <a:r>
              <a:rPr lang="en-US" sz="2400">
                <a:latin typeface="Tahoma" charset="0"/>
              </a:rPr>
              <a:t>Lafferty </a:t>
            </a:r>
            <a:r>
              <a:rPr lang="en-US" sz="1600">
                <a:latin typeface="Tahoma" charset="0"/>
              </a:rPr>
              <a:t>(J Aut 1997, 10:261)</a:t>
            </a:r>
          </a:p>
        </p:txBody>
      </p:sp>
      <p:sp>
        <p:nvSpPr>
          <p:cNvPr id="123051" name="Text Box 171"/>
          <p:cNvSpPr txBox="1">
            <a:spLocks noChangeArrowheads="1"/>
          </p:cNvSpPr>
          <p:nvPr/>
        </p:nvSpPr>
        <p:spPr bwMode="auto">
          <a:xfrm>
            <a:off x="746125" y="5181602"/>
            <a:ext cx="3418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charset="0"/>
              </a:rPr>
              <a:t>Random Loss Model</a:t>
            </a:r>
          </a:p>
          <a:p>
            <a:pPr eaLnBrk="1" hangingPunct="1"/>
            <a:r>
              <a:rPr lang="en-US" sz="2400">
                <a:latin typeface="Tahoma" charset="0"/>
              </a:rPr>
              <a:t>Palmer </a:t>
            </a:r>
            <a:r>
              <a:rPr lang="en-US" sz="1600">
                <a:latin typeface="Tahoma" charset="0"/>
              </a:rPr>
              <a:t>(Diabetes 1999, 48:170)</a:t>
            </a:r>
          </a:p>
        </p:txBody>
      </p:sp>
      <p:sp>
        <p:nvSpPr>
          <p:cNvPr id="123052" name="Text Box 172"/>
          <p:cNvSpPr txBox="1">
            <a:spLocks noChangeArrowheads="1"/>
          </p:cNvSpPr>
          <p:nvPr/>
        </p:nvSpPr>
        <p:spPr bwMode="auto">
          <a:xfrm>
            <a:off x="6719888" y="6324601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Age</a:t>
            </a:r>
          </a:p>
          <a:p>
            <a:pPr eaLnBrk="1" hangingPunct="1"/>
            <a:endParaRPr lang="en-US" sz="1200">
              <a:latin typeface="Tahoma" charset="0"/>
            </a:endParaRPr>
          </a:p>
        </p:txBody>
      </p:sp>
      <p:sp>
        <p:nvSpPr>
          <p:cNvPr id="123053" name="Text Box 173"/>
          <p:cNvSpPr txBox="1">
            <a:spLocks noChangeArrowheads="1"/>
          </p:cNvSpPr>
          <p:nvPr/>
        </p:nvSpPr>
        <p:spPr bwMode="auto">
          <a:xfrm>
            <a:off x="6680201" y="2514601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Age</a:t>
            </a:r>
          </a:p>
          <a:p>
            <a:pPr eaLnBrk="1" hangingPunct="1"/>
            <a:endParaRPr lang="en-US" sz="1200">
              <a:latin typeface="Tahoma" charset="0"/>
            </a:endParaRPr>
          </a:p>
        </p:txBody>
      </p:sp>
      <p:sp>
        <p:nvSpPr>
          <p:cNvPr id="123054" name="Line 174"/>
          <p:cNvSpPr>
            <a:spLocks noChangeShapeType="1"/>
          </p:cNvSpPr>
          <p:nvPr/>
        </p:nvSpPr>
        <p:spPr bwMode="auto">
          <a:xfrm>
            <a:off x="5761038" y="1371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55" name="Line 175"/>
          <p:cNvSpPr>
            <a:spLocks noChangeShapeType="1"/>
          </p:cNvSpPr>
          <p:nvPr/>
        </p:nvSpPr>
        <p:spPr bwMode="auto">
          <a:xfrm>
            <a:off x="5761038" y="2438400"/>
            <a:ext cx="262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56" name="Text Box 176"/>
          <p:cNvSpPr txBox="1">
            <a:spLocks noChangeArrowheads="1"/>
          </p:cNvSpPr>
          <p:nvPr/>
        </p:nvSpPr>
        <p:spPr bwMode="auto">
          <a:xfrm>
            <a:off x="5119689" y="1327152"/>
            <a:ext cx="521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Beta</a:t>
            </a:r>
          </a:p>
          <a:p>
            <a:pPr eaLnBrk="1" hangingPunct="1"/>
            <a:r>
              <a:rPr lang="en-US" sz="1200">
                <a:latin typeface="Tahoma" charset="0"/>
              </a:rPr>
              <a:t>Cell </a:t>
            </a:r>
          </a:p>
          <a:p>
            <a:pPr eaLnBrk="1" hangingPunct="1"/>
            <a:r>
              <a:rPr lang="en-US" sz="1200">
                <a:latin typeface="Tahoma" charset="0"/>
              </a:rPr>
              <a:t>Mass</a:t>
            </a:r>
          </a:p>
        </p:txBody>
      </p:sp>
      <p:sp>
        <p:nvSpPr>
          <p:cNvPr id="123057" name="Freeform 177"/>
          <p:cNvSpPr>
            <a:spLocks/>
          </p:cNvSpPr>
          <p:nvPr/>
        </p:nvSpPr>
        <p:spPr bwMode="auto">
          <a:xfrm>
            <a:off x="5856289" y="1422400"/>
            <a:ext cx="2263775" cy="7874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40" y="64"/>
              </a:cxn>
              <a:cxn ang="0">
                <a:pos x="912" y="496"/>
              </a:cxn>
            </a:cxnLst>
            <a:rect l="0" t="0" r="r" b="b"/>
            <a:pathLst>
              <a:path w="912" h="496">
                <a:moveTo>
                  <a:pt x="0" y="112"/>
                </a:moveTo>
                <a:cubicBezTo>
                  <a:pt x="44" y="56"/>
                  <a:pt x="88" y="0"/>
                  <a:pt x="240" y="64"/>
                </a:cubicBezTo>
                <a:cubicBezTo>
                  <a:pt x="392" y="128"/>
                  <a:pt x="652" y="312"/>
                  <a:pt x="912" y="4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58" name="Line 178"/>
          <p:cNvSpPr>
            <a:spLocks noChangeShapeType="1"/>
          </p:cNvSpPr>
          <p:nvPr/>
        </p:nvSpPr>
        <p:spPr bwMode="auto">
          <a:xfrm>
            <a:off x="5741988" y="3048000"/>
            <a:ext cx="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59" name="Line 179"/>
          <p:cNvSpPr>
            <a:spLocks noChangeShapeType="1"/>
          </p:cNvSpPr>
          <p:nvPr/>
        </p:nvSpPr>
        <p:spPr bwMode="auto">
          <a:xfrm>
            <a:off x="5741989" y="4211638"/>
            <a:ext cx="264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0" name="Text Box 180"/>
          <p:cNvSpPr txBox="1">
            <a:spLocks noChangeArrowheads="1"/>
          </p:cNvSpPr>
          <p:nvPr/>
        </p:nvSpPr>
        <p:spPr bwMode="auto">
          <a:xfrm>
            <a:off x="5122864" y="3098802"/>
            <a:ext cx="521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Beta</a:t>
            </a:r>
          </a:p>
          <a:p>
            <a:pPr eaLnBrk="1" hangingPunct="1"/>
            <a:r>
              <a:rPr lang="en-US" sz="1200">
                <a:latin typeface="Tahoma" charset="0"/>
              </a:rPr>
              <a:t>Cell </a:t>
            </a:r>
          </a:p>
          <a:p>
            <a:pPr eaLnBrk="1" hangingPunct="1"/>
            <a:r>
              <a:rPr lang="en-US" sz="1200">
                <a:latin typeface="Tahoma" charset="0"/>
              </a:rPr>
              <a:t>Mass</a:t>
            </a:r>
          </a:p>
        </p:txBody>
      </p:sp>
      <p:sp>
        <p:nvSpPr>
          <p:cNvPr id="123061" name="Text Box 181"/>
          <p:cNvSpPr txBox="1">
            <a:spLocks noChangeArrowheads="1"/>
          </p:cNvSpPr>
          <p:nvPr/>
        </p:nvSpPr>
        <p:spPr bwMode="auto">
          <a:xfrm>
            <a:off x="6702426" y="4378326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Age</a:t>
            </a:r>
          </a:p>
          <a:p>
            <a:pPr eaLnBrk="1" hangingPunct="1"/>
            <a:endParaRPr lang="en-US" sz="1200">
              <a:latin typeface="Tahoma" charset="0"/>
            </a:endParaRPr>
          </a:p>
        </p:txBody>
      </p:sp>
      <p:sp>
        <p:nvSpPr>
          <p:cNvPr id="123062" name="Freeform 182"/>
          <p:cNvSpPr>
            <a:spLocks/>
          </p:cNvSpPr>
          <p:nvPr/>
        </p:nvSpPr>
        <p:spPr bwMode="auto">
          <a:xfrm>
            <a:off x="5865813" y="3200400"/>
            <a:ext cx="1677987" cy="8445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92" y="56"/>
              </a:cxn>
              <a:cxn ang="0">
                <a:pos x="288" y="392"/>
              </a:cxn>
              <a:cxn ang="0">
                <a:pos x="672" y="488"/>
              </a:cxn>
            </a:cxnLst>
            <a:rect l="0" t="0" r="r" b="b"/>
            <a:pathLst>
              <a:path w="672" h="488">
                <a:moveTo>
                  <a:pt x="0" y="56"/>
                </a:moveTo>
                <a:cubicBezTo>
                  <a:pt x="72" y="28"/>
                  <a:pt x="144" y="0"/>
                  <a:pt x="192" y="56"/>
                </a:cubicBezTo>
                <a:cubicBezTo>
                  <a:pt x="240" y="112"/>
                  <a:pt x="208" y="320"/>
                  <a:pt x="288" y="392"/>
                </a:cubicBezTo>
                <a:cubicBezTo>
                  <a:pt x="368" y="464"/>
                  <a:pt x="608" y="472"/>
                  <a:pt x="672" y="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3" name="Text Box 183"/>
          <p:cNvSpPr txBox="1">
            <a:spLocks noChangeArrowheads="1"/>
          </p:cNvSpPr>
          <p:nvPr/>
        </p:nvSpPr>
        <p:spPr bwMode="auto">
          <a:xfrm>
            <a:off x="5757864" y="3443289"/>
            <a:ext cx="570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ahoma" charset="0"/>
              </a:rPr>
              <a:t>Benign</a:t>
            </a:r>
          </a:p>
        </p:txBody>
      </p:sp>
      <p:sp>
        <p:nvSpPr>
          <p:cNvPr id="123064" name="Text Box 184"/>
          <p:cNvSpPr txBox="1">
            <a:spLocks noChangeArrowheads="1"/>
          </p:cNvSpPr>
          <p:nvPr/>
        </p:nvSpPr>
        <p:spPr bwMode="auto">
          <a:xfrm>
            <a:off x="6462713" y="3463927"/>
            <a:ext cx="7344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ahoma" charset="0"/>
              </a:rPr>
              <a:t>Malignant</a:t>
            </a:r>
          </a:p>
        </p:txBody>
      </p:sp>
      <p:sp>
        <p:nvSpPr>
          <p:cNvPr id="123065" name="Line 185"/>
          <p:cNvSpPr>
            <a:spLocks noChangeShapeType="1"/>
          </p:cNvSpPr>
          <p:nvPr/>
        </p:nvSpPr>
        <p:spPr bwMode="auto">
          <a:xfrm>
            <a:off x="5680075" y="4883152"/>
            <a:ext cx="0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6" name="Line 186"/>
          <p:cNvSpPr>
            <a:spLocks noChangeShapeType="1"/>
          </p:cNvSpPr>
          <p:nvPr/>
        </p:nvSpPr>
        <p:spPr bwMode="auto">
          <a:xfrm>
            <a:off x="5680076" y="6143625"/>
            <a:ext cx="2701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7" name="Text Box 187"/>
          <p:cNvSpPr txBox="1">
            <a:spLocks noChangeArrowheads="1"/>
          </p:cNvSpPr>
          <p:nvPr/>
        </p:nvSpPr>
        <p:spPr bwMode="auto">
          <a:xfrm>
            <a:off x="5118102" y="4937127"/>
            <a:ext cx="521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Tahoma" charset="0"/>
              </a:rPr>
              <a:t>Beta</a:t>
            </a:r>
          </a:p>
          <a:p>
            <a:pPr eaLnBrk="1" hangingPunct="1"/>
            <a:r>
              <a:rPr lang="en-US" sz="1200">
                <a:latin typeface="Tahoma" charset="0"/>
              </a:rPr>
              <a:t>Cell </a:t>
            </a:r>
          </a:p>
          <a:p>
            <a:pPr eaLnBrk="1" hangingPunct="1"/>
            <a:r>
              <a:rPr lang="en-US" sz="1200">
                <a:latin typeface="Tahoma" charset="0"/>
              </a:rPr>
              <a:t>Mass</a:t>
            </a:r>
          </a:p>
        </p:txBody>
      </p:sp>
      <p:cxnSp>
        <p:nvCxnSpPr>
          <p:cNvPr id="123068" name="AutoShape 188"/>
          <p:cNvCxnSpPr>
            <a:cxnSpLocks noChangeShapeType="1"/>
          </p:cNvCxnSpPr>
          <p:nvPr/>
        </p:nvCxnSpPr>
        <p:spPr bwMode="auto">
          <a:xfrm>
            <a:off x="5800725" y="5153027"/>
            <a:ext cx="368300" cy="180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69" name="AutoShape 189"/>
          <p:cNvCxnSpPr>
            <a:cxnSpLocks noChangeShapeType="1"/>
          </p:cNvCxnSpPr>
          <p:nvPr/>
        </p:nvCxnSpPr>
        <p:spPr bwMode="auto">
          <a:xfrm>
            <a:off x="6046789" y="5334000"/>
            <a:ext cx="862012" cy="179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0" name="AutoShape 190"/>
          <p:cNvCxnSpPr>
            <a:cxnSpLocks noChangeShapeType="1"/>
          </p:cNvCxnSpPr>
          <p:nvPr/>
        </p:nvCxnSpPr>
        <p:spPr bwMode="auto">
          <a:xfrm rot="5400000">
            <a:off x="6773863" y="5648326"/>
            <a:ext cx="2698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3071" name="AutoShape 191"/>
          <p:cNvCxnSpPr>
            <a:cxnSpLocks noChangeShapeType="1"/>
          </p:cNvCxnSpPr>
          <p:nvPr/>
        </p:nvCxnSpPr>
        <p:spPr bwMode="auto">
          <a:xfrm>
            <a:off x="6908800" y="5783265"/>
            <a:ext cx="614363" cy="180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2" name="AutoShape 192"/>
          <p:cNvCxnSpPr>
            <a:cxnSpLocks noChangeShapeType="1"/>
          </p:cNvCxnSpPr>
          <p:nvPr/>
        </p:nvCxnSpPr>
        <p:spPr bwMode="auto">
          <a:xfrm>
            <a:off x="5924551" y="5153027"/>
            <a:ext cx="1598613" cy="269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3" name="AutoShape 193"/>
          <p:cNvCxnSpPr>
            <a:cxnSpLocks noChangeShapeType="1"/>
          </p:cNvCxnSpPr>
          <p:nvPr/>
        </p:nvCxnSpPr>
        <p:spPr bwMode="auto">
          <a:xfrm rot="5400000">
            <a:off x="7432677" y="551338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3074" name="AutoShape 194"/>
          <p:cNvCxnSpPr>
            <a:cxnSpLocks noChangeShapeType="1"/>
          </p:cNvCxnSpPr>
          <p:nvPr/>
        </p:nvCxnSpPr>
        <p:spPr bwMode="auto">
          <a:xfrm>
            <a:off x="7523163" y="5603875"/>
            <a:ext cx="368300" cy="179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5" name="AutoShape 195"/>
          <p:cNvCxnSpPr>
            <a:cxnSpLocks noChangeShapeType="1"/>
          </p:cNvCxnSpPr>
          <p:nvPr/>
        </p:nvCxnSpPr>
        <p:spPr bwMode="auto">
          <a:xfrm>
            <a:off x="7767638" y="5783265"/>
            <a:ext cx="368300" cy="180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6" name="AutoShape 196"/>
          <p:cNvCxnSpPr>
            <a:cxnSpLocks noChangeShapeType="1"/>
          </p:cNvCxnSpPr>
          <p:nvPr/>
        </p:nvCxnSpPr>
        <p:spPr bwMode="auto">
          <a:xfrm rot="16200000" flipH="1">
            <a:off x="5637213" y="5316539"/>
            <a:ext cx="450850" cy="123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7" name="AutoShape 197"/>
          <p:cNvCxnSpPr>
            <a:cxnSpLocks noChangeShapeType="1"/>
          </p:cNvCxnSpPr>
          <p:nvPr/>
        </p:nvCxnSpPr>
        <p:spPr bwMode="auto">
          <a:xfrm>
            <a:off x="5924551" y="5603875"/>
            <a:ext cx="244475" cy="904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8" name="AutoShape 198"/>
          <p:cNvCxnSpPr>
            <a:cxnSpLocks noChangeShapeType="1"/>
          </p:cNvCxnSpPr>
          <p:nvPr/>
        </p:nvCxnSpPr>
        <p:spPr bwMode="auto">
          <a:xfrm>
            <a:off x="6046789" y="5694363"/>
            <a:ext cx="493712" cy="88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079" name="AutoShape 199"/>
          <p:cNvCxnSpPr>
            <a:cxnSpLocks noChangeShapeType="1"/>
          </p:cNvCxnSpPr>
          <p:nvPr/>
        </p:nvCxnSpPr>
        <p:spPr bwMode="auto">
          <a:xfrm rot="16200000" flipH="1">
            <a:off x="6544469" y="5779294"/>
            <a:ext cx="360362" cy="368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857250" y="228600"/>
            <a:ext cx="9172575" cy="762000"/>
          </a:xfrm>
          <a:prstGeom prst="plus">
            <a:avLst>
              <a:gd name="adj" fmla="val 25000"/>
            </a:avLst>
          </a:prstGeom>
          <a:gradFill rotWithShape="0">
            <a:gsLst>
              <a:gs pos="0">
                <a:srgbClr val="FF9933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579438" y="0"/>
            <a:ext cx="983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 Course Beta Cell Loss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3257550" y="1676400"/>
            <a:ext cx="6943725" cy="1600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3954464" y="1905000"/>
            <a:ext cx="4435475" cy="1066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3857625" y="1981200"/>
            <a:ext cx="1543050" cy="1219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4243389" y="1828800"/>
            <a:ext cx="5400675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0" name="Group 8"/>
          <p:cNvGrpSpPr>
            <a:grpSpLocks/>
          </p:cNvGrpSpPr>
          <p:nvPr/>
        </p:nvGrpSpPr>
        <p:grpSpPr bwMode="auto">
          <a:xfrm flipH="1">
            <a:off x="2400302" y="3505200"/>
            <a:ext cx="7502525" cy="1820863"/>
            <a:chOff x="1018" y="2117"/>
            <a:chExt cx="3734" cy="1147"/>
          </a:xfrm>
        </p:grpSpPr>
        <p:grpSp>
          <p:nvGrpSpPr>
            <p:cNvPr id="136201" name="Group 9"/>
            <p:cNvGrpSpPr>
              <a:grpSpLocks/>
            </p:cNvGrpSpPr>
            <p:nvPr/>
          </p:nvGrpSpPr>
          <p:grpSpPr bwMode="auto">
            <a:xfrm>
              <a:off x="1982" y="2415"/>
              <a:ext cx="1607" cy="336"/>
              <a:chOff x="1982" y="2415"/>
              <a:chExt cx="1607" cy="336"/>
            </a:xfrm>
          </p:grpSpPr>
          <p:sp>
            <p:nvSpPr>
              <p:cNvPr id="136202" name="Freeform 10"/>
              <p:cNvSpPr>
                <a:spLocks/>
              </p:cNvSpPr>
              <p:nvPr/>
            </p:nvSpPr>
            <p:spPr bwMode="auto">
              <a:xfrm>
                <a:off x="1982" y="2415"/>
                <a:ext cx="1483" cy="336"/>
              </a:xfrm>
              <a:custGeom>
                <a:avLst/>
                <a:gdLst/>
                <a:ahLst/>
                <a:cxnLst>
                  <a:cxn ang="0">
                    <a:pos x="121" y="416"/>
                  </a:cxn>
                  <a:cxn ang="0">
                    <a:pos x="1483" y="672"/>
                  </a:cxn>
                  <a:cxn ang="0">
                    <a:pos x="1483" y="256"/>
                  </a:cxn>
                  <a:cxn ang="0">
                    <a:pos x="122" y="0"/>
                  </a:cxn>
                  <a:cxn ang="0">
                    <a:pos x="115" y="1"/>
                  </a:cxn>
                  <a:cxn ang="0">
                    <a:pos x="108" y="3"/>
                  </a:cxn>
                  <a:cxn ang="0">
                    <a:pos x="100" y="4"/>
                  </a:cxn>
                  <a:cxn ang="0">
                    <a:pos x="93" y="8"/>
                  </a:cxn>
                  <a:cxn ang="0">
                    <a:pos x="87" y="11"/>
                  </a:cxn>
                  <a:cxn ang="0">
                    <a:pos x="78" y="16"/>
                  </a:cxn>
                  <a:cxn ang="0">
                    <a:pos x="69" y="22"/>
                  </a:cxn>
                  <a:cxn ang="0">
                    <a:pos x="61" y="30"/>
                  </a:cxn>
                  <a:cxn ang="0">
                    <a:pos x="54" y="37"/>
                  </a:cxn>
                  <a:cxn ang="0">
                    <a:pos x="48" y="45"/>
                  </a:cxn>
                  <a:cxn ang="0">
                    <a:pos x="43" y="51"/>
                  </a:cxn>
                  <a:cxn ang="0">
                    <a:pos x="38" y="59"/>
                  </a:cxn>
                  <a:cxn ang="0">
                    <a:pos x="32" y="68"/>
                  </a:cxn>
                  <a:cxn ang="0">
                    <a:pos x="28" y="76"/>
                  </a:cxn>
                  <a:cxn ang="0">
                    <a:pos x="23" y="85"/>
                  </a:cxn>
                  <a:cxn ang="0">
                    <a:pos x="20" y="97"/>
                  </a:cxn>
                  <a:cxn ang="0">
                    <a:pos x="15" y="109"/>
                  </a:cxn>
                  <a:cxn ang="0">
                    <a:pos x="12" y="118"/>
                  </a:cxn>
                  <a:cxn ang="0">
                    <a:pos x="10" y="127"/>
                  </a:cxn>
                  <a:cxn ang="0">
                    <a:pos x="9" y="135"/>
                  </a:cxn>
                  <a:cxn ang="0">
                    <a:pos x="6" y="145"/>
                  </a:cxn>
                  <a:cxn ang="0">
                    <a:pos x="4" y="155"/>
                  </a:cxn>
                  <a:cxn ang="0">
                    <a:pos x="2" y="173"/>
                  </a:cxn>
                  <a:cxn ang="0">
                    <a:pos x="0" y="189"/>
                  </a:cxn>
                  <a:cxn ang="0">
                    <a:pos x="0" y="204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2" y="251"/>
                  </a:cxn>
                  <a:cxn ang="0">
                    <a:pos x="5" y="263"/>
                  </a:cxn>
                  <a:cxn ang="0">
                    <a:pos x="7" y="274"/>
                  </a:cxn>
                  <a:cxn ang="0">
                    <a:pos x="11" y="290"/>
                  </a:cxn>
                  <a:cxn ang="0">
                    <a:pos x="15" y="305"/>
                  </a:cxn>
                  <a:cxn ang="0">
                    <a:pos x="20" y="319"/>
                  </a:cxn>
                  <a:cxn ang="0">
                    <a:pos x="25" y="332"/>
                  </a:cxn>
                  <a:cxn ang="0">
                    <a:pos x="30" y="343"/>
                  </a:cxn>
                  <a:cxn ang="0">
                    <a:pos x="36" y="354"/>
                  </a:cxn>
                  <a:cxn ang="0">
                    <a:pos x="43" y="365"/>
                  </a:cxn>
                  <a:cxn ang="0">
                    <a:pos x="48" y="373"/>
                  </a:cxn>
                  <a:cxn ang="0">
                    <a:pos x="56" y="382"/>
                  </a:cxn>
                  <a:cxn ang="0">
                    <a:pos x="63" y="390"/>
                  </a:cxn>
                  <a:cxn ang="0">
                    <a:pos x="70" y="395"/>
                  </a:cxn>
                  <a:cxn ang="0">
                    <a:pos x="79" y="402"/>
                  </a:cxn>
                  <a:cxn ang="0">
                    <a:pos x="88" y="407"/>
                  </a:cxn>
                  <a:cxn ang="0">
                    <a:pos x="96" y="411"/>
                  </a:cxn>
                  <a:cxn ang="0">
                    <a:pos x="103" y="413"/>
                  </a:cxn>
                  <a:cxn ang="0">
                    <a:pos x="112" y="415"/>
                  </a:cxn>
                  <a:cxn ang="0">
                    <a:pos x="121" y="416"/>
                  </a:cxn>
                </a:cxnLst>
                <a:rect l="0" t="0" r="r" b="b"/>
                <a:pathLst>
                  <a:path w="1483" h="672">
                    <a:moveTo>
                      <a:pt x="121" y="416"/>
                    </a:moveTo>
                    <a:lnTo>
                      <a:pt x="1483" y="672"/>
                    </a:lnTo>
                    <a:lnTo>
                      <a:pt x="1483" y="256"/>
                    </a:lnTo>
                    <a:lnTo>
                      <a:pt x="122" y="0"/>
                    </a:lnTo>
                    <a:lnTo>
                      <a:pt x="115" y="1"/>
                    </a:lnTo>
                    <a:lnTo>
                      <a:pt x="108" y="3"/>
                    </a:lnTo>
                    <a:lnTo>
                      <a:pt x="100" y="4"/>
                    </a:lnTo>
                    <a:lnTo>
                      <a:pt x="93" y="8"/>
                    </a:lnTo>
                    <a:lnTo>
                      <a:pt x="87" y="11"/>
                    </a:lnTo>
                    <a:lnTo>
                      <a:pt x="78" y="16"/>
                    </a:lnTo>
                    <a:lnTo>
                      <a:pt x="69" y="22"/>
                    </a:lnTo>
                    <a:lnTo>
                      <a:pt x="61" y="30"/>
                    </a:lnTo>
                    <a:lnTo>
                      <a:pt x="54" y="37"/>
                    </a:lnTo>
                    <a:lnTo>
                      <a:pt x="48" y="45"/>
                    </a:lnTo>
                    <a:lnTo>
                      <a:pt x="43" y="51"/>
                    </a:lnTo>
                    <a:lnTo>
                      <a:pt x="38" y="59"/>
                    </a:lnTo>
                    <a:lnTo>
                      <a:pt x="32" y="68"/>
                    </a:lnTo>
                    <a:lnTo>
                      <a:pt x="28" y="76"/>
                    </a:lnTo>
                    <a:lnTo>
                      <a:pt x="23" y="85"/>
                    </a:lnTo>
                    <a:lnTo>
                      <a:pt x="20" y="97"/>
                    </a:lnTo>
                    <a:lnTo>
                      <a:pt x="15" y="109"/>
                    </a:lnTo>
                    <a:lnTo>
                      <a:pt x="12" y="118"/>
                    </a:lnTo>
                    <a:lnTo>
                      <a:pt x="10" y="127"/>
                    </a:lnTo>
                    <a:lnTo>
                      <a:pt x="9" y="135"/>
                    </a:lnTo>
                    <a:lnTo>
                      <a:pt x="6" y="145"/>
                    </a:lnTo>
                    <a:lnTo>
                      <a:pt x="4" y="155"/>
                    </a:lnTo>
                    <a:lnTo>
                      <a:pt x="2" y="173"/>
                    </a:lnTo>
                    <a:lnTo>
                      <a:pt x="0" y="189"/>
                    </a:lnTo>
                    <a:lnTo>
                      <a:pt x="0" y="204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2" y="251"/>
                    </a:lnTo>
                    <a:lnTo>
                      <a:pt x="5" y="263"/>
                    </a:lnTo>
                    <a:lnTo>
                      <a:pt x="7" y="274"/>
                    </a:lnTo>
                    <a:lnTo>
                      <a:pt x="11" y="290"/>
                    </a:lnTo>
                    <a:lnTo>
                      <a:pt x="15" y="305"/>
                    </a:lnTo>
                    <a:lnTo>
                      <a:pt x="20" y="319"/>
                    </a:lnTo>
                    <a:lnTo>
                      <a:pt x="25" y="332"/>
                    </a:lnTo>
                    <a:lnTo>
                      <a:pt x="30" y="343"/>
                    </a:lnTo>
                    <a:lnTo>
                      <a:pt x="36" y="354"/>
                    </a:lnTo>
                    <a:lnTo>
                      <a:pt x="43" y="365"/>
                    </a:lnTo>
                    <a:lnTo>
                      <a:pt x="48" y="373"/>
                    </a:lnTo>
                    <a:lnTo>
                      <a:pt x="56" y="382"/>
                    </a:lnTo>
                    <a:lnTo>
                      <a:pt x="63" y="390"/>
                    </a:lnTo>
                    <a:lnTo>
                      <a:pt x="70" y="395"/>
                    </a:lnTo>
                    <a:lnTo>
                      <a:pt x="79" y="402"/>
                    </a:lnTo>
                    <a:lnTo>
                      <a:pt x="88" y="407"/>
                    </a:lnTo>
                    <a:lnTo>
                      <a:pt x="96" y="411"/>
                    </a:lnTo>
                    <a:lnTo>
                      <a:pt x="103" y="413"/>
                    </a:lnTo>
                    <a:lnTo>
                      <a:pt x="112" y="415"/>
                    </a:lnTo>
                    <a:lnTo>
                      <a:pt x="121" y="416"/>
                    </a:lnTo>
                    <a:close/>
                  </a:path>
                </a:pathLst>
              </a:custGeom>
              <a:solidFill>
                <a:srgbClr val="A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3" name="Oval 11"/>
              <p:cNvSpPr>
                <a:spLocks noChangeArrowheads="1"/>
              </p:cNvSpPr>
              <p:nvPr/>
            </p:nvSpPr>
            <p:spPr bwMode="auto">
              <a:xfrm>
                <a:off x="3340" y="2545"/>
                <a:ext cx="249" cy="204"/>
              </a:xfrm>
              <a:prstGeom prst="ellipse">
                <a:avLst/>
              </a:prstGeom>
              <a:solidFill>
                <a:srgbClr val="C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4" name="Oval 12"/>
              <p:cNvSpPr>
                <a:spLocks noChangeArrowheads="1"/>
              </p:cNvSpPr>
              <p:nvPr/>
            </p:nvSpPr>
            <p:spPr bwMode="auto">
              <a:xfrm>
                <a:off x="3463" y="2632"/>
                <a:ext cx="32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05" name="Group 13"/>
            <p:cNvGrpSpPr>
              <a:grpSpLocks/>
            </p:cNvGrpSpPr>
            <p:nvPr/>
          </p:nvGrpSpPr>
          <p:grpSpPr bwMode="auto">
            <a:xfrm>
              <a:off x="1739" y="2466"/>
              <a:ext cx="1608" cy="336"/>
              <a:chOff x="1739" y="2466"/>
              <a:chExt cx="1608" cy="336"/>
            </a:xfrm>
          </p:grpSpPr>
          <p:sp>
            <p:nvSpPr>
              <p:cNvPr id="136206" name="Freeform 14"/>
              <p:cNvSpPr>
                <a:spLocks/>
              </p:cNvSpPr>
              <p:nvPr/>
            </p:nvSpPr>
            <p:spPr bwMode="auto">
              <a:xfrm>
                <a:off x="1739" y="2466"/>
                <a:ext cx="1483" cy="336"/>
              </a:xfrm>
              <a:custGeom>
                <a:avLst/>
                <a:gdLst/>
                <a:ahLst/>
                <a:cxnLst>
                  <a:cxn ang="0">
                    <a:pos x="122" y="415"/>
                  </a:cxn>
                  <a:cxn ang="0">
                    <a:pos x="1483" y="671"/>
                  </a:cxn>
                  <a:cxn ang="0">
                    <a:pos x="1483" y="255"/>
                  </a:cxn>
                  <a:cxn ang="0">
                    <a:pos x="122" y="0"/>
                  </a:cxn>
                  <a:cxn ang="0">
                    <a:pos x="114" y="0"/>
                  </a:cxn>
                  <a:cxn ang="0">
                    <a:pos x="108" y="1"/>
                  </a:cxn>
                  <a:cxn ang="0">
                    <a:pos x="100" y="3"/>
                  </a:cxn>
                  <a:cxn ang="0">
                    <a:pos x="92" y="6"/>
                  </a:cxn>
                  <a:cxn ang="0">
                    <a:pos x="86" y="10"/>
                  </a:cxn>
                  <a:cxn ang="0">
                    <a:pos x="79" y="14"/>
                  </a:cxn>
                  <a:cxn ang="0">
                    <a:pos x="69" y="21"/>
                  </a:cxn>
                  <a:cxn ang="0">
                    <a:pos x="60" y="30"/>
                  </a:cxn>
                  <a:cxn ang="0">
                    <a:pos x="54" y="36"/>
                  </a:cxn>
                  <a:cxn ang="0">
                    <a:pos x="48" y="43"/>
                  </a:cxn>
                  <a:cxn ang="0">
                    <a:pos x="43" y="49"/>
                  </a:cxn>
                  <a:cxn ang="0">
                    <a:pos x="38" y="59"/>
                  </a:cxn>
                  <a:cxn ang="0">
                    <a:pos x="33" y="66"/>
                  </a:cxn>
                  <a:cxn ang="0">
                    <a:pos x="28" y="76"/>
                  </a:cxn>
                  <a:cxn ang="0">
                    <a:pos x="24" y="85"/>
                  </a:cxn>
                  <a:cxn ang="0">
                    <a:pos x="19" y="97"/>
                  </a:cxn>
                  <a:cxn ang="0">
                    <a:pos x="16" y="108"/>
                  </a:cxn>
                  <a:cxn ang="0">
                    <a:pos x="12" y="118"/>
                  </a:cxn>
                  <a:cxn ang="0">
                    <a:pos x="9" y="125"/>
                  </a:cxn>
                  <a:cxn ang="0">
                    <a:pos x="8" y="133"/>
                  </a:cxn>
                  <a:cxn ang="0">
                    <a:pos x="6" y="143"/>
                  </a:cxn>
                  <a:cxn ang="0">
                    <a:pos x="3" y="154"/>
                  </a:cxn>
                  <a:cxn ang="0">
                    <a:pos x="2" y="171"/>
                  </a:cxn>
                  <a:cxn ang="0">
                    <a:pos x="0" y="187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1" y="234"/>
                  </a:cxn>
                  <a:cxn ang="0">
                    <a:pos x="3" y="249"/>
                  </a:cxn>
                  <a:cxn ang="0">
                    <a:pos x="4" y="262"/>
                  </a:cxn>
                  <a:cxn ang="0">
                    <a:pos x="7" y="274"/>
                  </a:cxn>
                  <a:cxn ang="0">
                    <a:pos x="11" y="289"/>
                  </a:cxn>
                  <a:cxn ang="0">
                    <a:pos x="14" y="304"/>
                  </a:cxn>
                  <a:cxn ang="0">
                    <a:pos x="19" y="318"/>
                  </a:cxn>
                  <a:cxn ang="0">
                    <a:pos x="24" y="331"/>
                  </a:cxn>
                  <a:cxn ang="0">
                    <a:pos x="29" y="341"/>
                  </a:cxn>
                  <a:cxn ang="0">
                    <a:pos x="35" y="352"/>
                  </a:cxn>
                  <a:cxn ang="0">
                    <a:pos x="43" y="363"/>
                  </a:cxn>
                  <a:cxn ang="0">
                    <a:pos x="49" y="372"/>
                  </a:cxn>
                  <a:cxn ang="0">
                    <a:pos x="55" y="381"/>
                  </a:cxn>
                  <a:cxn ang="0">
                    <a:pos x="64" y="388"/>
                  </a:cxn>
                  <a:cxn ang="0">
                    <a:pos x="71" y="394"/>
                  </a:cxn>
                  <a:cxn ang="0">
                    <a:pos x="80" y="401"/>
                  </a:cxn>
                  <a:cxn ang="0">
                    <a:pos x="87" y="406"/>
                  </a:cxn>
                  <a:cxn ang="0">
                    <a:pos x="96" y="410"/>
                  </a:cxn>
                  <a:cxn ang="0">
                    <a:pos x="103" y="412"/>
                  </a:cxn>
                  <a:cxn ang="0">
                    <a:pos x="112" y="414"/>
                  </a:cxn>
                  <a:cxn ang="0">
                    <a:pos x="122" y="415"/>
                  </a:cxn>
                </a:cxnLst>
                <a:rect l="0" t="0" r="r" b="b"/>
                <a:pathLst>
                  <a:path w="1483" h="671">
                    <a:moveTo>
                      <a:pt x="122" y="415"/>
                    </a:moveTo>
                    <a:lnTo>
                      <a:pt x="1483" y="671"/>
                    </a:lnTo>
                    <a:lnTo>
                      <a:pt x="1483" y="255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8" y="1"/>
                    </a:lnTo>
                    <a:lnTo>
                      <a:pt x="100" y="3"/>
                    </a:lnTo>
                    <a:lnTo>
                      <a:pt x="92" y="6"/>
                    </a:lnTo>
                    <a:lnTo>
                      <a:pt x="86" y="10"/>
                    </a:lnTo>
                    <a:lnTo>
                      <a:pt x="79" y="14"/>
                    </a:lnTo>
                    <a:lnTo>
                      <a:pt x="69" y="21"/>
                    </a:lnTo>
                    <a:lnTo>
                      <a:pt x="60" y="30"/>
                    </a:lnTo>
                    <a:lnTo>
                      <a:pt x="54" y="36"/>
                    </a:lnTo>
                    <a:lnTo>
                      <a:pt x="48" y="43"/>
                    </a:lnTo>
                    <a:lnTo>
                      <a:pt x="43" y="49"/>
                    </a:lnTo>
                    <a:lnTo>
                      <a:pt x="38" y="59"/>
                    </a:lnTo>
                    <a:lnTo>
                      <a:pt x="33" y="66"/>
                    </a:lnTo>
                    <a:lnTo>
                      <a:pt x="28" y="76"/>
                    </a:lnTo>
                    <a:lnTo>
                      <a:pt x="24" y="85"/>
                    </a:lnTo>
                    <a:lnTo>
                      <a:pt x="19" y="97"/>
                    </a:lnTo>
                    <a:lnTo>
                      <a:pt x="16" y="108"/>
                    </a:lnTo>
                    <a:lnTo>
                      <a:pt x="12" y="118"/>
                    </a:lnTo>
                    <a:lnTo>
                      <a:pt x="9" y="125"/>
                    </a:lnTo>
                    <a:lnTo>
                      <a:pt x="8" y="133"/>
                    </a:lnTo>
                    <a:lnTo>
                      <a:pt x="6" y="143"/>
                    </a:lnTo>
                    <a:lnTo>
                      <a:pt x="3" y="154"/>
                    </a:lnTo>
                    <a:lnTo>
                      <a:pt x="2" y="171"/>
                    </a:lnTo>
                    <a:lnTo>
                      <a:pt x="0" y="187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1" y="234"/>
                    </a:lnTo>
                    <a:lnTo>
                      <a:pt x="3" y="249"/>
                    </a:lnTo>
                    <a:lnTo>
                      <a:pt x="4" y="262"/>
                    </a:lnTo>
                    <a:lnTo>
                      <a:pt x="7" y="274"/>
                    </a:lnTo>
                    <a:lnTo>
                      <a:pt x="11" y="289"/>
                    </a:lnTo>
                    <a:lnTo>
                      <a:pt x="14" y="304"/>
                    </a:lnTo>
                    <a:lnTo>
                      <a:pt x="19" y="318"/>
                    </a:lnTo>
                    <a:lnTo>
                      <a:pt x="24" y="331"/>
                    </a:lnTo>
                    <a:lnTo>
                      <a:pt x="29" y="341"/>
                    </a:lnTo>
                    <a:lnTo>
                      <a:pt x="35" y="352"/>
                    </a:lnTo>
                    <a:lnTo>
                      <a:pt x="43" y="363"/>
                    </a:lnTo>
                    <a:lnTo>
                      <a:pt x="49" y="372"/>
                    </a:lnTo>
                    <a:lnTo>
                      <a:pt x="55" y="381"/>
                    </a:lnTo>
                    <a:lnTo>
                      <a:pt x="64" y="388"/>
                    </a:lnTo>
                    <a:lnTo>
                      <a:pt x="71" y="394"/>
                    </a:lnTo>
                    <a:lnTo>
                      <a:pt x="80" y="401"/>
                    </a:lnTo>
                    <a:lnTo>
                      <a:pt x="87" y="406"/>
                    </a:lnTo>
                    <a:lnTo>
                      <a:pt x="96" y="410"/>
                    </a:lnTo>
                    <a:lnTo>
                      <a:pt x="103" y="412"/>
                    </a:lnTo>
                    <a:lnTo>
                      <a:pt x="112" y="414"/>
                    </a:lnTo>
                    <a:lnTo>
                      <a:pt x="122" y="415"/>
                    </a:lnTo>
                    <a:close/>
                  </a:path>
                </a:pathLst>
              </a:custGeom>
              <a:solidFill>
                <a:srgbClr val="A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7" name="Oval 15"/>
              <p:cNvSpPr>
                <a:spLocks noChangeArrowheads="1"/>
              </p:cNvSpPr>
              <p:nvPr/>
            </p:nvSpPr>
            <p:spPr bwMode="auto">
              <a:xfrm>
                <a:off x="3097" y="2597"/>
                <a:ext cx="250" cy="202"/>
              </a:xfrm>
              <a:prstGeom prst="ellipse">
                <a:avLst/>
              </a:prstGeom>
              <a:solidFill>
                <a:srgbClr val="E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8" name="Oval 16"/>
              <p:cNvSpPr>
                <a:spLocks noChangeArrowheads="1"/>
              </p:cNvSpPr>
              <p:nvPr/>
            </p:nvSpPr>
            <p:spPr bwMode="auto">
              <a:xfrm>
                <a:off x="3214" y="2682"/>
                <a:ext cx="32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09" name="Group 17"/>
            <p:cNvGrpSpPr>
              <a:grpSpLocks/>
            </p:cNvGrpSpPr>
            <p:nvPr/>
          </p:nvGrpSpPr>
          <p:grpSpPr bwMode="auto">
            <a:xfrm>
              <a:off x="1496" y="2522"/>
              <a:ext cx="1607" cy="337"/>
              <a:chOff x="1496" y="2522"/>
              <a:chExt cx="1607" cy="337"/>
            </a:xfrm>
          </p:grpSpPr>
          <p:sp>
            <p:nvSpPr>
              <p:cNvPr id="136210" name="Freeform 18"/>
              <p:cNvSpPr>
                <a:spLocks/>
              </p:cNvSpPr>
              <p:nvPr/>
            </p:nvSpPr>
            <p:spPr bwMode="auto">
              <a:xfrm>
                <a:off x="1496" y="2522"/>
                <a:ext cx="1482" cy="337"/>
              </a:xfrm>
              <a:custGeom>
                <a:avLst/>
                <a:gdLst/>
                <a:ahLst/>
                <a:cxnLst>
                  <a:cxn ang="0">
                    <a:pos x="121" y="416"/>
                  </a:cxn>
                  <a:cxn ang="0">
                    <a:pos x="1482" y="673"/>
                  </a:cxn>
                  <a:cxn ang="0">
                    <a:pos x="1482" y="256"/>
                  </a:cxn>
                  <a:cxn ang="0">
                    <a:pos x="123" y="0"/>
                  </a:cxn>
                  <a:cxn ang="0">
                    <a:pos x="114" y="1"/>
                  </a:cxn>
                  <a:cxn ang="0">
                    <a:pos x="108" y="3"/>
                  </a:cxn>
                  <a:cxn ang="0">
                    <a:pos x="99" y="5"/>
                  </a:cxn>
                  <a:cxn ang="0">
                    <a:pos x="92" y="8"/>
                  </a:cxn>
                  <a:cxn ang="0">
                    <a:pos x="86" y="12"/>
                  </a:cxn>
                  <a:cxn ang="0">
                    <a:pos x="78" y="16"/>
                  </a:cxn>
                  <a:cxn ang="0">
                    <a:pos x="69" y="22"/>
                  </a:cxn>
                  <a:cxn ang="0">
                    <a:pos x="61" y="30"/>
                  </a:cxn>
                  <a:cxn ang="0">
                    <a:pos x="53" y="38"/>
                  </a:cxn>
                  <a:cxn ang="0">
                    <a:pos x="48" y="45"/>
                  </a:cxn>
                  <a:cxn ang="0">
                    <a:pos x="44" y="51"/>
                  </a:cxn>
                  <a:cxn ang="0">
                    <a:pos x="37" y="59"/>
                  </a:cxn>
                  <a:cxn ang="0">
                    <a:pos x="32" y="68"/>
                  </a:cxn>
                  <a:cxn ang="0">
                    <a:pos x="29" y="77"/>
                  </a:cxn>
                  <a:cxn ang="0">
                    <a:pos x="24" y="87"/>
                  </a:cxn>
                  <a:cxn ang="0">
                    <a:pos x="20" y="97"/>
                  </a:cxn>
                  <a:cxn ang="0">
                    <a:pos x="15" y="110"/>
                  </a:cxn>
                  <a:cxn ang="0">
                    <a:pos x="13" y="119"/>
                  </a:cxn>
                  <a:cxn ang="0">
                    <a:pos x="10" y="127"/>
                  </a:cxn>
                  <a:cxn ang="0">
                    <a:pos x="8" y="135"/>
                  </a:cxn>
                  <a:cxn ang="0">
                    <a:pos x="6" y="144"/>
                  </a:cxn>
                  <a:cxn ang="0">
                    <a:pos x="4" y="156"/>
                  </a:cxn>
                  <a:cxn ang="0">
                    <a:pos x="1" y="173"/>
                  </a:cxn>
                  <a:cxn ang="0">
                    <a:pos x="0" y="189"/>
                  </a:cxn>
                  <a:cxn ang="0">
                    <a:pos x="0" y="205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3" y="251"/>
                  </a:cxn>
                  <a:cxn ang="0">
                    <a:pos x="4" y="262"/>
                  </a:cxn>
                  <a:cxn ang="0">
                    <a:pos x="6" y="276"/>
                  </a:cxn>
                  <a:cxn ang="0">
                    <a:pos x="10" y="291"/>
                  </a:cxn>
                  <a:cxn ang="0">
                    <a:pos x="14" y="306"/>
                  </a:cxn>
                  <a:cxn ang="0">
                    <a:pos x="19" y="320"/>
                  </a:cxn>
                  <a:cxn ang="0">
                    <a:pos x="24" y="333"/>
                  </a:cxn>
                  <a:cxn ang="0">
                    <a:pos x="29" y="342"/>
                  </a:cxn>
                  <a:cxn ang="0">
                    <a:pos x="36" y="354"/>
                  </a:cxn>
                  <a:cxn ang="0">
                    <a:pos x="42" y="365"/>
                  </a:cxn>
                  <a:cxn ang="0">
                    <a:pos x="48" y="373"/>
                  </a:cxn>
                  <a:cxn ang="0">
                    <a:pos x="56" y="383"/>
                  </a:cxn>
                  <a:cxn ang="0">
                    <a:pos x="63" y="390"/>
                  </a:cxn>
                  <a:cxn ang="0">
                    <a:pos x="71" y="396"/>
                  </a:cxn>
                  <a:cxn ang="0">
                    <a:pos x="79" y="402"/>
                  </a:cxn>
                  <a:cxn ang="0">
                    <a:pos x="87" y="407"/>
                  </a:cxn>
                  <a:cxn ang="0">
                    <a:pos x="97" y="412"/>
                  </a:cxn>
                  <a:cxn ang="0">
                    <a:pos x="103" y="413"/>
                  </a:cxn>
                  <a:cxn ang="0">
                    <a:pos x="113" y="416"/>
                  </a:cxn>
                  <a:cxn ang="0">
                    <a:pos x="121" y="416"/>
                  </a:cxn>
                </a:cxnLst>
                <a:rect l="0" t="0" r="r" b="b"/>
                <a:pathLst>
                  <a:path w="1482" h="673">
                    <a:moveTo>
                      <a:pt x="121" y="416"/>
                    </a:moveTo>
                    <a:lnTo>
                      <a:pt x="1482" y="673"/>
                    </a:lnTo>
                    <a:lnTo>
                      <a:pt x="1482" y="256"/>
                    </a:lnTo>
                    <a:lnTo>
                      <a:pt x="123" y="0"/>
                    </a:lnTo>
                    <a:lnTo>
                      <a:pt x="114" y="1"/>
                    </a:lnTo>
                    <a:lnTo>
                      <a:pt x="108" y="3"/>
                    </a:lnTo>
                    <a:lnTo>
                      <a:pt x="99" y="5"/>
                    </a:lnTo>
                    <a:lnTo>
                      <a:pt x="92" y="8"/>
                    </a:lnTo>
                    <a:lnTo>
                      <a:pt x="86" y="12"/>
                    </a:lnTo>
                    <a:lnTo>
                      <a:pt x="78" y="16"/>
                    </a:lnTo>
                    <a:lnTo>
                      <a:pt x="69" y="22"/>
                    </a:lnTo>
                    <a:lnTo>
                      <a:pt x="61" y="30"/>
                    </a:lnTo>
                    <a:lnTo>
                      <a:pt x="53" y="38"/>
                    </a:lnTo>
                    <a:lnTo>
                      <a:pt x="48" y="45"/>
                    </a:lnTo>
                    <a:lnTo>
                      <a:pt x="44" y="51"/>
                    </a:lnTo>
                    <a:lnTo>
                      <a:pt x="37" y="59"/>
                    </a:lnTo>
                    <a:lnTo>
                      <a:pt x="32" y="68"/>
                    </a:lnTo>
                    <a:lnTo>
                      <a:pt x="29" y="77"/>
                    </a:lnTo>
                    <a:lnTo>
                      <a:pt x="24" y="87"/>
                    </a:lnTo>
                    <a:lnTo>
                      <a:pt x="20" y="97"/>
                    </a:lnTo>
                    <a:lnTo>
                      <a:pt x="15" y="110"/>
                    </a:lnTo>
                    <a:lnTo>
                      <a:pt x="13" y="119"/>
                    </a:lnTo>
                    <a:lnTo>
                      <a:pt x="10" y="127"/>
                    </a:lnTo>
                    <a:lnTo>
                      <a:pt x="8" y="135"/>
                    </a:lnTo>
                    <a:lnTo>
                      <a:pt x="6" y="144"/>
                    </a:lnTo>
                    <a:lnTo>
                      <a:pt x="4" y="156"/>
                    </a:lnTo>
                    <a:lnTo>
                      <a:pt x="1" y="173"/>
                    </a:lnTo>
                    <a:lnTo>
                      <a:pt x="0" y="189"/>
                    </a:lnTo>
                    <a:lnTo>
                      <a:pt x="0" y="205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3" y="251"/>
                    </a:lnTo>
                    <a:lnTo>
                      <a:pt x="4" y="262"/>
                    </a:lnTo>
                    <a:lnTo>
                      <a:pt x="6" y="276"/>
                    </a:lnTo>
                    <a:lnTo>
                      <a:pt x="10" y="291"/>
                    </a:lnTo>
                    <a:lnTo>
                      <a:pt x="14" y="306"/>
                    </a:lnTo>
                    <a:lnTo>
                      <a:pt x="19" y="320"/>
                    </a:lnTo>
                    <a:lnTo>
                      <a:pt x="24" y="333"/>
                    </a:lnTo>
                    <a:lnTo>
                      <a:pt x="29" y="342"/>
                    </a:lnTo>
                    <a:lnTo>
                      <a:pt x="36" y="354"/>
                    </a:lnTo>
                    <a:lnTo>
                      <a:pt x="42" y="365"/>
                    </a:lnTo>
                    <a:lnTo>
                      <a:pt x="48" y="373"/>
                    </a:lnTo>
                    <a:lnTo>
                      <a:pt x="56" y="383"/>
                    </a:lnTo>
                    <a:lnTo>
                      <a:pt x="63" y="390"/>
                    </a:lnTo>
                    <a:lnTo>
                      <a:pt x="71" y="396"/>
                    </a:lnTo>
                    <a:lnTo>
                      <a:pt x="79" y="402"/>
                    </a:lnTo>
                    <a:lnTo>
                      <a:pt x="87" y="407"/>
                    </a:lnTo>
                    <a:lnTo>
                      <a:pt x="97" y="412"/>
                    </a:lnTo>
                    <a:lnTo>
                      <a:pt x="103" y="413"/>
                    </a:lnTo>
                    <a:lnTo>
                      <a:pt x="113" y="416"/>
                    </a:lnTo>
                    <a:lnTo>
                      <a:pt x="121" y="416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1" name="Oval 19"/>
              <p:cNvSpPr>
                <a:spLocks noChangeArrowheads="1"/>
              </p:cNvSpPr>
              <p:nvPr/>
            </p:nvSpPr>
            <p:spPr bwMode="auto">
              <a:xfrm>
                <a:off x="2853" y="2653"/>
                <a:ext cx="250" cy="203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2" name="Oval 20"/>
              <p:cNvSpPr>
                <a:spLocks noChangeArrowheads="1"/>
              </p:cNvSpPr>
              <p:nvPr/>
            </p:nvSpPr>
            <p:spPr bwMode="auto">
              <a:xfrm>
                <a:off x="2975" y="2742"/>
                <a:ext cx="30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13" name="Group 21"/>
            <p:cNvGrpSpPr>
              <a:grpSpLocks/>
            </p:cNvGrpSpPr>
            <p:nvPr/>
          </p:nvGrpSpPr>
          <p:grpSpPr bwMode="auto">
            <a:xfrm>
              <a:off x="1255" y="2580"/>
              <a:ext cx="1607" cy="336"/>
              <a:chOff x="1255" y="2580"/>
              <a:chExt cx="1607" cy="336"/>
            </a:xfrm>
          </p:grpSpPr>
          <p:sp>
            <p:nvSpPr>
              <p:cNvPr id="136214" name="Freeform 22"/>
              <p:cNvSpPr>
                <a:spLocks/>
              </p:cNvSpPr>
              <p:nvPr/>
            </p:nvSpPr>
            <p:spPr bwMode="auto">
              <a:xfrm>
                <a:off x="1255" y="2580"/>
                <a:ext cx="1483" cy="336"/>
              </a:xfrm>
              <a:custGeom>
                <a:avLst/>
                <a:gdLst/>
                <a:ahLst/>
                <a:cxnLst>
                  <a:cxn ang="0">
                    <a:pos x="121" y="415"/>
                  </a:cxn>
                  <a:cxn ang="0">
                    <a:pos x="1483" y="673"/>
                  </a:cxn>
                  <a:cxn ang="0">
                    <a:pos x="1483" y="255"/>
                  </a:cxn>
                  <a:cxn ang="0">
                    <a:pos x="123" y="0"/>
                  </a:cxn>
                  <a:cxn ang="0">
                    <a:pos x="115" y="1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93" y="7"/>
                  </a:cxn>
                  <a:cxn ang="0">
                    <a:pos x="87" y="10"/>
                  </a:cxn>
                  <a:cxn ang="0">
                    <a:pos x="78" y="15"/>
                  </a:cxn>
                  <a:cxn ang="0">
                    <a:pos x="69" y="22"/>
                  </a:cxn>
                  <a:cxn ang="0">
                    <a:pos x="61" y="30"/>
                  </a:cxn>
                  <a:cxn ang="0">
                    <a:pos x="55" y="38"/>
                  </a:cxn>
                  <a:cxn ang="0">
                    <a:pos x="48" y="44"/>
                  </a:cxn>
                  <a:cxn ang="0">
                    <a:pos x="43" y="51"/>
                  </a:cxn>
                  <a:cxn ang="0">
                    <a:pos x="39" y="59"/>
                  </a:cxn>
                  <a:cxn ang="0">
                    <a:pos x="32" y="68"/>
                  </a:cxn>
                  <a:cxn ang="0">
                    <a:pos x="29" y="77"/>
                  </a:cxn>
                  <a:cxn ang="0">
                    <a:pos x="24" y="86"/>
                  </a:cxn>
                  <a:cxn ang="0">
                    <a:pos x="20" y="97"/>
                  </a:cxn>
                  <a:cxn ang="0">
                    <a:pos x="15" y="110"/>
                  </a:cxn>
                  <a:cxn ang="0">
                    <a:pos x="13" y="119"/>
                  </a:cxn>
                  <a:cxn ang="0">
                    <a:pos x="10" y="127"/>
                  </a:cxn>
                  <a:cxn ang="0">
                    <a:pos x="9" y="135"/>
                  </a:cxn>
                  <a:cxn ang="0">
                    <a:pos x="6" y="144"/>
                  </a:cxn>
                  <a:cxn ang="0">
                    <a:pos x="4" y="156"/>
                  </a:cxn>
                  <a:cxn ang="0">
                    <a:pos x="3" y="173"/>
                  </a:cxn>
                  <a:cxn ang="0">
                    <a:pos x="0" y="188"/>
                  </a:cxn>
                  <a:cxn ang="0">
                    <a:pos x="0" y="204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3" y="250"/>
                  </a:cxn>
                  <a:cxn ang="0">
                    <a:pos x="5" y="262"/>
                  </a:cxn>
                  <a:cxn ang="0">
                    <a:pos x="8" y="275"/>
                  </a:cxn>
                  <a:cxn ang="0">
                    <a:pos x="11" y="291"/>
                  </a:cxn>
                  <a:cxn ang="0">
                    <a:pos x="15" y="305"/>
                  </a:cxn>
                  <a:cxn ang="0">
                    <a:pos x="20" y="320"/>
                  </a:cxn>
                  <a:cxn ang="0">
                    <a:pos x="25" y="333"/>
                  </a:cxn>
                  <a:cxn ang="0">
                    <a:pos x="30" y="342"/>
                  </a:cxn>
                  <a:cxn ang="0">
                    <a:pos x="36" y="354"/>
                  </a:cxn>
                  <a:cxn ang="0">
                    <a:pos x="43" y="364"/>
                  </a:cxn>
                  <a:cxn ang="0">
                    <a:pos x="48" y="372"/>
                  </a:cxn>
                  <a:cxn ang="0">
                    <a:pos x="56" y="383"/>
                  </a:cxn>
                  <a:cxn ang="0">
                    <a:pos x="63" y="389"/>
                  </a:cxn>
                  <a:cxn ang="0">
                    <a:pos x="71" y="396"/>
                  </a:cxn>
                  <a:cxn ang="0">
                    <a:pos x="79" y="401"/>
                  </a:cxn>
                  <a:cxn ang="0">
                    <a:pos x="88" y="406"/>
                  </a:cxn>
                  <a:cxn ang="0">
                    <a:pos x="97" y="411"/>
                  </a:cxn>
                  <a:cxn ang="0">
                    <a:pos x="103" y="413"/>
                  </a:cxn>
                  <a:cxn ang="0">
                    <a:pos x="113" y="415"/>
                  </a:cxn>
                  <a:cxn ang="0">
                    <a:pos x="121" y="415"/>
                  </a:cxn>
                </a:cxnLst>
                <a:rect l="0" t="0" r="r" b="b"/>
                <a:pathLst>
                  <a:path w="1483" h="673">
                    <a:moveTo>
                      <a:pt x="121" y="415"/>
                    </a:moveTo>
                    <a:lnTo>
                      <a:pt x="1483" y="673"/>
                    </a:lnTo>
                    <a:lnTo>
                      <a:pt x="1483" y="255"/>
                    </a:lnTo>
                    <a:lnTo>
                      <a:pt x="123" y="0"/>
                    </a:lnTo>
                    <a:lnTo>
                      <a:pt x="115" y="1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93" y="7"/>
                    </a:lnTo>
                    <a:lnTo>
                      <a:pt x="87" y="10"/>
                    </a:lnTo>
                    <a:lnTo>
                      <a:pt x="78" y="15"/>
                    </a:lnTo>
                    <a:lnTo>
                      <a:pt x="69" y="22"/>
                    </a:lnTo>
                    <a:lnTo>
                      <a:pt x="61" y="30"/>
                    </a:lnTo>
                    <a:lnTo>
                      <a:pt x="55" y="38"/>
                    </a:lnTo>
                    <a:lnTo>
                      <a:pt x="48" y="44"/>
                    </a:lnTo>
                    <a:lnTo>
                      <a:pt x="43" y="51"/>
                    </a:lnTo>
                    <a:lnTo>
                      <a:pt x="39" y="59"/>
                    </a:lnTo>
                    <a:lnTo>
                      <a:pt x="32" y="68"/>
                    </a:lnTo>
                    <a:lnTo>
                      <a:pt x="29" y="77"/>
                    </a:lnTo>
                    <a:lnTo>
                      <a:pt x="24" y="86"/>
                    </a:lnTo>
                    <a:lnTo>
                      <a:pt x="20" y="97"/>
                    </a:lnTo>
                    <a:lnTo>
                      <a:pt x="15" y="110"/>
                    </a:lnTo>
                    <a:lnTo>
                      <a:pt x="13" y="119"/>
                    </a:lnTo>
                    <a:lnTo>
                      <a:pt x="10" y="127"/>
                    </a:lnTo>
                    <a:lnTo>
                      <a:pt x="9" y="135"/>
                    </a:lnTo>
                    <a:lnTo>
                      <a:pt x="6" y="144"/>
                    </a:lnTo>
                    <a:lnTo>
                      <a:pt x="4" y="156"/>
                    </a:lnTo>
                    <a:lnTo>
                      <a:pt x="3" y="173"/>
                    </a:lnTo>
                    <a:lnTo>
                      <a:pt x="0" y="188"/>
                    </a:lnTo>
                    <a:lnTo>
                      <a:pt x="0" y="204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3" y="250"/>
                    </a:lnTo>
                    <a:lnTo>
                      <a:pt x="5" y="262"/>
                    </a:lnTo>
                    <a:lnTo>
                      <a:pt x="8" y="275"/>
                    </a:lnTo>
                    <a:lnTo>
                      <a:pt x="11" y="291"/>
                    </a:lnTo>
                    <a:lnTo>
                      <a:pt x="15" y="305"/>
                    </a:lnTo>
                    <a:lnTo>
                      <a:pt x="20" y="320"/>
                    </a:lnTo>
                    <a:lnTo>
                      <a:pt x="25" y="333"/>
                    </a:lnTo>
                    <a:lnTo>
                      <a:pt x="30" y="342"/>
                    </a:lnTo>
                    <a:lnTo>
                      <a:pt x="36" y="354"/>
                    </a:lnTo>
                    <a:lnTo>
                      <a:pt x="43" y="364"/>
                    </a:lnTo>
                    <a:lnTo>
                      <a:pt x="48" y="372"/>
                    </a:lnTo>
                    <a:lnTo>
                      <a:pt x="56" y="383"/>
                    </a:lnTo>
                    <a:lnTo>
                      <a:pt x="63" y="389"/>
                    </a:lnTo>
                    <a:lnTo>
                      <a:pt x="71" y="396"/>
                    </a:lnTo>
                    <a:lnTo>
                      <a:pt x="79" y="401"/>
                    </a:lnTo>
                    <a:lnTo>
                      <a:pt x="88" y="406"/>
                    </a:lnTo>
                    <a:lnTo>
                      <a:pt x="97" y="411"/>
                    </a:lnTo>
                    <a:lnTo>
                      <a:pt x="103" y="413"/>
                    </a:lnTo>
                    <a:lnTo>
                      <a:pt x="113" y="415"/>
                    </a:lnTo>
                    <a:lnTo>
                      <a:pt x="121" y="415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5" name="Oval 23"/>
              <p:cNvSpPr>
                <a:spLocks noChangeArrowheads="1"/>
              </p:cNvSpPr>
              <p:nvPr/>
            </p:nvSpPr>
            <p:spPr bwMode="auto">
              <a:xfrm>
                <a:off x="2616" y="2711"/>
                <a:ext cx="246" cy="203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6" name="Oval 24"/>
              <p:cNvSpPr>
                <a:spLocks noChangeArrowheads="1"/>
              </p:cNvSpPr>
              <p:nvPr/>
            </p:nvSpPr>
            <p:spPr bwMode="auto">
              <a:xfrm>
                <a:off x="2734" y="2798"/>
                <a:ext cx="32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17" name="Group 25"/>
            <p:cNvGrpSpPr>
              <a:grpSpLocks/>
            </p:cNvGrpSpPr>
            <p:nvPr/>
          </p:nvGrpSpPr>
          <p:grpSpPr bwMode="auto">
            <a:xfrm>
              <a:off x="1018" y="2646"/>
              <a:ext cx="1607" cy="336"/>
              <a:chOff x="1018" y="2646"/>
              <a:chExt cx="1607" cy="336"/>
            </a:xfrm>
          </p:grpSpPr>
          <p:sp>
            <p:nvSpPr>
              <p:cNvPr id="136218" name="Freeform 26"/>
              <p:cNvSpPr>
                <a:spLocks/>
              </p:cNvSpPr>
              <p:nvPr/>
            </p:nvSpPr>
            <p:spPr bwMode="auto">
              <a:xfrm>
                <a:off x="1018" y="2646"/>
                <a:ext cx="1482" cy="336"/>
              </a:xfrm>
              <a:custGeom>
                <a:avLst/>
                <a:gdLst/>
                <a:ahLst/>
                <a:cxnLst>
                  <a:cxn ang="0">
                    <a:pos x="121" y="416"/>
                  </a:cxn>
                  <a:cxn ang="0">
                    <a:pos x="1482" y="672"/>
                  </a:cxn>
                  <a:cxn ang="0">
                    <a:pos x="1482" y="256"/>
                  </a:cxn>
                  <a:cxn ang="0">
                    <a:pos x="122" y="0"/>
                  </a:cxn>
                  <a:cxn ang="0">
                    <a:pos x="114" y="1"/>
                  </a:cxn>
                  <a:cxn ang="0">
                    <a:pos x="107" y="1"/>
                  </a:cxn>
                  <a:cxn ang="0">
                    <a:pos x="99" y="4"/>
                  </a:cxn>
                  <a:cxn ang="0">
                    <a:pos x="91" y="8"/>
                  </a:cxn>
                  <a:cxn ang="0">
                    <a:pos x="85" y="11"/>
                  </a:cxn>
                  <a:cxn ang="0">
                    <a:pos x="78" y="16"/>
                  </a:cxn>
                  <a:cxn ang="0">
                    <a:pos x="68" y="22"/>
                  </a:cxn>
                  <a:cxn ang="0">
                    <a:pos x="59" y="30"/>
                  </a:cxn>
                  <a:cxn ang="0">
                    <a:pos x="53" y="37"/>
                  </a:cxn>
                  <a:cxn ang="0">
                    <a:pos x="47" y="45"/>
                  </a:cxn>
                  <a:cxn ang="0">
                    <a:pos x="43" y="51"/>
                  </a:cxn>
                  <a:cxn ang="0">
                    <a:pos x="37" y="59"/>
                  </a:cxn>
                  <a:cxn ang="0">
                    <a:pos x="32" y="68"/>
                  </a:cxn>
                  <a:cxn ang="0">
                    <a:pos x="28" y="76"/>
                  </a:cxn>
                  <a:cxn ang="0">
                    <a:pos x="23" y="85"/>
                  </a:cxn>
                  <a:cxn ang="0">
                    <a:pos x="18" y="97"/>
                  </a:cxn>
                  <a:cxn ang="0">
                    <a:pos x="15" y="109"/>
                  </a:cxn>
                  <a:cxn ang="0">
                    <a:pos x="11" y="118"/>
                  </a:cxn>
                  <a:cxn ang="0">
                    <a:pos x="10" y="127"/>
                  </a:cxn>
                  <a:cxn ang="0">
                    <a:pos x="7" y="135"/>
                  </a:cxn>
                  <a:cxn ang="0">
                    <a:pos x="5" y="144"/>
                  </a:cxn>
                  <a:cxn ang="0">
                    <a:pos x="4" y="155"/>
                  </a:cxn>
                  <a:cxn ang="0">
                    <a:pos x="1" y="173"/>
                  </a:cxn>
                  <a:cxn ang="0">
                    <a:pos x="0" y="188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2" y="251"/>
                  </a:cxn>
                  <a:cxn ang="0">
                    <a:pos x="4" y="262"/>
                  </a:cxn>
                  <a:cxn ang="0">
                    <a:pos x="6" y="274"/>
                  </a:cxn>
                  <a:cxn ang="0">
                    <a:pos x="10" y="290"/>
                  </a:cxn>
                  <a:cxn ang="0">
                    <a:pos x="13" y="304"/>
                  </a:cxn>
                  <a:cxn ang="0">
                    <a:pos x="18" y="319"/>
                  </a:cxn>
                  <a:cxn ang="0">
                    <a:pos x="23" y="332"/>
                  </a:cxn>
                  <a:cxn ang="0">
                    <a:pos x="28" y="341"/>
                  </a:cxn>
                  <a:cxn ang="0">
                    <a:pos x="36" y="354"/>
                  </a:cxn>
                  <a:cxn ang="0">
                    <a:pos x="42" y="365"/>
                  </a:cxn>
                  <a:cxn ang="0">
                    <a:pos x="48" y="373"/>
                  </a:cxn>
                  <a:cxn ang="0">
                    <a:pos x="54" y="382"/>
                  </a:cxn>
                  <a:cxn ang="0">
                    <a:pos x="63" y="390"/>
                  </a:cxn>
                  <a:cxn ang="0">
                    <a:pos x="70" y="395"/>
                  </a:cxn>
                  <a:cxn ang="0">
                    <a:pos x="79" y="402"/>
                  </a:cxn>
                  <a:cxn ang="0">
                    <a:pos x="86" y="407"/>
                  </a:cxn>
                  <a:cxn ang="0">
                    <a:pos x="95" y="411"/>
                  </a:cxn>
                  <a:cxn ang="0">
                    <a:pos x="102" y="413"/>
                  </a:cxn>
                  <a:cxn ang="0">
                    <a:pos x="112" y="415"/>
                  </a:cxn>
                  <a:cxn ang="0">
                    <a:pos x="121" y="416"/>
                  </a:cxn>
                </a:cxnLst>
                <a:rect l="0" t="0" r="r" b="b"/>
                <a:pathLst>
                  <a:path w="1482" h="672">
                    <a:moveTo>
                      <a:pt x="121" y="416"/>
                    </a:moveTo>
                    <a:lnTo>
                      <a:pt x="1482" y="672"/>
                    </a:lnTo>
                    <a:lnTo>
                      <a:pt x="1482" y="256"/>
                    </a:lnTo>
                    <a:lnTo>
                      <a:pt x="122" y="0"/>
                    </a:lnTo>
                    <a:lnTo>
                      <a:pt x="114" y="1"/>
                    </a:lnTo>
                    <a:lnTo>
                      <a:pt x="107" y="1"/>
                    </a:lnTo>
                    <a:lnTo>
                      <a:pt x="99" y="4"/>
                    </a:lnTo>
                    <a:lnTo>
                      <a:pt x="91" y="8"/>
                    </a:lnTo>
                    <a:lnTo>
                      <a:pt x="85" y="11"/>
                    </a:lnTo>
                    <a:lnTo>
                      <a:pt x="78" y="16"/>
                    </a:lnTo>
                    <a:lnTo>
                      <a:pt x="68" y="22"/>
                    </a:lnTo>
                    <a:lnTo>
                      <a:pt x="59" y="30"/>
                    </a:lnTo>
                    <a:lnTo>
                      <a:pt x="53" y="37"/>
                    </a:lnTo>
                    <a:lnTo>
                      <a:pt x="47" y="45"/>
                    </a:lnTo>
                    <a:lnTo>
                      <a:pt x="43" y="51"/>
                    </a:lnTo>
                    <a:lnTo>
                      <a:pt x="37" y="59"/>
                    </a:lnTo>
                    <a:lnTo>
                      <a:pt x="32" y="68"/>
                    </a:lnTo>
                    <a:lnTo>
                      <a:pt x="28" y="76"/>
                    </a:lnTo>
                    <a:lnTo>
                      <a:pt x="23" y="85"/>
                    </a:lnTo>
                    <a:lnTo>
                      <a:pt x="18" y="97"/>
                    </a:lnTo>
                    <a:lnTo>
                      <a:pt x="15" y="109"/>
                    </a:lnTo>
                    <a:lnTo>
                      <a:pt x="11" y="118"/>
                    </a:lnTo>
                    <a:lnTo>
                      <a:pt x="10" y="127"/>
                    </a:lnTo>
                    <a:lnTo>
                      <a:pt x="7" y="135"/>
                    </a:lnTo>
                    <a:lnTo>
                      <a:pt x="5" y="144"/>
                    </a:lnTo>
                    <a:lnTo>
                      <a:pt x="4" y="155"/>
                    </a:lnTo>
                    <a:lnTo>
                      <a:pt x="1" y="173"/>
                    </a:lnTo>
                    <a:lnTo>
                      <a:pt x="0" y="188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2" y="251"/>
                    </a:lnTo>
                    <a:lnTo>
                      <a:pt x="4" y="262"/>
                    </a:lnTo>
                    <a:lnTo>
                      <a:pt x="6" y="274"/>
                    </a:lnTo>
                    <a:lnTo>
                      <a:pt x="10" y="290"/>
                    </a:lnTo>
                    <a:lnTo>
                      <a:pt x="13" y="304"/>
                    </a:lnTo>
                    <a:lnTo>
                      <a:pt x="18" y="319"/>
                    </a:lnTo>
                    <a:lnTo>
                      <a:pt x="23" y="332"/>
                    </a:lnTo>
                    <a:lnTo>
                      <a:pt x="28" y="341"/>
                    </a:lnTo>
                    <a:lnTo>
                      <a:pt x="36" y="354"/>
                    </a:lnTo>
                    <a:lnTo>
                      <a:pt x="42" y="365"/>
                    </a:lnTo>
                    <a:lnTo>
                      <a:pt x="48" y="373"/>
                    </a:lnTo>
                    <a:lnTo>
                      <a:pt x="54" y="382"/>
                    </a:lnTo>
                    <a:lnTo>
                      <a:pt x="63" y="390"/>
                    </a:lnTo>
                    <a:lnTo>
                      <a:pt x="70" y="395"/>
                    </a:lnTo>
                    <a:lnTo>
                      <a:pt x="79" y="402"/>
                    </a:lnTo>
                    <a:lnTo>
                      <a:pt x="86" y="407"/>
                    </a:lnTo>
                    <a:lnTo>
                      <a:pt x="95" y="411"/>
                    </a:lnTo>
                    <a:lnTo>
                      <a:pt x="102" y="413"/>
                    </a:lnTo>
                    <a:lnTo>
                      <a:pt x="112" y="415"/>
                    </a:lnTo>
                    <a:lnTo>
                      <a:pt x="121" y="416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9" name="Oval 27"/>
              <p:cNvSpPr>
                <a:spLocks noChangeArrowheads="1"/>
              </p:cNvSpPr>
              <p:nvPr/>
            </p:nvSpPr>
            <p:spPr bwMode="auto">
              <a:xfrm>
                <a:off x="2375" y="2776"/>
                <a:ext cx="250" cy="204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0" name="Oval 28"/>
              <p:cNvSpPr>
                <a:spLocks noChangeArrowheads="1"/>
              </p:cNvSpPr>
              <p:nvPr/>
            </p:nvSpPr>
            <p:spPr bwMode="auto">
              <a:xfrm>
                <a:off x="2494" y="2863"/>
                <a:ext cx="31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21" name="Group 29"/>
            <p:cNvGrpSpPr>
              <a:grpSpLocks/>
            </p:cNvGrpSpPr>
            <p:nvPr/>
          </p:nvGrpSpPr>
          <p:grpSpPr bwMode="auto">
            <a:xfrm>
              <a:off x="1806" y="2264"/>
              <a:ext cx="1607" cy="336"/>
              <a:chOff x="1806" y="2264"/>
              <a:chExt cx="1607" cy="336"/>
            </a:xfrm>
          </p:grpSpPr>
          <p:sp>
            <p:nvSpPr>
              <p:cNvPr id="136222" name="Freeform 30"/>
              <p:cNvSpPr>
                <a:spLocks/>
              </p:cNvSpPr>
              <p:nvPr/>
            </p:nvSpPr>
            <p:spPr bwMode="auto">
              <a:xfrm>
                <a:off x="1806" y="2264"/>
                <a:ext cx="1484" cy="336"/>
              </a:xfrm>
              <a:custGeom>
                <a:avLst/>
                <a:gdLst/>
                <a:ahLst/>
                <a:cxnLst>
                  <a:cxn ang="0">
                    <a:pos x="122" y="416"/>
                  </a:cxn>
                  <a:cxn ang="0">
                    <a:pos x="1483" y="672"/>
                  </a:cxn>
                  <a:cxn ang="0">
                    <a:pos x="1484" y="256"/>
                  </a:cxn>
                  <a:cxn ang="0">
                    <a:pos x="123" y="0"/>
                  </a:cxn>
                  <a:cxn ang="0">
                    <a:pos x="114" y="0"/>
                  </a:cxn>
                  <a:cxn ang="0">
                    <a:pos x="108" y="2"/>
                  </a:cxn>
                  <a:cxn ang="0">
                    <a:pos x="99" y="4"/>
                  </a:cxn>
                  <a:cxn ang="0">
                    <a:pos x="93" y="7"/>
                  </a:cxn>
                  <a:cxn ang="0">
                    <a:pos x="86" y="11"/>
                  </a:cxn>
                  <a:cxn ang="0">
                    <a:pos x="78" y="15"/>
                  </a:cxn>
                  <a:cxn ang="0">
                    <a:pos x="70" y="21"/>
                  </a:cxn>
                  <a:cxn ang="0">
                    <a:pos x="61" y="31"/>
                  </a:cxn>
                  <a:cxn ang="0">
                    <a:pos x="54" y="37"/>
                  </a:cxn>
                  <a:cxn ang="0">
                    <a:pos x="49" y="44"/>
                  </a:cxn>
                  <a:cxn ang="0">
                    <a:pos x="44" y="50"/>
                  </a:cxn>
                  <a:cxn ang="0">
                    <a:pos x="39" y="59"/>
                  </a:cxn>
                  <a:cxn ang="0">
                    <a:pos x="33" y="67"/>
                  </a:cxn>
                  <a:cxn ang="0">
                    <a:pos x="29" y="77"/>
                  </a:cxn>
                  <a:cxn ang="0">
                    <a:pos x="24" y="86"/>
                  </a:cxn>
                  <a:cxn ang="0">
                    <a:pos x="20" y="97"/>
                  </a:cxn>
                  <a:cxn ang="0">
                    <a:pos x="15" y="109"/>
                  </a:cxn>
                  <a:cxn ang="0">
                    <a:pos x="13" y="118"/>
                  </a:cxn>
                  <a:cxn ang="0">
                    <a:pos x="10" y="126"/>
                  </a:cxn>
                  <a:cxn ang="0">
                    <a:pos x="8" y="136"/>
                  </a:cxn>
                  <a:cxn ang="0">
                    <a:pos x="7" y="145"/>
                  </a:cxn>
                  <a:cxn ang="0">
                    <a:pos x="4" y="155"/>
                  </a:cxn>
                  <a:cxn ang="0">
                    <a:pos x="2" y="172"/>
                  </a:cxn>
                  <a:cxn ang="0">
                    <a:pos x="0" y="188"/>
                  </a:cxn>
                  <a:cxn ang="0">
                    <a:pos x="0" y="204"/>
                  </a:cxn>
                  <a:cxn ang="0">
                    <a:pos x="0" y="220"/>
                  </a:cxn>
                  <a:cxn ang="0">
                    <a:pos x="2" y="235"/>
                  </a:cxn>
                  <a:cxn ang="0">
                    <a:pos x="3" y="250"/>
                  </a:cxn>
                  <a:cxn ang="0">
                    <a:pos x="4" y="263"/>
                  </a:cxn>
                  <a:cxn ang="0">
                    <a:pos x="7" y="275"/>
                  </a:cxn>
                  <a:cxn ang="0">
                    <a:pos x="10" y="290"/>
                  </a:cxn>
                  <a:cxn ang="0">
                    <a:pos x="14" y="305"/>
                  </a:cxn>
                  <a:cxn ang="0">
                    <a:pos x="19" y="319"/>
                  </a:cxn>
                  <a:cxn ang="0">
                    <a:pos x="25" y="332"/>
                  </a:cxn>
                  <a:cxn ang="0">
                    <a:pos x="29" y="342"/>
                  </a:cxn>
                  <a:cxn ang="0">
                    <a:pos x="36" y="355"/>
                  </a:cxn>
                  <a:cxn ang="0">
                    <a:pos x="44" y="364"/>
                  </a:cxn>
                  <a:cxn ang="0">
                    <a:pos x="49" y="373"/>
                  </a:cxn>
                  <a:cxn ang="0">
                    <a:pos x="56" y="382"/>
                  </a:cxn>
                  <a:cxn ang="0">
                    <a:pos x="64" y="389"/>
                  </a:cxn>
                  <a:cxn ang="0">
                    <a:pos x="71" y="395"/>
                  </a:cxn>
                  <a:cxn ang="0">
                    <a:pos x="80" y="402"/>
                  </a:cxn>
                  <a:cxn ang="0">
                    <a:pos x="87" y="407"/>
                  </a:cxn>
                  <a:cxn ang="0">
                    <a:pos x="97" y="411"/>
                  </a:cxn>
                  <a:cxn ang="0">
                    <a:pos x="103" y="412"/>
                  </a:cxn>
                  <a:cxn ang="0">
                    <a:pos x="113" y="415"/>
                  </a:cxn>
                  <a:cxn ang="0">
                    <a:pos x="122" y="416"/>
                  </a:cxn>
                </a:cxnLst>
                <a:rect l="0" t="0" r="r" b="b"/>
                <a:pathLst>
                  <a:path w="1484" h="672">
                    <a:moveTo>
                      <a:pt x="122" y="416"/>
                    </a:moveTo>
                    <a:lnTo>
                      <a:pt x="1483" y="672"/>
                    </a:lnTo>
                    <a:lnTo>
                      <a:pt x="1484" y="256"/>
                    </a:lnTo>
                    <a:lnTo>
                      <a:pt x="123" y="0"/>
                    </a:lnTo>
                    <a:lnTo>
                      <a:pt x="114" y="0"/>
                    </a:lnTo>
                    <a:lnTo>
                      <a:pt x="108" y="2"/>
                    </a:lnTo>
                    <a:lnTo>
                      <a:pt x="99" y="4"/>
                    </a:lnTo>
                    <a:lnTo>
                      <a:pt x="93" y="7"/>
                    </a:lnTo>
                    <a:lnTo>
                      <a:pt x="86" y="11"/>
                    </a:lnTo>
                    <a:lnTo>
                      <a:pt x="78" y="15"/>
                    </a:lnTo>
                    <a:lnTo>
                      <a:pt x="70" y="21"/>
                    </a:lnTo>
                    <a:lnTo>
                      <a:pt x="61" y="31"/>
                    </a:lnTo>
                    <a:lnTo>
                      <a:pt x="54" y="37"/>
                    </a:lnTo>
                    <a:lnTo>
                      <a:pt x="49" y="44"/>
                    </a:lnTo>
                    <a:lnTo>
                      <a:pt x="44" y="50"/>
                    </a:lnTo>
                    <a:lnTo>
                      <a:pt x="39" y="59"/>
                    </a:lnTo>
                    <a:lnTo>
                      <a:pt x="33" y="67"/>
                    </a:lnTo>
                    <a:lnTo>
                      <a:pt x="29" y="77"/>
                    </a:lnTo>
                    <a:lnTo>
                      <a:pt x="24" y="86"/>
                    </a:lnTo>
                    <a:lnTo>
                      <a:pt x="20" y="97"/>
                    </a:lnTo>
                    <a:lnTo>
                      <a:pt x="15" y="109"/>
                    </a:lnTo>
                    <a:lnTo>
                      <a:pt x="13" y="118"/>
                    </a:lnTo>
                    <a:lnTo>
                      <a:pt x="10" y="126"/>
                    </a:lnTo>
                    <a:lnTo>
                      <a:pt x="8" y="136"/>
                    </a:lnTo>
                    <a:lnTo>
                      <a:pt x="7" y="145"/>
                    </a:lnTo>
                    <a:lnTo>
                      <a:pt x="4" y="155"/>
                    </a:lnTo>
                    <a:lnTo>
                      <a:pt x="2" y="172"/>
                    </a:lnTo>
                    <a:lnTo>
                      <a:pt x="0" y="188"/>
                    </a:lnTo>
                    <a:lnTo>
                      <a:pt x="0" y="204"/>
                    </a:lnTo>
                    <a:lnTo>
                      <a:pt x="0" y="220"/>
                    </a:lnTo>
                    <a:lnTo>
                      <a:pt x="2" y="235"/>
                    </a:lnTo>
                    <a:lnTo>
                      <a:pt x="3" y="250"/>
                    </a:lnTo>
                    <a:lnTo>
                      <a:pt x="4" y="263"/>
                    </a:lnTo>
                    <a:lnTo>
                      <a:pt x="7" y="275"/>
                    </a:lnTo>
                    <a:lnTo>
                      <a:pt x="10" y="290"/>
                    </a:lnTo>
                    <a:lnTo>
                      <a:pt x="14" y="305"/>
                    </a:lnTo>
                    <a:lnTo>
                      <a:pt x="19" y="319"/>
                    </a:lnTo>
                    <a:lnTo>
                      <a:pt x="25" y="332"/>
                    </a:lnTo>
                    <a:lnTo>
                      <a:pt x="29" y="342"/>
                    </a:lnTo>
                    <a:lnTo>
                      <a:pt x="36" y="355"/>
                    </a:lnTo>
                    <a:lnTo>
                      <a:pt x="44" y="364"/>
                    </a:lnTo>
                    <a:lnTo>
                      <a:pt x="49" y="373"/>
                    </a:lnTo>
                    <a:lnTo>
                      <a:pt x="56" y="382"/>
                    </a:lnTo>
                    <a:lnTo>
                      <a:pt x="64" y="389"/>
                    </a:lnTo>
                    <a:lnTo>
                      <a:pt x="71" y="395"/>
                    </a:lnTo>
                    <a:lnTo>
                      <a:pt x="80" y="402"/>
                    </a:lnTo>
                    <a:lnTo>
                      <a:pt x="87" y="407"/>
                    </a:lnTo>
                    <a:lnTo>
                      <a:pt x="97" y="411"/>
                    </a:lnTo>
                    <a:lnTo>
                      <a:pt x="103" y="412"/>
                    </a:lnTo>
                    <a:lnTo>
                      <a:pt x="113" y="415"/>
                    </a:lnTo>
                    <a:lnTo>
                      <a:pt x="122" y="416"/>
                    </a:lnTo>
                    <a:close/>
                  </a:path>
                </a:pathLst>
              </a:custGeom>
              <a:solidFill>
                <a:srgbClr val="A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3" name="Oval 31"/>
              <p:cNvSpPr>
                <a:spLocks noChangeArrowheads="1"/>
              </p:cNvSpPr>
              <p:nvPr/>
            </p:nvSpPr>
            <p:spPr bwMode="auto">
              <a:xfrm>
                <a:off x="3165" y="2395"/>
                <a:ext cx="248" cy="202"/>
              </a:xfrm>
              <a:prstGeom prst="ellipse">
                <a:avLst/>
              </a:prstGeom>
              <a:solidFill>
                <a:srgbClr val="C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4" name="Oval 32"/>
              <p:cNvSpPr>
                <a:spLocks noChangeArrowheads="1"/>
              </p:cNvSpPr>
              <p:nvPr/>
            </p:nvSpPr>
            <p:spPr bwMode="auto">
              <a:xfrm>
                <a:off x="3285" y="2480"/>
                <a:ext cx="31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25" name="Group 33"/>
            <p:cNvGrpSpPr>
              <a:grpSpLocks/>
            </p:cNvGrpSpPr>
            <p:nvPr/>
          </p:nvGrpSpPr>
          <p:grpSpPr bwMode="auto">
            <a:xfrm>
              <a:off x="1561" y="2319"/>
              <a:ext cx="1606" cy="336"/>
              <a:chOff x="1561" y="2319"/>
              <a:chExt cx="1606" cy="336"/>
            </a:xfrm>
          </p:grpSpPr>
          <p:sp>
            <p:nvSpPr>
              <p:cNvPr id="136226" name="Freeform 34"/>
              <p:cNvSpPr>
                <a:spLocks/>
              </p:cNvSpPr>
              <p:nvPr/>
            </p:nvSpPr>
            <p:spPr bwMode="auto">
              <a:xfrm>
                <a:off x="1561" y="2319"/>
                <a:ext cx="1483" cy="336"/>
              </a:xfrm>
              <a:custGeom>
                <a:avLst/>
                <a:gdLst/>
                <a:ahLst/>
                <a:cxnLst>
                  <a:cxn ang="0">
                    <a:pos x="121" y="416"/>
                  </a:cxn>
                  <a:cxn ang="0">
                    <a:pos x="1482" y="673"/>
                  </a:cxn>
                  <a:cxn ang="0">
                    <a:pos x="1483" y="256"/>
                  </a:cxn>
                  <a:cxn ang="0">
                    <a:pos x="122" y="0"/>
                  </a:cxn>
                  <a:cxn ang="0">
                    <a:pos x="114" y="2"/>
                  </a:cxn>
                  <a:cxn ang="0">
                    <a:pos x="107" y="3"/>
                  </a:cxn>
                  <a:cxn ang="0">
                    <a:pos x="98" y="6"/>
                  </a:cxn>
                  <a:cxn ang="0">
                    <a:pos x="92" y="8"/>
                  </a:cxn>
                  <a:cxn ang="0">
                    <a:pos x="86" y="12"/>
                  </a:cxn>
                  <a:cxn ang="0">
                    <a:pos x="77" y="16"/>
                  </a:cxn>
                  <a:cxn ang="0">
                    <a:pos x="69" y="23"/>
                  </a:cxn>
                  <a:cxn ang="0">
                    <a:pos x="60" y="30"/>
                  </a:cxn>
                  <a:cxn ang="0">
                    <a:pos x="54" y="38"/>
                  </a:cxn>
                  <a:cxn ang="0">
                    <a:pos x="48" y="45"/>
                  </a:cxn>
                  <a:cxn ang="0">
                    <a:pos x="43" y="51"/>
                  </a:cxn>
                  <a:cxn ang="0">
                    <a:pos x="38" y="59"/>
                  </a:cxn>
                  <a:cxn ang="0">
                    <a:pos x="32" y="69"/>
                  </a:cxn>
                  <a:cxn ang="0">
                    <a:pos x="28" y="78"/>
                  </a:cxn>
                  <a:cxn ang="0">
                    <a:pos x="23" y="87"/>
                  </a:cxn>
                  <a:cxn ang="0">
                    <a:pos x="19" y="97"/>
                  </a:cxn>
                  <a:cxn ang="0">
                    <a:pos x="14" y="111"/>
                  </a:cxn>
                  <a:cxn ang="0">
                    <a:pos x="12" y="120"/>
                  </a:cxn>
                  <a:cxn ang="0">
                    <a:pos x="9" y="128"/>
                  </a:cxn>
                  <a:cxn ang="0">
                    <a:pos x="7" y="135"/>
                  </a:cxn>
                  <a:cxn ang="0">
                    <a:pos x="6" y="145"/>
                  </a:cxn>
                  <a:cxn ang="0">
                    <a:pos x="3" y="156"/>
                  </a:cxn>
                  <a:cxn ang="0">
                    <a:pos x="1" y="173"/>
                  </a:cxn>
                  <a:cxn ang="0">
                    <a:pos x="0" y="189"/>
                  </a:cxn>
                  <a:cxn ang="0">
                    <a:pos x="0" y="205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2" y="251"/>
                  </a:cxn>
                  <a:cxn ang="0">
                    <a:pos x="4" y="263"/>
                  </a:cxn>
                  <a:cxn ang="0">
                    <a:pos x="7" y="276"/>
                  </a:cxn>
                  <a:cxn ang="0">
                    <a:pos x="11" y="292"/>
                  </a:cxn>
                  <a:cxn ang="0">
                    <a:pos x="14" y="306"/>
                  </a:cxn>
                  <a:cxn ang="0">
                    <a:pos x="19" y="320"/>
                  </a:cxn>
                  <a:cxn ang="0">
                    <a:pos x="24" y="334"/>
                  </a:cxn>
                  <a:cxn ang="0">
                    <a:pos x="28" y="343"/>
                  </a:cxn>
                  <a:cxn ang="0">
                    <a:pos x="35" y="355"/>
                  </a:cxn>
                  <a:cxn ang="0">
                    <a:pos x="43" y="365"/>
                  </a:cxn>
                  <a:cxn ang="0">
                    <a:pos x="48" y="373"/>
                  </a:cxn>
                  <a:cxn ang="0">
                    <a:pos x="55" y="383"/>
                  </a:cxn>
                  <a:cxn ang="0">
                    <a:pos x="63" y="390"/>
                  </a:cxn>
                  <a:cxn ang="0">
                    <a:pos x="70" y="397"/>
                  </a:cxn>
                  <a:cxn ang="0">
                    <a:pos x="79" y="402"/>
                  </a:cxn>
                  <a:cxn ang="0">
                    <a:pos x="87" y="407"/>
                  </a:cxn>
                  <a:cxn ang="0">
                    <a:pos x="96" y="412"/>
                  </a:cxn>
                  <a:cxn ang="0">
                    <a:pos x="102" y="414"/>
                  </a:cxn>
                  <a:cxn ang="0">
                    <a:pos x="112" y="416"/>
                  </a:cxn>
                  <a:cxn ang="0">
                    <a:pos x="121" y="416"/>
                  </a:cxn>
                </a:cxnLst>
                <a:rect l="0" t="0" r="r" b="b"/>
                <a:pathLst>
                  <a:path w="1483" h="673">
                    <a:moveTo>
                      <a:pt x="121" y="416"/>
                    </a:moveTo>
                    <a:lnTo>
                      <a:pt x="1482" y="673"/>
                    </a:lnTo>
                    <a:lnTo>
                      <a:pt x="1483" y="256"/>
                    </a:lnTo>
                    <a:lnTo>
                      <a:pt x="122" y="0"/>
                    </a:lnTo>
                    <a:lnTo>
                      <a:pt x="114" y="2"/>
                    </a:lnTo>
                    <a:lnTo>
                      <a:pt x="107" y="3"/>
                    </a:lnTo>
                    <a:lnTo>
                      <a:pt x="98" y="6"/>
                    </a:lnTo>
                    <a:lnTo>
                      <a:pt x="92" y="8"/>
                    </a:lnTo>
                    <a:lnTo>
                      <a:pt x="86" y="12"/>
                    </a:lnTo>
                    <a:lnTo>
                      <a:pt x="77" y="16"/>
                    </a:lnTo>
                    <a:lnTo>
                      <a:pt x="69" y="23"/>
                    </a:lnTo>
                    <a:lnTo>
                      <a:pt x="60" y="30"/>
                    </a:lnTo>
                    <a:lnTo>
                      <a:pt x="54" y="38"/>
                    </a:lnTo>
                    <a:lnTo>
                      <a:pt x="48" y="45"/>
                    </a:lnTo>
                    <a:lnTo>
                      <a:pt x="43" y="51"/>
                    </a:lnTo>
                    <a:lnTo>
                      <a:pt x="38" y="59"/>
                    </a:lnTo>
                    <a:lnTo>
                      <a:pt x="32" y="69"/>
                    </a:lnTo>
                    <a:lnTo>
                      <a:pt x="28" y="78"/>
                    </a:lnTo>
                    <a:lnTo>
                      <a:pt x="23" y="87"/>
                    </a:lnTo>
                    <a:lnTo>
                      <a:pt x="19" y="97"/>
                    </a:lnTo>
                    <a:lnTo>
                      <a:pt x="14" y="111"/>
                    </a:lnTo>
                    <a:lnTo>
                      <a:pt x="12" y="120"/>
                    </a:lnTo>
                    <a:lnTo>
                      <a:pt x="9" y="128"/>
                    </a:lnTo>
                    <a:lnTo>
                      <a:pt x="7" y="135"/>
                    </a:lnTo>
                    <a:lnTo>
                      <a:pt x="6" y="145"/>
                    </a:lnTo>
                    <a:lnTo>
                      <a:pt x="3" y="156"/>
                    </a:lnTo>
                    <a:lnTo>
                      <a:pt x="1" y="173"/>
                    </a:lnTo>
                    <a:lnTo>
                      <a:pt x="0" y="189"/>
                    </a:lnTo>
                    <a:lnTo>
                      <a:pt x="0" y="205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2" y="251"/>
                    </a:lnTo>
                    <a:lnTo>
                      <a:pt x="4" y="263"/>
                    </a:lnTo>
                    <a:lnTo>
                      <a:pt x="7" y="276"/>
                    </a:lnTo>
                    <a:lnTo>
                      <a:pt x="11" y="292"/>
                    </a:lnTo>
                    <a:lnTo>
                      <a:pt x="14" y="306"/>
                    </a:lnTo>
                    <a:lnTo>
                      <a:pt x="19" y="320"/>
                    </a:lnTo>
                    <a:lnTo>
                      <a:pt x="24" y="334"/>
                    </a:lnTo>
                    <a:lnTo>
                      <a:pt x="28" y="343"/>
                    </a:lnTo>
                    <a:lnTo>
                      <a:pt x="35" y="355"/>
                    </a:lnTo>
                    <a:lnTo>
                      <a:pt x="43" y="365"/>
                    </a:lnTo>
                    <a:lnTo>
                      <a:pt x="48" y="373"/>
                    </a:lnTo>
                    <a:lnTo>
                      <a:pt x="55" y="383"/>
                    </a:lnTo>
                    <a:lnTo>
                      <a:pt x="63" y="390"/>
                    </a:lnTo>
                    <a:lnTo>
                      <a:pt x="70" y="397"/>
                    </a:lnTo>
                    <a:lnTo>
                      <a:pt x="79" y="402"/>
                    </a:lnTo>
                    <a:lnTo>
                      <a:pt x="87" y="407"/>
                    </a:lnTo>
                    <a:lnTo>
                      <a:pt x="96" y="412"/>
                    </a:lnTo>
                    <a:lnTo>
                      <a:pt x="102" y="414"/>
                    </a:lnTo>
                    <a:lnTo>
                      <a:pt x="112" y="416"/>
                    </a:lnTo>
                    <a:lnTo>
                      <a:pt x="121" y="416"/>
                    </a:lnTo>
                    <a:close/>
                  </a:path>
                </a:pathLst>
              </a:custGeom>
              <a:solidFill>
                <a:srgbClr val="A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7" name="Oval 35"/>
              <p:cNvSpPr>
                <a:spLocks noChangeArrowheads="1"/>
              </p:cNvSpPr>
              <p:nvPr/>
            </p:nvSpPr>
            <p:spPr bwMode="auto">
              <a:xfrm>
                <a:off x="2919" y="2450"/>
                <a:ext cx="248" cy="202"/>
              </a:xfrm>
              <a:prstGeom prst="ellipse">
                <a:avLst/>
              </a:prstGeom>
              <a:solidFill>
                <a:srgbClr val="E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8" name="Oval 36"/>
              <p:cNvSpPr>
                <a:spLocks noChangeArrowheads="1"/>
              </p:cNvSpPr>
              <p:nvPr/>
            </p:nvSpPr>
            <p:spPr bwMode="auto">
              <a:xfrm>
                <a:off x="3040" y="2534"/>
                <a:ext cx="31" cy="2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29" name="Group 37"/>
            <p:cNvGrpSpPr>
              <a:grpSpLocks/>
            </p:cNvGrpSpPr>
            <p:nvPr/>
          </p:nvGrpSpPr>
          <p:grpSpPr bwMode="auto">
            <a:xfrm>
              <a:off x="1317" y="2376"/>
              <a:ext cx="1607" cy="337"/>
              <a:chOff x="1317" y="2376"/>
              <a:chExt cx="1607" cy="337"/>
            </a:xfrm>
          </p:grpSpPr>
          <p:sp>
            <p:nvSpPr>
              <p:cNvPr id="136230" name="Freeform 38"/>
              <p:cNvSpPr>
                <a:spLocks/>
              </p:cNvSpPr>
              <p:nvPr/>
            </p:nvSpPr>
            <p:spPr bwMode="auto">
              <a:xfrm>
                <a:off x="1317" y="2376"/>
                <a:ext cx="1483" cy="337"/>
              </a:xfrm>
              <a:custGeom>
                <a:avLst/>
                <a:gdLst/>
                <a:ahLst/>
                <a:cxnLst>
                  <a:cxn ang="0">
                    <a:pos x="122" y="416"/>
                  </a:cxn>
                  <a:cxn ang="0">
                    <a:pos x="1483" y="673"/>
                  </a:cxn>
                  <a:cxn ang="0">
                    <a:pos x="1483" y="256"/>
                  </a:cxn>
                  <a:cxn ang="0">
                    <a:pos x="122" y="0"/>
                  </a:cxn>
                  <a:cxn ang="0">
                    <a:pos x="115" y="1"/>
                  </a:cxn>
                  <a:cxn ang="0">
                    <a:pos x="109" y="2"/>
                  </a:cxn>
                  <a:cxn ang="0">
                    <a:pos x="100" y="5"/>
                  </a:cxn>
                  <a:cxn ang="0">
                    <a:pos x="93" y="8"/>
                  </a:cxn>
                  <a:cxn ang="0">
                    <a:pos x="87" y="10"/>
                  </a:cxn>
                  <a:cxn ang="0">
                    <a:pos x="79" y="16"/>
                  </a:cxn>
                  <a:cxn ang="0">
                    <a:pos x="69" y="22"/>
                  </a:cxn>
                  <a:cxn ang="0">
                    <a:pos x="61" y="30"/>
                  </a:cxn>
                  <a:cxn ang="0">
                    <a:pos x="54" y="38"/>
                  </a:cxn>
                  <a:cxn ang="0">
                    <a:pos x="48" y="44"/>
                  </a:cxn>
                  <a:cxn ang="0">
                    <a:pos x="43" y="51"/>
                  </a:cxn>
                  <a:cxn ang="0">
                    <a:pos x="38" y="59"/>
                  </a:cxn>
                  <a:cxn ang="0">
                    <a:pos x="33" y="68"/>
                  </a:cxn>
                  <a:cxn ang="0">
                    <a:pos x="28" y="77"/>
                  </a:cxn>
                  <a:cxn ang="0">
                    <a:pos x="25" y="86"/>
                  </a:cxn>
                  <a:cxn ang="0">
                    <a:pos x="20" y="97"/>
                  </a:cxn>
                  <a:cxn ang="0">
                    <a:pos x="16" y="110"/>
                  </a:cxn>
                  <a:cxn ang="0">
                    <a:pos x="12" y="119"/>
                  </a:cxn>
                  <a:cxn ang="0">
                    <a:pos x="10" y="127"/>
                  </a:cxn>
                  <a:cxn ang="0">
                    <a:pos x="9" y="135"/>
                  </a:cxn>
                  <a:cxn ang="0">
                    <a:pos x="6" y="144"/>
                  </a:cxn>
                  <a:cxn ang="0">
                    <a:pos x="4" y="156"/>
                  </a:cxn>
                  <a:cxn ang="0">
                    <a:pos x="2" y="173"/>
                  </a:cxn>
                  <a:cxn ang="0">
                    <a:pos x="0" y="189"/>
                  </a:cxn>
                  <a:cxn ang="0">
                    <a:pos x="0" y="204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4" y="250"/>
                  </a:cxn>
                  <a:cxn ang="0">
                    <a:pos x="5" y="262"/>
                  </a:cxn>
                  <a:cxn ang="0">
                    <a:pos x="7" y="275"/>
                  </a:cxn>
                  <a:cxn ang="0">
                    <a:pos x="11" y="291"/>
                  </a:cxn>
                  <a:cxn ang="0">
                    <a:pos x="15" y="305"/>
                  </a:cxn>
                  <a:cxn ang="0">
                    <a:pos x="20" y="320"/>
                  </a:cxn>
                  <a:cxn ang="0">
                    <a:pos x="25" y="333"/>
                  </a:cxn>
                  <a:cxn ang="0">
                    <a:pos x="30" y="342"/>
                  </a:cxn>
                  <a:cxn ang="0">
                    <a:pos x="36" y="354"/>
                  </a:cxn>
                  <a:cxn ang="0">
                    <a:pos x="43" y="365"/>
                  </a:cxn>
                  <a:cxn ang="0">
                    <a:pos x="48" y="372"/>
                  </a:cxn>
                  <a:cxn ang="0">
                    <a:pos x="56" y="383"/>
                  </a:cxn>
                  <a:cxn ang="0">
                    <a:pos x="63" y="389"/>
                  </a:cxn>
                  <a:cxn ang="0">
                    <a:pos x="72" y="396"/>
                  </a:cxn>
                  <a:cxn ang="0">
                    <a:pos x="80" y="401"/>
                  </a:cxn>
                  <a:cxn ang="0">
                    <a:pos x="88" y="407"/>
                  </a:cxn>
                  <a:cxn ang="0">
                    <a:pos x="96" y="412"/>
                  </a:cxn>
                  <a:cxn ang="0">
                    <a:pos x="104" y="413"/>
                  </a:cxn>
                  <a:cxn ang="0">
                    <a:pos x="112" y="416"/>
                  </a:cxn>
                  <a:cxn ang="0">
                    <a:pos x="122" y="416"/>
                  </a:cxn>
                </a:cxnLst>
                <a:rect l="0" t="0" r="r" b="b"/>
                <a:pathLst>
                  <a:path w="1483" h="673">
                    <a:moveTo>
                      <a:pt x="122" y="416"/>
                    </a:moveTo>
                    <a:lnTo>
                      <a:pt x="1483" y="673"/>
                    </a:lnTo>
                    <a:lnTo>
                      <a:pt x="1483" y="256"/>
                    </a:lnTo>
                    <a:lnTo>
                      <a:pt x="122" y="0"/>
                    </a:lnTo>
                    <a:lnTo>
                      <a:pt x="115" y="1"/>
                    </a:lnTo>
                    <a:lnTo>
                      <a:pt x="109" y="2"/>
                    </a:lnTo>
                    <a:lnTo>
                      <a:pt x="100" y="5"/>
                    </a:lnTo>
                    <a:lnTo>
                      <a:pt x="93" y="8"/>
                    </a:lnTo>
                    <a:lnTo>
                      <a:pt x="87" y="10"/>
                    </a:lnTo>
                    <a:lnTo>
                      <a:pt x="79" y="16"/>
                    </a:lnTo>
                    <a:lnTo>
                      <a:pt x="69" y="22"/>
                    </a:lnTo>
                    <a:lnTo>
                      <a:pt x="61" y="30"/>
                    </a:lnTo>
                    <a:lnTo>
                      <a:pt x="54" y="38"/>
                    </a:lnTo>
                    <a:lnTo>
                      <a:pt x="48" y="44"/>
                    </a:lnTo>
                    <a:lnTo>
                      <a:pt x="43" y="51"/>
                    </a:lnTo>
                    <a:lnTo>
                      <a:pt x="38" y="59"/>
                    </a:lnTo>
                    <a:lnTo>
                      <a:pt x="33" y="68"/>
                    </a:lnTo>
                    <a:lnTo>
                      <a:pt x="28" y="77"/>
                    </a:lnTo>
                    <a:lnTo>
                      <a:pt x="25" y="86"/>
                    </a:lnTo>
                    <a:lnTo>
                      <a:pt x="20" y="97"/>
                    </a:lnTo>
                    <a:lnTo>
                      <a:pt x="16" y="110"/>
                    </a:lnTo>
                    <a:lnTo>
                      <a:pt x="12" y="119"/>
                    </a:lnTo>
                    <a:lnTo>
                      <a:pt x="10" y="127"/>
                    </a:lnTo>
                    <a:lnTo>
                      <a:pt x="9" y="135"/>
                    </a:lnTo>
                    <a:lnTo>
                      <a:pt x="6" y="144"/>
                    </a:lnTo>
                    <a:lnTo>
                      <a:pt x="4" y="156"/>
                    </a:lnTo>
                    <a:lnTo>
                      <a:pt x="2" y="173"/>
                    </a:lnTo>
                    <a:lnTo>
                      <a:pt x="0" y="189"/>
                    </a:lnTo>
                    <a:lnTo>
                      <a:pt x="0" y="204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4" y="250"/>
                    </a:lnTo>
                    <a:lnTo>
                      <a:pt x="5" y="262"/>
                    </a:lnTo>
                    <a:lnTo>
                      <a:pt x="7" y="275"/>
                    </a:lnTo>
                    <a:lnTo>
                      <a:pt x="11" y="291"/>
                    </a:lnTo>
                    <a:lnTo>
                      <a:pt x="15" y="305"/>
                    </a:lnTo>
                    <a:lnTo>
                      <a:pt x="20" y="320"/>
                    </a:lnTo>
                    <a:lnTo>
                      <a:pt x="25" y="333"/>
                    </a:lnTo>
                    <a:lnTo>
                      <a:pt x="30" y="342"/>
                    </a:lnTo>
                    <a:lnTo>
                      <a:pt x="36" y="354"/>
                    </a:lnTo>
                    <a:lnTo>
                      <a:pt x="43" y="365"/>
                    </a:lnTo>
                    <a:lnTo>
                      <a:pt x="48" y="372"/>
                    </a:lnTo>
                    <a:lnTo>
                      <a:pt x="56" y="383"/>
                    </a:lnTo>
                    <a:lnTo>
                      <a:pt x="63" y="389"/>
                    </a:lnTo>
                    <a:lnTo>
                      <a:pt x="72" y="396"/>
                    </a:lnTo>
                    <a:lnTo>
                      <a:pt x="80" y="401"/>
                    </a:lnTo>
                    <a:lnTo>
                      <a:pt x="88" y="407"/>
                    </a:lnTo>
                    <a:lnTo>
                      <a:pt x="96" y="412"/>
                    </a:lnTo>
                    <a:lnTo>
                      <a:pt x="104" y="413"/>
                    </a:lnTo>
                    <a:lnTo>
                      <a:pt x="112" y="416"/>
                    </a:lnTo>
                    <a:lnTo>
                      <a:pt x="122" y="416"/>
                    </a:lnTo>
                    <a:close/>
                  </a:path>
                </a:pathLst>
              </a:custGeom>
              <a:solidFill>
                <a:srgbClr val="A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1" name="Oval 39"/>
              <p:cNvSpPr>
                <a:spLocks noChangeArrowheads="1"/>
              </p:cNvSpPr>
              <p:nvPr/>
            </p:nvSpPr>
            <p:spPr bwMode="auto">
              <a:xfrm>
                <a:off x="2675" y="2507"/>
                <a:ext cx="249" cy="203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2" name="Oval 40"/>
              <p:cNvSpPr>
                <a:spLocks noChangeArrowheads="1"/>
              </p:cNvSpPr>
              <p:nvPr/>
            </p:nvSpPr>
            <p:spPr bwMode="auto">
              <a:xfrm>
                <a:off x="2795" y="2597"/>
                <a:ext cx="32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33" name="Freeform 41"/>
            <p:cNvSpPr>
              <a:spLocks/>
            </p:cNvSpPr>
            <p:nvPr/>
          </p:nvSpPr>
          <p:spPr bwMode="auto">
            <a:xfrm>
              <a:off x="2799" y="2599"/>
              <a:ext cx="1702" cy="594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94" y="23"/>
                </a:cxn>
                <a:cxn ang="0">
                  <a:pos x="203" y="58"/>
                </a:cxn>
                <a:cxn ang="0">
                  <a:pos x="320" y="105"/>
                </a:cxn>
                <a:cxn ang="0">
                  <a:pos x="407" y="148"/>
                </a:cxn>
                <a:cxn ang="0">
                  <a:pos x="491" y="206"/>
                </a:cxn>
                <a:cxn ang="0">
                  <a:pos x="561" y="273"/>
                </a:cxn>
                <a:cxn ang="0">
                  <a:pos x="642" y="352"/>
                </a:cxn>
                <a:cxn ang="0">
                  <a:pos x="706" y="421"/>
                </a:cxn>
                <a:cxn ang="0">
                  <a:pos x="782" y="518"/>
                </a:cxn>
                <a:cxn ang="0">
                  <a:pos x="854" y="645"/>
                </a:cxn>
                <a:cxn ang="0">
                  <a:pos x="922" y="790"/>
                </a:cxn>
                <a:cxn ang="0">
                  <a:pos x="959" y="883"/>
                </a:cxn>
                <a:cxn ang="0">
                  <a:pos x="989" y="975"/>
                </a:cxn>
                <a:cxn ang="0">
                  <a:pos x="1012" y="1034"/>
                </a:cxn>
                <a:cxn ang="0">
                  <a:pos x="1057" y="1086"/>
                </a:cxn>
                <a:cxn ang="0">
                  <a:pos x="1136" y="1127"/>
                </a:cxn>
                <a:cxn ang="0">
                  <a:pos x="1245" y="1149"/>
                </a:cxn>
                <a:cxn ang="0">
                  <a:pos x="1357" y="1143"/>
                </a:cxn>
                <a:cxn ang="0">
                  <a:pos x="1489" y="1110"/>
                </a:cxn>
                <a:cxn ang="0">
                  <a:pos x="1614" y="1069"/>
                </a:cxn>
                <a:cxn ang="0">
                  <a:pos x="1702" y="1060"/>
                </a:cxn>
                <a:cxn ang="0">
                  <a:pos x="1564" y="1126"/>
                </a:cxn>
                <a:cxn ang="0">
                  <a:pos x="1413" y="1166"/>
                </a:cxn>
                <a:cxn ang="0">
                  <a:pos x="1297" y="1187"/>
                </a:cxn>
                <a:cxn ang="0">
                  <a:pos x="1193" y="1181"/>
                </a:cxn>
                <a:cxn ang="0">
                  <a:pos x="1109" y="1158"/>
                </a:cxn>
                <a:cxn ang="0">
                  <a:pos x="1033" y="1115"/>
                </a:cxn>
                <a:cxn ang="0">
                  <a:pos x="981" y="1051"/>
                </a:cxn>
                <a:cxn ang="0">
                  <a:pos x="944" y="939"/>
                </a:cxn>
                <a:cxn ang="0">
                  <a:pos x="906" y="833"/>
                </a:cxn>
                <a:cxn ang="0">
                  <a:pos x="850" y="711"/>
                </a:cxn>
                <a:cxn ang="0">
                  <a:pos x="780" y="576"/>
                </a:cxn>
                <a:cxn ang="0">
                  <a:pos x="716" y="481"/>
                </a:cxn>
                <a:cxn ang="0">
                  <a:pos x="637" y="391"/>
                </a:cxn>
                <a:cxn ang="0">
                  <a:pos x="555" y="311"/>
                </a:cxn>
                <a:cxn ang="0">
                  <a:pos x="466" y="231"/>
                </a:cxn>
                <a:cxn ang="0">
                  <a:pos x="361" y="165"/>
                </a:cxn>
                <a:cxn ang="0">
                  <a:pos x="226" y="107"/>
                </a:cxn>
                <a:cxn ang="0">
                  <a:pos x="125" y="72"/>
                </a:cxn>
                <a:cxn ang="0">
                  <a:pos x="57" y="52"/>
                </a:cxn>
                <a:cxn ang="0">
                  <a:pos x="7" y="42"/>
                </a:cxn>
                <a:cxn ang="0">
                  <a:pos x="1" y="35"/>
                </a:cxn>
                <a:cxn ang="0">
                  <a:pos x="0" y="20"/>
                </a:cxn>
                <a:cxn ang="0">
                  <a:pos x="1" y="10"/>
                </a:cxn>
                <a:cxn ang="0">
                  <a:pos x="7" y="0"/>
                </a:cxn>
              </a:cxnLst>
              <a:rect l="0" t="0" r="r" b="b"/>
              <a:pathLst>
                <a:path w="1702" h="1187">
                  <a:moveTo>
                    <a:pt x="11" y="0"/>
                  </a:moveTo>
                  <a:lnTo>
                    <a:pt x="27" y="4"/>
                  </a:lnTo>
                  <a:lnTo>
                    <a:pt x="40" y="8"/>
                  </a:lnTo>
                  <a:lnTo>
                    <a:pt x="62" y="14"/>
                  </a:lnTo>
                  <a:lnTo>
                    <a:pt x="80" y="20"/>
                  </a:lnTo>
                  <a:lnTo>
                    <a:pt x="94" y="23"/>
                  </a:lnTo>
                  <a:lnTo>
                    <a:pt x="119" y="31"/>
                  </a:lnTo>
                  <a:lnTo>
                    <a:pt x="166" y="47"/>
                  </a:lnTo>
                  <a:lnTo>
                    <a:pt x="203" y="58"/>
                  </a:lnTo>
                  <a:lnTo>
                    <a:pt x="247" y="75"/>
                  </a:lnTo>
                  <a:lnTo>
                    <a:pt x="283" y="88"/>
                  </a:lnTo>
                  <a:lnTo>
                    <a:pt x="320" y="105"/>
                  </a:lnTo>
                  <a:lnTo>
                    <a:pt x="355" y="121"/>
                  </a:lnTo>
                  <a:lnTo>
                    <a:pt x="378" y="132"/>
                  </a:lnTo>
                  <a:lnTo>
                    <a:pt x="407" y="148"/>
                  </a:lnTo>
                  <a:lnTo>
                    <a:pt x="433" y="165"/>
                  </a:lnTo>
                  <a:lnTo>
                    <a:pt x="461" y="184"/>
                  </a:lnTo>
                  <a:lnTo>
                    <a:pt x="491" y="206"/>
                  </a:lnTo>
                  <a:lnTo>
                    <a:pt x="519" y="231"/>
                  </a:lnTo>
                  <a:lnTo>
                    <a:pt x="541" y="254"/>
                  </a:lnTo>
                  <a:lnTo>
                    <a:pt x="561" y="273"/>
                  </a:lnTo>
                  <a:lnTo>
                    <a:pt x="587" y="299"/>
                  </a:lnTo>
                  <a:lnTo>
                    <a:pt x="613" y="324"/>
                  </a:lnTo>
                  <a:lnTo>
                    <a:pt x="642" y="352"/>
                  </a:lnTo>
                  <a:lnTo>
                    <a:pt x="663" y="374"/>
                  </a:lnTo>
                  <a:lnTo>
                    <a:pt x="679" y="392"/>
                  </a:lnTo>
                  <a:lnTo>
                    <a:pt x="706" y="421"/>
                  </a:lnTo>
                  <a:lnTo>
                    <a:pt x="729" y="450"/>
                  </a:lnTo>
                  <a:lnTo>
                    <a:pt x="753" y="477"/>
                  </a:lnTo>
                  <a:lnTo>
                    <a:pt x="782" y="518"/>
                  </a:lnTo>
                  <a:lnTo>
                    <a:pt x="803" y="552"/>
                  </a:lnTo>
                  <a:lnTo>
                    <a:pt x="831" y="596"/>
                  </a:lnTo>
                  <a:lnTo>
                    <a:pt x="854" y="645"/>
                  </a:lnTo>
                  <a:lnTo>
                    <a:pt x="879" y="698"/>
                  </a:lnTo>
                  <a:lnTo>
                    <a:pt x="907" y="760"/>
                  </a:lnTo>
                  <a:lnTo>
                    <a:pt x="922" y="790"/>
                  </a:lnTo>
                  <a:lnTo>
                    <a:pt x="936" y="820"/>
                  </a:lnTo>
                  <a:lnTo>
                    <a:pt x="947" y="846"/>
                  </a:lnTo>
                  <a:lnTo>
                    <a:pt x="959" y="883"/>
                  </a:lnTo>
                  <a:lnTo>
                    <a:pt x="970" y="913"/>
                  </a:lnTo>
                  <a:lnTo>
                    <a:pt x="979" y="947"/>
                  </a:lnTo>
                  <a:lnTo>
                    <a:pt x="989" y="975"/>
                  </a:lnTo>
                  <a:lnTo>
                    <a:pt x="995" y="996"/>
                  </a:lnTo>
                  <a:lnTo>
                    <a:pt x="1001" y="1014"/>
                  </a:lnTo>
                  <a:lnTo>
                    <a:pt x="1012" y="1034"/>
                  </a:lnTo>
                  <a:lnTo>
                    <a:pt x="1023" y="1056"/>
                  </a:lnTo>
                  <a:lnTo>
                    <a:pt x="1040" y="1072"/>
                  </a:lnTo>
                  <a:lnTo>
                    <a:pt x="1057" y="1086"/>
                  </a:lnTo>
                  <a:lnTo>
                    <a:pt x="1077" y="1101"/>
                  </a:lnTo>
                  <a:lnTo>
                    <a:pt x="1105" y="1116"/>
                  </a:lnTo>
                  <a:lnTo>
                    <a:pt x="1136" y="1127"/>
                  </a:lnTo>
                  <a:lnTo>
                    <a:pt x="1174" y="1139"/>
                  </a:lnTo>
                  <a:lnTo>
                    <a:pt x="1216" y="1147"/>
                  </a:lnTo>
                  <a:lnTo>
                    <a:pt x="1245" y="1149"/>
                  </a:lnTo>
                  <a:lnTo>
                    <a:pt x="1274" y="1149"/>
                  </a:lnTo>
                  <a:lnTo>
                    <a:pt x="1314" y="1148"/>
                  </a:lnTo>
                  <a:lnTo>
                    <a:pt x="1357" y="1143"/>
                  </a:lnTo>
                  <a:lnTo>
                    <a:pt x="1398" y="1132"/>
                  </a:lnTo>
                  <a:lnTo>
                    <a:pt x="1443" y="1123"/>
                  </a:lnTo>
                  <a:lnTo>
                    <a:pt x="1489" y="1110"/>
                  </a:lnTo>
                  <a:lnTo>
                    <a:pt x="1530" y="1098"/>
                  </a:lnTo>
                  <a:lnTo>
                    <a:pt x="1578" y="1082"/>
                  </a:lnTo>
                  <a:lnTo>
                    <a:pt x="1614" y="1069"/>
                  </a:lnTo>
                  <a:lnTo>
                    <a:pt x="1653" y="1050"/>
                  </a:lnTo>
                  <a:lnTo>
                    <a:pt x="1702" y="1023"/>
                  </a:lnTo>
                  <a:lnTo>
                    <a:pt x="1702" y="1060"/>
                  </a:lnTo>
                  <a:lnTo>
                    <a:pt x="1661" y="1089"/>
                  </a:lnTo>
                  <a:lnTo>
                    <a:pt x="1617" y="1107"/>
                  </a:lnTo>
                  <a:lnTo>
                    <a:pt x="1564" y="1126"/>
                  </a:lnTo>
                  <a:lnTo>
                    <a:pt x="1513" y="1143"/>
                  </a:lnTo>
                  <a:lnTo>
                    <a:pt x="1451" y="1157"/>
                  </a:lnTo>
                  <a:lnTo>
                    <a:pt x="1413" y="1166"/>
                  </a:lnTo>
                  <a:lnTo>
                    <a:pt x="1376" y="1174"/>
                  </a:lnTo>
                  <a:lnTo>
                    <a:pt x="1335" y="1182"/>
                  </a:lnTo>
                  <a:lnTo>
                    <a:pt x="1297" y="1187"/>
                  </a:lnTo>
                  <a:lnTo>
                    <a:pt x="1257" y="1187"/>
                  </a:lnTo>
                  <a:lnTo>
                    <a:pt x="1229" y="1186"/>
                  </a:lnTo>
                  <a:lnTo>
                    <a:pt x="1193" y="1181"/>
                  </a:lnTo>
                  <a:lnTo>
                    <a:pt x="1164" y="1175"/>
                  </a:lnTo>
                  <a:lnTo>
                    <a:pt x="1133" y="1166"/>
                  </a:lnTo>
                  <a:lnTo>
                    <a:pt x="1109" y="1158"/>
                  </a:lnTo>
                  <a:lnTo>
                    <a:pt x="1082" y="1148"/>
                  </a:lnTo>
                  <a:lnTo>
                    <a:pt x="1053" y="1131"/>
                  </a:lnTo>
                  <a:lnTo>
                    <a:pt x="1033" y="1115"/>
                  </a:lnTo>
                  <a:lnTo>
                    <a:pt x="1015" y="1098"/>
                  </a:lnTo>
                  <a:lnTo>
                    <a:pt x="998" y="1078"/>
                  </a:lnTo>
                  <a:lnTo>
                    <a:pt x="981" y="1051"/>
                  </a:lnTo>
                  <a:lnTo>
                    <a:pt x="967" y="1013"/>
                  </a:lnTo>
                  <a:lnTo>
                    <a:pt x="956" y="979"/>
                  </a:lnTo>
                  <a:lnTo>
                    <a:pt x="944" y="939"/>
                  </a:lnTo>
                  <a:lnTo>
                    <a:pt x="932" y="901"/>
                  </a:lnTo>
                  <a:lnTo>
                    <a:pt x="918" y="866"/>
                  </a:lnTo>
                  <a:lnTo>
                    <a:pt x="906" y="833"/>
                  </a:lnTo>
                  <a:lnTo>
                    <a:pt x="890" y="795"/>
                  </a:lnTo>
                  <a:lnTo>
                    <a:pt x="870" y="752"/>
                  </a:lnTo>
                  <a:lnTo>
                    <a:pt x="850" y="711"/>
                  </a:lnTo>
                  <a:lnTo>
                    <a:pt x="832" y="672"/>
                  </a:lnTo>
                  <a:lnTo>
                    <a:pt x="807" y="622"/>
                  </a:lnTo>
                  <a:lnTo>
                    <a:pt x="780" y="576"/>
                  </a:lnTo>
                  <a:lnTo>
                    <a:pt x="757" y="538"/>
                  </a:lnTo>
                  <a:lnTo>
                    <a:pt x="732" y="504"/>
                  </a:lnTo>
                  <a:lnTo>
                    <a:pt x="716" y="481"/>
                  </a:lnTo>
                  <a:lnTo>
                    <a:pt x="692" y="454"/>
                  </a:lnTo>
                  <a:lnTo>
                    <a:pt x="664" y="420"/>
                  </a:lnTo>
                  <a:lnTo>
                    <a:pt x="637" y="391"/>
                  </a:lnTo>
                  <a:lnTo>
                    <a:pt x="608" y="361"/>
                  </a:lnTo>
                  <a:lnTo>
                    <a:pt x="577" y="334"/>
                  </a:lnTo>
                  <a:lnTo>
                    <a:pt x="555" y="311"/>
                  </a:lnTo>
                  <a:lnTo>
                    <a:pt x="535" y="292"/>
                  </a:lnTo>
                  <a:lnTo>
                    <a:pt x="502" y="260"/>
                  </a:lnTo>
                  <a:lnTo>
                    <a:pt x="466" y="231"/>
                  </a:lnTo>
                  <a:lnTo>
                    <a:pt x="441" y="215"/>
                  </a:lnTo>
                  <a:lnTo>
                    <a:pt x="407" y="190"/>
                  </a:lnTo>
                  <a:lnTo>
                    <a:pt x="361" y="165"/>
                  </a:lnTo>
                  <a:lnTo>
                    <a:pt x="307" y="140"/>
                  </a:lnTo>
                  <a:lnTo>
                    <a:pt x="269" y="123"/>
                  </a:lnTo>
                  <a:lnTo>
                    <a:pt x="226" y="107"/>
                  </a:lnTo>
                  <a:lnTo>
                    <a:pt x="192" y="93"/>
                  </a:lnTo>
                  <a:lnTo>
                    <a:pt x="155" y="80"/>
                  </a:lnTo>
                  <a:lnTo>
                    <a:pt x="125" y="72"/>
                  </a:lnTo>
                  <a:lnTo>
                    <a:pt x="108" y="65"/>
                  </a:lnTo>
                  <a:lnTo>
                    <a:pt x="85" y="59"/>
                  </a:lnTo>
                  <a:lnTo>
                    <a:pt x="57" y="52"/>
                  </a:lnTo>
                  <a:lnTo>
                    <a:pt x="35" y="47"/>
                  </a:lnTo>
                  <a:lnTo>
                    <a:pt x="11" y="43"/>
                  </a:lnTo>
                  <a:lnTo>
                    <a:pt x="7" y="42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34" name="Group 42"/>
            <p:cNvGrpSpPr>
              <a:grpSpLocks/>
            </p:cNvGrpSpPr>
            <p:nvPr/>
          </p:nvGrpSpPr>
          <p:grpSpPr bwMode="auto">
            <a:xfrm>
              <a:off x="1627" y="2117"/>
              <a:ext cx="1608" cy="336"/>
              <a:chOff x="1627" y="2117"/>
              <a:chExt cx="1608" cy="336"/>
            </a:xfrm>
          </p:grpSpPr>
          <p:sp>
            <p:nvSpPr>
              <p:cNvPr id="136235" name="Freeform 43"/>
              <p:cNvSpPr>
                <a:spLocks/>
              </p:cNvSpPr>
              <p:nvPr/>
            </p:nvSpPr>
            <p:spPr bwMode="auto">
              <a:xfrm>
                <a:off x="1627" y="2117"/>
                <a:ext cx="1484" cy="336"/>
              </a:xfrm>
              <a:custGeom>
                <a:avLst/>
                <a:gdLst/>
                <a:ahLst/>
                <a:cxnLst>
                  <a:cxn ang="0">
                    <a:pos x="123" y="416"/>
                  </a:cxn>
                  <a:cxn ang="0">
                    <a:pos x="1484" y="672"/>
                  </a:cxn>
                  <a:cxn ang="0">
                    <a:pos x="1484" y="256"/>
                  </a:cxn>
                  <a:cxn ang="0">
                    <a:pos x="123" y="0"/>
                  </a:cxn>
                  <a:cxn ang="0">
                    <a:pos x="115" y="0"/>
                  </a:cxn>
                  <a:cxn ang="0">
                    <a:pos x="109" y="2"/>
                  </a:cxn>
                  <a:cxn ang="0">
                    <a:pos x="100" y="4"/>
                  </a:cxn>
                  <a:cxn ang="0">
                    <a:pos x="93" y="7"/>
                  </a:cxn>
                  <a:cxn ang="0">
                    <a:pos x="87" y="11"/>
                  </a:cxn>
                  <a:cxn ang="0">
                    <a:pos x="79" y="15"/>
                  </a:cxn>
                  <a:cxn ang="0">
                    <a:pos x="69" y="21"/>
                  </a:cxn>
                  <a:cxn ang="0">
                    <a:pos x="61" y="31"/>
                  </a:cxn>
                  <a:cxn ang="0">
                    <a:pos x="55" y="37"/>
                  </a:cxn>
                  <a:cxn ang="0">
                    <a:pos x="48" y="44"/>
                  </a:cxn>
                  <a:cxn ang="0">
                    <a:pos x="44" y="50"/>
                  </a:cxn>
                  <a:cxn ang="0">
                    <a:pos x="39" y="60"/>
                  </a:cxn>
                  <a:cxn ang="0">
                    <a:pos x="34" y="67"/>
                  </a:cxn>
                  <a:cxn ang="0">
                    <a:pos x="29" y="77"/>
                  </a:cxn>
                  <a:cxn ang="0">
                    <a:pos x="25" y="86"/>
                  </a:cxn>
                  <a:cxn ang="0">
                    <a:pos x="20" y="98"/>
                  </a:cxn>
                  <a:cxn ang="0">
                    <a:pos x="16" y="109"/>
                  </a:cxn>
                  <a:cxn ang="0">
                    <a:pos x="13" y="119"/>
                  </a:cxn>
                  <a:cxn ang="0">
                    <a:pos x="10" y="126"/>
                  </a:cxn>
                  <a:cxn ang="0">
                    <a:pos x="9" y="134"/>
                  </a:cxn>
                  <a:cxn ang="0">
                    <a:pos x="6" y="144"/>
                  </a:cxn>
                  <a:cxn ang="0">
                    <a:pos x="4" y="155"/>
                  </a:cxn>
                  <a:cxn ang="0">
                    <a:pos x="3" y="172"/>
                  </a:cxn>
                  <a:cxn ang="0">
                    <a:pos x="0" y="188"/>
                  </a:cxn>
                  <a:cxn ang="0">
                    <a:pos x="0" y="204"/>
                  </a:cxn>
                  <a:cxn ang="0">
                    <a:pos x="0" y="220"/>
                  </a:cxn>
                  <a:cxn ang="0">
                    <a:pos x="1" y="235"/>
                  </a:cxn>
                  <a:cxn ang="0">
                    <a:pos x="4" y="250"/>
                  </a:cxn>
                  <a:cxn ang="0">
                    <a:pos x="5" y="263"/>
                  </a:cxn>
                  <a:cxn ang="0">
                    <a:pos x="8" y="275"/>
                  </a:cxn>
                  <a:cxn ang="0">
                    <a:pos x="11" y="290"/>
                  </a:cxn>
                  <a:cxn ang="0">
                    <a:pos x="15" y="305"/>
                  </a:cxn>
                  <a:cxn ang="0">
                    <a:pos x="20" y="319"/>
                  </a:cxn>
                  <a:cxn ang="0">
                    <a:pos x="25" y="332"/>
                  </a:cxn>
                  <a:cxn ang="0">
                    <a:pos x="30" y="342"/>
                  </a:cxn>
                  <a:cxn ang="0">
                    <a:pos x="36" y="353"/>
                  </a:cxn>
                  <a:cxn ang="0">
                    <a:pos x="44" y="364"/>
                  </a:cxn>
                  <a:cxn ang="0">
                    <a:pos x="50" y="373"/>
                  </a:cxn>
                  <a:cxn ang="0">
                    <a:pos x="56" y="382"/>
                  </a:cxn>
                  <a:cxn ang="0">
                    <a:pos x="65" y="389"/>
                  </a:cxn>
                  <a:cxn ang="0">
                    <a:pos x="72" y="395"/>
                  </a:cxn>
                  <a:cxn ang="0">
                    <a:pos x="81" y="402"/>
                  </a:cxn>
                  <a:cxn ang="0">
                    <a:pos x="88" y="406"/>
                  </a:cxn>
                  <a:cxn ang="0">
                    <a:pos x="97" y="411"/>
                  </a:cxn>
                  <a:cxn ang="0">
                    <a:pos x="104" y="412"/>
                  </a:cxn>
                  <a:cxn ang="0">
                    <a:pos x="113" y="415"/>
                  </a:cxn>
                  <a:cxn ang="0">
                    <a:pos x="123" y="416"/>
                  </a:cxn>
                </a:cxnLst>
                <a:rect l="0" t="0" r="r" b="b"/>
                <a:pathLst>
                  <a:path w="1484" h="672">
                    <a:moveTo>
                      <a:pt x="123" y="416"/>
                    </a:moveTo>
                    <a:lnTo>
                      <a:pt x="1484" y="672"/>
                    </a:lnTo>
                    <a:lnTo>
                      <a:pt x="1484" y="256"/>
                    </a:lnTo>
                    <a:lnTo>
                      <a:pt x="123" y="0"/>
                    </a:lnTo>
                    <a:lnTo>
                      <a:pt x="115" y="0"/>
                    </a:lnTo>
                    <a:lnTo>
                      <a:pt x="109" y="2"/>
                    </a:lnTo>
                    <a:lnTo>
                      <a:pt x="100" y="4"/>
                    </a:lnTo>
                    <a:lnTo>
                      <a:pt x="93" y="7"/>
                    </a:lnTo>
                    <a:lnTo>
                      <a:pt x="87" y="11"/>
                    </a:lnTo>
                    <a:lnTo>
                      <a:pt x="79" y="15"/>
                    </a:lnTo>
                    <a:lnTo>
                      <a:pt x="69" y="21"/>
                    </a:lnTo>
                    <a:lnTo>
                      <a:pt x="61" y="31"/>
                    </a:lnTo>
                    <a:lnTo>
                      <a:pt x="55" y="37"/>
                    </a:lnTo>
                    <a:lnTo>
                      <a:pt x="48" y="44"/>
                    </a:lnTo>
                    <a:lnTo>
                      <a:pt x="44" y="50"/>
                    </a:lnTo>
                    <a:lnTo>
                      <a:pt x="39" y="60"/>
                    </a:lnTo>
                    <a:lnTo>
                      <a:pt x="34" y="67"/>
                    </a:lnTo>
                    <a:lnTo>
                      <a:pt x="29" y="77"/>
                    </a:lnTo>
                    <a:lnTo>
                      <a:pt x="25" y="86"/>
                    </a:lnTo>
                    <a:lnTo>
                      <a:pt x="20" y="98"/>
                    </a:lnTo>
                    <a:lnTo>
                      <a:pt x="16" y="109"/>
                    </a:lnTo>
                    <a:lnTo>
                      <a:pt x="13" y="119"/>
                    </a:lnTo>
                    <a:lnTo>
                      <a:pt x="10" y="126"/>
                    </a:lnTo>
                    <a:lnTo>
                      <a:pt x="9" y="134"/>
                    </a:lnTo>
                    <a:lnTo>
                      <a:pt x="6" y="144"/>
                    </a:lnTo>
                    <a:lnTo>
                      <a:pt x="4" y="155"/>
                    </a:lnTo>
                    <a:lnTo>
                      <a:pt x="3" y="172"/>
                    </a:lnTo>
                    <a:lnTo>
                      <a:pt x="0" y="188"/>
                    </a:lnTo>
                    <a:lnTo>
                      <a:pt x="0" y="204"/>
                    </a:lnTo>
                    <a:lnTo>
                      <a:pt x="0" y="220"/>
                    </a:lnTo>
                    <a:lnTo>
                      <a:pt x="1" y="235"/>
                    </a:lnTo>
                    <a:lnTo>
                      <a:pt x="4" y="250"/>
                    </a:lnTo>
                    <a:lnTo>
                      <a:pt x="5" y="263"/>
                    </a:lnTo>
                    <a:lnTo>
                      <a:pt x="8" y="275"/>
                    </a:lnTo>
                    <a:lnTo>
                      <a:pt x="11" y="290"/>
                    </a:lnTo>
                    <a:lnTo>
                      <a:pt x="15" y="305"/>
                    </a:lnTo>
                    <a:lnTo>
                      <a:pt x="20" y="319"/>
                    </a:lnTo>
                    <a:lnTo>
                      <a:pt x="25" y="332"/>
                    </a:lnTo>
                    <a:lnTo>
                      <a:pt x="30" y="342"/>
                    </a:lnTo>
                    <a:lnTo>
                      <a:pt x="36" y="353"/>
                    </a:lnTo>
                    <a:lnTo>
                      <a:pt x="44" y="364"/>
                    </a:lnTo>
                    <a:lnTo>
                      <a:pt x="50" y="373"/>
                    </a:lnTo>
                    <a:lnTo>
                      <a:pt x="56" y="382"/>
                    </a:lnTo>
                    <a:lnTo>
                      <a:pt x="65" y="389"/>
                    </a:lnTo>
                    <a:lnTo>
                      <a:pt x="72" y="395"/>
                    </a:lnTo>
                    <a:lnTo>
                      <a:pt x="81" y="402"/>
                    </a:lnTo>
                    <a:lnTo>
                      <a:pt x="88" y="406"/>
                    </a:lnTo>
                    <a:lnTo>
                      <a:pt x="97" y="411"/>
                    </a:lnTo>
                    <a:lnTo>
                      <a:pt x="104" y="412"/>
                    </a:lnTo>
                    <a:lnTo>
                      <a:pt x="113" y="415"/>
                    </a:lnTo>
                    <a:lnTo>
                      <a:pt x="123" y="416"/>
                    </a:lnTo>
                    <a:close/>
                  </a:path>
                </a:pathLst>
              </a:custGeom>
              <a:solidFill>
                <a:srgbClr val="8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6" name="Oval 44"/>
              <p:cNvSpPr>
                <a:spLocks noChangeArrowheads="1"/>
              </p:cNvSpPr>
              <p:nvPr/>
            </p:nvSpPr>
            <p:spPr bwMode="auto">
              <a:xfrm>
                <a:off x="2986" y="2248"/>
                <a:ext cx="249" cy="202"/>
              </a:xfrm>
              <a:prstGeom prst="ellipse">
                <a:avLst/>
              </a:prstGeom>
              <a:solidFill>
                <a:srgbClr val="E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7" name="Oval 45"/>
              <p:cNvSpPr>
                <a:spLocks noChangeArrowheads="1"/>
              </p:cNvSpPr>
              <p:nvPr/>
            </p:nvSpPr>
            <p:spPr bwMode="auto">
              <a:xfrm>
                <a:off x="3106" y="2332"/>
                <a:ext cx="32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38" name="Group 46"/>
            <p:cNvGrpSpPr>
              <a:grpSpLocks/>
            </p:cNvGrpSpPr>
            <p:nvPr/>
          </p:nvGrpSpPr>
          <p:grpSpPr bwMode="auto">
            <a:xfrm>
              <a:off x="1379" y="2173"/>
              <a:ext cx="1608" cy="337"/>
              <a:chOff x="1379" y="2173"/>
              <a:chExt cx="1608" cy="337"/>
            </a:xfrm>
          </p:grpSpPr>
          <p:sp>
            <p:nvSpPr>
              <p:cNvPr id="136239" name="Freeform 47"/>
              <p:cNvSpPr>
                <a:spLocks/>
              </p:cNvSpPr>
              <p:nvPr/>
            </p:nvSpPr>
            <p:spPr bwMode="auto">
              <a:xfrm>
                <a:off x="1379" y="2173"/>
                <a:ext cx="1483" cy="337"/>
              </a:xfrm>
              <a:custGeom>
                <a:avLst/>
                <a:gdLst/>
                <a:ahLst/>
                <a:cxnLst>
                  <a:cxn ang="0">
                    <a:pos x="122" y="416"/>
                  </a:cxn>
                  <a:cxn ang="0">
                    <a:pos x="1483" y="673"/>
                  </a:cxn>
                  <a:cxn ang="0">
                    <a:pos x="1483" y="256"/>
                  </a:cxn>
                  <a:cxn ang="0">
                    <a:pos x="123" y="0"/>
                  </a:cxn>
                  <a:cxn ang="0">
                    <a:pos x="115" y="1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3" y="8"/>
                  </a:cxn>
                  <a:cxn ang="0">
                    <a:pos x="86" y="11"/>
                  </a:cxn>
                  <a:cxn ang="0">
                    <a:pos x="79" y="16"/>
                  </a:cxn>
                  <a:cxn ang="0">
                    <a:pos x="69" y="22"/>
                  </a:cxn>
                  <a:cxn ang="0">
                    <a:pos x="60" y="30"/>
                  </a:cxn>
                  <a:cxn ang="0">
                    <a:pos x="54" y="38"/>
                  </a:cxn>
                  <a:cxn ang="0">
                    <a:pos x="48" y="45"/>
                  </a:cxn>
                  <a:cxn ang="0">
                    <a:pos x="44" y="51"/>
                  </a:cxn>
                  <a:cxn ang="0">
                    <a:pos x="38" y="59"/>
                  </a:cxn>
                  <a:cxn ang="0">
                    <a:pos x="33" y="68"/>
                  </a:cxn>
                  <a:cxn ang="0">
                    <a:pos x="28" y="77"/>
                  </a:cxn>
                  <a:cxn ang="0">
                    <a:pos x="25" y="87"/>
                  </a:cxn>
                  <a:cxn ang="0">
                    <a:pos x="20" y="97"/>
                  </a:cxn>
                  <a:cxn ang="0">
                    <a:pos x="16" y="110"/>
                  </a:cxn>
                  <a:cxn ang="0">
                    <a:pos x="12" y="119"/>
                  </a:cxn>
                  <a:cxn ang="0">
                    <a:pos x="11" y="127"/>
                  </a:cxn>
                  <a:cxn ang="0">
                    <a:pos x="8" y="135"/>
                  </a:cxn>
                  <a:cxn ang="0">
                    <a:pos x="6" y="144"/>
                  </a:cxn>
                  <a:cxn ang="0">
                    <a:pos x="5" y="156"/>
                  </a:cxn>
                  <a:cxn ang="0">
                    <a:pos x="2" y="173"/>
                  </a:cxn>
                  <a:cxn ang="0">
                    <a:pos x="0" y="189"/>
                  </a:cxn>
                  <a:cxn ang="0">
                    <a:pos x="0" y="205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4" y="251"/>
                  </a:cxn>
                  <a:cxn ang="0">
                    <a:pos x="5" y="262"/>
                  </a:cxn>
                  <a:cxn ang="0">
                    <a:pos x="7" y="276"/>
                  </a:cxn>
                  <a:cxn ang="0">
                    <a:pos x="11" y="291"/>
                  </a:cxn>
                  <a:cxn ang="0">
                    <a:pos x="15" y="306"/>
                  </a:cxn>
                  <a:cxn ang="0">
                    <a:pos x="20" y="320"/>
                  </a:cxn>
                  <a:cxn ang="0">
                    <a:pos x="25" y="333"/>
                  </a:cxn>
                  <a:cxn ang="0">
                    <a:pos x="29" y="342"/>
                  </a:cxn>
                  <a:cxn ang="0">
                    <a:pos x="36" y="354"/>
                  </a:cxn>
                  <a:cxn ang="0">
                    <a:pos x="43" y="365"/>
                  </a:cxn>
                  <a:cxn ang="0">
                    <a:pos x="49" y="373"/>
                  </a:cxn>
                  <a:cxn ang="0">
                    <a:pos x="55" y="383"/>
                  </a:cxn>
                  <a:cxn ang="0">
                    <a:pos x="64" y="390"/>
                  </a:cxn>
                  <a:cxn ang="0">
                    <a:pos x="72" y="396"/>
                  </a:cxn>
                  <a:cxn ang="0">
                    <a:pos x="80" y="402"/>
                  </a:cxn>
                  <a:cxn ang="0">
                    <a:pos x="88" y="407"/>
                  </a:cxn>
                  <a:cxn ang="0">
                    <a:pos x="96" y="412"/>
                  </a:cxn>
                  <a:cxn ang="0">
                    <a:pos x="104" y="413"/>
                  </a:cxn>
                  <a:cxn ang="0">
                    <a:pos x="112" y="416"/>
                  </a:cxn>
                  <a:cxn ang="0">
                    <a:pos x="122" y="416"/>
                  </a:cxn>
                </a:cxnLst>
                <a:rect l="0" t="0" r="r" b="b"/>
                <a:pathLst>
                  <a:path w="1483" h="673">
                    <a:moveTo>
                      <a:pt x="122" y="416"/>
                    </a:moveTo>
                    <a:lnTo>
                      <a:pt x="1483" y="673"/>
                    </a:lnTo>
                    <a:lnTo>
                      <a:pt x="1483" y="256"/>
                    </a:lnTo>
                    <a:lnTo>
                      <a:pt x="123" y="0"/>
                    </a:lnTo>
                    <a:lnTo>
                      <a:pt x="115" y="1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3" y="8"/>
                    </a:lnTo>
                    <a:lnTo>
                      <a:pt x="86" y="11"/>
                    </a:lnTo>
                    <a:lnTo>
                      <a:pt x="79" y="16"/>
                    </a:lnTo>
                    <a:lnTo>
                      <a:pt x="69" y="22"/>
                    </a:lnTo>
                    <a:lnTo>
                      <a:pt x="60" y="30"/>
                    </a:lnTo>
                    <a:lnTo>
                      <a:pt x="54" y="38"/>
                    </a:lnTo>
                    <a:lnTo>
                      <a:pt x="48" y="45"/>
                    </a:lnTo>
                    <a:lnTo>
                      <a:pt x="44" y="51"/>
                    </a:lnTo>
                    <a:lnTo>
                      <a:pt x="38" y="59"/>
                    </a:lnTo>
                    <a:lnTo>
                      <a:pt x="33" y="68"/>
                    </a:lnTo>
                    <a:lnTo>
                      <a:pt x="28" y="77"/>
                    </a:lnTo>
                    <a:lnTo>
                      <a:pt x="25" y="87"/>
                    </a:lnTo>
                    <a:lnTo>
                      <a:pt x="20" y="97"/>
                    </a:lnTo>
                    <a:lnTo>
                      <a:pt x="16" y="110"/>
                    </a:lnTo>
                    <a:lnTo>
                      <a:pt x="12" y="119"/>
                    </a:lnTo>
                    <a:lnTo>
                      <a:pt x="11" y="127"/>
                    </a:lnTo>
                    <a:lnTo>
                      <a:pt x="8" y="135"/>
                    </a:lnTo>
                    <a:lnTo>
                      <a:pt x="6" y="144"/>
                    </a:lnTo>
                    <a:lnTo>
                      <a:pt x="5" y="156"/>
                    </a:lnTo>
                    <a:lnTo>
                      <a:pt x="2" y="173"/>
                    </a:lnTo>
                    <a:lnTo>
                      <a:pt x="0" y="189"/>
                    </a:lnTo>
                    <a:lnTo>
                      <a:pt x="0" y="205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4" y="251"/>
                    </a:lnTo>
                    <a:lnTo>
                      <a:pt x="5" y="262"/>
                    </a:lnTo>
                    <a:lnTo>
                      <a:pt x="7" y="276"/>
                    </a:lnTo>
                    <a:lnTo>
                      <a:pt x="11" y="291"/>
                    </a:lnTo>
                    <a:lnTo>
                      <a:pt x="15" y="306"/>
                    </a:lnTo>
                    <a:lnTo>
                      <a:pt x="20" y="320"/>
                    </a:lnTo>
                    <a:lnTo>
                      <a:pt x="25" y="333"/>
                    </a:lnTo>
                    <a:lnTo>
                      <a:pt x="29" y="342"/>
                    </a:lnTo>
                    <a:lnTo>
                      <a:pt x="36" y="354"/>
                    </a:lnTo>
                    <a:lnTo>
                      <a:pt x="43" y="365"/>
                    </a:lnTo>
                    <a:lnTo>
                      <a:pt x="49" y="373"/>
                    </a:lnTo>
                    <a:lnTo>
                      <a:pt x="55" y="383"/>
                    </a:lnTo>
                    <a:lnTo>
                      <a:pt x="64" y="390"/>
                    </a:lnTo>
                    <a:lnTo>
                      <a:pt x="72" y="396"/>
                    </a:lnTo>
                    <a:lnTo>
                      <a:pt x="80" y="402"/>
                    </a:lnTo>
                    <a:lnTo>
                      <a:pt x="88" y="407"/>
                    </a:lnTo>
                    <a:lnTo>
                      <a:pt x="96" y="412"/>
                    </a:lnTo>
                    <a:lnTo>
                      <a:pt x="104" y="413"/>
                    </a:lnTo>
                    <a:lnTo>
                      <a:pt x="112" y="416"/>
                    </a:lnTo>
                    <a:lnTo>
                      <a:pt x="122" y="416"/>
                    </a:lnTo>
                    <a:close/>
                  </a:path>
                </a:pathLst>
              </a:custGeom>
              <a:solidFill>
                <a:srgbClr val="A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0" name="Oval 48"/>
              <p:cNvSpPr>
                <a:spLocks noChangeArrowheads="1"/>
              </p:cNvSpPr>
              <p:nvPr/>
            </p:nvSpPr>
            <p:spPr bwMode="auto">
              <a:xfrm>
                <a:off x="2737" y="2304"/>
                <a:ext cx="250" cy="203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1" name="Oval 49"/>
              <p:cNvSpPr>
                <a:spLocks noChangeArrowheads="1"/>
              </p:cNvSpPr>
              <p:nvPr/>
            </p:nvSpPr>
            <p:spPr bwMode="auto">
              <a:xfrm>
                <a:off x="2862" y="2388"/>
                <a:ext cx="31" cy="2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42" name="Group 50"/>
            <p:cNvGrpSpPr>
              <a:grpSpLocks/>
            </p:cNvGrpSpPr>
            <p:nvPr/>
          </p:nvGrpSpPr>
          <p:grpSpPr bwMode="auto">
            <a:xfrm>
              <a:off x="1132" y="2241"/>
              <a:ext cx="1606" cy="335"/>
              <a:chOff x="1132" y="2241"/>
              <a:chExt cx="1606" cy="335"/>
            </a:xfrm>
          </p:grpSpPr>
          <p:sp>
            <p:nvSpPr>
              <p:cNvPr id="136243" name="Freeform 51"/>
              <p:cNvSpPr>
                <a:spLocks/>
              </p:cNvSpPr>
              <p:nvPr/>
            </p:nvSpPr>
            <p:spPr bwMode="auto">
              <a:xfrm>
                <a:off x="1132" y="2241"/>
                <a:ext cx="1482" cy="335"/>
              </a:xfrm>
              <a:custGeom>
                <a:avLst/>
                <a:gdLst/>
                <a:ahLst/>
                <a:cxnLst>
                  <a:cxn ang="0">
                    <a:pos x="121" y="416"/>
                  </a:cxn>
                  <a:cxn ang="0">
                    <a:pos x="1482" y="672"/>
                  </a:cxn>
                  <a:cxn ang="0">
                    <a:pos x="1482" y="256"/>
                  </a:cxn>
                  <a:cxn ang="0">
                    <a:pos x="122" y="0"/>
                  </a:cxn>
                  <a:cxn ang="0">
                    <a:pos x="113" y="1"/>
                  </a:cxn>
                  <a:cxn ang="0">
                    <a:pos x="107" y="3"/>
                  </a:cxn>
                  <a:cxn ang="0">
                    <a:pos x="98" y="4"/>
                  </a:cxn>
                  <a:cxn ang="0">
                    <a:pos x="91" y="8"/>
                  </a:cxn>
                  <a:cxn ang="0">
                    <a:pos x="85" y="11"/>
                  </a:cxn>
                  <a:cxn ang="0">
                    <a:pos x="77" y="16"/>
                  </a:cxn>
                  <a:cxn ang="0">
                    <a:pos x="69" y="22"/>
                  </a:cxn>
                  <a:cxn ang="0">
                    <a:pos x="59" y="30"/>
                  </a:cxn>
                  <a:cxn ang="0">
                    <a:pos x="53" y="37"/>
                  </a:cxn>
                  <a:cxn ang="0">
                    <a:pos x="48" y="45"/>
                  </a:cxn>
                  <a:cxn ang="0">
                    <a:pos x="43" y="51"/>
                  </a:cxn>
                  <a:cxn ang="0">
                    <a:pos x="37" y="59"/>
                  </a:cxn>
                  <a:cxn ang="0">
                    <a:pos x="32" y="68"/>
                  </a:cxn>
                  <a:cxn ang="0">
                    <a:pos x="28" y="76"/>
                  </a:cxn>
                  <a:cxn ang="0">
                    <a:pos x="23" y="85"/>
                  </a:cxn>
                  <a:cxn ang="0">
                    <a:pos x="19" y="97"/>
                  </a:cxn>
                  <a:cxn ang="0">
                    <a:pos x="14" y="109"/>
                  </a:cxn>
                  <a:cxn ang="0">
                    <a:pos x="12" y="118"/>
                  </a:cxn>
                  <a:cxn ang="0">
                    <a:pos x="9" y="127"/>
                  </a:cxn>
                  <a:cxn ang="0">
                    <a:pos x="7" y="135"/>
                  </a:cxn>
                  <a:cxn ang="0">
                    <a:pos x="6" y="144"/>
                  </a:cxn>
                  <a:cxn ang="0">
                    <a:pos x="3" y="155"/>
                  </a:cxn>
                  <a:cxn ang="0">
                    <a:pos x="1" y="173"/>
                  </a:cxn>
                  <a:cxn ang="0">
                    <a:pos x="0" y="188"/>
                  </a:cxn>
                  <a:cxn ang="0">
                    <a:pos x="0" y="204"/>
                  </a:cxn>
                  <a:cxn ang="0">
                    <a:pos x="0" y="219"/>
                  </a:cxn>
                  <a:cxn ang="0">
                    <a:pos x="1" y="236"/>
                  </a:cxn>
                  <a:cxn ang="0">
                    <a:pos x="2" y="251"/>
                  </a:cxn>
                  <a:cxn ang="0">
                    <a:pos x="3" y="263"/>
                  </a:cxn>
                  <a:cxn ang="0">
                    <a:pos x="6" y="274"/>
                  </a:cxn>
                  <a:cxn ang="0">
                    <a:pos x="9" y="290"/>
                  </a:cxn>
                  <a:cxn ang="0">
                    <a:pos x="13" y="305"/>
                  </a:cxn>
                  <a:cxn ang="0">
                    <a:pos x="18" y="319"/>
                  </a:cxn>
                  <a:cxn ang="0">
                    <a:pos x="23" y="332"/>
                  </a:cxn>
                  <a:cxn ang="0">
                    <a:pos x="28" y="343"/>
                  </a:cxn>
                  <a:cxn ang="0">
                    <a:pos x="35" y="354"/>
                  </a:cxn>
                  <a:cxn ang="0">
                    <a:pos x="42" y="365"/>
                  </a:cxn>
                  <a:cxn ang="0">
                    <a:pos x="48" y="373"/>
                  </a:cxn>
                  <a:cxn ang="0">
                    <a:pos x="55" y="382"/>
                  </a:cxn>
                  <a:cxn ang="0">
                    <a:pos x="63" y="390"/>
                  </a:cxn>
                  <a:cxn ang="0">
                    <a:pos x="70" y="395"/>
                  </a:cxn>
                  <a:cxn ang="0">
                    <a:pos x="79" y="402"/>
                  </a:cxn>
                  <a:cxn ang="0">
                    <a:pos x="86" y="407"/>
                  </a:cxn>
                  <a:cxn ang="0">
                    <a:pos x="96" y="411"/>
                  </a:cxn>
                  <a:cxn ang="0">
                    <a:pos x="102" y="413"/>
                  </a:cxn>
                  <a:cxn ang="0">
                    <a:pos x="112" y="415"/>
                  </a:cxn>
                  <a:cxn ang="0">
                    <a:pos x="121" y="416"/>
                  </a:cxn>
                </a:cxnLst>
                <a:rect l="0" t="0" r="r" b="b"/>
                <a:pathLst>
                  <a:path w="1482" h="672">
                    <a:moveTo>
                      <a:pt x="121" y="416"/>
                    </a:moveTo>
                    <a:lnTo>
                      <a:pt x="1482" y="672"/>
                    </a:lnTo>
                    <a:lnTo>
                      <a:pt x="1482" y="256"/>
                    </a:lnTo>
                    <a:lnTo>
                      <a:pt x="122" y="0"/>
                    </a:lnTo>
                    <a:lnTo>
                      <a:pt x="113" y="1"/>
                    </a:lnTo>
                    <a:lnTo>
                      <a:pt x="107" y="3"/>
                    </a:lnTo>
                    <a:lnTo>
                      <a:pt x="98" y="4"/>
                    </a:lnTo>
                    <a:lnTo>
                      <a:pt x="91" y="8"/>
                    </a:lnTo>
                    <a:lnTo>
                      <a:pt x="85" y="11"/>
                    </a:lnTo>
                    <a:lnTo>
                      <a:pt x="77" y="16"/>
                    </a:lnTo>
                    <a:lnTo>
                      <a:pt x="69" y="22"/>
                    </a:lnTo>
                    <a:lnTo>
                      <a:pt x="59" y="30"/>
                    </a:lnTo>
                    <a:lnTo>
                      <a:pt x="53" y="37"/>
                    </a:lnTo>
                    <a:lnTo>
                      <a:pt x="48" y="45"/>
                    </a:lnTo>
                    <a:lnTo>
                      <a:pt x="43" y="51"/>
                    </a:lnTo>
                    <a:lnTo>
                      <a:pt x="37" y="59"/>
                    </a:lnTo>
                    <a:lnTo>
                      <a:pt x="32" y="68"/>
                    </a:lnTo>
                    <a:lnTo>
                      <a:pt x="28" y="76"/>
                    </a:lnTo>
                    <a:lnTo>
                      <a:pt x="23" y="85"/>
                    </a:lnTo>
                    <a:lnTo>
                      <a:pt x="19" y="97"/>
                    </a:lnTo>
                    <a:lnTo>
                      <a:pt x="14" y="109"/>
                    </a:lnTo>
                    <a:lnTo>
                      <a:pt x="12" y="118"/>
                    </a:lnTo>
                    <a:lnTo>
                      <a:pt x="9" y="127"/>
                    </a:lnTo>
                    <a:lnTo>
                      <a:pt x="7" y="135"/>
                    </a:lnTo>
                    <a:lnTo>
                      <a:pt x="6" y="144"/>
                    </a:lnTo>
                    <a:lnTo>
                      <a:pt x="3" y="155"/>
                    </a:lnTo>
                    <a:lnTo>
                      <a:pt x="1" y="173"/>
                    </a:lnTo>
                    <a:lnTo>
                      <a:pt x="0" y="188"/>
                    </a:lnTo>
                    <a:lnTo>
                      <a:pt x="0" y="204"/>
                    </a:lnTo>
                    <a:lnTo>
                      <a:pt x="0" y="219"/>
                    </a:lnTo>
                    <a:lnTo>
                      <a:pt x="1" y="236"/>
                    </a:lnTo>
                    <a:lnTo>
                      <a:pt x="2" y="251"/>
                    </a:lnTo>
                    <a:lnTo>
                      <a:pt x="3" y="263"/>
                    </a:lnTo>
                    <a:lnTo>
                      <a:pt x="6" y="274"/>
                    </a:lnTo>
                    <a:lnTo>
                      <a:pt x="9" y="290"/>
                    </a:lnTo>
                    <a:lnTo>
                      <a:pt x="13" y="305"/>
                    </a:lnTo>
                    <a:lnTo>
                      <a:pt x="18" y="319"/>
                    </a:lnTo>
                    <a:lnTo>
                      <a:pt x="23" y="332"/>
                    </a:lnTo>
                    <a:lnTo>
                      <a:pt x="28" y="343"/>
                    </a:lnTo>
                    <a:lnTo>
                      <a:pt x="35" y="354"/>
                    </a:lnTo>
                    <a:lnTo>
                      <a:pt x="42" y="365"/>
                    </a:lnTo>
                    <a:lnTo>
                      <a:pt x="48" y="373"/>
                    </a:lnTo>
                    <a:lnTo>
                      <a:pt x="55" y="382"/>
                    </a:lnTo>
                    <a:lnTo>
                      <a:pt x="63" y="390"/>
                    </a:lnTo>
                    <a:lnTo>
                      <a:pt x="70" y="395"/>
                    </a:lnTo>
                    <a:lnTo>
                      <a:pt x="79" y="402"/>
                    </a:lnTo>
                    <a:lnTo>
                      <a:pt x="86" y="407"/>
                    </a:lnTo>
                    <a:lnTo>
                      <a:pt x="96" y="411"/>
                    </a:lnTo>
                    <a:lnTo>
                      <a:pt x="102" y="413"/>
                    </a:lnTo>
                    <a:lnTo>
                      <a:pt x="112" y="415"/>
                    </a:lnTo>
                    <a:lnTo>
                      <a:pt x="121" y="416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4" name="Oval 52"/>
              <p:cNvSpPr>
                <a:spLocks noChangeArrowheads="1"/>
              </p:cNvSpPr>
              <p:nvPr/>
            </p:nvSpPr>
            <p:spPr bwMode="auto">
              <a:xfrm>
                <a:off x="2489" y="2371"/>
                <a:ext cx="249" cy="203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5" name="Oval 53"/>
              <p:cNvSpPr>
                <a:spLocks noChangeArrowheads="1"/>
              </p:cNvSpPr>
              <p:nvPr/>
            </p:nvSpPr>
            <p:spPr bwMode="auto">
              <a:xfrm>
                <a:off x="2610" y="2457"/>
                <a:ext cx="31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46" name="Group 54"/>
            <p:cNvGrpSpPr>
              <a:grpSpLocks/>
            </p:cNvGrpSpPr>
            <p:nvPr/>
          </p:nvGrpSpPr>
          <p:grpSpPr bwMode="auto">
            <a:xfrm>
              <a:off x="4198" y="2959"/>
              <a:ext cx="554" cy="305"/>
              <a:chOff x="4198" y="2959"/>
              <a:chExt cx="554" cy="305"/>
            </a:xfrm>
          </p:grpSpPr>
          <p:sp>
            <p:nvSpPr>
              <p:cNvPr id="136247" name="Freeform 55"/>
              <p:cNvSpPr>
                <a:spLocks/>
              </p:cNvSpPr>
              <p:nvPr/>
            </p:nvSpPr>
            <p:spPr bwMode="auto">
              <a:xfrm>
                <a:off x="4521" y="3079"/>
                <a:ext cx="130" cy="60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30" y="12"/>
                  </a:cxn>
                  <a:cxn ang="0">
                    <a:pos x="130" y="4"/>
                  </a:cxn>
                  <a:cxn ang="0">
                    <a:pos x="126" y="0"/>
                  </a:cxn>
                  <a:cxn ang="0">
                    <a:pos x="117" y="0"/>
                  </a:cxn>
                  <a:cxn ang="0">
                    <a:pos x="106" y="0"/>
                  </a:cxn>
                  <a:cxn ang="0">
                    <a:pos x="101" y="4"/>
                  </a:cxn>
                  <a:cxn ang="0">
                    <a:pos x="0" y="121"/>
                  </a:cxn>
                </a:cxnLst>
                <a:rect l="0" t="0" r="r" b="b"/>
                <a:pathLst>
                  <a:path w="130" h="121">
                    <a:moveTo>
                      <a:pt x="0" y="121"/>
                    </a:moveTo>
                    <a:lnTo>
                      <a:pt x="130" y="12"/>
                    </a:lnTo>
                    <a:lnTo>
                      <a:pt x="130" y="4"/>
                    </a:lnTo>
                    <a:lnTo>
                      <a:pt x="126" y="0"/>
                    </a:lnTo>
                    <a:lnTo>
                      <a:pt x="117" y="0"/>
                    </a:lnTo>
                    <a:lnTo>
                      <a:pt x="106" y="0"/>
                    </a:lnTo>
                    <a:lnTo>
                      <a:pt x="101" y="4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8" name="Freeform 56"/>
              <p:cNvSpPr>
                <a:spLocks/>
              </p:cNvSpPr>
              <p:nvPr/>
            </p:nvSpPr>
            <p:spPr bwMode="auto">
              <a:xfrm>
                <a:off x="4434" y="3042"/>
                <a:ext cx="97" cy="95"/>
              </a:xfrm>
              <a:custGeom>
                <a:avLst/>
                <a:gdLst/>
                <a:ahLst/>
                <a:cxnLst>
                  <a:cxn ang="0">
                    <a:pos x="97" y="192"/>
                  </a:cxn>
                  <a:cxn ang="0">
                    <a:pos x="5" y="25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9" y="3"/>
                  </a:cxn>
                  <a:cxn ang="0">
                    <a:pos x="19" y="11"/>
                  </a:cxn>
                  <a:cxn ang="0">
                    <a:pos x="97" y="192"/>
                  </a:cxn>
                </a:cxnLst>
                <a:rect l="0" t="0" r="r" b="b"/>
                <a:pathLst>
                  <a:path w="97" h="192">
                    <a:moveTo>
                      <a:pt x="97" y="192"/>
                    </a:moveTo>
                    <a:lnTo>
                      <a:pt x="5" y="25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19" y="11"/>
                    </a:lnTo>
                    <a:lnTo>
                      <a:pt x="97" y="192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9" name="Freeform 57"/>
              <p:cNvSpPr>
                <a:spLocks/>
              </p:cNvSpPr>
              <p:nvPr/>
            </p:nvSpPr>
            <p:spPr bwMode="auto">
              <a:xfrm>
                <a:off x="4426" y="3140"/>
                <a:ext cx="100" cy="8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0" y="143"/>
                  </a:cxn>
                  <a:cxn ang="0">
                    <a:pos x="0" y="152"/>
                  </a:cxn>
                  <a:cxn ang="0">
                    <a:pos x="1" y="157"/>
                  </a:cxn>
                  <a:cxn ang="0">
                    <a:pos x="6" y="165"/>
                  </a:cxn>
                  <a:cxn ang="0">
                    <a:pos x="16" y="168"/>
                  </a:cxn>
                  <a:cxn ang="0">
                    <a:pos x="23" y="168"/>
                  </a:cxn>
                  <a:cxn ang="0">
                    <a:pos x="28" y="157"/>
                  </a:cxn>
                  <a:cxn ang="0">
                    <a:pos x="100" y="0"/>
                  </a:cxn>
                </a:cxnLst>
                <a:rect l="0" t="0" r="r" b="b"/>
                <a:pathLst>
                  <a:path w="100" h="168">
                    <a:moveTo>
                      <a:pt x="100" y="0"/>
                    </a:moveTo>
                    <a:lnTo>
                      <a:pt x="0" y="143"/>
                    </a:lnTo>
                    <a:lnTo>
                      <a:pt x="0" y="152"/>
                    </a:lnTo>
                    <a:lnTo>
                      <a:pt x="1" y="157"/>
                    </a:lnTo>
                    <a:lnTo>
                      <a:pt x="6" y="165"/>
                    </a:lnTo>
                    <a:lnTo>
                      <a:pt x="16" y="168"/>
                    </a:lnTo>
                    <a:lnTo>
                      <a:pt x="23" y="168"/>
                    </a:lnTo>
                    <a:lnTo>
                      <a:pt x="28" y="15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0" name="Freeform 58"/>
              <p:cNvSpPr>
                <a:spLocks/>
              </p:cNvSpPr>
              <p:nvPr/>
            </p:nvSpPr>
            <p:spPr bwMode="auto">
              <a:xfrm>
                <a:off x="4521" y="3139"/>
                <a:ext cx="107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160"/>
                  </a:cxn>
                  <a:cxn ang="0">
                    <a:pos x="107" y="169"/>
                  </a:cxn>
                  <a:cxn ang="0">
                    <a:pos x="107" y="176"/>
                  </a:cxn>
                  <a:cxn ang="0">
                    <a:pos x="105" y="185"/>
                  </a:cxn>
                  <a:cxn ang="0">
                    <a:pos x="99" y="186"/>
                  </a:cxn>
                  <a:cxn ang="0">
                    <a:pos x="94" y="186"/>
                  </a:cxn>
                  <a:cxn ang="0">
                    <a:pos x="89" y="183"/>
                  </a:cxn>
                  <a:cxn ang="0">
                    <a:pos x="86" y="176"/>
                  </a:cxn>
                  <a:cxn ang="0">
                    <a:pos x="0" y="0"/>
                  </a:cxn>
                </a:cxnLst>
                <a:rect l="0" t="0" r="r" b="b"/>
                <a:pathLst>
                  <a:path w="107" h="186">
                    <a:moveTo>
                      <a:pt x="0" y="0"/>
                    </a:moveTo>
                    <a:lnTo>
                      <a:pt x="102" y="160"/>
                    </a:lnTo>
                    <a:lnTo>
                      <a:pt x="107" y="169"/>
                    </a:lnTo>
                    <a:lnTo>
                      <a:pt x="107" y="176"/>
                    </a:lnTo>
                    <a:lnTo>
                      <a:pt x="105" y="185"/>
                    </a:lnTo>
                    <a:lnTo>
                      <a:pt x="99" y="186"/>
                    </a:lnTo>
                    <a:lnTo>
                      <a:pt x="94" y="186"/>
                    </a:lnTo>
                    <a:lnTo>
                      <a:pt x="89" y="183"/>
                    </a:lnTo>
                    <a:lnTo>
                      <a:pt x="86" y="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1" name="Freeform 59"/>
              <p:cNvSpPr>
                <a:spLocks/>
              </p:cNvSpPr>
              <p:nvPr/>
            </p:nvSpPr>
            <p:spPr bwMode="auto">
              <a:xfrm>
                <a:off x="4382" y="3139"/>
                <a:ext cx="146" cy="60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3" y="121"/>
                  </a:cxn>
                  <a:cxn ang="0">
                    <a:pos x="5" y="121"/>
                  </a:cxn>
                  <a:cxn ang="0">
                    <a:pos x="0" y="115"/>
                  </a:cxn>
                  <a:cxn ang="0">
                    <a:pos x="0" y="107"/>
                  </a:cxn>
                  <a:cxn ang="0">
                    <a:pos x="0" y="95"/>
                  </a:cxn>
                  <a:cxn ang="0">
                    <a:pos x="0" y="86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1">
                    <a:moveTo>
                      <a:pt x="146" y="0"/>
                    </a:moveTo>
                    <a:lnTo>
                      <a:pt x="13" y="121"/>
                    </a:lnTo>
                    <a:lnTo>
                      <a:pt x="5" y="121"/>
                    </a:lnTo>
                    <a:lnTo>
                      <a:pt x="0" y="115"/>
                    </a:lnTo>
                    <a:lnTo>
                      <a:pt x="0" y="107"/>
                    </a:lnTo>
                    <a:lnTo>
                      <a:pt x="0" y="95"/>
                    </a:lnTo>
                    <a:lnTo>
                      <a:pt x="0" y="86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6252" name="Group 60"/>
              <p:cNvGrpSpPr>
                <a:grpSpLocks/>
              </p:cNvGrpSpPr>
              <p:nvPr/>
            </p:nvGrpSpPr>
            <p:grpSpPr bwMode="auto">
              <a:xfrm>
                <a:off x="4286" y="3139"/>
                <a:ext cx="408" cy="37"/>
                <a:chOff x="4286" y="3139"/>
                <a:chExt cx="408" cy="37"/>
              </a:xfrm>
            </p:grpSpPr>
            <p:sp>
              <p:nvSpPr>
                <p:cNvPr id="136253" name="Freeform 61"/>
                <p:cNvSpPr>
                  <a:spLocks/>
                </p:cNvSpPr>
                <p:nvPr/>
              </p:nvSpPr>
              <p:spPr bwMode="auto">
                <a:xfrm>
                  <a:off x="4510" y="3139"/>
                  <a:ext cx="184" cy="31"/>
                </a:xfrm>
                <a:custGeom>
                  <a:avLst/>
                  <a:gdLst/>
                  <a:ahLst/>
                  <a:cxnLst>
                    <a:cxn ang="0">
                      <a:pos x="170" y="61"/>
                    </a:cxn>
                    <a:cxn ang="0">
                      <a:pos x="181" y="60"/>
                    </a:cxn>
                    <a:cxn ang="0">
                      <a:pos x="184" y="56"/>
                    </a:cxn>
                    <a:cxn ang="0">
                      <a:pos x="184" y="50"/>
                    </a:cxn>
                    <a:cxn ang="0">
                      <a:pos x="183" y="43"/>
                    </a:cxn>
                    <a:cxn ang="0">
                      <a:pos x="179" y="39"/>
                    </a:cxn>
                    <a:cxn ang="0">
                      <a:pos x="0" y="0"/>
                    </a:cxn>
                    <a:cxn ang="0">
                      <a:pos x="170" y="61"/>
                    </a:cxn>
                  </a:cxnLst>
                  <a:rect l="0" t="0" r="r" b="b"/>
                  <a:pathLst>
                    <a:path w="184" h="61">
                      <a:moveTo>
                        <a:pt x="170" y="61"/>
                      </a:moveTo>
                      <a:lnTo>
                        <a:pt x="181" y="60"/>
                      </a:lnTo>
                      <a:lnTo>
                        <a:pt x="184" y="56"/>
                      </a:lnTo>
                      <a:lnTo>
                        <a:pt x="184" y="50"/>
                      </a:lnTo>
                      <a:lnTo>
                        <a:pt x="183" y="43"/>
                      </a:lnTo>
                      <a:lnTo>
                        <a:pt x="179" y="39"/>
                      </a:lnTo>
                      <a:lnTo>
                        <a:pt x="0" y="0"/>
                      </a:lnTo>
                      <a:lnTo>
                        <a:pt x="170" y="61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54" name="Freeform 62"/>
                <p:cNvSpPr>
                  <a:spLocks/>
                </p:cNvSpPr>
                <p:nvPr/>
              </p:nvSpPr>
              <p:spPr bwMode="auto">
                <a:xfrm>
                  <a:off x="4286" y="3139"/>
                  <a:ext cx="224" cy="37"/>
                </a:xfrm>
                <a:custGeom>
                  <a:avLst/>
                  <a:gdLst/>
                  <a:ahLst/>
                  <a:cxnLst>
                    <a:cxn ang="0">
                      <a:pos x="17" y="73"/>
                    </a:cxn>
                    <a:cxn ang="0">
                      <a:pos x="5" y="72"/>
                    </a:cxn>
                    <a:cxn ang="0">
                      <a:pos x="0" y="67"/>
                    </a:cxn>
                    <a:cxn ang="0">
                      <a:pos x="0" y="60"/>
                    </a:cxn>
                    <a:cxn ang="0">
                      <a:pos x="2" y="52"/>
                    </a:cxn>
                    <a:cxn ang="0">
                      <a:pos x="6" y="48"/>
                    </a:cxn>
                    <a:cxn ang="0">
                      <a:pos x="224" y="0"/>
                    </a:cxn>
                    <a:cxn ang="0">
                      <a:pos x="17" y="73"/>
                    </a:cxn>
                  </a:cxnLst>
                  <a:rect l="0" t="0" r="r" b="b"/>
                  <a:pathLst>
                    <a:path w="224" h="73">
                      <a:moveTo>
                        <a:pt x="17" y="73"/>
                      </a:moveTo>
                      <a:lnTo>
                        <a:pt x="5" y="72"/>
                      </a:lnTo>
                      <a:lnTo>
                        <a:pt x="0" y="67"/>
                      </a:lnTo>
                      <a:lnTo>
                        <a:pt x="0" y="60"/>
                      </a:lnTo>
                      <a:lnTo>
                        <a:pt x="2" y="52"/>
                      </a:lnTo>
                      <a:lnTo>
                        <a:pt x="6" y="48"/>
                      </a:lnTo>
                      <a:lnTo>
                        <a:pt x="224" y="0"/>
                      </a:lnTo>
                      <a:lnTo>
                        <a:pt x="17" y="7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6255" name="Freeform 63"/>
              <p:cNvSpPr>
                <a:spLocks/>
              </p:cNvSpPr>
              <p:nvPr/>
            </p:nvSpPr>
            <p:spPr bwMode="auto">
              <a:xfrm>
                <a:off x="4364" y="3081"/>
                <a:ext cx="157" cy="58"/>
              </a:xfrm>
              <a:custGeom>
                <a:avLst/>
                <a:gdLst/>
                <a:ahLst/>
                <a:cxnLst>
                  <a:cxn ang="0">
                    <a:pos x="157" y="117"/>
                  </a:cxn>
                  <a:cxn ang="0">
                    <a:pos x="10" y="2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6" y="1"/>
                  </a:cxn>
                  <a:cxn ang="0">
                    <a:pos x="157" y="117"/>
                  </a:cxn>
                </a:cxnLst>
                <a:rect l="0" t="0" r="r" b="b"/>
                <a:pathLst>
                  <a:path w="157" h="117">
                    <a:moveTo>
                      <a:pt x="157" y="117"/>
                    </a:moveTo>
                    <a:lnTo>
                      <a:pt x="10" y="2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6" y="1"/>
                    </a:lnTo>
                    <a:lnTo>
                      <a:pt x="157" y="11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6" name="Oval 64"/>
              <p:cNvSpPr>
                <a:spLocks noChangeArrowheads="1"/>
              </p:cNvSpPr>
              <p:nvPr/>
            </p:nvSpPr>
            <p:spPr bwMode="auto">
              <a:xfrm>
                <a:off x="4416" y="3065"/>
                <a:ext cx="16" cy="9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7" name="Oval 65"/>
              <p:cNvSpPr>
                <a:spLocks noChangeArrowheads="1"/>
              </p:cNvSpPr>
              <p:nvPr/>
            </p:nvSpPr>
            <p:spPr bwMode="auto">
              <a:xfrm>
                <a:off x="4480" y="3103"/>
                <a:ext cx="17" cy="9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8" name="Oval 66"/>
              <p:cNvSpPr>
                <a:spLocks noChangeArrowheads="1"/>
              </p:cNvSpPr>
              <p:nvPr/>
            </p:nvSpPr>
            <p:spPr bwMode="auto">
              <a:xfrm>
                <a:off x="4334" y="3217"/>
                <a:ext cx="18" cy="1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9" name="Oval 67"/>
              <p:cNvSpPr>
                <a:spLocks noChangeArrowheads="1"/>
              </p:cNvSpPr>
              <p:nvPr/>
            </p:nvSpPr>
            <p:spPr bwMode="auto">
              <a:xfrm>
                <a:off x="4576" y="3255"/>
                <a:ext cx="9" cy="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0" name="Oval 68"/>
              <p:cNvSpPr>
                <a:spLocks noChangeArrowheads="1"/>
              </p:cNvSpPr>
              <p:nvPr/>
            </p:nvSpPr>
            <p:spPr bwMode="auto">
              <a:xfrm>
                <a:off x="4627" y="3241"/>
                <a:ext cx="11" cy="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1" name="Oval 69"/>
              <p:cNvSpPr>
                <a:spLocks noChangeArrowheads="1"/>
              </p:cNvSpPr>
              <p:nvPr/>
            </p:nvSpPr>
            <p:spPr bwMode="auto">
              <a:xfrm>
                <a:off x="4609" y="3126"/>
                <a:ext cx="12" cy="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2" name="Oval 70"/>
              <p:cNvSpPr>
                <a:spLocks noChangeArrowheads="1"/>
              </p:cNvSpPr>
              <p:nvPr/>
            </p:nvSpPr>
            <p:spPr bwMode="auto">
              <a:xfrm>
                <a:off x="4481" y="3158"/>
                <a:ext cx="14" cy="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3" name="Oval 71"/>
              <p:cNvSpPr>
                <a:spLocks noChangeArrowheads="1"/>
              </p:cNvSpPr>
              <p:nvPr/>
            </p:nvSpPr>
            <p:spPr bwMode="auto">
              <a:xfrm>
                <a:off x="4551" y="3142"/>
                <a:ext cx="13" cy="8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4" name="Oval 72"/>
              <p:cNvSpPr>
                <a:spLocks noChangeArrowheads="1"/>
              </p:cNvSpPr>
              <p:nvPr/>
            </p:nvSpPr>
            <p:spPr bwMode="auto">
              <a:xfrm>
                <a:off x="4674" y="3144"/>
                <a:ext cx="12" cy="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5" name="Oval 73"/>
              <p:cNvSpPr>
                <a:spLocks noChangeArrowheads="1"/>
              </p:cNvSpPr>
              <p:nvPr/>
            </p:nvSpPr>
            <p:spPr bwMode="auto">
              <a:xfrm>
                <a:off x="4507" y="3071"/>
                <a:ext cx="14" cy="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6" name="Oval 74"/>
              <p:cNvSpPr>
                <a:spLocks noChangeArrowheads="1"/>
              </p:cNvSpPr>
              <p:nvPr/>
            </p:nvSpPr>
            <p:spPr bwMode="auto">
              <a:xfrm>
                <a:off x="4297" y="3099"/>
                <a:ext cx="12" cy="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7" name="Oval 75"/>
              <p:cNvSpPr>
                <a:spLocks noChangeArrowheads="1"/>
              </p:cNvSpPr>
              <p:nvPr/>
            </p:nvSpPr>
            <p:spPr bwMode="auto">
              <a:xfrm>
                <a:off x="4656" y="3029"/>
                <a:ext cx="12" cy="8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8" name="Freeform 76"/>
              <p:cNvSpPr>
                <a:spLocks/>
              </p:cNvSpPr>
              <p:nvPr/>
            </p:nvSpPr>
            <p:spPr bwMode="auto">
              <a:xfrm>
                <a:off x="4463" y="3055"/>
                <a:ext cx="58" cy="84"/>
              </a:xfrm>
              <a:custGeom>
                <a:avLst/>
                <a:gdLst/>
                <a:ahLst/>
                <a:cxnLst>
                  <a:cxn ang="0">
                    <a:pos x="58" y="168"/>
                  </a:cxn>
                  <a:cxn ang="0">
                    <a:pos x="21" y="6"/>
                  </a:cxn>
                  <a:cxn ang="0">
                    <a:pos x="17" y="1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1" y="8"/>
                  </a:cxn>
                  <a:cxn ang="0">
                    <a:pos x="0" y="16"/>
                  </a:cxn>
                  <a:cxn ang="0">
                    <a:pos x="2" y="25"/>
                  </a:cxn>
                  <a:cxn ang="0">
                    <a:pos x="58" y="168"/>
                  </a:cxn>
                </a:cxnLst>
                <a:rect l="0" t="0" r="r" b="b"/>
                <a:pathLst>
                  <a:path w="58" h="168">
                    <a:moveTo>
                      <a:pt x="58" y="168"/>
                    </a:moveTo>
                    <a:lnTo>
                      <a:pt x="21" y="6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1" y="8"/>
                    </a:lnTo>
                    <a:lnTo>
                      <a:pt x="0" y="16"/>
                    </a:lnTo>
                    <a:lnTo>
                      <a:pt x="2" y="25"/>
                    </a:lnTo>
                    <a:lnTo>
                      <a:pt x="58" y="168"/>
                    </a:lnTo>
                    <a:close/>
                  </a:path>
                </a:pathLst>
              </a:cu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9" name="Freeform 77"/>
              <p:cNvSpPr>
                <a:spLocks/>
              </p:cNvSpPr>
              <p:nvPr/>
            </p:nvSpPr>
            <p:spPr bwMode="auto">
              <a:xfrm>
                <a:off x="4474" y="3160"/>
                <a:ext cx="44" cy="7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6" y="137"/>
                  </a:cxn>
                  <a:cxn ang="0">
                    <a:pos x="12" y="141"/>
                  </a:cxn>
                  <a:cxn ang="0">
                    <a:pos x="7" y="142"/>
                  </a:cxn>
                  <a:cxn ang="0">
                    <a:pos x="5" y="139"/>
                  </a:cxn>
                  <a:cxn ang="0">
                    <a:pos x="0" y="136"/>
                  </a:cxn>
                  <a:cxn ang="0">
                    <a:pos x="0" y="129"/>
                  </a:cxn>
                  <a:cxn ang="0">
                    <a:pos x="2" y="121"/>
                  </a:cxn>
                  <a:cxn ang="0">
                    <a:pos x="44" y="0"/>
                  </a:cxn>
                </a:cxnLst>
                <a:rect l="0" t="0" r="r" b="b"/>
                <a:pathLst>
                  <a:path w="44" h="142">
                    <a:moveTo>
                      <a:pt x="44" y="0"/>
                    </a:moveTo>
                    <a:lnTo>
                      <a:pt x="16" y="137"/>
                    </a:lnTo>
                    <a:lnTo>
                      <a:pt x="12" y="141"/>
                    </a:lnTo>
                    <a:lnTo>
                      <a:pt x="7" y="142"/>
                    </a:lnTo>
                    <a:lnTo>
                      <a:pt x="5" y="139"/>
                    </a:lnTo>
                    <a:lnTo>
                      <a:pt x="0" y="136"/>
                    </a:lnTo>
                    <a:lnTo>
                      <a:pt x="0" y="129"/>
                    </a:lnTo>
                    <a:lnTo>
                      <a:pt x="2" y="12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0" name="Freeform 78"/>
              <p:cNvSpPr>
                <a:spLocks/>
              </p:cNvSpPr>
              <p:nvPr/>
            </p:nvSpPr>
            <p:spPr bwMode="auto">
              <a:xfrm>
                <a:off x="4547" y="3163"/>
                <a:ext cx="44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135"/>
                  </a:cxn>
                  <a:cxn ang="0">
                    <a:pos x="32" y="139"/>
                  </a:cxn>
                  <a:cxn ang="0">
                    <a:pos x="37" y="140"/>
                  </a:cxn>
                  <a:cxn ang="0">
                    <a:pos x="42" y="138"/>
                  </a:cxn>
                  <a:cxn ang="0">
                    <a:pos x="43" y="132"/>
                  </a:cxn>
                  <a:cxn ang="0">
                    <a:pos x="44" y="127"/>
                  </a:cxn>
                  <a:cxn ang="0">
                    <a:pos x="42" y="119"/>
                  </a:cxn>
                  <a:cxn ang="0">
                    <a:pos x="0" y="0"/>
                  </a:cxn>
                </a:cxnLst>
                <a:rect l="0" t="0" r="r" b="b"/>
                <a:pathLst>
                  <a:path w="44" h="140">
                    <a:moveTo>
                      <a:pt x="0" y="0"/>
                    </a:moveTo>
                    <a:lnTo>
                      <a:pt x="28" y="135"/>
                    </a:lnTo>
                    <a:lnTo>
                      <a:pt x="32" y="139"/>
                    </a:lnTo>
                    <a:lnTo>
                      <a:pt x="37" y="140"/>
                    </a:lnTo>
                    <a:lnTo>
                      <a:pt x="42" y="138"/>
                    </a:lnTo>
                    <a:lnTo>
                      <a:pt x="43" y="132"/>
                    </a:lnTo>
                    <a:lnTo>
                      <a:pt x="44" y="127"/>
                    </a:lnTo>
                    <a:lnTo>
                      <a:pt x="42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1" name="Freeform 79"/>
              <p:cNvSpPr>
                <a:spLocks/>
              </p:cNvSpPr>
              <p:nvPr/>
            </p:nvSpPr>
            <p:spPr bwMode="auto">
              <a:xfrm>
                <a:off x="4521" y="3066"/>
                <a:ext cx="178" cy="73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153" y="9"/>
                  </a:cxn>
                  <a:cxn ang="0">
                    <a:pos x="167" y="0"/>
                  </a:cxn>
                  <a:cxn ang="0">
                    <a:pos x="173" y="2"/>
                  </a:cxn>
                  <a:cxn ang="0">
                    <a:pos x="177" y="5"/>
                  </a:cxn>
                  <a:cxn ang="0">
                    <a:pos x="178" y="15"/>
                  </a:cxn>
                  <a:cxn ang="0">
                    <a:pos x="178" y="22"/>
                  </a:cxn>
                  <a:cxn ang="0">
                    <a:pos x="175" y="29"/>
                  </a:cxn>
                  <a:cxn ang="0">
                    <a:pos x="167" y="30"/>
                  </a:cxn>
                  <a:cxn ang="0">
                    <a:pos x="0" y="147"/>
                  </a:cxn>
                </a:cxnLst>
                <a:rect l="0" t="0" r="r" b="b"/>
                <a:pathLst>
                  <a:path w="178" h="147">
                    <a:moveTo>
                      <a:pt x="0" y="147"/>
                    </a:moveTo>
                    <a:lnTo>
                      <a:pt x="153" y="9"/>
                    </a:lnTo>
                    <a:lnTo>
                      <a:pt x="167" y="0"/>
                    </a:lnTo>
                    <a:lnTo>
                      <a:pt x="173" y="2"/>
                    </a:lnTo>
                    <a:lnTo>
                      <a:pt x="177" y="5"/>
                    </a:lnTo>
                    <a:lnTo>
                      <a:pt x="178" y="15"/>
                    </a:lnTo>
                    <a:lnTo>
                      <a:pt x="178" y="22"/>
                    </a:lnTo>
                    <a:lnTo>
                      <a:pt x="175" y="29"/>
                    </a:lnTo>
                    <a:lnTo>
                      <a:pt x="167" y="3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2" name="Freeform 80"/>
              <p:cNvSpPr>
                <a:spLocks/>
              </p:cNvSpPr>
              <p:nvPr/>
            </p:nvSpPr>
            <p:spPr bwMode="auto">
              <a:xfrm>
                <a:off x="4375" y="3064"/>
                <a:ext cx="146" cy="75"/>
              </a:xfrm>
              <a:custGeom>
                <a:avLst/>
                <a:gdLst/>
                <a:ahLst/>
                <a:cxnLst>
                  <a:cxn ang="0">
                    <a:pos x="146" y="151"/>
                  </a:cxn>
                  <a:cxn ang="0">
                    <a:pos x="20" y="9"/>
                  </a:cxn>
                  <a:cxn ang="0">
                    <a:pos x="9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2" y="27"/>
                  </a:cxn>
                  <a:cxn ang="0">
                    <a:pos x="9" y="31"/>
                  </a:cxn>
                  <a:cxn ang="0">
                    <a:pos x="146" y="151"/>
                  </a:cxn>
                </a:cxnLst>
                <a:rect l="0" t="0" r="r" b="b"/>
                <a:pathLst>
                  <a:path w="146" h="151">
                    <a:moveTo>
                      <a:pt x="146" y="151"/>
                    </a:moveTo>
                    <a:lnTo>
                      <a:pt x="20" y="9"/>
                    </a:lnTo>
                    <a:lnTo>
                      <a:pt x="9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9" y="31"/>
                    </a:lnTo>
                    <a:lnTo>
                      <a:pt x="146" y="151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3" name="Freeform 81"/>
              <p:cNvSpPr>
                <a:spLocks/>
              </p:cNvSpPr>
              <p:nvPr/>
            </p:nvSpPr>
            <p:spPr bwMode="auto">
              <a:xfrm>
                <a:off x="4343" y="3144"/>
                <a:ext cx="158" cy="60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21" y="111"/>
                  </a:cxn>
                  <a:cxn ang="0">
                    <a:pos x="10" y="119"/>
                  </a:cxn>
                  <a:cxn ang="0">
                    <a:pos x="4" y="119"/>
                  </a:cxn>
                  <a:cxn ang="0">
                    <a:pos x="2" y="117"/>
                  </a:cxn>
                  <a:cxn ang="0">
                    <a:pos x="0" y="107"/>
                  </a:cxn>
                  <a:cxn ang="0">
                    <a:pos x="0" y="102"/>
                  </a:cxn>
                  <a:cxn ang="0">
                    <a:pos x="4" y="97"/>
                  </a:cxn>
                  <a:cxn ang="0">
                    <a:pos x="10" y="94"/>
                  </a:cxn>
                  <a:cxn ang="0">
                    <a:pos x="158" y="0"/>
                  </a:cxn>
                </a:cxnLst>
                <a:rect l="0" t="0" r="r" b="b"/>
                <a:pathLst>
                  <a:path w="158" h="119">
                    <a:moveTo>
                      <a:pt x="158" y="0"/>
                    </a:moveTo>
                    <a:lnTo>
                      <a:pt x="21" y="111"/>
                    </a:lnTo>
                    <a:lnTo>
                      <a:pt x="10" y="119"/>
                    </a:lnTo>
                    <a:lnTo>
                      <a:pt x="4" y="119"/>
                    </a:lnTo>
                    <a:lnTo>
                      <a:pt x="2" y="117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4" y="97"/>
                    </a:lnTo>
                    <a:lnTo>
                      <a:pt x="10" y="94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4" name="Freeform 82"/>
              <p:cNvSpPr>
                <a:spLocks/>
              </p:cNvSpPr>
              <p:nvPr/>
            </p:nvSpPr>
            <p:spPr bwMode="auto">
              <a:xfrm>
                <a:off x="4538" y="3139"/>
                <a:ext cx="176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89"/>
                  </a:cxn>
                  <a:cxn ang="0">
                    <a:pos x="166" y="95"/>
                  </a:cxn>
                  <a:cxn ang="0">
                    <a:pos x="172" y="94"/>
                  </a:cxn>
                  <a:cxn ang="0">
                    <a:pos x="173" y="92"/>
                  </a:cxn>
                  <a:cxn ang="0">
                    <a:pos x="176" y="85"/>
                  </a:cxn>
                  <a:cxn ang="0">
                    <a:pos x="176" y="81"/>
                  </a:cxn>
                  <a:cxn ang="0">
                    <a:pos x="172" y="77"/>
                  </a:cxn>
                  <a:cxn ang="0">
                    <a:pos x="166" y="74"/>
                  </a:cxn>
                  <a:cxn ang="0">
                    <a:pos x="0" y="0"/>
                  </a:cxn>
                </a:cxnLst>
                <a:rect l="0" t="0" r="r" b="b"/>
                <a:pathLst>
                  <a:path w="176" h="95">
                    <a:moveTo>
                      <a:pt x="0" y="0"/>
                    </a:moveTo>
                    <a:lnTo>
                      <a:pt x="152" y="89"/>
                    </a:lnTo>
                    <a:lnTo>
                      <a:pt x="166" y="95"/>
                    </a:lnTo>
                    <a:lnTo>
                      <a:pt x="172" y="94"/>
                    </a:lnTo>
                    <a:lnTo>
                      <a:pt x="173" y="92"/>
                    </a:lnTo>
                    <a:lnTo>
                      <a:pt x="176" y="85"/>
                    </a:lnTo>
                    <a:lnTo>
                      <a:pt x="176" y="81"/>
                    </a:lnTo>
                    <a:lnTo>
                      <a:pt x="172" y="77"/>
                    </a:lnTo>
                    <a:lnTo>
                      <a:pt x="16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5" name="Freeform 83"/>
              <p:cNvSpPr>
                <a:spLocks/>
              </p:cNvSpPr>
              <p:nvPr/>
            </p:nvSpPr>
            <p:spPr bwMode="auto">
              <a:xfrm>
                <a:off x="4345" y="3114"/>
                <a:ext cx="181" cy="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181" y="51"/>
                  </a:cxn>
                  <a:cxn ang="0">
                    <a:pos x="14" y="0"/>
                  </a:cxn>
                </a:cxnLst>
                <a:rect l="0" t="0" r="r" b="b"/>
                <a:pathLst>
                  <a:path w="181" h="51">
                    <a:moveTo>
                      <a:pt x="14" y="0"/>
                    </a:moveTo>
                    <a:lnTo>
                      <a:pt x="3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181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6" name="Freeform 84"/>
              <p:cNvSpPr>
                <a:spLocks/>
              </p:cNvSpPr>
              <p:nvPr/>
            </p:nvSpPr>
            <p:spPr bwMode="auto">
              <a:xfrm>
                <a:off x="4526" y="3103"/>
                <a:ext cx="216" cy="36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11" y="2"/>
                  </a:cxn>
                  <a:cxn ang="0">
                    <a:pos x="216" y="6"/>
                  </a:cxn>
                  <a:cxn ang="0">
                    <a:pos x="216" y="13"/>
                  </a:cxn>
                  <a:cxn ang="0">
                    <a:pos x="214" y="21"/>
                  </a:cxn>
                  <a:cxn ang="0">
                    <a:pos x="210" y="24"/>
                  </a:cxn>
                  <a:cxn ang="0">
                    <a:pos x="0" y="72"/>
                  </a:cxn>
                  <a:cxn ang="0">
                    <a:pos x="199" y="0"/>
                  </a:cxn>
                </a:cxnLst>
                <a:rect l="0" t="0" r="r" b="b"/>
                <a:pathLst>
                  <a:path w="216" h="72">
                    <a:moveTo>
                      <a:pt x="199" y="0"/>
                    </a:moveTo>
                    <a:lnTo>
                      <a:pt x="211" y="2"/>
                    </a:lnTo>
                    <a:lnTo>
                      <a:pt x="216" y="6"/>
                    </a:lnTo>
                    <a:lnTo>
                      <a:pt x="216" y="13"/>
                    </a:lnTo>
                    <a:lnTo>
                      <a:pt x="214" y="21"/>
                    </a:lnTo>
                    <a:lnTo>
                      <a:pt x="210" y="24"/>
                    </a:lnTo>
                    <a:lnTo>
                      <a:pt x="0" y="72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7" name="Freeform 85"/>
              <p:cNvSpPr>
                <a:spLocks/>
              </p:cNvSpPr>
              <p:nvPr/>
            </p:nvSpPr>
            <p:spPr bwMode="auto">
              <a:xfrm>
                <a:off x="4479" y="3100"/>
                <a:ext cx="47" cy="39"/>
              </a:xfrm>
              <a:custGeom>
                <a:avLst/>
                <a:gdLst/>
                <a:ahLst/>
                <a:cxnLst>
                  <a:cxn ang="0">
                    <a:pos x="47" y="79"/>
                  </a:cxn>
                  <a:cxn ang="0">
                    <a:pos x="16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47" y="79"/>
                  </a:cxn>
                </a:cxnLst>
                <a:rect l="0" t="0" r="r" b="b"/>
                <a:pathLst>
                  <a:path w="47" h="79">
                    <a:moveTo>
                      <a:pt x="47" y="79"/>
                    </a:moveTo>
                    <a:lnTo>
                      <a:pt x="16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47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8" name="Freeform 86"/>
              <p:cNvSpPr>
                <a:spLocks/>
              </p:cNvSpPr>
              <p:nvPr/>
            </p:nvSpPr>
            <p:spPr bwMode="auto">
              <a:xfrm>
                <a:off x="4443" y="3139"/>
                <a:ext cx="83" cy="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1" y="123"/>
                  </a:cxn>
                  <a:cxn ang="0">
                    <a:pos x="25" y="126"/>
                  </a:cxn>
                  <a:cxn ang="0">
                    <a:pos x="15" y="126"/>
                  </a:cxn>
                  <a:cxn ang="0">
                    <a:pos x="9" y="124"/>
                  </a:cxn>
                  <a:cxn ang="0">
                    <a:pos x="4" y="120"/>
                  </a:cxn>
                  <a:cxn ang="0">
                    <a:pos x="0" y="114"/>
                  </a:cxn>
                  <a:cxn ang="0">
                    <a:pos x="5" y="109"/>
                  </a:cxn>
                  <a:cxn ang="0">
                    <a:pos x="83" y="0"/>
                  </a:cxn>
                </a:cxnLst>
                <a:rect l="0" t="0" r="r" b="b"/>
                <a:pathLst>
                  <a:path w="83" h="126">
                    <a:moveTo>
                      <a:pt x="83" y="0"/>
                    </a:moveTo>
                    <a:lnTo>
                      <a:pt x="31" y="123"/>
                    </a:lnTo>
                    <a:lnTo>
                      <a:pt x="25" y="126"/>
                    </a:lnTo>
                    <a:lnTo>
                      <a:pt x="15" y="126"/>
                    </a:lnTo>
                    <a:lnTo>
                      <a:pt x="9" y="124"/>
                    </a:lnTo>
                    <a:lnTo>
                      <a:pt x="4" y="120"/>
                    </a:lnTo>
                    <a:lnTo>
                      <a:pt x="0" y="114"/>
                    </a:lnTo>
                    <a:lnTo>
                      <a:pt x="5" y="10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9" name="Freeform 87"/>
              <p:cNvSpPr>
                <a:spLocks/>
              </p:cNvSpPr>
              <p:nvPr/>
            </p:nvSpPr>
            <p:spPr bwMode="auto">
              <a:xfrm>
                <a:off x="4526" y="3139"/>
                <a:ext cx="47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76"/>
                  </a:cxn>
                  <a:cxn ang="0">
                    <a:pos x="33" y="78"/>
                  </a:cxn>
                  <a:cxn ang="0">
                    <a:pos x="39" y="78"/>
                  </a:cxn>
                  <a:cxn ang="0">
                    <a:pos x="42" y="77"/>
                  </a:cxn>
                  <a:cxn ang="0">
                    <a:pos x="46" y="74"/>
                  </a:cxn>
                  <a:cxn ang="0">
                    <a:pos x="47" y="71"/>
                  </a:cxn>
                  <a:cxn ang="0">
                    <a:pos x="44" y="67"/>
                  </a:cxn>
                  <a:cxn ang="0">
                    <a:pos x="0" y="0"/>
                  </a:cxn>
                </a:cxnLst>
                <a:rect l="0" t="0" r="r" b="b"/>
                <a:pathLst>
                  <a:path w="47" h="78">
                    <a:moveTo>
                      <a:pt x="0" y="0"/>
                    </a:moveTo>
                    <a:lnTo>
                      <a:pt x="29" y="76"/>
                    </a:lnTo>
                    <a:lnTo>
                      <a:pt x="33" y="78"/>
                    </a:lnTo>
                    <a:lnTo>
                      <a:pt x="39" y="78"/>
                    </a:lnTo>
                    <a:lnTo>
                      <a:pt x="42" y="77"/>
                    </a:lnTo>
                    <a:lnTo>
                      <a:pt x="46" y="74"/>
                    </a:lnTo>
                    <a:lnTo>
                      <a:pt x="47" y="71"/>
                    </a:lnTo>
                    <a:lnTo>
                      <a:pt x="44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0" name="Oval 88"/>
              <p:cNvSpPr>
                <a:spLocks noChangeArrowheads="1"/>
              </p:cNvSpPr>
              <p:nvPr/>
            </p:nvSpPr>
            <p:spPr bwMode="auto">
              <a:xfrm>
                <a:off x="4219" y="3159"/>
                <a:ext cx="6" cy="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1" name="Oval 89"/>
              <p:cNvSpPr>
                <a:spLocks noChangeArrowheads="1"/>
              </p:cNvSpPr>
              <p:nvPr/>
            </p:nvSpPr>
            <p:spPr bwMode="auto">
              <a:xfrm>
                <a:off x="4288" y="3198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2" name="Oval 90"/>
              <p:cNvSpPr>
                <a:spLocks noChangeArrowheads="1"/>
              </p:cNvSpPr>
              <p:nvPr/>
            </p:nvSpPr>
            <p:spPr bwMode="auto">
              <a:xfrm>
                <a:off x="4230" y="3216"/>
                <a:ext cx="7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3" name="Oval 91"/>
              <p:cNvSpPr>
                <a:spLocks noChangeArrowheads="1"/>
              </p:cNvSpPr>
              <p:nvPr/>
            </p:nvSpPr>
            <p:spPr bwMode="auto">
              <a:xfrm>
                <a:off x="4198" y="3209"/>
                <a:ext cx="8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4" name="Freeform 92"/>
              <p:cNvSpPr>
                <a:spLocks/>
              </p:cNvSpPr>
              <p:nvPr/>
            </p:nvSpPr>
            <p:spPr bwMode="auto">
              <a:xfrm>
                <a:off x="4526" y="3023"/>
                <a:ext cx="42" cy="116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12"/>
                  </a:cxn>
                  <a:cxn ang="0">
                    <a:pos x="31" y="3"/>
                  </a:cxn>
                  <a:cxn ang="0">
                    <a:pos x="34" y="0"/>
                  </a:cxn>
                  <a:cxn ang="0">
                    <a:pos x="39" y="1"/>
                  </a:cxn>
                  <a:cxn ang="0">
                    <a:pos x="41" y="7"/>
                  </a:cxn>
                  <a:cxn ang="0">
                    <a:pos x="42" y="16"/>
                  </a:cxn>
                  <a:cxn ang="0">
                    <a:pos x="41" y="25"/>
                  </a:cxn>
                  <a:cxn ang="0">
                    <a:pos x="0" y="234"/>
                  </a:cxn>
                </a:cxnLst>
                <a:rect l="0" t="0" r="r" b="b"/>
                <a:pathLst>
                  <a:path w="42" h="234">
                    <a:moveTo>
                      <a:pt x="0" y="234"/>
                    </a:moveTo>
                    <a:lnTo>
                      <a:pt x="25" y="12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1" y="7"/>
                    </a:lnTo>
                    <a:lnTo>
                      <a:pt x="42" y="16"/>
                    </a:lnTo>
                    <a:lnTo>
                      <a:pt x="41" y="25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5" name="Freeform 93"/>
              <p:cNvSpPr>
                <a:spLocks/>
              </p:cNvSpPr>
              <p:nvPr/>
            </p:nvSpPr>
            <p:spPr bwMode="auto">
              <a:xfrm>
                <a:off x="4500" y="3028"/>
                <a:ext cx="26" cy="111"/>
              </a:xfrm>
              <a:custGeom>
                <a:avLst/>
                <a:gdLst/>
                <a:ahLst/>
                <a:cxnLst>
                  <a:cxn ang="0">
                    <a:pos x="26" y="222"/>
                  </a:cxn>
                  <a:cxn ang="0">
                    <a:pos x="10" y="13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7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26" y="222"/>
                  </a:cxn>
                </a:cxnLst>
                <a:rect l="0" t="0" r="r" b="b"/>
                <a:pathLst>
                  <a:path w="26" h="222">
                    <a:moveTo>
                      <a:pt x="26" y="222"/>
                    </a:moveTo>
                    <a:lnTo>
                      <a:pt x="10" y="13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6" y="2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6" name="Freeform 94"/>
              <p:cNvSpPr>
                <a:spLocks/>
              </p:cNvSpPr>
              <p:nvPr/>
            </p:nvSpPr>
            <p:spPr bwMode="auto">
              <a:xfrm>
                <a:off x="4492" y="3139"/>
                <a:ext cx="34" cy="11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5" y="204"/>
                  </a:cxn>
                  <a:cxn ang="0">
                    <a:pos x="9" y="216"/>
                  </a:cxn>
                  <a:cxn ang="0">
                    <a:pos x="7" y="219"/>
                  </a:cxn>
                  <a:cxn ang="0">
                    <a:pos x="3" y="218"/>
                  </a:cxn>
                  <a:cxn ang="0">
                    <a:pos x="0" y="211"/>
                  </a:cxn>
                  <a:cxn ang="0">
                    <a:pos x="0" y="203"/>
                  </a:cxn>
                  <a:cxn ang="0">
                    <a:pos x="0" y="195"/>
                  </a:cxn>
                  <a:cxn ang="0">
                    <a:pos x="34" y="0"/>
                  </a:cxn>
                </a:cxnLst>
                <a:rect l="0" t="0" r="r" b="b"/>
                <a:pathLst>
                  <a:path w="34" h="219">
                    <a:moveTo>
                      <a:pt x="34" y="0"/>
                    </a:moveTo>
                    <a:lnTo>
                      <a:pt x="15" y="204"/>
                    </a:lnTo>
                    <a:lnTo>
                      <a:pt x="9" y="216"/>
                    </a:lnTo>
                    <a:lnTo>
                      <a:pt x="7" y="219"/>
                    </a:lnTo>
                    <a:lnTo>
                      <a:pt x="3" y="218"/>
                    </a:lnTo>
                    <a:lnTo>
                      <a:pt x="0" y="211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7" name="Freeform 95"/>
              <p:cNvSpPr>
                <a:spLocks/>
              </p:cNvSpPr>
              <p:nvPr/>
            </p:nvSpPr>
            <p:spPr bwMode="auto">
              <a:xfrm>
                <a:off x="4526" y="3139"/>
                <a:ext cx="54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04"/>
                  </a:cxn>
                  <a:cxn ang="0">
                    <a:pos x="39" y="216"/>
                  </a:cxn>
                  <a:cxn ang="0">
                    <a:pos x="44" y="218"/>
                  </a:cxn>
                  <a:cxn ang="0">
                    <a:pos x="49" y="218"/>
                  </a:cxn>
                  <a:cxn ang="0">
                    <a:pos x="53" y="211"/>
                  </a:cxn>
                  <a:cxn ang="0">
                    <a:pos x="54" y="203"/>
                  </a:cxn>
                  <a:cxn ang="0">
                    <a:pos x="53" y="194"/>
                  </a:cxn>
                  <a:cxn ang="0">
                    <a:pos x="0" y="0"/>
                  </a:cxn>
                </a:cxnLst>
                <a:rect l="0" t="0" r="r" b="b"/>
                <a:pathLst>
                  <a:path w="54" h="218">
                    <a:moveTo>
                      <a:pt x="0" y="0"/>
                    </a:moveTo>
                    <a:lnTo>
                      <a:pt x="32" y="204"/>
                    </a:lnTo>
                    <a:lnTo>
                      <a:pt x="39" y="216"/>
                    </a:lnTo>
                    <a:lnTo>
                      <a:pt x="44" y="218"/>
                    </a:lnTo>
                    <a:lnTo>
                      <a:pt x="49" y="218"/>
                    </a:lnTo>
                    <a:lnTo>
                      <a:pt x="53" y="211"/>
                    </a:lnTo>
                    <a:lnTo>
                      <a:pt x="54" y="203"/>
                    </a:lnTo>
                    <a:lnTo>
                      <a:pt x="53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8" name="Freeform 96"/>
              <p:cNvSpPr>
                <a:spLocks/>
              </p:cNvSpPr>
              <p:nvPr/>
            </p:nvSpPr>
            <p:spPr bwMode="auto">
              <a:xfrm>
                <a:off x="4441" y="3064"/>
                <a:ext cx="85" cy="75"/>
              </a:xfrm>
              <a:custGeom>
                <a:avLst/>
                <a:gdLst/>
                <a:ahLst/>
                <a:cxnLst>
                  <a:cxn ang="0">
                    <a:pos x="85" y="151"/>
                  </a:cxn>
                  <a:cxn ang="0">
                    <a:pos x="21" y="9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7"/>
                  </a:cxn>
                  <a:cxn ang="0">
                    <a:pos x="85" y="151"/>
                  </a:cxn>
                </a:cxnLst>
                <a:rect l="0" t="0" r="r" b="b"/>
                <a:pathLst>
                  <a:path w="85" h="151">
                    <a:moveTo>
                      <a:pt x="85" y="151"/>
                    </a:moveTo>
                    <a:lnTo>
                      <a:pt x="21" y="9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85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9" name="Freeform 97"/>
              <p:cNvSpPr>
                <a:spLocks/>
              </p:cNvSpPr>
              <p:nvPr/>
            </p:nvSpPr>
            <p:spPr bwMode="auto">
              <a:xfrm>
                <a:off x="4526" y="3052"/>
                <a:ext cx="95" cy="87"/>
              </a:xfrm>
              <a:custGeom>
                <a:avLst/>
                <a:gdLst/>
                <a:ahLst/>
                <a:cxnLst>
                  <a:cxn ang="0">
                    <a:pos x="0" y="175"/>
                  </a:cxn>
                  <a:cxn ang="0">
                    <a:pos x="73" y="9"/>
                  </a:cxn>
                  <a:cxn ang="0">
                    <a:pos x="83" y="0"/>
                  </a:cxn>
                  <a:cxn ang="0">
                    <a:pos x="90" y="0"/>
                  </a:cxn>
                  <a:cxn ang="0">
                    <a:pos x="95" y="3"/>
                  </a:cxn>
                  <a:cxn ang="0">
                    <a:pos x="95" y="7"/>
                  </a:cxn>
                  <a:cxn ang="0">
                    <a:pos x="94" y="17"/>
                  </a:cxn>
                  <a:cxn ang="0">
                    <a:pos x="0" y="175"/>
                  </a:cxn>
                </a:cxnLst>
                <a:rect l="0" t="0" r="r" b="b"/>
                <a:pathLst>
                  <a:path w="95" h="175">
                    <a:moveTo>
                      <a:pt x="0" y="175"/>
                    </a:moveTo>
                    <a:lnTo>
                      <a:pt x="73" y="9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5" y="3"/>
                    </a:lnTo>
                    <a:lnTo>
                      <a:pt x="95" y="7"/>
                    </a:lnTo>
                    <a:lnTo>
                      <a:pt x="94" y="17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0" name="Freeform 98"/>
              <p:cNvSpPr>
                <a:spLocks/>
              </p:cNvSpPr>
              <p:nvPr/>
            </p:nvSpPr>
            <p:spPr bwMode="auto">
              <a:xfrm>
                <a:off x="4526" y="3139"/>
                <a:ext cx="114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88"/>
                  </a:cxn>
                  <a:cxn ang="0">
                    <a:pos x="114" y="99"/>
                  </a:cxn>
                  <a:cxn ang="0">
                    <a:pos x="114" y="107"/>
                  </a:cxn>
                  <a:cxn ang="0">
                    <a:pos x="110" y="114"/>
                  </a:cxn>
                  <a:cxn ang="0">
                    <a:pos x="109" y="114"/>
                  </a:cxn>
                  <a:cxn ang="0">
                    <a:pos x="102" y="111"/>
                  </a:cxn>
                  <a:cxn ang="0">
                    <a:pos x="0" y="0"/>
                  </a:cxn>
                </a:cxnLst>
                <a:rect l="0" t="0" r="r" b="b"/>
                <a:pathLst>
                  <a:path w="114" h="114">
                    <a:moveTo>
                      <a:pt x="0" y="0"/>
                    </a:moveTo>
                    <a:lnTo>
                      <a:pt x="106" y="88"/>
                    </a:lnTo>
                    <a:lnTo>
                      <a:pt x="114" y="99"/>
                    </a:lnTo>
                    <a:lnTo>
                      <a:pt x="114" y="107"/>
                    </a:lnTo>
                    <a:lnTo>
                      <a:pt x="110" y="114"/>
                    </a:lnTo>
                    <a:lnTo>
                      <a:pt x="109" y="114"/>
                    </a:lnTo>
                    <a:lnTo>
                      <a:pt x="102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1" name="Freeform 99"/>
              <p:cNvSpPr>
                <a:spLocks/>
              </p:cNvSpPr>
              <p:nvPr/>
            </p:nvSpPr>
            <p:spPr bwMode="auto">
              <a:xfrm>
                <a:off x="4416" y="3139"/>
                <a:ext cx="110" cy="5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6" y="81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1" y="107"/>
                  </a:cxn>
                  <a:cxn ang="0">
                    <a:pos x="4" y="107"/>
                  </a:cxn>
                  <a:cxn ang="0">
                    <a:pos x="10" y="105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7">
                    <a:moveTo>
                      <a:pt x="110" y="0"/>
                    </a:moveTo>
                    <a:lnTo>
                      <a:pt x="6" y="81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07"/>
                    </a:lnTo>
                    <a:lnTo>
                      <a:pt x="4" y="107"/>
                    </a:lnTo>
                    <a:lnTo>
                      <a:pt x="10" y="105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2" name="Freeform 100"/>
              <p:cNvSpPr>
                <a:spLocks/>
              </p:cNvSpPr>
              <p:nvPr/>
            </p:nvSpPr>
            <p:spPr bwMode="auto">
              <a:xfrm>
                <a:off x="4347" y="3099"/>
                <a:ext cx="179" cy="40"/>
              </a:xfrm>
              <a:custGeom>
                <a:avLst/>
                <a:gdLst/>
                <a:ahLst/>
                <a:cxnLst>
                  <a:cxn ang="0">
                    <a:pos x="179" y="82"/>
                  </a:cxn>
                  <a:cxn ang="0">
                    <a:pos x="16" y="0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179" y="82"/>
                  </a:cxn>
                </a:cxnLst>
                <a:rect l="0" t="0" r="r" b="b"/>
                <a:pathLst>
                  <a:path w="179" h="82">
                    <a:moveTo>
                      <a:pt x="179" y="82"/>
                    </a:moveTo>
                    <a:lnTo>
                      <a:pt x="16" y="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179" y="8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3" name="Freeform 101"/>
              <p:cNvSpPr>
                <a:spLocks/>
              </p:cNvSpPr>
              <p:nvPr/>
            </p:nvSpPr>
            <p:spPr bwMode="auto">
              <a:xfrm>
                <a:off x="4449" y="3139"/>
                <a:ext cx="77" cy="81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147"/>
                  </a:cxn>
                  <a:cxn ang="0">
                    <a:pos x="0" y="156"/>
                  </a:cxn>
                  <a:cxn ang="0">
                    <a:pos x="1" y="161"/>
                  </a:cxn>
                  <a:cxn ang="0">
                    <a:pos x="8" y="161"/>
                  </a:cxn>
                  <a:cxn ang="0">
                    <a:pos x="15" y="161"/>
                  </a:cxn>
                  <a:cxn ang="0">
                    <a:pos x="22" y="161"/>
                  </a:cxn>
                  <a:cxn ang="0">
                    <a:pos x="77" y="0"/>
                  </a:cxn>
                </a:cxnLst>
                <a:rect l="0" t="0" r="r" b="b"/>
                <a:pathLst>
                  <a:path w="77" h="161">
                    <a:moveTo>
                      <a:pt x="77" y="0"/>
                    </a:moveTo>
                    <a:lnTo>
                      <a:pt x="0" y="147"/>
                    </a:lnTo>
                    <a:lnTo>
                      <a:pt x="0" y="156"/>
                    </a:lnTo>
                    <a:lnTo>
                      <a:pt x="1" y="161"/>
                    </a:lnTo>
                    <a:lnTo>
                      <a:pt x="8" y="161"/>
                    </a:lnTo>
                    <a:lnTo>
                      <a:pt x="15" y="161"/>
                    </a:lnTo>
                    <a:lnTo>
                      <a:pt x="22" y="16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4" name="Freeform 102"/>
              <p:cNvSpPr>
                <a:spLocks/>
              </p:cNvSpPr>
              <p:nvPr/>
            </p:nvSpPr>
            <p:spPr bwMode="auto">
              <a:xfrm>
                <a:off x="4528" y="3139"/>
                <a:ext cx="78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23"/>
                  </a:cxn>
                  <a:cxn ang="0">
                    <a:pos x="78" y="130"/>
                  </a:cxn>
                  <a:cxn ang="0">
                    <a:pos x="74" y="136"/>
                  </a:cxn>
                  <a:cxn ang="0">
                    <a:pos x="68" y="136"/>
                  </a:cxn>
                  <a:cxn ang="0">
                    <a:pos x="61" y="136"/>
                  </a:cxn>
                  <a:cxn ang="0">
                    <a:pos x="55" y="134"/>
                  </a:cxn>
                  <a:cxn ang="0">
                    <a:pos x="0" y="0"/>
                  </a:cxn>
                </a:cxnLst>
                <a:rect l="0" t="0" r="r" b="b"/>
                <a:pathLst>
                  <a:path w="78" h="136">
                    <a:moveTo>
                      <a:pt x="0" y="0"/>
                    </a:moveTo>
                    <a:lnTo>
                      <a:pt x="78" y="123"/>
                    </a:lnTo>
                    <a:lnTo>
                      <a:pt x="78" y="130"/>
                    </a:lnTo>
                    <a:lnTo>
                      <a:pt x="74" y="136"/>
                    </a:lnTo>
                    <a:lnTo>
                      <a:pt x="68" y="136"/>
                    </a:lnTo>
                    <a:lnTo>
                      <a:pt x="61" y="136"/>
                    </a:lnTo>
                    <a:lnTo>
                      <a:pt x="55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5" name="Freeform 103"/>
              <p:cNvSpPr>
                <a:spLocks/>
              </p:cNvSpPr>
              <p:nvPr/>
            </p:nvSpPr>
            <p:spPr bwMode="auto">
              <a:xfrm>
                <a:off x="4526" y="3134"/>
                <a:ext cx="226" cy="1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07" y="0"/>
                  </a:cxn>
                  <a:cxn ang="0">
                    <a:pos x="212" y="0"/>
                  </a:cxn>
                  <a:cxn ang="0">
                    <a:pos x="219" y="2"/>
                  </a:cxn>
                  <a:cxn ang="0">
                    <a:pos x="222" y="7"/>
                  </a:cxn>
                  <a:cxn ang="0">
                    <a:pos x="226" y="12"/>
                  </a:cxn>
                  <a:cxn ang="0">
                    <a:pos x="225" y="20"/>
                  </a:cxn>
                  <a:cxn ang="0">
                    <a:pos x="220" y="25"/>
                  </a:cxn>
                  <a:cxn ang="0">
                    <a:pos x="214" y="29"/>
                  </a:cxn>
                  <a:cxn ang="0">
                    <a:pos x="207" y="29"/>
                  </a:cxn>
                  <a:cxn ang="0">
                    <a:pos x="0" y="11"/>
                  </a:cxn>
                </a:cxnLst>
                <a:rect l="0" t="0" r="r" b="b"/>
                <a:pathLst>
                  <a:path w="226" h="29">
                    <a:moveTo>
                      <a:pt x="0" y="11"/>
                    </a:moveTo>
                    <a:lnTo>
                      <a:pt x="207" y="0"/>
                    </a:lnTo>
                    <a:lnTo>
                      <a:pt x="212" y="0"/>
                    </a:lnTo>
                    <a:lnTo>
                      <a:pt x="219" y="2"/>
                    </a:lnTo>
                    <a:lnTo>
                      <a:pt x="222" y="7"/>
                    </a:lnTo>
                    <a:lnTo>
                      <a:pt x="226" y="12"/>
                    </a:lnTo>
                    <a:lnTo>
                      <a:pt x="225" y="20"/>
                    </a:lnTo>
                    <a:lnTo>
                      <a:pt x="220" y="25"/>
                    </a:lnTo>
                    <a:lnTo>
                      <a:pt x="214" y="29"/>
                    </a:lnTo>
                    <a:lnTo>
                      <a:pt x="207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6" name="Freeform 104"/>
              <p:cNvSpPr>
                <a:spLocks/>
              </p:cNvSpPr>
              <p:nvPr/>
            </p:nvSpPr>
            <p:spPr bwMode="auto">
              <a:xfrm>
                <a:off x="4296" y="3139"/>
                <a:ext cx="225" cy="15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21"/>
                  </a:cxn>
                  <a:cxn ang="0">
                    <a:pos x="5" y="26"/>
                  </a:cxn>
                  <a:cxn ang="0">
                    <a:pos x="12" y="29"/>
                  </a:cxn>
                  <a:cxn ang="0">
                    <a:pos x="17" y="29"/>
                  </a:cxn>
                  <a:cxn ang="0">
                    <a:pos x="225" y="0"/>
                  </a:cxn>
                </a:cxnLst>
                <a:rect l="0" t="0" r="r" b="b"/>
                <a:pathLst>
                  <a:path w="225" h="29">
                    <a:moveTo>
                      <a:pt x="225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2" y="29"/>
                    </a:lnTo>
                    <a:lnTo>
                      <a:pt x="17" y="29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7" name="Freeform 105"/>
              <p:cNvSpPr>
                <a:spLocks/>
              </p:cNvSpPr>
              <p:nvPr/>
            </p:nvSpPr>
            <p:spPr bwMode="auto">
              <a:xfrm>
                <a:off x="4512" y="3028"/>
                <a:ext cx="16" cy="111"/>
              </a:xfrm>
              <a:custGeom>
                <a:avLst/>
                <a:gdLst/>
                <a:ahLst/>
                <a:cxnLst>
                  <a:cxn ang="0">
                    <a:pos x="10" y="223"/>
                  </a:cxn>
                  <a:cxn ang="0">
                    <a:pos x="16" y="18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0" y="223"/>
                  </a:cxn>
                </a:cxnLst>
                <a:rect l="0" t="0" r="r" b="b"/>
                <a:pathLst>
                  <a:path w="16" h="223">
                    <a:moveTo>
                      <a:pt x="10" y="223"/>
                    </a:moveTo>
                    <a:lnTo>
                      <a:pt x="16" y="18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0" y="22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8" name="Freeform 106"/>
              <p:cNvSpPr>
                <a:spLocks/>
              </p:cNvSpPr>
              <p:nvPr/>
            </p:nvSpPr>
            <p:spPr bwMode="auto">
              <a:xfrm>
                <a:off x="4521" y="3139"/>
                <a:ext cx="17" cy="11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204"/>
                  </a:cxn>
                  <a:cxn ang="0">
                    <a:pos x="17" y="210"/>
                  </a:cxn>
                  <a:cxn ang="0">
                    <a:pos x="16" y="216"/>
                  </a:cxn>
                  <a:cxn ang="0">
                    <a:pos x="13" y="220"/>
                  </a:cxn>
                  <a:cxn ang="0">
                    <a:pos x="10" y="223"/>
                  </a:cxn>
                  <a:cxn ang="0">
                    <a:pos x="5" y="223"/>
                  </a:cxn>
                  <a:cxn ang="0">
                    <a:pos x="1" y="218"/>
                  </a:cxn>
                  <a:cxn ang="0">
                    <a:pos x="0" y="211"/>
                  </a:cxn>
                  <a:cxn ang="0">
                    <a:pos x="0" y="204"/>
                  </a:cxn>
                  <a:cxn ang="0">
                    <a:pos x="11" y="0"/>
                  </a:cxn>
                </a:cxnLst>
                <a:rect l="0" t="0" r="r" b="b"/>
                <a:pathLst>
                  <a:path w="17" h="223">
                    <a:moveTo>
                      <a:pt x="11" y="0"/>
                    </a:moveTo>
                    <a:lnTo>
                      <a:pt x="17" y="204"/>
                    </a:lnTo>
                    <a:lnTo>
                      <a:pt x="17" y="210"/>
                    </a:lnTo>
                    <a:lnTo>
                      <a:pt x="16" y="216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5" y="223"/>
                    </a:lnTo>
                    <a:lnTo>
                      <a:pt x="1" y="218"/>
                    </a:lnTo>
                    <a:lnTo>
                      <a:pt x="0" y="211"/>
                    </a:lnTo>
                    <a:lnTo>
                      <a:pt x="0" y="20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9" name="Oval 107"/>
              <p:cNvSpPr>
                <a:spLocks noChangeArrowheads="1"/>
              </p:cNvSpPr>
              <p:nvPr/>
            </p:nvSpPr>
            <p:spPr bwMode="auto">
              <a:xfrm>
                <a:off x="4715" y="3057"/>
                <a:ext cx="17" cy="9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0" name="Oval 108"/>
              <p:cNvSpPr>
                <a:spLocks noChangeArrowheads="1"/>
              </p:cNvSpPr>
              <p:nvPr/>
            </p:nvSpPr>
            <p:spPr bwMode="auto">
              <a:xfrm>
                <a:off x="4578" y="3114"/>
                <a:ext cx="17" cy="9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1" name="Oval 109"/>
              <p:cNvSpPr>
                <a:spLocks noChangeArrowheads="1"/>
              </p:cNvSpPr>
              <p:nvPr/>
            </p:nvSpPr>
            <p:spPr bwMode="auto">
              <a:xfrm>
                <a:off x="4370" y="3032"/>
                <a:ext cx="17" cy="1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2" name="Oval 110"/>
              <p:cNvSpPr>
                <a:spLocks noChangeArrowheads="1"/>
              </p:cNvSpPr>
              <p:nvPr/>
            </p:nvSpPr>
            <p:spPr bwMode="auto">
              <a:xfrm>
                <a:off x="4311" y="3167"/>
                <a:ext cx="10" cy="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3" name="Oval 111"/>
              <p:cNvSpPr>
                <a:spLocks noChangeArrowheads="1"/>
              </p:cNvSpPr>
              <p:nvPr/>
            </p:nvSpPr>
            <p:spPr bwMode="auto">
              <a:xfrm>
                <a:off x="4333" y="3195"/>
                <a:ext cx="12" cy="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4" name="Oval 112"/>
              <p:cNvSpPr>
                <a:spLocks noChangeArrowheads="1"/>
              </p:cNvSpPr>
              <p:nvPr/>
            </p:nvSpPr>
            <p:spPr bwMode="auto">
              <a:xfrm>
                <a:off x="4541" y="3185"/>
                <a:ext cx="13" cy="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5" name="Oval 113"/>
              <p:cNvSpPr>
                <a:spLocks noChangeArrowheads="1"/>
              </p:cNvSpPr>
              <p:nvPr/>
            </p:nvSpPr>
            <p:spPr bwMode="auto">
              <a:xfrm>
                <a:off x="4481" y="3115"/>
                <a:ext cx="14" cy="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6" name="Oval 114"/>
              <p:cNvSpPr>
                <a:spLocks noChangeArrowheads="1"/>
              </p:cNvSpPr>
              <p:nvPr/>
            </p:nvSpPr>
            <p:spPr bwMode="auto">
              <a:xfrm>
                <a:off x="4510" y="3152"/>
                <a:ext cx="15" cy="8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7" name="Oval 115"/>
              <p:cNvSpPr>
                <a:spLocks noChangeArrowheads="1"/>
              </p:cNvSpPr>
              <p:nvPr/>
            </p:nvSpPr>
            <p:spPr bwMode="auto">
              <a:xfrm>
                <a:off x="4510" y="3222"/>
                <a:ext cx="7" cy="8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8" name="Oval 116"/>
              <p:cNvSpPr>
                <a:spLocks noChangeArrowheads="1"/>
              </p:cNvSpPr>
              <p:nvPr/>
            </p:nvSpPr>
            <p:spPr bwMode="auto">
              <a:xfrm>
                <a:off x="4640" y="3129"/>
                <a:ext cx="13" cy="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9" name="Oval 117"/>
              <p:cNvSpPr>
                <a:spLocks noChangeArrowheads="1"/>
              </p:cNvSpPr>
              <p:nvPr/>
            </p:nvSpPr>
            <p:spPr bwMode="auto">
              <a:xfrm>
                <a:off x="4504" y="3005"/>
                <a:ext cx="12" cy="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0" name="Oval 118"/>
              <p:cNvSpPr>
                <a:spLocks noChangeArrowheads="1"/>
              </p:cNvSpPr>
              <p:nvPr/>
            </p:nvSpPr>
            <p:spPr bwMode="auto">
              <a:xfrm>
                <a:off x="4715" y="3210"/>
                <a:ext cx="14" cy="7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1" name="Freeform 119"/>
              <p:cNvSpPr>
                <a:spLocks/>
              </p:cNvSpPr>
              <p:nvPr/>
            </p:nvSpPr>
            <p:spPr bwMode="auto">
              <a:xfrm>
                <a:off x="4521" y="3097"/>
                <a:ext cx="170" cy="4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64" y="29"/>
                  </a:cxn>
                  <a:cxn ang="0">
                    <a:pos x="168" y="23"/>
                  </a:cxn>
                  <a:cxn ang="0">
                    <a:pos x="170" y="13"/>
                  </a:cxn>
                  <a:cxn ang="0">
                    <a:pos x="168" y="6"/>
                  </a:cxn>
                  <a:cxn ang="0">
                    <a:pos x="162" y="1"/>
                  </a:cxn>
                  <a:cxn ang="0">
                    <a:pos x="153" y="0"/>
                  </a:cxn>
                  <a:cxn ang="0">
                    <a:pos x="144" y="2"/>
                  </a:cxn>
                  <a:cxn ang="0">
                    <a:pos x="0" y="84"/>
                  </a:cxn>
                </a:cxnLst>
                <a:rect l="0" t="0" r="r" b="b"/>
                <a:pathLst>
                  <a:path w="170" h="84">
                    <a:moveTo>
                      <a:pt x="0" y="84"/>
                    </a:moveTo>
                    <a:lnTo>
                      <a:pt x="164" y="29"/>
                    </a:lnTo>
                    <a:lnTo>
                      <a:pt x="168" y="23"/>
                    </a:lnTo>
                    <a:lnTo>
                      <a:pt x="170" y="13"/>
                    </a:lnTo>
                    <a:lnTo>
                      <a:pt x="168" y="6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44" y="2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2" name="Freeform 120"/>
              <p:cNvSpPr>
                <a:spLocks/>
              </p:cNvSpPr>
              <p:nvPr/>
            </p:nvSpPr>
            <p:spPr bwMode="auto">
              <a:xfrm>
                <a:off x="4396" y="3110"/>
                <a:ext cx="125" cy="29"/>
              </a:xfrm>
              <a:custGeom>
                <a:avLst/>
                <a:gdLst/>
                <a:ahLst/>
                <a:cxnLst>
                  <a:cxn ang="0">
                    <a:pos x="125" y="58"/>
                  </a:cxn>
                  <a:cxn ang="0">
                    <a:pos x="5" y="21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1" y="5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9" y="3"/>
                  </a:cxn>
                  <a:cxn ang="0">
                    <a:pos x="125" y="58"/>
                  </a:cxn>
                </a:cxnLst>
                <a:rect l="0" t="0" r="r" b="b"/>
                <a:pathLst>
                  <a:path w="125" h="58">
                    <a:moveTo>
                      <a:pt x="125" y="58"/>
                    </a:moveTo>
                    <a:lnTo>
                      <a:pt x="5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9" y="3"/>
                    </a:lnTo>
                    <a:lnTo>
                      <a:pt x="125" y="58"/>
                    </a:lnTo>
                    <a:close/>
                  </a:path>
                </a:pathLst>
              </a:cu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3" name="Freeform 121"/>
              <p:cNvSpPr>
                <a:spLocks/>
              </p:cNvSpPr>
              <p:nvPr/>
            </p:nvSpPr>
            <p:spPr bwMode="auto">
              <a:xfrm>
                <a:off x="4394" y="3140"/>
                <a:ext cx="128" cy="26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3" y="33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1" y="46"/>
                  </a:cxn>
                  <a:cxn ang="0">
                    <a:pos x="6" y="50"/>
                  </a:cxn>
                  <a:cxn ang="0">
                    <a:pos x="11" y="51"/>
                  </a:cxn>
                  <a:cxn ang="0">
                    <a:pos x="18" y="49"/>
                  </a:cxn>
                  <a:cxn ang="0">
                    <a:pos x="128" y="0"/>
                  </a:cxn>
                </a:cxnLst>
                <a:rect l="0" t="0" r="r" b="b"/>
                <a:pathLst>
                  <a:path w="128" h="51">
                    <a:moveTo>
                      <a:pt x="128" y="0"/>
                    </a:moveTo>
                    <a:lnTo>
                      <a:pt x="3" y="33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6" y="50"/>
                    </a:lnTo>
                    <a:lnTo>
                      <a:pt x="11" y="51"/>
                    </a:lnTo>
                    <a:lnTo>
                      <a:pt x="18" y="49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4" name="Freeform 122"/>
              <p:cNvSpPr>
                <a:spLocks/>
              </p:cNvSpPr>
              <p:nvPr/>
            </p:nvSpPr>
            <p:spPr bwMode="auto">
              <a:xfrm>
                <a:off x="4521" y="3139"/>
                <a:ext cx="14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" y="139"/>
                  </a:cxn>
                  <a:cxn ang="0">
                    <a:pos x="141" y="147"/>
                  </a:cxn>
                  <a:cxn ang="0">
                    <a:pos x="141" y="153"/>
                  </a:cxn>
                  <a:cxn ang="0">
                    <a:pos x="136" y="161"/>
                  </a:cxn>
                  <a:cxn ang="0">
                    <a:pos x="130" y="161"/>
                  </a:cxn>
                  <a:cxn ang="0">
                    <a:pos x="122" y="161"/>
                  </a:cxn>
                  <a:cxn ang="0">
                    <a:pos x="117" y="160"/>
                  </a:cxn>
                  <a:cxn ang="0">
                    <a:pos x="114" y="153"/>
                  </a:cxn>
                  <a:cxn ang="0">
                    <a:pos x="0" y="0"/>
                  </a:cxn>
                </a:cxnLst>
                <a:rect l="0" t="0" r="r" b="b"/>
                <a:pathLst>
                  <a:path w="141" h="161">
                    <a:moveTo>
                      <a:pt x="0" y="0"/>
                    </a:moveTo>
                    <a:lnTo>
                      <a:pt x="135" y="139"/>
                    </a:lnTo>
                    <a:lnTo>
                      <a:pt x="141" y="147"/>
                    </a:lnTo>
                    <a:lnTo>
                      <a:pt x="141" y="153"/>
                    </a:lnTo>
                    <a:lnTo>
                      <a:pt x="136" y="161"/>
                    </a:lnTo>
                    <a:lnTo>
                      <a:pt x="130" y="161"/>
                    </a:lnTo>
                    <a:lnTo>
                      <a:pt x="122" y="161"/>
                    </a:lnTo>
                    <a:lnTo>
                      <a:pt x="117" y="160"/>
                    </a:lnTo>
                    <a:lnTo>
                      <a:pt x="114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5" name="Freeform 123"/>
              <p:cNvSpPr>
                <a:spLocks/>
              </p:cNvSpPr>
              <p:nvPr/>
            </p:nvSpPr>
            <p:spPr bwMode="auto">
              <a:xfrm>
                <a:off x="4521" y="3049"/>
                <a:ext cx="153" cy="9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142" y="25"/>
                  </a:cxn>
                  <a:cxn ang="0">
                    <a:pos x="153" y="10"/>
                  </a:cxn>
                  <a:cxn ang="0">
                    <a:pos x="151" y="5"/>
                  </a:cxn>
                  <a:cxn ang="0">
                    <a:pos x="147" y="1"/>
                  </a:cxn>
                  <a:cxn ang="0">
                    <a:pos x="136" y="0"/>
                  </a:cxn>
                  <a:cxn ang="0">
                    <a:pos x="130" y="0"/>
                  </a:cxn>
                  <a:cxn ang="0">
                    <a:pos x="122" y="3"/>
                  </a:cxn>
                  <a:cxn ang="0">
                    <a:pos x="121" y="10"/>
                  </a:cxn>
                  <a:cxn ang="0">
                    <a:pos x="0" y="180"/>
                  </a:cxn>
                </a:cxnLst>
                <a:rect l="0" t="0" r="r" b="b"/>
                <a:pathLst>
                  <a:path w="153" h="180">
                    <a:moveTo>
                      <a:pt x="0" y="180"/>
                    </a:moveTo>
                    <a:lnTo>
                      <a:pt x="142" y="25"/>
                    </a:lnTo>
                    <a:lnTo>
                      <a:pt x="153" y="10"/>
                    </a:lnTo>
                    <a:lnTo>
                      <a:pt x="151" y="5"/>
                    </a:lnTo>
                    <a:lnTo>
                      <a:pt x="147" y="1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3"/>
                    </a:lnTo>
                    <a:lnTo>
                      <a:pt x="121" y="1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6" name="Freeform 124"/>
              <p:cNvSpPr>
                <a:spLocks/>
              </p:cNvSpPr>
              <p:nvPr/>
            </p:nvSpPr>
            <p:spPr bwMode="auto">
              <a:xfrm>
                <a:off x="4410" y="3049"/>
                <a:ext cx="118" cy="90"/>
              </a:xfrm>
              <a:custGeom>
                <a:avLst/>
                <a:gdLst/>
                <a:ahLst/>
                <a:cxnLst>
                  <a:cxn ang="0">
                    <a:pos x="118" y="180"/>
                  </a:cxn>
                  <a:cxn ang="0">
                    <a:pos x="7" y="24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2" y="3"/>
                  </a:cxn>
                  <a:cxn ang="0">
                    <a:pos x="23" y="10"/>
                  </a:cxn>
                  <a:cxn ang="0">
                    <a:pos x="118" y="180"/>
                  </a:cxn>
                </a:cxnLst>
                <a:rect l="0" t="0" r="r" b="b"/>
                <a:pathLst>
                  <a:path w="118" h="180">
                    <a:moveTo>
                      <a:pt x="118" y="180"/>
                    </a:moveTo>
                    <a:lnTo>
                      <a:pt x="7" y="2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3" y="10"/>
                    </a:lnTo>
                    <a:lnTo>
                      <a:pt x="118" y="18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7" name="Freeform 125"/>
              <p:cNvSpPr>
                <a:spLocks/>
              </p:cNvSpPr>
              <p:nvPr/>
            </p:nvSpPr>
            <p:spPr bwMode="auto">
              <a:xfrm>
                <a:off x="4427" y="3147"/>
                <a:ext cx="101" cy="93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6" y="163"/>
                  </a:cxn>
                  <a:cxn ang="0">
                    <a:pos x="0" y="176"/>
                  </a:cxn>
                  <a:cxn ang="0">
                    <a:pos x="1" y="183"/>
                  </a:cxn>
                  <a:cxn ang="0">
                    <a:pos x="4" y="186"/>
                  </a:cxn>
                  <a:cxn ang="0">
                    <a:pos x="10" y="188"/>
                  </a:cxn>
                  <a:cxn ang="0">
                    <a:pos x="15" y="188"/>
                  </a:cxn>
                  <a:cxn ang="0">
                    <a:pos x="20" y="185"/>
                  </a:cxn>
                  <a:cxn ang="0">
                    <a:pos x="22" y="176"/>
                  </a:cxn>
                  <a:cxn ang="0">
                    <a:pos x="101" y="0"/>
                  </a:cxn>
                </a:cxnLst>
                <a:rect l="0" t="0" r="r" b="b"/>
                <a:pathLst>
                  <a:path w="101" h="188">
                    <a:moveTo>
                      <a:pt x="101" y="0"/>
                    </a:moveTo>
                    <a:lnTo>
                      <a:pt x="6" y="163"/>
                    </a:lnTo>
                    <a:lnTo>
                      <a:pt x="0" y="176"/>
                    </a:lnTo>
                    <a:lnTo>
                      <a:pt x="1" y="183"/>
                    </a:lnTo>
                    <a:lnTo>
                      <a:pt x="4" y="186"/>
                    </a:lnTo>
                    <a:lnTo>
                      <a:pt x="10" y="188"/>
                    </a:lnTo>
                    <a:lnTo>
                      <a:pt x="15" y="188"/>
                    </a:lnTo>
                    <a:lnTo>
                      <a:pt x="20" y="185"/>
                    </a:lnTo>
                    <a:lnTo>
                      <a:pt x="22" y="17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A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6318" name="Group 126"/>
              <p:cNvGrpSpPr>
                <a:grpSpLocks/>
              </p:cNvGrpSpPr>
              <p:nvPr/>
            </p:nvGrpSpPr>
            <p:grpSpPr bwMode="auto">
              <a:xfrm>
                <a:off x="4528" y="3036"/>
                <a:ext cx="67" cy="226"/>
                <a:chOff x="4528" y="3036"/>
                <a:chExt cx="67" cy="226"/>
              </a:xfrm>
            </p:grpSpPr>
            <p:sp>
              <p:nvSpPr>
                <p:cNvPr id="136319" name="Freeform 127"/>
                <p:cNvSpPr>
                  <a:spLocks/>
                </p:cNvSpPr>
                <p:nvPr/>
              </p:nvSpPr>
              <p:spPr bwMode="auto">
                <a:xfrm>
                  <a:off x="4528" y="3036"/>
                  <a:ext cx="56" cy="103"/>
                </a:xfrm>
                <a:custGeom>
                  <a:avLst/>
                  <a:gdLst/>
                  <a:ahLst/>
                  <a:cxnLst>
                    <a:cxn ang="0">
                      <a:pos x="56" y="15"/>
                    </a:cxn>
                    <a:cxn ang="0">
                      <a:pos x="55" y="4"/>
                    </a:cxn>
                    <a:cxn ang="0">
                      <a:pos x="52" y="0"/>
                    </a:cxn>
                    <a:cxn ang="0">
                      <a:pos x="46" y="0"/>
                    </a:cxn>
                    <a:cxn ang="0">
                      <a:pos x="40" y="1"/>
                    </a:cxn>
                    <a:cxn ang="0">
                      <a:pos x="37" y="6"/>
                    </a:cxn>
                    <a:cxn ang="0">
                      <a:pos x="0" y="204"/>
                    </a:cxn>
                    <a:cxn ang="0">
                      <a:pos x="56" y="15"/>
                    </a:cxn>
                  </a:cxnLst>
                  <a:rect l="0" t="0" r="r" b="b"/>
                  <a:pathLst>
                    <a:path w="56" h="204">
                      <a:moveTo>
                        <a:pt x="56" y="15"/>
                      </a:moveTo>
                      <a:lnTo>
                        <a:pt x="55" y="4"/>
                      </a:lnTo>
                      <a:lnTo>
                        <a:pt x="52" y="0"/>
                      </a:lnTo>
                      <a:lnTo>
                        <a:pt x="46" y="0"/>
                      </a:lnTo>
                      <a:lnTo>
                        <a:pt x="40" y="1"/>
                      </a:lnTo>
                      <a:lnTo>
                        <a:pt x="37" y="6"/>
                      </a:lnTo>
                      <a:lnTo>
                        <a:pt x="0" y="204"/>
                      </a:lnTo>
                      <a:lnTo>
                        <a:pt x="56" y="15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20" name="Freeform 128"/>
                <p:cNvSpPr>
                  <a:spLocks/>
                </p:cNvSpPr>
                <p:nvPr/>
              </p:nvSpPr>
              <p:spPr bwMode="auto">
                <a:xfrm>
                  <a:off x="4528" y="3139"/>
                  <a:ext cx="67" cy="123"/>
                </a:xfrm>
                <a:custGeom>
                  <a:avLst/>
                  <a:gdLst/>
                  <a:ahLst/>
                  <a:cxnLst>
                    <a:cxn ang="0">
                      <a:pos x="67" y="227"/>
                    </a:cxn>
                    <a:cxn ang="0">
                      <a:pos x="67" y="242"/>
                    </a:cxn>
                    <a:cxn ang="0">
                      <a:pos x="62" y="247"/>
                    </a:cxn>
                    <a:cxn ang="0">
                      <a:pos x="55" y="247"/>
                    </a:cxn>
                    <a:cxn ang="0">
                      <a:pos x="48" y="244"/>
                    </a:cxn>
                    <a:cxn ang="0">
                      <a:pos x="45" y="241"/>
                    </a:cxn>
                    <a:cxn ang="0">
                      <a:pos x="0" y="0"/>
                    </a:cxn>
                    <a:cxn ang="0">
                      <a:pos x="67" y="227"/>
                    </a:cxn>
                  </a:cxnLst>
                  <a:rect l="0" t="0" r="r" b="b"/>
                  <a:pathLst>
                    <a:path w="67" h="247">
                      <a:moveTo>
                        <a:pt x="67" y="227"/>
                      </a:moveTo>
                      <a:lnTo>
                        <a:pt x="67" y="242"/>
                      </a:lnTo>
                      <a:lnTo>
                        <a:pt x="62" y="247"/>
                      </a:lnTo>
                      <a:lnTo>
                        <a:pt x="55" y="247"/>
                      </a:lnTo>
                      <a:lnTo>
                        <a:pt x="48" y="244"/>
                      </a:lnTo>
                      <a:lnTo>
                        <a:pt x="45" y="241"/>
                      </a:lnTo>
                      <a:lnTo>
                        <a:pt x="0" y="0"/>
                      </a:lnTo>
                      <a:lnTo>
                        <a:pt x="67" y="22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321" name="Group 129"/>
              <p:cNvGrpSpPr>
                <a:grpSpLocks/>
              </p:cNvGrpSpPr>
              <p:nvPr/>
            </p:nvGrpSpPr>
            <p:grpSpPr bwMode="auto">
              <a:xfrm>
                <a:off x="4462" y="3012"/>
                <a:ext cx="65" cy="226"/>
                <a:chOff x="4462" y="3012"/>
                <a:chExt cx="65" cy="226"/>
              </a:xfrm>
            </p:grpSpPr>
            <p:sp>
              <p:nvSpPr>
                <p:cNvPr id="136322" name="Freeform 130"/>
                <p:cNvSpPr>
                  <a:spLocks/>
                </p:cNvSpPr>
                <p:nvPr/>
              </p:nvSpPr>
              <p:spPr bwMode="auto">
                <a:xfrm>
                  <a:off x="4471" y="3135"/>
                  <a:ext cx="56" cy="103"/>
                </a:xfrm>
                <a:custGeom>
                  <a:avLst/>
                  <a:gdLst/>
                  <a:ahLst/>
                  <a:cxnLst>
                    <a:cxn ang="0">
                      <a:pos x="0" y="189"/>
                    </a:cxn>
                    <a:cxn ang="0">
                      <a:pos x="2" y="202"/>
                    </a:cxn>
                    <a:cxn ang="0">
                      <a:pos x="5" y="205"/>
                    </a:cxn>
                    <a:cxn ang="0">
                      <a:pos x="10" y="205"/>
                    </a:cxn>
                    <a:cxn ang="0">
                      <a:pos x="16" y="203"/>
                    </a:cxn>
                    <a:cxn ang="0">
                      <a:pos x="20" y="201"/>
                    </a:cxn>
                    <a:cxn ang="0">
                      <a:pos x="56" y="0"/>
                    </a:cxn>
                    <a:cxn ang="0">
                      <a:pos x="0" y="189"/>
                    </a:cxn>
                  </a:cxnLst>
                  <a:rect l="0" t="0" r="r" b="b"/>
                  <a:pathLst>
                    <a:path w="56" h="205">
                      <a:moveTo>
                        <a:pt x="0" y="189"/>
                      </a:moveTo>
                      <a:lnTo>
                        <a:pt x="2" y="202"/>
                      </a:lnTo>
                      <a:lnTo>
                        <a:pt x="5" y="205"/>
                      </a:lnTo>
                      <a:lnTo>
                        <a:pt x="10" y="205"/>
                      </a:lnTo>
                      <a:lnTo>
                        <a:pt x="16" y="203"/>
                      </a:lnTo>
                      <a:lnTo>
                        <a:pt x="20" y="201"/>
                      </a:lnTo>
                      <a:lnTo>
                        <a:pt x="56" y="0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23" name="Freeform 131"/>
                <p:cNvSpPr>
                  <a:spLocks/>
                </p:cNvSpPr>
                <p:nvPr/>
              </p:nvSpPr>
              <p:spPr bwMode="auto">
                <a:xfrm>
                  <a:off x="4462" y="3012"/>
                  <a:ext cx="65" cy="123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0" y="7"/>
                    </a:cxn>
                    <a:cxn ang="0">
                      <a:pos x="3" y="0"/>
                    </a:cxn>
                    <a:cxn ang="0">
                      <a:pos x="9" y="0"/>
                    </a:cxn>
                    <a:cxn ang="0">
                      <a:pos x="18" y="4"/>
                    </a:cxn>
                    <a:cxn ang="0">
                      <a:pos x="22" y="7"/>
                    </a:cxn>
                    <a:cxn ang="0">
                      <a:pos x="65" y="247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65" h="247">
                      <a:moveTo>
                        <a:pt x="0" y="21"/>
                      </a:move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4"/>
                      </a:lnTo>
                      <a:lnTo>
                        <a:pt x="22" y="7"/>
                      </a:lnTo>
                      <a:lnTo>
                        <a:pt x="65" y="24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6324" name="Freeform 132"/>
              <p:cNvSpPr>
                <a:spLocks/>
              </p:cNvSpPr>
              <p:nvPr/>
            </p:nvSpPr>
            <p:spPr bwMode="auto">
              <a:xfrm>
                <a:off x="4458" y="3113"/>
                <a:ext cx="70" cy="26"/>
              </a:xfrm>
              <a:custGeom>
                <a:avLst/>
                <a:gdLst/>
                <a:ahLst/>
                <a:cxnLst>
                  <a:cxn ang="0">
                    <a:pos x="70" y="51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70" y="51"/>
                  </a:cxn>
                </a:cxnLst>
                <a:rect l="0" t="0" r="r" b="b"/>
                <a:pathLst>
                  <a:path w="70" h="51">
                    <a:moveTo>
                      <a:pt x="70" y="51"/>
                    </a:moveTo>
                    <a:lnTo>
                      <a:pt x="2" y="19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5" name="Freeform 133"/>
              <p:cNvSpPr>
                <a:spLocks/>
              </p:cNvSpPr>
              <p:nvPr/>
            </p:nvSpPr>
            <p:spPr bwMode="auto">
              <a:xfrm>
                <a:off x="4458" y="3139"/>
                <a:ext cx="70" cy="2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2" y="33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1" y="49"/>
                  </a:cxn>
                  <a:cxn ang="0">
                    <a:pos x="4" y="50"/>
                  </a:cxn>
                  <a:cxn ang="0">
                    <a:pos x="6" y="52"/>
                  </a:cxn>
                  <a:cxn ang="0">
                    <a:pos x="10" y="50"/>
                  </a:cxn>
                  <a:cxn ang="0">
                    <a:pos x="70" y="0"/>
                  </a:cxn>
                </a:cxnLst>
                <a:rect l="0" t="0" r="r" b="b"/>
                <a:pathLst>
                  <a:path w="70" h="52">
                    <a:moveTo>
                      <a:pt x="70" y="0"/>
                    </a:moveTo>
                    <a:lnTo>
                      <a:pt x="2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10" y="5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6" name="Oval 134"/>
              <p:cNvSpPr>
                <a:spLocks noChangeArrowheads="1"/>
              </p:cNvSpPr>
              <p:nvPr/>
            </p:nvSpPr>
            <p:spPr bwMode="auto">
              <a:xfrm>
                <a:off x="4486" y="2970"/>
                <a:ext cx="6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7" name="Oval 135"/>
              <p:cNvSpPr>
                <a:spLocks noChangeArrowheads="1"/>
              </p:cNvSpPr>
              <p:nvPr/>
            </p:nvSpPr>
            <p:spPr bwMode="auto">
              <a:xfrm>
                <a:off x="4418" y="3007"/>
                <a:ext cx="6" cy="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8" name="Oval 136"/>
              <p:cNvSpPr>
                <a:spLocks noChangeArrowheads="1"/>
              </p:cNvSpPr>
              <p:nvPr/>
            </p:nvSpPr>
            <p:spPr bwMode="auto">
              <a:xfrm>
                <a:off x="4385" y="2976"/>
                <a:ext cx="6" cy="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9" name="Oval 137"/>
              <p:cNvSpPr>
                <a:spLocks noChangeArrowheads="1"/>
              </p:cNvSpPr>
              <p:nvPr/>
            </p:nvSpPr>
            <p:spPr bwMode="auto">
              <a:xfrm>
                <a:off x="4396" y="2959"/>
                <a:ext cx="6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0" name="Freeform 138"/>
              <p:cNvSpPr>
                <a:spLocks/>
              </p:cNvSpPr>
              <p:nvPr/>
            </p:nvSpPr>
            <p:spPr bwMode="auto">
              <a:xfrm>
                <a:off x="4528" y="3139"/>
                <a:ext cx="202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33"/>
                  </a:cxn>
                  <a:cxn ang="0">
                    <a:pos x="201" y="41"/>
                  </a:cxn>
                  <a:cxn ang="0">
                    <a:pos x="202" y="49"/>
                  </a:cxn>
                  <a:cxn ang="0">
                    <a:pos x="201" y="53"/>
                  </a:cxn>
                  <a:cxn ang="0">
                    <a:pos x="194" y="57"/>
                  </a:cxn>
                  <a:cxn ang="0">
                    <a:pos x="188" y="58"/>
                  </a:cxn>
                  <a:cxn ang="0">
                    <a:pos x="181" y="57"/>
                  </a:cxn>
                  <a:cxn ang="0">
                    <a:pos x="0" y="0"/>
                  </a:cxn>
                </a:cxnLst>
                <a:rect l="0" t="0" r="r" b="b"/>
                <a:pathLst>
                  <a:path w="202" h="58">
                    <a:moveTo>
                      <a:pt x="0" y="0"/>
                    </a:moveTo>
                    <a:lnTo>
                      <a:pt x="189" y="33"/>
                    </a:lnTo>
                    <a:lnTo>
                      <a:pt x="201" y="41"/>
                    </a:lnTo>
                    <a:lnTo>
                      <a:pt x="202" y="49"/>
                    </a:lnTo>
                    <a:lnTo>
                      <a:pt x="201" y="53"/>
                    </a:lnTo>
                    <a:lnTo>
                      <a:pt x="194" y="57"/>
                    </a:lnTo>
                    <a:lnTo>
                      <a:pt x="188" y="58"/>
                    </a:lnTo>
                    <a:lnTo>
                      <a:pt x="181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1" name="Freeform 139"/>
              <p:cNvSpPr>
                <a:spLocks/>
              </p:cNvSpPr>
              <p:nvPr/>
            </p:nvSpPr>
            <p:spPr bwMode="auto">
              <a:xfrm>
                <a:off x="4528" y="3120"/>
                <a:ext cx="207" cy="1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94" y="15"/>
                  </a:cxn>
                  <a:cxn ang="0">
                    <a:pos x="205" y="10"/>
                  </a:cxn>
                  <a:cxn ang="0">
                    <a:pos x="207" y="6"/>
                  </a:cxn>
                  <a:cxn ang="0">
                    <a:pos x="207" y="2"/>
                  </a:cxn>
                  <a:cxn ang="0">
                    <a:pos x="201" y="1"/>
                  </a:cxn>
                  <a:cxn ang="0">
                    <a:pos x="194" y="0"/>
                  </a:cxn>
                  <a:cxn ang="0">
                    <a:pos x="186" y="1"/>
                  </a:cxn>
                  <a:cxn ang="0">
                    <a:pos x="0" y="35"/>
                  </a:cxn>
                </a:cxnLst>
                <a:rect l="0" t="0" r="r" b="b"/>
                <a:pathLst>
                  <a:path w="207" h="35">
                    <a:moveTo>
                      <a:pt x="0" y="35"/>
                    </a:moveTo>
                    <a:lnTo>
                      <a:pt x="194" y="15"/>
                    </a:lnTo>
                    <a:lnTo>
                      <a:pt x="205" y="10"/>
                    </a:lnTo>
                    <a:lnTo>
                      <a:pt x="207" y="6"/>
                    </a:lnTo>
                    <a:lnTo>
                      <a:pt x="207" y="2"/>
                    </a:lnTo>
                    <a:lnTo>
                      <a:pt x="201" y="1"/>
                    </a:lnTo>
                    <a:lnTo>
                      <a:pt x="194" y="0"/>
                    </a:lnTo>
                    <a:lnTo>
                      <a:pt x="186" y="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2" name="Freeform 140"/>
              <p:cNvSpPr>
                <a:spLocks/>
              </p:cNvSpPr>
              <p:nvPr/>
            </p:nvSpPr>
            <p:spPr bwMode="auto">
              <a:xfrm>
                <a:off x="4328" y="3120"/>
                <a:ext cx="200" cy="19"/>
              </a:xfrm>
              <a:custGeom>
                <a:avLst/>
                <a:gdLst/>
                <a:ahLst/>
                <a:cxnLst>
                  <a:cxn ang="0">
                    <a:pos x="200" y="40"/>
                  </a:cxn>
                  <a:cxn ang="0">
                    <a:pos x="11" y="17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200" y="40"/>
                  </a:cxn>
                </a:cxnLst>
                <a:rect l="0" t="0" r="r" b="b"/>
                <a:pathLst>
                  <a:path w="200" h="40">
                    <a:moveTo>
                      <a:pt x="200" y="40"/>
                    </a:moveTo>
                    <a:lnTo>
                      <a:pt x="11" y="17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00" y="4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3" name="Freeform 141"/>
              <p:cNvSpPr>
                <a:spLocks/>
              </p:cNvSpPr>
              <p:nvPr/>
            </p:nvSpPr>
            <p:spPr bwMode="auto">
              <a:xfrm>
                <a:off x="4329" y="3139"/>
                <a:ext cx="199" cy="20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1" y="24"/>
                  </a:cxn>
                  <a:cxn ang="0">
                    <a:pos x="2" y="32"/>
                  </a:cxn>
                  <a:cxn ang="0">
                    <a:pos x="0" y="35"/>
                  </a:cxn>
                  <a:cxn ang="0">
                    <a:pos x="2" y="40"/>
                  </a:cxn>
                  <a:cxn ang="0">
                    <a:pos x="6" y="41"/>
                  </a:cxn>
                  <a:cxn ang="0">
                    <a:pos x="14" y="41"/>
                  </a:cxn>
                  <a:cxn ang="0">
                    <a:pos x="23" y="41"/>
                  </a:cxn>
                  <a:cxn ang="0">
                    <a:pos x="199" y="0"/>
                  </a:cxn>
                </a:cxnLst>
                <a:rect l="0" t="0" r="r" b="b"/>
                <a:pathLst>
                  <a:path w="199" h="41">
                    <a:moveTo>
                      <a:pt x="199" y="0"/>
                    </a:moveTo>
                    <a:lnTo>
                      <a:pt x="11" y="24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6" y="41"/>
                    </a:lnTo>
                    <a:lnTo>
                      <a:pt x="14" y="41"/>
                    </a:lnTo>
                    <a:lnTo>
                      <a:pt x="23" y="41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4" name="Freeform 142"/>
              <p:cNvSpPr>
                <a:spLocks/>
              </p:cNvSpPr>
              <p:nvPr/>
            </p:nvSpPr>
            <p:spPr bwMode="auto">
              <a:xfrm>
                <a:off x="4528" y="3092"/>
                <a:ext cx="137" cy="47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129" y="23"/>
                  </a:cxn>
                  <a:cxn ang="0">
                    <a:pos x="137" y="12"/>
                  </a:cxn>
                  <a:cxn ang="0">
                    <a:pos x="137" y="5"/>
                  </a:cxn>
                  <a:cxn ang="0">
                    <a:pos x="134" y="0"/>
                  </a:cxn>
                  <a:cxn ang="0">
                    <a:pos x="131" y="0"/>
                  </a:cxn>
                  <a:cxn ang="0">
                    <a:pos x="123" y="3"/>
                  </a:cxn>
                  <a:cxn ang="0">
                    <a:pos x="0" y="93"/>
                  </a:cxn>
                </a:cxnLst>
                <a:rect l="0" t="0" r="r" b="b"/>
                <a:pathLst>
                  <a:path w="137" h="93">
                    <a:moveTo>
                      <a:pt x="0" y="93"/>
                    </a:moveTo>
                    <a:lnTo>
                      <a:pt x="129" y="23"/>
                    </a:lnTo>
                    <a:lnTo>
                      <a:pt x="137" y="12"/>
                    </a:lnTo>
                    <a:lnTo>
                      <a:pt x="137" y="5"/>
                    </a:lnTo>
                    <a:lnTo>
                      <a:pt x="134" y="0"/>
                    </a:lnTo>
                    <a:lnTo>
                      <a:pt x="131" y="0"/>
                    </a:lnTo>
                    <a:lnTo>
                      <a:pt x="123" y="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5" name="Freeform 143"/>
              <p:cNvSpPr>
                <a:spLocks/>
              </p:cNvSpPr>
              <p:nvPr/>
            </p:nvSpPr>
            <p:spPr bwMode="auto">
              <a:xfrm>
                <a:off x="4528" y="3139"/>
                <a:ext cx="158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9" y="90"/>
                  </a:cxn>
                  <a:cxn ang="0">
                    <a:pos x="158" y="103"/>
                  </a:cxn>
                  <a:cxn ang="0">
                    <a:pos x="158" y="111"/>
                  </a:cxn>
                  <a:cxn ang="0">
                    <a:pos x="155" y="118"/>
                  </a:cxn>
                  <a:cxn ang="0">
                    <a:pos x="151" y="118"/>
                  </a:cxn>
                  <a:cxn ang="0">
                    <a:pos x="141" y="116"/>
                  </a:cxn>
                  <a:cxn ang="0">
                    <a:pos x="0" y="0"/>
                  </a:cxn>
                </a:cxnLst>
                <a:rect l="0" t="0" r="r" b="b"/>
                <a:pathLst>
                  <a:path w="158" h="118">
                    <a:moveTo>
                      <a:pt x="0" y="0"/>
                    </a:moveTo>
                    <a:lnTo>
                      <a:pt x="149" y="90"/>
                    </a:lnTo>
                    <a:lnTo>
                      <a:pt x="158" y="103"/>
                    </a:lnTo>
                    <a:lnTo>
                      <a:pt x="158" y="111"/>
                    </a:lnTo>
                    <a:lnTo>
                      <a:pt x="155" y="118"/>
                    </a:lnTo>
                    <a:lnTo>
                      <a:pt x="151" y="118"/>
                    </a:lnTo>
                    <a:lnTo>
                      <a:pt x="141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6" name="Freeform 144"/>
              <p:cNvSpPr>
                <a:spLocks/>
              </p:cNvSpPr>
              <p:nvPr/>
            </p:nvSpPr>
            <p:spPr bwMode="auto">
              <a:xfrm>
                <a:off x="4392" y="3139"/>
                <a:ext cx="136" cy="77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32" y="146"/>
                  </a:cxn>
                  <a:cxn ang="0">
                    <a:pos x="18" y="155"/>
                  </a:cxn>
                  <a:cxn ang="0">
                    <a:pos x="9" y="155"/>
                  </a:cxn>
                  <a:cxn ang="0">
                    <a:pos x="0" y="154"/>
                  </a:cxn>
                  <a:cxn ang="0">
                    <a:pos x="0" y="150"/>
                  </a:cxn>
                  <a:cxn ang="0">
                    <a:pos x="3" y="141"/>
                  </a:cxn>
                  <a:cxn ang="0">
                    <a:pos x="136" y="0"/>
                  </a:cxn>
                </a:cxnLst>
                <a:rect l="0" t="0" r="r" b="b"/>
                <a:pathLst>
                  <a:path w="136" h="155">
                    <a:moveTo>
                      <a:pt x="136" y="0"/>
                    </a:moveTo>
                    <a:lnTo>
                      <a:pt x="32" y="146"/>
                    </a:lnTo>
                    <a:lnTo>
                      <a:pt x="18" y="155"/>
                    </a:lnTo>
                    <a:lnTo>
                      <a:pt x="9" y="155"/>
                    </a:lnTo>
                    <a:lnTo>
                      <a:pt x="0" y="154"/>
                    </a:lnTo>
                    <a:lnTo>
                      <a:pt x="0" y="150"/>
                    </a:lnTo>
                    <a:lnTo>
                      <a:pt x="3" y="141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7" name="Freeform 145"/>
              <p:cNvSpPr>
                <a:spLocks/>
              </p:cNvSpPr>
              <p:nvPr/>
            </p:nvSpPr>
            <p:spPr bwMode="auto">
              <a:xfrm>
                <a:off x="4420" y="3077"/>
                <a:ext cx="106" cy="61"/>
              </a:xfrm>
              <a:custGeom>
                <a:avLst/>
                <a:gdLst/>
                <a:ahLst/>
                <a:cxnLst>
                  <a:cxn ang="0">
                    <a:pos x="106" y="122"/>
                  </a:cxn>
                  <a:cxn ang="0">
                    <a:pos x="24" y="8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1" y="13"/>
                  </a:cxn>
                  <a:cxn ang="0">
                    <a:pos x="106" y="122"/>
                  </a:cxn>
                </a:cxnLst>
                <a:rect l="0" t="0" r="r" b="b"/>
                <a:pathLst>
                  <a:path w="106" h="122">
                    <a:moveTo>
                      <a:pt x="106" y="122"/>
                    </a:moveTo>
                    <a:lnTo>
                      <a:pt x="24" y="8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106" y="122"/>
                    </a:lnTo>
                    <a:close/>
                  </a:path>
                </a:pathLst>
              </a:cu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8" name="Freeform 146"/>
              <p:cNvSpPr>
                <a:spLocks/>
              </p:cNvSpPr>
              <p:nvPr/>
            </p:nvSpPr>
            <p:spPr bwMode="auto">
              <a:xfrm>
                <a:off x="4528" y="3032"/>
                <a:ext cx="77" cy="106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77" y="19"/>
                  </a:cxn>
                  <a:cxn ang="0">
                    <a:pos x="77" y="9"/>
                  </a:cxn>
                  <a:cxn ang="0">
                    <a:pos x="73" y="1"/>
                  </a:cxn>
                  <a:cxn ang="0">
                    <a:pos x="67" y="0"/>
                  </a:cxn>
                  <a:cxn ang="0">
                    <a:pos x="61" y="0"/>
                  </a:cxn>
                  <a:cxn ang="0">
                    <a:pos x="53" y="2"/>
                  </a:cxn>
                  <a:cxn ang="0">
                    <a:pos x="0" y="212"/>
                  </a:cxn>
                </a:cxnLst>
                <a:rect l="0" t="0" r="r" b="b"/>
                <a:pathLst>
                  <a:path w="77" h="212">
                    <a:moveTo>
                      <a:pt x="0" y="212"/>
                    </a:moveTo>
                    <a:lnTo>
                      <a:pt x="77" y="19"/>
                    </a:lnTo>
                    <a:lnTo>
                      <a:pt x="77" y="9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9" name="Freeform 147"/>
              <p:cNvSpPr>
                <a:spLocks/>
              </p:cNvSpPr>
              <p:nvPr/>
            </p:nvSpPr>
            <p:spPr bwMode="auto">
              <a:xfrm>
                <a:off x="4407" y="3096"/>
                <a:ext cx="121" cy="42"/>
              </a:xfrm>
              <a:custGeom>
                <a:avLst/>
                <a:gdLst/>
                <a:ahLst/>
                <a:cxnLst>
                  <a:cxn ang="0">
                    <a:pos x="121" y="84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25"/>
                  </a:cxn>
                  <a:cxn ang="0">
                    <a:pos x="121" y="84"/>
                  </a:cxn>
                </a:cxnLst>
                <a:rect l="0" t="0" r="r" b="b"/>
                <a:pathLst>
                  <a:path w="121" h="84">
                    <a:moveTo>
                      <a:pt x="121" y="84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25"/>
                    </a:lnTo>
                    <a:lnTo>
                      <a:pt x="121" y="84"/>
                    </a:lnTo>
                    <a:close/>
                  </a:path>
                </a:pathLst>
              </a:cu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0" name="Freeform 148"/>
              <p:cNvSpPr>
                <a:spLocks/>
              </p:cNvSpPr>
              <p:nvPr/>
            </p:nvSpPr>
            <p:spPr bwMode="auto">
              <a:xfrm>
                <a:off x="4528" y="3139"/>
                <a:ext cx="100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99"/>
                  </a:cxn>
                  <a:cxn ang="0">
                    <a:pos x="97" y="99"/>
                  </a:cxn>
                  <a:cxn ang="0">
                    <a:pos x="100" y="96"/>
                  </a:cxn>
                  <a:cxn ang="0">
                    <a:pos x="100" y="88"/>
                  </a:cxn>
                  <a:cxn ang="0">
                    <a:pos x="100" y="79"/>
                  </a:cxn>
                  <a:cxn ang="0">
                    <a:pos x="98" y="70"/>
                  </a:cxn>
                  <a:cxn ang="0">
                    <a:pos x="0" y="0"/>
                  </a:cxn>
                </a:cxnLst>
                <a:rect l="0" t="0" r="r" b="b"/>
                <a:pathLst>
                  <a:path w="100" h="99">
                    <a:moveTo>
                      <a:pt x="0" y="0"/>
                    </a:moveTo>
                    <a:lnTo>
                      <a:pt x="92" y="99"/>
                    </a:lnTo>
                    <a:lnTo>
                      <a:pt x="97" y="99"/>
                    </a:lnTo>
                    <a:lnTo>
                      <a:pt x="100" y="96"/>
                    </a:lnTo>
                    <a:lnTo>
                      <a:pt x="100" y="88"/>
                    </a:lnTo>
                    <a:lnTo>
                      <a:pt x="100" y="79"/>
                    </a:lnTo>
                    <a:lnTo>
                      <a:pt x="98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1" name="Freeform 149"/>
              <p:cNvSpPr>
                <a:spLocks/>
              </p:cNvSpPr>
              <p:nvPr/>
            </p:nvSpPr>
            <p:spPr bwMode="auto">
              <a:xfrm>
                <a:off x="4512" y="3139"/>
                <a:ext cx="27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7" y="230"/>
                  </a:cxn>
                  <a:cxn ang="0">
                    <a:pos x="27" y="237"/>
                  </a:cxn>
                  <a:cxn ang="0">
                    <a:pos x="25" y="242"/>
                  </a:cxn>
                  <a:cxn ang="0">
                    <a:pos x="22" y="247"/>
                  </a:cxn>
                  <a:cxn ang="0">
                    <a:pos x="16" y="251"/>
                  </a:cxn>
                  <a:cxn ang="0">
                    <a:pos x="9" y="250"/>
                  </a:cxn>
                  <a:cxn ang="0">
                    <a:pos x="4" y="243"/>
                  </a:cxn>
                  <a:cxn ang="0">
                    <a:pos x="0" y="237"/>
                  </a:cxn>
                  <a:cxn ang="0">
                    <a:pos x="0" y="230"/>
                  </a:cxn>
                  <a:cxn ang="0">
                    <a:pos x="16" y="0"/>
                  </a:cxn>
                </a:cxnLst>
                <a:rect l="0" t="0" r="r" b="b"/>
                <a:pathLst>
                  <a:path w="27" h="251">
                    <a:moveTo>
                      <a:pt x="16" y="0"/>
                    </a:moveTo>
                    <a:lnTo>
                      <a:pt x="27" y="230"/>
                    </a:lnTo>
                    <a:lnTo>
                      <a:pt x="27" y="237"/>
                    </a:lnTo>
                    <a:lnTo>
                      <a:pt x="25" y="242"/>
                    </a:lnTo>
                    <a:lnTo>
                      <a:pt x="22" y="247"/>
                    </a:lnTo>
                    <a:lnTo>
                      <a:pt x="16" y="251"/>
                    </a:lnTo>
                    <a:lnTo>
                      <a:pt x="9" y="250"/>
                    </a:lnTo>
                    <a:lnTo>
                      <a:pt x="4" y="243"/>
                    </a:lnTo>
                    <a:lnTo>
                      <a:pt x="0" y="237"/>
                    </a:lnTo>
                    <a:lnTo>
                      <a:pt x="0" y="2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2" name="Freeform 150"/>
              <p:cNvSpPr>
                <a:spLocks/>
              </p:cNvSpPr>
              <p:nvPr/>
            </p:nvSpPr>
            <p:spPr bwMode="auto">
              <a:xfrm>
                <a:off x="4516" y="3015"/>
                <a:ext cx="26" cy="123"/>
              </a:xfrm>
              <a:custGeom>
                <a:avLst/>
                <a:gdLst/>
                <a:ahLst/>
                <a:cxnLst>
                  <a:cxn ang="0">
                    <a:pos x="17" y="245"/>
                  </a:cxn>
                  <a:cxn ang="0">
                    <a:pos x="26" y="18"/>
                  </a:cxn>
                  <a:cxn ang="0">
                    <a:pos x="26" y="13"/>
                  </a:cxn>
                  <a:cxn ang="0">
                    <a:pos x="25" y="8"/>
                  </a:cxn>
                  <a:cxn ang="0">
                    <a:pos x="20" y="1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2" y="5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17" y="245"/>
                  </a:cxn>
                </a:cxnLst>
                <a:rect l="0" t="0" r="r" b="b"/>
                <a:pathLst>
                  <a:path w="26" h="245">
                    <a:moveTo>
                      <a:pt x="17" y="245"/>
                    </a:moveTo>
                    <a:lnTo>
                      <a:pt x="26" y="18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7" y="2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3" name="Freeform 151"/>
              <p:cNvSpPr>
                <a:spLocks/>
              </p:cNvSpPr>
              <p:nvPr/>
            </p:nvSpPr>
            <p:spPr bwMode="auto">
              <a:xfrm>
                <a:off x="4528" y="3132"/>
                <a:ext cx="203" cy="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87" y="19"/>
                  </a:cxn>
                  <a:cxn ang="0">
                    <a:pos x="193" y="19"/>
                  </a:cxn>
                  <a:cxn ang="0">
                    <a:pos x="197" y="17"/>
                  </a:cxn>
                  <a:cxn ang="0">
                    <a:pos x="201" y="13"/>
                  </a:cxn>
                  <a:cxn ang="0">
                    <a:pos x="203" y="11"/>
                  </a:cxn>
                  <a:cxn ang="0">
                    <a:pos x="203" y="4"/>
                  </a:cxn>
                  <a:cxn ang="0">
                    <a:pos x="198" y="2"/>
                  </a:cxn>
                  <a:cxn ang="0">
                    <a:pos x="193" y="0"/>
                  </a:cxn>
                  <a:cxn ang="0">
                    <a:pos x="188" y="0"/>
                  </a:cxn>
                  <a:cxn ang="0">
                    <a:pos x="0" y="11"/>
                  </a:cxn>
                </a:cxnLst>
                <a:rect l="0" t="0" r="r" b="b"/>
                <a:pathLst>
                  <a:path w="203" h="19">
                    <a:moveTo>
                      <a:pt x="0" y="11"/>
                    </a:moveTo>
                    <a:lnTo>
                      <a:pt x="187" y="19"/>
                    </a:lnTo>
                    <a:lnTo>
                      <a:pt x="193" y="19"/>
                    </a:lnTo>
                    <a:lnTo>
                      <a:pt x="197" y="17"/>
                    </a:lnTo>
                    <a:lnTo>
                      <a:pt x="201" y="13"/>
                    </a:lnTo>
                    <a:lnTo>
                      <a:pt x="203" y="11"/>
                    </a:lnTo>
                    <a:lnTo>
                      <a:pt x="203" y="4"/>
                    </a:lnTo>
                    <a:lnTo>
                      <a:pt x="198" y="2"/>
                    </a:lnTo>
                    <a:lnTo>
                      <a:pt x="193" y="0"/>
                    </a:lnTo>
                    <a:lnTo>
                      <a:pt x="18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4" name="Freeform 152"/>
              <p:cNvSpPr>
                <a:spLocks/>
              </p:cNvSpPr>
              <p:nvPr/>
            </p:nvSpPr>
            <p:spPr bwMode="auto">
              <a:xfrm>
                <a:off x="4332" y="3137"/>
                <a:ext cx="196" cy="5"/>
              </a:xfrm>
              <a:custGeom>
                <a:avLst/>
                <a:gdLst/>
                <a:ahLst/>
                <a:cxnLst>
                  <a:cxn ang="0">
                    <a:pos x="196" y="7"/>
                  </a:cxn>
                  <a:cxn ang="0">
                    <a:pos x="15" y="11"/>
                  </a:cxn>
                  <a:cxn ang="0">
                    <a:pos x="10" y="11"/>
                  </a:cxn>
                  <a:cxn ang="0">
                    <a:pos x="6" y="11"/>
                  </a:cxn>
                  <a:cxn ang="0">
                    <a:pos x="2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96" y="7"/>
                  </a:cxn>
                </a:cxnLst>
                <a:rect l="0" t="0" r="r" b="b"/>
                <a:pathLst>
                  <a:path w="196" h="11">
                    <a:moveTo>
                      <a:pt x="196" y="7"/>
                    </a:moveTo>
                    <a:lnTo>
                      <a:pt x="15" y="11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6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5" name="Freeform 153"/>
              <p:cNvSpPr>
                <a:spLocks/>
              </p:cNvSpPr>
              <p:nvPr/>
            </p:nvSpPr>
            <p:spPr bwMode="auto">
              <a:xfrm>
                <a:off x="4528" y="3113"/>
                <a:ext cx="73" cy="25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69" y="17"/>
                  </a:cxn>
                  <a:cxn ang="0">
                    <a:pos x="72" y="13"/>
                  </a:cxn>
                  <a:cxn ang="0">
                    <a:pos x="73" y="8"/>
                  </a:cxn>
                  <a:cxn ang="0">
                    <a:pos x="72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61" y="2"/>
                  </a:cxn>
                  <a:cxn ang="0">
                    <a:pos x="0" y="50"/>
                  </a:cxn>
                </a:cxnLst>
                <a:rect l="0" t="0" r="r" b="b"/>
                <a:pathLst>
                  <a:path w="73" h="50">
                    <a:moveTo>
                      <a:pt x="0" y="50"/>
                    </a:moveTo>
                    <a:lnTo>
                      <a:pt x="69" y="17"/>
                    </a:lnTo>
                    <a:lnTo>
                      <a:pt x="72" y="13"/>
                    </a:lnTo>
                    <a:lnTo>
                      <a:pt x="73" y="8"/>
                    </a:lnTo>
                    <a:lnTo>
                      <a:pt x="72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61" y="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6" name="Freeform 154"/>
              <p:cNvSpPr>
                <a:spLocks/>
              </p:cNvSpPr>
              <p:nvPr/>
            </p:nvSpPr>
            <p:spPr bwMode="auto">
              <a:xfrm>
                <a:off x="4327" y="3137"/>
                <a:ext cx="199" cy="54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6" y="99"/>
                  </a:cxn>
                  <a:cxn ang="0">
                    <a:pos x="11" y="107"/>
                  </a:cxn>
                  <a:cxn ang="0">
                    <a:pos x="5" y="107"/>
                  </a:cxn>
                  <a:cxn ang="0">
                    <a:pos x="1" y="105"/>
                  </a:cxn>
                  <a:cxn ang="0">
                    <a:pos x="0" y="97"/>
                  </a:cxn>
                  <a:cxn ang="0">
                    <a:pos x="0" y="92"/>
                  </a:cxn>
                  <a:cxn ang="0">
                    <a:pos x="2" y="86"/>
                  </a:cxn>
                  <a:cxn ang="0">
                    <a:pos x="11" y="85"/>
                  </a:cxn>
                  <a:cxn ang="0">
                    <a:pos x="199" y="0"/>
                  </a:cxn>
                </a:cxnLst>
                <a:rect l="0" t="0" r="r" b="b"/>
                <a:pathLst>
                  <a:path w="199" h="107">
                    <a:moveTo>
                      <a:pt x="199" y="0"/>
                    </a:moveTo>
                    <a:lnTo>
                      <a:pt x="26" y="99"/>
                    </a:lnTo>
                    <a:lnTo>
                      <a:pt x="11" y="107"/>
                    </a:lnTo>
                    <a:lnTo>
                      <a:pt x="5" y="107"/>
                    </a:lnTo>
                    <a:lnTo>
                      <a:pt x="1" y="105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11" y="85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347" name="Group 155"/>
            <p:cNvGrpSpPr>
              <a:grpSpLocks/>
            </p:cNvGrpSpPr>
            <p:nvPr/>
          </p:nvGrpSpPr>
          <p:grpSpPr bwMode="auto">
            <a:xfrm>
              <a:off x="1069" y="2441"/>
              <a:ext cx="1608" cy="336"/>
              <a:chOff x="1069" y="2441"/>
              <a:chExt cx="1608" cy="336"/>
            </a:xfrm>
          </p:grpSpPr>
          <p:sp>
            <p:nvSpPr>
              <p:cNvPr id="136348" name="Freeform 156"/>
              <p:cNvSpPr>
                <a:spLocks/>
              </p:cNvSpPr>
              <p:nvPr/>
            </p:nvSpPr>
            <p:spPr bwMode="auto">
              <a:xfrm>
                <a:off x="1069" y="2441"/>
                <a:ext cx="1483" cy="336"/>
              </a:xfrm>
              <a:custGeom>
                <a:avLst/>
                <a:gdLst/>
                <a:ahLst/>
                <a:cxnLst>
                  <a:cxn ang="0">
                    <a:pos x="122" y="416"/>
                  </a:cxn>
                  <a:cxn ang="0">
                    <a:pos x="1483" y="671"/>
                  </a:cxn>
                  <a:cxn ang="0">
                    <a:pos x="1483" y="256"/>
                  </a:cxn>
                  <a:cxn ang="0">
                    <a:pos x="122" y="0"/>
                  </a:cxn>
                  <a:cxn ang="0">
                    <a:pos x="115" y="1"/>
                  </a:cxn>
                  <a:cxn ang="0">
                    <a:pos x="108" y="1"/>
                  </a:cxn>
                  <a:cxn ang="0">
                    <a:pos x="100" y="4"/>
                  </a:cxn>
                  <a:cxn ang="0">
                    <a:pos x="92" y="8"/>
                  </a:cxn>
                  <a:cxn ang="0">
                    <a:pos x="86" y="10"/>
                  </a:cxn>
                  <a:cxn ang="0">
                    <a:pos x="79" y="15"/>
                  </a:cxn>
                  <a:cxn ang="0">
                    <a:pos x="69" y="22"/>
                  </a:cxn>
                  <a:cxn ang="0">
                    <a:pos x="60" y="30"/>
                  </a:cxn>
                  <a:cxn ang="0">
                    <a:pos x="54" y="36"/>
                  </a:cxn>
                  <a:cxn ang="0">
                    <a:pos x="48" y="44"/>
                  </a:cxn>
                  <a:cxn ang="0">
                    <a:pos x="43" y="51"/>
                  </a:cxn>
                  <a:cxn ang="0">
                    <a:pos x="38" y="59"/>
                  </a:cxn>
                  <a:cxn ang="0">
                    <a:pos x="33" y="68"/>
                  </a:cxn>
                  <a:cxn ang="0">
                    <a:pos x="28" y="76"/>
                  </a:cxn>
                  <a:cxn ang="0">
                    <a:pos x="24" y="85"/>
                  </a:cxn>
                  <a:cxn ang="0">
                    <a:pos x="19" y="97"/>
                  </a:cxn>
                  <a:cxn ang="0">
                    <a:pos x="16" y="109"/>
                  </a:cxn>
                  <a:cxn ang="0">
                    <a:pos x="12" y="118"/>
                  </a:cxn>
                  <a:cxn ang="0">
                    <a:pos x="9" y="127"/>
                  </a:cxn>
                  <a:cxn ang="0">
                    <a:pos x="8" y="135"/>
                  </a:cxn>
                  <a:cxn ang="0">
                    <a:pos x="6" y="144"/>
                  </a:cxn>
                  <a:cxn ang="0">
                    <a:pos x="3" y="154"/>
                  </a:cxn>
                  <a:cxn ang="0">
                    <a:pos x="2" y="173"/>
                  </a:cxn>
                  <a:cxn ang="0">
                    <a:pos x="0" y="187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1" y="235"/>
                  </a:cxn>
                  <a:cxn ang="0">
                    <a:pos x="3" y="249"/>
                  </a:cxn>
                  <a:cxn ang="0">
                    <a:pos x="5" y="262"/>
                  </a:cxn>
                  <a:cxn ang="0">
                    <a:pos x="7" y="274"/>
                  </a:cxn>
                  <a:cxn ang="0">
                    <a:pos x="11" y="290"/>
                  </a:cxn>
                  <a:cxn ang="0">
                    <a:pos x="14" y="304"/>
                  </a:cxn>
                  <a:cxn ang="0">
                    <a:pos x="19" y="318"/>
                  </a:cxn>
                  <a:cxn ang="0">
                    <a:pos x="24" y="332"/>
                  </a:cxn>
                  <a:cxn ang="0">
                    <a:pos x="29" y="341"/>
                  </a:cxn>
                  <a:cxn ang="0">
                    <a:pos x="35" y="354"/>
                  </a:cxn>
                  <a:cxn ang="0">
                    <a:pos x="43" y="364"/>
                  </a:cxn>
                  <a:cxn ang="0">
                    <a:pos x="49" y="372"/>
                  </a:cxn>
                  <a:cxn ang="0">
                    <a:pos x="55" y="381"/>
                  </a:cxn>
                  <a:cxn ang="0">
                    <a:pos x="64" y="388"/>
                  </a:cxn>
                  <a:cxn ang="0">
                    <a:pos x="71" y="395"/>
                  </a:cxn>
                  <a:cxn ang="0">
                    <a:pos x="80" y="401"/>
                  </a:cxn>
                  <a:cxn ang="0">
                    <a:pos x="87" y="406"/>
                  </a:cxn>
                  <a:cxn ang="0">
                    <a:pos x="96" y="410"/>
                  </a:cxn>
                  <a:cxn ang="0">
                    <a:pos x="103" y="413"/>
                  </a:cxn>
                  <a:cxn ang="0">
                    <a:pos x="112" y="414"/>
                  </a:cxn>
                  <a:cxn ang="0">
                    <a:pos x="122" y="416"/>
                  </a:cxn>
                </a:cxnLst>
                <a:rect l="0" t="0" r="r" b="b"/>
                <a:pathLst>
                  <a:path w="1483" h="671">
                    <a:moveTo>
                      <a:pt x="122" y="416"/>
                    </a:moveTo>
                    <a:lnTo>
                      <a:pt x="1483" y="671"/>
                    </a:lnTo>
                    <a:lnTo>
                      <a:pt x="1483" y="256"/>
                    </a:lnTo>
                    <a:lnTo>
                      <a:pt x="122" y="0"/>
                    </a:lnTo>
                    <a:lnTo>
                      <a:pt x="115" y="1"/>
                    </a:lnTo>
                    <a:lnTo>
                      <a:pt x="108" y="1"/>
                    </a:lnTo>
                    <a:lnTo>
                      <a:pt x="100" y="4"/>
                    </a:lnTo>
                    <a:lnTo>
                      <a:pt x="92" y="8"/>
                    </a:lnTo>
                    <a:lnTo>
                      <a:pt x="86" y="10"/>
                    </a:lnTo>
                    <a:lnTo>
                      <a:pt x="79" y="15"/>
                    </a:lnTo>
                    <a:lnTo>
                      <a:pt x="69" y="22"/>
                    </a:lnTo>
                    <a:lnTo>
                      <a:pt x="60" y="30"/>
                    </a:lnTo>
                    <a:lnTo>
                      <a:pt x="54" y="36"/>
                    </a:lnTo>
                    <a:lnTo>
                      <a:pt x="48" y="44"/>
                    </a:lnTo>
                    <a:lnTo>
                      <a:pt x="43" y="51"/>
                    </a:lnTo>
                    <a:lnTo>
                      <a:pt x="38" y="59"/>
                    </a:lnTo>
                    <a:lnTo>
                      <a:pt x="33" y="68"/>
                    </a:lnTo>
                    <a:lnTo>
                      <a:pt x="28" y="76"/>
                    </a:lnTo>
                    <a:lnTo>
                      <a:pt x="24" y="85"/>
                    </a:lnTo>
                    <a:lnTo>
                      <a:pt x="19" y="97"/>
                    </a:lnTo>
                    <a:lnTo>
                      <a:pt x="16" y="109"/>
                    </a:lnTo>
                    <a:lnTo>
                      <a:pt x="12" y="118"/>
                    </a:lnTo>
                    <a:lnTo>
                      <a:pt x="9" y="127"/>
                    </a:lnTo>
                    <a:lnTo>
                      <a:pt x="8" y="135"/>
                    </a:lnTo>
                    <a:lnTo>
                      <a:pt x="6" y="144"/>
                    </a:lnTo>
                    <a:lnTo>
                      <a:pt x="3" y="154"/>
                    </a:lnTo>
                    <a:lnTo>
                      <a:pt x="2" y="173"/>
                    </a:lnTo>
                    <a:lnTo>
                      <a:pt x="0" y="187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1" y="235"/>
                    </a:lnTo>
                    <a:lnTo>
                      <a:pt x="3" y="249"/>
                    </a:lnTo>
                    <a:lnTo>
                      <a:pt x="5" y="262"/>
                    </a:lnTo>
                    <a:lnTo>
                      <a:pt x="7" y="274"/>
                    </a:lnTo>
                    <a:lnTo>
                      <a:pt x="11" y="290"/>
                    </a:lnTo>
                    <a:lnTo>
                      <a:pt x="14" y="304"/>
                    </a:lnTo>
                    <a:lnTo>
                      <a:pt x="19" y="318"/>
                    </a:lnTo>
                    <a:lnTo>
                      <a:pt x="24" y="332"/>
                    </a:lnTo>
                    <a:lnTo>
                      <a:pt x="29" y="341"/>
                    </a:lnTo>
                    <a:lnTo>
                      <a:pt x="35" y="354"/>
                    </a:lnTo>
                    <a:lnTo>
                      <a:pt x="43" y="364"/>
                    </a:lnTo>
                    <a:lnTo>
                      <a:pt x="49" y="372"/>
                    </a:lnTo>
                    <a:lnTo>
                      <a:pt x="55" y="381"/>
                    </a:lnTo>
                    <a:lnTo>
                      <a:pt x="64" y="388"/>
                    </a:lnTo>
                    <a:lnTo>
                      <a:pt x="71" y="395"/>
                    </a:lnTo>
                    <a:lnTo>
                      <a:pt x="80" y="401"/>
                    </a:lnTo>
                    <a:lnTo>
                      <a:pt x="87" y="406"/>
                    </a:lnTo>
                    <a:lnTo>
                      <a:pt x="96" y="410"/>
                    </a:lnTo>
                    <a:lnTo>
                      <a:pt x="103" y="413"/>
                    </a:lnTo>
                    <a:lnTo>
                      <a:pt x="112" y="414"/>
                    </a:lnTo>
                    <a:lnTo>
                      <a:pt x="122" y="416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9" name="Oval 157"/>
              <p:cNvSpPr>
                <a:spLocks noChangeArrowheads="1"/>
              </p:cNvSpPr>
              <p:nvPr/>
            </p:nvSpPr>
            <p:spPr bwMode="auto">
              <a:xfrm>
                <a:off x="2427" y="2572"/>
                <a:ext cx="250" cy="203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0" name="Oval 158"/>
              <p:cNvSpPr>
                <a:spLocks noChangeArrowheads="1"/>
              </p:cNvSpPr>
              <p:nvPr/>
            </p:nvSpPr>
            <p:spPr bwMode="auto">
              <a:xfrm>
                <a:off x="2547" y="2661"/>
                <a:ext cx="32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351" name="Freeform 159"/>
            <p:cNvSpPr>
              <a:spLocks/>
            </p:cNvSpPr>
            <p:nvPr/>
          </p:nvSpPr>
          <p:spPr bwMode="auto">
            <a:xfrm>
              <a:off x="1530" y="2163"/>
              <a:ext cx="1187" cy="776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1187" y="84"/>
                </a:cxn>
                <a:cxn ang="0">
                  <a:pos x="1140" y="98"/>
                </a:cxn>
                <a:cxn ang="0">
                  <a:pos x="1117" y="98"/>
                </a:cxn>
                <a:cxn ang="0">
                  <a:pos x="1082" y="110"/>
                </a:cxn>
                <a:cxn ang="0">
                  <a:pos x="1051" y="123"/>
                </a:cxn>
                <a:cxn ang="0">
                  <a:pos x="1008" y="152"/>
                </a:cxn>
                <a:cxn ang="0">
                  <a:pos x="974" y="177"/>
                </a:cxn>
                <a:cxn ang="0">
                  <a:pos x="930" y="202"/>
                </a:cxn>
                <a:cxn ang="0">
                  <a:pos x="869" y="210"/>
                </a:cxn>
                <a:cxn ang="0">
                  <a:pos x="823" y="222"/>
                </a:cxn>
                <a:cxn ang="0">
                  <a:pos x="803" y="235"/>
                </a:cxn>
                <a:cxn ang="0">
                  <a:pos x="772" y="251"/>
                </a:cxn>
                <a:cxn ang="0">
                  <a:pos x="729" y="283"/>
                </a:cxn>
                <a:cxn ang="0">
                  <a:pos x="705" y="300"/>
                </a:cxn>
                <a:cxn ang="0">
                  <a:pos x="683" y="323"/>
                </a:cxn>
                <a:cxn ang="0">
                  <a:pos x="660" y="332"/>
                </a:cxn>
                <a:cxn ang="0">
                  <a:pos x="634" y="340"/>
                </a:cxn>
                <a:cxn ang="0">
                  <a:pos x="608" y="354"/>
                </a:cxn>
                <a:cxn ang="0">
                  <a:pos x="587" y="377"/>
                </a:cxn>
                <a:cxn ang="0">
                  <a:pos x="572" y="400"/>
                </a:cxn>
                <a:cxn ang="0">
                  <a:pos x="551" y="445"/>
                </a:cxn>
                <a:cxn ang="0">
                  <a:pos x="535" y="479"/>
                </a:cxn>
                <a:cxn ang="0">
                  <a:pos x="520" y="545"/>
                </a:cxn>
                <a:cxn ang="0">
                  <a:pos x="511" y="636"/>
                </a:cxn>
                <a:cxn ang="0">
                  <a:pos x="497" y="702"/>
                </a:cxn>
                <a:cxn ang="0">
                  <a:pos x="480" y="825"/>
                </a:cxn>
                <a:cxn ang="0">
                  <a:pos x="473" y="922"/>
                </a:cxn>
                <a:cxn ang="0">
                  <a:pos x="466" y="1021"/>
                </a:cxn>
                <a:cxn ang="0">
                  <a:pos x="457" y="1103"/>
                </a:cxn>
                <a:cxn ang="0">
                  <a:pos x="450" y="1182"/>
                </a:cxn>
                <a:cxn ang="0">
                  <a:pos x="442" y="1281"/>
                </a:cxn>
                <a:cxn ang="0">
                  <a:pos x="442" y="1400"/>
                </a:cxn>
                <a:cxn ang="0">
                  <a:pos x="457" y="1552"/>
                </a:cxn>
                <a:cxn ang="0">
                  <a:pos x="7" y="1470"/>
                </a:cxn>
                <a:cxn ang="0">
                  <a:pos x="0" y="1313"/>
                </a:cxn>
                <a:cxn ang="0">
                  <a:pos x="0" y="1165"/>
                </a:cxn>
                <a:cxn ang="0">
                  <a:pos x="3" y="1061"/>
                </a:cxn>
                <a:cxn ang="0">
                  <a:pos x="7" y="959"/>
                </a:cxn>
                <a:cxn ang="0">
                  <a:pos x="19" y="856"/>
                </a:cxn>
                <a:cxn ang="0">
                  <a:pos x="27" y="790"/>
                </a:cxn>
                <a:cxn ang="0">
                  <a:pos x="38" y="724"/>
                </a:cxn>
                <a:cxn ang="0">
                  <a:pos x="43" y="678"/>
                </a:cxn>
                <a:cxn ang="0">
                  <a:pos x="90" y="425"/>
                </a:cxn>
                <a:cxn ang="0">
                  <a:pos x="98" y="384"/>
                </a:cxn>
                <a:cxn ang="0">
                  <a:pos x="108" y="340"/>
                </a:cxn>
                <a:cxn ang="0">
                  <a:pos x="127" y="307"/>
                </a:cxn>
                <a:cxn ang="0">
                  <a:pos x="147" y="280"/>
                </a:cxn>
                <a:cxn ang="0">
                  <a:pos x="175" y="259"/>
                </a:cxn>
                <a:cxn ang="0">
                  <a:pos x="201" y="247"/>
                </a:cxn>
                <a:cxn ang="0">
                  <a:pos x="302" y="189"/>
                </a:cxn>
                <a:cxn ang="0">
                  <a:pos x="353" y="156"/>
                </a:cxn>
                <a:cxn ang="0">
                  <a:pos x="411" y="131"/>
                </a:cxn>
                <a:cxn ang="0">
                  <a:pos x="462" y="115"/>
                </a:cxn>
                <a:cxn ang="0">
                  <a:pos x="511" y="87"/>
                </a:cxn>
                <a:cxn ang="0">
                  <a:pos x="558" y="58"/>
                </a:cxn>
                <a:cxn ang="0">
                  <a:pos x="613" y="29"/>
                </a:cxn>
                <a:cxn ang="0">
                  <a:pos x="660" y="12"/>
                </a:cxn>
                <a:cxn ang="0">
                  <a:pos x="705" y="0"/>
                </a:cxn>
              </a:cxnLst>
              <a:rect l="0" t="0" r="r" b="b"/>
              <a:pathLst>
                <a:path w="1187" h="1552">
                  <a:moveTo>
                    <a:pt x="705" y="0"/>
                  </a:moveTo>
                  <a:lnTo>
                    <a:pt x="1187" y="84"/>
                  </a:lnTo>
                  <a:lnTo>
                    <a:pt x="1140" y="98"/>
                  </a:lnTo>
                  <a:lnTo>
                    <a:pt x="1117" y="98"/>
                  </a:lnTo>
                  <a:lnTo>
                    <a:pt x="1082" y="110"/>
                  </a:lnTo>
                  <a:lnTo>
                    <a:pt x="1051" y="123"/>
                  </a:lnTo>
                  <a:lnTo>
                    <a:pt x="1008" y="152"/>
                  </a:lnTo>
                  <a:lnTo>
                    <a:pt x="974" y="177"/>
                  </a:lnTo>
                  <a:lnTo>
                    <a:pt x="930" y="202"/>
                  </a:lnTo>
                  <a:lnTo>
                    <a:pt x="869" y="210"/>
                  </a:lnTo>
                  <a:lnTo>
                    <a:pt x="823" y="222"/>
                  </a:lnTo>
                  <a:lnTo>
                    <a:pt x="803" y="235"/>
                  </a:lnTo>
                  <a:lnTo>
                    <a:pt x="772" y="251"/>
                  </a:lnTo>
                  <a:lnTo>
                    <a:pt x="729" y="283"/>
                  </a:lnTo>
                  <a:lnTo>
                    <a:pt x="705" y="300"/>
                  </a:lnTo>
                  <a:lnTo>
                    <a:pt x="683" y="323"/>
                  </a:lnTo>
                  <a:lnTo>
                    <a:pt x="660" y="332"/>
                  </a:lnTo>
                  <a:lnTo>
                    <a:pt x="634" y="340"/>
                  </a:lnTo>
                  <a:lnTo>
                    <a:pt x="608" y="354"/>
                  </a:lnTo>
                  <a:lnTo>
                    <a:pt x="587" y="377"/>
                  </a:lnTo>
                  <a:lnTo>
                    <a:pt x="572" y="400"/>
                  </a:lnTo>
                  <a:lnTo>
                    <a:pt x="551" y="445"/>
                  </a:lnTo>
                  <a:lnTo>
                    <a:pt x="535" y="479"/>
                  </a:lnTo>
                  <a:lnTo>
                    <a:pt x="520" y="545"/>
                  </a:lnTo>
                  <a:lnTo>
                    <a:pt x="511" y="636"/>
                  </a:lnTo>
                  <a:lnTo>
                    <a:pt x="497" y="702"/>
                  </a:lnTo>
                  <a:lnTo>
                    <a:pt x="480" y="825"/>
                  </a:lnTo>
                  <a:lnTo>
                    <a:pt x="473" y="922"/>
                  </a:lnTo>
                  <a:lnTo>
                    <a:pt x="466" y="1021"/>
                  </a:lnTo>
                  <a:lnTo>
                    <a:pt x="457" y="1103"/>
                  </a:lnTo>
                  <a:lnTo>
                    <a:pt x="450" y="1182"/>
                  </a:lnTo>
                  <a:lnTo>
                    <a:pt x="442" y="1281"/>
                  </a:lnTo>
                  <a:lnTo>
                    <a:pt x="442" y="1400"/>
                  </a:lnTo>
                  <a:lnTo>
                    <a:pt x="457" y="1552"/>
                  </a:lnTo>
                  <a:lnTo>
                    <a:pt x="7" y="1470"/>
                  </a:lnTo>
                  <a:lnTo>
                    <a:pt x="0" y="1313"/>
                  </a:lnTo>
                  <a:lnTo>
                    <a:pt x="0" y="1165"/>
                  </a:lnTo>
                  <a:lnTo>
                    <a:pt x="3" y="1061"/>
                  </a:lnTo>
                  <a:lnTo>
                    <a:pt x="7" y="959"/>
                  </a:lnTo>
                  <a:lnTo>
                    <a:pt x="19" y="856"/>
                  </a:lnTo>
                  <a:lnTo>
                    <a:pt x="27" y="790"/>
                  </a:lnTo>
                  <a:lnTo>
                    <a:pt x="38" y="724"/>
                  </a:lnTo>
                  <a:lnTo>
                    <a:pt x="43" y="678"/>
                  </a:lnTo>
                  <a:lnTo>
                    <a:pt x="90" y="425"/>
                  </a:lnTo>
                  <a:lnTo>
                    <a:pt x="98" y="384"/>
                  </a:lnTo>
                  <a:lnTo>
                    <a:pt x="108" y="340"/>
                  </a:lnTo>
                  <a:lnTo>
                    <a:pt x="127" y="307"/>
                  </a:lnTo>
                  <a:lnTo>
                    <a:pt x="147" y="280"/>
                  </a:lnTo>
                  <a:lnTo>
                    <a:pt x="175" y="259"/>
                  </a:lnTo>
                  <a:lnTo>
                    <a:pt x="201" y="247"/>
                  </a:lnTo>
                  <a:lnTo>
                    <a:pt x="302" y="189"/>
                  </a:lnTo>
                  <a:lnTo>
                    <a:pt x="353" y="156"/>
                  </a:lnTo>
                  <a:lnTo>
                    <a:pt x="411" y="131"/>
                  </a:lnTo>
                  <a:lnTo>
                    <a:pt x="462" y="115"/>
                  </a:lnTo>
                  <a:lnTo>
                    <a:pt x="511" y="87"/>
                  </a:lnTo>
                  <a:lnTo>
                    <a:pt x="558" y="58"/>
                  </a:lnTo>
                  <a:lnTo>
                    <a:pt x="613" y="29"/>
                  </a:lnTo>
                  <a:lnTo>
                    <a:pt x="660" y="12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07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6352" name="Object 160"/>
          <p:cNvGraphicFramePr>
            <a:graphicFrameLocks noChangeAspect="1"/>
          </p:cNvGraphicFramePr>
          <p:nvPr/>
        </p:nvGraphicFramePr>
        <p:xfrm>
          <a:off x="3738563" y="5715002"/>
          <a:ext cx="836612" cy="822325"/>
        </p:xfrm>
        <a:graphic>
          <a:graphicData uri="http://schemas.openxmlformats.org/presentationml/2006/ole">
            <p:oleObj spid="_x0000_s136352" name="Clip" r:id="rId3" imgW="4016520" imgH="3945240" progId="">
              <p:embed/>
            </p:oleObj>
          </a:graphicData>
        </a:graphic>
      </p:graphicFrame>
      <p:graphicFrame>
        <p:nvGraphicFramePr>
          <p:cNvPr id="136353" name="Object 161"/>
          <p:cNvGraphicFramePr>
            <a:graphicFrameLocks noChangeAspect="1"/>
          </p:cNvGraphicFramePr>
          <p:nvPr/>
        </p:nvGraphicFramePr>
        <p:xfrm>
          <a:off x="9043988" y="5867400"/>
          <a:ext cx="685800" cy="673100"/>
        </p:xfrm>
        <a:graphic>
          <a:graphicData uri="http://schemas.openxmlformats.org/presentationml/2006/ole">
            <p:oleObj spid="_x0000_s136353" name="Clip" r:id="rId4" imgW="4016520" imgH="3945240" progId="">
              <p:embed/>
            </p:oleObj>
          </a:graphicData>
        </a:graphic>
      </p:graphicFrame>
      <p:graphicFrame>
        <p:nvGraphicFramePr>
          <p:cNvPr id="136354" name="Object 162"/>
          <p:cNvGraphicFramePr>
            <a:graphicFrameLocks noChangeAspect="1"/>
          </p:cNvGraphicFramePr>
          <p:nvPr/>
        </p:nvGraphicFramePr>
        <p:xfrm>
          <a:off x="4929188" y="5867400"/>
          <a:ext cx="685800" cy="673100"/>
        </p:xfrm>
        <a:graphic>
          <a:graphicData uri="http://schemas.openxmlformats.org/presentationml/2006/ole">
            <p:oleObj spid="_x0000_s136354" name="Clip" r:id="rId5" imgW="4016520" imgH="3945240" progId="">
              <p:embed/>
            </p:oleObj>
          </a:graphicData>
        </a:graphic>
      </p:graphicFrame>
      <p:graphicFrame>
        <p:nvGraphicFramePr>
          <p:cNvPr id="136355" name="Object 163"/>
          <p:cNvGraphicFramePr>
            <a:graphicFrameLocks noChangeAspect="1"/>
          </p:cNvGraphicFramePr>
          <p:nvPr/>
        </p:nvGraphicFramePr>
        <p:xfrm>
          <a:off x="6411913" y="5507038"/>
          <a:ext cx="1065212" cy="1046162"/>
        </p:xfrm>
        <a:graphic>
          <a:graphicData uri="http://schemas.openxmlformats.org/presentationml/2006/ole">
            <p:oleObj spid="_x0000_s136355" name="Clip" r:id="rId6" imgW="4016520" imgH="3945240" progId="">
              <p:embed/>
            </p:oleObj>
          </a:graphicData>
        </a:graphic>
      </p:graphicFrame>
      <p:graphicFrame>
        <p:nvGraphicFramePr>
          <p:cNvPr id="136356" name="Object 164"/>
          <p:cNvGraphicFramePr>
            <a:graphicFrameLocks noChangeAspect="1"/>
          </p:cNvGraphicFramePr>
          <p:nvPr/>
        </p:nvGraphicFramePr>
        <p:xfrm>
          <a:off x="8010526" y="5946775"/>
          <a:ext cx="609600" cy="598488"/>
        </p:xfrm>
        <a:graphic>
          <a:graphicData uri="http://schemas.openxmlformats.org/presentationml/2006/ole">
            <p:oleObj spid="_x0000_s136356" name="Clip" r:id="rId7" imgW="4016520" imgH="3945240" progId="">
              <p:embed/>
            </p:oleObj>
          </a:graphicData>
        </a:graphic>
      </p:graphicFrame>
      <p:sp>
        <p:nvSpPr>
          <p:cNvPr id="136357" name="Text Box 165"/>
          <p:cNvSpPr txBox="1">
            <a:spLocks noChangeArrowheads="1"/>
          </p:cNvSpPr>
          <p:nvPr/>
        </p:nvSpPr>
        <p:spPr bwMode="auto">
          <a:xfrm>
            <a:off x="0" y="1600200"/>
            <a:ext cx="3857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Linear: Eisenbarth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NEJM 1986, 314:1360</a:t>
            </a:r>
          </a:p>
        </p:txBody>
      </p:sp>
      <p:sp>
        <p:nvSpPr>
          <p:cNvPr id="136358" name="Text Box 166"/>
          <p:cNvSpPr txBox="1">
            <a:spLocks noChangeArrowheads="1"/>
          </p:cNvSpPr>
          <p:nvPr/>
        </p:nvSpPr>
        <p:spPr bwMode="auto">
          <a:xfrm>
            <a:off x="1" y="3505201"/>
            <a:ext cx="34718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Prodrome&gt; Acute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Lafferty; J Aut 1997, 10:261</a:t>
            </a:r>
          </a:p>
        </p:txBody>
      </p:sp>
      <p:sp>
        <p:nvSpPr>
          <p:cNvPr id="136359" name="Text Box 167"/>
          <p:cNvSpPr txBox="1">
            <a:spLocks noChangeArrowheads="1"/>
          </p:cNvSpPr>
          <p:nvPr/>
        </p:nvSpPr>
        <p:spPr bwMode="auto">
          <a:xfrm>
            <a:off x="0" y="5487990"/>
            <a:ext cx="3182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Random:Palmer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Diabetes 1999, 48:170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954714" y="2427290"/>
            <a:ext cx="4168775" cy="860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LOSS OF FIRST PHASE </a:t>
            </a:r>
          </a:p>
          <a:p>
            <a:pPr algn="ctr"/>
            <a:r>
              <a:rPr lang="en-US" alt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INSULIN RESPONSE</a:t>
            </a:r>
            <a:r>
              <a:rPr lang="en-US" altLang="en-US" sz="2400" b="1" i="1">
                <a:solidFill>
                  <a:srgbClr val="EEE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94151" y="5784851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42900" y="228600"/>
            <a:ext cx="85218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 in Development of Type 1 Diabetes</a:t>
            </a: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 rot="-5400000">
            <a:off x="-608951" y="3634552"/>
            <a:ext cx="2406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BETA CELL MASS</a:t>
            </a:r>
          </a:p>
        </p:txBody>
      </p:sp>
      <p:sp>
        <p:nvSpPr>
          <p:cNvPr id="77830" name="Freeform 6"/>
          <p:cNvSpPr>
            <a:spLocks/>
          </p:cNvSpPr>
          <p:nvPr/>
        </p:nvSpPr>
        <p:spPr bwMode="auto">
          <a:xfrm>
            <a:off x="860425" y="2328863"/>
            <a:ext cx="8991600" cy="320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" y="0"/>
              </a:cxn>
              <a:cxn ang="0">
                <a:pos x="4272" y="1344"/>
              </a:cxn>
              <a:cxn ang="0">
                <a:pos x="5664" y="2016"/>
              </a:cxn>
              <a:cxn ang="0">
                <a:pos x="0" y="2016"/>
              </a:cxn>
              <a:cxn ang="0">
                <a:pos x="0" y="0"/>
              </a:cxn>
            </a:cxnLst>
            <a:rect l="0" t="0" r="r" b="b"/>
            <a:pathLst>
              <a:path w="5664" h="2016">
                <a:moveTo>
                  <a:pt x="0" y="0"/>
                </a:moveTo>
                <a:lnTo>
                  <a:pt x="2160" y="0"/>
                </a:lnTo>
                <a:lnTo>
                  <a:pt x="4272" y="1344"/>
                </a:lnTo>
                <a:lnTo>
                  <a:pt x="5664" y="2016"/>
                </a:lnTo>
                <a:lnTo>
                  <a:pt x="0" y="201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C901"/>
              </a:gs>
              <a:gs pos="100000">
                <a:srgbClr val="FF0000"/>
              </a:gs>
            </a:gsLst>
            <a:lin ang="0" scaled="1"/>
          </a:gra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60425" y="2328863"/>
            <a:ext cx="1982788" cy="3200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901"/>
              </a:gs>
            </a:gsLst>
            <a:lin ang="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V="1">
            <a:off x="5889625" y="3354388"/>
            <a:ext cx="0" cy="2174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V="1">
            <a:off x="7653338" y="4470400"/>
            <a:ext cx="0" cy="10541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7727951" y="5049838"/>
            <a:ext cx="1389063" cy="349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DIABETES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115050" y="4494215"/>
            <a:ext cx="1514475" cy="5937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“PRE”-DIABETES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85800" y="3844927"/>
            <a:ext cx="2228850" cy="5937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GENETIC</a:t>
            </a:r>
          </a:p>
          <a:p>
            <a:pPr algn="ctr"/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PREDISPOSITION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3148013" y="3844927"/>
            <a:ext cx="2681287" cy="59372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INSULITIS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Arial" charset="0"/>
              </a:rPr>
              <a:t>BETA CELL INJURY</a:t>
            </a: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1122363" y="5961063"/>
            <a:ext cx="28463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4762501" y="5961063"/>
            <a:ext cx="45831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7658101" y="5575300"/>
            <a:ext cx="12700" cy="7239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5118100" y="6096001"/>
            <a:ext cx="4891088" cy="461665"/>
          </a:xfrm>
          <a:prstGeom prst="rect">
            <a:avLst/>
          </a:prstGeom>
          <a:solidFill>
            <a:srgbClr val="3366FF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FF00"/>
                </a:solidFill>
                <a:latin typeface="Arial" charset="0"/>
              </a:rPr>
              <a:t>NEWLY DIAGNOSED DIABETES</a:t>
            </a: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1041400" y="1562100"/>
            <a:ext cx="0" cy="685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H="1">
            <a:off x="6580188" y="3263900"/>
            <a:ext cx="30321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5026025" y="1741489"/>
            <a:ext cx="5260975" cy="46166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MULTIPLE ANTIBODY POSITIVE</a:t>
            </a: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H="1">
            <a:off x="4522789" y="2133600"/>
            <a:ext cx="519112" cy="266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257175" y="990600"/>
            <a:ext cx="454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GENETICALLY AT RISK</a:t>
            </a: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0" y="990601"/>
            <a:ext cx="4629150" cy="46166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en-US" sz="24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152401" y="6400802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J. Skyler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8">
      <a:dk1>
        <a:srgbClr val="808080"/>
      </a:dk1>
      <a:lt1>
        <a:srgbClr val="99FF33"/>
      </a:lt1>
      <a:dk2>
        <a:srgbClr val="000066"/>
      </a:dk2>
      <a:lt2>
        <a:srgbClr val="66FF33"/>
      </a:lt2>
      <a:accent1>
        <a:srgbClr val="00CC99"/>
      </a:accent1>
      <a:accent2>
        <a:srgbClr val="3333CC"/>
      </a:accent2>
      <a:accent3>
        <a:srgbClr val="AAAAB8"/>
      </a:accent3>
      <a:accent4>
        <a:srgbClr val="82DA2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808080"/>
        </a:dk1>
        <a:lt1>
          <a:srgbClr val="99FF33"/>
        </a:lt1>
        <a:dk2>
          <a:srgbClr val="000066"/>
        </a:dk2>
        <a:lt2>
          <a:srgbClr val="66FF33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82DA2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Office Theme">
  <a:themeElements>
    <a:clrScheme name="1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1_Default Design">
  <a:themeElements>
    <a:clrScheme name="3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design">
  <a:themeElements>
    <a:clrScheme name="4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tandard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00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Blank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676767"/>
    </a:dk1>
    <a:lt1>
      <a:srgbClr val="FFFFFF"/>
    </a:lt1>
    <a:dk2>
      <a:srgbClr val="000000"/>
    </a:dk2>
    <a:lt2>
      <a:srgbClr val="FAFD00"/>
    </a:lt2>
    <a:accent1>
      <a:srgbClr val="FC0128"/>
    </a:accent1>
    <a:accent2>
      <a:srgbClr val="000000"/>
    </a:accent2>
    <a:accent3>
      <a:srgbClr val="AAAAAA"/>
    </a:accent3>
    <a:accent4>
      <a:srgbClr val="DADADA"/>
    </a:accent4>
    <a:accent5>
      <a:srgbClr val="FDAAAC"/>
    </a:accent5>
    <a:accent6>
      <a:srgbClr val="000000"/>
    </a:accent6>
    <a:hlink>
      <a:srgbClr val="FE9B03"/>
    </a:hlink>
    <a:folHlink>
      <a:srgbClr val="23232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2257</Words>
  <Application>Microsoft Office PowerPoint</Application>
  <PresentationFormat>35mm Slides</PresentationFormat>
  <Paragraphs>753</Paragraphs>
  <Slides>67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67</vt:i4>
      </vt:variant>
    </vt:vector>
  </HeadingPairs>
  <TitlesOfParts>
    <vt:vector size="98" baseType="lpstr">
      <vt:lpstr>Times New Roman</vt:lpstr>
      <vt:lpstr>Arial</vt:lpstr>
      <vt:lpstr>Arial Black</vt:lpstr>
      <vt:lpstr>Tahoma</vt:lpstr>
      <vt:lpstr>Bookshelf Symbol 1</vt:lpstr>
      <vt:lpstr>Symbol</vt:lpstr>
      <vt:lpstr>Arial Narrow</vt:lpstr>
      <vt:lpstr>Helvetica</vt:lpstr>
      <vt:lpstr>Monotype Sorts</vt:lpstr>
      <vt:lpstr>Times</vt:lpstr>
      <vt:lpstr>Blank</vt:lpstr>
      <vt:lpstr>Blank Presentation</vt:lpstr>
      <vt:lpstr>1_Default Design</vt:lpstr>
      <vt:lpstr>Default Design</vt:lpstr>
      <vt:lpstr>1_Struttura predefinita</vt:lpstr>
      <vt:lpstr>4_Standarddesign</vt:lpstr>
      <vt:lpstr>1_Standarddesign</vt:lpstr>
      <vt:lpstr>Standarddesign</vt:lpstr>
      <vt:lpstr>2_Default Design</vt:lpstr>
      <vt:lpstr>3_Default Design</vt:lpstr>
      <vt:lpstr>1_Office Theme</vt:lpstr>
      <vt:lpstr>19_Office Theme</vt:lpstr>
      <vt:lpstr>31_Default Design</vt:lpstr>
      <vt:lpstr>Office Theme</vt:lpstr>
      <vt:lpstr>8_Office Theme</vt:lpstr>
      <vt:lpstr>Clip</vt:lpstr>
      <vt:lpstr>Chart</vt:lpstr>
      <vt:lpstr>Prism Project</vt:lpstr>
      <vt:lpstr>Diagram</vt:lpstr>
      <vt:lpstr>Document</vt:lpstr>
      <vt:lpstr>Worksheet</vt:lpstr>
      <vt:lpstr>Chapter 11</vt:lpstr>
      <vt:lpstr>TRIGGERING QUESTIONS </vt:lpstr>
      <vt:lpstr>Slide 3</vt:lpstr>
      <vt:lpstr>“Stages” in Development of Type 1A Diabetes</vt:lpstr>
      <vt:lpstr>Slide 5</vt:lpstr>
      <vt:lpstr>Slide 6</vt:lpstr>
      <vt:lpstr>Slide 7</vt:lpstr>
      <vt:lpstr>Slide 8</vt:lpstr>
      <vt:lpstr>Slide 9</vt:lpstr>
      <vt:lpstr>Sustained beta cell apoptosis in patients with long-standing type 1 diabetes: indirect evidence for islet regeneration? Meier et al, Diabetologia 2005</vt:lpstr>
      <vt:lpstr>“Biochemical” Autoantibody Assays</vt:lpstr>
      <vt:lpstr>Slide 12</vt:lpstr>
      <vt:lpstr>Slide 13</vt:lpstr>
      <vt:lpstr>Slide 14</vt:lpstr>
      <vt:lpstr>Slide 15</vt:lpstr>
      <vt:lpstr>Quartiles of Insulin Autoantibodies Predict Faster Progression to Overt Diabetes Parikka ….Simell Diabetologia 2012</vt:lpstr>
      <vt:lpstr>Predicted Onset Age= 2.6-1.3*log(mean IAA) =0.8* age first Ab+</vt:lpstr>
      <vt:lpstr>Slide 18</vt:lpstr>
      <vt:lpstr>Slide 19</vt:lpstr>
      <vt:lpstr>DPT-1 Ancillary Biochemical Ab</vt:lpstr>
      <vt:lpstr>Slide 21</vt:lpstr>
      <vt:lpstr>Slide 22</vt:lpstr>
      <vt:lpstr>Slide 23</vt:lpstr>
      <vt:lpstr>Slide 24</vt:lpstr>
      <vt:lpstr>Slide 25</vt:lpstr>
      <vt:lpstr>Slide 26</vt:lpstr>
      <vt:lpstr>T1DM-  a slowly progressive T-cell mediated autoimmune illness</vt:lpstr>
      <vt:lpstr>Diagnosis of Diabetes ADA</vt:lpstr>
      <vt:lpstr>Gestational Diabetes (&gt;=2 high) 100-g or 75-g Glucose</vt:lpstr>
      <vt:lpstr>Greenbaum et al Diabetes June 11, 2012 Fall in C-peptide During First 2 Years From Diagnosis: Evidence of at Least Two Distinct Phases From Composite TrialNet Data. </vt:lpstr>
      <vt:lpstr>Slide 31</vt:lpstr>
      <vt:lpstr>Slide 32</vt:lpstr>
      <vt:lpstr>Slide 33</vt:lpstr>
      <vt:lpstr>Gestational Diabetes: Risk at 2 years Type 1 Diabetes by Autoantibodies ICA, GAD65, ICA512(IA-2)</vt:lpstr>
      <vt:lpstr>LADA: Latent Autoimmune Diabetes Adults in UKPDS study</vt:lpstr>
      <vt:lpstr>Caveats of IVGTT Testing</vt:lpstr>
      <vt:lpstr>First-phase insulin release during the intravenous glucose tolerance test as a risk factor for type 1 diabetes (DPT) Chase et al. J. Peds 138,244; 2,001 </vt:lpstr>
      <vt:lpstr>Slide 38</vt:lpstr>
      <vt:lpstr>Slide 39</vt:lpstr>
      <vt:lpstr>Insulin Secretion (IVGTT) in Obese Child (BMI 30 to 35) Progressing to Diabetes:  Type 1 + Type 2 with Elevated Fasting Insulin</vt:lpstr>
      <vt:lpstr>Lack of Progression to DM of ICA+ 0602+ Relatives</vt:lpstr>
      <vt:lpstr>Slide 42</vt:lpstr>
      <vt:lpstr>Melbourne Data: Dual Parameter Prediction Time to DM=-.12+1.35ln(IVGTT)-.59ln(IAA)</vt:lpstr>
      <vt:lpstr>Slide 44</vt:lpstr>
      <vt:lpstr>Diabetes Autoimmunity Study in the Young</vt:lpstr>
      <vt:lpstr>Slide 46</vt:lpstr>
      <vt:lpstr>Prediction of Autoantibody Positivity and Progression to Type 1 Diabetes:  DAISY study Barker et al. J Clin Endocrinol Metab 89:3896, 2004</vt:lpstr>
      <vt:lpstr>Slide 48</vt:lpstr>
      <vt:lpstr>Relatives (SOC) vs. Population (NEC) Persistent vs. Transient AutoAb</vt:lpstr>
      <vt:lpstr>Slide 50</vt:lpstr>
      <vt:lpstr>Candidate environmental causes of type 1 diabetes </vt:lpstr>
      <vt:lpstr>Enteroviruses: Recent Studies</vt:lpstr>
      <vt:lpstr>  Autoantibody development and enteroviral RNA  in a HLA-DR3/4,DQB1*0302 sibling</vt:lpstr>
      <vt:lpstr>Beta-cell autoimmunity and presence of enteroviral RNA in serum, saliva and stool  Graves PM,  DAISY, 1999</vt:lpstr>
      <vt:lpstr>DIPP Protocol</vt:lpstr>
      <vt:lpstr>Trials to Prevent Type 1 Diabetes</vt:lpstr>
      <vt:lpstr>Slide 57</vt:lpstr>
      <vt:lpstr>Slide 58</vt:lpstr>
      <vt:lpstr>Slide 59</vt:lpstr>
      <vt:lpstr>Slide 60</vt:lpstr>
      <vt:lpstr>Slide 61</vt:lpstr>
      <vt:lpstr>Slide 62</vt:lpstr>
      <vt:lpstr>Usual Progression</vt:lpstr>
      <vt:lpstr>First antibody is insulin/proinsulin</vt:lpstr>
      <vt:lpstr>Slide 65</vt:lpstr>
      <vt:lpstr>Slide 66</vt:lpstr>
      <vt:lpstr>Slide 67</vt:lpstr>
    </vt:vector>
  </TitlesOfParts>
  <Company>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Caveats of Autoantibody Testing</dc:title>
  <dc:creator>EisenbaG</dc:creator>
  <cp:lastModifiedBy>Eisenbarth, George S.</cp:lastModifiedBy>
  <cp:revision>141</cp:revision>
  <cp:lastPrinted>2001-07-28T16:49:09Z</cp:lastPrinted>
  <dcterms:created xsi:type="dcterms:W3CDTF">2000-07-07T15:43:20Z</dcterms:created>
  <dcterms:modified xsi:type="dcterms:W3CDTF">2012-09-11T20:56:54Z</dcterms:modified>
</cp:coreProperties>
</file>