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rawings/legacyDiagramText4.bin" ContentType="application/vnd.ms-office.legacyDiagramTex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drawings/legacyDiagramText5.bin" ContentType="application/vnd.ms-office.legacyDiagramText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legacyDiagramText1.bin" ContentType="application/vnd.ms-office.legacyDiagramTex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rawings/legacyDiagramText2.bin" ContentType="application/vnd.ms-office.legacyDiagramText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rawings/legacyDiagramText3.bin" ContentType="application/vnd.ms-office.legacyDiagramText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Default Extension="doc" ContentType="application/msword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736" r:id="rId8"/>
    <p:sldMasterId id="2147483748" r:id="rId9"/>
    <p:sldMasterId id="2147483760" r:id="rId10"/>
    <p:sldMasterId id="2147483772" r:id="rId11"/>
  </p:sldMasterIdLst>
  <p:notesMasterIdLst>
    <p:notesMasterId r:id="rId63"/>
  </p:notesMasterIdLst>
  <p:handoutMasterIdLst>
    <p:handoutMasterId r:id="rId64"/>
  </p:handoutMasterIdLst>
  <p:sldIdLst>
    <p:sldId id="339" r:id="rId12"/>
    <p:sldId id="337" r:id="rId13"/>
    <p:sldId id="338" r:id="rId14"/>
    <p:sldId id="336" r:id="rId15"/>
    <p:sldId id="335" r:id="rId16"/>
    <p:sldId id="334" r:id="rId17"/>
    <p:sldId id="332" r:id="rId18"/>
    <p:sldId id="329" r:id="rId19"/>
    <p:sldId id="330" r:id="rId20"/>
    <p:sldId id="331" r:id="rId21"/>
    <p:sldId id="298" r:id="rId22"/>
    <p:sldId id="311" r:id="rId23"/>
    <p:sldId id="322" r:id="rId24"/>
    <p:sldId id="323" r:id="rId25"/>
    <p:sldId id="314" r:id="rId26"/>
    <p:sldId id="300" r:id="rId27"/>
    <p:sldId id="305" r:id="rId28"/>
    <p:sldId id="306" r:id="rId29"/>
    <p:sldId id="304" r:id="rId30"/>
    <p:sldId id="310" r:id="rId31"/>
    <p:sldId id="286" r:id="rId32"/>
    <p:sldId id="297" r:id="rId33"/>
    <p:sldId id="324" r:id="rId34"/>
    <p:sldId id="281" r:id="rId35"/>
    <p:sldId id="260" r:id="rId36"/>
    <p:sldId id="299" r:id="rId37"/>
    <p:sldId id="318" r:id="rId38"/>
    <p:sldId id="296" r:id="rId39"/>
    <p:sldId id="317" r:id="rId40"/>
    <p:sldId id="302" r:id="rId41"/>
    <p:sldId id="291" r:id="rId42"/>
    <p:sldId id="294" r:id="rId43"/>
    <p:sldId id="293" r:id="rId44"/>
    <p:sldId id="312" r:id="rId45"/>
    <p:sldId id="303" r:id="rId46"/>
    <p:sldId id="292" r:id="rId47"/>
    <p:sldId id="307" r:id="rId48"/>
    <p:sldId id="309" r:id="rId49"/>
    <p:sldId id="308" r:id="rId50"/>
    <p:sldId id="301" r:id="rId51"/>
    <p:sldId id="313" r:id="rId52"/>
    <p:sldId id="315" r:id="rId53"/>
    <p:sldId id="316" r:id="rId54"/>
    <p:sldId id="319" r:id="rId55"/>
    <p:sldId id="320" r:id="rId56"/>
    <p:sldId id="321" r:id="rId57"/>
    <p:sldId id="325" r:id="rId58"/>
    <p:sldId id="326" r:id="rId59"/>
    <p:sldId id="327" r:id="rId60"/>
    <p:sldId id="328" r:id="rId61"/>
    <p:sldId id="333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latino" pitchFamily="18" charset="0"/>
        <a:ea typeface="中ゴシックＢＢＢ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5050"/>
    <a:srgbClr val="006699"/>
    <a:srgbClr val="CC9900"/>
    <a:srgbClr val="99FF99"/>
    <a:srgbClr val="006600"/>
    <a:srgbClr val="FF9966"/>
    <a:srgbClr val="99FF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8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handoutMaster" Target="handoutMasters/handoutMaster1.xml"/><Relationship Id="rId69" Type="http://schemas.microsoft.com/office/2006/relationships/legacyDocTextInfo" Target="legacyDocTextInfo.bin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fld id="{3B39CF79-2294-40B9-8E49-6B49F2BCF577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fld id="{747A0FD4-0178-4376-9474-EFE81F30453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fld id="{19A7013B-1E46-4AB4-9ACF-016338D79AA9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  <a:latin typeface="Times" pitchFamily="18" charset="0"/>
                <a:ea typeface="Osaka" charset="-128"/>
              </a:defRPr>
            </a:lvl1pPr>
          </a:lstStyle>
          <a:p>
            <a:fld id="{760A956E-8077-4433-A59C-6707E4573E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平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平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平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平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平成明朝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4951C2-9143-4B98-8ADA-EF573BD41CCB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0F3AB-A2BB-412E-BB8B-0F00A7EA5D61}" type="slidenum">
              <a:rPr lang="ja-JP" altLang="en-US"/>
              <a:pPr/>
              <a:t>37</a:t>
            </a:fld>
            <a:endParaRPr lang="en-US" altLang="ja-JP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73FC04-956F-4C92-B905-314C42F54926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15F3A-C169-4102-A311-545FF1748DA5}" type="slidenum">
              <a:rPr lang="ja-JP" altLang="en-US"/>
              <a:pPr/>
              <a:t>45</a:t>
            </a:fld>
            <a:endParaRPr lang="en-US" altLang="ja-JP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CA872A-3A57-4628-A5ED-8AACC28FBC97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75C97-F202-4F14-A408-FEA44B0E1448}" type="slidenum">
              <a:rPr lang="ja-JP" altLang="en-US"/>
              <a:pPr/>
              <a:t>47</a:t>
            </a:fld>
            <a:endParaRPr lang="en-US" altLang="ja-JP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33" tIns="45717" rIns="91433" bIns="45717"/>
          <a:lstStyle/>
          <a:p>
            <a:r>
              <a:rPr lang="en-US"/>
              <a:t>The method we have tried to do is creating NOD mice lacking native insulin B:9-23 sequence but with mutated insulin for surviving.  </a:t>
            </a:r>
          </a:p>
          <a:p>
            <a:r>
              <a:rPr lang="en-GB">
                <a:cs typeface="Times New Roman" pitchFamily="18" charset="0"/>
              </a:rPr>
              <a:t>Namely, the objective of this study is to determine if complete lack of native insulin with B:9-23 sequence would abrogate development of anti-beta cell  autoimmunity. </a:t>
            </a:r>
            <a:endParaRPr lang="en-US">
              <a:cs typeface="Times New Roman" pitchFamily="18" charset="0"/>
            </a:endParaRPr>
          </a:p>
          <a:p>
            <a:endParaRPr lang="en-US"/>
          </a:p>
          <a:p>
            <a:r>
              <a:rPr lang="en-US"/>
              <a:t>Original insulin 1knockouts and insulin 2 knockout mice were backcrossed onto NOD mice and we have obtained insulin 1 or 2 knockout NOD mice as shown before.  </a:t>
            </a:r>
          </a:p>
          <a:p>
            <a:r>
              <a:rPr lang="en-US"/>
              <a:t>And also, rat insulin promoter-ligated mutated insulin transgenic NOD mice were created.  </a:t>
            </a:r>
          </a:p>
          <a:p>
            <a:r>
              <a:rPr lang="en-US"/>
              <a:t>And then, these three mice were combined to establish NOD mice lacking insulin 1 and insulin 2 but with insulin B16:Alanine mutation.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E0B0B1-A249-4357-8804-3B5D80EBEEB9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E3B20-21F5-428E-9C91-B2B836FCB2FC}" type="slidenum">
              <a:rPr lang="ja-JP" altLang="en-US"/>
              <a:pPr/>
              <a:t>48</a:t>
            </a:fld>
            <a:endParaRPr lang="en-US" altLang="ja-JP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4" rIns="91427" bIns="45714"/>
          <a:lstStyle/>
          <a:p>
            <a:r>
              <a:rPr lang="en-US" altLang="ja-JP">
                <a:ea typeface="ＭＳ Ｐゴシック" pitchFamily="34" charset="-128"/>
              </a:rPr>
              <a:t>Consistent with the absence of insulin-autoantibodies, native insulin-negative mice did not develop diabetes.  </a:t>
            </a:r>
          </a:p>
          <a:p>
            <a:r>
              <a:rPr lang="en-US" altLang="ja-JP">
                <a:ea typeface="ＭＳ Ｐゴシック" pitchFamily="34" charset="-128"/>
              </a:rPr>
              <a:t>The mice bearing insulin 1 gene developed diabetes represented by blue diamonds, on the other hand, none of native insulin negative mice has not developed diabetes. </a:t>
            </a:r>
            <a:endParaRPr lang="ja-JP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EA0C009-FB95-4304-A51B-BA47C107D993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4CE45-0DD9-48EA-A171-4A6A138C2D87}" type="slidenum">
              <a:rPr lang="ja-JP" altLang="en-US"/>
              <a:pPr/>
              <a:t>49</a:t>
            </a:fld>
            <a:endParaRPr lang="en-US" altLang="ja-JP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ja-JP">
                <a:ea typeface="ＭＳ Ｐゴシック" pitchFamily="34" charset="-128"/>
              </a:rPr>
              <a:t>This slide shows the pancreas histology of native insulin negative NOD mouse.  </a:t>
            </a:r>
          </a:p>
          <a:p>
            <a:r>
              <a:rPr lang="en-US" altLang="ja-JP">
                <a:ea typeface="ＭＳ Ｐゴシック" pitchFamily="34" charset="-128"/>
              </a:rPr>
              <a:t>There is no islet infiltration, very good insulin staining, and normal glucagon staining.  </a:t>
            </a:r>
          </a:p>
          <a:p>
            <a:r>
              <a:rPr lang="en-US" altLang="ja-JP">
                <a:ea typeface="ＭＳ Ｐゴシック" pitchFamily="34" charset="-128"/>
              </a:rPr>
              <a:t>In summary, if NOD mice do not have any native insulin gene, they develop no anti-insulin autoantibodies, no insulitis, and no diabetes.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CE6C53-4E92-4529-8187-DAA1D347694A}" type="datetime1">
              <a:rPr lang="ja-JP" altLang="en-US"/>
              <a:pPr/>
              <a:t>2012/6/19</a:t>
            </a:fld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1F626-AE78-4275-86EA-E5F0461A5A0A}" type="slidenum">
              <a:rPr lang="ja-JP" altLang="en-US"/>
              <a:pPr/>
              <a:t>50</a:t>
            </a:fld>
            <a:endParaRPr lang="en-US" altLang="ja-JP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545" tIns="45772" rIns="91545" bIns="45772"/>
          <a:lstStyle/>
          <a:p>
            <a:r>
              <a:rPr lang="en-US" altLang="ja-JP">
                <a:ea typeface="ＭＳ Ｐゴシック" pitchFamily="34" charset="-128"/>
              </a:rPr>
              <a:t>And finally, we tested the adoptive transfer experiment to see whether splenocytes from native insulin-negative mice can induce diabetes into NOD-SCID mice.  </a:t>
            </a:r>
          </a:p>
          <a:p>
            <a:r>
              <a:rPr lang="en-US" altLang="ja-JP">
                <a:ea typeface="ＭＳ Ｐゴシック" pitchFamily="34" charset="-128"/>
              </a:rPr>
              <a:t>Red square represents the NOD-SCID mice received native insulin-negative NOD splenocytes.  Native insulin-negative mice did not develop insulitis and diabetes, but their splenocytes could transfer diabetes into insulin 1+, insulin 2+ NOD-SCID mice, but the time to diabetes induction were longer.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kumimoji="0" sz="5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AEF54-593A-447E-8ED6-8FCB3D175FA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6B54-3F9B-489A-9495-614CE0DE581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12E2-817A-401D-B10D-445C4B3F4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A08-CEBF-4380-AA1C-B7CDECF9C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A78E-00A6-48AB-898F-CD2A1CD1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1A1B-ED1D-462B-97DD-6AC1E09FD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818C-80D1-49E6-BB54-FA25F8EA52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4D44-9FDD-4D14-BDE7-630E172046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5354-4920-423D-A390-D14F6734C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808A3-33A0-4AEA-93A1-B3760BDC22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AB6D5-B79B-4EAA-B183-3ADB822ED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30C6-A7FB-4281-BDD4-587966F89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04800"/>
            <a:ext cx="1524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4419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7FCF8-E345-46D0-AC20-A66574581B3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C407-221A-48CE-9DFE-E461FACC0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C1499-60AB-4069-85AA-628677B4C4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2239A-D22B-470A-8B28-6F58EEC920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94B3-5100-46F7-8F99-B07477614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1031B-1103-4C52-AC9D-9240E4E2EA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00200" y="1752600"/>
            <a:ext cx="6096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6A841A-7A71-4CCB-B987-02939244CB0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9BAD-7AB7-4D62-AEC1-9BA5212C66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FC7-7F93-44C0-8352-DCE53933E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752600"/>
            <a:ext cx="6096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4D3435-6EAF-49F2-8760-97E37C671A1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F7DA-F554-4578-B1FA-84734B768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915B-A9C9-471B-B7C1-B0E31F1AB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85F5-BDF4-4794-A45E-EF507A5B6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1450D-AC4E-45CF-A7F7-02AFF654A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1BEE-C3A5-42EF-A97A-65407080C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4D6CE-60BA-49E9-A67C-1DF637425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F8A1-C7D1-406B-BB2C-194A95C7AB9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E5C6-3F3E-40EC-98AD-F2787DDB2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C1D2-C3A2-451C-9725-15069B59C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A6EF-BCA9-4FEF-93C0-D0A98EB68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CE07D-33CA-4003-81C2-856EF2E24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B795-8292-4DB0-9C68-7DF81E2DD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2266950"/>
            <a:ext cx="40068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40068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8389A-07E5-44CF-864B-D3344805E96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2263"/>
            <a:ext cx="2041525" cy="6157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322263"/>
            <a:ext cx="5972175" cy="6157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BA592-419E-4489-8D42-FD6B7A7287B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9F82-C59F-40B7-9497-2E358AFFAE6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CF5B-E37C-4FB3-AFFD-94BC7ECCD39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EB3E-B7BD-4A56-9006-F4647459C55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BDF6-0B4D-440D-AF0C-C1345B0F658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1645-9840-4D41-BE46-D215530EF52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824B-5F93-4B5D-BD4E-FEAB5F5F98F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E960C-EFBD-4822-9CA4-103333D420B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D111B-2795-4118-99A4-25E4E1FD1F2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0485-7935-4F28-9239-8754A9B6C96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4ED6-D072-462C-8D5F-45BD75C03C9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581E-CB88-4316-B9CB-E4A7903F2D0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D3BB36-AF04-4B4B-A8CE-52D11E077B1C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ED6D-2FFD-43A7-8C6C-EE8849AD1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9DA2-34BA-4A77-A52E-774075103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F75E-EB76-4999-886A-3842BB63C6B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40B1-E963-43BC-8285-BE08FC610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8FCF0-7321-4165-810D-3E821EA18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8711B-3CA6-4034-8243-197093453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14C5-446C-4F08-8410-FEABCA608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CDEED-8DBE-45CE-8C95-83C52D740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AE77-C808-4BF4-BA50-570D8218D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812B-EA09-4F8B-836C-8B334CAE9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DCA0-403C-4211-AD05-76D3DE817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A9471-566F-4E6B-8EA6-B156CECC8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3906B-29F5-4DEE-9E5E-7F35B9122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660C-E12C-450A-8692-4F5A6070993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E6470-F2D4-40EB-9911-A068D49B7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BC53-A4F3-4B3B-9DC5-298A66D99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92CD6-2584-4ED7-A44F-8C028AF92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76BDC-8D29-486D-80F5-386BAC7DA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AB5C5-F2A3-4D44-8D72-8344A79E0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A21D8-2938-4C09-9F60-C7431CE18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0489-287D-4A14-A0C6-92102780D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D873F-D5B6-4437-99B3-AA4A3C22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4D8C-3890-457A-953A-66B941B07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A41F-3D5C-42CD-B762-EFA7600C8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D323-61BE-4B92-817E-F48C784482E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81518B-7490-4D56-8BB1-29AB9C40A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2883-6D16-4911-95EB-EF36326F2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77C30-9612-4B19-8CB9-BE9FD2F50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EB17-4856-4BCA-99AB-E3E990CE6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AF75-16CA-4638-B4F5-4202DD349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DFDCC-D01C-4835-8E66-0DD5A0561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EA00-9529-4A50-9E9E-1AA66F235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18E36-0890-491B-BFF6-9C32D98D6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D514-2524-40DE-BA2D-18811B925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B4D7-8921-410A-A8D7-85B234D1B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38C10-FE94-4E45-B473-8ED43BC3694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60F35-7E40-4321-ACC1-D5A9FD608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6152-1E05-4DD4-B051-CFA9EB7B4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D32E-FCF1-47B3-8D3A-F7DDE1D6DC8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BF8A-B554-4683-AF17-B27913760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0FDA-C6F0-4275-ACD7-BFA8FF33B4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D85D-D864-4D37-A01A-02AA814AA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55EA-8AE9-434F-B6D5-F2B157C5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A83E-D14C-47D6-9034-F3A4384D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E1ED-97EB-4835-9D69-AC6F73EC5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006-09C5-4576-9673-F37965ABB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9585-E25A-4485-B3EA-BC446B6E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4AA5-73C9-46DD-B561-7B6A6572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</a:t>
            </a:r>
            <a:br>
              <a:rPr lang="ja-JP" altLang="en-US" smtClean="0"/>
            </a:br>
            <a:r>
              <a:rPr lang="ja-JP" altLang="en-US" smtClean="0"/>
              <a:t>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7526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effectLst/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effectLst/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effectLst/>
                <a:latin typeface="+mn-lt"/>
                <a:ea typeface="+mn-ea"/>
              </a:defRPr>
            </a:lvl1pPr>
          </a:lstStyle>
          <a:p>
            <a:fld id="{B5703660-E0E3-4613-A715-C1387A5E399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733" r:id="rId12"/>
    <p:sldLayoutId id="2147483734" r:id="rId13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34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kumimoji="0" lang="en-US">
              <a:solidFill>
                <a:srgbClr val="000000"/>
              </a:solidFill>
              <a:effectLst/>
              <a:ea typeface="+mn-ea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kumimoji="0" lang="en-US">
              <a:solidFill>
                <a:srgbClr val="000000"/>
              </a:solidFill>
              <a:effectLst/>
              <a:ea typeface="+mn-ea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BC2EB7A-915C-46E7-B9C8-B9EE79802AEE}" type="slidenum">
              <a:rPr kumimoji="0" lang="en-US">
                <a:solidFill>
                  <a:srgbClr val="000000"/>
                </a:solidFill>
                <a:effectLst/>
                <a:ea typeface="+mn-ea"/>
              </a:rPr>
              <a:pPr/>
              <a:t>‹#›</a:t>
            </a:fld>
            <a:endParaRPr kumimoji="0" lang="en-US">
              <a:solidFill>
                <a:srgbClr val="000000"/>
              </a:solidFill>
              <a:effectLst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B79BAD-7AB7-4D62-AEC1-9BA5212C6686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6/19/2012</a:t>
            </a:fld>
            <a:endParaRPr kumimoji="0" lang="en-US">
              <a:solidFill>
                <a:prstClr val="black">
                  <a:tint val="75000"/>
                </a:prstClr>
              </a:solidFill>
              <a:effectLst/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effectLst/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EBBFC7-7F93-44C0-8352-DCE53933E6B6}" type="slidenum">
              <a:rPr kumimoji="0"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effectLst/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fld id="{D52B1C17-08CA-48C5-8A99-3EF790270C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rgbClr val="000000"/>
            </a:gs>
            <a:gs pos="100000">
              <a:srgbClr val="0042D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322263"/>
            <a:ext cx="81661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65" tIns="52864" rIns="103965" bIns="52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2266950"/>
            <a:ext cx="81661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65" tIns="52864" rIns="103965" bIns="5286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+mj-lt"/>
          <a:ea typeface="+mj-ea"/>
          <a:cs typeface="+mj-cs"/>
        </a:defRPr>
      </a:lvl1pPr>
      <a:lvl2pPr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2pPr>
      <a:lvl3pPr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3pPr>
      <a:lvl4pPr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4pPr>
      <a:lvl5pPr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5pPr>
      <a:lvl6pPr marL="457200"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6pPr>
      <a:lvl7pPr marL="914400"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7pPr>
      <a:lvl8pPr marL="1371600"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8pPr>
      <a:lvl9pPr marL="1828800" algn="ctr" defTabSz="1036638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Arial" pitchFamily="34" charset="0"/>
        </a:defRPr>
      </a:lvl9pPr>
    </p:titleStyle>
    <p:bodyStyle>
      <a:lvl1pPr marL="387350" indent="-387350" algn="l" defTabSz="1036638" rtl="0" fontAlgn="base">
        <a:spcBef>
          <a:spcPct val="60000"/>
        </a:spcBef>
        <a:spcAft>
          <a:spcPct val="0"/>
        </a:spcAft>
        <a:buClr>
          <a:srgbClr val="FFFF66"/>
        </a:buClr>
        <a:buSzPct val="100000"/>
        <a:buFont typeface="Symbol" pitchFamily="18" charset="2"/>
        <a:buChar char="·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2pPr>
      <a:lvl3pPr marL="1293813" indent="-257175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3pPr>
      <a:lvl4pPr marL="1811338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4pPr>
      <a:lvl5pPr marL="2328863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5pPr>
      <a:lvl6pPr marL="2786063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6pPr>
      <a:lvl7pPr marL="3243263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7pPr>
      <a:lvl8pPr marL="3700463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8pPr>
      <a:lvl9pPr marL="4157663" indent="-258763" algn="l" defTabSz="103663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/>
                <a:latin typeface="+mn-lt"/>
                <a:ea typeface="ＭＳ Ｐゴシック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/>
                <a:latin typeface="+mn-lt"/>
                <a:ea typeface="ＭＳ Ｐゴシック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/>
                <a:latin typeface="+mn-lt"/>
                <a:ea typeface="ＭＳ Ｐゴシック" pitchFamily="34" charset="-128"/>
              </a:defRPr>
            </a:lvl1pPr>
          </a:lstStyle>
          <a:p>
            <a:fld id="{F934AEB6-EEFE-40EA-849B-785595501BA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fld id="{568AB4D1-D527-495F-8432-E0ABF9FACF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fld id="{3E057332-20FE-4263-AAA3-CDC5ECB86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/>
                <a:latin typeface="+mn-lt"/>
                <a:ea typeface="Osaka" charset="-128"/>
              </a:defRPr>
            </a:lvl1pPr>
          </a:lstStyle>
          <a:p>
            <a:fld id="{F07748A5-36FF-4FC4-BBE9-A658129CA0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BF8A-B554-4683-AF17-B27913760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0FDA-C6F0-4275-ACD7-BFA8FF33B4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FFFFFF">
                    <a:shade val="50000"/>
                  </a:srgb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rgbClr val="FFFFFF">
                    <a:shade val="50000"/>
                  </a:srgb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rgbClr val="FFFFFF">
                    <a:shade val="50000"/>
                  </a:srgb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9CBD7B-FB8D-4FE6-8D24-1702CD17FA51}" type="slidenum">
              <a:rPr lang="en-US">
                <a:effectLst/>
              </a:rPr>
              <a:pPr>
                <a:defRPr/>
              </a:pPr>
              <a:t>‹#›</a:t>
            </a:fld>
            <a:endParaRPr lang="en-US">
              <a:effectLst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66FF66"/>
          </a:solidFill>
          <a:latin typeface="Arial Unicode MS" pitchFamily="34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4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i.org/articles/view/5928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4" Type="http://schemas.openxmlformats.org/officeDocument/2006/relationships/hyperlink" Target="http://www.jci.org/122/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hyperlink" Target="http://petshub.com/forums/member.php?u=9077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Animal Models Type 1 Diabetes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2800">
                <a:solidFill>
                  <a:schemeClr val="bg2"/>
                </a:solidFill>
                <a:latin typeface="Arial Black" pitchFamily="34" charset="0"/>
              </a:rPr>
              <a:t>Devendra et al: Interferon-alpha as a Mediator of Polyinosinic:Polycytidylic Acid Induce Type 1 Diabetes  Diabetes 54:2549, 2005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284288" y="1600200"/>
          <a:ext cx="6573837" cy="3940175"/>
        </p:xfrm>
        <a:graphic>
          <a:graphicData uri="http://schemas.openxmlformats.org/presentationml/2006/ole">
            <p:oleObj spid="_x0000_s137219" name="Chart" r:id="rId3" imgW="5726160" imgH="3420000" progId="Excel.Sheet.8">
              <p:embed/>
            </p:oleObj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971800" y="5562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2000">
                <a:effectLst/>
                <a:latin typeface="Times New Roman" pitchFamily="18" charset="0"/>
                <a:ea typeface="Osaka" charset="-128"/>
              </a:rPr>
              <a:t>Age of diabetes onset (weeks)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28600" y="2787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Times New Roman" pitchFamily="18" charset="0"/>
                <a:ea typeface="Osaka" charset="-128"/>
              </a:rPr>
              <a:t>IFN alpha (pg/ml) 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473325" y="5381625"/>
            <a:ext cx="495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Age of diabetes Onset (weeks)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46050" y="1371600"/>
            <a:ext cx="613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Serum Interferon post poly-IC (pg/ml)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146050" y="5959475"/>
            <a:ext cx="899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Poly-IC induction diabetes in RIP-B7.1 mouse model acts through interferon alpha, with antibody blocking, levels correlating (above) and interferon itself inducting DM.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-211138"/>
            <a:ext cx="8458200" cy="1143001"/>
          </a:xfrm>
          <a:noFill/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Spontaneous Animal Models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9144000" cy="5715000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BB rat</a:t>
            </a:r>
            <a:b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Homozygosity Lymphopenia (Ch4), Ian4 gene mutation</a:t>
            </a:r>
            <a:b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RT1-U class II (Ch 20)</a:t>
            </a:r>
            <a:b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Additional Loci (Ch2,18,X)</a:t>
            </a:r>
            <a:endParaRPr lang="en-US" sz="2400">
              <a:solidFill>
                <a:srgbClr val="79FF79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NOD mouse</a:t>
            </a:r>
            <a:r>
              <a:rPr lang="en-US" sz="2400">
                <a:latin typeface="Arial" pitchFamily="34" charset="0"/>
              </a:rPr>
              <a:t/>
            </a:r>
            <a:br>
              <a:rPr lang="en-US" sz="2400">
                <a:latin typeface="Arial" pitchFamily="34" charset="0"/>
              </a:rPr>
            </a:br>
            <a:r>
              <a:rPr lang="en-US" sz="2400">
                <a:latin typeface="Arial" pitchFamily="34" charset="0"/>
              </a:rPr>
              <a:t>	</a:t>
            </a: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Polygenic: class II + class I loci + IL-2 linked	polymorphism + &gt;12</a:t>
            </a:r>
            <a:endParaRPr lang="en-US" sz="2400">
              <a:solidFill>
                <a:srgbClr val="79FF79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Long-EvansTokushima Rat (Komeda Diabetes Prone)	</a:t>
            </a:r>
            <a:b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RT1-U MHC	</a:t>
            </a:r>
            <a:b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rgbClr val="79FF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Homozygosity Chromosome 11, Cblb mutation</a:t>
            </a:r>
            <a:endParaRPr lang="en-US" sz="2400">
              <a:solidFill>
                <a:srgbClr val="79FF79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Arial" pitchFamily="34" charset="0"/>
              </a:rPr>
              <a:t>LEW.1AR1/Ztm-iddm rat</a:t>
            </a:r>
            <a:br>
              <a:rPr lang="en-US" sz="2400" b="1">
                <a:solidFill>
                  <a:schemeClr val="tx2"/>
                </a:solidFill>
                <a:latin typeface="Arial" pitchFamily="34" charset="0"/>
              </a:rPr>
            </a:br>
            <a:r>
              <a:rPr lang="en-US" sz="2400" b="1">
                <a:solidFill>
                  <a:srgbClr val="79FF79"/>
                </a:solidFill>
                <a:latin typeface="Arial" pitchFamily="34" charset="0"/>
              </a:rPr>
              <a:t>	RT1-U MHC for class II B/D, Cu but Aa</a:t>
            </a:r>
            <a:endParaRPr lang="en-US" sz="2400" b="1">
              <a:solidFill>
                <a:schemeClr val="tx2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Arial" pitchFamily="34" charset="0"/>
              </a:rPr>
              <a:t>Human DQ8 with islet B7-1 Transgene (RIP-B7-1)</a:t>
            </a:r>
            <a:r>
              <a:rPr lang="en-US" sz="2400" b="1">
                <a:solidFill>
                  <a:srgbClr val="79FF79"/>
                </a:solidFill>
                <a:latin typeface="Arial" pitchFamily="34" charset="0"/>
              </a:rPr>
              <a:t/>
            </a:r>
            <a:br>
              <a:rPr lang="en-US" sz="2400" b="1">
                <a:solidFill>
                  <a:srgbClr val="79FF79"/>
                </a:solidFill>
                <a:latin typeface="Arial" pitchFamily="34" charset="0"/>
              </a:rPr>
            </a:br>
            <a:r>
              <a:rPr lang="en-US" sz="2400" b="1">
                <a:solidFill>
                  <a:srgbClr val="79FF79"/>
                </a:solidFill>
                <a:latin typeface="Arial" pitchFamily="34" charset="0"/>
              </a:rPr>
              <a:t>	B7-1 costimulator (Wen et al.)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791450" y="6461125"/>
            <a:ext cx="1352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effectLst/>
                <a:latin typeface="Times" pitchFamily="18" charset="0"/>
                <a:ea typeface="Osaka" charset="-128"/>
              </a:rPr>
              <a:t>BDC-Jun02</a:t>
            </a:r>
            <a:endParaRPr lang="en-US" altLang="en-US" sz="2000" b="1">
              <a:effectLst/>
              <a:latin typeface="Times" pitchFamily="18" charset="0"/>
              <a:ea typeface="Osaka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Arial Unicode MS" pitchFamily="34" charset="-128"/>
              </a:rPr>
              <a:t>NOD Mice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US" b="1">
                <a:latin typeface="Arial Unicode MS" pitchFamily="34" charset="-128"/>
              </a:rPr>
              <a:t>Develop Type 1A-Immune Mediated Diabetes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Are inbred and thus identical at all genetic loci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Genetic loci from other mice can be backcrossed by sequential breeding to fix genes that might influence development of diabetes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Times New Roman" pitchFamily="18" charset="0"/>
                <a:ea typeface="Osaka" charset="-128"/>
              </a:rPr>
              <a:t>“</a:t>
            </a:r>
            <a:r>
              <a:rPr kumimoji="0" lang="en-US" b="1">
                <a:effectLst/>
                <a:latin typeface="Arial Unicode MS" pitchFamily="34" charset="-128"/>
                <a:ea typeface="Osaka" charset="-128"/>
              </a:rPr>
              <a:t>Families” of Hundreds of Identical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228600" y="1676400"/>
            <a:ext cx="7559675" cy="457200"/>
            <a:chOff x="144" y="1408"/>
            <a:chExt cx="4762" cy="288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144" y="1408"/>
              <a:ext cx="4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buClr>
                  <a:srgbClr val="66CCFF"/>
                </a:buClr>
                <a:buSzPct val="75000"/>
                <a:buFont typeface="Wingdings" pitchFamily="2" charset="2"/>
                <a:buChar char="q"/>
              </a:pPr>
              <a:r>
                <a:rPr kumimoji="0" lang="en-US">
                  <a:effectLst/>
                  <a:latin typeface="Arial" pitchFamily="34" charset="0"/>
                  <a:ea typeface="Osaka" charset="-128"/>
                </a:rPr>
                <a:t>  Insulitis at 5 weeks     diabetes at 16-30 weeks</a:t>
              </a:r>
            </a:p>
          </p:txBody>
        </p:sp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>
              <a:off x="2064" y="155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" y="114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</a:rPr>
              <a:t>Spontaneously develop autoimmune diabetes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6786563" cy="6683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3700">
                <a:effectLst/>
                <a:latin typeface="Arial" pitchFamily="34" charset="0"/>
                <a:ea typeface="Osaka" charset="-128"/>
              </a:rPr>
              <a:t>Nonobese Diabetic (NOD) Mice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28600" y="2209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</a:rPr>
              <a:t>Females afflicted more commonly than males</a:t>
            </a:r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76200" y="2743200"/>
            <a:ext cx="8524875" cy="3733800"/>
            <a:chOff x="48" y="1728"/>
            <a:chExt cx="5370" cy="2352"/>
          </a:xfrm>
        </p:grpSpPr>
        <p:grpSp>
          <p:nvGrpSpPr>
            <p:cNvPr id="93193" name="Group 9"/>
            <p:cNvGrpSpPr>
              <a:grpSpLocks/>
            </p:cNvGrpSpPr>
            <p:nvPr/>
          </p:nvGrpSpPr>
          <p:grpSpPr bwMode="auto">
            <a:xfrm>
              <a:off x="48" y="1961"/>
              <a:ext cx="5370" cy="2119"/>
              <a:chOff x="102" y="1796"/>
              <a:chExt cx="5370" cy="2119"/>
            </a:xfrm>
          </p:grpSpPr>
          <p:grpSp>
            <p:nvGrpSpPr>
              <p:cNvPr id="93194" name="Group 10"/>
              <p:cNvGrpSpPr>
                <a:grpSpLocks/>
              </p:cNvGrpSpPr>
              <p:nvPr/>
            </p:nvGrpSpPr>
            <p:grpSpPr bwMode="auto">
              <a:xfrm>
                <a:off x="102" y="1796"/>
                <a:ext cx="5370" cy="2119"/>
                <a:chOff x="102" y="1796"/>
                <a:chExt cx="5370" cy="2119"/>
              </a:xfrm>
            </p:grpSpPr>
            <p:sp>
              <p:nvSpPr>
                <p:cNvPr id="931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2" y="1873"/>
                  <a:ext cx="90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outbred</a:t>
                  </a:r>
                </a:p>
                <a:p>
                  <a:pPr algn="ctr"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ICR mice</a:t>
                  </a:r>
                </a:p>
              </p:txBody>
            </p:sp>
            <p:sp>
              <p:nvSpPr>
                <p:cNvPr id="931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04" y="2784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NOD</a:t>
                  </a:r>
                </a:p>
              </p:txBody>
            </p:sp>
            <p:sp>
              <p:nvSpPr>
                <p:cNvPr id="93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4" y="3504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NON</a:t>
                  </a:r>
                </a:p>
              </p:txBody>
            </p:sp>
            <p:sp>
              <p:nvSpPr>
                <p:cNvPr id="931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86" y="1988"/>
                  <a:ext cx="89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cataracts</a:t>
                  </a:r>
                </a:p>
              </p:txBody>
            </p:sp>
            <p:sp>
              <p:nvSpPr>
                <p:cNvPr id="9319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79" y="1796"/>
                  <a:ext cx="793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CTS</a:t>
                  </a:r>
                </a:p>
                <a:p>
                  <a:pPr algn="ctr" eaLnBrk="1" hangingPunct="1"/>
                  <a:r>
                    <a:rPr kumimoji="0" lang="en-US" sz="2000">
                      <a:effectLst/>
                      <a:latin typeface="Arial" pitchFamily="34" charset="0"/>
                      <a:ea typeface="Osaka" charset="-128"/>
                    </a:rPr>
                    <a:t>(cataract</a:t>
                  </a:r>
                </a:p>
                <a:p>
                  <a:pPr algn="ctr" eaLnBrk="1" hangingPunct="1"/>
                  <a:r>
                    <a:rPr kumimoji="0" lang="en-US" sz="2000">
                      <a:effectLst/>
                      <a:latin typeface="Arial" pitchFamily="34" charset="0"/>
                      <a:ea typeface="Osaka" charset="-128"/>
                    </a:rPr>
                    <a:t>Shionogi)</a:t>
                  </a:r>
                </a:p>
              </p:txBody>
            </p:sp>
            <p:cxnSp>
              <p:nvCxnSpPr>
                <p:cNvPr id="93200" name="AutoShape 16"/>
                <p:cNvCxnSpPr>
                  <a:cxnSpLocks noChangeShapeType="1"/>
                  <a:stCxn id="93198" idx="3"/>
                  <a:endCxn id="93199" idx="1"/>
                </p:cNvCxnSpPr>
                <p:nvPr/>
              </p:nvCxnSpPr>
              <p:spPr bwMode="auto">
                <a:xfrm>
                  <a:off x="2181" y="2132"/>
                  <a:ext cx="249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93201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2130"/>
                  <a:ext cx="0" cy="15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2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2928"/>
                  <a:ext cx="2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3" name="Line 19"/>
                <p:cNvSpPr>
                  <a:spLocks noChangeShapeType="1"/>
                </p:cNvSpPr>
                <p:nvPr/>
              </p:nvSpPr>
              <p:spPr bwMode="auto">
                <a:xfrm>
                  <a:off x="2496" y="3648"/>
                  <a:ext cx="21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93204" name="AutoShape 20"/>
                <p:cNvCxnSpPr>
                  <a:cxnSpLocks noChangeShapeType="1"/>
                  <a:stCxn id="93195" idx="3"/>
                  <a:endCxn id="93198" idx="1"/>
                </p:cNvCxnSpPr>
                <p:nvPr/>
              </p:nvCxnSpPr>
              <p:spPr bwMode="auto">
                <a:xfrm>
                  <a:off x="1008" y="2132"/>
                  <a:ext cx="278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932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52" y="1872"/>
                  <a:ext cx="34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F6</a:t>
                  </a:r>
                </a:p>
              </p:txBody>
            </p:sp>
            <p:sp>
              <p:nvSpPr>
                <p:cNvPr id="932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784" y="2592"/>
                  <a:ext cx="44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>
                      <a:effectLst/>
                      <a:latin typeface="Arial" pitchFamily="34" charset="0"/>
                      <a:ea typeface="Osaka" charset="-128"/>
                    </a:rPr>
                    <a:t>F20</a:t>
                  </a:r>
                </a:p>
              </p:txBody>
            </p:sp>
            <p:sp>
              <p:nvSpPr>
                <p:cNvPr id="932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40" y="2947"/>
                  <a:ext cx="72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kumimoji="0" lang="en-US" sz="2200">
                      <a:solidFill>
                        <a:srgbClr val="FF0000"/>
                      </a:solidFill>
                      <a:effectLst/>
                      <a:latin typeface="Arial" pitchFamily="34" charset="0"/>
                      <a:ea typeface="Osaka" charset="-128"/>
                    </a:rPr>
                    <a:t>diabetic</a:t>
                  </a:r>
                </a:p>
              </p:txBody>
            </p:sp>
            <p:sp>
              <p:nvSpPr>
                <p:cNvPr id="932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73" y="2680"/>
                  <a:ext cx="1223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0" lang="en-US" sz="2200">
                      <a:effectLst/>
                      <a:latin typeface="Arial" pitchFamily="34" charset="0"/>
                      <a:ea typeface="Osaka" charset="-128"/>
                    </a:rPr>
                    <a:t>normal fasting</a:t>
                  </a:r>
                </a:p>
                <a:p>
                  <a:pPr algn="ctr" eaLnBrk="1" hangingPunct="1"/>
                  <a:r>
                    <a:rPr kumimoji="0" lang="en-US" sz="2200">
                      <a:effectLst/>
                      <a:latin typeface="Arial" pitchFamily="34" charset="0"/>
                      <a:ea typeface="Osaka" charset="-128"/>
                    </a:rPr>
                    <a:t>blood glucose</a:t>
                  </a:r>
                </a:p>
              </p:txBody>
            </p:sp>
            <p:sp>
              <p:nvSpPr>
                <p:cNvPr id="9320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39" y="3435"/>
                  <a:ext cx="1203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0" lang="en-US" sz="2200">
                      <a:effectLst/>
                      <a:latin typeface="Arial" pitchFamily="34" charset="0"/>
                      <a:ea typeface="Osaka" charset="-128"/>
                    </a:rPr>
                    <a:t>high fasting</a:t>
                  </a:r>
                </a:p>
                <a:p>
                  <a:pPr algn="ctr" eaLnBrk="1" hangingPunct="1"/>
                  <a:r>
                    <a:rPr kumimoji="0" lang="en-US" sz="2200">
                      <a:effectLst/>
                      <a:latin typeface="Arial" pitchFamily="34" charset="0"/>
                      <a:ea typeface="Osaka" charset="-128"/>
                    </a:rPr>
                    <a:t>blood glucose</a:t>
                  </a:r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auto">
              <a:xfrm>
                <a:off x="2870" y="2785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>
                    <a:effectLst/>
                    <a:latin typeface="Arial" pitchFamily="34" charset="0"/>
                    <a:ea typeface="Osaka" charset="-128"/>
                  </a:rPr>
                  <a:t>X</a:t>
                </a:r>
              </a:p>
            </p:txBody>
          </p:sp>
        </p:grpSp>
        <p:sp>
          <p:nvSpPr>
            <p:cNvPr id="93211" name="Rectangle 27"/>
            <p:cNvSpPr>
              <a:spLocks noChangeArrowheads="1"/>
            </p:cNvSpPr>
            <p:nvPr/>
          </p:nvSpPr>
          <p:spPr bwMode="auto">
            <a:xfrm>
              <a:off x="144" y="1728"/>
              <a:ext cx="4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buClr>
                  <a:srgbClr val="66CCFF"/>
                </a:buClr>
                <a:buSzPct val="75000"/>
                <a:buFont typeface="Wingdings" pitchFamily="2" charset="2"/>
                <a:buChar char="q"/>
              </a:pPr>
              <a:r>
                <a:rPr kumimoji="0" lang="en-US">
                  <a:effectLst/>
                  <a:latin typeface="Arial" pitchFamily="34" charset="0"/>
                  <a:ea typeface="Osaka" charset="-128"/>
                </a:rPr>
                <a:t>Origin:</a:t>
              </a:r>
            </a:p>
          </p:txBody>
        </p:sp>
      </p:grpSp>
      <p:pic>
        <p:nvPicPr>
          <p:cNvPr id="93212" name="Picture 28" descr="j0136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76200"/>
            <a:ext cx="1879600" cy="1720850"/>
          </a:xfrm>
          <a:prstGeom prst="rect">
            <a:avLst/>
          </a:prstGeom>
          <a:noFill/>
        </p:spPr>
      </p:pic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73914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T. DiLorenzo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89613" cy="6683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3700">
                <a:effectLst/>
                <a:latin typeface="Arial" pitchFamily="34" charset="0"/>
                <a:ea typeface="Osaka" charset="-128"/>
              </a:rPr>
              <a:t>Other NOD Characteristics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5286375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</a:rPr>
              <a:t>Defects in differentiation and function of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APCs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4800" y="1219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Deficiency in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CD4</a:t>
            </a:r>
            <a:r>
              <a:rPr kumimoji="0" lang="en-US" baseline="30000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+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CD25</a:t>
            </a:r>
            <a:r>
              <a:rPr kumimoji="0" lang="en-US" baseline="30000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+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 regulatory T cells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04800" y="1800225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NK T cell</a:t>
            </a: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 deficiencies (number and function)</a:t>
            </a:r>
            <a:endParaRPr kumimoji="0" lang="en-US"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04800" y="470535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Defective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NK cell</a:t>
            </a: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 activity</a:t>
            </a:r>
            <a:endParaRPr kumimoji="0" lang="en-US"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04800" y="4124325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Lack serum hemolytic complement activity (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no C5</a:t>
            </a: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)</a:t>
            </a:r>
            <a:endParaRPr kumimoji="0" lang="en-US"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04800" y="35433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I-E</a:t>
            </a:r>
            <a:r>
              <a:rPr kumimoji="0" lang="en-US" baseline="30000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null</a:t>
            </a:r>
            <a:endParaRPr kumimoji="0" lang="en-US" baseline="30000">
              <a:solidFill>
                <a:srgbClr val="FF0000"/>
              </a:solidFill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04800" y="238125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Impaired production of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IL-4</a:t>
            </a:r>
            <a:endParaRPr kumimoji="0" lang="en-US">
              <a:solidFill>
                <a:srgbClr val="FF0000"/>
              </a:solidFill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04800" y="2962275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Defects in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Fc</a:t>
            </a:r>
            <a:r>
              <a:rPr kumimoji="0" lang="en-US">
                <a:solidFill>
                  <a:srgbClr val="FF0000"/>
                </a:solidFill>
                <a:effectLst/>
                <a:latin typeface="Symbol" pitchFamily="18" charset="2"/>
                <a:ea typeface="Osaka" charset="-128"/>
                <a:sym typeface="Wingdings 3" pitchFamily="18" charset="2"/>
              </a:rPr>
              <a:t>g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RI</a:t>
            </a: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 and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Fc</a:t>
            </a:r>
            <a:r>
              <a:rPr kumimoji="0" lang="en-US">
                <a:solidFill>
                  <a:srgbClr val="FF0000"/>
                </a:solidFill>
                <a:effectLst/>
                <a:latin typeface="Symbol" pitchFamily="18" charset="2"/>
                <a:ea typeface="Osaka" charset="-128"/>
                <a:sym typeface="Wingdings 3" pitchFamily="18" charset="2"/>
              </a:rPr>
              <a:t>g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RII</a:t>
            </a:r>
            <a:r>
              <a:rPr kumimoji="0" lang="en-US">
                <a:effectLst/>
                <a:latin typeface="Arial" pitchFamily="34" charset="0"/>
                <a:ea typeface="Osaka" charset="-128"/>
                <a:sym typeface="Wingdings 3" pitchFamily="18" charset="2"/>
              </a:rPr>
              <a:t> 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048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rgbClr val="66CCFF"/>
              </a:buClr>
              <a:buSzPct val="75000"/>
              <a:buFont typeface="Wingdings" pitchFamily="2" charset="2"/>
              <a:buChar char="q"/>
            </a:pPr>
            <a:r>
              <a:rPr kumimoji="0" lang="en-US">
                <a:solidFill>
                  <a:srgbClr val="FF0000"/>
                </a:solidFill>
                <a:effectLst/>
                <a:latin typeface="Symbol" pitchFamily="18" charset="2"/>
                <a:ea typeface="Osaka" charset="-128"/>
              </a:rPr>
              <a:t>b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2-microglobulin</a:t>
            </a:r>
            <a:r>
              <a:rPr kumimoji="0" lang="en-US">
                <a:effectLst/>
                <a:latin typeface="Arial" pitchFamily="34" charset="0"/>
                <a:ea typeface="Osaka" charset="-128"/>
              </a:rPr>
              <a:t> and </a:t>
            </a:r>
            <a:r>
              <a:rPr kumimoji="0" lang="en-US">
                <a:solidFill>
                  <a:srgbClr val="FF0000"/>
                </a:solidFill>
                <a:effectLst/>
                <a:latin typeface="Arial" pitchFamily="34" charset="0"/>
                <a:ea typeface="Osaka" charset="-128"/>
              </a:rPr>
              <a:t>CTLA-4</a:t>
            </a:r>
            <a:r>
              <a:rPr kumimoji="0" lang="en-US">
                <a:effectLst/>
                <a:latin typeface="Arial" pitchFamily="34" charset="0"/>
                <a:ea typeface="Osaka" charset="-128"/>
              </a:rPr>
              <a:t> are susceptibility genes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3914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T. DiLorenzo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Arial Unicode MS" pitchFamily="34" charset="-128"/>
              </a:rPr>
              <a:t>Other Genes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Insulin Gene VNTR Type 1A Diabetes</a:t>
            </a:r>
            <a:br>
              <a:rPr lang="en-US" sz="2400" b="1">
                <a:latin typeface="Arial Unicode MS" pitchFamily="34" charset="-128"/>
              </a:rPr>
            </a:br>
            <a:r>
              <a:rPr lang="en-US" sz="2400" b="1">
                <a:latin typeface="Arial Unicode MS" pitchFamily="34" charset="-128"/>
              </a:rPr>
              <a:t>Protection with greater thymic messenger RNA</a:t>
            </a:r>
            <a:br>
              <a:rPr lang="en-US" sz="2400" b="1">
                <a:latin typeface="Arial Unicode MS" pitchFamily="34" charset="-128"/>
              </a:rPr>
            </a:br>
            <a:endParaRPr lang="en-US" sz="2400" b="1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AIRE gene APS-I syndrome</a:t>
            </a:r>
            <a:br>
              <a:rPr lang="en-US" sz="2400" b="1">
                <a:latin typeface="Arial Unicode MS" pitchFamily="34" charset="-128"/>
              </a:rPr>
            </a:br>
            <a:r>
              <a:rPr lang="en-US" sz="2400" b="1">
                <a:latin typeface="Arial Unicode MS" pitchFamily="34" charset="-128"/>
              </a:rPr>
              <a:t>Autosomal recessive: 18% Diabetes</a:t>
            </a:r>
            <a:br>
              <a:rPr lang="en-US" sz="2400" b="1">
                <a:latin typeface="Arial Unicode MS" pitchFamily="34" charset="-128"/>
              </a:rPr>
            </a:br>
            <a:endParaRPr lang="en-US" sz="2400" b="1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Scurfy gene of XPID Syndrome</a:t>
            </a:r>
            <a:br>
              <a:rPr lang="en-US" sz="2400" b="1">
                <a:latin typeface="Arial Unicode MS" pitchFamily="34" charset="-128"/>
              </a:rPr>
            </a:br>
            <a:r>
              <a:rPr lang="en-US" sz="2400" b="1">
                <a:latin typeface="Arial Unicode MS" pitchFamily="34" charset="-128"/>
              </a:rPr>
              <a:t>Neonatal death overwhelming autoimmunity</a:t>
            </a:r>
            <a:br>
              <a:rPr lang="en-US" sz="2400" b="1">
                <a:latin typeface="Arial Unicode MS" pitchFamily="34" charset="-128"/>
              </a:rPr>
            </a:br>
            <a:endParaRPr lang="en-US" sz="2400" b="1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Ian 4/5 recessive lymphopenia gene BB rat</a:t>
            </a:r>
            <a:br>
              <a:rPr lang="en-US" sz="2400" b="1">
                <a:latin typeface="Arial Unicode MS" pitchFamily="34" charset="-128"/>
              </a:rPr>
            </a:br>
            <a:endParaRPr lang="en-US" sz="2400" b="1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Cblb recessive autoimmune gene LETL rat</a:t>
            </a:r>
            <a:br>
              <a:rPr lang="en-US" sz="2400" b="1">
                <a:latin typeface="Arial Unicode MS" pitchFamily="34" charset="-128"/>
              </a:rPr>
            </a:br>
            <a:endParaRPr lang="en-US" sz="2400" b="1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Unicode MS" pitchFamily="34" charset="-128"/>
              </a:rPr>
              <a:t>Multiple loci unkown significance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7163"/>
            <a:ext cx="9144000" cy="685801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Rat Strains with Spontaneous or Induced type 1 Diabetes</a:t>
            </a:r>
            <a:endParaRPr 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46125" y="257175"/>
          <a:ext cx="8713788" cy="6332538"/>
        </p:xfrm>
        <a:graphic>
          <a:graphicData uri="http://schemas.openxmlformats.org/presentationml/2006/ole">
            <p:oleObj spid="_x0000_s64515" name="Document" r:id="rId3" imgW="8959320" imgH="6509160" progId="Word.Document.8">
              <p:embed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-69850" y="6353175"/>
            <a:ext cx="93853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  <a:effectLst/>
                <a:latin typeface="Arial" pitchFamily="34" charset="0"/>
                <a:ea typeface="Osaka" charset="-128"/>
              </a:rPr>
              <a:t>Ellerman et al. Diabetologia 2,000; Whalen et al. Transplant Proc: 199729:1684-5;Lenzen et al. Diabetologia 2001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478838" y="65325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652463"/>
            <a:ext cx="8539162" cy="1143000"/>
          </a:xfrm>
        </p:spPr>
        <p:txBody>
          <a:bodyPr/>
          <a:lstStyle/>
          <a:p>
            <a:pPr algn="ctr"/>
            <a:r>
              <a:rPr lang="en-US"/>
              <a:t>The BB Diabetic Rat: </a:t>
            </a:r>
            <a:br>
              <a:rPr lang="en-US"/>
            </a:br>
            <a:r>
              <a:rPr lang="en-US"/>
              <a:t>Profound T-Cell Lymphopenia</a:t>
            </a:r>
            <a:br>
              <a:rPr lang="en-US"/>
            </a:br>
            <a:r>
              <a:rPr lang="en-US" sz="2400"/>
              <a:t>Jackson, Rassi, Crump, Haynes and Eisenbarth</a:t>
            </a:r>
            <a:br>
              <a:rPr lang="en-US" sz="2400"/>
            </a:br>
            <a:r>
              <a:rPr lang="en-US" sz="2400"/>
              <a:t>Diabetes 30: 887-889, 1981</a:t>
            </a:r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2438400"/>
          <a:ext cx="7772400" cy="4114800"/>
        </p:xfrm>
        <a:graphic>
          <a:graphicData uri="http://schemas.openxmlformats.org/presentationml/2006/ole">
            <p:oleObj spid="_x0000_s70659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062913" y="6375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BDC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96863" y="0"/>
          <a:ext cx="8408987" cy="6272213"/>
        </p:xfrm>
        <a:graphic>
          <a:graphicData uri="http://schemas.openxmlformats.org/presentationml/2006/ole">
            <p:oleObj spid="_x0000_s71682" name="Chart" r:id="rId3" imgW="5523840" imgH="3206160" progId="Excel.Sheet.8">
              <p:embed/>
            </p:oleObj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96863" y="5815013"/>
            <a:ext cx="806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Intercross   Lewis     BN       Wistar //Backcross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54038" y="6272213"/>
            <a:ext cx="842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Jackson et al J. Exp Med, 159:1629-1636, 1984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985125" y="6491288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BDC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304800"/>
            <a:ext cx="8086725" cy="1143000"/>
          </a:xfrm>
        </p:spPr>
        <p:txBody>
          <a:bodyPr/>
          <a:lstStyle/>
          <a:p>
            <a:pPr algn="ctr"/>
            <a:r>
              <a:rPr lang="en-US"/>
              <a:t>Immune-Associated Nucleotide-Related: Ian-4(5) gene: BB rat lymphopenia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1752600"/>
            <a:ext cx="80867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Rat Chromosome 4, within 290Kb region of lymphopenia locus BB rat</a:t>
            </a:r>
          </a:p>
          <a:p>
            <a:pPr>
              <a:lnSpc>
                <a:spcPct val="90000"/>
              </a:lnSpc>
            </a:pPr>
            <a:r>
              <a:rPr lang="en-US" sz="2400"/>
              <a:t>GTP binding protein outer mitochrondrial membrane</a:t>
            </a:r>
          </a:p>
          <a:p>
            <a:pPr>
              <a:lnSpc>
                <a:spcPct val="90000"/>
              </a:lnSpc>
            </a:pPr>
            <a:r>
              <a:rPr lang="en-US" sz="2400"/>
              <a:t>Hypothesized to protect from apoptosis</a:t>
            </a:r>
          </a:p>
          <a:p>
            <a:pPr>
              <a:lnSpc>
                <a:spcPct val="90000"/>
              </a:lnSpc>
            </a:pPr>
            <a:r>
              <a:rPr lang="en-US" sz="2400"/>
              <a:t>Expressed spleen and thymus</a:t>
            </a:r>
          </a:p>
          <a:p>
            <a:pPr>
              <a:lnSpc>
                <a:spcPct val="90000"/>
              </a:lnSpc>
            </a:pPr>
            <a:r>
              <a:rPr lang="en-US" sz="2400"/>
              <a:t>Frameshift mutation BB (450delC)</a:t>
            </a:r>
          </a:p>
          <a:p>
            <a:pPr>
              <a:lnSpc>
                <a:spcPct val="90000"/>
              </a:lnSpc>
            </a:pPr>
            <a:r>
              <a:rPr lang="en-US" sz="2400"/>
              <a:t>Ian-4bb last 215 amino acids missing, replaced by 19 other amino acids, including lost membrane binding region</a:t>
            </a:r>
          </a:p>
          <a:p>
            <a:pPr>
              <a:lnSpc>
                <a:spcPct val="90000"/>
              </a:lnSpc>
            </a:pPr>
            <a:r>
              <a:rPr lang="en-US" sz="2400"/>
              <a:t>Autosomal recessive determinant severe lymphopenia of BB rat necessary for spontaneous diabetes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8938" y="5867400"/>
            <a:ext cx="84455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Markholst et al, Diabetes 51:1972-1979, 2002</a:t>
            </a:r>
          </a:p>
          <a:p>
            <a:pPr>
              <a:spcBef>
                <a:spcPct val="50000"/>
              </a:spcBef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MacMurray et al, Genome Res 2002, 12:1029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56250" r="10938" b="14583"/>
          <a:stretch>
            <a:fillRect/>
          </a:stretch>
        </p:blipFill>
        <p:spPr bwMode="auto">
          <a:xfrm>
            <a:off x="685800" y="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52083" r="32031" b="9375"/>
          <a:stretch>
            <a:fillRect/>
          </a:stretch>
        </p:blipFill>
        <p:spPr bwMode="auto">
          <a:xfrm>
            <a:off x="838200" y="2197100"/>
            <a:ext cx="7543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4" name="TextBox 3"/>
          <p:cNvSpPr txBox="1">
            <a:spLocks noChangeArrowheads="1"/>
          </p:cNvSpPr>
          <p:nvPr/>
        </p:nvSpPr>
        <p:spPr bwMode="auto">
          <a:xfrm>
            <a:off x="6019800" y="1828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smtClean="0"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Diabetes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0"/>
            <a:ext cx="8956675" cy="1143000"/>
          </a:xfrm>
        </p:spPr>
        <p:txBody>
          <a:bodyPr/>
          <a:lstStyle/>
          <a:p>
            <a:pPr algn="ctr"/>
            <a:r>
              <a:rPr lang="en-US" sz="3600"/>
              <a:t>Cblb:  (Casitas B-lineage lymphoma b)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143000"/>
            <a:ext cx="8605838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Autosomal Recessive Diabetogene of Komeda/LETL Rat</a:t>
            </a:r>
          </a:p>
          <a:p>
            <a:pPr>
              <a:lnSpc>
                <a:spcPct val="90000"/>
              </a:lnSpc>
            </a:pPr>
            <a:r>
              <a:rPr lang="en-US" sz="2400"/>
              <a:t>Cblb Mice development generalized autoimmunity</a:t>
            </a:r>
          </a:p>
          <a:p>
            <a:pPr>
              <a:lnSpc>
                <a:spcPct val="90000"/>
              </a:lnSpc>
            </a:pPr>
            <a:r>
              <a:rPr lang="en-US" sz="2400"/>
              <a:t>LETL/Komeda Rat nonsense mutation, stop codon removing 484 amino acids including leucine zipper and proline rich region</a:t>
            </a:r>
          </a:p>
          <a:p>
            <a:pPr>
              <a:lnSpc>
                <a:spcPct val="90000"/>
              </a:lnSpc>
            </a:pPr>
            <a:r>
              <a:rPr lang="en-US" sz="2400"/>
              <a:t>Transgenic Replacement Cblb Prevents Diabetes</a:t>
            </a:r>
          </a:p>
          <a:p>
            <a:pPr>
              <a:lnSpc>
                <a:spcPct val="90000"/>
              </a:lnSpc>
            </a:pPr>
            <a:r>
              <a:rPr lang="en-US" sz="2400"/>
              <a:t>Homologous human gene on Chromosome 3</a:t>
            </a:r>
          </a:p>
          <a:p>
            <a:pPr>
              <a:lnSpc>
                <a:spcPct val="90000"/>
              </a:lnSpc>
            </a:pPr>
            <a:r>
              <a:rPr lang="en-US" sz="2400"/>
              <a:t>T cells Cblb deficient mice do not require CD28 for activation and Vav1 highly activated independent of CD28 costimulation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Yoikoi et al. Nature Genetics 31:391-394, 2002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86600" cy="1143000"/>
          </a:xfrm>
        </p:spPr>
        <p:txBody>
          <a:bodyPr/>
          <a:lstStyle/>
          <a:p>
            <a:pPr algn="ctr"/>
            <a:r>
              <a:rPr lang="en-US" altLang="ja-JP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中ゴシックＢＢＢ" charset="-128"/>
              </a:rPr>
              <a:t>The non-obese diabetic (NOD) mouse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086600" cy="914400"/>
          </a:xfrm>
        </p:spPr>
        <p:txBody>
          <a:bodyPr/>
          <a:lstStyle/>
          <a:p>
            <a:pPr>
              <a:buClr>
                <a:schemeClr val="tx1"/>
              </a:buClr>
              <a:buSzPct val="30000"/>
              <a:buFont typeface="Monotype Sorts" pitchFamily="2" charset="2"/>
              <a:buChar char="l"/>
            </a:pPr>
            <a:r>
              <a:rPr lang="en-US" altLang="ja-JP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An inbred strain of mice with spontaneous development of autoimmune type 1 diabetes</a:t>
            </a:r>
          </a:p>
          <a:p>
            <a:pPr>
              <a:buClr>
                <a:schemeClr val="tx1"/>
              </a:buClr>
              <a:buSzPct val="30000"/>
              <a:buFont typeface="Monotype Sorts" pitchFamily="2" charset="2"/>
              <a:buChar char="l"/>
            </a:pPr>
            <a:endParaRPr lang="ja-JP" sz="26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14400" y="31242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30000"/>
              <a:buFont typeface="Monotype Sorts" pitchFamily="2" charset="2"/>
              <a:buChar char="l"/>
            </a:pPr>
            <a:r>
              <a:rPr lang="en-US" altLang="ja-JP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Osaka" charset="-128"/>
              </a:rPr>
              <a:t>The cumulative incidence of diabetes: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30000"/>
              <a:buFont typeface="Monotype Sorts" pitchFamily="2" charset="2"/>
              <a:buNone/>
            </a:pPr>
            <a:r>
              <a:rPr lang="en-US" altLang="ja-JP" sz="2600">
                <a:effectLst>
                  <a:outerShdw blurRad="38100" dist="38100" dir="2700000" algn="tl">
                    <a:srgbClr val="000000"/>
                  </a:outerShdw>
                </a:effectLst>
                <a:ea typeface="Osaka" charset="-128"/>
              </a:rPr>
              <a:t>	</a:t>
            </a:r>
            <a:r>
              <a:rPr lang="en-US" altLang="ja-JP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Osaka" charset="-128"/>
              </a:rPr>
              <a:t>80% in females, 50% in males </a:t>
            </a:r>
            <a:r>
              <a:rPr lang="en-US" altLang="ja-JP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Osaka" charset="-128"/>
              </a:rPr>
              <a:t>(at 30 weeks of age)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30000"/>
              <a:buFont typeface="Monotype Sorts" pitchFamily="2" charset="2"/>
              <a:buChar char="l"/>
            </a:pPr>
            <a:endParaRPr lang="ja-JP" altLang="ja-JP" sz="26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Osaka" charset="-128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914400" y="45720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30000"/>
              <a:buFont typeface="Monotype Sorts" pitchFamily="2" charset="2"/>
              <a:buChar char="l"/>
            </a:pPr>
            <a:r>
              <a:rPr lang="en-US" altLang="ja-JP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Osaka" charset="-128"/>
              </a:rPr>
              <a:t>Both MHC and non-MHC genes are required for development of the disease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227763" y="6288088"/>
            <a:ext cx="177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H. Ikegami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utoUpdateAnimBg="0"/>
      <p:bldP spid="460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62000" y="1447800"/>
          <a:ext cx="7391400" cy="5105400"/>
        </p:xfrm>
        <a:graphic>
          <a:graphicData uri="http://schemas.openxmlformats.org/presentationml/2006/ole">
            <p:oleObj spid="_x0000_s61442" name="Image" r:id="rId3" imgW="4968585" imgH="3303918" progId="">
              <p:embed/>
            </p:oleObj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62000" y="0"/>
            <a:ext cx="784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effectLst/>
                <a:latin typeface="Arial" pitchFamily="34" charset="0"/>
                <a:ea typeface="Osaka" charset="-128"/>
              </a:rPr>
              <a:t>The NOD mouse: recessive diabetogenic gene within the major histocompatibility complex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effectLst/>
                <a:latin typeface="Arial" pitchFamily="34" charset="0"/>
                <a:ea typeface="Osaka" charset="-128"/>
              </a:rPr>
              <a:t>Hattori et al. Science 231:733-735, 1986    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435975" y="64611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hr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84175" cy="2857500"/>
          </a:xfrm>
          <a:prstGeom prst="rect">
            <a:avLst/>
          </a:prstGeom>
          <a:noFill/>
        </p:spPr>
      </p:pic>
      <p:pic>
        <p:nvPicPr>
          <p:cNvPr id="97283" name="Picture 3" descr="chr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5" y="952500"/>
            <a:ext cx="285750" cy="2786063"/>
          </a:xfrm>
          <a:prstGeom prst="rect">
            <a:avLst/>
          </a:prstGeom>
          <a:noFill/>
        </p:spPr>
      </p:pic>
      <p:pic>
        <p:nvPicPr>
          <p:cNvPr id="97284" name="Picture 4" descr="chr3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595313"/>
            <a:ext cx="257175" cy="2768600"/>
          </a:xfrm>
          <a:prstGeom prst="rect">
            <a:avLst/>
          </a:prstGeom>
          <a:noFill/>
        </p:spPr>
      </p:pic>
      <p:pic>
        <p:nvPicPr>
          <p:cNvPr id="97285" name="Picture 5" descr="chr4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2200" y="476250"/>
            <a:ext cx="285750" cy="2786063"/>
          </a:xfrm>
          <a:prstGeom prst="rect">
            <a:avLst/>
          </a:prstGeom>
          <a:noFill/>
        </p:spPr>
      </p:pic>
      <p:pic>
        <p:nvPicPr>
          <p:cNvPr id="97286" name="Picture 6" descr="chr5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3613" y="476250"/>
            <a:ext cx="285750" cy="2768600"/>
          </a:xfrm>
          <a:prstGeom prst="rect">
            <a:avLst/>
          </a:prstGeom>
          <a:noFill/>
        </p:spPr>
      </p:pic>
      <p:pic>
        <p:nvPicPr>
          <p:cNvPr id="97287" name="Picture 7" descr="chr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4613" y="357188"/>
            <a:ext cx="271462" cy="2801937"/>
          </a:xfrm>
          <a:prstGeom prst="rect">
            <a:avLst/>
          </a:prstGeom>
          <a:noFill/>
        </p:spPr>
      </p:pic>
      <p:pic>
        <p:nvPicPr>
          <p:cNvPr id="97288" name="Picture 8" descr="chr7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5850" y="238125"/>
            <a:ext cx="271463" cy="2801938"/>
          </a:xfrm>
          <a:prstGeom prst="rect">
            <a:avLst/>
          </a:prstGeom>
          <a:noFill/>
        </p:spPr>
      </p:pic>
      <p:pic>
        <p:nvPicPr>
          <p:cNvPr id="97289" name="Picture 9" descr="chr8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1600" y="119063"/>
            <a:ext cx="285750" cy="2768600"/>
          </a:xfrm>
          <a:prstGeom prst="rect">
            <a:avLst/>
          </a:prstGeom>
          <a:noFill/>
        </p:spPr>
      </p:pic>
      <p:pic>
        <p:nvPicPr>
          <p:cNvPr id="97290" name="Picture 10" descr="chr9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7350" y="0"/>
            <a:ext cx="271463" cy="2733675"/>
          </a:xfrm>
          <a:prstGeom prst="rect">
            <a:avLst/>
          </a:prstGeom>
          <a:noFill/>
        </p:spPr>
      </p:pic>
      <p:pic>
        <p:nvPicPr>
          <p:cNvPr id="97291" name="Picture 11" descr="chr10 cop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124200"/>
            <a:ext cx="285750" cy="2801938"/>
          </a:xfrm>
          <a:prstGeom prst="rect">
            <a:avLst/>
          </a:prstGeom>
          <a:noFill/>
        </p:spPr>
      </p:pic>
      <p:pic>
        <p:nvPicPr>
          <p:cNvPr id="97292" name="Picture 12" descr="chr11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3124200"/>
            <a:ext cx="257175" cy="2733675"/>
          </a:xfrm>
          <a:prstGeom prst="rect">
            <a:avLst/>
          </a:prstGeom>
          <a:noFill/>
        </p:spPr>
      </p:pic>
      <p:pic>
        <p:nvPicPr>
          <p:cNvPr id="97293" name="Picture 13" descr="chr12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3276600"/>
            <a:ext cx="271463" cy="2695575"/>
          </a:xfrm>
          <a:prstGeom prst="rect">
            <a:avLst/>
          </a:prstGeom>
          <a:noFill/>
        </p:spPr>
      </p:pic>
      <p:pic>
        <p:nvPicPr>
          <p:cNvPr id="97294" name="Picture 14" descr="chr13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4238" y="3838575"/>
            <a:ext cx="312737" cy="1839913"/>
          </a:xfrm>
          <a:prstGeom prst="rect">
            <a:avLst/>
          </a:prstGeom>
          <a:noFill/>
        </p:spPr>
      </p:pic>
      <p:pic>
        <p:nvPicPr>
          <p:cNvPr id="97295" name="Picture 15" descr="chr14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3650" y="3838575"/>
            <a:ext cx="285750" cy="1803400"/>
          </a:xfrm>
          <a:prstGeom prst="rect">
            <a:avLst/>
          </a:prstGeom>
          <a:noFill/>
        </p:spPr>
      </p:pic>
      <p:pic>
        <p:nvPicPr>
          <p:cNvPr id="97296" name="Picture 16" descr="chr15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84650" y="3838575"/>
            <a:ext cx="285750" cy="1768475"/>
          </a:xfrm>
          <a:prstGeom prst="rect">
            <a:avLst/>
          </a:prstGeom>
          <a:noFill/>
        </p:spPr>
      </p:pic>
      <p:pic>
        <p:nvPicPr>
          <p:cNvPr id="97297" name="Picture 17" descr="chr16 cop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65650" y="3838575"/>
            <a:ext cx="269875" cy="1730375"/>
          </a:xfrm>
          <a:prstGeom prst="rect">
            <a:avLst/>
          </a:prstGeom>
          <a:noFill/>
        </p:spPr>
      </p:pic>
      <p:pic>
        <p:nvPicPr>
          <p:cNvPr id="97298" name="Picture 18" descr="chr17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1200" y="3852863"/>
            <a:ext cx="284163" cy="1679575"/>
          </a:xfrm>
          <a:prstGeom prst="rect">
            <a:avLst/>
          </a:prstGeom>
          <a:noFill/>
        </p:spPr>
      </p:pic>
      <p:pic>
        <p:nvPicPr>
          <p:cNvPr id="97299" name="Picture 19" descr="chr18 copy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75363" y="3733800"/>
            <a:ext cx="300037" cy="1662113"/>
          </a:xfrm>
          <a:prstGeom prst="rect">
            <a:avLst/>
          </a:prstGeom>
          <a:noFill/>
        </p:spPr>
      </p:pic>
      <p:pic>
        <p:nvPicPr>
          <p:cNvPr id="97300" name="Picture 20" descr="chr19 copy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61113" y="3733800"/>
            <a:ext cx="298450" cy="1482725"/>
          </a:xfrm>
          <a:prstGeom prst="rect">
            <a:avLst/>
          </a:prstGeom>
          <a:noFill/>
        </p:spPr>
      </p:pic>
      <p:pic>
        <p:nvPicPr>
          <p:cNvPr id="97301" name="Picture 21" descr="chr20 copy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46863" y="3852863"/>
            <a:ext cx="298450" cy="1428750"/>
          </a:xfrm>
          <a:prstGeom prst="rect">
            <a:avLst/>
          </a:prstGeom>
          <a:noFill/>
        </p:spPr>
      </p:pic>
      <p:pic>
        <p:nvPicPr>
          <p:cNvPr id="97302" name="Picture 22" descr="chr21 copy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31025" y="3733800"/>
            <a:ext cx="271463" cy="1338263"/>
          </a:xfrm>
          <a:prstGeom prst="rect">
            <a:avLst/>
          </a:prstGeom>
          <a:noFill/>
        </p:spPr>
      </p:pic>
      <p:pic>
        <p:nvPicPr>
          <p:cNvPr id="97303" name="Picture 23" descr="chr22 copy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16775" y="3733800"/>
            <a:ext cx="300038" cy="1338263"/>
          </a:xfrm>
          <a:prstGeom prst="rect">
            <a:avLst/>
          </a:prstGeom>
          <a:noFill/>
        </p:spPr>
      </p:pic>
      <p:pic>
        <p:nvPicPr>
          <p:cNvPr id="97304" name="Picture 24" descr="chrX cop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02525" y="4210050"/>
            <a:ext cx="271463" cy="1857375"/>
          </a:xfrm>
          <a:prstGeom prst="rect">
            <a:avLst/>
          </a:prstGeom>
          <a:noFill/>
        </p:spPr>
      </p:pic>
      <p:pic>
        <p:nvPicPr>
          <p:cNvPr id="97305" name="Picture 25" descr="chrY copy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69300" y="3481388"/>
            <a:ext cx="298450" cy="1571625"/>
          </a:xfrm>
          <a:prstGeom prst="rect">
            <a:avLst/>
          </a:prstGeom>
          <a:noFill/>
        </p:spPr>
      </p:pic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6019800" y="1447800"/>
            <a:ext cx="609600" cy="244475"/>
            <a:chOff x="3792" y="912"/>
            <a:chExt cx="384" cy="154"/>
          </a:xfrm>
        </p:grpSpPr>
        <p:sp>
          <p:nvSpPr>
            <p:cNvPr id="97307" name="Oval 27"/>
            <p:cNvSpPr>
              <a:spLocks noChangeArrowheads="1"/>
            </p:cNvSpPr>
            <p:nvPr/>
          </p:nvSpPr>
          <p:spPr bwMode="auto">
            <a:xfrm>
              <a:off x="3792" y="960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8" name="Text Box 28"/>
            <p:cNvSpPr txBox="1">
              <a:spLocks noChangeArrowheads="1"/>
            </p:cNvSpPr>
            <p:nvPr/>
          </p:nvSpPr>
          <p:spPr bwMode="auto">
            <a:xfrm>
              <a:off x="3840" y="912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Idd1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</p:grpSp>
      <p:grpSp>
        <p:nvGrpSpPr>
          <p:cNvPr id="97309" name="Group 29"/>
          <p:cNvGrpSpPr>
            <a:grpSpLocks/>
          </p:cNvGrpSpPr>
          <p:nvPr/>
        </p:nvGrpSpPr>
        <p:grpSpPr bwMode="auto">
          <a:xfrm>
            <a:off x="3886200" y="1981200"/>
            <a:ext cx="685800" cy="244475"/>
            <a:chOff x="2448" y="1248"/>
            <a:chExt cx="432" cy="154"/>
          </a:xfrm>
        </p:grpSpPr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2544" y="1248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Idd3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2448" y="1296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838200" y="22098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933450" y="21209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Idd10</a:t>
            </a:r>
            <a:endParaRPr kumimoji="0" lang="en-US" altLang="en-GB" sz="1000"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838200" y="20574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933450" y="1955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Idd18.2</a:t>
            </a:r>
            <a:endParaRPr kumimoji="0" lang="en-US" altLang="en-GB" sz="1000"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2819400" y="30734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819400" y="31750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2725738" y="28829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Idd5.1</a:t>
            </a:r>
            <a:endParaRPr kumimoji="0" lang="en-US" altLang="en-GB" sz="1000"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2703513" y="3200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Idd5.2</a:t>
            </a:r>
            <a:endParaRPr kumimoji="0" lang="en-US" altLang="en-GB" sz="1000">
              <a:effectLst/>
              <a:latin typeface="Verdana" pitchFamily="34" charset="0"/>
              <a:ea typeface="Osaka" charset="-128"/>
            </a:endParaRPr>
          </a:p>
        </p:txBody>
      </p:sp>
      <p:grpSp>
        <p:nvGrpSpPr>
          <p:cNvPr id="97320" name="Group 40"/>
          <p:cNvGrpSpPr>
            <a:grpSpLocks/>
          </p:cNvGrpSpPr>
          <p:nvPr/>
        </p:nvGrpSpPr>
        <p:grpSpPr bwMode="auto">
          <a:xfrm>
            <a:off x="838200" y="1524000"/>
            <a:ext cx="914400" cy="244475"/>
            <a:chOff x="1680" y="2256"/>
            <a:chExt cx="576" cy="154"/>
          </a:xfrm>
        </p:grpSpPr>
        <p:sp>
          <p:nvSpPr>
            <p:cNvPr id="97321" name="Rectangle 41"/>
            <p:cNvSpPr>
              <a:spLocks noChangeArrowheads="1"/>
            </p:cNvSpPr>
            <p:nvPr/>
          </p:nvSpPr>
          <p:spPr bwMode="auto">
            <a:xfrm>
              <a:off x="1680" y="2304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  <p:sp>
          <p:nvSpPr>
            <p:cNvPr id="97322" name="Text Box 42"/>
            <p:cNvSpPr txBox="1">
              <a:spLocks noChangeArrowheads="1"/>
            </p:cNvSpPr>
            <p:nvPr/>
          </p:nvSpPr>
          <p:spPr bwMode="auto">
            <a:xfrm>
              <a:off x="1776" y="2256"/>
              <a:ext cx="4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Idd9.1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</p:grp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838200" y="13716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950913" y="1181100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Idd9.3</a:t>
            </a:r>
            <a:endParaRPr kumimoji="0" lang="en-US" altLang="en-GB" sz="1000">
              <a:effectLst/>
              <a:latin typeface="Verdana" pitchFamily="34" charset="0"/>
              <a:ea typeface="Osaka" charset="-128"/>
            </a:endParaRPr>
          </a:p>
        </p:txBody>
      </p:sp>
      <p:grpSp>
        <p:nvGrpSpPr>
          <p:cNvPr id="97325" name="Group 45"/>
          <p:cNvGrpSpPr>
            <a:grpSpLocks/>
          </p:cNvGrpSpPr>
          <p:nvPr/>
        </p:nvGrpSpPr>
        <p:grpSpPr bwMode="auto">
          <a:xfrm>
            <a:off x="5410200" y="1447800"/>
            <a:ext cx="609600" cy="244475"/>
            <a:chOff x="3408" y="912"/>
            <a:chExt cx="384" cy="154"/>
          </a:xfrm>
        </p:grpSpPr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3456" y="912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HLA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  <p:sp>
          <p:nvSpPr>
            <p:cNvPr id="97327" name="Oval 47"/>
            <p:cNvSpPr>
              <a:spLocks noChangeArrowheads="1"/>
            </p:cNvSpPr>
            <p:nvPr/>
          </p:nvSpPr>
          <p:spPr bwMode="auto">
            <a:xfrm>
              <a:off x="3408" y="9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28" name="Group 48"/>
          <p:cNvGrpSpPr>
            <a:grpSpLocks/>
          </p:cNvGrpSpPr>
          <p:nvPr/>
        </p:nvGrpSpPr>
        <p:grpSpPr bwMode="auto">
          <a:xfrm>
            <a:off x="2057400" y="2971800"/>
            <a:ext cx="838200" cy="244475"/>
            <a:chOff x="1296" y="1872"/>
            <a:chExt cx="528" cy="154"/>
          </a:xfrm>
        </p:grpSpPr>
        <p:sp>
          <p:nvSpPr>
            <p:cNvPr id="97329" name="Text Box 49"/>
            <p:cNvSpPr txBox="1">
              <a:spLocks noChangeArrowheads="1"/>
            </p:cNvSpPr>
            <p:nvPr/>
          </p:nvSpPr>
          <p:spPr bwMode="auto">
            <a:xfrm>
              <a:off x="1344" y="1872"/>
              <a:ext cx="4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IDDM12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  <p:sp>
          <p:nvSpPr>
            <p:cNvPr id="97330" name="Oval 50"/>
            <p:cNvSpPr>
              <a:spLocks noChangeArrowheads="1"/>
            </p:cNvSpPr>
            <p:nvPr/>
          </p:nvSpPr>
          <p:spPr bwMode="auto">
            <a:xfrm>
              <a:off x="1296" y="19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31" name="Group 51"/>
          <p:cNvGrpSpPr>
            <a:grpSpLocks/>
          </p:cNvGrpSpPr>
          <p:nvPr/>
        </p:nvGrpSpPr>
        <p:grpSpPr bwMode="auto">
          <a:xfrm>
            <a:off x="1828800" y="4191000"/>
            <a:ext cx="762000" cy="244475"/>
            <a:chOff x="1152" y="2640"/>
            <a:chExt cx="384" cy="154"/>
          </a:xfrm>
        </p:grpSpPr>
        <p:sp>
          <p:nvSpPr>
            <p:cNvPr id="97332" name="Text Box 52"/>
            <p:cNvSpPr txBox="1">
              <a:spLocks noChangeArrowheads="1"/>
            </p:cNvSpPr>
            <p:nvPr/>
          </p:nvSpPr>
          <p:spPr bwMode="auto">
            <a:xfrm>
              <a:off x="1200" y="2640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IDDM2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  <p:sp>
          <p:nvSpPr>
            <p:cNvPr id="97333" name="Oval 53"/>
            <p:cNvSpPr>
              <a:spLocks noChangeArrowheads="1"/>
            </p:cNvSpPr>
            <p:nvPr/>
          </p:nvSpPr>
          <p:spPr bwMode="auto">
            <a:xfrm>
              <a:off x="1152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34" name="Group 54"/>
          <p:cNvGrpSpPr>
            <a:grpSpLocks/>
          </p:cNvGrpSpPr>
          <p:nvPr/>
        </p:nvGrpSpPr>
        <p:grpSpPr bwMode="auto">
          <a:xfrm>
            <a:off x="609600" y="2057400"/>
            <a:ext cx="7924800" cy="3368675"/>
            <a:chOff x="384" y="1296"/>
            <a:chExt cx="4992" cy="2122"/>
          </a:xfrm>
        </p:grpSpPr>
        <p:grpSp>
          <p:nvGrpSpPr>
            <p:cNvPr id="97335" name="Group 55"/>
            <p:cNvGrpSpPr>
              <a:grpSpLocks/>
            </p:cNvGrpSpPr>
            <p:nvPr/>
          </p:nvGrpSpPr>
          <p:grpSpPr bwMode="auto">
            <a:xfrm>
              <a:off x="3408" y="1296"/>
              <a:ext cx="624" cy="154"/>
              <a:chOff x="3408" y="1296"/>
              <a:chExt cx="624" cy="154"/>
            </a:xfrm>
          </p:grpSpPr>
          <p:sp>
            <p:nvSpPr>
              <p:cNvPr id="97336" name="Rectangle 56"/>
              <p:cNvSpPr>
                <a:spLocks noChangeArrowheads="1"/>
              </p:cNvSpPr>
              <p:nvPr/>
            </p:nvSpPr>
            <p:spPr bwMode="auto">
              <a:xfrm>
                <a:off x="3408" y="1344"/>
                <a:ext cx="96" cy="96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7" name="Text Box 57"/>
              <p:cNvSpPr txBox="1">
                <a:spLocks noChangeArrowheads="1"/>
              </p:cNvSpPr>
              <p:nvPr/>
            </p:nvSpPr>
            <p:spPr bwMode="auto">
              <a:xfrm>
                <a:off x="3504" y="1296"/>
                <a:ext cx="5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IDDM15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38" name="Group 58"/>
            <p:cNvGrpSpPr>
              <a:grpSpLocks/>
            </p:cNvGrpSpPr>
            <p:nvPr/>
          </p:nvGrpSpPr>
          <p:grpSpPr bwMode="auto">
            <a:xfrm>
              <a:off x="3408" y="1488"/>
              <a:ext cx="576" cy="154"/>
              <a:chOff x="3408" y="1584"/>
              <a:chExt cx="576" cy="154"/>
            </a:xfrm>
          </p:grpSpPr>
          <p:sp>
            <p:nvSpPr>
              <p:cNvPr id="97339" name="Rectangle 59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96" cy="48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0" name="Text Box 60"/>
              <p:cNvSpPr txBox="1">
                <a:spLocks noChangeArrowheads="1"/>
              </p:cNvSpPr>
              <p:nvPr/>
            </p:nvSpPr>
            <p:spPr bwMode="auto">
              <a:xfrm>
                <a:off x="3504" y="1584"/>
                <a:ext cx="4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IDDM5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41" name="Group 61"/>
            <p:cNvGrpSpPr>
              <a:grpSpLocks/>
            </p:cNvGrpSpPr>
            <p:nvPr/>
          </p:nvGrpSpPr>
          <p:grpSpPr bwMode="auto">
            <a:xfrm>
              <a:off x="3408" y="1728"/>
              <a:ext cx="624" cy="154"/>
              <a:chOff x="3600" y="1680"/>
              <a:chExt cx="624" cy="154"/>
            </a:xfrm>
          </p:grpSpPr>
          <p:sp>
            <p:nvSpPr>
              <p:cNvPr id="97342" name="Rectangle 62"/>
              <p:cNvSpPr>
                <a:spLocks noChangeArrowheads="1"/>
              </p:cNvSpPr>
              <p:nvPr/>
            </p:nvSpPr>
            <p:spPr bwMode="auto">
              <a:xfrm>
                <a:off x="3600" y="1728"/>
                <a:ext cx="96" cy="48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3" name="Text Box 63"/>
              <p:cNvSpPr txBox="1">
                <a:spLocks noChangeArrowheads="1"/>
              </p:cNvSpPr>
              <p:nvPr/>
            </p:nvSpPr>
            <p:spPr bwMode="auto">
              <a:xfrm>
                <a:off x="3696" y="1680"/>
                <a:ext cx="5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IDDM8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44" name="Group 64"/>
            <p:cNvGrpSpPr>
              <a:grpSpLocks/>
            </p:cNvGrpSpPr>
            <p:nvPr/>
          </p:nvGrpSpPr>
          <p:grpSpPr bwMode="auto">
            <a:xfrm>
              <a:off x="384" y="2832"/>
              <a:ext cx="576" cy="154"/>
              <a:chOff x="1152" y="2880"/>
              <a:chExt cx="576" cy="154"/>
            </a:xfrm>
          </p:grpSpPr>
          <p:sp>
            <p:nvSpPr>
              <p:cNvPr id="97345" name="Rectangle 65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96" cy="144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6" name="Text Box 66"/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4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IDDM10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47" name="Group 67"/>
            <p:cNvGrpSpPr>
              <a:grpSpLocks/>
            </p:cNvGrpSpPr>
            <p:nvPr/>
          </p:nvGrpSpPr>
          <p:grpSpPr bwMode="auto">
            <a:xfrm>
              <a:off x="384" y="3264"/>
              <a:ext cx="624" cy="154"/>
              <a:chOff x="1152" y="3216"/>
              <a:chExt cx="624" cy="154"/>
            </a:xfrm>
          </p:grpSpPr>
          <p:sp>
            <p:nvSpPr>
              <p:cNvPr id="97348" name="Rectangle 6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96" cy="96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49" name="Text Box 69"/>
              <p:cNvSpPr txBox="1">
                <a:spLocks noChangeArrowheads="1"/>
              </p:cNvSpPr>
              <p:nvPr/>
            </p:nvSpPr>
            <p:spPr bwMode="auto">
              <a:xfrm>
                <a:off x="1248" y="3216"/>
                <a:ext cx="5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IDDM17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50" name="Group 70"/>
            <p:cNvGrpSpPr>
              <a:grpSpLocks/>
            </p:cNvGrpSpPr>
            <p:nvPr/>
          </p:nvGrpSpPr>
          <p:grpSpPr bwMode="auto">
            <a:xfrm>
              <a:off x="1152" y="3072"/>
              <a:ext cx="528" cy="154"/>
              <a:chOff x="1152" y="3072"/>
              <a:chExt cx="528" cy="154"/>
            </a:xfrm>
          </p:grpSpPr>
          <p:sp>
            <p:nvSpPr>
              <p:cNvPr id="97351" name="Rectangle 71"/>
              <p:cNvSpPr>
                <a:spLocks noChangeArrowheads="1"/>
              </p:cNvSpPr>
              <p:nvPr/>
            </p:nvSpPr>
            <p:spPr bwMode="auto">
              <a:xfrm>
                <a:off x="1152" y="3120"/>
                <a:ext cx="96" cy="48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2" name="Text Box 72"/>
              <p:cNvSpPr txBox="1">
                <a:spLocks noChangeArrowheads="1"/>
              </p:cNvSpPr>
              <p:nvPr/>
            </p:nvSpPr>
            <p:spPr bwMode="auto">
              <a:xfrm>
                <a:off x="1248" y="3072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IDDM4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53" name="Group 73"/>
            <p:cNvGrpSpPr>
              <a:grpSpLocks/>
            </p:cNvGrpSpPr>
            <p:nvPr/>
          </p:nvGrpSpPr>
          <p:grpSpPr bwMode="auto">
            <a:xfrm>
              <a:off x="3024" y="3216"/>
              <a:ext cx="480" cy="154"/>
              <a:chOff x="3024" y="3216"/>
              <a:chExt cx="480" cy="154"/>
            </a:xfrm>
          </p:grpSpPr>
          <p:sp>
            <p:nvSpPr>
              <p:cNvPr id="97354" name="Rectangle 74"/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96" cy="48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5" name="Text Box 75"/>
              <p:cNvSpPr txBox="1">
                <a:spLocks noChangeArrowheads="1"/>
              </p:cNvSpPr>
              <p:nvPr/>
            </p:nvSpPr>
            <p:spPr bwMode="auto">
              <a:xfrm>
                <a:off x="3120" y="3216"/>
                <a:ext cx="38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16q24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grpSp>
          <p:nvGrpSpPr>
            <p:cNvPr id="97356" name="Group 76"/>
            <p:cNvGrpSpPr>
              <a:grpSpLocks/>
            </p:cNvGrpSpPr>
            <p:nvPr/>
          </p:nvGrpSpPr>
          <p:grpSpPr bwMode="auto">
            <a:xfrm>
              <a:off x="3024" y="2736"/>
              <a:ext cx="384" cy="240"/>
              <a:chOff x="3024" y="2736"/>
              <a:chExt cx="384" cy="240"/>
            </a:xfrm>
          </p:grpSpPr>
          <p:sp>
            <p:nvSpPr>
              <p:cNvPr id="97357" name="Rectangle 77"/>
              <p:cNvSpPr>
                <a:spLocks noChangeArrowheads="1"/>
              </p:cNvSpPr>
              <p:nvPr/>
            </p:nvSpPr>
            <p:spPr bwMode="auto">
              <a:xfrm>
                <a:off x="3024" y="2736"/>
                <a:ext cx="96" cy="240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8" name="Text Box 78"/>
              <p:cNvSpPr txBox="1">
                <a:spLocks noChangeArrowheads="1"/>
              </p:cNvSpPr>
              <p:nvPr/>
            </p:nvSpPr>
            <p:spPr bwMode="auto">
              <a:xfrm>
                <a:off x="3120" y="2784"/>
                <a:ext cx="2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0" lang="en-GB" altLang="en-GB" sz="1000">
                    <a:effectLst/>
                    <a:latin typeface="Verdana" pitchFamily="34" charset="0"/>
                    <a:ea typeface="Osaka" charset="-128"/>
                  </a:rPr>
                  <a:t>16p</a:t>
                </a:r>
                <a:endParaRPr kumimoji="0" lang="en-US" altLang="en-GB" sz="1000">
                  <a:effectLst/>
                  <a:latin typeface="Verdana" pitchFamily="34" charset="0"/>
                  <a:ea typeface="Osaka" charset="-128"/>
                </a:endParaRPr>
              </a:p>
            </p:txBody>
          </p:sp>
        </p:grpSp>
        <p:sp>
          <p:nvSpPr>
            <p:cNvPr id="97359" name="Rectangle 79"/>
            <p:cNvSpPr>
              <a:spLocks noChangeArrowheads="1"/>
            </p:cNvSpPr>
            <p:nvPr/>
          </p:nvSpPr>
          <p:spPr bwMode="auto">
            <a:xfrm>
              <a:off x="4896" y="2976"/>
              <a:ext cx="96" cy="48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60" name="Text Box 80"/>
            <p:cNvSpPr txBox="1">
              <a:spLocks noChangeArrowheads="1"/>
            </p:cNvSpPr>
            <p:nvPr/>
          </p:nvSpPr>
          <p:spPr bwMode="auto">
            <a:xfrm>
              <a:off x="4992" y="2928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en-GB" altLang="en-GB" sz="1000">
                  <a:effectLst/>
                  <a:latin typeface="Verdana" pitchFamily="34" charset="0"/>
                  <a:ea typeface="Osaka" charset="-128"/>
                </a:rPr>
                <a:t>XP11</a:t>
              </a:r>
              <a:endParaRPr kumimoji="0" lang="en-US" altLang="en-GB" sz="1000">
                <a:effectLst/>
                <a:latin typeface="Verdana" pitchFamily="34" charset="0"/>
                <a:ea typeface="Osaka" charset="-128"/>
              </a:endParaRPr>
            </a:p>
          </p:txBody>
        </p:sp>
      </p:grpSp>
      <p:sp>
        <p:nvSpPr>
          <p:cNvPr id="97361" name="Rectangle 81"/>
          <p:cNvSpPr>
            <a:spLocks noChangeArrowheads="1"/>
          </p:cNvSpPr>
          <p:nvPr/>
        </p:nvSpPr>
        <p:spPr bwMode="auto">
          <a:xfrm>
            <a:off x="703263" y="6070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0" lang="en-GB" altLang="en-GB" sz="2000" b="1">
                <a:effectLst/>
                <a:latin typeface="Verdana" pitchFamily="34" charset="0"/>
                <a:ea typeface="Osaka" charset="-128"/>
              </a:rPr>
              <a:t>Genes in </a:t>
            </a:r>
            <a:r>
              <a:rPr kumimoji="0" lang="en-GB" altLang="en-GB" sz="2000" b="1">
                <a:solidFill>
                  <a:schemeClr val="accent1"/>
                </a:solidFill>
                <a:effectLst/>
                <a:latin typeface="Verdana" pitchFamily="34" charset="0"/>
                <a:ea typeface="Osaka" charset="-128"/>
              </a:rPr>
              <a:t>Human</a:t>
            </a:r>
            <a:r>
              <a:rPr kumimoji="0" lang="en-GB" altLang="en-GB" sz="2000" b="1">
                <a:effectLst/>
                <a:latin typeface="Verdana" pitchFamily="34" charset="0"/>
                <a:ea typeface="Osaka" charset="-128"/>
              </a:rPr>
              <a:t> &amp; </a:t>
            </a:r>
            <a:r>
              <a:rPr kumimoji="0" lang="en-GB" alt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NOD</a:t>
            </a:r>
            <a:r>
              <a:rPr kumimoji="0" lang="en-GB" altLang="en-GB" sz="2000" b="1">
                <a:effectLst/>
                <a:latin typeface="Verdana" pitchFamily="34" charset="0"/>
                <a:ea typeface="Osaka" charset="-128"/>
              </a:rPr>
              <a:t> Type 1 Diabetes/2004</a:t>
            </a:r>
          </a:p>
          <a:p>
            <a:pPr algn="ctr" eaLnBrk="1" hangingPunct="1"/>
            <a:r>
              <a:rPr kumimoji="0" lang="en-GB" altLang="en-GB" sz="1200" b="1">
                <a:effectLst/>
                <a:latin typeface="Verdana" pitchFamily="34" charset="0"/>
                <a:ea typeface="Osaka" charset="-128"/>
              </a:rPr>
              <a:t>Provided by J Todd &amp; L Wicker</a:t>
            </a:r>
          </a:p>
          <a:p>
            <a:pPr algn="ctr" eaLnBrk="1" hangingPunct="1"/>
            <a:r>
              <a:rPr kumimoji="0" lang="en-GB" altLang="en-GB" sz="1200" b="1">
                <a:effectLst/>
                <a:latin typeface="Verdana" pitchFamily="34" charset="0"/>
                <a:ea typeface="Osaka" charset="-128"/>
              </a:rPr>
              <a:t>For more information visit </a:t>
            </a:r>
            <a:r>
              <a:rPr kumimoji="0" lang="en-US" altLang="en-GB" sz="1200" b="1">
                <a:effectLst/>
                <a:latin typeface="Verdana" pitchFamily="34" charset="0"/>
                <a:ea typeface="Osaka" charset="-128"/>
              </a:rPr>
              <a:t>http://www.t1dbase.org/cgi-bin/welcome.cgi</a:t>
            </a:r>
            <a:r>
              <a:rPr kumimoji="0" lang="en-US" altLang="en-GB" b="1">
                <a:solidFill>
                  <a:srgbClr val="000099"/>
                </a:solidFill>
                <a:effectLst/>
                <a:latin typeface="Verdana" pitchFamily="34" charset="0"/>
                <a:ea typeface="Osaka" charset="-128"/>
              </a:rPr>
              <a:t/>
            </a:r>
            <a:br>
              <a:rPr kumimoji="0" lang="en-US" altLang="en-GB" b="1">
                <a:solidFill>
                  <a:srgbClr val="000099"/>
                </a:solidFill>
                <a:effectLst/>
                <a:latin typeface="Verdana" pitchFamily="34" charset="0"/>
                <a:ea typeface="Osaka" charset="-128"/>
              </a:rPr>
            </a:br>
            <a:endParaRPr kumimoji="0" lang="en-US" altLang="en-GB" b="1">
              <a:solidFill>
                <a:srgbClr val="000099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62" name="Line 82"/>
          <p:cNvSpPr>
            <a:spLocks noChangeShapeType="1"/>
          </p:cNvSpPr>
          <p:nvPr/>
        </p:nvSpPr>
        <p:spPr bwMode="auto">
          <a:xfrm rot="19841579" flipH="1">
            <a:off x="5499100" y="1239838"/>
            <a:ext cx="365125" cy="184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63" name="Text Box 83"/>
          <p:cNvSpPr txBox="1">
            <a:spLocks noChangeArrowheads="1"/>
          </p:cNvSpPr>
          <p:nvPr/>
        </p:nvSpPr>
        <p:spPr bwMode="auto">
          <a:xfrm>
            <a:off x="5610225" y="790575"/>
            <a:ext cx="1706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GB" altLang="en-GB" sz="18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HLA CLASS II</a:t>
            </a:r>
          </a:p>
          <a:p>
            <a:pPr algn="ctr" eaLnBrk="1" hangingPunct="1"/>
            <a:r>
              <a:rPr kumimoji="0" lang="en-GB" altLang="en-GB" sz="18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&amp; others?</a:t>
            </a:r>
            <a:endParaRPr kumimoji="0" lang="en-US" altLang="en-GB" sz="1800" b="1">
              <a:solidFill>
                <a:srgbClr val="FF3300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64" name="Line 84"/>
          <p:cNvSpPr>
            <a:spLocks noChangeShapeType="1"/>
          </p:cNvSpPr>
          <p:nvPr/>
        </p:nvSpPr>
        <p:spPr bwMode="auto">
          <a:xfrm flipH="1">
            <a:off x="2012950" y="3975100"/>
            <a:ext cx="6096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65" name="Text Box 85"/>
          <p:cNvSpPr txBox="1">
            <a:spLocks noChangeArrowheads="1"/>
          </p:cNvSpPr>
          <p:nvPr/>
        </p:nvSpPr>
        <p:spPr bwMode="auto">
          <a:xfrm>
            <a:off x="2622550" y="3762375"/>
            <a:ext cx="127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GB" altLang="en-GB" sz="20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INSULIN</a:t>
            </a:r>
            <a:endParaRPr kumimoji="0" lang="en-US" altLang="en-GB" sz="2000" b="1">
              <a:solidFill>
                <a:srgbClr val="FF3300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66" name="Line 86"/>
          <p:cNvSpPr>
            <a:spLocks noChangeShapeType="1"/>
          </p:cNvSpPr>
          <p:nvPr/>
        </p:nvSpPr>
        <p:spPr bwMode="auto">
          <a:xfrm rot="1839518" flipH="1">
            <a:off x="2433638" y="2505075"/>
            <a:ext cx="122237" cy="555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67" name="Text Box 87"/>
          <p:cNvSpPr txBox="1">
            <a:spLocks noChangeArrowheads="1"/>
          </p:cNvSpPr>
          <p:nvPr/>
        </p:nvSpPr>
        <p:spPr bwMode="auto">
          <a:xfrm>
            <a:off x="2062163" y="1974850"/>
            <a:ext cx="1271587" cy="7715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GB" altLang="en-GB" sz="20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CTLA-4</a:t>
            </a:r>
          </a:p>
          <a:p>
            <a:pPr eaLnBrk="1" hangingPunct="1"/>
            <a:r>
              <a:rPr kumimoji="0" lang="en-GB" altLang="en-GB" sz="12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(both species)</a:t>
            </a:r>
          </a:p>
          <a:p>
            <a:pPr eaLnBrk="1" hangingPunct="1"/>
            <a:endParaRPr kumimoji="0" lang="en-US" altLang="en-GB" sz="1200" b="1">
              <a:solidFill>
                <a:srgbClr val="003399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68" name="Line 88"/>
          <p:cNvSpPr>
            <a:spLocks noChangeShapeType="1"/>
          </p:cNvSpPr>
          <p:nvPr/>
        </p:nvSpPr>
        <p:spPr bwMode="auto">
          <a:xfrm>
            <a:off x="920750" y="927100"/>
            <a:ext cx="254000" cy="3048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69" name="Text Box 89"/>
          <p:cNvSpPr txBox="1">
            <a:spLocks noChangeArrowheads="1"/>
          </p:cNvSpPr>
          <p:nvPr/>
        </p:nvSpPr>
        <p:spPr bwMode="auto">
          <a:xfrm>
            <a:off x="266700" y="577850"/>
            <a:ext cx="93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GB" alt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4-1BB</a:t>
            </a:r>
            <a:endParaRPr kumimoji="0" lang="en-US" altLang="en-GB" sz="2000" b="1">
              <a:solidFill>
                <a:srgbClr val="003399"/>
              </a:solidFill>
              <a:effectLst/>
              <a:latin typeface="Verdana" pitchFamily="34" charset="0"/>
              <a:ea typeface="Osaka" charset="-128"/>
            </a:endParaRPr>
          </a:p>
        </p:txBody>
      </p:sp>
      <p:grpSp>
        <p:nvGrpSpPr>
          <p:cNvPr id="97370" name="Group 90"/>
          <p:cNvGrpSpPr>
            <a:grpSpLocks/>
          </p:cNvGrpSpPr>
          <p:nvPr/>
        </p:nvGrpSpPr>
        <p:grpSpPr bwMode="auto">
          <a:xfrm>
            <a:off x="844550" y="2362200"/>
            <a:ext cx="996950" cy="1279525"/>
            <a:chOff x="598" y="1488"/>
            <a:chExt cx="707" cy="806"/>
          </a:xfrm>
        </p:grpSpPr>
        <p:sp>
          <p:nvSpPr>
            <p:cNvPr id="97371" name="Line 91"/>
            <p:cNvSpPr>
              <a:spLocks noChangeShapeType="1"/>
            </p:cNvSpPr>
            <p:nvPr/>
          </p:nvSpPr>
          <p:spPr bwMode="auto">
            <a:xfrm flipV="1">
              <a:off x="736" y="1488"/>
              <a:ext cx="104" cy="59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72" name="Text Box 92"/>
            <p:cNvSpPr txBox="1">
              <a:spLocks noChangeArrowheads="1"/>
            </p:cNvSpPr>
            <p:nvPr/>
          </p:nvSpPr>
          <p:spPr bwMode="auto">
            <a:xfrm>
              <a:off x="598" y="2044"/>
              <a:ext cx="70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GB" altLang="en-GB" sz="2000" b="1">
                  <a:solidFill>
                    <a:srgbClr val="003399"/>
                  </a:solidFill>
                  <a:effectLst/>
                  <a:latin typeface="Verdana" pitchFamily="34" charset="0"/>
                  <a:ea typeface="Osaka" charset="-128"/>
                </a:rPr>
                <a:t>CD101</a:t>
              </a:r>
              <a:endParaRPr kumimoji="0" lang="en-US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endParaRPr>
            </a:p>
          </p:txBody>
        </p:sp>
      </p:grpSp>
      <p:sp>
        <p:nvSpPr>
          <p:cNvPr id="97373" name="Line 93"/>
          <p:cNvSpPr>
            <a:spLocks noChangeShapeType="1"/>
          </p:cNvSpPr>
          <p:nvPr/>
        </p:nvSpPr>
        <p:spPr bwMode="auto">
          <a:xfrm rot="14666977" flipH="1" flipV="1">
            <a:off x="1809750" y="1328738"/>
            <a:ext cx="149225" cy="6794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74" name="Rectangle 94"/>
          <p:cNvSpPr>
            <a:spLocks noChangeArrowheads="1"/>
          </p:cNvSpPr>
          <p:nvPr/>
        </p:nvSpPr>
        <p:spPr bwMode="auto">
          <a:xfrm>
            <a:off x="2065338" y="1122363"/>
            <a:ext cx="8445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alt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VAV3</a:t>
            </a:r>
            <a:endParaRPr kumimoji="0" lang="en-US" sz="2000" b="1">
              <a:solidFill>
                <a:srgbClr val="003399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75" name="Rectangle 95"/>
          <p:cNvSpPr>
            <a:spLocks noChangeArrowheads="1"/>
          </p:cNvSpPr>
          <p:nvPr/>
        </p:nvSpPr>
        <p:spPr bwMode="auto">
          <a:xfrm>
            <a:off x="3948113" y="1135063"/>
            <a:ext cx="7000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alt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IL-2</a:t>
            </a:r>
            <a:endParaRPr kumimoji="0" lang="en-US" sz="2000" b="1">
              <a:solidFill>
                <a:srgbClr val="003399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76" name="Line 96"/>
          <p:cNvSpPr>
            <a:spLocks noChangeShapeType="1"/>
          </p:cNvSpPr>
          <p:nvPr/>
        </p:nvSpPr>
        <p:spPr bwMode="auto">
          <a:xfrm flipH="1">
            <a:off x="4256088" y="1562100"/>
            <a:ext cx="0" cy="406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77" name="Line 97"/>
          <p:cNvSpPr>
            <a:spLocks noChangeShapeType="1"/>
          </p:cNvSpPr>
          <p:nvPr/>
        </p:nvSpPr>
        <p:spPr bwMode="auto">
          <a:xfrm rot="21176053" flipH="1">
            <a:off x="1422400" y="863600"/>
            <a:ext cx="587375" cy="119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78" name="Rectangle 98"/>
          <p:cNvSpPr>
            <a:spLocks noChangeArrowheads="1"/>
          </p:cNvSpPr>
          <p:nvPr/>
        </p:nvSpPr>
        <p:spPr bwMode="auto">
          <a:xfrm>
            <a:off x="1452563" y="373063"/>
            <a:ext cx="4430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sz="2000" b="1" i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PTPN22</a:t>
            </a:r>
            <a:r>
              <a:rPr kumimoji="0" lang="en-GB" sz="20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 in humans, </a:t>
            </a:r>
            <a:r>
              <a:rPr kumimoji="0" lang="en-GB" sz="2000" b="1" i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Ptpn8</a:t>
            </a:r>
            <a:r>
              <a:rPr kumimoji="0" 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 in NOD</a:t>
            </a:r>
            <a:endParaRPr kumimoji="0" lang="en-US" sz="2000" b="1">
              <a:solidFill>
                <a:srgbClr val="003399"/>
              </a:solidFill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79" name="Line 99"/>
          <p:cNvSpPr>
            <a:spLocks noChangeShapeType="1"/>
          </p:cNvSpPr>
          <p:nvPr/>
        </p:nvSpPr>
        <p:spPr bwMode="auto">
          <a:xfrm rot="10556706" flipH="1">
            <a:off x="6140450" y="1651000"/>
            <a:ext cx="1588" cy="406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80" name="Text Box 100"/>
          <p:cNvSpPr txBox="1">
            <a:spLocks noChangeArrowheads="1"/>
          </p:cNvSpPr>
          <p:nvPr/>
        </p:nvSpPr>
        <p:spPr bwMode="auto">
          <a:xfrm>
            <a:off x="6048375" y="2051050"/>
            <a:ext cx="14224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sz="18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NOD MHC</a:t>
            </a:r>
          </a:p>
          <a:p>
            <a:r>
              <a:rPr kumimoji="0" lang="en-GB" sz="18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CLASS II &amp;</a:t>
            </a:r>
          </a:p>
          <a:p>
            <a:r>
              <a:rPr kumimoji="0" lang="en-GB" sz="18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other loci</a:t>
            </a:r>
          </a:p>
        </p:txBody>
      </p:sp>
      <p:sp>
        <p:nvSpPr>
          <p:cNvPr id="97381" name="Text Box 101"/>
          <p:cNvSpPr txBox="1">
            <a:spLocks noChangeArrowheads="1"/>
          </p:cNvSpPr>
          <p:nvPr/>
        </p:nvSpPr>
        <p:spPr bwMode="auto">
          <a:xfrm>
            <a:off x="3497263" y="3409950"/>
            <a:ext cx="12461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GB" altLang="en-GB" sz="2000" b="1">
                <a:solidFill>
                  <a:srgbClr val="003399"/>
                </a:solidFill>
                <a:effectLst/>
                <a:latin typeface="Verdana" pitchFamily="34" charset="0"/>
                <a:ea typeface="Osaka" charset="-128"/>
              </a:rPr>
              <a:t>NRAMP1</a:t>
            </a:r>
          </a:p>
          <a:p>
            <a:endParaRPr kumimoji="0" lang="en-US"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97382" name="Line 102"/>
          <p:cNvSpPr>
            <a:spLocks noChangeShapeType="1"/>
          </p:cNvSpPr>
          <p:nvPr/>
        </p:nvSpPr>
        <p:spPr bwMode="auto">
          <a:xfrm rot="6388779" flipH="1">
            <a:off x="3299619" y="3290094"/>
            <a:ext cx="98425" cy="465137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83" name="Line 103"/>
          <p:cNvSpPr>
            <a:spLocks noChangeShapeType="1"/>
          </p:cNvSpPr>
          <p:nvPr/>
        </p:nvSpPr>
        <p:spPr bwMode="auto">
          <a:xfrm rot="20438013" flipH="1">
            <a:off x="2863850" y="2520950"/>
            <a:ext cx="65088" cy="3873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84" name="Rectangle 104"/>
          <p:cNvSpPr>
            <a:spLocks noChangeArrowheads="1"/>
          </p:cNvSpPr>
          <p:nvPr/>
        </p:nvSpPr>
        <p:spPr bwMode="auto">
          <a:xfrm>
            <a:off x="838200" y="19304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5" name="Text Box 105"/>
          <p:cNvSpPr txBox="1">
            <a:spLocks noChangeArrowheads="1"/>
          </p:cNvSpPr>
          <p:nvPr/>
        </p:nvSpPr>
        <p:spPr bwMode="auto">
          <a:xfrm>
            <a:off x="957263" y="1822450"/>
            <a:ext cx="6096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Idd18.1</a:t>
            </a:r>
            <a:endParaRPr kumimoji="0" lang="en-US" sz="1000"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86" name="Rectangle 106"/>
          <p:cNvSpPr>
            <a:spLocks noChangeArrowheads="1"/>
          </p:cNvSpPr>
          <p:nvPr/>
        </p:nvSpPr>
        <p:spPr bwMode="auto">
          <a:xfrm>
            <a:off x="838200" y="12700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7" name="Text Box 107"/>
          <p:cNvSpPr txBox="1">
            <a:spLocks noChangeArrowheads="1"/>
          </p:cNvSpPr>
          <p:nvPr/>
        </p:nvSpPr>
        <p:spPr bwMode="auto">
          <a:xfrm>
            <a:off x="957263" y="1301750"/>
            <a:ext cx="5365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altLang="en-GB" sz="1000">
                <a:effectLst/>
                <a:latin typeface="Verdana" pitchFamily="34" charset="0"/>
                <a:ea typeface="Osaka" charset="-128"/>
              </a:rPr>
              <a:t>Idd9.2</a:t>
            </a:r>
            <a:endParaRPr kumimoji="0" lang="en-US" sz="1000">
              <a:effectLst/>
              <a:latin typeface="Verdana" pitchFamily="34" charset="0"/>
              <a:ea typeface="Osaka" charset="-128"/>
            </a:endParaRPr>
          </a:p>
        </p:txBody>
      </p:sp>
      <p:sp>
        <p:nvSpPr>
          <p:cNvPr id="97388" name="Line 108"/>
          <p:cNvSpPr>
            <a:spLocks noChangeShapeType="1"/>
          </p:cNvSpPr>
          <p:nvPr/>
        </p:nvSpPr>
        <p:spPr bwMode="auto">
          <a:xfrm rot="19524327" flipH="1">
            <a:off x="747713" y="4119563"/>
            <a:ext cx="609600" cy="236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89" name="Text Box 109"/>
          <p:cNvSpPr txBox="1">
            <a:spLocks noChangeArrowheads="1"/>
          </p:cNvSpPr>
          <p:nvPr/>
        </p:nvSpPr>
        <p:spPr bwMode="auto">
          <a:xfrm>
            <a:off x="1182688" y="3663950"/>
            <a:ext cx="942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GB" altLang="en-GB" sz="2000" b="1">
                <a:solidFill>
                  <a:srgbClr val="FF3300"/>
                </a:solidFill>
                <a:effectLst/>
                <a:latin typeface="Verdana" pitchFamily="34" charset="0"/>
                <a:ea typeface="Osaka" charset="-128"/>
              </a:rPr>
              <a:t>IL2RA</a:t>
            </a:r>
            <a:endParaRPr kumimoji="0" lang="en-US" sz="2000" b="1">
              <a:solidFill>
                <a:srgbClr val="FF3300"/>
              </a:solidFill>
              <a:effectLst/>
              <a:latin typeface="Verdana" pitchFamily="34" charset="0"/>
              <a:ea typeface="Osaka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1" name="Group 101"/>
          <p:cNvGrpSpPr>
            <a:grpSpLocks/>
          </p:cNvGrpSpPr>
          <p:nvPr/>
        </p:nvGrpSpPr>
        <p:grpSpPr bwMode="auto">
          <a:xfrm>
            <a:off x="1627188" y="2744788"/>
            <a:ext cx="2309812" cy="273050"/>
            <a:chOff x="2876" y="654"/>
            <a:chExt cx="1455" cy="172"/>
          </a:xfrm>
        </p:grpSpPr>
        <p:sp>
          <p:nvSpPr>
            <p:cNvPr id="41062" name="Rectangle 102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3" name="Oval 103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616075" y="2747963"/>
            <a:ext cx="2309813" cy="273050"/>
            <a:chOff x="1018" y="1731"/>
            <a:chExt cx="1455" cy="172"/>
          </a:xfrm>
        </p:grpSpPr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1177" y="1774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1018" y="1731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44538" y="398463"/>
            <a:ext cx="787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Low incidence of type 1 diabetes in NOD mice congenic for Idd3 region of chromosome 3 from B6 strain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88925" y="19923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Chr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563688" y="2071688"/>
            <a:ext cx="2057400" cy="136525"/>
          </a:xfrm>
          <a:prstGeom prst="rect">
            <a:avLst/>
          </a:prstGeom>
          <a:gradFill rotWithShape="0">
            <a:gsLst>
              <a:gs pos="0">
                <a:srgbClr val="663300"/>
              </a:gs>
              <a:gs pos="50000">
                <a:srgbClr val="FF9966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1311275" y="2003425"/>
            <a:ext cx="263525" cy="273050"/>
          </a:xfrm>
          <a:prstGeom prst="ellipse">
            <a:avLst/>
          </a:prstGeom>
          <a:gradFill rotWithShape="0">
            <a:gsLst>
              <a:gs pos="0">
                <a:srgbClr val="FF9966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1463675" y="2378075"/>
            <a:ext cx="2309813" cy="273050"/>
            <a:chOff x="2876" y="654"/>
            <a:chExt cx="1455" cy="172"/>
          </a:xfrm>
        </p:grpSpPr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1768475" y="3127375"/>
            <a:ext cx="2309813" cy="273050"/>
            <a:chOff x="2876" y="654"/>
            <a:chExt cx="1455" cy="172"/>
          </a:xfrm>
        </p:grpSpPr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920875" y="3502025"/>
            <a:ext cx="2309813" cy="273050"/>
            <a:chOff x="2876" y="654"/>
            <a:chExt cx="1455" cy="172"/>
          </a:xfrm>
        </p:grpSpPr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2073275" y="3876675"/>
            <a:ext cx="2309813" cy="273050"/>
            <a:chOff x="2876" y="654"/>
            <a:chExt cx="1455" cy="172"/>
          </a:xfrm>
        </p:grpSpPr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2225675" y="4251325"/>
            <a:ext cx="2309813" cy="273050"/>
            <a:chOff x="2876" y="654"/>
            <a:chExt cx="1455" cy="172"/>
          </a:xfrm>
        </p:grpSpPr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0" name="Group 30"/>
          <p:cNvGrpSpPr>
            <a:grpSpLocks/>
          </p:cNvGrpSpPr>
          <p:nvPr/>
        </p:nvGrpSpPr>
        <p:grpSpPr bwMode="auto">
          <a:xfrm>
            <a:off x="2378075" y="4625975"/>
            <a:ext cx="2309813" cy="273050"/>
            <a:chOff x="2876" y="654"/>
            <a:chExt cx="1455" cy="172"/>
          </a:xfrm>
        </p:grpSpPr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2530475" y="5000625"/>
            <a:ext cx="2309813" cy="273050"/>
            <a:chOff x="2876" y="654"/>
            <a:chExt cx="1455" cy="172"/>
          </a:xfrm>
        </p:grpSpPr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6" name="Group 36"/>
          <p:cNvGrpSpPr>
            <a:grpSpLocks/>
          </p:cNvGrpSpPr>
          <p:nvPr/>
        </p:nvGrpSpPr>
        <p:grpSpPr bwMode="auto">
          <a:xfrm>
            <a:off x="2682875" y="5375275"/>
            <a:ext cx="2309813" cy="273050"/>
            <a:chOff x="2876" y="654"/>
            <a:chExt cx="1455" cy="172"/>
          </a:xfrm>
        </p:grpSpPr>
        <p:sp>
          <p:nvSpPr>
            <p:cNvPr id="40997" name="Rectangle 37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798513" y="2003425"/>
            <a:ext cx="1843087" cy="3748088"/>
            <a:chOff x="503" y="1262"/>
            <a:chExt cx="1161" cy="2361"/>
          </a:xfrm>
        </p:grpSpPr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592" y="1498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41001" name="Text Box 41"/>
            <p:cNvSpPr txBox="1">
              <a:spLocks noChangeArrowheads="1"/>
            </p:cNvSpPr>
            <p:nvPr/>
          </p:nvSpPr>
          <p:spPr bwMode="auto">
            <a:xfrm>
              <a:off x="688" y="1734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784" y="197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880" y="2192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971" y="2434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1072" y="2685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1177" y="2914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>
              <a:off x="1273" y="314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>
              <a:off x="1355" y="3392"/>
              <a:ext cx="3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10</a:t>
              </a:r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503" y="1262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4940300" y="2003425"/>
            <a:ext cx="2309813" cy="273050"/>
            <a:chOff x="2876" y="654"/>
            <a:chExt cx="1455" cy="172"/>
          </a:xfrm>
        </p:grpSpPr>
        <p:sp>
          <p:nvSpPr>
            <p:cNvPr id="41011" name="Rectangle 51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5092700" y="2378075"/>
            <a:ext cx="2309813" cy="273050"/>
            <a:chOff x="2876" y="654"/>
            <a:chExt cx="1455" cy="172"/>
          </a:xfrm>
        </p:grpSpPr>
        <p:sp>
          <p:nvSpPr>
            <p:cNvPr id="41014" name="Rectangle 54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5245100" y="2752725"/>
            <a:ext cx="2309813" cy="273050"/>
            <a:chOff x="2876" y="654"/>
            <a:chExt cx="1455" cy="172"/>
          </a:xfrm>
        </p:grpSpPr>
        <p:sp>
          <p:nvSpPr>
            <p:cNvPr id="41017" name="Rectangle 57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Oval 58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19" name="Group 59"/>
          <p:cNvGrpSpPr>
            <a:grpSpLocks/>
          </p:cNvGrpSpPr>
          <p:nvPr/>
        </p:nvGrpSpPr>
        <p:grpSpPr bwMode="auto">
          <a:xfrm>
            <a:off x="5397500" y="3127375"/>
            <a:ext cx="2309813" cy="273050"/>
            <a:chOff x="2876" y="654"/>
            <a:chExt cx="1455" cy="172"/>
          </a:xfrm>
        </p:grpSpPr>
        <p:sp>
          <p:nvSpPr>
            <p:cNvPr id="41020" name="Rectangle 60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5549900" y="3502025"/>
            <a:ext cx="2309813" cy="273050"/>
            <a:chOff x="2876" y="654"/>
            <a:chExt cx="1455" cy="172"/>
          </a:xfrm>
        </p:grpSpPr>
        <p:sp>
          <p:nvSpPr>
            <p:cNvPr id="41023" name="Rectangle 63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25" name="Group 65"/>
          <p:cNvGrpSpPr>
            <a:grpSpLocks/>
          </p:cNvGrpSpPr>
          <p:nvPr/>
        </p:nvGrpSpPr>
        <p:grpSpPr bwMode="auto">
          <a:xfrm>
            <a:off x="5702300" y="3876675"/>
            <a:ext cx="2309813" cy="273050"/>
            <a:chOff x="2876" y="654"/>
            <a:chExt cx="1455" cy="172"/>
          </a:xfrm>
        </p:grpSpPr>
        <p:sp>
          <p:nvSpPr>
            <p:cNvPr id="41026" name="Rectangle 66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8" name="Rectangle 68"/>
          <p:cNvSpPr>
            <a:spLocks noChangeArrowheads="1"/>
          </p:cNvSpPr>
          <p:nvPr/>
        </p:nvSpPr>
        <p:spPr bwMode="auto">
          <a:xfrm>
            <a:off x="6107113" y="4319588"/>
            <a:ext cx="2057400" cy="136525"/>
          </a:xfrm>
          <a:prstGeom prst="rect">
            <a:avLst/>
          </a:prstGeom>
          <a:gradFill rotWithShape="0">
            <a:gsLst>
              <a:gs pos="0">
                <a:srgbClr val="663300"/>
              </a:gs>
              <a:gs pos="50000">
                <a:srgbClr val="FF9966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Oval 69"/>
          <p:cNvSpPr>
            <a:spLocks noChangeArrowheads="1"/>
          </p:cNvSpPr>
          <p:nvPr/>
        </p:nvSpPr>
        <p:spPr bwMode="auto">
          <a:xfrm>
            <a:off x="5854700" y="4251325"/>
            <a:ext cx="263525" cy="273050"/>
          </a:xfrm>
          <a:prstGeom prst="ellipse">
            <a:avLst/>
          </a:prstGeom>
          <a:gradFill rotWithShape="0">
            <a:gsLst>
              <a:gs pos="0">
                <a:srgbClr val="FF9966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30" name="Group 70"/>
          <p:cNvGrpSpPr>
            <a:grpSpLocks/>
          </p:cNvGrpSpPr>
          <p:nvPr/>
        </p:nvGrpSpPr>
        <p:grpSpPr bwMode="auto">
          <a:xfrm>
            <a:off x="6007100" y="4625975"/>
            <a:ext cx="2309813" cy="273050"/>
            <a:chOff x="2876" y="654"/>
            <a:chExt cx="1455" cy="172"/>
          </a:xfrm>
        </p:grpSpPr>
        <p:sp>
          <p:nvSpPr>
            <p:cNvPr id="41031" name="Rectangle 71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3" name="Group 73"/>
          <p:cNvGrpSpPr>
            <a:grpSpLocks/>
          </p:cNvGrpSpPr>
          <p:nvPr/>
        </p:nvGrpSpPr>
        <p:grpSpPr bwMode="auto">
          <a:xfrm>
            <a:off x="6159500" y="5000625"/>
            <a:ext cx="2309813" cy="273050"/>
            <a:chOff x="2876" y="654"/>
            <a:chExt cx="1455" cy="172"/>
          </a:xfrm>
        </p:grpSpPr>
        <p:sp>
          <p:nvSpPr>
            <p:cNvPr id="41034" name="Rectangle 74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6" name="Group 76"/>
          <p:cNvGrpSpPr>
            <a:grpSpLocks/>
          </p:cNvGrpSpPr>
          <p:nvPr/>
        </p:nvGrpSpPr>
        <p:grpSpPr bwMode="auto">
          <a:xfrm>
            <a:off x="6311900" y="5397500"/>
            <a:ext cx="2309813" cy="273050"/>
            <a:chOff x="2876" y="654"/>
            <a:chExt cx="1455" cy="172"/>
          </a:xfrm>
        </p:grpSpPr>
        <p:sp>
          <p:nvSpPr>
            <p:cNvPr id="41037" name="Rectangle 77"/>
            <p:cNvSpPr>
              <a:spLocks noChangeArrowheads="1"/>
            </p:cNvSpPr>
            <p:nvPr/>
          </p:nvSpPr>
          <p:spPr bwMode="auto">
            <a:xfrm>
              <a:off x="3035" y="697"/>
              <a:ext cx="1296" cy="8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FF9966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auto">
            <a:xfrm>
              <a:off x="2876" y="654"/>
              <a:ext cx="166" cy="172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9" name="Group 79"/>
          <p:cNvGrpSpPr>
            <a:grpSpLocks/>
          </p:cNvGrpSpPr>
          <p:nvPr/>
        </p:nvGrpSpPr>
        <p:grpSpPr bwMode="auto">
          <a:xfrm>
            <a:off x="4419600" y="2003425"/>
            <a:ext cx="1992313" cy="3748088"/>
            <a:chOff x="2679" y="1271"/>
            <a:chExt cx="1255" cy="2361"/>
          </a:xfrm>
        </p:grpSpPr>
        <p:sp>
          <p:nvSpPr>
            <p:cNvPr id="41040" name="Text Box 80"/>
            <p:cNvSpPr txBox="1">
              <a:spLocks noChangeArrowheads="1"/>
            </p:cNvSpPr>
            <p:nvPr/>
          </p:nvSpPr>
          <p:spPr bwMode="auto">
            <a:xfrm>
              <a:off x="2810" y="150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41041" name="Text Box 81"/>
            <p:cNvSpPr txBox="1">
              <a:spLocks noChangeArrowheads="1"/>
            </p:cNvSpPr>
            <p:nvPr/>
          </p:nvSpPr>
          <p:spPr bwMode="auto">
            <a:xfrm>
              <a:off x="2906" y="174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13</a:t>
              </a:r>
            </a:p>
          </p:txBody>
        </p:sp>
        <p:sp>
          <p:nvSpPr>
            <p:cNvPr id="41042" name="Text Box 82"/>
            <p:cNvSpPr txBox="1">
              <a:spLocks noChangeArrowheads="1"/>
            </p:cNvSpPr>
            <p:nvPr/>
          </p:nvSpPr>
          <p:spPr bwMode="auto">
            <a:xfrm>
              <a:off x="3002" y="1979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14</a:t>
              </a:r>
            </a:p>
          </p:txBody>
        </p:sp>
        <p:sp>
          <p:nvSpPr>
            <p:cNvPr id="41043" name="Text Box 83"/>
            <p:cNvSpPr txBox="1">
              <a:spLocks noChangeArrowheads="1"/>
            </p:cNvSpPr>
            <p:nvPr/>
          </p:nvSpPr>
          <p:spPr bwMode="auto">
            <a:xfrm>
              <a:off x="3105" y="220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15</a:t>
              </a:r>
            </a:p>
          </p:txBody>
        </p:sp>
        <p:sp>
          <p:nvSpPr>
            <p:cNvPr id="41044" name="Text Box 84"/>
            <p:cNvSpPr txBox="1">
              <a:spLocks noChangeArrowheads="1"/>
            </p:cNvSpPr>
            <p:nvPr/>
          </p:nvSpPr>
          <p:spPr bwMode="auto">
            <a:xfrm>
              <a:off x="3196" y="244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16</a:t>
              </a:r>
            </a:p>
          </p:txBody>
        </p:sp>
        <p:sp>
          <p:nvSpPr>
            <p:cNvPr id="41045" name="Text Box 85"/>
            <p:cNvSpPr txBox="1">
              <a:spLocks noChangeArrowheads="1"/>
            </p:cNvSpPr>
            <p:nvPr/>
          </p:nvSpPr>
          <p:spPr bwMode="auto">
            <a:xfrm>
              <a:off x="3283" y="269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17</a:t>
              </a:r>
            </a:p>
          </p:txBody>
        </p:sp>
        <p:sp>
          <p:nvSpPr>
            <p:cNvPr id="41046" name="Text Box 86"/>
            <p:cNvSpPr txBox="1">
              <a:spLocks noChangeArrowheads="1"/>
            </p:cNvSpPr>
            <p:nvPr/>
          </p:nvSpPr>
          <p:spPr bwMode="auto">
            <a:xfrm>
              <a:off x="3388" y="292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18</a:t>
              </a:r>
            </a:p>
          </p:txBody>
        </p:sp>
        <p:sp>
          <p:nvSpPr>
            <p:cNvPr id="41047" name="Text Box 87"/>
            <p:cNvSpPr txBox="1">
              <a:spLocks noChangeArrowheads="1"/>
            </p:cNvSpPr>
            <p:nvPr/>
          </p:nvSpPr>
          <p:spPr bwMode="auto">
            <a:xfrm>
              <a:off x="3484" y="315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19</a:t>
              </a:r>
            </a:p>
          </p:txBody>
        </p:sp>
        <p:sp>
          <p:nvSpPr>
            <p:cNvPr id="41048" name="Text Box 88"/>
            <p:cNvSpPr txBox="1">
              <a:spLocks noChangeArrowheads="1"/>
            </p:cNvSpPr>
            <p:nvPr/>
          </p:nvSpPr>
          <p:spPr bwMode="auto">
            <a:xfrm>
              <a:off x="3538" y="3401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41049" name="Text Box 89"/>
            <p:cNvSpPr txBox="1">
              <a:spLocks noChangeArrowheads="1"/>
            </p:cNvSpPr>
            <p:nvPr/>
          </p:nvSpPr>
          <p:spPr bwMode="auto">
            <a:xfrm>
              <a:off x="2679" y="1271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ja-JP" altLang="ja-JP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41088" name="Group 128"/>
          <p:cNvGrpSpPr>
            <a:grpSpLocks/>
          </p:cNvGrpSpPr>
          <p:nvPr/>
        </p:nvGrpSpPr>
        <p:grpSpPr bwMode="auto">
          <a:xfrm>
            <a:off x="2008188" y="1508125"/>
            <a:ext cx="6672262" cy="5076825"/>
            <a:chOff x="1423" y="961"/>
            <a:chExt cx="4203" cy="3198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2114" y="3656"/>
              <a:ext cx="1548" cy="422"/>
              <a:chOff x="2114" y="3656"/>
              <a:chExt cx="1548" cy="422"/>
            </a:xfrm>
          </p:grpSpPr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2114" y="3656"/>
                <a:ext cx="1548" cy="42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5" name="Text Box 5"/>
              <p:cNvSpPr txBox="1">
                <a:spLocks noChangeArrowheads="1"/>
              </p:cNvSpPr>
              <p:nvPr/>
            </p:nvSpPr>
            <p:spPr bwMode="auto">
              <a:xfrm>
                <a:off x="3087" y="3725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20%</a:t>
                </a:r>
              </a:p>
            </p:txBody>
          </p:sp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2713" y="3868"/>
                <a:ext cx="3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4084" y="3790"/>
              <a:ext cx="154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Wicker LS et al. J Exp Med 1994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Lyons PA et al. Genome Res 2000</a:t>
              </a:r>
            </a:p>
          </p:txBody>
        </p:sp>
        <p:grpSp>
          <p:nvGrpSpPr>
            <p:cNvPr id="41059" name="Group 99"/>
            <p:cNvGrpSpPr>
              <a:grpSpLocks/>
            </p:cNvGrpSpPr>
            <p:nvPr/>
          </p:nvGrpSpPr>
          <p:grpSpPr bwMode="auto">
            <a:xfrm>
              <a:off x="1423" y="961"/>
              <a:ext cx="1455" cy="973"/>
              <a:chOff x="1437" y="968"/>
              <a:chExt cx="1455" cy="973"/>
            </a:xfrm>
          </p:grpSpPr>
          <p:grpSp>
            <p:nvGrpSpPr>
              <p:cNvPr id="41053" name="Group 93"/>
              <p:cNvGrpSpPr>
                <a:grpSpLocks/>
              </p:cNvGrpSpPr>
              <p:nvPr/>
            </p:nvGrpSpPr>
            <p:grpSpPr bwMode="auto">
              <a:xfrm>
                <a:off x="1437" y="1710"/>
                <a:ext cx="1455" cy="231"/>
                <a:chOff x="3971" y="1551"/>
                <a:chExt cx="1455" cy="231"/>
              </a:xfrm>
            </p:grpSpPr>
            <p:sp>
              <p:nvSpPr>
                <p:cNvPr id="41054" name="Rectangle 94"/>
                <p:cNvSpPr>
                  <a:spLocks noChangeArrowheads="1"/>
                </p:cNvSpPr>
                <p:nvPr/>
              </p:nvSpPr>
              <p:spPr bwMode="auto">
                <a:xfrm>
                  <a:off x="3971" y="1617"/>
                  <a:ext cx="159" cy="8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99"/>
                    </a:gs>
                    <a:gs pos="50000">
                      <a:schemeClr val="accent1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825" y="1551"/>
                  <a:ext cx="60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ja-JP" sz="180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B6</a:t>
                  </a:r>
                  <a:endParaRPr lang="en-US" altLang="ja-JP" sz="18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41056" name="Text Box 96"/>
              <p:cNvSpPr txBox="1">
                <a:spLocks noChangeArrowheads="1"/>
              </p:cNvSpPr>
              <p:nvPr/>
            </p:nvSpPr>
            <p:spPr bwMode="auto">
              <a:xfrm>
                <a:off x="1574" y="968"/>
                <a:ext cx="71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ja-JP" altLang="ja-JP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.</a:t>
                </a:r>
                <a:r>
                  <a:rPr lang="en-US" altLang="ja-JP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B6-</a:t>
                </a:r>
                <a:r>
                  <a:rPr lang="en-US" altLang="ja-JP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Idd3</a:t>
                </a:r>
                <a:endParaRPr lang="ja-JP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</p:grp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1868488" y="1525588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NOD</a:t>
            </a:r>
          </a:p>
        </p:txBody>
      </p:sp>
      <p:grpSp>
        <p:nvGrpSpPr>
          <p:cNvPr id="41087" name="Group 127"/>
          <p:cNvGrpSpPr>
            <a:grpSpLocks/>
          </p:cNvGrpSpPr>
          <p:nvPr/>
        </p:nvGrpSpPr>
        <p:grpSpPr bwMode="auto">
          <a:xfrm>
            <a:off x="1574800" y="1524000"/>
            <a:ext cx="4238625" cy="4938713"/>
            <a:chOff x="1018" y="968"/>
            <a:chExt cx="2670" cy="3111"/>
          </a:xfrm>
        </p:grpSpPr>
        <p:grpSp>
          <p:nvGrpSpPr>
            <p:cNvPr id="41086" name="Group 126"/>
            <p:cNvGrpSpPr>
              <a:grpSpLocks/>
            </p:cNvGrpSpPr>
            <p:nvPr/>
          </p:nvGrpSpPr>
          <p:grpSpPr bwMode="auto">
            <a:xfrm>
              <a:off x="2114" y="3657"/>
              <a:ext cx="1574" cy="422"/>
              <a:chOff x="2114" y="3657"/>
              <a:chExt cx="1574" cy="422"/>
            </a:xfrm>
          </p:grpSpPr>
          <p:sp>
            <p:nvSpPr>
              <p:cNvPr id="41066" name="Rectangle 106"/>
              <p:cNvSpPr>
                <a:spLocks noChangeArrowheads="1"/>
              </p:cNvSpPr>
              <p:nvPr/>
            </p:nvSpPr>
            <p:spPr bwMode="auto">
              <a:xfrm>
                <a:off x="2114" y="3657"/>
                <a:ext cx="1548" cy="42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7" name="Text Box 107"/>
              <p:cNvSpPr txBox="1">
                <a:spLocks noChangeArrowheads="1"/>
              </p:cNvSpPr>
              <p:nvPr/>
            </p:nvSpPr>
            <p:spPr bwMode="auto">
              <a:xfrm>
                <a:off x="3136" y="3725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1%</a:t>
                </a:r>
              </a:p>
            </p:txBody>
          </p:sp>
          <p:sp>
            <p:nvSpPr>
              <p:cNvPr id="41068" name="Line 108"/>
              <p:cNvSpPr>
                <a:spLocks noChangeShapeType="1"/>
              </p:cNvSpPr>
              <p:nvPr/>
            </p:nvSpPr>
            <p:spPr bwMode="auto">
              <a:xfrm>
                <a:off x="2767" y="3868"/>
                <a:ext cx="3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84" name="Group 124"/>
            <p:cNvGrpSpPr>
              <a:grpSpLocks/>
            </p:cNvGrpSpPr>
            <p:nvPr/>
          </p:nvGrpSpPr>
          <p:grpSpPr bwMode="auto">
            <a:xfrm>
              <a:off x="1018" y="968"/>
              <a:ext cx="1897" cy="973"/>
              <a:chOff x="1018" y="968"/>
              <a:chExt cx="1897" cy="973"/>
            </a:xfrm>
          </p:grpSpPr>
          <p:sp>
            <p:nvSpPr>
              <p:cNvPr id="41079" name="Text Box 119"/>
              <p:cNvSpPr txBox="1">
                <a:spLocks noChangeArrowheads="1"/>
              </p:cNvSpPr>
              <p:nvPr/>
            </p:nvSpPr>
            <p:spPr bwMode="auto">
              <a:xfrm>
                <a:off x="2314" y="1710"/>
                <a:ext cx="601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 sz="18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B6</a:t>
                </a:r>
                <a:endParaRPr lang="en-US" altLang="ja-JP" sz="1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1080" name="Text Box 120"/>
              <p:cNvSpPr txBox="1">
                <a:spLocks noChangeArrowheads="1"/>
              </p:cNvSpPr>
              <p:nvPr/>
            </p:nvSpPr>
            <p:spPr bwMode="auto">
              <a:xfrm>
                <a:off x="1177" y="968"/>
                <a:ext cx="110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ja-JP" altLang="ja-JP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NOD.</a:t>
                </a:r>
                <a:r>
                  <a:rPr lang="en-US" altLang="ja-JP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B6-chr3</a:t>
                </a:r>
                <a:endParaRPr lang="ja-JP" alt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41081" name="Rectangle 121"/>
              <p:cNvSpPr>
                <a:spLocks noChangeArrowheads="1"/>
              </p:cNvSpPr>
              <p:nvPr/>
            </p:nvSpPr>
            <p:spPr bwMode="auto">
              <a:xfrm>
                <a:off x="1177" y="1769"/>
                <a:ext cx="1296" cy="86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50000">
                    <a:schemeClr val="accent1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auto">
              <a:xfrm>
                <a:off x="1018" y="1733"/>
                <a:ext cx="166" cy="17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00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58" name="Text Box 98"/>
          <p:cNvSpPr txBox="1">
            <a:spLocks noChangeArrowheads="1"/>
          </p:cNvSpPr>
          <p:nvPr/>
        </p:nvSpPr>
        <p:spPr bwMode="auto">
          <a:xfrm>
            <a:off x="3378200" y="591343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The NOD mouse and its related strains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42975" y="19812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71575" y="2057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chemeClr val="bg2"/>
                </a:solidFill>
                <a:effectLst/>
                <a:latin typeface="Arial Unicode MS" pitchFamily="34" charset="-128"/>
              </a:rPr>
              <a:t>Jcl:ICR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2619375" y="2133600"/>
            <a:ext cx="5562600" cy="1752600"/>
            <a:chOff x="1680" y="1344"/>
            <a:chExt cx="3504" cy="1104"/>
          </a:xfrm>
        </p:grpSpPr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1680" y="1488"/>
              <a:ext cx="2688" cy="816"/>
              <a:chOff x="1680" y="1488"/>
              <a:chExt cx="2688" cy="864"/>
            </a:xfrm>
          </p:grpSpPr>
          <p:sp>
            <p:nvSpPr>
              <p:cNvPr id="18439" name="Line 7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>
                <a:off x="2352" y="148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auto">
              <a:xfrm>
                <a:off x="2352" y="1920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536" y="134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CTS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4536" y="172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NOD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464" y="216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NON</a:t>
              </a:r>
            </a:p>
          </p:txBody>
        </p:sp>
      </p:grp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23975" y="2438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ja-JP" sz="1400">
                <a:solidFill>
                  <a:schemeClr val="bg2"/>
                </a:solidFill>
                <a:effectLst/>
                <a:latin typeface="Arial Unicode MS" pitchFamily="34" charset="-128"/>
              </a:rPr>
              <a:t>(</a:t>
            </a:r>
            <a:r>
              <a:rPr lang="en-US" altLang="ja-JP" sz="1400">
                <a:solidFill>
                  <a:schemeClr val="bg2"/>
                </a:solidFill>
                <a:effectLst/>
                <a:latin typeface="Arial Unicode MS" pitchFamily="34" charset="-128"/>
              </a:rPr>
              <a:t>outbred)</a:t>
            </a:r>
          </a:p>
        </p:txBody>
      </p: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1628775" y="1447800"/>
            <a:ext cx="6438900" cy="4941888"/>
            <a:chOff x="1056" y="912"/>
            <a:chExt cx="4056" cy="3113"/>
          </a:xfrm>
        </p:grpSpPr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2640" y="912"/>
              <a:ext cx="2472" cy="576"/>
              <a:chOff x="2640" y="912"/>
              <a:chExt cx="2472" cy="576"/>
            </a:xfrm>
          </p:grpSpPr>
          <p:grpSp>
            <p:nvGrpSpPr>
              <p:cNvPr id="18447" name="Group 15"/>
              <p:cNvGrpSpPr>
                <a:grpSpLocks/>
              </p:cNvGrpSpPr>
              <p:nvPr/>
            </p:nvGrpSpPr>
            <p:grpSpPr bwMode="auto">
              <a:xfrm>
                <a:off x="2640" y="1056"/>
                <a:ext cx="1728" cy="432"/>
                <a:chOff x="2640" y="1008"/>
                <a:chExt cx="1728" cy="480"/>
              </a:xfrm>
            </p:grpSpPr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640" y="1008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>
                  <a:off x="2640" y="1008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0" name="Text Box 18"/>
              <p:cNvSpPr txBox="1">
                <a:spLocks noChangeArrowheads="1"/>
              </p:cNvSpPr>
              <p:nvPr/>
            </p:nvSpPr>
            <p:spPr bwMode="auto">
              <a:xfrm>
                <a:off x="4536" y="91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NCT</a:t>
                </a:r>
              </a:p>
            </p:txBody>
          </p:sp>
        </p:grpSp>
        <p:grpSp>
          <p:nvGrpSpPr>
            <p:cNvPr id="18452" name="Group 20"/>
            <p:cNvGrpSpPr>
              <a:grpSpLocks/>
            </p:cNvGrpSpPr>
            <p:nvPr/>
          </p:nvGrpSpPr>
          <p:grpSpPr bwMode="auto">
            <a:xfrm>
              <a:off x="1056" y="1680"/>
              <a:ext cx="4032" cy="2345"/>
              <a:chOff x="1056" y="1680"/>
              <a:chExt cx="4032" cy="2345"/>
            </a:xfrm>
          </p:grpSpPr>
          <p:grpSp>
            <p:nvGrpSpPr>
              <p:cNvPr id="18453" name="Group 21"/>
              <p:cNvGrpSpPr>
                <a:grpSpLocks/>
              </p:cNvGrpSpPr>
              <p:nvPr/>
            </p:nvGrpSpPr>
            <p:grpSpPr bwMode="auto">
              <a:xfrm>
                <a:off x="1056" y="1680"/>
                <a:ext cx="3312" cy="2208"/>
                <a:chOff x="1056" y="1680"/>
                <a:chExt cx="3312" cy="2448"/>
              </a:xfrm>
            </p:grpSpPr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auto">
                <a:xfrm>
                  <a:off x="1056" y="4128"/>
                  <a:ext cx="33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0" cy="24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6" name="Group 24"/>
              <p:cNvGrpSpPr>
                <a:grpSpLocks/>
              </p:cNvGrpSpPr>
              <p:nvPr/>
            </p:nvGrpSpPr>
            <p:grpSpPr bwMode="auto">
              <a:xfrm>
                <a:off x="1152" y="1680"/>
                <a:ext cx="3216" cy="1818"/>
                <a:chOff x="1152" y="1680"/>
                <a:chExt cx="3216" cy="2016"/>
              </a:xfrm>
            </p:grpSpPr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696"/>
                  <a:ext cx="32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52" y="1680"/>
                  <a:ext cx="0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9" name="Group 27"/>
              <p:cNvGrpSpPr>
                <a:grpSpLocks/>
              </p:cNvGrpSpPr>
              <p:nvPr/>
            </p:nvGrpSpPr>
            <p:grpSpPr bwMode="auto">
              <a:xfrm>
                <a:off x="1248" y="1680"/>
                <a:ext cx="3120" cy="1429"/>
                <a:chOff x="1248" y="1680"/>
                <a:chExt cx="3120" cy="1584"/>
              </a:xfrm>
            </p:grpSpPr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3264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248" y="1680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2" name="Text Box 30"/>
              <p:cNvSpPr txBox="1">
                <a:spLocks noChangeArrowheads="1"/>
              </p:cNvSpPr>
              <p:nvPr/>
            </p:nvSpPr>
            <p:spPr bwMode="auto">
              <a:xfrm>
                <a:off x="4560" y="2544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NSY</a:t>
                </a:r>
              </a:p>
            </p:txBody>
          </p:sp>
          <p:sp>
            <p:nvSpPr>
              <p:cNvPr id="18463" name="Text Box 31"/>
              <p:cNvSpPr txBox="1">
                <a:spLocks noChangeArrowheads="1"/>
              </p:cNvSpPr>
              <p:nvPr/>
            </p:nvSpPr>
            <p:spPr bwMode="auto">
              <a:xfrm>
                <a:off x="4608" y="29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IIS</a:t>
                </a:r>
              </a:p>
            </p:txBody>
          </p:sp>
          <p:sp>
            <p:nvSpPr>
              <p:cNvPr id="18464" name="Text Box 32"/>
              <p:cNvSpPr txBox="1">
                <a:spLocks noChangeArrowheads="1"/>
              </p:cNvSpPr>
              <p:nvPr/>
            </p:nvSpPr>
            <p:spPr bwMode="auto">
              <a:xfrm>
                <a:off x="4608" y="336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ILI</a:t>
                </a:r>
              </a:p>
            </p:txBody>
          </p:sp>
          <p:sp>
            <p:nvSpPr>
              <p:cNvPr id="18465" name="Text Box 33"/>
              <p:cNvSpPr txBox="1">
                <a:spLocks noChangeArrowheads="1"/>
              </p:cNvSpPr>
              <p:nvPr/>
            </p:nvSpPr>
            <p:spPr bwMode="auto">
              <a:xfrm>
                <a:off x="4638" y="3737"/>
                <a:ext cx="3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pitchFamily="34" charset="-128"/>
                  </a:rPr>
                  <a:t>IOI</a:t>
                </a:r>
              </a:p>
            </p:txBody>
          </p:sp>
          <p:grpSp>
            <p:nvGrpSpPr>
              <p:cNvPr id="18466" name="Group 34"/>
              <p:cNvGrpSpPr>
                <a:grpSpLocks/>
              </p:cNvGrpSpPr>
              <p:nvPr/>
            </p:nvGrpSpPr>
            <p:grpSpPr bwMode="auto">
              <a:xfrm>
                <a:off x="1344" y="1680"/>
                <a:ext cx="3024" cy="1008"/>
                <a:chOff x="1344" y="1680"/>
                <a:chExt cx="3024" cy="1008"/>
              </a:xfrm>
            </p:grpSpPr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auto">
                <a:xfrm>
                  <a:off x="1344" y="1680"/>
                  <a:ext cx="0" cy="10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2688"/>
                  <a:ext cx="30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22250" y="6400800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H. Ikegami</a:t>
            </a: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8029575" y="30099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8196263" y="27432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NOR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B-cell Mass (mg) NOD vs NOD SCID</a:t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Sreenan et al; Diabetes 48:989</a:t>
            </a:r>
            <a:endParaRPr 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839788" y="1676400"/>
          <a:ext cx="7761287" cy="4110038"/>
        </p:xfrm>
        <a:graphic>
          <a:graphicData uri="http://schemas.openxmlformats.org/presentationml/2006/ole">
            <p:oleObj spid="_x0000_s63491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/>
                <a:latin typeface="Times" pitchFamily="18" charset="0"/>
                <a:ea typeface="Osaka" charset="-128"/>
              </a:rPr>
              <a:t>%DM       0                     11%             70%</a:t>
            </a:r>
            <a:endParaRPr lang="en-US" altLang="en-US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057650" y="1839913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NOD SCID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319963" y="3822700"/>
            <a:ext cx="106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NOD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3209925" y="2100263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622800" y="2189163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5842000" y="2100263"/>
            <a:ext cx="460375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435975" y="64611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22350"/>
            <a:ext cx="8534400" cy="1905000"/>
          </a:xfrm>
        </p:spPr>
        <p:txBody>
          <a:bodyPr/>
          <a:lstStyle/>
          <a:p>
            <a:pPr algn="ctr"/>
            <a:r>
              <a:rPr lang="en-US" sz="4400" b="1">
                <a:latin typeface="Arial Unicode MS" pitchFamily="34" charset="-128"/>
              </a:rPr>
              <a:t>Identification of Insulin but Not Glutamic Acid Decarboxylase or IA-2 as Specific Autoantigens of Humoral Autoimmunity in Nonobese Diabetic Mice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8077200" cy="2895600"/>
          </a:xfrm>
        </p:spPr>
        <p:txBody>
          <a:bodyPr/>
          <a:lstStyle/>
          <a:p>
            <a:pPr algn="ctr"/>
            <a:r>
              <a:rPr lang="en-US" sz="2800" b="1">
                <a:latin typeface="Arial Unicode MS" pitchFamily="34" charset="-128"/>
              </a:rPr>
              <a:t>Bonifacio et al Diabetes 50:2451-2458, 2001</a:t>
            </a:r>
          </a:p>
          <a:p>
            <a:pPr algn="ctr"/>
            <a:r>
              <a:rPr lang="en-US" sz="2800" b="1">
                <a:latin typeface="Arial Unicode MS" pitchFamily="34" charset="-128"/>
              </a:rPr>
              <a:t>International Workshop on Lessons From Animal Models for Human Type 1 Diabetes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685800" y="76200"/>
            <a:ext cx="7620000" cy="6521450"/>
            <a:chOff x="624" y="48"/>
            <a:chExt cx="4992" cy="4272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48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1" y="48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48"/>
              <a:ext cx="1130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6" y="73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1090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" y="2114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" y="3174"/>
              <a:ext cx="1130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83" y="1070"/>
              <a:ext cx="1131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7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86" y="1090"/>
              <a:ext cx="1130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8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6" y="2132"/>
              <a:ext cx="1131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9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26" y="3174"/>
              <a:ext cx="1131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30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82" y="2160"/>
              <a:ext cx="113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31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68" y="2112"/>
              <a:ext cx="118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32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18" y="1082"/>
              <a:ext cx="1155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33" name="Picture 1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68" y="3153"/>
              <a:ext cx="1157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457200" y="304800"/>
            <a:ext cx="0" cy="6172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 flipV="1">
            <a:off x="8534400" y="381000"/>
            <a:ext cx="0" cy="601821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930650" y="64770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  <a:effectLst/>
                <a:latin typeface="Arial" pitchFamily="34" charset="0"/>
                <a:ea typeface="Osaka" charset="-128"/>
              </a:rPr>
              <a:t>WEEKS</a:t>
            </a:r>
            <a:endParaRPr lang="en-US" altLang="en-US" sz="1800">
              <a:solidFill>
                <a:schemeClr val="bg1"/>
              </a:solidFill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 rot="-5378396">
            <a:off x="-536575" y="3116263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FF00"/>
                </a:solidFill>
                <a:effectLst/>
                <a:latin typeface="Times" pitchFamily="18" charset="0"/>
                <a:ea typeface="Osaka" charset="-128"/>
              </a:rPr>
              <a:t>IAA levels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 rot="5395909">
            <a:off x="7469187" y="2970213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FFFF"/>
                </a:solidFill>
                <a:effectLst/>
                <a:latin typeface="Times" pitchFamily="18" charset="0"/>
                <a:ea typeface="Osaka" charset="-128"/>
              </a:rPr>
              <a:t>Blood Sugar levels</a:t>
            </a:r>
            <a:endParaRPr lang="en-US" altLang="en-US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372225" y="5291138"/>
            <a:ext cx="2228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INSULIN Ab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BY AGE NOD</a:t>
            </a: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8464550" y="650557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 b="1"/>
              <a:t>Inhibition of NOD Diabetes in Absence of Transplacental Antibodies (Ab)</a:t>
            </a:r>
            <a:br>
              <a:rPr lang="en-US" sz="2800" b="1"/>
            </a:br>
            <a:r>
              <a:rPr lang="en-US" sz="2800" b="1"/>
              <a:t>Greeley et al, Nature Med 8:399, 2002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981200"/>
          <a:ext cx="9144000" cy="4841875"/>
        </p:xfrm>
        <a:graphic>
          <a:graphicData uri="http://schemas.openxmlformats.org/presentationml/2006/ole">
            <p:oleObj spid="_x0000_s83971" name="Chart" r:id="rId3" imgW="9180000" imgH="48600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10938" t="39583" r="50781" b="16667"/>
          <a:stretch>
            <a:fillRect/>
          </a:stretch>
        </p:blipFill>
        <p:spPr bwMode="auto">
          <a:xfrm>
            <a:off x="228600" y="1200329"/>
            <a:ext cx="8991600" cy="565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2209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Register 3 mimotope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380304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12-14 wk vaccination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200329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3-4 wk</a:t>
            </a:r>
          </a:p>
          <a:p>
            <a:r>
              <a:rPr kumimoji="0" lang="en-US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vaccination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b="1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Prevention of type 1 diabetes in mice by </a:t>
            </a:r>
            <a:r>
              <a:rPr kumimoji="0" lang="en-US" b="1" dirty="0" err="1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tolerogenic</a:t>
            </a:r>
            <a:r>
              <a:rPr kumimoji="0" lang="en-US" b="1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 vaccination with a strong agonist insulin </a:t>
            </a:r>
            <a:r>
              <a:rPr kumimoji="0" lang="en-US" b="1" dirty="0" err="1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mimetope</a:t>
            </a:r>
            <a:endParaRPr kumimoji="0" lang="en-US" b="1" dirty="0">
              <a:solidFill>
                <a:srgbClr val="000000"/>
              </a:solidFill>
              <a:effectLst/>
              <a:latin typeface="Times" pitchFamily="18" charset="0"/>
              <a:ea typeface="+mn-ea"/>
            </a:endParaRPr>
          </a:p>
          <a:p>
            <a:pPr algn="ctr"/>
            <a:r>
              <a:rPr kumimoji="0" lang="de-DE" b="1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Carolin </a:t>
            </a:r>
            <a:r>
              <a:rPr kumimoji="0" lang="de-DE" b="1" dirty="0" smtClean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Daniel...</a:t>
            </a:r>
            <a:r>
              <a:rPr kumimoji="0" lang="en-US" b="1" dirty="0" smtClean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 </a:t>
            </a:r>
            <a:r>
              <a:rPr kumimoji="0" lang="en-US" b="1" dirty="0" err="1" smtClean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Harald</a:t>
            </a:r>
            <a:r>
              <a:rPr kumimoji="0" lang="en-US" b="1" dirty="0" smtClean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 von Boehmer1,2JEM </a:t>
            </a:r>
            <a:r>
              <a:rPr kumimoji="0" lang="en-US" b="1" dirty="0">
                <a:solidFill>
                  <a:srgbClr val="000000"/>
                </a:solidFill>
                <a:effectLst/>
                <a:latin typeface="Times" pitchFamily="18" charset="0"/>
                <a:ea typeface="+mn-ea"/>
              </a:rPr>
              <a:t>2011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724400" y="3040797"/>
            <a:ext cx="228600" cy="3120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572000" y="5639802"/>
            <a:ext cx="228600" cy="3120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/>
              <a:t>Autoantibodies/Autoreactive B Cells Contribute to NOD Diabetes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>
                <a:solidFill>
                  <a:schemeClr val="tx2"/>
                </a:solidFill>
              </a:rPr>
              <a:t>Immunoglobulin knockout prevention NOD DM</a:t>
            </a:r>
            <a:br>
              <a:rPr lang="en-US" sz="2400" b="1" u="sng">
                <a:solidFill>
                  <a:schemeClr val="tx2"/>
                </a:solidFill>
              </a:rPr>
            </a:br>
            <a:r>
              <a:rPr lang="en-US" sz="2400"/>
              <a:t>Serreze et al, J. Immunol 1998, 161:3912-3918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chemeClr val="tx2"/>
                </a:solidFill>
              </a:rPr>
              <a:t>I-Ag7 on B cells needed for NOD diabetes.</a:t>
            </a:r>
            <a:br>
              <a:rPr lang="en-US" sz="2400" b="1" u="sng">
                <a:solidFill>
                  <a:schemeClr val="tx2"/>
                </a:solidFill>
              </a:rPr>
            </a:br>
            <a:r>
              <a:rPr lang="en-US" sz="2400"/>
              <a:t>Noorchashm et al, J. Immunol 1999, 163, 743-750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chemeClr val="tx2"/>
                </a:solidFill>
              </a:rPr>
              <a:t>Anit-Insulin VH125 Heavy Chain Increases diabetes in NOD mice.</a:t>
            </a:r>
            <a:br>
              <a:rPr lang="en-US" sz="2400" b="1" u="sng">
                <a:solidFill>
                  <a:schemeClr val="tx2"/>
                </a:solidFill>
              </a:rPr>
            </a:br>
            <a:r>
              <a:rPr lang="en-US" sz="2400"/>
              <a:t>Hulbert et al, J. Immunol, 2001, 167: 5535-5538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chemeClr val="tx2"/>
                </a:solidFill>
              </a:rPr>
              <a:t>Transplacental autoantibodies accelerate NOD diabetes.</a:t>
            </a:r>
            <a:endParaRPr 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	Greeley et al, Nature Medicine, 8:399, 2002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chemeClr val="tx2"/>
                </a:solidFill>
              </a:rPr>
              <a:t>B Cell Deficient Child Developed Type 1A Diabetes</a:t>
            </a:r>
            <a:br>
              <a:rPr lang="en-US" sz="2400" b="1" u="sng">
                <a:solidFill>
                  <a:schemeClr val="tx2"/>
                </a:solidFill>
              </a:rPr>
            </a:br>
            <a:r>
              <a:rPr lang="en-US" sz="2400"/>
              <a:t>Martin et al, NEJM, 2001, 345:1036-1040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/>
            </a:r>
            <a:br>
              <a:rPr lang="en-US" sz="2400"/>
            </a:br>
            <a:endParaRPr lang="en-US" sz="2400" u="sng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435975" y="646747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2800"/>
              <a:t>Reactivity of B:9-23 reactive T cell clones to truncated peptides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518400" y="1857375"/>
          <a:ext cx="1462088" cy="4568825"/>
        </p:xfrm>
        <a:graphic>
          <a:graphicData uri="http://schemas.openxmlformats.org/presentationml/2006/ole">
            <p:oleObj spid="_x0000_s53251" name="Document" r:id="rId3" imgW="2324160" imgH="7261920" progId="Word.Document.8">
              <p:embed/>
            </p:oleObj>
          </a:graphicData>
        </a:graphic>
      </p:graphicFrame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457200" y="1447800"/>
            <a:ext cx="7924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957513" y="205740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57400" y="4191000"/>
            <a:ext cx="207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676400" y="2438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41338" y="1828800"/>
            <a:ext cx="6858000" cy="47291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B:9-23	 S  H  L  V  </a:t>
            </a:r>
            <a:r>
              <a:rPr lang="en-US" altLang="en-US" b="1">
                <a:solidFill>
                  <a:srgbClr val="FF6600"/>
                </a:solidFill>
                <a:effectLst/>
                <a:latin typeface="Times" pitchFamily="18" charset="0"/>
                <a:ea typeface="Osaka" charset="-128"/>
              </a:rPr>
              <a:t>E  A  L  Y</a:t>
            </a:r>
            <a:r>
              <a:rPr lang="en-US" altLang="en-US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L  V  C  G  E  R  G</a:t>
            </a:r>
            <a:r>
              <a:rPr lang="en-US" altLang="en-US">
                <a:solidFill>
                  <a:schemeClr val="tx2"/>
                </a:solidFill>
                <a:effectLst/>
                <a:latin typeface="Arial" pitchFamily="34" charset="0"/>
                <a:ea typeface="Osaka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2"/>
                </a:solidFill>
                <a:effectLst/>
                <a:latin typeface="Arial" pitchFamily="34" charset="0"/>
                <a:ea typeface="Osaka" charset="-128"/>
              </a:rPr>
              <a:t>  </a:t>
            </a: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B:9-23	                                                                                                        (15)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B:9-20   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B:9-17  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B:9-16                                                                                                            (8)   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B:9-15    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B:9-14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B:10-19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B:15-23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B:14-23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B:13-23                                                                                                         (11)</a:t>
            </a:r>
          </a:p>
          <a:p>
            <a:pPr>
              <a:lnSpc>
                <a:spcPct val="150000"/>
              </a:lnSpc>
            </a:pPr>
            <a:r>
              <a:rPr lang="en-US" altLang="en-US" sz="1600">
                <a:solidFill>
                  <a:schemeClr val="tx2"/>
                </a:solidFill>
                <a:effectLst/>
                <a:latin typeface="Times" pitchFamily="18" charset="0"/>
                <a:ea typeface="Osaka" charset="-128"/>
              </a:rPr>
              <a:t>    B:12-23</a:t>
            </a:r>
            <a:endParaRPr lang="en-US" altLang="en-US">
              <a:solidFill>
                <a:schemeClr val="tx2"/>
              </a:solidFill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12192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1219200" y="2438400"/>
            <a:ext cx="5219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8" y="0"/>
              </a:cxn>
            </a:cxnLst>
            <a:rect l="0" t="0" r="r" b="b"/>
            <a:pathLst>
              <a:path w="3288" h="1">
                <a:moveTo>
                  <a:pt x="0" y="0"/>
                </a:moveTo>
                <a:lnTo>
                  <a:pt x="3288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1219200" y="2895600"/>
            <a:ext cx="411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219200" y="3276600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219200" y="3657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1219200" y="4038600"/>
            <a:ext cx="2362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8" y="1"/>
              </a:cxn>
            </a:cxnLst>
            <a:rect l="0" t="0" r="r" b="b"/>
            <a:pathLst>
              <a:path w="1488" h="1">
                <a:moveTo>
                  <a:pt x="0" y="0"/>
                </a:moveTo>
                <a:lnTo>
                  <a:pt x="1488" y="1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1238250" y="4419600"/>
            <a:ext cx="20764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8" y="0"/>
              </a:cxn>
            </a:cxnLst>
            <a:rect l="0" t="0" r="r" b="b"/>
            <a:pathLst>
              <a:path w="1308" h="1">
                <a:moveTo>
                  <a:pt x="0" y="0"/>
                </a:moveTo>
                <a:lnTo>
                  <a:pt x="1308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1600200" y="48006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3333750" y="5124450"/>
            <a:ext cx="30861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0"/>
              </a:cxn>
              <a:cxn ang="0">
                <a:pos x="1944" y="0"/>
              </a:cxn>
            </a:cxnLst>
            <a:rect l="0" t="0" r="r" b="b"/>
            <a:pathLst>
              <a:path w="1944" h="1">
                <a:moveTo>
                  <a:pt x="0" y="0"/>
                </a:moveTo>
                <a:lnTo>
                  <a:pt x="84" y="0"/>
                </a:lnTo>
                <a:lnTo>
                  <a:pt x="1944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2971800" y="5486400"/>
            <a:ext cx="3429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" y="1"/>
              </a:cxn>
            </a:cxnLst>
            <a:rect l="0" t="0" r="r" b="b"/>
            <a:pathLst>
              <a:path w="2160" h="1">
                <a:moveTo>
                  <a:pt x="0" y="0"/>
                </a:moveTo>
                <a:lnTo>
                  <a:pt x="2160" y="1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2667000" y="5867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2209800" y="6248400"/>
            <a:ext cx="4191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0" y="0"/>
              </a:cxn>
            </a:cxnLst>
            <a:rect l="0" t="0" r="r" b="b"/>
            <a:pathLst>
              <a:path w="2640" h="1">
                <a:moveTo>
                  <a:pt x="0" y="0"/>
                </a:moveTo>
                <a:lnTo>
                  <a:pt x="264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6400800" y="236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667000" y="1905000"/>
            <a:ext cx="0" cy="434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3962400" y="1905000"/>
            <a:ext cx="0" cy="434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5334000" y="2895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5562600" y="571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3124200" y="3505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8435975" y="64611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889000"/>
          </a:xfrm>
        </p:spPr>
        <p:txBody>
          <a:bodyPr/>
          <a:lstStyle/>
          <a:p>
            <a:r>
              <a:rPr lang="en-US" sz="2800" b="1">
                <a:solidFill>
                  <a:srgbClr val="FFFF35"/>
                </a:solidFill>
                <a:latin typeface="Arial" pitchFamily="34" charset="0"/>
              </a:rPr>
              <a:t>Unique properties of the insulin B chain peptide</a:t>
            </a:r>
            <a:br>
              <a:rPr lang="en-US" sz="2800" b="1">
                <a:solidFill>
                  <a:srgbClr val="FFFF35"/>
                </a:solidFill>
                <a:latin typeface="Arial" pitchFamily="34" charset="0"/>
              </a:rPr>
            </a:br>
            <a:r>
              <a:rPr lang="en-US" sz="2800" b="1">
                <a:solidFill>
                  <a:srgbClr val="FFFF35"/>
                </a:solidFill>
                <a:latin typeface="Arial" pitchFamily="34" charset="0"/>
              </a:rPr>
              <a:t>in NOD islet derived CD4 and CD8 T cell clones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89000"/>
            <a:ext cx="8229600" cy="5572125"/>
          </a:xfrm>
        </p:spPr>
        <p:txBody>
          <a:bodyPr/>
          <a:lstStyle/>
          <a:p>
            <a:r>
              <a:rPr lang="en-US" sz="1800" b="1">
                <a:solidFill>
                  <a:srgbClr val="FFCC66"/>
                </a:solidFill>
                <a:latin typeface="Arial" pitchFamily="34" charset="0"/>
              </a:rPr>
              <a:t>1) Insulin Peptide B:9-23</a:t>
            </a:r>
          </a:p>
          <a:p>
            <a:r>
              <a:rPr lang="en-US" sz="18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Majority islet CD4 cells recognize</a:t>
            </a:r>
          </a:p>
          <a:p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	T cells transfer disease</a:t>
            </a:r>
          </a:p>
          <a:p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	Prevents disease</a:t>
            </a:r>
          </a:p>
          <a:p>
            <a:r>
              <a:rPr lang="en-US" sz="1800" b="1">
                <a:solidFill>
                  <a:srgbClr val="FFCC66"/>
                </a:solidFill>
                <a:latin typeface="Arial" pitchFamily="34" charset="0"/>
              </a:rPr>
              <a:t>2) AV13S3, AJ53 or AJ42 Restriction</a:t>
            </a:r>
          </a:p>
          <a:p>
            <a:r>
              <a:rPr lang="en-US" sz="1800" b="1">
                <a:solidFill>
                  <a:srgbClr val="FFCC66"/>
                </a:solidFill>
                <a:latin typeface="Arial" pitchFamily="34" charset="0"/>
              </a:rPr>
              <a:t>3) Dual Overlapping Peptides (B:9-16 and B:13-23)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  	</a:t>
            </a:r>
            <a:r>
              <a:rPr lang="en-US" sz="1400">
                <a:solidFill>
                  <a:schemeClr val="bg1"/>
                </a:solidFill>
                <a:latin typeface="Arial" pitchFamily="34" charset="0"/>
              </a:rPr>
              <a:t>Recognized by </a:t>
            </a:r>
            <a:r>
              <a:rPr lang="en-US" sz="2000">
                <a:solidFill>
                  <a:srgbClr val="FFFF99"/>
                </a:solidFill>
                <a:latin typeface="Arial" pitchFamily="34" charset="0"/>
              </a:rPr>
              <a:t>AV13S3AJ52TCR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T Cell</a:t>
            </a:r>
            <a:r>
              <a:rPr lang="en-US" sz="1400">
                <a:solidFill>
                  <a:schemeClr val="bg1"/>
                </a:solidFill>
                <a:latin typeface="Arial" pitchFamily="34" charset="0"/>
              </a:rPr>
              <a:t> Clones</a:t>
            </a:r>
          </a:p>
          <a:p>
            <a:r>
              <a:rPr lang="en-US" sz="1800" b="1">
                <a:solidFill>
                  <a:srgbClr val="FFCC66"/>
                </a:solidFill>
                <a:latin typeface="Arial" pitchFamily="34" charset="0"/>
              </a:rPr>
              <a:t>4) Insulin Peptide B:15-23</a:t>
            </a:r>
            <a:r>
              <a:rPr lang="en-US" sz="1800">
                <a:solidFill>
                  <a:srgbClr val="FFCC66"/>
                </a:solidFill>
              </a:rPr>
              <a:t> </a:t>
            </a:r>
          </a:p>
          <a:p>
            <a:r>
              <a:rPr lang="en-US" sz="1800">
                <a:solidFill>
                  <a:schemeClr val="tx2"/>
                </a:solidFill>
              </a:rPr>
              <a:t>	 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Recognized by pathogenic CD8 T cell clone from NOD mice </a:t>
            </a:r>
          </a:p>
          <a:p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    	 A high percentage of K</a:t>
            </a:r>
            <a:r>
              <a:rPr lang="en-US" sz="2000" baseline="30000">
                <a:solidFill>
                  <a:schemeClr val="tx2"/>
                </a:solidFill>
                <a:latin typeface="Arial" pitchFamily="34" charset="0"/>
              </a:rPr>
              <a:t>d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 CD8 T cells recognize</a:t>
            </a:r>
          </a:p>
          <a:p>
            <a:endParaRPr lang="en-US" sz="2000">
              <a:solidFill>
                <a:schemeClr val="tx2"/>
              </a:solidFill>
              <a:latin typeface="Arial" pitchFamily="34" charset="0"/>
            </a:endParaRPr>
          </a:p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1) D. Wegmann et al. (1994) Eur J Immunol 24,1853-1857 etc.</a:t>
            </a:r>
          </a:p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2) Eric Simone et al. (1997) Proc Natl Acad Sci USA 94,2518-2521	</a:t>
            </a:r>
          </a:p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3) Abiru N. et al.(2000) J Autoimmune 14:231-237</a:t>
            </a:r>
          </a:p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4) F. Susan Wong et al. (1999) Nature Medicine5.9:1026-1031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435975" y="64611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8" name="Worksheet" r:id="rId3" imgW="5457600" imgH="2721600" progId="Excel.Sheet.8">
              <p:embed/>
            </p:oleObj>
          </a:graphicData>
        </a:graphic>
      </p:graphicFrame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629400" y="1371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effectLst/>
                <a:latin typeface="Times" pitchFamily="18" charset="0"/>
                <a:ea typeface="Osaka" charset="-128"/>
              </a:rPr>
              <a:t>B:9-23 Peptide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435975" y="651827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3200" b="1" u="sng">
                <a:latin typeface="Arial Unicode MS" pitchFamily="34" charset="-128"/>
              </a:rPr>
              <a:t>Induction</a:t>
            </a:r>
            <a:br>
              <a:rPr lang="en-US" sz="3200" b="1" u="sng">
                <a:latin typeface="Arial Unicode MS" pitchFamily="34" charset="-128"/>
              </a:rPr>
            </a:br>
            <a:r>
              <a:rPr lang="en-US" sz="3200" b="1" u="sng">
                <a:latin typeface="Arial Unicode MS" pitchFamily="34" charset="-128"/>
              </a:rPr>
              <a:t>Insulin Autoantibodies/Insulitis/Diabetes</a:t>
            </a:r>
            <a:r>
              <a:rPr lang="en-US" sz="3200" b="1">
                <a:latin typeface="Arial Unicode MS" pitchFamily="34" charset="-128"/>
              </a:rPr>
              <a:t/>
            </a:r>
            <a:br>
              <a:rPr lang="en-US" sz="3200" b="1">
                <a:latin typeface="Arial Unicode MS" pitchFamily="34" charset="-128"/>
              </a:rPr>
            </a:br>
            <a:endParaRPr lang="en-US" sz="3200" b="1">
              <a:latin typeface="Arial Unicode MS" pitchFamily="34" charset="-128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62000" y="2514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effectLst/>
                <a:latin typeface="Arial Unicode MS" pitchFamily="34" charset="-128"/>
                <a:ea typeface="Osaka" charset="-128"/>
              </a:rPr>
              <a:t>B:9-23 Peptide  -----     </a:t>
            </a:r>
            <a:r>
              <a:rPr kumimoji="0" lang="en-US" sz="3200" b="1" u="sng">
                <a:effectLst/>
                <a:latin typeface="Arial Unicode MS" pitchFamily="34" charset="-128"/>
                <a:ea typeface="Osaka" charset="-128"/>
              </a:rPr>
              <a:t>Insulin Autoantibodies</a:t>
            </a:r>
            <a:r>
              <a:rPr kumimoji="0" lang="en-US" sz="3200" b="1">
                <a:effectLst/>
                <a:latin typeface="Arial Unicode MS" pitchFamily="34" charset="-128"/>
                <a:ea typeface="Osaka" charset="-128"/>
              </a:rPr>
              <a:t> 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effectLst/>
                <a:latin typeface="Arial Unicode MS" pitchFamily="34" charset="-128"/>
                <a:ea typeface="Osaka" charset="-128"/>
              </a:rPr>
              <a:t>B:9-23 Peptide + Poly-IC ------       </a:t>
            </a:r>
            <a:r>
              <a:rPr kumimoji="0" lang="en-US" sz="3200" b="1" u="sng">
                <a:effectLst/>
                <a:latin typeface="Arial Unicode MS" pitchFamily="34" charset="-128"/>
                <a:ea typeface="Osaka" charset="-128"/>
              </a:rPr>
              <a:t>Insulitis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52400" y="49530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 b="1">
                <a:effectLst/>
                <a:latin typeface="Arial Unicode MS" pitchFamily="34" charset="-128"/>
                <a:ea typeface="Osaka" charset="-128"/>
              </a:rPr>
              <a:t>B:9-23 Peptide + Poly-IC + B7.1 Islet -- </a:t>
            </a:r>
            <a:r>
              <a:rPr kumimoji="0" lang="en-US" sz="3200" b="1" u="sng">
                <a:effectLst/>
                <a:latin typeface="Arial Unicode MS" pitchFamily="34" charset="-128"/>
                <a:ea typeface="Osaka" charset="-128"/>
              </a:rPr>
              <a:t>Diabetes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8288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18288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219200" y="6019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b="1">
                <a:effectLst/>
                <a:latin typeface="Arial Unicode MS" pitchFamily="34" charset="-128"/>
                <a:ea typeface="Osaka" charset="-128"/>
              </a:rPr>
              <a:t>Moriyama et al. PNAS 99: 5539-5544, 2002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/>
              <a:t>Experimental Autoimmune Diabetes:</a:t>
            </a:r>
            <a:br>
              <a:rPr lang="en-US"/>
            </a:br>
            <a:r>
              <a:rPr lang="en-US"/>
              <a:t>H-2</a:t>
            </a:r>
            <a:r>
              <a:rPr lang="en-US" baseline="30000"/>
              <a:t>d</a:t>
            </a:r>
            <a:r>
              <a:rPr lang="en-US"/>
              <a:t> (of Balb/c)+Insulin B:9-23</a:t>
            </a:r>
          </a:p>
        </p:txBody>
      </p:sp>
      <p:graphicFrame>
        <p:nvGraphicFramePr>
          <p:cNvPr id="68686" name="Group 78"/>
          <p:cNvGraphicFramePr>
            <a:graphicFrameLocks noGrp="1"/>
          </p:cNvGraphicFramePr>
          <p:nvPr>
            <p:ph type="tbl" idx="1"/>
          </p:nvPr>
        </p:nvGraphicFramePr>
        <p:xfrm>
          <a:off x="163513" y="1752600"/>
          <a:ext cx="8980487" cy="4350386"/>
        </p:xfrm>
        <a:graphic>
          <a:graphicData uri="http://schemas.openxmlformats.org/drawingml/2006/table">
            <a:tbl>
              <a:tblPr/>
              <a:tblGrid>
                <a:gridCol w="1282700"/>
                <a:gridCol w="1284287"/>
                <a:gridCol w="1282700"/>
                <a:gridCol w="1281113"/>
                <a:gridCol w="915987"/>
                <a:gridCol w="1377950"/>
                <a:gridCol w="15557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H-2</a:t>
                      </a:r>
                      <a:r>
                        <a:rPr kumimoji="1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B:9-23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Poly-IC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Islet   B-7.1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IAA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Insulitis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Osaka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85" name="Text Box 77"/>
          <p:cNvSpPr txBox="1">
            <a:spLocks noChangeArrowheads="1"/>
          </p:cNvSpPr>
          <p:nvPr/>
        </p:nvSpPr>
        <p:spPr bwMode="auto">
          <a:xfrm>
            <a:off x="341313" y="6332538"/>
            <a:ext cx="651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Moriyama et al, PNAS 99: 5539-5544, 2002</a:t>
            </a:r>
          </a:p>
        </p:txBody>
      </p:sp>
      <p:sp>
        <p:nvSpPr>
          <p:cNvPr id="68687" name="Text Box 79"/>
          <p:cNvSpPr txBox="1">
            <a:spLocks noChangeArrowheads="1"/>
          </p:cNvSpPr>
          <p:nvPr/>
        </p:nvSpPr>
        <p:spPr bwMode="auto">
          <a:xfrm>
            <a:off x="8010525" y="633253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BDC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186737" cy="1143000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Rapid induction of IAA by Insulin B:9-23 peptide Imunization in Normal BALB/c mice </a:t>
            </a:r>
            <a:r>
              <a:rPr lang="en-US" sz="2800"/>
              <a:t/>
            </a:r>
            <a:br>
              <a:rPr lang="en-US" sz="2800"/>
            </a:br>
            <a:endParaRPr lang="en-US" sz="200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609600" y="1374775"/>
            <a:ext cx="8005763" cy="4949825"/>
            <a:chOff x="203" y="770"/>
            <a:chExt cx="5042" cy="3118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587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3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1042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4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1499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5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954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6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2410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7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2865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8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3320" y="3475"/>
              <a:ext cx="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9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736" y="3475"/>
              <a:ext cx="1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10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4197" y="3475"/>
              <a:ext cx="1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11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4647" y="3475"/>
              <a:ext cx="1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12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5103" y="3475"/>
              <a:ext cx="1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13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203" y="3043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0.001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284" y="2530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0.01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365" y="2017"/>
              <a:ext cx="1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0.1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487" y="150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/>
          </p:nvSpPr>
          <p:spPr bwMode="auto">
            <a:xfrm>
              <a:off x="406" y="990"/>
              <a:ext cx="1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10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1083" y="1818"/>
              <a:ext cx="3646" cy="1485"/>
            </a:xfrm>
            <a:custGeom>
              <a:avLst/>
              <a:gdLst/>
              <a:ahLst/>
              <a:cxnLst>
                <a:cxn ang="0">
                  <a:pos x="0" y="2971"/>
                </a:cxn>
                <a:cxn ang="0">
                  <a:pos x="912" y="2971"/>
                </a:cxn>
                <a:cxn ang="0">
                  <a:pos x="1823" y="2254"/>
                </a:cxn>
                <a:cxn ang="0">
                  <a:pos x="2735" y="1709"/>
                </a:cxn>
                <a:cxn ang="0">
                  <a:pos x="3646" y="864"/>
                </a:cxn>
                <a:cxn ang="0">
                  <a:pos x="4557" y="0"/>
                </a:cxn>
                <a:cxn ang="0">
                  <a:pos x="5469" y="57"/>
                </a:cxn>
                <a:cxn ang="0">
                  <a:pos x="6380" y="398"/>
                </a:cxn>
                <a:cxn ang="0">
                  <a:pos x="7291" y="499"/>
                </a:cxn>
              </a:cxnLst>
              <a:rect l="0" t="0" r="r" b="b"/>
              <a:pathLst>
                <a:path w="7291" h="2971">
                  <a:moveTo>
                    <a:pt x="0" y="2971"/>
                  </a:moveTo>
                  <a:lnTo>
                    <a:pt x="912" y="2971"/>
                  </a:lnTo>
                  <a:lnTo>
                    <a:pt x="1823" y="2254"/>
                  </a:lnTo>
                  <a:lnTo>
                    <a:pt x="2735" y="1709"/>
                  </a:lnTo>
                  <a:lnTo>
                    <a:pt x="3646" y="864"/>
                  </a:lnTo>
                  <a:lnTo>
                    <a:pt x="4557" y="0"/>
                  </a:lnTo>
                  <a:lnTo>
                    <a:pt x="5469" y="57"/>
                  </a:lnTo>
                  <a:lnTo>
                    <a:pt x="6380" y="398"/>
                  </a:lnTo>
                  <a:lnTo>
                    <a:pt x="7291" y="499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1051" y="3271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1507" y="3271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1962" y="2912"/>
              <a:ext cx="65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2418" y="2640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2874" y="2217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3330" y="1785"/>
              <a:ext cx="64" cy="65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3785" y="1814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4241" y="1984"/>
              <a:ext cx="64" cy="65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4697" y="2035"/>
              <a:ext cx="64" cy="64"/>
            </a:xfrm>
            <a:prstGeom prst="ellipse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Freeform 30"/>
            <p:cNvSpPr>
              <a:spLocks/>
            </p:cNvSpPr>
            <p:nvPr/>
          </p:nvSpPr>
          <p:spPr bwMode="auto">
            <a:xfrm>
              <a:off x="1083" y="2065"/>
              <a:ext cx="3646" cy="1238"/>
            </a:xfrm>
            <a:custGeom>
              <a:avLst/>
              <a:gdLst/>
              <a:ahLst/>
              <a:cxnLst>
                <a:cxn ang="0">
                  <a:pos x="0" y="2475"/>
                </a:cxn>
                <a:cxn ang="0">
                  <a:pos x="912" y="2475"/>
                </a:cxn>
                <a:cxn ang="0">
                  <a:pos x="1823" y="1496"/>
                </a:cxn>
                <a:cxn ang="0">
                  <a:pos x="2735" y="436"/>
                </a:cxn>
                <a:cxn ang="0">
                  <a:pos x="3646" y="474"/>
                </a:cxn>
                <a:cxn ang="0">
                  <a:pos x="4557" y="0"/>
                </a:cxn>
                <a:cxn ang="0">
                  <a:pos x="5469" y="263"/>
                </a:cxn>
                <a:cxn ang="0">
                  <a:pos x="6380" y="459"/>
                </a:cxn>
                <a:cxn ang="0">
                  <a:pos x="7291" y="91"/>
                </a:cxn>
              </a:cxnLst>
              <a:rect l="0" t="0" r="r" b="b"/>
              <a:pathLst>
                <a:path w="7291" h="2475">
                  <a:moveTo>
                    <a:pt x="0" y="2475"/>
                  </a:moveTo>
                  <a:lnTo>
                    <a:pt x="912" y="2475"/>
                  </a:lnTo>
                  <a:lnTo>
                    <a:pt x="1823" y="1496"/>
                  </a:lnTo>
                  <a:lnTo>
                    <a:pt x="2735" y="436"/>
                  </a:lnTo>
                  <a:lnTo>
                    <a:pt x="3646" y="474"/>
                  </a:lnTo>
                  <a:lnTo>
                    <a:pt x="4557" y="0"/>
                  </a:lnTo>
                  <a:lnTo>
                    <a:pt x="5469" y="263"/>
                  </a:lnTo>
                  <a:lnTo>
                    <a:pt x="6380" y="459"/>
                  </a:lnTo>
                  <a:lnTo>
                    <a:pt x="7291" y="91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1051" y="3271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1507" y="3271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1962" y="2781"/>
              <a:ext cx="65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2418" y="2251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2874" y="2270"/>
              <a:ext cx="64" cy="65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3330" y="2033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3785" y="2165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4241" y="2263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4697" y="2079"/>
              <a:ext cx="64" cy="64"/>
            </a:xfrm>
            <a:prstGeom prst="ellips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auto">
            <a:xfrm>
              <a:off x="1083" y="1803"/>
              <a:ext cx="3646" cy="1500"/>
            </a:xfrm>
            <a:custGeom>
              <a:avLst/>
              <a:gdLst/>
              <a:ahLst/>
              <a:cxnLst>
                <a:cxn ang="0">
                  <a:pos x="0" y="3001"/>
                </a:cxn>
                <a:cxn ang="0">
                  <a:pos x="912" y="3001"/>
                </a:cxn>
                <a:cxn ang="0">
                  <a:pos x="1823" y="1566"/>
                </a:cxn>
                <a:cxn ang="0">
                  <a:pos x="2735" y="332"/>
                </a:cxn>
                <a:cxn ang="0">
                  <a:pos x="3646" y="507"/>
                </a:cxn>
                <a:cxn ang="0">
                  <a:pos x="4557" y="0"/>
                </a:cxn>
                <a:cxn ang="0">
                  <a:pos x="5469" y="60"/>
                </a:cxn>
                <a:cxn ang="0">
                  <a:pos x="6380" y="192"/>
                </a:cxn>
                <a:cxn ang="0">
                  <a:pos x="7291" y="299"/>
                </a:cxn>
              </a:cxnLst>
              <a:rect l="0" t="0" r="r" b="b"/>
              <a:pathLst>
                <a:path w="7291" h="3001">
                  <a:moveTo>
                    <a:pt x="0" y="3001"/>
                  </a:moveTo>
                  <a:lnTo>
                    <a:pt x="912" y="3001"/>
                  </a:lnTo>
                  <a:lnTo>
                    <a:pt x="1823" y="1566"/>
                  </a:lnTo>
                  <a:lnTo>
                    <a:pt x="2735" y="332"/>
                  </a:lnTo>
                  <a:lnTo>
                    <a:pt x="3646" y="507"/>
                  </a:lnTo>
                  <a:lnTo>
                    <a:pt x="4557" y="0"/>
                  </a:lnTo>
                  <a:lnTo>
                    <a:pt x="5469" y="60"/>
                  </a:lnTo>
                  <a:lnTo>
                    <a:pt x="6380" y="192"/>
                  </a:lnTo>
                  <a:lnTo>
                    <a:pt x="7291" y="299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Rectangle 41"/>
            <p:cNvSpPr>
              <a:spLocks noChangeArrowheads="1"/>
            </p:cNvSpPr>
            <p:nvPr/>
          </p:nvSpPr>
          <p:spPr bwMode="auto">
            <a:xfrm>
              <a:off x="1067" y="3287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Rectangle 42"/>
            <p:cNvSpPr>
              <a:spLocks noChangeArrowheads="1"/>
            </p:cNvSpPr>
            <p:nvPr/>
          </p:nvSpPr>
          <p:spPr bwMode="auto">
            <a:xfrm>
              <a:off x="1523" y="3287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Rectangle 43"/>
            <p:cNvSpPr>
              <a:spLocks noChangeArrowheads="1"/>
            </p:cNvSpPr>
            <p:nvPr/>
          </p:nvSpPr>
          <p:spPr bwMode="auto">
            <a:xfrm>
              <a:off x="1979" y="2569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Rectangle 44"/>
            <p:cNvSpPr>
              <a:spLocks noChangeArrowheads="1"/>
            </p:cNvSpPr>
            <p:nvPr/>
          </p:nvSpPr>
          <p:spPr bwMode="auto">
            <a:xfrm>
              <a:off x="2434" y="1952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Rectangle 45"/>
            <p:cNvSpPr>
              <a:spLocks noChangeArrowheads="1"/>
            </p:cNvSpPr>
            <p:nvPr/>
          </p:nvSpPr>
          <p:spPr bwMode="auto">
            <a:xfrm>
              <a:off x="2890" y="2040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Rectangle 46"/>
            <p:cNvSpPr>
              <a:spLocks noChangeArrowheads="1"/>
            </p:cNvSpPr>
            <p:nvPr/>
          </p:nvSpPr>
          <p:spPr bwMode="auto">
            <a:xfrm>
              <a:off x="3346" y="1787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Rectangle 47"/>
            <p:cNvSpPr>
              <a:spLocks noChangeArrowheads="1"/>
            </p:cNvSpPr>
            <p:nvPr/>
          </p:nvSpPr>
          <p:spPr bwMode="auto">
            <a:xfrm>
              <a:off x="3801" y="1816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Rectangle 48"/>
            <p:cNvSpPr>
              <a:spLocks noChangeArrowheads="1"/>
            </p:cNvSpPr>
            <p:nvPr/>
          </p:nvSpPr>
          <p:spPr bwMode="auto">
            <a:xfrm>
              <a:off x="4257" y="1882"/>
              <a:ext cx="32" cy="33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Rectangle 49"/>
            <p:cNvSpPr>
              <a:spLocks noChangeArrowheads="1"/>
            </p:cNvSpPr>
            <p:nvPr/>
          </p:nvSpPr>
          <p:spPr bwMode="auto">
            <a:xfrm>
              <a:off x="4713" y="1936"/>
              <a:ext cx="32" cy="32"/>
            </a:xfrm>
            <a:prstGeom prst="rect">
              <a:avLst/>
            </a:prstGeom>
            <a:solidFill>
              <a:srgbClr val="FFFFC2"/>
            </a:solidFill>
            <a:ln w="1588">
              <a:solidFill>
                <a:srgbClr val="FFFFC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Freeform 50"/>
            <p:cNvSpPr>
              <a:spLocks/>
            </p:cNvSpPr>
            <p:nvPr/>
          </p:nvSpPr>
          <p:spPr bwMode="auto">
            <a:xfrm>
              <a:off x="1083" y="2088"/>
              <a:ext cx="3646" cy="1215"/>
            </a:xfrm>
            <a:custGeom>
              <a:avLst/>
              <a:gdLst/>
              <a:ahLst/>
              <a:cxnLst>
                <a:cxn ang="0">
                  <a:pos x="0" y="2430"/>
                </a:cxn>
                <a:cxn ang="0">
                  <a:pos x="912" y="2430"/>
                </a:cxn>
                <a:cxn ang="0">
                  <a:pos x="1823" y="1941"/>
                </a:cxn>
                <a:cxn ang="0">
                  <a:pos x="2735" y="240"/>
                </a:cxn>
                <a:cxn ang="0">
                  <a:pos x="3646" y="363"/>
                </a:cxn>
                <a:cxn ang="0">
                  <a:pos x="4557" y="0"/>
                </a:cxn>
                <a:cxn ang="0">
                  <a:pos x="5469" y="165"/>
                </a:cxn>
                <a:cxn ang="0">
                  <a:pos x="6380" y="363"/>
                </a:cxn>
                <a:cxn ang="0">
                  <a:pos x="7291" y="482"/>
                </a:cxn>
              </a:cxnLst>
              <a:rect l="0" t="0" r="r" b="b"/>
              <a:pathLst>
                <a:path w="7291" h="2430">
                  <a:moveTo>
                    <a:pt x="0" y="2430"/>
                  </a:moveTo>
                  <a:lnTo>
                    <a:pt x="912" y="2430"/>
                  </a:lnTo>
                  <a:lnTo>
                    <a:pt x="1823" y="1941"/>
                  </a:lnTo>
                  <a:lnTo>
                    <a:pt x="2735" y="240"/>
                  </a:lnTo>
                  <a:lnTo>
                    <a:pt x="3646" y="363"/>
                  </a:lnTo>
                  <a:lnTo>
                    <a:pt x="4557" y="0"/>
                  </a:lnTo>
                  <a:lnTo>
                    <a:pt x="5469" y="165"/>
                  </a:lnTo>
                  <a:lnTo>
                    <a:pt x="6380" y="363"/>
                  </a:lnTo>
                  <a:lnTo>
                    <a:pt x="7291" y="482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Freeform 51"/>
            <p:cNvSpPr>
              <a:spLocks/>
            </p:cNvSpPr>
            <p:nvPr/>
          </p:nvSpPr>
          <p:spPr bwMode="auto">
            <a:xfrm>
              <a:off x="1035" y="3255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3" y="96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3" y="96"/>
                  </a:lnTo>
                  <a:lnTo>
                    <a:pt x="96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Freeform 52"/>
            <p:cNvSpPr>
              <a:spLocks/>
            </p:cNvSpPr>
            <p:nvPr/>
          </p:nvSpPr>
          <p:spPr bwMode="auto">
            <a:xfrm>
              <a:off x="1491" y="3255"/>
              <a:ext cx="96" cy="96"/>
            </a:xfrm>
            <a:custGeom>
              <a:avLst/>
              <a:gdLst/>
              <a:ahLst/>
              <a:cxnLst>
                <a:cxn ang="0">
                  <a:pos x="97" y="193"/>
                </a:cxn>
                <a:cxn ang="0">
                  <a:pos x="0" y="96"/>
                </a:cxn>
                <a:cxn ang="0">
                  <a:pos x="97" y="0"/>
                </a:cxn>
                <a:cxn ang="0">
                  <a:pos x="193" y="96"/>
                </a:cxn>
                <a:cxn ang="0">
                  <a:pos x="97" y="193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0" y="96"/>
                  </a:lnTo>
                  <a:lnTo>
                    <a:pt x="97" y="0"/>
                  </a:lnTo>
                  <a:lnTo>
                    <a:pt x="193" y="96"/>
                  </a:lnTo>
                  <a:lnTo>
                    <a:pt x="97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Freeform 53"/>
            <p:cNvSpPr>
              <a:spLocks/>
            </p:cNvSpPr>
            <p:nvPr/>
          </p:nvSpPr>
          <p:spPr bwMode="auto">
            <a:xfrm>
              <a:off x="1946" y="3010"/>
              <a:ext cx="97" cy="97"/>
            </a:xfrm>
            <a:custGeom>
              <a:avLst/>
              <a:gdLst/>
              <a:ahLst/>
              <a:cxnLst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2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2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Freeform 54"/>
            <p:cNvSpPr>
              <a:spLocks/>
            </p:cNvSpPr>
            <p:nvPr/>
          </p:nvSpPr>
          <p:spPr bwMode="auto">
            <a:xfrm>
              <a:off x="2402" y="2160"/>
              <a:ext cx="96" cy="96"/>
            </a:xfrm>
            <a:custGeom>
              <a:avLst/>
              <a:gdLst/>
              <a:ahLst/>
              <a:cxnLst>
                <a:cxn ang="0">
                  <a:pos x="97" y="192"/>
                </a:cxn>
                <a:cxn ang="0">
                  <a:pos x="0" y="96"/>
                </a:cxn>
                <a:cxn ang="0">
                  <a:pos x="97" y="0"/>
                </a:cxn>
                <a:cxn ang="0">
                  <a:pos x="193" y="96"/>
                </a:cxn>
                <a:cxn ang="0">
                  <a:pos x="97" y="192"/>
                </a:cxn>
              </a:cxnLst>
              <a:rect l="0" t="0" r="r" b="b"/>
              <a:pathLst>
                <a:path w="193" h="192">
                  <a:moveTo>
                    <a:pt x="97" y="192"/>
                  </a:moveTo>
                  <a:lnTo>
                    <a:pt x="0" y="96"/>
                  </a:lnTo>
                  <a:lnTo>
                    <a:pt x="97" y="0"/>
                  </a:lnTo>
                  <a:lnTo>
                    <a:pt x="193" y="96"/>
                  </a:lnTo>
                  <a:lnTo>
                    <a:pt x="97" y="192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55"/>
            <p:cNvSpPr>
              <a:spLocks/>
            </p:cNvSpPr>
            <p:nvPr/>
          </p:nvSpPr>
          <p:spPr bwMode="auto">
            <a:xfrm>
              <a:off x="2858" y="2222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56"/>
            <p:cNvSpPr>
              <a:spLocks/>
            </p:cNvSpPr>
            <p:nvPr/>
          </p:nvSpPr>
          <p:spPr bwMode="auto">
            <a:xfrm>
              <a:off x="3313" y="2040"/>
              <a:ext cx="97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3" y="96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3" y="96"/>
                  </a:lnTo>
                  <a:lnTo>
                    <a:pt x="96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57"/>
            <p:cNvSpPr>
              <a:spLocks/>
            </p:cNvSpPr>
            <p:nvPr/>
          </p:nvSpPr>
          <p:spPr bwMode="auto">
            <a:xfrm>
              <a:off x="3769" y="2122"/>
              <a:ext cx="97" cy="96"/>
            </a:xfrm>
            <a:custGeom>
              <a:avLst/>
              <a:gdLst/>
              <a:ahLst/>
              <a:cxnLst>
                <a:cxn ang="0">
                  <a:pos x="97" y="193"/>
                </a:cxn>
                <a:cxn ang="0">
                  <a:pos x="0" y="97"/>
                </a:cxn>
                <a:cxn ang="0">
                  <a:pos x="97" y="0"/>
                </a:cxn>
                <a:cxn ang="0">
                  <a:pos x="193" y="97"/>
                </a:cxn>
                <a:cxn ang="0">
                  <a:pos x="97" y="193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3" y="97"/>
                  </a:lnTo>
                  <a:lnTo>
                    <a:pt x="97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Freeform 58"/>
            <p:cNvSpPr>
              <a:spLocks/>
            </p:cNvSpPr>
            <p:nvPr/>
          </p:nvSpPr>
          <p:spPr bwMode="auto">
            <a:xfrm>
              <a:off x="4225" y="2222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3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Freeform 59"/>
            <p:cNvSpPr>
              <a:spLocks/>
            </p:cNvSpPr>
            <p:nvPr/>
          </p:nvSpPr>
          <p:spPr bwMode="auto">
            <a:xfrm>
              <a:off x="4681" y="2281"/>
              <a:ext cx="96" cy="96"/>
            </a:xfrm>
            <a:custGeom>
              <a:avLst/>
              <a:gdLst/>
              <a:ahLst/>
              <a:cxnLst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3" y="96"/>
                </a:cxn>
                <a:cxn ang="0">
                  <a:pos x="96" y="192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3" y="96"/>
                  </a:lnTo>
                  <a:lnTo>
                    <a:pt x="96" y="192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Freeform 60"/>
            <p:cNvSpPr>
              <a:spLocks/>
            </p:cNvSpPr>
            <p:nvPr/>
          </p:nvSpPr>
          <p:spPr bwMode="auto">
            <a:xfrm>
              <a:off x="1083" y="1687"/>
              <a:ext cx="3646" cy="1616"/>
            </a:xfrm>
            <a:custGeom>
              <a:avLst/>
              <a:gdLst/>
              <a:ahLst/>
              <a:cxnLst>
                <a:cxn ang="0">
                  <a:pos x="0" y="3232"/>
                </a:cxn>
                <a:cxn ang="0">
                  <a:pos x="912" y="3232"/>
                </a:cxn>
                <a:cxn ang="0">
                  <a:pos x="1823" y="1028"/>
                </a:cxn>
                <a:cxn ang="0">
                  <a:pos x="2735" y="327"/>
                </a:cxn>
                <a:cxn ang="0">
                  <a:pos x="3646" y="224"/>
                </a:cxn>
                <a:cxn ang="0">
                  <a:pos x="4557" y="0"/>
                </a:cxn>
                <a:cxn ang="0">
                  <a:pos x="5469" y="259"/>
                </a:cxn>
                <a:cxn ang="0">
                  <a:pos x="6380" y="304"/>
                </a:cxn>
                <a:cxn ang="0">
                  <a:pos x="7291" y="406"/>
                </a:cxn>
              </a:cxnLst>
              <a:rect l="0" t="0" r="r" b="b"/>
              <a:pathLst>
                <a:path w="7291" h="3232">
                  <a:moveTo>
                    <a:pt x="0" y="3232"/>
                  </a:moveTo>
                  <a:lnTo>
                    <a:pt x="912" y="3232"/>
                  </a:lnTo>
                  <a:lnTo>
                    <a:pt x="1823" y="1028"/>
                  </a:lnTo>
                  <a:lnTo>
                    <a:pt x="2735" y="327"/>
                  </a:lnTo>
                  <a:lnTo>
                    <a:pt x="3646" y="224"/>
                  </a:lnTo>
                  <a:lnTo>
                    <a:pt x="4557" y="0"/>
                  </a:lnTo>
                  <a:lnTo>
                    <a:pt x="5469" y="259"/>
                  </a:lnTo>
                  <a:lnTo>
                    <a:pt x="6380" y="304"/>
                  </a:lnTo>
                  <a:lnTo>
                    <a:pt x="7291" y="406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Freeform 61"/>
            <p:cNvSpPr>
              <a:spLocks/>
            </p:cNvSpPr>
            <p:nvPr/>
          </p:nvSpPr>
          <p:spPr bwMode="auto">
            <a:xfrm>
              <a:off x="1035" y="3255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3" y="96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3" y="96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Freeform 62"/>
            <p:cNvSpPr>
              <a:spLocks/>
            </p:cNvSpPr>
            <p:nvPr/>
          </p:nvSpPr>
          <p:spPr bwMode="auto">
            <a:xfrm>
              <a:off x="1491" y="3255"/>
              <a:ext cx="96" cy="96"/>
            </a:xfrm>
            <a:custGeom>
              <a:avLst/>
              <a:gdLst/>
              <a:ahLst/>
              <a:cxnLst>
                <a:cxn ang="0">
                  <a:pos x="97" y="193"/>
                </a:cxn>
                <a:cxn ang="0">
                  <a:pos x="0" y="96"/>
                </a:cxn>
                <a:cxn ang="0">
                  <a:pos x="97" y="0"/>
                </a:cxn>
                <a:cxn ang="0">
                  <a:pos x="193" y="96"/>
                </a:cxn>
                <a:cxn ang="0">
                  <a:pos x="97" y="193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0" y="96"/>
                  </a:lnTo>
                  <a:lnTo>
                    <a:pt x="97" y="0"/>
                  </a:lnTo>
                  <a:lnTo>
                    <a:pt x="193" y="96"/>
                  </a:lnTo>
                  <a:lnTo>
                    <a:pt x="97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Freeform 63"/>
            <p:cNvSpPr>
              <a:spLocks/>
            </p:cNvSpPr>
            <p:nvPr/>
          </p:nvSpPr>
          <p:spPr bwMode="auto">
            <a:xfrm>
              <a:off x="1946" y="2153"/>
              <a:ext cx="97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Freeform 64"/>
            <p:cNvSpPr>
              <a:spLocks/>
            </p:cNvSpPr>
            <p:nvPr/>
          </p:nvSpPr>
          <p:spPr bwMode="auto">
            <a:xfrm>
              <a:off x="2402" y="1802"/>
              <a:ext cx="96" cy="96"/>
            </a:xfrm>
            <a:custGeom>
              <a:avLst/>
              <a:gdLst/>
              <a:ahLst/>
              <a:cxnLst>
                <a:cxn ang="0">
                  <a:pos x="97" y="193"/>
                </a:cxn>
                <a:cxn ang="0">
                  <a:pos x="0" y="97"/>
                </a:cxn>
                <a:cxn ang="0">
                  <a:pos x="97" y="0"/>
                </a:cxn>
                <a:cxn ang="0">
                  <a:pos x="193" y="97"/>
                </a:cxn>
                <a:cxn ang="0">
                  <a:pos x="97" y="193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3" y="97"/>
                  </a:lnTo>
                  <a:lnTo>
                    <a:pt x="97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Freeform 65"/>
            <p:cNvSpPr>
              <a:spLocks/>
            </p:cNvSpPr>
            <p:nvPr/>
          </p:nvSpPr>
          <p:spPr bwMode="auto">
            <a:xfrm>
              <a:off x="2858" y="1751"/>
              <a:ext cx="96" cy="96"/>
            </a:xfrm>
            <a:custGeom>
              <a:avLst/>
              <a:gdLst/>
              <a:ahLst/>
              <a:cxnLst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2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2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Freeform 66"/>
            <p:cNvSpPr>
              <a:spLocks/>
            </p:cNvSpPr>
            <p:nvPr/>
          </p:nvSpPr>
          <p:spPr bwMode="auto">
            <a:xfrm>
              <a:off x="3313" y="1639"/>
              <a:ext cx="97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3" y="96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3" y="96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Freeform 67"/>
            <p:cNvSpPr>
              <a:spLocks/>
            </p:cNvSpPr>
            <p:nvPr/>
          </p:nvSpPr>
          <p:spPr bwMode="auto">
            <a:xfrm>
              <a:off x="3769" y="1768"/>
              <a:ext cx="97" cy="97"/>
            </a:xfrm>
            <a:custGeom>
              <a:avLst/>
              <a:gdLst/>
              <a:ahLst/>
              <a:cxnLst>
                <a:cxn ang="0">
                  <a:pos x="97" y="193"/>
                </a:cxn>
                <a:cxn ang="0">
                  <a:pos x="0" y="97"/>
                </a:cxn>
                <a:cxn ang="0">
                  <a:pos x="97" y="0"/>
                </a:cxn>
                <a:cxn ang="0">
                  <a:pos x="193" y="97"/>
                </a:cxn>
                <a:cxn ang="0">
                  <a:pos x="97" y="193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3" y="97"/>
                  </a:lnTo>
                  <a:lnTo>
                    <a:pt x="97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Freeform 68"/>
            <p:cNvSpPr>
              <a:spLocks/>
            </p:cNvSpPr>
            <p:nvPr/>
          </p:nvSpPr>
          <p:spPr bwMode="auto">
            <a:xfrm>
              <a:off x="4225" y="1791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19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Freeform 69"/>
            <p:cNvSpPr>
              <a:spLocks/>
            </p:cNvSpPr>
            <p:nvPr/>
          </p:nvSpPr>
          <p:spPr bwMode="auto">
            <a:xfrm>
              <a:off x="4681" y="1842"/>
              <a:ext cx="96" cy="96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0" y="97"/>
                </a:cxn>
                <a:cxn ang="0">
                  <a:pos x="96" y="0"/>
                </a:cxn>
                <a:cxn ang="0">
                  <a:pos x="193" y="97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lnTo>
                    <a:pt x="0" y="97"/>
                  </a:lnTo>
                  <a:lnTo>
                    <a:pt x="96" y="0"/>
                  </a:lnTo>
                  <a:lnTo>
                    <a:pt x="193" y="97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FFFFC2"/>
            </a:solidFill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Freeform 70"/>
            <p:cNvSpPr>
              <a:spLocks/>
            </p:cNvSpPr>
            <p:nvPr/>
          </p:nvSpPr>
          <p:spPr bwMode="auto">
            <a:xfrm>
              <a:off x="1083" y="2293"/>
              <a:ext cx="3646" cy="1010"/>
            </a:xfrm>
            <a:custGeom>
              <a:avLst/>
              <a:gdLst/>
              <a:ahLst/>
              <a:cxnLst>
                <a:cxn ang="0">
                  <a:pos x="0" y="2021"/>
                </a:cxn>
                <a:cxn ang="0">
                  <a:pos x="912" y="1712"/>
                </a:cxn>
                <a:cxn ang="0">
                  <a:pos x="1823" y="1304"/>
                </a:cxn>
                <a:cxn ang="0">
                  <a:pos x="2735" y="552"/>
                </a:cxn>
                <a:cxn ang="0">
                  <a:pos x="3646" y="491"/>
                </a:cxn>
                <a:cxn ang="0">
                  <a:pos x="4557" y="0"/>
                </a:cxn>
                <a:cxn ang="0">
                  <a:pos x="5469" y="67"/>
                </a:cxn>
                <a:cxn ang="0">
                  <a:pos x="6380" y="103"/>
                </a:cxn>
                <a:cxn ang="0">
                  <a:pos x="7291" y="134"/>
                </a:cxn>
              </a:cxnLst>
              <a:rect l="0" t="0" r="r" b="b"/>
              <a:pathLst>
                <a:path w="7291" h="2021">
                  <a:moveTo>
                    <a:pt x="0" y="2021"/>
                  </a:moveTo>
                  <a:lnTo>
                    <a:pt x="912" y="1712"/>
                  </a:lnTo>
                  <a:lnTo>
                    <a:pt x="1823" y="1304"/>
                  </a:lnTo>
                  <a:lnTo>
                    <a:pt x="2735" y="552"/>
                  </a:lnTo>
                  <a:lnTo>
                    <a:pt x="3646" y="491"/>
                  </a:lnTo>
                  <a:lnTo>
                    <a:pt x="4557" y="0"/>
                  </a:lnTo>
                  <a:lnTo>
                    <a:pt x="5469" y="67"/>
                  </a:lnTo>
                  <a:lnTo>
                    <a:pt x="6380" y="103"/>
                  </a:lnTo>
                  <a:lnTo>
                    <a:pt x="7291" y="134"/>
                  </a:lnTo>
                </a:path>
              </a:pathLst>
            </a:custGeom>
            <a:noFill/>
            <a:ln w="1588">
              <a:solidFill>
                <a:srgbClr val="FFFF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Line 71"/>
            <p:cNvSpPr>
              <a:spLocks noChangeShapeType="1"/>
            </p:cNvSpPr>
            <p:nvPr/>
          </p:nvSpPr>
          <p:spPr bwMode="auto">
            <a:xfrm>
              <a:off x="1038" y="3303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Line 72"/>
            <p:cNvSpPr>
              <a:spLocks noChangeShapeType="1"/>
            </p:cNvSpPr>
            <p:nvPr/>
          </p:nvSpPr>
          <p:spPr bwMode="auto">
            <a:xfrm flipV="1">
              <a:off x="1083" y="3258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Line 73"/>
            <p:cNvSpPr>
              <a:spLocks noChangeShapeType="1"/>
            </p:cNvSpPr>
            <p:nvPr/>
          </p:nvSpPr>
          <p:spPr bwMode="auto">
            <a:xfrm flipV="1">
              <a:off x="1038" y="3258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Line 74"/>
            <p:cNvSpPr>
              <a:spLocks noChangeShapeType="1"/>
            </p:cNvSpPr>
            <p:nvPr/>
          </p:nvSpPr>
          <p:spPr bwMode="auto">
            <a:xfrm>
              <a:off x="1038" y="3258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Line 75"/>
            <p:cNvSpPr>
              <a:spLocks noChangeShapeType="1"/>
            </p:cNvSpPr>
            <p:nvPr/>
          </p:nvSpPr>
          <p:spPr bwMode="auto">
            <a:xfrm>
              <a:off x="1494" y="3149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Line 76"/>
            <p:cNvSpPr>
              <a:spLocks noChangeShapeType="1"/>
            </p:cNvSpPr>
            <p:nvPr/>
          </p:nvSpPr>
          <p:spPr bwMode="auto">
            <a:xfrm flipV="1">
              <a:off x="1539" y="3104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Line 77"/>
            <p:cNvSpPr>
              <a:spLocks noChangeShapeType="1"/>
            </p:cNvSpPr>
            <p:nvPr/>
          </p:nvSpPr>
          <p:spPr bwMode="auto">
            <a:xfrm flipV="1">
              <a:off x="1494" y="310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Line 78"/>
            <p:cNvSpPr>
              <a:spLocks noChangeShapeType="1"/>
            </p:cNvSpPr>
            <p:nvPr/>
          </p:nvSpPr>
          <p:spPr bwMode="auto">
            <a:xfrm>
              <a:off x="1494" y="310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Line 79"/>
            <p:cNvSpPr>
              <a:spLocks noChangeShapeType="1"/>
            </p:cNvSpPr>
            <p:nvPr/>
          </p:nvSpPr>
          <p:spPr bwMode="auto">
            <a:xfrm>
              <a:off x="1949" y="2944"/>
              <a:ext cx="91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Line 80"/>
            <p:cNvSpPr>
              <a:spLocks noChangeShapeType="1"/>
            </p:cNvSpPr>
            <p:nvPr/>
          </p:nvSpPr>
          <p:spPr bwMode="auto">
            <a:xfrm flipV="1">
              <a:off x="1995" y="2899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Line 81"/>
            <p:cNvSpPr>
              <a:spLocks noChangeShapeType="1"/>
            </p:cNvSpPr>
            <p:nvPr/>
          </p:nvSpPr>
          <p:spPr bwMode="auto">
            <a:xfrm flipV="1">
              <a:off x="1949" y="2899"/>
              <a:ext cx="9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82"/>
            <p:cNvSpPr>
              <a:spLocks noChangeShapeType="1"/>
            </p:cNvSpPr>
            <p:nvPr/>
          </p:nvSpPr>
          <p:spPr bwMode="auto">
            <a:xfrm>
              <a:off x="1949" y="2899"/>
              <a:ext cx="9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Line 83"/>
            <p:cNvSpPr>
              <a:spLocks noChangeShapeType="1"/>
            </p:cNvSpPr>
            <p:nvPr/>
          </p:nvSpPr>
          <p:spPr bwMode="auto">
            <a:xfrm>
              <a:off x="2405" y="2569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Line 84"/>
            <p:cNvSpPr>
              <a:spLocks noChangeShapeType="1"/>
            </p:cNvSpPr>
            <p:nvPr/>
          </p:nvSpPr>
          <p:spPr bwMode="auto">
            <a:xfrm flipV="1">
              <a:off x="2450" y="2524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Line 85"/>
            <p:cNvSpPr>
              <a:spLocks noChangeShapeType="1"/>
            </p:cNvSpPr>
            <p:nvPr/>
          </p:nvSpPr>
          <p:spPr bwMode="auto">
            <a:xfrm flipV="1">
              <a:off x="2405" y="252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Line 86"/>
            <p:cNvSpPr>
              <a:spLocks noChangeShapeType="1"/>
            </p:cNvSpPr>
            <p:nvPr/>
          </p:nvSpPr>
          <p:spPr bwMode="auto">
            <a:xfrm>
              <a:off x="2405" y="252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Line 87"/>
            <p:cNvSpPr>
              <a:spLocks noChangeShapeType="1"/>
            </p:cNvSpPr>
            <p:nvPr/>
          </p:nvSpPr>
          <p:spPr bwMode="auto">
            <a:xfrm>
              <a:off x="2861" y="2538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Line 88"/>
            <p:cNvSpPr>
              <a:spLocks noChangeShapeType="1"/>
            </p:cNvSpPr>
            <p:nvPr/>
          </p:nvSpPr>
          <p:spPr bwMode="auto">
            <a:xfrm flipV="1">
              <a:off x="2906" y="2493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Line 89"/>
            <p:cNvSpPr>
              <a:spLocks noChangeShapeType="1"/>
            </p:cNvSpPr>
            <p:nvPr/>
          </p:nvSpPr>
          <p:spPr bwMode="auto">
            <a:xfrm flipV="1">
              <a:off x="2861" y="2493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Line 90"/>
            <p:cNvSpPr>
              <a:spLocks noChangeShapeType="1"/>
            </p:cNvSpPr>
            <p:nvPr/>
          </p:nvSpPr>
          <p:spPr bwMode="auto">
            <a:xfrm>
              <a:off x="2861" y="2493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Line 91"/>
            <p:cNvSpPr>
              <a:spLocks noChangeShapeType="1"/>
            </p:cNvSpPr>
            <p:nvPr/>
          </p:nvSpPr>
          <p:spPr bwMode="auto">
            <a:xfrm>
              <a:off x="3317" y="2293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Line 92"/>
            <p:cNvSpPr>
              <a:spLocks noChangeShapeType="1"/>
            </p:cNvSpPr>
            <p:nvPr/>
          </p:nvSpPr>
          <p:spPr bwMode="auto">
            <a:xfrm flipV="1">
              <a:off x="3362" y="2247"/>
              <a:ext cx="1" cy="9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Line 93"/>
            <p:cNvSpPr>
              <a:spLocks noChangeShapeType="1"/>
            </p:cNvSpPr>
            <p:nvPr/>
          </p:nvSpPr>
          <p:spPr bwMode="auto">
            <a:xfrm flipV="1">
              <a:off x="3317" y="2247"/>
              <a:ext cx="90" cy="9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Line 94"/>
            <p:cNvSpPr>
              <a:spLocks noChangeShapeType="1"/>
            </p:cNvSpPr>
            <p:nvPr/>
          </p:nvSpPr>
          <p:spPr bwMode="auto">
            <a:xfrm>
              <a:off x="3317" y="2247"/>
              <a:ext cx="90" cy="9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Line 95"/>
            <p:cNvSpPr>
              <a:spLocks noChangeShapeType="1"/>
            </p:cNvSpPr>
            <p:nvPr/>
          </p:nvSpPr>
          <p:spPr bwMode="auto">
            <a:xfrm>
              <a:off x="3772" y="2326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Line 96"/>
            <p:cNvSpPr>
              <a:spLocks noChangeShapeType="1"/>
            </p:cNvSpPr>
            <p:nvPr/>
          </p:nvSpPr>
          <p:spPr bwMode="auto">
            <a:xfrm flipV="1">
              <a:off x="3817" y="2281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Line 97"/>
            <p:cNvSpPr>
              <a:spLocks noChangeShapeType="1"/>
            </p:cNvSpPr>
            <p:nvPr/>
          </p:nvSpPr>
          <p:spPr bwMode="auto">
            <a:xfrm flipV="1">
              <a:off x="3772" y="2281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Line 98"/>
            <p:cNvSpPr>
              <a:spLocks noChangeShapeType="1"/>
            </p:cNvSpPr>
            <p:nvPr/>
          </p:nvSpPr>
          <p:spPr bwMode="auto">
            <a:xfrm>
              <a:off x="3772" y="2281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Line 99"/>
            <p:cNvSpPr>
              <a:spLocks noChangeShapeType="1"/>
            </p:cNvSpPr>
            <p:nvPr/>
          </p:nvSpPr>
          <p:spPr bwMode="auto">
            <a:xfrm>
              <a:off x="4228" y="2344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Line 100"/>
            <p:cNvSpPr>
              <a:spLocks noChangeShapeType="1"/>
            </p:cNvSpPr>
            <p:nvPr/>
          </p:nvSpPr>
          <p:spPr bwMode="auto">
            <a:xfrm flipV="1">
              <a:off x="4273" y="2299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Line 101"/>
            <p:cNvSpPr>
              <a:spLocks noChangeShapeType="1"/>
            </p:cNvSpPr>
            <p:nvPr/>
          </p:nvSpPr>
          <p:spPr bwMode="auto">
            <a:xfrm flipV="1">
              <a:off x="4228" y="2299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Line 102"/>
            <p:cNvSpPr>
              <a:spLocks noChangeShapeType="1"/>
            </p:cNvSpPr>
            <p:nvPr/>
          </p:nvSpPr>
          <p:spPr bwMode="auto">
            <a:xfrm>
              <a:off x="4228" y="2299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>
              <a:off x="4684" y="2359"/>
              <a:ext cx="90" cy="1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 flipV="1">
              <a:off x="4729" y="2314"/>
              <a:ext cx="1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 flipV="1">
              <a:off x="4684" y="231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Line 106"/>
            <p:cNvSpPr>
              <a:spLocks noChangeShapeType="1"/>
            </p:cNvSpPr>
            <p:nvPr/>
          </p:nvSpPr>
          <p:spPr bwMode="auto">
            <a:xfrm>
              <a:off x="4684" y="2314"/>
              <a:ext cx="90" cy="90"/>
            </a:xfrm>
            <a:prstGeom prst="line">
              <a:avLst/>
            </a:prstGeom>
            <a:noFill/>
            <a:ln w="1588">
              <a:solidFill>
                <a:srgbClr val="FFFF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Rectangle 107"/>
            <p:cNvSpPr>
              <a:spLocks noChangeArrowheads="1"/>
            </p:cNvSpPr>
            <p:nvPr/>
          </p:nvSpPr>
          <p:spPr bwMode="auto">
            <a:xfrm>
              <a:off x="2687" y="3715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b="1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weeks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203" y="770"/>
              <a:ext cx="6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b="1">
                  <a:solidFill>
                    <a:srgbClr val="FFFFFF"/>
                  </a:solidFill>
                  <a:effectLst/>
                  <a:latin typeface="Arial" pitchFamily="34" charset="0"/>
                  <a:ea typeface="Osaka" charset="-128"/>
                </a:rPr>
                <a:t>IAA (index)</a:t>
              </a:r>
              <a:endParaRPr lang="en-US" altLang="en-US" sz="1200">
                <a:effectLst/>
                <a:latin typeface="Times" pitchFamily="18" charset="0"/>
                <a:ea typeface="Osaka" charset="-128"/>
              </a:endParaRPr>
            </a:p>
          </p:txBody>
        </p:sp>
        <p:sp>
          <p:nvSpPr>
            <p:cNvPr id="54381" name="Line 109"/>
            <p:cNvSpPr>
              <a:spLocks noChangeShapeType="1"/>
            </p:cNvSpPr>
            <p:nvPr/>
          </p:nvSpPr>
          <p:spPr bwMode="auto">
            <a:xfrm flipV="1">
              <a:off x="855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Line 110"/>
            <p:cNvSpPr>
              <a:spLocks noChangeShapeType="1"/>
            </p:cNvSpPr>
            <p:nvPr/>
          </p:nvSpPr>
          <p:spPr bwMode="auto">
            <a:xfrm flipV="1">
              <a:off x="1311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Line 111"/>
            <p:cNvSpPr>
              <a:spLocks noChangeShapeType="1"/>
            </p:cNvSpPr>
            <p:nvPr/>
          </p:nvSpPr>
          <p:spPr bwMode="auto">
            <a:xfrm flipV="1">
              <a:off x="1767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Line 112"/>
            <p:cNvSpPr>
              <a:spLocks noChangeShapeType="1"/>
            </p:cNvSpPr>
            <p:nvPr/>
          </p:nvSpPr>
          <p:spPr bwMode="auto">
            <a:xfrm flipV="1">
              <a:off x="2222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Line 113"/>
            <p:cNvSpPr>
              <a:spLocks noChangeShapeType="1"/>
            </p:cNvSpPr>
            <p:nvPr/>
          </p:nvSpPr>
          <p:spPr bwMode="auto">
            <a:xfrm flipV="1">
              <a:off x="2678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Line 114"/>
            <p:cNvSpPr>
              <a:spLocks noChangeShapeType="1"/>
            </p:cNvSpPr>
            <p:nvPr/>
          </p:nvSpPr>
          <p:spPr bwMode="auto">
            <a:xfrm flipV="1">
              <a:off x="3134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Line 115"/>
            <p:cNvSpPr>
              <a:spLocks noChangeShapeType="1"/>
            </p:cNvSpPr>
            <p:nvPr/>
          </p:nvSpPr>
          <p:spPr bwMode="auto">
            <a:xfrm flipV="1">
              <a:off x="3589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Line 116"/>
            <p:cNvSpPr>
              <a:spLocks noChangeShapeType="1"/>
            </p:cNvSpPr>
            <p:nvPr/>
          </p:nvSpPr>
          <p:spPr bwMode="auto">
            <a:xfrm flipV="1">
              <a:off x="4045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Line 117"/>
            <p:cNvSpPr>
              <a:spLocks noChangeShapeType="1"/>
            </p:cNvSpPr>
            <p:nvPr/>
          </p:nvSpPr>
          <p:spPr bwMode="auto">
            <a:xfrm flipV="1">
              <a:off x="4501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Line 118"/>
            <p:cNvSpPr>
              <a:spLocks noChangeShapeType="1"/>
            </p:cNvSpPr>
            <p:nvPr/>
          </p:nvSpPr>
          <p:spPr bwMode="auto">
            <a:xfrm flipV="1">
              <a:off x="4957" y="3429"/>
              <a:ext cx="1" cy="2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Line 119"/>
            <p:cNvSpPr>
              <a:spLocks noChangeShapeType="1"/>
            </p:cNvSpPr>
            <p:nvPr/>
          </p:nvSpPr>
          <p:spPr bwMode="auto">
            <a:xfrm flipV="1">
              <a:off x="628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Line 120"/>
            <p:cNvSpPr>
              <a:spLocks noChangeShapeType="1"/>
            </p:cNvSpPr>
            <p:nvPr/>
          </p:nvSpPr>
          <p:spPr bwMode="auto">
            <a:xfrm flipV="1">
              <a:off x="1084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Line 121"/>
            <p:cNvSpPr>
              <a:spLocks noChangeShapeType="1"/>
            </p:cNvSpPr>
            <p:nvPr/>
          </p:nvSpPr>
          <p:spPr bwMode="auto">
            <a:xfrm flipV="1">
              <a:off x="1539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Line 122"/>
            <p:cNvSpPr>
              <a:spLocks noChangeShapeType="1"/>
            </p:cNvSpPr>
            <p:nvPr/>
          </p:nvSpPr>
          <p:spPr bwMode="auto">
            <a:xfrm flipV="1">
              <a:off x="1995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Line 123"/>
            <p:cNvSpPr>
              <a:spLocks noChangeShapeType="1"/>
            </p:cNvSpPr>
            <p:nvPr/>
          </p:nvSpPr>
          <p:spPr bwMode="auto">
            <a:xfrm flipV="1">
              <a:off x="2451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Line 124"/>
            <p:cNvSpPr>
              <a:spLocks noChangeShapeType="1"/>
            </p:cNvSpPr>
            <p:nvPr/>
          </p:nvSpPr>
          <p:spPr bwMode="auto">
            <a:xfrm flipV="1">
              <a:off x="2907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Line 125"/>
            <p:cNvSpPr>
              <a:spLocks noChangeShapeType="1"/>
            </p:cNvSpPr>
            <p:nvPr/>
          </p:nvSpPr>
          <p:spPr bwMode="auto">
            <a:xfrm flipV="1">
              <a:off x="3362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Line 126"/>
            <p:cNvSpPr>
              <a:spLocks noChangeShapeType="1"/>
            </p:cNvSpPr>
            <p:nvPr/>
          </p:nvSpPr>
          <p:spPr bwMode="auto">
            <a:xfrm flipV="1">
              <a:off x="3817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Line 127"/>
            <p:cNvSpPr>
              <a:spLocks noChangeShapeType="1"/>
            </p:cNvSpPr>
            <p:nvPr/>
          </p:nvSpPr>
          <p:spPr bwMode="auto">
            <a:xfrm flipV="1">
              <a:off x="4273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Line 128"/>
            <p:cNvSpPr>
              <a:spLocks noChangeShapeType="1"/>
            </p:cNvSpPr>
            <p:nvPr/>
          </p:nvSpPr>
          <p:spPr bwMode="auto">
            <a:xfrm flipV="1">
              <a:off x="4729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Line 129"/>
            <p:cNvSpPr>
              <a:spLocks noChangeShapeType="1"/>
            </p:cNvSpPr>
            <p:nvPr/>
          </p:nvSpPr>
          <p:spPr bwMode="auto">
            <a:xfrm flipV="1">
              <a:off x="5184" y="3400"/>
              <a:ext cx="1" cy="5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Line 130"/>
            <p:cNvSpPr>
              <a:spLocks noChangeShapeType="1"/>
            </p:cNvSpPr>
            <p:nvPr/>
          </p:nvSpPr>
          <p:spPr bwMode="auto">
            <a:xfrm>
              <a:off x="628" y="3458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Line 131"/>
            <p:cNvSpPr>
              <a:spLocks noChangeShapeType="1"/>
            </p:cNvSpPr>
            <p:nvPr/>
          </p:nvSpPr>
          <p:spPr bwMode="auto">
            <a:xfrm>
              <a:off x="628" y="3417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Line 132"/>
            <p:cNvSpPr>
              <a:spLocks noChangeShapeType="1"/>
            </p:cNvSpPr>
            <p:nvPr/>
          </p:nvSpPr>
          <p:spPr bwMode="auto">
            <a:xfrm>
              <a:off x="628" y="3383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Line 133"/>
            <p:cNvSpPr>
              <a:spLocks noChangeShapeType="1"/>
            </p:cNvSpPr>
            <p:nvPr/>
          </p:nvSpPr>
          <p:spPr bwMode="auto">
            <a:xfrm>
              <a:off x="628" y="3353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Line 134"/>
            <p:cNvSpPr>
              <a:spLocks noChangeShapeType="1"/>
            </p:cNvSpPr>
            <p:nvPr/>
          </p:nvSpPr>
          <p:spPr bwMode="auto">
            <a:xfrm>
              <a:off x="628" y="3327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Line 135"/>
            <p:cNvSpPr>
              <a:spLocks noChangeShapeType="1"/>
            </p:cNvSpPr>
            <p:nvPr/>
          </p:nvSpPr>
          <p:spPr bwMode="auto">
            <a:xfrm>
              <a:off x="628" y="3149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Line 136"/>
            <p:cNvSpPr>
              <a:spLocks noChangeShapeType="1"/>
            </p:cNvSpPr>
            <p:nvPr/>
          </p:nvSpPr>
          <p:spPr bwMode="auto">
            <a:xfrm>
              <a:off x="628" y="3059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Line 137"/>
            <p:cNvSpPr>
              <a:spLocks noChangeShapeType="1"/>
            </p:cNvSpPr>
            <p:nvPr/>
          </p:nvSpPr>
          <p:spPr bwMode="auto">
            <a:xfrm>
              <a:off x="628" y="299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Line 138"/>
            <p:cNvSpPr>
              <a:spLocks noChangeShapeType="1"/>
            </p:cNvSpPr>
            <p:nvPr/>
          </p:nvSpPr>
          <p:spPr bwMode="auto">
            <a:xfrm>
              <a:off x="628" y="294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Line 139"/>
            <p:cNvSpPr>
              <a:spLocks noChangeShapeType="1"/>
            </p:cNvSpPr>
            <p:nvPr/>
          </p:nvSpPr>
          <p:spPr bwMode="auto">
            <a:xfrm>
              <a:off x="628" y="290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Line 140"/>
            <p:cNvSpPr>
              <a:spLocks noChangeShapeType="1"/>
            </p:cNvSpPr>
            <p:nvPr/>
          </p:nvSpPr>
          <p:spPr bwMode="auto">
            <a:xfrm>
              <a:off x="628" y="2870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Line 141"/>
            <p:cNvSpPr>
              <a:spLocks noChangeShapeType="1"/>
            </p:cNvSpPr>
            <p:nvPr/>
          </p:nvSpPr>
          <p:spPr bwMode="auto">
            <a:xfrm>
              <a:off x="628" y="2840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Line 142"/>
            <p:cNvSpPr>
              <a:spLocks noChangeShapeType="1"/>
            </p:cNvSpPr>
            <p:nvPr/>
          </p:nvSpPr>
          <p:spPr bwMode="auto">
            <a:xfrm>
              <a:off x="628" y="2813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Line 143"/>
            <p:cNvSpPr>
              <a:spLocks noChangeShapeType="1"/>
            </p:cNvSpPr>
            <p:nvPr/>
          </p:nvSpPr>
          <p:spPr bwMode="auto">
            <a:xfrm>
              <a:off x="628" y="2635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Line 144"/>
            <p:cNvSpPr>
              <a:spLocks noChangeShapeType="1"/>
            </p:cNvSpPr>
            <p:nvPr/>
          </p:nvSpPr>
          <p:spPr bwMode="auto">
            <a:xfrm>
              <a:off x="628" y="2545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Line 145"/>
            <p:cNvSpPr>
              <a:spLocks noChangeShapeType="1"/>
            </p:cNvSpPr>
            <p:nvPr/>
          </p:nvSpPr>
          <p:spPr bwMode="auto">
            <a:xfrm>
              <a:off x="628" y="2481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Line 146"/>
            <p:cNvSpPr>
              <a:spLocks noChangeShapeType="1"/>
            </p:cNvSpPr>
            <p:nvPr/>
          </p:nvSpPr>
          <p:spPr bwMode="auto">
            <a:xfrm>
              <a:off x="628" y="2431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Line 147"/>
            <p:cNvSpPr>
              <a:spLocks noChangeShapeType="1"/>
            </p:cNvSpPr>
            <p:nvPr/>
          </p:nvSpPr>
          <p:spPr bwMode="auto">
            <a:xfrm>
              <a:off x="628" y="2390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Line 148"/>
            <p:cNvSpPr>
              <a:spLocks noChangeShapeType="1"/>
            </p:cNvSpPr>
            <p:nvPr/>
          </p:nvSpPr>
          <p:spPr bwMode="auto">
            <a:xfrm>
              <a:off x="628" y="2356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Line 149"/>
            <p:cNvSpPr>
              <a:spLocks noChangeShapeType="1"/>
            </p:cNvSpPr>
            <p:nvPr/>
          </p:nvSpPr>
          <p:spPr bwMode="auto">
            <a:xfrm>
              <a:off x="628" y="2326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Line 150"/>
            <p:cNvSpPr>
              <a:spLocks noChangeShapeType="1"/>
            </p:cNvSpPr>
            <p:nvPr/>
          </p:nvSpPr>
          <p:spPr bwMode="auto">
            <a:xfrm>
              <a:off x="628" y="2300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Line 151"/>
            <p:cNvSpPr>
              <a:spLocks noChangeShapeType="1"/>
            </p:cNvSpPr>
            <p:nvPr/>
          </p:nvSpPr>
          <p:spPr bwMode="auto">
            <a:xfrm>
              <a:off x="628" y="2122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Line 152"/>
            <p:cNvSpPr>
              <a:spLocks noChangeShapeType="1"/>
            </p:cNvSpPr>
            <p:nvPr/>
          </p:nvSpPr>
          <p:spPr bwMode="auto">
            <a:xfrm>
              <a:off x="628" y="2031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Line 153"/>
            <p:cNvSpPr>
              <a:spLocks noChangeShapeType="1"/>
            </p:cNvSpPr>
            <p:nvPr/>
          </p:nvSpPr>
          <p:spPr bwMode="auto">
            <a:xfrm>
              <a:off x="628" y="1967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Line 154"/>
            <p:cNvSpPr>
              <a:spLocks noChangeShapeType="1"/>
            </p:cNvSpPr>
            <p:nvPr/>
          </p:nvSpPr>
          <p:spPr bwMode="auto">
            <a:xfrm>
              <a:off x="628" y="1918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Line 155"/>
            <p:cNvSpPr>
              <a:spLocks noChangeShapeType="1"/>
            </p:cNvSpPr>
            <p:nvPr/>
          </p:nvSpPr>
          <p:spPr bwMode="auto">
            <a:xfrm>
              <a:off x="628" y="1877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Line 156"/>
            <p:cNvSpPr>
              <a:spLocks noChangeShapeType="1"/>
            </p:cNvSpPr>
            <p:nvPr/>
          </p:nvSpPr>
          <p:spPr bwMode="auto">
            <a:xfrm>
              <a:off x="628" y="1842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Line 157"/>
            <p:cNvSpPr>
              <a:spLocks noChangeShapeType="1"/>
            </p:cNvSpPr>
            <p:nvPr/>
          </p:nvSpPr>
          <p:spPr bwMode="auto">
            <a:xfrm>
              <a:off x="628" y="1813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Line 158"/>
            <p:cNvSpPr>
              <a:spLocks noChangeShapeType="1"/>
            </p:cNvSpPr>
            <p:nvPr/>
          </p:nvSpPr>
          <p:spPr bwMode="auto">
            <a:xfrm>
              <a:off x="628" y="1787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Line 159"/>
            <p:cNvSpPr>
              <a:spLocks noChangeShapeType="1"/>
            </p:cNvSpPr>
            <p:nvPr/>
          </p:nvSpPr>
          <p:spPr bwMode="auto">
            <a:xfrm>
              <a:off x="628" y="1608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Line 160"/>
            <p:cNvSpPr>
              <a:spLocks noChangeShapeType="1"/>
            </p:cNvSpPr>
            <p:nvPr/>
          </p:nvSpPr>
          <p:spPr bwMode="auto">
            <a:xfrm>
              <a:off x="628" y="1518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Line 161"/>
            <p:cNvSpPr>
              <a:spLocks noChangeShapeType="1"/>
            </p:cNvSpPr>
            <p:nvPr/>
          </p:nvSpPr>
          <p:spPr bwMode="auto">
            <a:xfrm>
              <a:off x="628" y="145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Line 162"/>
            <p:cNvSpPr>
              <a:spLocks noChangeShapeType="1"/>
            </p:cNvSpPr>
            <p:nvPr/>
          </p:nvSpPr>
          <p:spPr bwMode="auto">
            <a:xfrm>
              <a:off x="628" y="140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Line 163"/>
            <p:cNvSpPr>
              <a:spLocks noChangeShapeType="1"/>
            </p:cNvSpPr>
            <p:nvPr/>
          </p:nvSpPr>
          <p:spPr bwMode="auto">
            <a:xfrm>
              <a:off x="628" y="1364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Line 164"/>
            <p:cNvSpPr>
              <a:spLocks noChangeShapeType="1"/>
            </p:cNvSpPr>
            <p:nvPr/>
          </p:nvSpPr>
          <p:spPr bwMode="auto">
            <a:xfrm>
              <a:off x="628" y="1329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Line 165"/>
            <p:cNvSpPr>
              <a:spLocks noChangeShapeType="1"/>
            </p:cNvSpPr>
            <p:nvPr/>
          </p:nvSpPr>
          <p:spPr bwMode="auto">
            <a:xfrm>
              <a:off x="628" y="1299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Line 166"/>
            <p:cNvSpPr>
              <a:spLocks noChangeShapeType="1"/>
            </p:cNvSpPr>
            <p:nvPr/>
          </p:nvSpPr>
          <p:spPr bwMode="auto">
            <a:xfrm>
              <a:off x="628" y="1273"/>
              <a:ext cx="29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Line 167"/>
            <p:cNvSpPr>
              <a:spLocks noChangeShapeType="1"/>
            </p:cNvSpPr>
            <p:nvPr/>
          </p:nvSpPr>
          <p:spPr bwMode="auto">
            <a:xfrm>
              <a:off x="628" y="3303"/>
              <a:ext cx="58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Line 168"/>
            <p:cNvSpPr>
              <a:spLocks noChangeShapeType="1"/>
            </p:cNvSpPr>
            <p:nvPr/>
          </p:nvSpPr>
          <p:spPr bwMode="auto">
            <a:xfrm>
              <a:off x="628" y="2790"/>
              <a:ext cx="58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Line 169"/>
            <p:cNvSpPr>
              <a:spLocks noChangeShapeType="1"/>
            </p:cNvSpPr>
            <p:nvPr/>
          </p:nvSpPr>
          <p:spPr bwMode="auto">
            <a:xfrm>
              <a:off x="628" y="2277"/>
              <a:ext cx="58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Line 170"/>
            <p:cNvSpPr>
              <a:spLocks noChangeShapeType="1"/>
            </p:cNvSpPr>
            <p:nvPr/>
          </p:nvSpPr>
          <p:spPr bwMode="auto">
            <a:xfrm>
              <a:off x="628" y="1763"/>
              <a:ext cx="58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Line 171"/>
            <p:cNvSpPr>
              <a:spLocks noChangeShapeType="1"/>
            </p:cNvSpPr>
            <p:nvPr/>
          </p:nvSpPr>
          <p:spPr bwMode="auto">
            <a:xfrm>
              <a:off x="628" y="1249"/>
              <a:ext cx="58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Rectangle 172"/>
            <p:cNvSpPr>
              <a:spLocks noChangeArrowheads="1"/>
            </p:cNvSpPr>
            <p:nvPr/>
          </p:nvSpPr>
          <p:spPr bwMode="auto">
            <a:xfrm>
              <a:off x="624" y="1252"/>
              <a:ext cx="4550" cy="2203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Line 173"/>
            <p:cNvSpPr>
              <a:spLocks noChangeShapeType="1"/>
            </p:cNvSpPr>
            <p:nvPr/>
          </p:nvSpPr>
          <p:spPr bwMode="auto">
            <a:xfrm>
              <a:off x="672" y="2640"/>
              <a:ext cx="4512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446" name="Rectangle 174"/>
          <p:cNvSpPr>
            <a:spLocks noChangeArrowheads="1"/>
          </p:cNvSpPr>
          <p:nvPr/>
        </p:nvSpPr>
        <p:spPr bwMode="auto">
          <a:xfrm>
            <a:off x="2068513" y="6340475"/>
            <a:ext cx="871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/>
                <a:latin typeface="Arial" pitchFamily="34" charset="0"/>
                <a:ea typeface="Osaka" charset="-128"/>
              </a:rPr>
              <a:t>B:9-23+ IFA</a:t>
            </a:r>
            <a:endParaRPr lang="en-US" altLang="en-US" sz="1200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4447" name="Rectangle 175"/>
          <p:cNvSpPr>
            <a:spLocks noChangeArrowheads="1"/>
          </p:cNvSpPr>
          <p:nvPr/>
        </p:nvSpPr>
        <p:spPr bwMode="auto">
          <a:xfrm>
            <a:off x="4964113" y="6340475"/>
            <a:ext cx="979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/>
                <a:latin typeface="Arial" pitchFamily="34" charset="0"/>
                <a:ea typeface="Osaka" charset="-128"/>
              </a:rPr>
              <a:t>B:9-23+ IFA</a:t>
            </a:r>
            <a:endParaRPr lang="en-US" altLang="en-US" sz="1200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4448" name="Line 176"/>
          <p:cNvSpPr>
            <a:spLocks noChangeShapeType="1"/>
          </p:cNvSpPr>
          <p:nvPr/>
        </p:nvSpPr>
        <p:spPr bwMode="auto">
          <a:xfrm flipV="1">
            <a:off x="1981200" y="5867400"/>
            <a:ext cx="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49" name="Line 177"/>
          <p:cNvSpPr>
            <a:spLocks noChangeShapeType="1"/>
          </p:cNvSpPr>
          <p:nvPr/>
        </p:nvSpPr>
        <p:spPr bwMode="auto">
          <a:xfrm flipV="1">
            <a:off x="4876800" y="5867400"/>
            <a:ext cx="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51" name="Rectangle 179"/>
          <p:cNvSpPr>
            <a:spLocks noChangeArrowheads="1"/>
          </p:cNvSpPr>
          <p:nvPr/>
        </p:nvSpPr>
        <p:spPr bwMode="auto">
          <a:xfrm>
            <a:off x="8435975" y="64611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ffectLst/>
                <a:latin typeface="Times" pitchFamily="18" charset="0"/>
                <a:ea typeface="Osaka" charset="-128"/>
              </a:rPr>
              <a:t>BDC</a:t>
            </a:r>
          </a:p>
        </p:txBody>
      </p:sp>
      <p:sp>
        <p:nvSpPr>
          <p:cNvPr id="54452" name="Text Box 180"/>
          <p:cNvSpPr txBox="1">
            <a:spLocks noChangeArrowheads="1"/>
          </p:cNvSpPr>
          <p:nvPr/>
        </p:nvSpPr>
        <p:spPr bwMode="auto">
          <a:xfrm>
            <a:off x="271463" y="6553200"/>
            <a:ext cx="567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Abiru et al Diabetes 50:1274-1281, 2001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untitle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913"/>
            <a:ext cx="4267200" cy="3367087"/>
          </a:xfrm>
          <a:prstGeom prst="rect">
            <a:avLst/>
          </a:prstGeom>
          <a:noFill/>
        </p:spPr>
      </p:pic>
      <p:pic>
        <p:nvPicPr>
          <p:cNvPr id="72707" name="Picture 3" descr="untitl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54400"/>
            <a:ext cx="4267200" cy="3352800"/>
          </a:xfrm>
          <a:prstGeom prst="rect">
            <a:avLst/>
          </a:prstGeom>
          <a:noFill/>
        </p:spPr>
      </p:pic>
      <p:pic>
        <p:nvPicPr>
          <p:cNvPr id="72708" name="Picture 4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54400"/>
            <a:ext cx="4267200" cy="3357563"/>
          </a:xfrm>
          <a:prstGeom prst="rect">
            <a:avLst/>
          </a:prstGeom>
          <a:noFill/>
        </p:spPr>
      </p:pic>
      <p:pic>
        <p:nvPicPr>
          <p:cNvPr id="72709" name="Picture 5" descr="Fi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71438"/>
            <a:ext cx="4267200" cy="3357562"/>
          </a:xfrm>
          <a:prstGeom prst="rect">
            <a:avLst/>
          </a:prstGeom>
          <a:noFill/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28600" y="444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3600" b="1">
                <a:effectLst/>
                <a:latin typeface="Arial" pitchFamily="34" charset="0"/>
                <a:ea typeface="Osaka" charset="-128"/>
              </a:rPr>
              <a:t>a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667250" y="444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3600" b="1">
                <a:effectLst/>
                <a:latin typeface="Arial" pitchFamily="34" charset="0"/>
                <a:ea typeface="Osaka" charset="-128"/>
              </a:rPr>
              <a:t>b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28600" y="339725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3600" b="1">
                <a:effectLst/>
                <a:latin typeface="Arial" pitchFamily="34" charset="0"/>
                <a:ea typeface="Osaka" charset="-128"/>
              </a:rPr>
              <a:t>c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648200" y="33972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3600" b="1">
                <a:effectLst/>
                <a:latin typeface="Arial" pitchFamily="34" charset="0"/>
                <a:ea typeface="Osaka" charset="-128"/>
              </a:rPr>
              <a:t>d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57200" y="-1066800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3200">
                <a:solidFill>
                  <a:srgbClr val="66FF33"/>
                </a:solidFill>
                <a:effectLst/>
                <a:latin typeface="Times New Roman" pitchFamily="18" charset="0"/>
                <a:ea typeface="Osaka" charset="-128"/>
              </a:rPr>
              <a:t>Balb/c Mice: Induction Insulitis Poly-IC plus B:9-23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433763" y="6461125"/>
            <a:ext cx="276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PNAS 99:5539-5544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-1042988" y="46228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-1674813" y="5292725"/>
            <a:ext cx="1493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Poly-IC +B:9-23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-1790700" y="1296988"/>
            <a:ext cx="149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Poly-IC or B:9-23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76200" y="609600"/>
            <a:ext cx="9024938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ja-JP" altLang="en-US" sz="8000"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152400" y="-3048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0" lang="en-US" altLang="ja-JP" sz="3200" b="1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34" charset="-128"/>
              </a:rPr>
              <a:t>Blood glucose level in B7-1, H-2</a:t>
            </a:r>
            <a:r>
              <a:rPr kumimoji="0" lang="en-US" altLang="ja-JP" sz="3200" b="1" baseline="30000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34" charset="-128"/>
              </a:rPr>
              <a:t>d</a:t>
            </a:r>
            <a:r>
              <a:rPr kumimoji="0" lang="en-US" altLang="ja-JP" sz="3200" b="1">
                <a:solidFill>
                  <a:srgbClr val="000066"/>
                </a:solidFill>
                <a:effectLst/>
                <a:latin typeface="Arial" pitchFamily="34" charset="0"/>
                <a:ea typeface="ＭＳ Ｐゴシック" pitchFamily="34" charset="-128"/>
              </a:rPr>
              <a:t> mice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437063" y="611188"/>
            <a:ext cx="516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 b="1">
                <a:solidFill>
                  <a:srgbClr val="CC3300"/>
                </a:solidFill>
                <a:effectLst/>
                <a:latin typeface="Arial" pitchFamily="34" charset="0"/>
                <a:ea typeface="ＭＳ Ｐゴシック" pitchFamily="34" charset="-128"/>
              </a:rPr>
              <a:t>TT in IFA or IFA + Poly-IC (DM, 12/16)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 b="1">
                <a:solidFill>
                  <a:srgbClr val="CC3300"/>
                </a:solidFill>
                <a:effectLst/>
                <a:latin typeface="Arial" pitchFamily="34" charset="0"/>
                <a:ea typeface="ＭＳ Ｐゴシック" pitchFamily="34" charset="-128"/>
              </a:rPr>
              <a:t>B:9-23 in IFA + Poly-IC (DM, 9/9)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495800" y="685800"/>
          <a:ext cx="6477000" cy="5410200"/>
        </p:xfrm>
        <a:graphic>
          <a:graphicData uri="http://schemas.openxmlformats.org/presentationml/2006/ole">
            <p:oleObj spid="_x0000_s75782" name="Chart" r:id="rId4" imgW="8235000" imgH="4860000" progId="MSGraph.Chart.8">
              <p:embed followColorScheme="full"/>
            </p:oleObj>
          </a:graphicData>
        </a:graphic>
      </p:graphicFrame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162800" y="57292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ja-JP" altLang="en-US" sz="1800" b="1">
                <a:effectLst/>
                <a:latin typeface="Arial" pitchFamily="34" charset="0"/>
                <a:ea typeface="ＭＳ Ｐゴシック" pitchFamily="34" charset="-128"/>
              </a:rPr>
              <a:t>(</a:t>
            </a:r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Weeks of age</a:t>
            </a:r>
            <a:r>
              <a:rPr kumimoji="0" lang="ja-JP" altLang="en-US" sz="1800" b="1">
                <a:effectLst/>
                <a:latin typeface="Arial" pitchFamily="34" charset="0"/>
                <a:ea typeface="ＭＳ Ｐゴシック" pitchFamily="34" charset="-128"/>
              </a:rPr>
              <a:t>)</a:t>
            </a:r>
            <a:endParaRPr kumimoji="0" lang="ja-JP" altLang="en-US" sz="1800"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5116513" y="3609975"/>
            <a:ext cx="3646487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152400" y="685800"/>
          <a:ext cx="6477000" cy="5446713"/>
        </p:xfrm>
        <a:graphic>
          <a:graphicData uri="http://schemas.openxmlformats.org/presentationml/2006/ole">
            <p:oleObj spid="_x0000_s75785" name="Chart" r:id="rId5" imgW="8190000" imgH="4837680" progId="MSGraph.Chart.8">
              <p:embed followColorScheme="full"/>
            </p:oleObj>
          </a:graphicData>
        </a:graphic>
      </p:graphicFrame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3350" y="9286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(mg/ml)</a:t>
            </a:r>
            <a:endParaRPr kumimoji="0" lang="en-US" altLang="ja-JP" sz="1800"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806450" y="3646488"/>
            <a:ext cx="3657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819400" y="57292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ja-JP" altLang="en-US" sz="1800" b="1">
                <a:effectLst/>
                <a:latin typeface="Arial" pitchFamily="34" charset="0"/>
                <a:ea typeface="ＭＳ Ｐゴシック" pitchFamily="34" charset="-128"/>
              </a:rPr>
              <a:t>(</a:t>
            </a:r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Weeks of age</a:t>
            </a:r>
            <a:r>
              <a:rPr kumimoji="0" lang="ja-JP" altLang="en-US" sz="1800" b="1">
                <a:effectLst/>
                <a:latin typeface="Arial" pitchFamily="34" charset="0"/>
                <a:ea typeface="ＭＳ Ｐゴシック" pitchFamily="34" charset="-128"/>
              </a:rPr>
              <a:t>)</a:t>
            </a:r>
            <a:endParaRPr kumimoji="0" lang="ja-JP" altLang="en-US" sz="1800"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476750" y="9286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(mg/ml)</a:t>
            </a:r>
            <a:endParaRPr kumimoji="0" lang="en-US" altLang="ja-JP" sz="1800"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1236663" y="57912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162050" y="6338888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B:9-23 in IFA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219200" y="59578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Poly-IC</a:t>
            </a:r>
          </a:p>
        </p:txBody>
      </p:sp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1246188" y="5791200"/>
            <a:ext cx="63500" cy="228600"/>
            <a:chOff x="1056" y="3648"/>
            <a:chExt cx="40" cy="144"/>
          </a:xfrm>
        </p:grpSpPr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106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105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109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107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>
              <a:off x="108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486400" y="633888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TT in IFA or IFA alone</a:t>
            </a:r>
          </a:p>
        </p:txBody>
      </p:sp>
      <p:grpSp>
        <p:nvGrpSpPr>
          <p:cNvPr id="75800" name="Group 24"/>
          <p:cNvGrpSpPr>
            <a:grpSpLocks/>
          </p:cNvGrpSpPr>
          <p:nvPr/>
        </p:nvGrpSpPr>
        <p:grpSpPr bwMode="auto">
          <a:xfrm>
            <a:off x="1336675" y="5791200"/>
            <a:ext cx="63500" cy="228600"/>
            <a:chOff x="1056" y="3648"/>
            <a:chExt cx="40" cy="144"/>
          </a:xfrm>
        </p:grpSpPr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>
              <a:off x="106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105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109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107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108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5568950" y="57912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5581650" y="59578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Poly-IC</a:t>
            </a:r>
          </a:p>
        </p:txBody>
      </p:sp>
      <p:grpSp>
        <p:nvGrpSpPr>
          <p:cNvPr id="75808" name="Group 32"/>
          <p:cNvGrpSpPr>
            <a:grpSpLocks/>
          </p:cNvGrpSpPr>
          <p:nvPr/>
        </p:nvGrpSpPr>
        <p:grpSpPr bwMode="auto">
          <a:xfrm>
            <a:off x="5588000" y="5791200"/>
            <a:ext cx="63500" cy="228600"/>
            <a:chOff x="1056" y="3648"/>
            <a:chExt cx="40" cy="144"/>
          </a:xfrm>
        </p:grpSpPr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>
              <a:off x="106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>
              <a:off x="105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109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>
              <a:off x="107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>
              <a:off x="108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5678488" y="5791200"/>
            <a:ext cx="63500" cy="228600"/>
            <a:chOff x="1056" y="3648"/>
            <a:chExt cx="40" cy="144"/>
          </a:xfrm>
        </p:grpSpPr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>
              <a:off x="106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>
              <a:off x="105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>
              <a:off x="109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107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>
              <a:off x="1086" y="364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3433763" y="6461125"/>
            <a:ext cx="276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PNAS 99:5539-5544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508000" y="-228600"/>
            <a:ext cx="10906125" cy="1143000"/>
          </a:xfrm>
        </p:spPr>
        <p:txBody>
          <a:bodyPr/>
          <a:lstStyle/>
          <a:p>
            <a:pPr algn="ctr"/>
            <a:r>
              <a:rPr lang="en-US" altLang="ja-JP" sz="2400" b="1">
                <a:solidFill>
                  <a:srgbClr val="FFFF00"/>
                </a:solidFill>
                <a:ea typeface="ＭＳ Ｐゴシック" pitchFamily="34" charset="-128"/>
              </a:rPr>
              <a:t>Immunohistochemical Staining in H-2</a:t>
            </a:r>
            <a:r>
              <a:rPr lang="en-US" altLang="ja-JP" sz="2400" b="1" baseline="30000">
                <a:solidFill>
                  <a:srgbClr val="FFFF00"/>
                </a:solidFill>
                <a:ea typeface="ＭＳ Ｐゴシック" pitchFamily="34" charset="-128"/>
              </a:rPr>
              <a:t>d </a:t>
            </a:r>
            <a:r>
              <a:rPr lang="en-US" altLang="ja-JP" sz="2400" b="1">
                <a:solidFill>
                  <a:srgbClr val="FFFF00"/>
                </a:solidFill>
                <a:ea typeface="ＭＳ Ｐゴシック" pitchFamily="34" charset="-128"/>
              </a:rPr>
              <a:t>mice:Immunized </a:t>
            </a:r>
            <a:br>
              <a:rPr lang="en-US" altLang="ja-JP" sz="2400" b="1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altLang="ja-JP" sz="2400" b="1">
                <a:solidFill>
                  <a:srgbClr val="FFFF00"/>
                </a:solidFill>
                <a:ea typeface="ＭＳ Ｐゴシック" pitchFamily="34" charset="-128"/>
              </a:rPr>
              <a:t>with B:9-23+poly-IC</a:t>
            </a:r>
          </a:p>
        </p:txBody>
      </p:sp>
      <p:pic>
        <p:nvPicPr>
          <p:cNvPr id="74755" name="Picture 3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204913"/>
            <a:ext cx="3116263" cy="2757487"/>
          </a:xfrm>
          <a:prstGeom prst="rect">
            <a:avLst/>
          </a:prstGeom>
          <a:noFill/>
        </p:spPr>
      </p:pic>
      <p:pic>
        <p:nvPicPr>
          <p:cNvPr id="74756" name="Picture 4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206500"/>
            <a:ext cx="3116262" cy="2751138"/>
          </a:xfrm>
          <a:prstGeom prst="rect">
            <a:avLst/>
          </a:prstGeom>
          <a:noFill/>
        </p:spPr>
      </p:pic>
      <p:pic>
        <p:nvPicPr>
          <p:cNvPr id="74757" name="Picture 5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0" y="4022725"/>
            <a:ext cx="3116263" cy="2759075"/>
          </a:xfrm>
          <a:prstGeom prst="rect">
            <a:avLst/>
          </a:prstGeom>
          <a:noFill/>
        </p:spPr>
      </p:pic>
      <p:pic>
        <p:nvPicPr>
          <p:cNvPr id="74758" name="Picture 6" descr="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022725"/>
            <a:ext cx="3116262" cy="2757488"/>
          </a:xfrm>
          <a:prstGeom prst="rect">
            <a:avLst/>
          </a:prstGeom>
          <a:noFill/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976563" y="611188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 b="1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CD4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230938" y="609600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 b="1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CD8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127125" y="2286000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 b="1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B7</a:t>
            </a:r>
            <a:r>
              <a:rPr kumimoji="0" lang="en-US" altLang="ja-JP" sz="3200" b="1" baseline="30000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-</a:t>
            </a:r>
            <a:endParaRPr kumimoji="0" lang="en-US" altLang="ja-JP" sz="3200" b="1">
              <a:solidFill>
                <a:schemeClr val="tx2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066800" y="5219700"/>
            <a:ext cx="858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 b="1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B7</a:t>
            </a:r>
            <a:r>
              <a:rPr kumimoji="0" lang="en-US" altLang="ja-JP" sz="3200" b="1" baseline="30000">
                <a:solidFill>
                  <a:schemeClr val="tx2"/>
                </a:solidFill>
                <a:effectLst/>
                <a:latin typeface="Arial" pitchFamily="34" charset="0"/>
                <a:ea typeface="ＭＳ Ｐゴシック" pitchFamily="34" charset="-128"/>
              </a:rPr>
              <a:t>+</a:t>
            </a:r>
            <a:endParaRPr kumimoji="0" lang="en-US" altLang="ja-JP" sz="3200" b="1">
              <a:solidFill>
                <a:schemeClr val="tx2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230688" y="6443663"/>
            <a:ext cx="276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PNAS 99:5539-5544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39584" r="11719" b="20833"/>
          <a:stretch>
            <a:fillRect/>
          </a:stretch>
        </p:blipFill>
        <p:spPr bwMode="auto">
          <a:xfrm>
            <a:off x="24384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prstClr val="black"/>
                </a:solidFill>
                <a:latin typeface="Arial Black" pitchFamily="34" charset="0"/>
                <a:hlinkClick r:id="rId3"/>
              </a:rPr>
              <a:t>Intravital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  <a:hlinkClick r:id="rId3"/>
              </a:rPr>
              <a:t> imaging of CTLs killing islet cells in diabetic mice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Ken </a:t>
            </a:r>
            <a:r>
              <a:rPr lang="en-US" sz="1800" dirty="0" err="1" smtClean="0">
                <a:solidFill>
                  <a:prstClr val="black"/>
                </a:solidFill>
                <a:latin typeface="Arial Black" pitchFamily="34" charset="0"/>
              </a:rPr>
              <a:t>Coppieters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, Natalie </a:t>
            </a:r>
            <a:r>
              <a:rPr lang="en-US" sz="1800" dirty="0" err="1" smtClean="0">
                <a:solidFill>
                  <a:prstClr val="black"/>
                </a:solidFill>
                <a:latin typeface="Arial Black" pitchFamily="34" charset="0"/>
              </a:rPr>
              <a:t>Amirian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, Matthias von Herrath </a:t>
            </a:r>
          </a:p>
          <a:p>
            <a:pPr algn="ctr"/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Published in 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  <a:hlinkClick r:id="rId4"/>
              </a:rPr>
              <a:t>Volume 122, Issue 1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1800" i="1" dirty="0" smtClean="0">
                <a:solidFill>
                  <a:prstClr val="black"/>
                </a:solidFill>
                <a:latin typeface="Arial Black" pitchFamily="34" charset="0"/>
              </a:rPr>
              <a:t>J Clin Invest.</a:t>
            </a: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</a:rPr>
              <a:t> 2012; 122(1):119–131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“Random walk” in acinar pancreas of CD8 T cells targeting induced beta cell viral protein (LCMV-GP).  </a:t>
            </a:r>
          </a:p>
          <a:p>
            <a:pPr marL="342900" indent="-342900">
              <a:buFontTx/>
              <a:buAutoNum type="arabicPeriod"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CD8 T cells arrest at post-capillary </a:t>
            </a:r>
            <a:r>
              <a:rPr lang="en-US" sz="1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venules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342900" indent="-342900">
              <a:buFontTx/>
              <a:buAutoNum type="arabicPeriod"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Killing may require 6 hour CD8 beta cell contact.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/>
              <a:t>CYTOKINE DEPENDENCY OF NON-Th2 REGULATORY T CELLS</a:t>
            </a:r>
            <a:endParaRPr lang="en-GB" sz="2800" b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971800"/>
            <a:ext cx="5013325" cy="3429000"/>
          </a:xfrm>
        </p:spPr>
        <p:txBody>
          <a:bodyPr/>
          <a:lstStyle/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/>
              <a:t>CD45RB</a:t>
            </a:r>
            <a:r>
              <a:rPr lang="fr-FR" sz="2400" b="1" baseline="30000"/>
              <a:t>hi</a:t>
            </a:r>
            <a:r>
              <a:rPr lang="fr-FR" sz="2400" b="1"/>
              <a:t> T-cell induced colitis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/>
              <a:t>day 3 Thymectomy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/>
              <a:t>Thymectomy-Radiation (rat)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/>
              <a:t>NOD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/>
              <a:t>NKT cells</a:t>
            </a:r>
            <a:endParaRPr lang="en-GB" sz="2400" b="1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494338" y="2971800"/>
            <a:ext cx="873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-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-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-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773863" y="2971800"/>
            <a:ext cx="871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-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?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-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932738" y="2971800"/>
            <a:ext cx="873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?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+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?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?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572125" y="2286000"/>
            <a:ext cx="7270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IL-4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750050" y="2297113"/>
            <a:ext cx="9032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IL-10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7904163" y="2292350"/>
            <a:ext cx="968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TGF</a:t>
            </a:r>
            <a:r>
              <a:rPr lang="fr-FR" altLang="en-US" sz="2800" b="1">
                <a:effectLst/>
                <a:latin typeface="Symbol" pitchFamily="18" charset="2"/>
                <a:ea typeface="Osaka" charset="-128"/>
              </a:rPr>
              <a:t>b</a:t>
            </a:r>
            <a:endParaRPr lang="en-GB" altLang="en-US" sz="2800" b="1">
              <a:effectLst/>
              <a:latin typeface="Symbol" pitchFamily="18" charset="2"/>
              <a:ea typeface="Osaka" charset="-128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38138" y="2971800"/>
            <a:ext cx="84677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38138" y="2286000"/>
            <a:ext cx="33877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en-US" sz="2800" b="1">
                <a:effectLst/>
                <a:latin typeface="Times" pitchFamily="18" charset="0"/>
                <a:ea typeface="Osaka" charset="-128"/>
              </a:rPr>
              <a:t>Experimental model</a:t>
            </a:r>
            <a:endParaRPr lang="en-GB" altLang="en-US" sz="2800" b="1"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38138" y="2057400"/>
            <a:ext cx="84677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8218488" y="6400800"/>
            <a:ext cx="9255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/>
                <a:latin typeface="Times New Roman" pitchFamily="18" charset="0"/>
                <a:ea typeface="Osaka" charset="-128"/>
              </a:rPr>
              <a:t>Bach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/>
              <a:t>Insulin Peptide Induction Anaphylaxis</a:t>
            </a:r>
            <a:br>
              <a:rPr lang="en-US"/>
            </a:br>
            <a:r>
              <a:rPr lang="en-US"/>
              <a:t> Liu et al. JCI 2002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b="1">
                <a:latin typeface="Arial Unicode MS" pitchFamily="34" charset="-128"/>
              </a:rPr>
              <a:t>Insulin B:9-23 in saline </a:t>
            </a:r>
            <a:r>
              <a:rPr lang="en-US" b="1">
                <a:latin typeface="Helvetica"/>
              </a:rPr>
              <a:t>–</a:t>
            </a:r>
            <a:r>
              <a:rPr lang="en-US" b="1">
                <a:latin typeface="Arial Unicode MS" pitchFamily="34" charset="-128"/>
              </a:rPr>
              <a:t> 7 injections = death NOD</a:t>
            </a:r>
          </a:p>
          <a:p>
            <a:r>
              <a:rPr lang="en-US" b="1">
                <a:latin typeface="Arial Unicode MS" pitchFamily="34" charset="-128"/>
              </a:rPr>
              <a:t>Anaphylaxis dependent upon both</a:t>
            </a:r>
            <a:br>
              <a:rPr lang="en-US" b="1">
                <a:latin typeface="Arial Unicode MS" pitchFamily="34" charset="-128"/>
              </a:rPr>
            </a:br>
            <a:r>
              <a:rPr lang="en-US" b="1">
                <a:latin typeface="Arial Unicode MS" pitchFamily="34" charset="-128"/>
              </a:rPr>
              <a:t>IgG and IgE antibodies</a:t>
            </a:r>
            <a:br>
              <a:rPr lang="en-US" b="1">
                <a:latin typeface="Arial Unicode MS" pitchFamily="34" charset="-128"/>
              </a:rPr>
            </a:br>
            <a:r>
              <a:rPr lang="en-US" b="1">
                <a:latin typeface="Arial Unicode MS" pitchFamily="34" charset="-128"/>
              </a:rPr>
              <a:t>Histamine and Platelet Activating Factor</a:t>
            </a:r>
          </a:p>
          <a:p>
            <a:r>
              <a:rPr lang="en-US" b="1">
                <a:latin typeface="Arial Unicode MS" pitchFamily="34" charset="-128"/>
              </a:rPr>
              <a:t>Anaphylaxis following subcutaneous injection prevented with addition RR to peptide to produce peptide with neutral pI while peptide able to prevent diabetes of NOD mice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b="1"/>
              <a:t>Peri-Islet Schwann Cells (pSC) and NOD Mice</a:t>
            </a:r>
            <a:br>
              <a:rPr lang="en-US" sz="3200" b="1"/>
            </a:br>
            <a:r>
              <a:rPr lang="en-US" sz="3200" b="1"/>
              <a:t>Dosch et al Nature Med 2003;9:198-205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20825"/>
            <a:ext cx="8716963" cy="5337175"/>
          </a:xfrm>
        </p:spPr>
        <p:txBody>
          <a:bodyPr/>
          <a:lstStyle/>
          <a:p>
            <a:r>
              <a:rPr lang="en-US" b="1">
                <a:latin typeface="Arial Unicode MS" pitchFamily="34" charset="-128"/>
              </a:rPr>
              <a:t>Express GFAP and S100 beta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Destroyed NOD mice, TCR transgenic 8.3 (anti-NRP) but not LCMV TCR model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Autoantibodies with mass spec assay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T Cell responses (low level)</a:t>
            </a:r>
            <a:br>
              <a:rPr lang="en-US" b="1">
                <a:latin typeface="Arial Unicode MS" pitchFamily="34" charset="-128"/>
              </a:rPr>
            </a:br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T cell clones to GFAP, perinsulitis but no diabetes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sz="3200" b="1">
                <a:latin typeface="Arial Unicode MS" pitchFamily="34" charset="-128"/>
              </a:rPr>
              <a:t>Acceleration of type 1 diabetes mellitus in proinsulin 2-deficient mice</a:t>
            </a:r>
            <a:br>
              <a:rPr lang="en-US" sz="3200" b="1">
                <a:latin typeface="Arial Unicode MS" pitchFamily="34" charset="-128"/>
              </a:rPr>
            </a:br>
            <a:r>
              <a:rPr lang="en-US" sz="2000">
                <a:latin typeface="Arial Unicode MS" pitchFamily="34" charset="-128"/>
              </a:rPr>
              <a:t>Thebault-Baumont et al JCI 111:851, 2003</a:t>
            </a:r>
            <a:endParaRPr lang="en-US" sz="3200" b="1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454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 Unicode MS" pitchFamily="34" charset="-128"/>
              </a:rPr>
              <a:t>Preproinsulin 2 gene knockout bred onto NOD mouse accelerates diabetes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 Unicode MS" pitchFamily="34" charset="-128"/>
              </a:rPr>
              <a:t>-/- mice have greater insulin autoantibodies</a:t>
            </a:r>
            <a:br>
              <a:rPr lang="en-US" b="1">
                <a:latin typeface="Arial Unicode MS" pitchFamily="34" charset="-128"/>
              </a:rPr>
            </a:br>
            <a:r>
              <a:rPr lang="en-US" b="1">
                <a:latin typeface="Arial Unicode MS" pitchFamily="34" charset="-128"/>
              </a:rPr>
              <a:t>(no difference GAD Ab but ?Ab ELISA artifact given workshop data)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 Unicode MS" pitchFamily="34" charset="-128"/>
              </a:rPr>
              <a:t>Increased insulitis -/- female mice at 8 weeks of age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 Unicode MS" pitchFamily="34" charset="-128"/>
              </a:rPr>
              <a:t>Preproinsulin 2/1 peptide 88-103 recognized post immunization insulin 2-/- but not +/+ mice (KRGIVDQCCTSICSLY [in A chain])</a:t>
            </a:r>
          </a:p>
          <a:p>
            <a:pPr>
              <a:lnSpc>
                <a:spcPct val="90000"/>
              </a:lnSpc>
            </a:pPr>
            <a:endParaRPr lang="en-US" b="1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pPr algn="ctr"/>
            <a:r>
              <a:rPr lang="en-US" sz="3600" b="1">
                <a:latin typeface="Arial Unicode MS" pitchFamily="34" charset="-128"/>
              </a:rPr>
              <a:t>Normal Incidence of Diabetes in NOD Mice Tolerant to Glutamic Acid Decarboxylase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/>
              <a:t>E. Jaeckel et al.</a:t>
            </a:r>
          </a:p>
          <a:p>
            <a:r>
              <a:rPr lang="en-US"/>
              <a:t>J Exp. Med 197:1635-1644, 2003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" y="4114800"/>
            <a:ext cx="800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3200">
                <a:effectLst/>
                <a:latin typeface="Times New Roman" pitchFamily="18" charset="0"/>
                <a:ea typeface="Osaka" charset="-128"/>
              </a:rPr>
              <a:t>“Our experiments suggest that the protection observed in the GAD-antisense experiments has no immunologic basis.”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346575" y="3238500"/>
          <a:ext cx="5254625" cy="3590925"/>
        </p:xfrm>
        <a:graphic>
          <a:graphicData uri="http://schemas.openxmlformats.org/presentationml/2006/ole">
            <p:oleObj spid="_x0000_s87042" name="Prism Project" r:id="rId4" imgW="3959280" imgH="2706480" progId="Prism4.Document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-3175" y="3235325"/>
          <a:ext cx="5256213" cy="3605213"/>
        </p:xfrm>
        <a:graphic>
          <a:graphicData uri="http://schemas.openxmlformats.org/presentationml/2006/ole">
            <p:oleObj spid="_x0000_s87043" name="Prism Project" r:id="rId5" imgW="3959280" imgH="2715480" progId="Prism4.Document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357688" y="152400"/>
          <a:ext cx="5243512" cy="3568700"/>
        </p:xfrm>
        <a:graphic>
          <a:graphicData uri="http://schemas.openxmlformats.org/presentationml/2006/ole">
            <p:oleObj spid="_x0000_s87044" name="Prism Project" r:id="rId6" imgW="3949920" imgH="2688120" progId="Prism4.Document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0" y="152400"/>
          <a:ext cx="5256213" cy="3568700"/>
        </p:xfrm>
        <a:graphic>
          <a:graphicData uri="http://schemas.openxmlformats.org/presentationml/2006/ole">
            <p:oleObj spid="_x0000_s87045" name="Prism Project" r:id="rId7" imgW="3959280" imgH="2688120" progId="Prism4.Document">
              <p:embed/>
            </p:oleObj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6200" y="6477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Times New Roman" pitchFamily="18" charset="0"/>
                <a:ea typeface="Osaka" charset="-128"/>
              </a:rPr>
              <a:t>PNAS 2003,18:10376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76200" y="6477000"/>
            <a:ext cx="2701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PNAS: 2003, 18:10376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9090" name="Chart" r:id="rId3" imgW="5523840" imgH="3206160" progId="Excel.Sheet.8">
              <p:embed/>
            </p:oleObj>
          </a:graphicData>
        </a:graphic>
      </p:graphicFrame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715000" y="6248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solidFill>
                  <a:schemeClr val="bg2"/>
                </a:solidFill>
                <a:effectLst/>
                <a:latin typeface="Times New Roman" pitchFamily="18" charset="0"/>
                <a:ea typeface="Osaka" charset="-128"/>
              </a:rPr>
              <a:t>Steptoe et al, JCI 2003:111:1357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 Black" pitchFamily="34" charset="0"/>
              </a:rPr>
              <a:t>Creation of Surviving NOD Mice Lacking Native Insulin Sequence B:9-23</a:t>
            </a:r>
          </a:p>
        </p:txBody>
      </p:sp>
      <p:graphicFrame>
        <p:nvGraphicFramePr>
          <p:cNvPr id="111619" name="Organization Chart 3"/>
          <p:cNvGraphicFramePr>
            <a:graphicFrameLocks/>
          </p:cNvGraphicFramePr>
          <p:nvPr>
            <p:ph type="dgm" idx="1"/>
          </p:nvPr>
        </p:nvGraphicFramePr>
        <p:xfrm>
          <a:off x="38100" y="1371600"/>
          <a:ext cx="9069388" cy="4549775"/>
        </p:xfrm>
        <a:graphic>
          <a:graphicData uri="http://schemas.openxmlformats.org/drawingml/2006/compatibility">
            <com:legacyDrawing xmlns:com="http://schemas.openxmlformats.org/drawingml/2006/compatibility" spid="_x0000_s111619"/>
          </a:graphicData>
        </a:graphic>
      </p:graphicFrame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0" y="6019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2000">
                <a:effectLst/>
                <a:latin typeface="Arial" pitchFamily="34" charset="0"/>
                <a:ea typeface="Osaka" charset="-128"/>
              </a:rPr>
              <a:t>See Makayama et al.</a:t>
            </a:r>
            <a:r>
              <a:rPr kumimoji="0" lang="en-US" sz="2000" b="1">
                <a:effectLst/>
                <a:latin typeface="Arial" pitchFamily="34" charset="0"/>
                <a:ea typeface="Osaka" charset="-128"/>
              </a:rPr>
              <a:t> Prime role for an insulin epitope in the development of type 1 diabetes in NOD mice </a:t>
            </a:r>
            <a:r>
              <a:rPr kumimoji="0" lang="en-US" sz="2000">
                <a:effectLst/>
                <a:latin typeface="Arial" pitchFamily="34" charset="0"/>
                <a:ea typeface="Osaka" charset="-128"/>
              </a:rPr>
              <a:t>Nature 435:220,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192213" y="1501775"/>
          <a:ext cx="7696200" cy="4327525"/>
        </p:xfrm>
        <a:graphic>
          <a:graphicData uri="http://schemas.openxmlformats.org/presentationml/2006/ole">
            <p:oleObj spid="_x0000_s113666" name="Prism Project" r:id="rId4" imgW="4827960" imgH="2715480" progId="Prism4.Document">
              <p:embed/>
            </p:oleObj>
          </a:graphicData>
        </a:graphic>
      </p:graphicFrame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28625" y="366713"/>
            <a:ext cx="8285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0" lang="en-GB" b="1">
                <a:effectLst/>
                <a:latin typeface="Arial" pitchFamily="34" charset="0"/>
                <a:ea typeface="Osaka" charset="-128"/>
                <a:cs typeface="Times New Roman" pitchFamily="18" charset="0"/>
              </a:rPr>
              <a:t>Lack of progression to diabetes of NOD mice lacking both insulin native genes. </a:t>
            </a:r>
            <a:endParaRPr kumimoji="0" lang="en-US" altLang="ja-JP" b="1">
              <a:effectLst/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06388" y="5881688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Ins1-, ins2-:</a:t>
            </a:r>
            <a:r>
              <a:rPr kumimoji="0" lang="en-US" altLang="ja-JP" sz="1600" b="1" i="1">
                <a:effectLst/>
                <a:latin typeface="Arial" pitchFamily="34" charset="0"/>
                <a:ea typeface="ＭＳ Ｐゴシック" pitchFamily="34" charset="-128"/>
              </a:rPr>
              <a:t> n=</a:t>
            </a:r>
          </a:p>
          <a:p>
            <a:pPr algn="r"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Ins1+, ins2-:</a:t>
            </a:r>
            <a:r>
              <a:rPr kumimoji="0" lang="en-US" altLang="ja-JP" sz="1600" b="1" i="1">
                <a:effectLst/>
                <a:latin typeface="Arial" pitchFamily="34" charset="0"/>
                <a:ea typeface="ＭＳ Ｐゴシック" pitchFamily="34" charset="-128"/>
              </a:rPr>
              <a:t> n=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984375" y="5862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25</a:t>
            </a:r>
          </a:p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25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436938" y="5862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10</a:t>
            </a:r>
          </a:p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14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732088" y="5862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21</a:t>
            </a:r>
          </a:p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23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979988" y="58626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1</a:t>
            </a:r>
          </a:p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4244975" y="58626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2</a:t>
            </a:r>
          </a:p>
          <a:p>
            <a:pPr eaLnBrk="1" hangingPunct="1"/>
            <a:r>
              <a:rPr kumimoji="0" lang="en-US" altLang="ja-JP" sz="1800">
                <a:effectLst/>
                <a:latin typeface="Arial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6096000" y="6070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Life table update 5/19/05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0" y="1674813"/>
            <a:ext cx="519747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-142875" y="295275"/>
            <a:ext cx="9286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0" lang="en-US" altLang="ja-JP">
                <a:effectLst/>
                <a:latin typeface="Arial Black" pitchFamily="34" charset="0"/>
                <a:ea typeface="ＭＳ Ｐゴシック" pitchFamily="34" charset="-128"/>
              </a:rPr>
              <a:t>Normal Histology of native insulin-negative NOD mouse with B16:alanine mutated insulin transgene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641725" y="1281113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kumimoji="0" lang="en-US" altLang="ja-JP" sz="1800" b="1">
                <a:effectLst/>
                <a:latin typeface="Arial" pitchFamily="34" charset="0"/>
                <a:ea typeface="ＭＳ Ｐゴシック" pitchFamily="34" charset="-128"/>
              </a:rPr>
              <a:t>Insulin Staining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2000">
                <a:effectLst/>
                <a:latin typeface="Arial" pitchFamily="34" charset="0"/>
                <a:ea typeface="Osaka" charset="-128"/>
              </a:rPr>
              <a:t>See Makayama et al.</a:t>
            </a:r>
            <a:r>
              <a:rPr kumimoji="0" lang="en-US" sz="2000" b="1">
                <a:effectLst/>
                <a:latin typeface="Arial" pitchFamily="34" charset="0"/>
                <a:ea typeface="Osaka" charset="-128"/>
              </a:rPr>
              <a:t> Prime role for an insulin epitope in the development of type 1 diabetes in NOD mice </a:t>
            </a:r>
            <a:r>
              <a:rPr kumimoji="0" lang="en-US" sz="2000">
                <a:effectLst/>
                <a:latin typeface="Arial" pitchFamily="34" charset="0"/>
                <a:ea typeface="Osaka" charset="-128"/>
              </a:rPr>
              <a:t>Nature 435:220, 2005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 l="3473" t="21297" r="27084" b="12962"/>
          <a:stretch>
            <a:fillRect/>
          </a:stretch>
        </p:blipFill>
        <p:spPr bwMode="auto">
          <a:xfrm>
            <a:off x="685800" y="9906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2000">
                <a:effectLst/>
                <a:latin typeface="Arial Black" pitchFamily="34" charset="0"/>
                <a:ea typeface="Osaka" charset="-128"/>
              </a:rPr>
              <a:t>Prevention of Diabetes in TCR Transgenic anti-IGRP</a:t>
            </a:r>
            <a:r>
              <a:rPr kumimoji="0" lang="en-US" sz="2000" baseline="-25000">
                <a:effectLst/>
                <a:latin typeface="Arial Black" pitchFamily="34" charset="0"/>
                <a:ea typeface="Osaka" charset="-128"/>
              </a:rPr>
              <a:t>206-214</a:t>
            </a:r>
            <a:r>
              <a:rPr kumimoji="0" lang="en-US" sz="2000">
                <a:effectLst/>
                <a:latin typeface="Arial Black" pitchFamily="34" charset="0"/>
                <a:ea typeface="Osaka" charset="-128"/>
              </a:rPr>
              <a:t> (CD8) NOD Mice by tolerizing to proinsulin.  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05200" y="6324600"/>
            <a:ext cx="563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Krishnamurthy et al J. Immunol 2008, 180:4458-4464.</a:t>
            </a:r>
          </a:p>
          <a:p>
            <a:pPr eaLnBrk="1" hangingPunct="1">
              <a:spcBef>
                <a:spcPct val="50000"/>
              </a:spcBef>
            </a:pPr>
            <a:endParaRPr kumimoji="0" lang="en-US" sz="1800">
              <a:effectLst/>
              <a:latin typeface="Arial" pitchFamily="34" charset="0"/>
              <a:ea typeface="Osaka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0" lang="en-US" altLang="ja-JP" sz="2000" b="1">
                <a:effectLst/>
                <a:latin typeface="Arial" pitchFamily="34" charset="0"/>
                <a:ea typeface="ＭＳ Ｐゴシック" pitchFamily="34" charset="-128"/>
              </a:rPr>
              <a:t>Splenocytes from native insulin-negative mice can induce diabetes into NOD.SCID mice but with delay potentially related to recapitulation attack on islets with native insulin B:9-23 sequence.  </a:t>
            </a:r>
          </a:p>
        </p:txBody>
      </p:sp>
      <p:pic>
        <p:nvPicPr>
          <p:cNvPr id="117763" name="Picture 3" descr="baggie's Avat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1417638"/>
            <a:ext cx="809625" cy="8096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984375" y="2228850"/>
            <a:ext cx="192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ins1-/-, ins2-/-, tg+</a:t>
            </a: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979863" y="1771650"/>
            <a:ext cx="1247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900488" y="1368425"/>
            <a:ext cx="135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splenocytes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265738" y="2209800"/>
            <a:ext cx="170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NOD-SCID</a:t>
            </a:r>
          </a:p>
          <a:p>
            <a:pPr algn="ctr" eaLnBrk="1" hangingPunct="1"/>
            <a:r>
              <a:rPr kumimoji="0" lang="en-US" altLang="ja-JP" sz="1600" b="1">
                <a:effectLst/>
                <a:latin typeface="Arial" pitchFamily="34" charset="0"/>
                <a:ea typeface="ＭＳ Ｐゴシック" pitchFamily="34" charset="-128"/>
              </a:rPr>
              <a:t>Ins1+/+, ins2+/+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507038" y="10937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 b="1"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34" charset="-128"/>
              </a:rPr>
              <a:t>Diabetes!!</a:t>
            </a:r>
          </a:p>
        </p:txBody>
      </p:sp>
      <p:pic>
        <p:nvPicPr>
          <p:cNvPr id="117769" name="Picture 9" descr="mous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457325"/>
            <a:ext cx="1123950" cy="752475"/>
          </a:xfrm>
          <a:prstGeom prst="rect">
            <a:avLst/>
          </a:prstGeom>
          <a:noFill/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163763" y="10937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ja-JP" sz="1800" b="1"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34" charset="-128"/>
              </a:rPr>
              <a:t>No diabetes</a:t>
            </a:r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1087438" y="2822575"/>
          <a:ext cx="7199312" cy="3908425"/>
        </p:xfrm>
        <a:graphic>
          <a:graphicData uri="http://schemas.openxmlformats.org/presentationml/2006/ole">
            <p:oleObj spid="_x0000_s117771" name="Prism Project" r:id="rId7" imgW="4882680" imgH="2651760" progId="Prism4.Document">
              <p:embed/>
            </p:oleObj>
          </a:graphicData>
        </a:graphic>
      </p:graphicFrame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096000" y="62611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Life table update 5/19/05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-381000" y="-38100"/>
            <a:ext cx="975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AU" sz="2000" b="1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 Transfer from NOD-PI mice of hematopoietic stem cells encoding </a:t>
            </a:r>
          </a:p>
          <a:p>
            <a:pPr algn="ctr"/>
            <a:r>
              <a:rPr kumimoji="0" lang="en-AU" sz="2000" b="1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 proinsulin expression by MHC class II</a:t>
            </a:r>
            <a:r>
              <a:rPr kumimoji="0" lang="en-AU" sz="2000" b="1" baseline="30000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+</a:t>
            </a:r>
            <a:r>
              <a:rPr kumimoji="0" lang="en-AU" sz="2000" b="1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 progeny prevents diabetes 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57200" y="6022975"/>
            <a:ext cx="822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kumimoji="0" lang="en-US" sz="1400">
              <a:solidFill>
                <a:srgbClr val="FEDF00"/>
              </a:solidFill>
              <a:effectLst/>
              <a:latin typeface="Comic Sans MS" pitchFamily="66" charset="0"/>
              <a:ea typeface="Osaka" charset="-128"/>
            </a:endParaRPr>
          </a:p>
          <a:p>
            <a:r>
              <a:rPr kumimoji="0" lang="en-US" sz="1400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Steptoe RJ, Ritchie JM, </a:t>
            </a:r>
            <a:r>
              <a:rPr kumimoji="0" lang="en-US" sz="1400" b="1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Harrison LC</a:t>
            </a:r>
            <a:r>
              <a:rPr kumimoji="0" lang="en-US" sz="1400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 (2003) Transfer of hematopoietic stem cells encoding autoantigen prevents autoimmune diabetes.  </a:t>
            </a:r>
            <a:r>
              <a:rPr kumimoji="0" lang="en-US" sz="1400" i="1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J Clin Invest</a:t>
            </a:r>
            <a:r>
              <a:rPr kumimoji="0" lang="en-US" sz="1400">
                <a:solidFill>
                  <a:srgbClr val="FEDF00"/>
                </a:solidFill>
                <a:effectLst/>
                <a:latin typeface="Comic Sans MS" pitchFamily="66" charset="0"/>
                <a:ea typeface="Osaka" charset="-128"/>
              </a:rPr>
              <a:t> 111:1357-1363.</a:t>
            </a:r>
            <a:endParaRPr kumimoji="0" lang="en-AU" sz="1400">
              <a:solidFill>
                <a:srgbClr val="FEDF00"/>
              </a:solidFill>
              <a:effectLst/>
              <a:latin typeface="Comic Sans MS" pitchFamily="66" charset="0"/>
              <a:ea typeface="Osaka" charset="-128"/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 l="-3596" r="9180" b="50000"/>
          <a:stretch>
            <a:fillRect/>
          </a:stretch>
        </p:blipFill>
        <p:spPr bwMode="auto">
          <a:xfrm>
            <a:off x="573088" y="914400"/>
            <a:ext cx="8001000" cy="5257800"/>
          </a:xfrm>
          <a:prstGeom prst="rect">
            <a:avLst/>
          </a:prstGeom>
          <a:solidFill>
            <a:srgbClr val="FFFFD5"/>
          </a:solidFill>
          <a:ln w="76200" cmpd="tri">
            <a:solidFill>
              <a:srgbClr val="FEFE64"/>
            </a:solidFill>
            <a:miter lim="800000"/>
            <a:headEnd/>
            <a:tailEnd/>
          </a:ln>
          <a:effectLst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 rot="-5400000">
            <a:off x="-1330324" y="2763837"/>
            <a:ext cx="420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AU" sz="2000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Incidence of diabetes (%)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392488" y="5775325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AU" sz="2000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Age (days)</a:t>
            </a:r>
            <a:endParaRPr kumimoji="0" lang="en-AU">
              <a:solidFill>
                <a:srgbClr val="000000"/>
              </a:solidFill>
              <a:effectLst/>
              <a:latin typeface="Arial" pitchFamily="34" charset="0"/>
              <a:ea typeface="Osaka" charset="-128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849688" y="1016000"/>
            <a:ext cx="4837112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1x10</a:t>
            </a:r>
            <a:r>
              <a:rPr kumimoji="0" lang="en-AU" sz="1600" b="1" baseline="46000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3 </a:t>
            </a:r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 HSC (lin</a:t>
            </a:r>
            <a:r>
              <a:rPr kumimoji="0" lang="en-AU" sz="1600" b="1" baseline="46000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-</a:t>
            </a:r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, SCA-1</a:t>
            </a:r>
            <a:r>
              <a:rPr kumimoji="0" lang="en-AU" sz="1600" b="1" baseline="46000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+</a:t>
            </a:r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, c-kit</a:t>
            </a:r>
            <a:r>
              <a:rPr kumimoji="0" lang="en-AU" sz="1600" b="1" baseline="46000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+</a:t>
            </a:r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)</a:t>
            </a:r>
          </a:p>
          <a:p>
            <a:r>
              <a:rPr kumimoji="0" lang="en-AU" sz="1600" b="1">
                <a:solidFill>
                  <a:srgbClr val="000000"/>
                </a:solidFill>
                <a:effectLst/>
                <a:latin typeface="Geneva" charset="0"/>
                <a:ea typeface="Osaka" charset="-128"/>
              </a:rPr>
              <a:t> i.p. to irradiated recipients at 4 weeks of age </a:t>
            </a:r>
            <a:endParaRPr kumimoji="0" lang="en-US" sz="1600" b="1">
              <a:solidFill>
                <a:srgbClr val="000000"/>
              </a:solidFill>
              <a:effectLst/>
              <a:latin typeface="Comic Sans MS" pitchFamily="66" charset="0"/>
              <a:ea typeface="Osaka" charset="-128"/>
            </a:endParaRPr>
          </a:p>
        </p:txBody>
      </p:sp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</a:blip>
          <a:srcRect l="6381" t="107" r="9244" b="-107"/>
          <a:stretch>
            <a:fillRect/>
          </a:stretch>
        </p:blipFill>
        <p:spPr bwMode="auto">
          <a:xfrm>
            <a:off x="6364288" y="2590800"/>
            <a:ext cx="2057400" cy="2971800"/>
          </a:xfrm>
          <a:prstGeom prst="rect">
            <a:avLst/>
          </a:prstGeom>
          <a:solidFill>
            <a:srgbClr val="FFFFC1"/>
          </a:solidFill>
        </p:spPr>
      </p:pic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4840288" y="3657600"/>
            <a:ext cx="1524000" cy="1828800"/>
          </a:xfrm>
          <a:prstGeom prst="rect">
            <a:avLst/>
          </a:prstGeom>
          <a:solidFill>
            <a:srgbClr val="FFFFD5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sz="1100">
              <a:effectLst/>
              <a:latin typeface="Comic Sans MS" pitchFamily="66" charset="0"/>
              <a:ea typeface="Osaka" charset="-128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764088" y="3581400"/>
            <a:ext cx="163195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1600" b="1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Recipients of</a:t>
            </a:r>
          </a:p>
          <a:p>
            <a:r>
              <a:rPr kumimoji="0" lang="en-US" sz="1600" b="1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wild-type NOD </a:t>
            </a:r>
          </a:p>
          <a:p>
            <a:r>
              <a:rPr kumimoji="0" lang="en-US" sz="1600" b="1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HSCs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4687888" y="4953000"/>
            <a:ext cx="14922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1600" b="1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Recipients of</a:t>
            </a:r>
          </a:p>
          <a:p>
            <a:r>
              <a:rPr kumimoji="0" lang="en-US" sz="1600" b="1">
                <a:solidFill>
                  <a:srgbClr val="000000"/>
                </a:solidFill>
                <a:effectLst/>
                <a:latin typeface="Arial" pitchFamily="34" charset="0"/>
                <a:ea typeface="Osaka" charset="-128"/>
              </a:rPr>
              <a:t>NOD-PI HSCs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>
                <a:solidFill>
                  <a:srgbClr val="66FF33"/>
                </a:solidFill>
                <a:effectLst/>
                <a:latin typeface="Times" pitchFamily="18" charset="0"/>
                <a:ea typeface="Osaka" charset="-128"/>
              </a:rPr>
              <a:t>Harrison</a:t>
            </a: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H="1" flipV="1">
            <a:off x="5943600" y="5715000"/>
            <a:ext cx="457200" cy="38100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>
            <p:ph/>
          </p:nvPr>
        </p:nvGraphicFramePr>
        <p:xfrm>
          <a:off x="457200" y="276225"/>
          <a:ext cx="8001000" cy="5686425"/>
        </p:xfrm>
        <a:graphic>
          <a:graphicData uri="http://schemas.openxmlformats.org/presentationml/2006/ole">
            <p:oleObj spid="_x0000_s153602" name="Chart" r:id="rId3" imgW="8229600" imgH="5848502" progId="MSGraph.Chart.8">
              <p:embed followColorScheme="full"/>
            </p:oleObj>
          </a:graphicData>
        </a:graphic>
      </p:graphicFrame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28600" y="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2000">
                <a:effectLst/>
                <a:latin typeface="Arial Black" pitchFamily="34" charset="0"/>
                <a:ea typeface="Osaka" charset="-128"/>
              </a:rPr>
              <a:t>Beta Cell Area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Arial Black" pitchFamily="34" charset="0"/>
                <a:ea typeface="Osaka" charset="-128"/>
              </a:rPr>
              <a:t>Weeks after anti-CD3 mAb Therapy NOD Mice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2400" y="621665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sz="1800">
                <a:effectLst/>
                <a:latin typeface="Arial" pitchFamily="34" charset="0"/>
                <a:ea typeface="Osaka" charset="-128"/>
              </a:rPr>
              <a:t>Sherry et al, Effects of Autoimmunity and Immune Rx on B-Cell Turnover in Type 1 Diabetes.  Diabetes  55:3238-3245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676400" y="1219200"/>
            <a:ext cx="624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Arial Black" pitchFamily="34" charset="0"/>
                <a:ea typeface="Osaka" charset="-128"/>
              </a:rPr>
              <a:t>% Ki67+ beta cells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Arial Black" pitchFamily="34" charset="0"/>
                <a:ea typeface="Osaka" charset="-128"/>
              </a:rPr>
              <a:t>   4.8%              2.5%             1.2%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0" y="1677988"/>
          <a:ext cx="9144000" cy="5180012"/>
        </p:xfrm>
        <a:graphic>
          <a:graphicData uri="http://schemas.openxmlformats.org/presentationml/2006/ole">
            <p:oleObj spid="_x0000_s147458" name="Worksheet" r:id="rId4" imgW="7548840" imgH="3645000" progId="Excel.Sheet.8">
              <p:embed/>
            </p:oleObj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Arial Black" pitchFamily="34" charset="0"/>
                <a:ea typeface="Osaka" charset="-128"/>
              </a:rPr>
              <a:t>Diabetes Studies Conflict on Power of Spleen Cells: 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>
                <a:effectLst/>
                <a:latin typeface="Arial Unicode MS" pitchFamily="34" charset="-128"/>
                <a:ea typeface="Osaka" charset="-128"/>
              </a:rPr>
              <a:t>Jennifer Couzin, Science 24 March 2006, Vol 311: 1694</a:t>
            </a:r>
            <a:endParaRPr kumimoji="0" lang="en-US">
              <a:effectLst/>
              <a:latin typeface="Arial Black" pitchFamily="34" charset="0"/>
              <a:ea typeface="Osaka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sz="2800" b="1">
                <a:latin typeface="Arial Black" pitchFamily="34" charset="0"/>
              </a:rPr>
              <a:t>Turvey et al:  Noninvasive imaging of pancreatic inflammation and its reversal in type 1 diabetes  JCI 115:2454, 2005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93688" y="1981200"/>
          <a:ext cx="8440737" cy="5222875"/>
        </p:xfrm>
        <a:graphic>
          <a:graphicData uri="http://schemas.openxmlformats.org/presentationml/2006/ole">
            <p:oleObj spid="_x0000_s135171" name="Chart" r:id="rId3" imgW="6096000" imgH="4114800" progId="MSGraph.Chart.8">
              <p:embed followColorScheme="full"/>
            </p:oleObj>
          </a:graphicData>
        </a:graphic>
      </p:graphicFrame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93688" y="181768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T2(ms)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02713" cy="1143000"/>
          </a:xfrm>
        </p:spPr>
        <p:txBody>
          <a:bodyPr/>
          <a:lstStyle/>
          <a:p>
            <a:pPr algn="ctr"/>
            <a:r>
              <a:rPr lang="en-US" sz="2800">
                <a:latin typeface="Arial Black" pitchFamily="34" charset="0"/>
              </a:rPr>
              <a:t>Mordes et al: LEW.1WR1 Rats Develop Autoimmune Diabetes Spontaneously and in Response to Environmental Perturbation  Diabetes 54:2727, 2005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600200" y="1752600"/>
          <a:ext cx="6096000" cy="4114800"/>
        </p:xfrm>
        <a:graphic>
          <a:graphicData uri="http://schemas.openxmlformats.org/presentationml/2006/ole">
            <p:oleObj spid="_x0000_s136195" name="Chart" r:id="rId3" imgW="6096000" imgH="4114800" progId="MSGraph.Chart.8">
              <p:embed followColorScheme="full"/>
            </p:oleObj>
          </a:graphicData>
        </a:graphic>
      </p:graphicFrame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06500" y="1524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% Diabetic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00025" y="5867400"/>
            <a:ext cx="8802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Rats are MHC Congenic Lewis with RT1 A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B/D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thus “diabetogenic” class II, and small % insulitis diabetes w/o poly-IC.  </a:t>
            </a:r>
            <a:endParaRPr lang="en-US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一般 (標準)">
  <a:themeElements>
    <a:clrScheme name="">
      <a:dk1>
        <a:srgbClr val="010000"/>
      </a:dk1>
      <a:lt1>
        <a:srgbClr val="FFFFFF"/>
      </a:lt1>
      <a:dk2>
        <a:srgbClr val="003366"/>
      </a:dk2>
      <a:lt2>
        <a:srgbClr val="FFFF00"/>
      </a:lt2>
      <a:accent1>
        <a:srgbClr val="CCECFF"/>
      </a:accent1>
      <a:accent2>
        <a:srgbClr val="FFFF00"/>
      </a:accent2>
      <a:accent3>
        <a:srgbClr val="AAADB8"/>
      </a:accent3>
      <a:accent4>
        <a:srgbClr val="DADADA"/>
      </a:accent4>
      <a:accent5>
        <a:srgbClr val="E2F4FF"/>
      </a:accent5>
      <a:accent6>
        <a:srgbClr val="E7E700"/>
      </a:accent6>
      <a:hlink>
        <a:srgbClr val="FFFF00"/>
      </a:hlink>
      <a:folHlink>
        <a:srgbClr val="FFFFCC"/>
      </a:folHlink>
    </a:clrScheme>
    <a:fontScheme name="一般 (標準)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一般 (標準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(標準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(標準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">
  <a:themeElements>
    <a:clrScheme name="">
      <a:dk1>
        <a:srgbClr val="FFBA00"/>
      </a:dk1>
      <a:lt1>
        <a:srgbClr val="FFFFFF"/>
      </a:lt1>
      <a:dk2>
        <a:srgbClr val="0033AB"/>
      </a:dk2>
      <a:lt2>
        <a:srgbClr val="FFFF19"/>
      </a:lt2>
      <a:accent1>
        <a:srgbClr val="FF0505"/>
      </a:accent1>
      <a:accent2>
        <a:srgbClr val="FDDF03"/>
      </a:accent2>
      <a:accent3>
        <a:srgbClr val="AAADD2"/>
      </a:accent3>
      <a:accent4>
        <a:srgbClr val="DADADA"/>
      </a:accent4>
      <a:accent5>
        <a:srgbClr val="FFAAAA"/>
      </a:accent5>
      <a:accent6>
        <a:srgbClr val="E5CA02"/>
      </a:accent6>
      <a:hlink>
        <a:srgbClr val="EC00BF"/>
      </a:hlink>
      <a:folHlink>
        <a:srgbClr val="00FEF8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" pitchFamily="18" charset="0"/>
            <a:ea typeface="中ゴシックＢＢＢ" charset="-128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Apex">
  <a:themeElements>
    <a:clrScheme name="1_Apex 1">
      <a:dk1>
        <a:srgbClr val="4D8AD3"/>
      </a:dk1>
      <a:lt1>
        <a:srgbClr val="FFFFFF"/>
      </a:lt1>
      <a:dk2>
        <a:srgbClr val="000000"/>
      </a:dk2>
      <a:lt2>
        <a:srgbClr val="143356"/>
      </a:lt2>
      <a:accent1>
        <a:srgbClr val="2A66AD"/>
      </a:accent1>
      <a:accent2>
        <a:srgbClr val="2A66AD"/>
      </a:accent2>
      <a:accent3>
        <a:srgbClr val="AAAAAA"/>
      </a:accent3>
      <a:accent4>
        <a:srgbClr val="DADADA"/>
      </a:accent4>
      <a:accent5>
        <a:srgbClr val="ACB8D3"/>
      </a:accent5>
      <a:accent6>
        <a:srgbClr val="255C9C"/>
      </a:accent6>
      <a:hlink>
        <a:srgbClr val="0000FF"/>
      </a:hlink>
      <a:folHlink>
        <a:srgbClr val="800080"/>
      </a:folHlink>
    </a:clrScheme>
    <a:fontScheme name="1_Apex">
      <a:majorFont>
        <a:latin typeface="Arial Unicode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pex 1">
        <a:dk1>
          <a:srgbClr val="4D8AD3"/>
        </a:dk1>
        <a:lt1>
          <a:srgbClr val="FFFFFF"/>
        </a:lt1>
        <a:dk2>
          <a:srgbClr val="000000"/>
        </a:dk2>
        <a:lt2>
          <a:srgbClr val="143356"/>
        </a:lt2>
        <a:accent1>
          <a:srgbClr val="2A66AD"/>
        </a:accent1>
        <a:accent2>
          <a:srgbClr val="2A66AD"/>
        </a:accent2>
        <a:accent3>
          <a:srgbClr val="AAAAAA"/>
        </a:accent3>
        <a:accent4>
          <a:srgbClr val="DADADA"/>
        </a:accent4>
        <a:accent5>
          <a:srgbClr val="ACB8D3"/>
        </a:accent5>
        <a:accent6>
          <a:srgbClr val="255C9C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一般 (標準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0066"/>
    </a:accent2>
    <a:accent3>
      <a:srgbClr val="AAAAFF"/>
    </a:accent3>
    <a:accent4>
      <a:srgbClr val="DADADA"/>
    </a:accent4>
    <a:accent5>
      <a:srgbClr val="FFCAAA"/>
    </a:accent5>
    <a:accent6>
      <a:srgbClr val="00005C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BFCFF"/>
    </a:lt1>
    <a:dk2>
      <a:srgbClr val="101000"/>
    </a:dk2>
    <a:lt2>
      <a:srgbClr val="FFBA00"/>
    </a:lt2>
    <a:accent1>
      <a:srgbClr val="FF0505"/>
    </a:accent1>
    <a:accent2>
      <a:srgbClr val="FDDF03"/>
    </a:accent2>
    <a:accent3>
      <a:srgbClr val="FDFDFF"/>
    </a:accent3>
    <a:accent4>
      <a:srgbClr val="000000"/>
    </a:accent4>
    <a:accent5>
      <a:srgbClr val="FFAAAA"/>
    </a:accent5>
    <a:accent6>
      <a:srgbClr val="E5CA02"/>
    </a:accent6>
    <a:hlink>
      <a:srgbClr val="EC00BF"/>
    </a:hlink>
    <a:folHlink>
      <a:srgbClr val="00FEF8"/>
    </a:folHlink>
  </a:clrScheme>
</a:themeOverride>
</file>

<file path=ppt/theme/themeOverride4.xml><?xml version="1.0" encoding="utf-8"?>
<a:themeOverride xmlns:a="http://schemas.openxmlformats.org/drawingml/2006/main">
  <a:clrScheme name="一般 (標準) 3">
    <a:dk1>
      <a:srgbClr val="000000"/>
    </a:dk1>
    <a:lt1>
      <a:srgbClr val="FFFFFF"/>
    </a:lt1>
    <a:dk2>
      <a:srgbClr val="000000"/>
    </a:dk2>
    <a:lt2>
      <a:srgbClr val="CBCBCB"/>
    </a:lt2>
    <a:accent1>
      <a:srgbClr val="C0C0C0"/>
    </a:accent1>
    <a:accent2>
      <a:srgbClr val="DDDDDD"/>
    </a:accent2>
    <a:accent3>
      <a:srgbClr val="FFFFFF"/>
    </a:accent3>
    <a:accent4>
      <a:srgbClr val="000000"/>
    </a:accent4>
    <a:accent5>
      <a:srgbClr val="DCDCDC"/>
    </a:accent5>
    <a:accent6>
      <a:srgbClr val="C8C8C8"/>
    </a:accent6>
    <a:hlink>
      <a:srgbClr val="5F5F5F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HD:アプリケーション:Microsoft Office 98:Templates:プレゼンテーション:一般 (標準)</Template>
  <TotalTime>2097</TotalTime>
  <Words>2023</Words>
  <Application>Microsoft Office PowerPoint</Application>
  <PresentationFormat>On-screen Show (4:3)</PresentationFormat>
  <Paragraphs>491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85" baseType="lpstr">
      <vt:lpstr>Times</vt:lpstr>
      <vt:lpstr>Osaka</vt:lpstr>
      <vt:lpstr>Helvetica</vt:lpstr>
      <vt:lpstr>Monotype Sorts</vt:lpstr>
      <vt:lpstr>平成明朝</vt:lpstr>
      <vt:lpstr>Arial</vt:lpstr>
      <vt:lpstr>Symbol</vt:lpstr>
      <vt:lpstr>MS PGothic</vt:lpstr>
      <vt:lpstr>Arial Black</vt:lpstr>
      <vt:lpstr>Arial Unicode MS</vt:lpstr>
      <vt:lpstr>Times New Roman</vt:lpstr>
      <vt:lpstr>Palatino</vt:lpstr>
      <vt:lpstr>中ゴシックＢＢＢ</vt:lpstr>
      <vt:lpstr>Wingdings</vt:lpstr>
      <vt:lpstr>Wingdings 3</vt:lpstr>
      <vt:lpstr>Verdana</vt:lpstr>
      <vt:lpstr>Comic Sans MS</vt:lpstr>
      <vt:lpstr>Geneva</vt:lpstr>
      <vt:lpstr>一般 (標準)</vt:lpstr>
      <vt:lpstr>Default Design</vt:lpstr>
      <vt:lpstr>template</vt:lpstr>
      <vt:lpstr>1_Default Design</vt:lpstr>
      <vt:lpstr>Blank Presentation</vt:lpstr>
      <vt:lpstr>2_Default Design</vt:lpstr>
      <vt:lpstr>3_Default Design</vt:lpstr>
      <vt:lpstr>2_Office Theme</vt:lpstr>
      <vt:lpstr>6_Apex</vt:lpstr>
      <vt:lpstr>8_Default Design</vt:lpstr>
      <vt:lpstr>Office Theme</vt:lpstr>
      <vt:lpstr>Chart</vt:lpstr>
      <vt:lpstr>Worksheet</vt:lpstr>
      <vt:lpstr>Document</vt:lpstr>
      <vt:lpstr>Image</vt:lpstr>
      <vt:lpstr>Prism Project</vt:lpstr>
      <vt:lpstr>Chapter 3</vt:lpstr>
      <vt:lpstr>Slide 2</vt:lpstr>
      <vt:lpstr>Slide 3</vt:lpstr>
      <vt:lpstr>Slide 4</vt:lpstr>
      <vt:lpstr>Slide 5</vt:lpstr>
      <vt:lpstr>Slide 6</vt:lpstr>
      <vt:lpstr>Slide 7</vt:lpstr>
      <vt:lpstr>Turvey et al:  Noninvasive imaging of pancreatic inflammation and its reversal in type 1 diabetes  JCI 115:2454, 2005</vt:lpstr>
      <vt:lpstr>Mordes et al: LEW.1WR1 Rats Develop Autoimmune Diabetes Spontaneously and in Response to Environmental Perturbation  Diabetes 54:2727, 2005</vt:lpstr>
      <vt:lpstr>Devendra et al: Interferon-alpha as a Mediator of Polyinosinic:Polycytidylic Acid Induce Type 1 Diabetes  Diabetes 54:2549, 2005</vt:lpstr>
      <vt:lpstr>Spontaneous Animal Models</vt:lpstr>
      <vt:lpstr>NOD Mice</vt:lpstr>
      <vt:lpstr>Slide 13</vt:lpstr>
      <vt:lpstr>Slide 14</vt:lpstr>
      <vt:lpstr>Other Genes</vt:lpstr>
      <vt:lpstr>Rat Strains with Spontaneous or Induced type 1 Diabetes</vt:lpstr>
      <vt:lpstr>The BB Diabetic Rat:  Profound T-Cell Lymphopenia Jackson, Rassi, Crump, Haynes and Eisenbarth Diabetes 30: 887-889, 1981</vt:lpstr>
      <vt:lpstr>Slide 18</vt:lpstr>
      <vt:lpstr>Immune-Associated Nucleotide-Related: Ian-4(5) gene: BB rat lymphopenia</vt:lpstr>
      <vt:lpstr>Cblb:  (Casitas B-lineage lymphoma b)</vt:lpstr>
      <vt:lpstr>The non-obese diabetic (NOD) mouse</vt:lpstr>
      <vt:lpstr>Slide 22</vt:lpstr>
      <vt:lpstr>Slide 23</vt:lpstr>
      <vt:lpstr>Slide 24</vt:lpstr>
      <vt:lpstr>Slide 25</vt:lpstr>
      <vt:lpstr>B-cell Mass (mg) NOD vs NOD SCID Sreenan et al; Diabetes 48:989</vt:lpstr>
      <vt:lpstr>Identification of Insulin but Not Glutamic Acid Decarboxylase or IA-2 as Specific Autoantigens of Humoral Autoimmunity in Nonobese Diabetic Mice</vt:lpstr>
      <vt:lpstr>Slide 28</vt:lpstr>
      <vt:lpstr>Inhibition of NOD Diabetes in Absence of Transplacental Antibodies (Ab) Greeley et al, Nature Med 8:399, 2002</vt:lpstr>
      <vt:lpstr>Autoantibodies/Autoreactive B Cells Contribute to NOD Diabetes</vt:lpstr>
      <vt:lpstr>Reactivity of B:9-23 reactive T cell clones to truncated peptides</vt:lpstr>
      <vt:lpstr>Unique properties of the insulin B chain peptide in NOD islet derived CD4 and CD8 T cell clones</vt:lpstr>
      <vt:lpstr>Slide 33</vt:lpstr>
      <vt:lpstr>Induction Insulin Autoantibodies/Insulitis/Diabetes </vt:lpstr>
      <vt:lpstr>Experimental Autoimmune Diabetes: H-2d (of Balb/c)+Insulin B:9-23</vt:lpstr>
      <vt:lpstr>Rapid induction of IAA by Insulin B:9-23 peptide Imunization in Normal BALB/c mice  </vt:lpstr>
      <vt:lpstr>Slide 37</vt:lpstr>
      <vt:lpstr>Slide 38</vt:lpstr>
      <vt:lpstr>Immunohistochemical Staining in H-2d mice:Immunized  with B:9-23+poly-IC</vt:lpstr>
      <vt:lpstr>CYTOKINE DEPENDENCY OF NON-Th2 REGULATORY T CELLS</vt:lpstr>
      <vt:lpstr>Insulin Peptide Induction Anaphylaxis  Liu et al. JCI 2002</vt:lpstr>
      <vt:lpstr>Peri-Islet Schwann Cells (pSC) and NOD Mice Dosch et al Nature Med 2003;9:198-205</vt:lpstr>
      <vt:lpstr>Acceleration of type 1 diabetes mellitus in proinsulin 2-deficient mice Thebault-Baumont et al JCI 111:851, 2003</vt:lpstr>
      <vt:lpstr>Normal Incidence of Diabetes in NOD Mice Tolerant to Glutamic Acid Decarboxylase</vt:lpstr>
      <vt:lpstr>Slide 45</vt:lpstr>
      <vt:lpstr>Slide 46</vt:lpstr>
      <vt:lpstr>Creation of Surviving NOD Mice Lacking Native Insulin Sequence B:9-23</vt:lpstr>
      <vt:lpstr>Slide 48</vt:lpstr>
      <vt:lpstr>Slide 49</vt:lpstr>
      <vt:lpstr>Slide 50</vt:lpstr>
      <vt:lpstr>Slide 51</vt:lpstr>
    </vt:vector>
  </TitlesOfParts>
  <Company>osaka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dissection of Idd3</dc:title>
  <dc:creator>geriat</dc:creator>
  <cp:lastModifiedBy>Eisenbarth, George S.</cp:lastModifiedBy>
  <cp:revision>180</cp:revision>
  <dcterms:created xsi:type="dcterms:W3CDTF">2001-01-19T06:41:19Z</dcterms:created>
  <dcterms:modified xsi:type="dcterms:W3CDTF">2012-06-19T21:51:07Z</dcterms:modified>
</cp:coreProperties>
</file>