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3" r:id="rId5"/>
  </p:sldMasterIdLst>
  <p:notesMasterIdLst>
    <p:notesMasterId r:id="rId60"/>
  </p:notesMasterIdLst>
  <p:handoutMasterIdLst>
    <p:handoutMasterId r:id="rId61"/>
  </p:handoutMasterIdLst>
  <p:sldIdLst>
    <p:sldId id="499" r:id="rId6"/>
    <p:sldId id="500" r:id="rId7"/>
    <p:sldId id="501" r:id="rId8"/>
    <p:sldId id="498" r:id="rId9"/>
    <p:sldId id="402" r:id="rId10"/>
    <p:sldId id="490" r:id="rId11"/>
    <p:sldId id="489" r:id="rId12"/>
    <p:sldId id="483" r:id="rId13"/>
    <p:sldId id="484" r:id="rId14"/>
    <p:sldId id="491" r:id="rId15"/>
    <p:sldId id="496" r:id="rId16"/>
    <p:sldId id="454" r:id="rId17"/>
    <p:sldId id="455" r:id="rId18"/>
    <p:sldId id="456" r:id="rId19"/>
    <p:sldId id="457" r:id="rId20"/>
    <p:sldId id="458" r:id="rId21"/>
    <p:sldId id="424" r:id="rId22"/>
    <p:sldId id="437" r:id="rId23"/>
    <p:sldId id="422" r:id="rId24"/>
    <p:sldId id="461" r:id="rId25"/>
    <p:sldId id="462" r:id="rId26"/>
    <p:sldId id="463" r:id="rId27"/>
    <p:sldId id="464" r:id="rId28"/>
    <p:sldId id="468" r:id="rId29"/>
    <p:sldId id="469" r:id="rId30"/>
    <p:sldId id="472" r:id="rId31"/>
    <p:sldId id="473" r:id="rId32"/>
    <p:sldId id="474" r:id="rId33"/>
    <p:sldId id="502" r:id="rId34"/>
    <p:sldId id="475" r:id="rId35"/>
    <p:sldId id="481" r:id="rId36"/>
    <p:sldId id="476" r:id="rId37"/>
    <p:sldId id="497" r:id="rId38"/>
    <p:sldId id="478" r:id="rId39"/>
    <p:sldId id="486" r:id="rId40"/>
    <p:sldId id="488" r:id="rId41"/>
    <p:sldId id="479" r:id="rId42"/>
    <p:sldId id="492" r:id="rId43"/>
    <p:sldId id="493" r:id="rId44"/>
    <p:sldId id="494" r:id="rId45"/>
    <p:sldId id="495" r:id="rId46"/>
    <p:sldId id="440" r:id="rId47"/>
    <p:sldId id="410" r:id="rId48"/>
    <p:sldId id="448" r:id="rId49"/>
    <p:sldId id="452" r:id="rId50"/>
    <p:sldId id="453" r:id="rId51"/>
    <p:sldId id="445" r:id="rId52"/>
    <p:sldId id="451" r:id="rId53"/>
    <p:sldId id="446" r:id="rId54"/>
    <p:sldId id="441" r:id="rId55"/>
    <p:sldId id="403" r:id="rId56"/>
    <p:sldId id="408" r:id="rId57"/>
    <p:sldId id="356" r:id="rId58"/>
    <p:sldId id="482" r:id="rId59"/>
  </p:sldIdLst>
  <p:sldSz cx="9144000" cy="6858000" type="screen4x3"/>
  <p:notesSz cx="6985000" cy="9271000"/>
  <p:defaultTextStyle>
    <a:defPPr>
      <a:defRPr lang="en-US"/>
    </a:defPPr>
    <a:lvl1pPr algn="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00"/>
    <a:srgbClr val="0000CC"/>
    <a:srgbClr val="FF0066"/>
    <a:srgbClr val="FF3300"/>
    <a:srgbClr val="0033CC"/>
    <a:srgbClr val="990099"/>
    <a:srgbClr val="0000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0" autoAdjust="0"/>
    <p:restoredTop sz="74324" autoAdjust="0"/>
  </p:normalViewPr>
  <p:slideViewPr>
    <p:cSldViewPr snapToGrid="0">
      <p:cViewPr varScale="1">
        <p:scale>
          <a:sx n="54" d="100"/>
          <a:sy n="54" d="100"/>
        </p:scale>
        <p:origin x="-1026" y="-90"/>
      </p:cViewPr>
      <p:guideLst>
        <p:guide orient="horz" pos="989"/>
        <p:guide pos="290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312"/>
    </p:cViewPr>
  </p:sorterViewPr>
  <p:notesViewPr>
    <p:cSldViewPr snapToGrid="0">
      <p:cViewPr varScale="1">
        <p:scale>
          <a:sx n="38" d="100"/>
          <a:sy n="38" d="100"/>
        </p:scale>
        <p:origin x="-1560" y="-114"/>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3343275"/>
            <a:ext cx="5121275" cy="5232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67" name="Rectangle 3"/>
          <p:cNvSpPr>
            <a:spLocks noGrp="1" noRot="1" noChangeAspect="1" noChangeArrowheads="1" noTextEdit="1"/>
          </p:cNvSpPr>
          <p:nvPr>
            <p:ph type="sldImg" idx="2"/>
          </p:nvPr>
        </p:nvSpPr>
        <p:spPr bwMode="auto">
          <a:xfrm>
            <a:off x="1425575" y="701675"/>
            <a:ext cx="3016250" cy="2262188"/>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5637213" y="8775700"/>
            <a:ext cx="368300" cy="273050"/>
          </a:xfrm>
          <a:prstGeom prst="rect">
            <a:avLst/>
          </a:prstGeom>
          <a:noFill/>
          <a:ln w="12700">
            <a:noFill/>
            <a:miter lim="800000"/>
            <a:headEnd/>
            <a:tailEnd/>
          </a:ln>
          <a:effectLst/>
        </p:spPr>
        <p:txBody>
          <a:bodyPr wrap="none">
            <a:spAutoFit/>
          </a:bodyPr>
          <a:lstStyle/>
          <a:p>
            <a:pPr algn="ctr">
              <a:defRPr/>
            </a:pPr>
            <a:fld id="{5625B7F9-EE82-428B-A804-16B00C336230}" type="slidenum">
              <a:rPr lang="en-US" sz="1200"/>
              <a:pPr algn="ctr">
                <a:defRPr/>
              </a:pPr>
              <a:t>‹#›</a:t>
            </a:fld>
            <a:endParaRPr 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iocritique.co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r>
              <a:rPr lang="en-US" smtClean="0"/>
              <a:t>Diabetes in youth has classically been considered to be 95-99% type 1 DM, classically associated with insulinopenia and autoimmunity. M</a:t>
            </a:r>
            <a:r>
              <a:rPr lang="en-US" smtClean="0">
                <a:cs typeface="Times New Roman" pitchFamily="18" charset="0"/>
              </a:rPr>
              <a:t>ost epidemiological data on type 1 diabetes in youth are based on a clinical, standard definition that included daily insulin injections instituted at the time of dx. Or within a certain period of time after dx. (2 weeks through 6 months). </a:t>
            </a:r>
            <a:r>
              <a:rPr lang="en-US" smtClean="0"/>
              <a:t> </a:t>
            </a:r>
          </a:p>
          <a:p>
            <a:r>
              <a:rPr lang="en-US" smtClean="0"/>
              <a:t>Based on this definition, standardized registries of type 1 diabetes in children aged &lt; 14 years have shown that: DM is a common chronic disease of childhood (3</a:t>
            </a:r>
            <a:r>
              <a:rPr lang="en-US" baseline="30000" smtClean="0"/>
              <a:t>rd</a:t>
            </a:r>
            <a:r>
              <a:rPr lang="en-US" smtClean="0"/>
              <a:t>); the incidence of type 1 DM varies </a:t>
            </a:r>
            <a:r>
              <a:rPr lang="en-US" smtClean="0">
                <a:cs typeface="Times New Roman" pitchFamily="18" charset="0"/>
              </a:rPr>
              <a:t>enormously throughout the world</a:t>
            </a:r>
            <a:r>
              <a:rPr lang="en-US" smtClean="0"/>
              <a:t> (over 400 times), as well as with age, sex, ethnicity and season when diagnosed;  that the incidence is steadily increasing worldwide, while so specific factors to account for this increases being identified to date. Due to the lack of such standardized registries in the US. there is limited data to document such an increase in this country. </a:t>
            </a:r>
            <a:r>
              <a:rPr lang="en-US" smtClean="0">
                <a:cs typeface="Times New Roman" pitchFamily="18" charset="0"/>
              </a:rPr>
              <a:t>These characteristics of type 1 diabetes incidence provide evidence for major determinants of the disease.</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74750" y="695325"/>
            <a:ext cx="4635500" cy="3476625"/>
          </a:xfrm>
          <a:ln/>
        </p:spPr>
      </p:sp>
      <p:sp>
        <p:nvSpPr>
          <p:cNvPr id="72707" name="Rectangle 3"/>
          <p:cNvSpPr>
            <a:spLocks noGrp="1" noChangeArrowheads="1"/>
          </p:cNvSpPr>
          <p:nvPr>
            <p:ph type="body" idx="1"/>
          </p:nvPr>
        </p:nvSpPr>
        <p:spPr>
          <a:xfrm>
            <a:off x="931863" y="4403725"/>
            <a:ext cx="5121275" cy="4171950"/>
          </a:xfrm>
          <a:noFill/>
          <a:ln w="9525"/>
        </p:spPr>
        <p:txBody>
          <a:bodyPr/>
          <a:lstStyle/>
          <a:p>
            <a:r>
              <a:rPr lang="en-US" smtClean="0"/>
              <a:t>Unfortunately, these goals are largely unmet, even in the CACTI patients, nearly all with excellent access to primary and tertiary care.</a:t>
            </a:r>
          </a:p>
          <a:p>
            <a:r>
              <a:rPr lang="en-US" smtClean="0"/>
              <a:t>One third of the patients had hypertension, but only half of those were well treated and controlled. The other half was either treated, but uncontrolled or not treated at all.  Even worse, nearly half of the patients had dyslipidemia, according to the ATP III criteria and very few of these were successfully treated.</a:t>
            </a:r>
          </a:p>
          <a:p>
            <a:r>
              <a:rPr lang="en-US" smtClean="0"/>
              <a:t>These ABC treatment issues should be addressed before we move to interventions targeting novel risk factors, such as adiponectin and markers of inflammation.   </a:t>
            </a:r>
          </a:p>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r>
              <a:rPr lang="en-US" smtClean="0"/>
              <a:t>The next part of my talk will focus on type 2 DM in kids, as this is such a “hot” and important topic.</a:t>
            </a:r>
          </a:p>
          <a:p>
            <a:r>
              <a:rPr lang="en-US" smtClean="0"/>
              <a:t>There are several issues to be addressed here:</a:t>
            </a:r>
          </a:p>
          <a:p>
            <a:r>
              <a:rPr lang="en-US" smtClean="0"/>
              <a:t>The apparent increase in type 2 DM in youth that has been reported in several population, mainly in minority children: apparent because of the lack of population based studies/most of the data come from diabetes clinic reports, and apparent because in most of these studies the definition of diabetes type is based on clinical features such as obesity, history of type 2 dm in parents, signs of IR and mainly, lack of insulin requirements for survival.</a:t>
            </a:r>
          </a:p>
          <a:p>
            <a:r>
              <a:rPr lang="en-US" smtClean="0"/>
              <a:t>The other issue is that of undiagnosed cases and rationale and guidelines for screening, </a:t>
            </a:r>
          </a:p>
          <a:p>
            <a:r>
              <a:rPr lang="en-US" smtClean="0"/>
              <a:t>And</a:t>
            </a:r>
          </a:p>
          <a:p>
            <a:r>
              <a:rPr lang="en-US" smtClean="0"/>
              <a:t>Misclassification: cases with acute symptoms misclassified as type 1 DM, but also the reverse, cases that are maybe obese at dx. And not yet insulinopenic being misclassified as type 2 DM, and mistreated.</a:t>
            </a:r>
          </a:p>
          <a:p>
            <a:r>
              <a:rPr lang="en-US" smtClean="0"/>
              <a:t>In any case, these reports that came out throughout the nineties have changed the way “classical childhood diabetes” was thought of, unfolding a much more complex picture.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r>
              <a:rPr lang="en-US" smtClean="0"/>
              <a:t>There are few population-based reports of type 2 in youth, mostly North-American: the Pima Indian study in AZ, the Navajo Nation study in AZ nad NM,  First Nation AI studies In Manitoba, Canada, and some NHANES III data (diabetes type unknown) plus some studies in Japanese school-age children, a country with a low incidence of type 1 DM. The vast majority of info in the literature comes from case reports of diabetes clinic populations and therefore, probably underestimates the true magnitude of the problem.  Notably, there are no population-based studies in US non-Indian populations.</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r>
              <a:rPr lang="en-US" smtClean="0"/>
              <a:t>All these reports have highlighted the clinical characteristics of type 2 dm diagnosed in youth…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r>
              <a:rPr lang="en-US" smtClean="0"/>
              <a:t>This figure collapses 3 of such clinic based studies in C (AA, NHW), AK (AA, NHW) and TX (H, NHW), all showing an increasing % of type 2 diabetes (defined based on clinical characteristics) out of all kids dx. With diabetes from 1987 through 1996.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r>
              <a:rPr lang="en-US" smtClean="0"/>
              <a:t>This is the BDC experience with type 2 DM in kids, and this figure shows the % of children with type 2 dm out of the total number of kids with dm by ethnicity. Most of them are, as expected, AA and H’s.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r>
              <a:rPr lang="en-US" smtClean="0"/>
              <a:t>This figures shows the incidence of type 2 DM in Japanese schoolchildren dx. By glycosuria followed by OGTT, and the dramatic increase in these rates from 1976-1980 to 1991-1995.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r>
              <a:rPr lang="en-US" smtClean="0"/>
              <a:t>This is a brief review of published population-based data on type 2 DM prevalence in youth; the first 3 studies mentioned are based on screening and type 2 dm is clinically defined; the NHANES III data is based on physician dx. And the diabetes type is unknown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r>
              <a:rPr lang="en-US" smtClean="0"/>
              <a:t>Type 2 dm in kids has been shown to be present among the Pima Indian kids since 1967. The Pima Indians in southern AZ have the highest incidence and prevalence of type 2 DM in adults in the world, and virtually all their DM in type 2.</a:t>
            </a:r>
          </a:p>
          <a:p>
            <a:r>
              <a:rPr lang="en-US" smtClean="0"/>
              <a:t>This figure shown the prevalence of type 2 DM in Pima boys and girls aged 5-9, 10-14 and 15-19 years in 3 10-year time periods.</a:t>
            </a:r>
          </a:p>
          <a:p>
            <a:r>
              <a:rPr lang="en-US" smtClean="0"/>
              <a:t>This longitudinal study based on OGTT screening for type 2 dm of all the residents of the Gila River Indian Community has shown that type 2 diabetes is common in Pima kids, that the rates are higher in girls than in boys, they increase with age, but type 2 DM can be seen at any age. In fact the youngest patient with type 2 diabetes was a Pima Indian boy aged 4 years old at dx.</a:t>
            </a:r>
          </a:p>
          <a:p>
            <a:r>
              <a:rPr lang="en-US" smtClean="0"/>
              <a:t>For this study, the type of diabetes was based on clinical characteristics that I am going to show you later, but also on measurements of GAD 65 AB in stored samples from diagnosis.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r>
              <a:rPr lang="en-US" smtClean="0"/>
              <a:t>There are also recent observations showing a possible change in the phenotype of typical type 1 dm in youth, as well as reports of atypical dm in youth with mixed or hybrid phenotypes as well as with both signs of AA and IR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r>
              <a:rPr lang="en-US" smtClean="0"/>
              <a:t>This figure shown the great variation of incidence of type 1 DM in children &lt; 14 years throughout the world from &lt; 0.1 per 100,000 per year in China, to over 40 in Finland. Based on this figure it was initially talked about a N-S gradient, with lower rates in countries in the southern Europe and higher rates in Scandinavian countries in Northern Europe, but the fact that Sardinia, an Italian island in southern Europe had incidence rates almost equal to those in Finland and much higher than those in the rest of Italy was very much a proof against this hypothesis. Moreover, while there is a male excess in the incidence of childhood type 1 DM in high incidence countries such as UK, Sardinia, Scandinavian countries, there is a slightly female excess in those of low-incidence such as China, Israel and Romania.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smtClean="0">
                <a:cs typeface="Times New Roman" pitchFamily="18" charset="0"/>
              </a:rPr>
              <a:t>The BMI distribution of children aged 10-19 by type of diabetes (with BMI available) who are currently seen at the BDCCD is shown.  These data suggest that while the distribution of BMI is clearly higher among cases with apparent type 2 diabetes than among children with type 1a, there is substantial overlap, with 35% of type 2 patients with BMI levels under 28. In addition, there are a number of antibody positive children with type 1a who have BMI levels greater than 25. This may be one of the reasons why such an apparent rapid increase in “type 2 diabetes with obesity” has been noted, since many clinics do not routinely perform autoantibody testing.</a:t>
            </a:r>
            <a:r>
              <a:rPr lang="en-US" smtClean="0"/>
              <a:t> </a:t>
            </a:r>
          </a:p>
          <a:p>
            <a:endParaRPr lang="en-US" smtClean="0"/>
          </a:p>
          <a:p>
            <a:r>
              <a:rPr 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r>
              <a:rPr lang="en-US" smtClean="0"/>
              <a:t>As I mentioned before US data on epidemiology of dm in youth are relatively old and not standardized, especially to compare ethnic specific rates. This is what we have: few incidence data on US children of different ethnicities. In the left side of the figure, the incidence of type 1 DM is shown per 100.000 per year in NHW, Hispanics (data from the Colorado registry), and AA (Pittsburgh). On the right side there are incidence data of type 2 DM in AA (Cincinnati) and in Native Americans (Pima Indians of AZ, unpublished data). These are rather old data, and no data on trends are available (except limited data on the Pima Indians, and AA from Pittsburgh).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en-US" smtClean="0"/>
              <a:t>Therefore we are left with the question mentioned above. What is the proportion of different types of diabetes among different ethnicities? This is what we think it is, but is it true?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smtClean="0">
                <a:latin typeface="Arial" pitchFamily="34" charset="0"/>
              </a:rPr>
              <a:t>Instructions for obtaining article and slideset for:</a:t>
            </a:r>
          </a:p>
          <a:p>
            <a:endParaRPr lang="en-US" smtClean="0">
              <a:latin typeface="Arial" pitchFamily="34" charset="0"/>
            </a:endParaRPr>
          </a:p>
          <a:p>
            <a:r>
              <a:rPr lang="en-US" b="1" smtClean="0">
                <a:solidFill>
                  <a:srgbClr val="330000"/>
                </a:solidFill>
                <a:latin typeface="Times" pitchFamily="18" charset="0"/>
              </a:rPr>
              <a:t>Early infant feeding and risk of developing type 1 diabetes-associated autoantibodies.</a:t>
            </a:r>
            <a:r>
              <a:rPr lang="en-US" b="1" smtClean="0">
                <a:latin typeface="Times" pitchFamily="18" charset="0"/>
              </a:rPr>
              <a:t> </a:t>
            </a:r>
            <a:r>
              <a:rPr lang="en-US" smtClean="0">
                <a:latin typeface="Times" pitchFamily="18" charset="0"/>
              </a:rPr>
              <a:t>Ziegler AG, Schmid S, Huber D, Hummel M, Bonifacio E. JAMA 2003 Oct 1;290(13):1721-8</a:t>
            </a:r>
          </a:p>
          <a:p>
            <a:endParaRPr lang="en-US" smtClean="0">
              <a:latin typeface="Times" pitchFamily="18" charset="0"/>
            </a:endParaRPr>
          </a:p>
          <a:p>
            <a:r>
              <a:rPr lang="en-US" smtClean="0">
                <a:latin typeface="Times" pitchFamily="18" charset="0"/>
              </a:rPr>
              <a:t>Go to </a:t>
            </a:r>
            <a:r>
              <a:rPr lang="en-US" u="sng" smtClean="0">
                <a:solidFill>
                  <a:srgbClr val="0000FF"/>
                </a:solidFill>
                <a:hlinkClick r:id="rId3"/>
              </a:rPr>
              <a:t>http://www.biocritique.com/</a:t>
            </a:r>
            <a:endParaRPr lang="en-US" smtClean="0">
              <a:latin typeface="Times" pitchFamily="18" charset="0"/>
            </a:endParaRPr>
          </a:p>
          <a:p>
            <a:r>
              <a:rPr lang="en-US" smtClean="0">
                <a:latin typeface="Times" pitchFamily="18" charset="0"/>
              </a:rPr>
              <a:t>Sign in or register.</a:t>
            </a:r>
          </a:p>
          <a:p>
            <a:r>
              <a:rPr lang="en-US" smtClean="0">
                <a:latin typeface="Times" pitchFamily="18" charset="0"/>
              </a:rPr>
              <a:t>Select the Diabetes Forum from the drop down list.</a:t>
            </a:r>
          </a:p>
          <a:p>
            <a:r>
              <a:rPr lang="en-US" smtClean="0">
                <a:latin typeface="Times" pitchFamily="18" charset="0"/>
              </a:rPr>
              <a:t>Click on the Selected Articles link.</a:t>
            </a:r>
          </a:p>
          <a:p>
            <a:r>
              <a:rPr lang="en-US" smtClean="0">
                <a:latin typeface="Times" pitchFamily="18" charset="0"/>
              </a:rPr>
              <a:t>In the chronological list, scroll to Oct. 6</a:t>
            </a:r>
            <a:r>
              <a:rPr lang="en-US" baseline="30000" smtClean="0">
                <a:latin typeface="Times" pitchFamily="18" charset="0"/>
              </a:rPr>
              <a:t>th</a:t>
            </a:r>
            <a:r>
              <a:rPr lang="en-US" smtClean="0">
                <a:latin typeface="Times" pitchFamily="18" charset="0"/>
              </a:rPr>
              <a:t>, 2003 articles.</a:t>
            </a:r>
          </a:p>
          <a:p>
            <a:r>
              <a:rPr lang="en-US" smtClean="0">
                <a:latin typeface="Times" pitchFamily="18" charset="0"/>
              </a:rPr>
              <a:t>Select </a:t>
            </a:r>
            <a:r>
              <a:rPr lang="en-US" b="1" smtClean="0">
                <a:solidFill>
                  <a:srgbClr val="330000"/>
                </a:solidFill>
                <a:latin typeface="Times" pitchFamily="18" charset="0"/>
              </a:rPr>
              <a:t>Early infant feeding and risk of developing type 1 diabetes-associated autoantibodies.</a:t>
            </a:r>
            <a:endParaRPr lang="en-US" b="1" smtClean="0">
              <a:latin typeface="Times" pitchFamily="18" charset="0"/>
            </a:endParaRPr>
          </a:p>
          <a:p>
            <a:r>
              <a:rPr lang="en-US" smtClean="0">
                <a:latin typeface="Times" pitchFamily="18" charset="0"/>
              </a:rPr>
              <a:t>Ziegler AG, Schmid S, Huber D, Hummel M, Bonifacio E</a:t>
            </a:r>
          </a:p>
          <a:p>
            <a:r>
              <a:rPr lang="en-US" smtClean="0">
                <a:latin typeface="Times" pitchFamily="18" charset="0"/>
              </a:rPr>
              <a:t>JAMA 2003 Oct 1;290(13):1721-8:</a:t>
            </a:r>
          </a:p>
          <a:p>
            <a:endParaRPr lang="en-US" smtClean="0">
              <a:latin typeface="Times" pitchFamily="18" charset="0"/>
            </a:endParaRPr>
          </a:p>
          <a:p>
            <a:r>
              <a:rPr lang="en-US" smtClean="0">
                <a:latin typeface="Times" pitchFamily="18" charset="0"/>
              </a:rPr>
              <a:t>The abstract will appear. Choose from many options, including Download Article &amp; Download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r>
              <a:rPr lang="en-US" smtClean="0">
                <a:cs typeface="Times New Roman" pitchFamily="18" charset="0"/>
              </a:rPr>
              <a:t>Until fairly recent, data on incidence of type 1 diabetes were available for a few populations only, mostly those with high or intermediate risk for the disease. A large number of registries have been established since the mid 1980s worldwide, but the lack of standardized data yield inconsistencies in determining time trends in incidence Most studies using population-based registries have shown an increasing incidence of type 1 diabetes over time while some have shown no trend (CO). Some of the inconsistencies may be attributed to differences in ascertainment over time. Cases need to be collected over a sufficient number of years to detect a temporal change in the incidence.</a:t>
            </a:r>
            <a:r>
              <a:rPr lang="en-US" smtClean="0"/>
              <a:t> </a:t>
            </a:r>
            <a:r>
              <a:rPr lang="en-US" smtClean="0">
                <a:cs typeface="Times New Roman" pitchFamily="18" charset="0"/>
              </a:rPr>
              <a:t>Recently, the results of the World Health Organization Project of Childhood Diabetes (DIAbetes MONdiale) and those of the collaborative research project EURODIAB ACE became available. Both confirmed a continuing significant increasing trend in the incidence of type 1 diabetes in the 1990’s within Europe and worldwide. The incidence is increasing both in low and high incidence populations and it seem that the increase is even higher in countries with intermediate or low risk for the disease (Hungary, China, Slovakia). A recent analysis of data on published incidence trends showed that the incidence of type 1 diabetes is globally increasing by about 2.5 to 3.0% per year</a:t>
            </a:r>
            <a:r>
              <a:rPr lang="en-US" smtClean="0"/>
              <a:t>.</a:t>
            </a:r>
          </a:p>
          <a:p>
            <a:r>
              <a:rPr lang="en-US" smtClean="0">
                <a:cs typeface="Times New Roman" pitchFamily="18" charset="0"/>
              </a:rPr>
              <a:t>The rapid increase in incidence cannot be explained by shifts in the frequency of susceptibility genes. Instead, changes in the penetrance of susceptibility genes and/or changes in certain, yet unknown, environmental exposures are more plausible explanations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r>
              <a:rPr lang="en-US" smtClean="0"/>
              <a:t>I thought I’d show you some data that you are not so familiar with, data from a country with low risk for type 1 diabetes, Romania. This figure shows the map of Romania and the incidence of type 1 DM by county. The incidence of type 1 DM in Romania was estimated for 1992-1995 (a 4 –year period) based on a national registry of physician diagnosed diabetes defined as type 1 by the clinical definition mentioned above. Cases were registered prospectively and ascertainment was calculated with capture /recapture method (based on 2 sources) as being 95-97%. The overall incidence was 3.5 per 100,000 per year, and girls had significantly higher rates than boys. What was surprising was the high geographic variability of incidence from counties with rates lower than 2 to counties with rates of about 8. Looking at the 3 main geographical and historical regions (T, M, and M) it was evident that the rates were substantially (although not significantly so) higher in T, the western part of R considered “more developed” , than in M, and M. More so, the highest rates were recorded in the counties were the majority population is of Hungarian ethnic background, close to the incidence of type 1 DM in kids reported in Hungary.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74750" y="695325"/>
            <a:ext cx="4635500" cy="3476625"/>
          </a:xfrm>
          <a:ln/>
        </p:spPr>
      </p:sp>
      <p:sp>
        <p:nvSpPr>
          <p:cNvPr id="67587" name="Rectangle 3"/>
          <p:cNvSpPr>
            <a:spLocks noGrp="1" noChangeArrowheads="1"/>
          </p:cNvSpPr>
          <p:nvPr>
            <p:ph type="body" idx="1"/>
          </p:nvPr>
        </p:nvSpPr>
        <p:spPr>
          <a:xfrm>
            <a:off x="931863" y="4403725"/>
            <a:ext cx="5121275" cy="4171950"/>
          </a:xfrm>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957638" y="0"/>
            <a:ext cx="3027362" cy="463550"/>
          </a:xfrm>
          <a:prstGeom prst="rect">
            <a:avLst/>
          </a:prstGeom>
          <a:noFill/>
          <a:ln w="12700">
            <a:noFill/>
            <a:miter lim="800000"/>
            <a:headEnd/>
            <a:tailEnd/>
          </a:ln>
        </p:spPr>
        <p:txBody>
          <a:bodyPr wrap="none" anchor="ctr"/>
          <a:lstStyle/>
          <a:p>
            <a:endParaRPr lang="en-US"/>
          </a:p>
        </p:txBody>
      </p:sp>
      <p:sp>
        <p:nvSpPr>
          <p:cNvPr id="68611" name="Rectangle 3"/>
          <p:cNvSpPr>
            <a:spLocks noChangeArrowheads="1"/>
          </p:cNvSpPr>
          <p:nvPr/>
        </p:nvSpPr>
        <p:spPr bwMode="auto">
          <a:xfrm>
            <a:off x="3957638" y="8807450"/>
            <a:ext cx="3027362" cy="463550"/>
          </a:xfrm>
          <a:prstGeom prst="rect">
            <a:avLst/>
          </a:prstGeom>
          <a:noFill/>
          <a:ln w="12700">
            <a:noFill/>
            <a:miter lim="800000"/>
            <a:headEnd/>
            <a:tailEnd/>
          </a:ln>
        </p:spPr>
        <p:txBody>
          <a:bodyPr lIns="19351" tIns="0" rIns="19351" bIns="0" anchor="b"/>
          <a:lstStyle/>
          <a:p>
            <a:pPr defTabSz="928688"/>
            <a:r>
              <a:rPr lang="en-US" sz="1000" i="1"/>
              <a:t>18</a:t>
            </a:r>
          </a:p>
        </p:txBody>
      </p:sp>
      <p:sp>
        <p:nvSpPr>
          <p:cNvPr id="68612" name="Rectangle 4"/>
          <p:cNvSpPr>
            <a:spLocks noChangeArrowheads="1"/>
          </p:cNvSpPr>
          <p:nvPr/>
        </p:nvSpPr>
        <p:spPr bwMode="auto">
          <a:xfrm>
            <a:off x="0" y="8807450"/>
            <a:ext cx="3027363" cy="463550"/>
          </a:xfrm>
          <a:prstGeom prst="rect">
            <a:avLst/>
          </a:prstGeom>
          <a:noFill/>
          <a:ln w="12700">
            <a:noFill/>
            <a:miter lim="800000"/>
            <a:headEnd/>
            <a:tailEnd/>
          </a:ln>
        </p:spPr>
        <p:txBody>
          <a:bodyPr wrap="none" anchor="ctr"/>
          <a:lstStyle/>
          <a:p>
            <a:endParaRPr lang="en-US"/>
          </a:p>
        </p:txBody>
      </p:sp>
      <p:sp>
        <p:nvSpPr>
          <p:cNvPr id="68613" name="Rectangle 5"/>
          <p:cNvSpPr>
            <a:spLocks noChangeArrowheads="1"/>
          </p:cNvSpPr>
          <p:nvPr/>
        </p:nvSpPr>
        <p:spPr bwMode="auto">
          <a:xfrm>
            <a:off x="0" y="0"/>
            <a:ext cx="3027363" cy="463550"/>
          </a:xfrm>
          <a:prstGeom prst="rect">
            <a:avLst/>
          </a:prstGeom>
          <a:noFill/>
          <a:ln w="12700">
            <a:noFill/>
            <a:miter lim="800000"/>
            <a:headEnd/>
            <a:tailEnd/>
          </a:ln>
        </p:spPr>
        <p:txBody>
          <a:bodyPr wrap="none" anchor="ctr"/>
          <a:lstStyle/>
          <a:p>
            <a:endParaRPr lang="en-US"/>
          </a:p>
        </p:txBody>
      </p:sp>
      <p:sp>
        <p:nvSpPr>
          <p:cNvPr id="68614" name="Rectangle 6"/>
          <p:cNvSpPr>
            <a:spLocks noChangeArrowheads="1"/>
          </p:cNvSpPr>
          <p:nvPr/>
        </p:nvSpPr>
        <p:spPr bwMode="auto">
          <a:xfrm>
            <a:off x="3957638" y="0"/>
            <a:ext cx="3027362" cy="463550"/>
          </a:xfrm>
          <a:prstGeom prst="rect">
            <a:avLst/>
          </a:prstGeom>
          <a:noFill/>
          <a:ln w="12700">
            <a:noFill/>
            <a:miter lim="800000"/>
            <a:headEnd/>
            <a:tailEnd/>
          </a:ln>
        </p:spPr>
        <p:txBody>
          <a:bodyPr wrap="none" anchor="ctr"/>
          <a:lstStyle/>
          <a:p>
            <a:endParaRPr lang="en-US"/>
          </a:p>
        </p:txBody>
      </p:sp>
      <p:sp>
        <p:nvSpPr>
          <p:cNvPr id="68615" name="Rectangle 7"/>
          <p:cNvSpPr>
            <a:spLocks noChangeArrowheads="1"/>
          </p:cNvSpPr>
          <p:nvPr/>
        </p:nvSpPr>
        <p:spPr bwMode="auto">
          <a:xfrm>
            <a:off x="3957638" y="8807450"/>
            <a:ext cx="3027362" cy="463550"/>
          </a:xfrm>
          <a:prstGeom prst="rect">
            <a:avLst/>
          </a:prstGeom>
          <a:noFill/>
          <a:ln w="12700">
            <a:noFill/>
            <a:miter lim="800000"/>
            <a:headEnd/>
            <a:tailEnd/>
          </a:ln>
        </p:spPr>
        <p:txBody>
          <a:bodyPr lIns="19351" tIns="0" rIns="19351" bIns="0" anchor="b"/>
          <a:lstStyle/>
          <a:p>
            <a:pPr defTabSz="928688"/>
            <a:r>
              <a:rPr lang="en-US" sz="1000" i="1"/>
              <a:t>18</a:t>
            </a:r>
          </a:p>
        </p:txBody>
      </p:sp>
      <p:sp>
        <p:nvSpPr>
          <p:cNvPr id="68616" name="Rectangle 8"/>
          <p:cNvSpPr>
            <a:spLocks noChangeArrowheads="1"/>
          </p:cNvSpPr>
          <p:nvPr/>
        </p:nvSpPr>
        <p:spPr bwMode="auto">
          <a:xfrm>
            <a:off x="0" y="8807450"/>
            <a:ext cx="3027363" cy="463550"/>
          </a:xfrm>
          <a:prstGeom prst="rect">
            <a:avLst/>
          </a:prstGeom>
          <a:noFill/>
          <a:ln w="12700">
            <a:noFill/>
            <a:miter lim="800000"/>
            <a:headEnd/>
            <a:tailEnd/>
          </a:ln>
        </p:spPr>
        <p:txBody>
          <a:bodyPr wrap="none" anchor="ctr"/>
          <a:lstStyle/>
          <a:p>
            <a:endParaRPr lang="en-US"/>
          </a:p>
        </p:txBody>
      </p:sp>
      <p:sp>
        <p:nvSpPr>
          <p:cNvPr id="68617" name="Rectangle 9"/>
          <p:cNvSpPr>
            <a:spLocks noChangeArrowheads="1"/>
          </p:cNvSpPr>
          <p:nvPr/>
        </p:nvSpPr>
        <p:spPr bwMode="auto">
          <a:xfrm>
            <a:off x="0" y="0"/>
            <a:ext cx="3027363" cy="463550"/>
          </a:xfrm>
          <a:prstGeom prst="rect">
            <a:avLst/>
          </a:prstGeom>
          <a:noFill/>
          <a:ln w="12700">
            <a:noFill/>
            <a:miter lim="800000"/>
            <a:headEnd/>
            <a:tailEnd/>
          </a:ln>
        </p:spPr>
        <p:txBody>
          <a:bodyPr wrap="none" anchor="ctr"/>
          <a:lstStyle/>
          <a:p>
            <a:endParaRPr lang="en-US"/>
          </a:p>
        </p:txBody>
      </p:sp>
      <p:sp>
        <p:nvSpPr>
          <p:cNvPr id="68618" name="Rectangle 10"/>
          <p:cNvSpPr>
            <a:spLocks noGrp="1" noChangeArrowheads="1"/>
          </p:cNvSpPr>
          <p:nvPr>
            <p:ph type="body" idx="1"/>
          </p:nvPr>
        </p:nvSpPr>
        <p:spPr>
          <a:xfrm>
            <a:off x="930275" y="4402138"/>
            <a:ext cx="5121275" cy="4171950"/>
          </a:xfrm>
          <a:noFill/>
          <a:ln w="9525"/>
        </p:spPr>
        <p:txBody>
          <a:bodyPr lIns="95142" tIns="48377" rIns="95142" bIns="48377"/>
          <a:lstStyle/>
          <a:p>
            <a:endParaRPr lang="en-US" smtClean="0"/>
          </a:p>
        </p:txBody>
      </p:sp>
      <p:sp>
        <p:nvSpPr>
          <p:cNvPr id="68619" name="Rectangle 11"/>
          <p:cNvSpPr>
            <a:spLocks noGrp="1" noRot="1" noChangeAspect="1" noChangeArrowheads="1" noTextEdit="1"/>
          </p:cNvSpPr>
          <p:nvPr>
            <p:ph type="sldImg"/>
          </p:nvPr>
        </p:nvSpPr>
        <p:spPr>
          <a:xfrm>
            <a:off x="1182688" y="700088"/>
            <a:ext cx="4622800" cy="34671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74750" y="695325"/>
            <a:ext cx="4635500" cy="3476625"/>
          </a:xfrm>
          <a:ln/>
        </p:spPr>
      </p:sp>
      <p:sp>
        <p:nvSpPr>
          <p:cNvPr id="69635" name="Rectangle 3"/>
          <p:cNvSpPr>
            <a:spLocks noGrp="1" noChangeArrowheads="1"/>
          </p:cNvSpPr>
          <p:nvPr>
            <p:ph type="body" idx="1"/>
          </p:nvPr>
        </p:nvSpPr>
        <p:spPr>
          <a:xfrm>
            <a:off x="698500" y="4403725"/>
            <a:ext cx="5588000" cy="4171950"/>
          </a:xfrm>
          <a:noFill/>
          <a:ln w="9525"/>
        </p:spPr>
        <p:txBody>
          <a:bodyPr/>
          <a:lstStyle/>
          <a:p>
            <a:r>
              <a:rPr lang="en-US" smtClean="0"/>
              <a:t>The A1c levels achieved by adolescents participating in DCCT and EDIC are comparable to those reprted recently from H</a:t>
            </a:r>
          </a:p>
          <a:p>
            <a:r>
              <a:rPr lang="en-US" smtClean="0"/>
              <a:t>However, these A1c levels are higher than those achievable in adults and in younger children</a:t>
            </a:r>
          </a:p>
          <a:p>
            <a:r>
              <a:rPr lang="en-US" smtClean="0"/>
              <a:t>Of concern these A1c levels have not improved since 1998, according to the 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74750" y="695325"/>
            <a:ext cx="4635500" cy="3476625"/>
          </a:xfrm>
          <a:ln/>
        </p:spPr>
      </p:sp>
      <p:sp>
        <p:nvSpPr>
          <p:cNvPr id="70659" name="Rectangle 3"/>
          <p:cNvSpPr>
            <a:spLocks noGrp="1" noChangeArrowheads="1"/>
          </p:cNvSpPr>
          <p:nvPr>
            <p:ph type="body" idx="1"/>
          </p:nvPr>
        </p:nvSpPr>
        <p:spPr>
          <a:xfrm>
            <a:off x="931863" y="4403725"/>
            <a:ext cx="5121275" cy="4171950"/>
          </a:xfrm>
          <a:noFill/>
          <a:ln w="9525"/>
        </p:spPr>
        <p:txBody>
          <a:bodyPr/>
          <a:lstStyle/>
          <a:p>
            <a:r>
              <a:rPr lang="en-US" smtClean="0"/>
              <a:t>T 1D patients live longer today. Survival during the initial 25 years of diabetes has been steadily improving in successive cohorts of patients diagnosed since 1965, but is still worse than among people without diabetes. While children diagnosed in the late 60’s were 5-time more likely to die than the general population, the  risk is 2-fold in more recent cohorts.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74750" y="695325"/>
            <a:ext cx="4635500" cy="3476625"/>
          </a:xfrm>
          <a:ln/>
        </p:spPr>
      </p:sp>
      <p:sp>
        <p:nvSpPr>
          <p:cNvPr id="71683" name="Rectangle 3"/>
          <p:cNvSpPr>
            <a:spLocks noGrp="1" noChangeArrowheads="1"/>
          </p:cNvSpPr>
          <p:nvPr>
            <p:ph type="body" idx="1"/>
          </p:nvPr>
        </p:nvSpPr>
        <p:spPr>
          <a:xfrm>
            <a:off x="931863" y="4403725"/>
            <a:ext cx="5121275" cy="4171950"/>
          </a:xfrm>
          <a:noFill/>
          <a:ln w="9525"/>
        </p:spPr>
        <p:txBody>
          <a:bodyPr/>
          <a:lstStyle/>
          <a:p>
            <a:r>
              <a:rPr lang="en-US" smtClean="0"/>
              <a:t>However, advances made in the area of glycemic and blood pressure control over the past 40 years have lowered the risk of developing proliferative retinopathy or overt nephropathy, as shown by this study from the Steno Diabetes Clinic.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772400" cy="4114800"/>
          </a:xfrm>
        </p:spPr>
        <p:txBody>
          <a:bodyPr/>
          <a:lstStyle/>
          <a:p>
            <a:pPr lvl="0"/>
            <a:endParaRPr lang="en-US" noProof="0" smtClean="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114800"/>
          </a:xfrm>
        </p:spPr>
        <p:txBody>
          <a:bodyPr/>
          <a:lstStyle/>
          <a:p>
            <a:pPr lvl="0"/>
            <a:endParaRPr lang="en-US" noProof="0" smtClean="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8753B-E743-430F-819E-BA84332B1D8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54E45-D0FC-44B1-B6DD-C144ADF9DA9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4BEE9B-EE38-47BF-9698-A9F2A44D1C2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45A65-DE8E-4256-8CA4-E3F5AEB670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76BAEA-7AFC-4AE4-8AA2-8A56690919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C9E999-4EA8-49BC-BFE5-EE63A1A84C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83B12B-996D-411B-9B34-8FE7005E11B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E799F-DE7A-43D5-8B3D-D6D23CF2FAA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9310A-A892-4408-8B2E-49F69346921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3FB8B-DFEB-4959-B3B2-48823A6C6FE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C3F6C-968A-402B-A4E9-1B332E7EAFB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A94EC5-9F63-41B7-98B9-D62D3EB33F5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BFA79-B929-4283-A2FA-1DBFE78BBEE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5AA24-2DDA-4AA3-A9F1-43407B5446D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622A45-8FF3-435D-B2E3-AD499E4F58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8B657E-92C3-48C2-82DE-28620BECF58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CDB4A9-D39D-42A5-B5A9-7840216BEF1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07587C-6B75-49E8-B02E-77FD8B59EBB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DDBD92-CB8C-46B1-AB2A-EB962BFCBFB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6E6EEA-F306-4173-9719-36B6FD2F436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F16ED4-6F8B-456F-A5F2-D8083C4514D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77DBA-79CF-4182-B329-848E2DA8450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0E5D1-84C4-443C-A659-B5940C85E35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5DA9B9-EF3C-4E13-AE59-ED941EFF750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8D212-608E-4D5C-B374-E062EE2B1F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2191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4219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8AFF988C-EB99-4C65-AEC2-9ABB7D0F40B7}"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6E76BE4-5A21-4CA9-B8CA-B462A99FE99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FE59273-F042-484B-BBB3-360B084E2CA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C7DAF3B-DF47-491E-B992-F6DA5BABC31D}"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CCFBB17F-FD7D-402C-A765-02B91D6D530D}"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B3C45BCB-97B5-4C00-A054-E07DE4D71A3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AEDC28EF-F9E7-4276-BFE3-7033373635A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BA1B6CD-C3D9-45C5-9299-525AFCA94BB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E6AA3E1-7B3D-41C0-AFD3-1F9A1B7602B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585F31F-B0F6-4BED-936E-35301CD987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70ADA45-22B0-4851-A859-407D66C17854}"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1042F-83E0-4A4B-AEB0-A0492366537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F565A-8A1A-422C-854A-CB17E3EF84F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8605FC-B70D-4704-8214-36C1BA743F7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33BC6-90FA-45EE-B59D-8CCEF6DCF49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558781-D775-40A7-8BC4-3C21602ACE0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CE622B-351E-4AB0-8BE9-73C60F6BF04E}"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B0D63-5424-4DB0-A6D3-1A98F2833D0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88C9E-ED1C-439A-B83B-1B72144BCF0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4EB1D-C61C-4FA3-9698-50DA22D8D5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34466-C969-461F-8F7D-E4A23999B788}"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2E165-735B-46AE-9502-9212168B7883}"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9A8D4-51F2-40F5-BAE2-E7ACDEFB24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C"/>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685800" y="2286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9699" name="Rectangle 8"/>
          <p:cNvSpPr>
            <a:spLocks noGrp="1" noChangeArrowheads="1"/>
          </p:cNvSpPr>
          <p:nvPr>
            <p:ph type="body" idx="1"/>
          </p:nvPr>
        </p:nvSpPr>
        <p:spPr bwMode="auto">
          <a:xfrm>
            <a:off x="685800" y="18288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9700" name="Group 11"/>
          <p:cNvGrpSpPr>
            <a:grpSpLocks/>
          </p:cNvGrpSpPr>
          <p:nvPr/>
        </p:nvGrpSpPr>
        <p:grpSpPr bwMode="auto">
          <a:xfrm>
            <a:off x="8007350" y="6029325"/>
            <a:ext cx="495300" cy="515938"/>
            <a:chOff x="5675" y="3798"/>
            <a:chExt cx="352" cy="325"/>
          </a:xfrm>
        </p:grpSpPr>
        <p:sp>
          <p:nvSpPr>
            <p:cNvPr id="1033" name="Rectangle 9"/>
            <p:cNvSpPr>
              <a:spLocks noChangeArrowheads="1"/>
            </p:cNvSpPr>
            <p:nvPr/>
          </p:nvSpPr>
          <p:spPr bwMode="auto">
            <a:xfrm>
              <a:off x="5898" y="4019"/>
              <a:ext cx="129" cy="94"/>
            </a:xfrm>
            <a:prstGeom prst="rect">
              <a:avLst/>
            </a:prstGeom>
            <a:noFill/>
            <a:ln w="12700">
              <a:noFill/>
              <a:miter lim="800000"/>
              <a:headEnd/>
              <a:tailEnd/>
            </a:ln>
            <a:effectLst/>
          </p:spPr>
          <p:txBody>
            <a:bodyPr wrap="none" lIns="90488" tIns="44450" rIns="90488" bIns="44450">
              <a:spAutoFit/>
            </a:bodyPr>
            <a:lstStyle/>
            <a:p>
              <a:pPr algn="ctr">
                <a:defRPr/>
              </a:pPr>
              <a:endParaRPr lang="en-US" sz="400">
                <a:latin typeface="Arial Narrow" pitchFamily="34" charset="0"/>
              </a:endParaRPr>
            </a:p>
          </p:txBody>
        </p:sp>
        <p:sp>
          <p:nvSpPr>
            <p:cNvPr id="1034" name="Rectangle 10"/>
            <p:cNvSpPr>
              <a:spLocks noChangeArrowheads="1"/>
            </p:cNvSpPr>
            <p:nvPr/>
          </p:nvSpPr>
          <p:spPr bwMode="auto">
            <a:xfrm>
              <a:off x="5675" y="3798"/>
              <a:ext cx="127" cy="325"/>
            </a:xfrm>
            <a:prstGeom prst="rect">
              <a:avLst/>
            </a:prstGeom>
            <a:noFill/>
            <a:ln w="12700">
              <a:noFill/>
              <a:miter lim="800000"/>
              <a:headEnd/>
              <a:tailEnd/>
            </a:ln>
            <a:effectLst/>
          </p:spPr>
          <p:txBody>
            <a:bodyPr wrap="none" lIns="90488" tIns="44450" rIns="90488" bIns="44450">
              <a:spAutoFit/>
            </a:bodyPr>
            <a:lstStyle/>
            <a:p>
              <a:pPr algn="l">
                <a:defRPr/>
              </a:pPr>
              <a:endParaRPr lang="en-US" sz="2800">
                <a:latin typeface="QTFrizQuad" charset="0"/>
              </a:endParaRPr>
            </a:p>
          </p:txBody>
        </p:sp>
      </p:gr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ransition spd="med"/>
  <p:txStyles>
    <p:titleStyle>
      <a:lvl1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39FFFF"/>
        </a:buClr>
        <a:buSzPct val="75000"/>
        <a:buFont typeface="Monotype Sorts" pitchFamily="2" charset="2"/>
        <a:buChar char="n"/>
        <a:defRPr sz="3200" b="1">
          <a:solidFill>
            <a:srgbClr val="FFFFFF"/>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o"/>
        <a:defRPr sz="2800" b="1">
          <a:solidFill>
            <a:srgbClr val="FFFFFF"/>
          </a:solidFill>
          <a:latin typeface="+mn-lt"/>
        </a:defRPr>
      </a:lvl2pPr>
      <a:lvl3pPr marL="1085850" indent="-228600" algn="l" rtl="0" eaLnBrk="0" fontAlgn="base" hangingPunct="0">
        <a:spcBef>
          <a:spcPct val="20000"/>
        </a:spcBef>
        <a:spcAft>
          <a:spcPct val="0"/>
        </a:spcAft>
        <a:buClr>
          <a:schemeClr val="hlink"/>
        </a:buClr>
        <a:buSzPct val="100000"/>
        <a:buChar char="»"/>
        <a:defRPr sz="2400" b="1">
          <a:solidFill>
            <a:srgbClr val="FFFFFF"/>
          </a:solidFill>
          <a:latin typeface="+mn-lt"/>
        </a:defRPr>
      </a:lvl3pPr>
      <a:lvl4pPr marL="1428750" indent="-228600" algn="l" rtl="0" eaLnBrk="0" fontAlgn="base" hangingPunct="0">
        <a:spcBef>
          <a:spcPct val="20000"/>
        </a:spcBef>
        <a:spcAft>
          <a:spcPct val="0"/>
        </a:spcAft>
        <a:buClr>
          <a:schemeClr val="tx1"/>
        </a:buClr>
        <a:buSzPct val="65000"/>
        <a:buFont typeface="Monotype Sorts" pitchFamily="2" charset="2"/>
        <a:buChar char="n"/>
        <a:defRPr sz="2000" b="1">
          <a:solidFill>
            <a:srgbClr val="FFFFFF"/>
          </a:solidFill>
          <a:latin typeface="+mn-lt"/>
        </a:defRPr>
      </a:lvl4pPr>
      <a:lvl5pPr marL="1771650" indent="-228600" algn="l" rtl="0" eaLnBrk="0" fontAlgn="base" hangingPunct="0">
        <a:spcBef>
          <a:spcPct val="20000"/>
        </a:spcBef>
        <a:spcAft>
          <a:spcPct val="0"/>
        </a:spcAft>
        <a:buClr>
          <a:schemeClr val="tx1"/>
        </a:buClr>
        <a:buSzPct val="100000"/>
        <a:buChar char="–"/>
        <a:defRPr sz="2000" b="1">
          <a:solidFill>
            <a:srgbClr val="FFFFFF"/>
          </a:solidFill>
          <a:latin typeface="+mn-lt"/>
        </a:defRPr>
      </a:lvl5pPr>
      <a:lvl6pPr marL="2228850" indent="-228600" algn="l" rtl="0" eaLnBrk="0" fontAlgn="base" hangingPunct="0">
        <a:spcBef>
          <a:spcPct val="20000"/>
        </a:spcBef>
        <a:spcAft>
          <a:spcPct val="0"/>
        </a:spcAft>
        <a:buClr>
          <a:schemeClr val="tx1"/>
        </a:buClr>
        <a:buSzPct val="100000"/>
        <a:buChar char="–"/>
        <a:defRPr sz="2000" b="1">
          <a:solidFill>
            <a:srgbClr val="FFFFFF"/>
          </a:solidFill>
          <a:latin typeface="+mn-lt"/>
        </a:defRPr>
      </a:lvl6pPr>
      <a:lvl7pPr marL="2686050" indent="-228600" algn="l" rtl="0" eaLnBrk="0" fontAlgn="base" hangingPunct="0">
        <a:spcBef>
          <a:spcPct val="20000"/>
        </a:spcBef>
        <a:spcAft>
          <a:spcPct val="0"/>
        </a:spcAft>
        <a:buClr>
          <a:schemeClr val="tx1"/>
        </a:buClr>
        <a:buSzPct val="100000"/>
        <a:buChar char="–"/>
        <a:defRPr sz="2000" b="1">
          <a:solidFill>
            <a:srgbClr val="FFFFFF"/>
          </a:solidFill>
          <a:latin typeface="+mn-lt"/>
        </a:defRPr>
      </a:lvl7pPr>
      <a:lvl8pPr marL="3143250" indent="-228600" algn="l" rtl="0" eaLnBrk="0" fontAlgn="base" hangingPunct="0">
        <a:spcBef>
          <a:spcPct val="20000"/>
        </a:spcBef>
        <a:spcAft>
          <a:spcPct val="0"/>
        </a:spcAft>
        <a:buClr>
          <a:schemeClr val="tx1"/>
        </a:buClr>
        <a:buSzPct val="100000"/>
        <a:buChar char="–"/>
        <a:defRPr sz="2000" b="1">
          <a:solidFill>
            <a:srgbClr val="FFFFFF"/>
          </a:solidFill>
          <a:latin typeface="+mn-lt"/>
        </a:defRPr>
      </a:lvl8pPr>
      <a:lvl9pPr marL="3600450" indent="-228600" algn="l" rtl="0" eaLnBrk="0" fontAlgn="base" hangingPunct="0">
        <a:spcBef>
          <a:spcPct val="20000"/>
        </a:spcBef>
        <a:spcAft>
          <a:spcPct val="0"/>
        </a:spcAft>
        <a:buClr>
          <a:schemeClr val="tx1"/>
        </a:buClr>
        <a:buSzPct val="100000"/>
        <a:buChar char="–"/>
        <a:defRPr sz="2000"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mn-lt"/>
              </a:defRPr>
            </a:lvl1pPr>
          </a:lstStyle>
          <a:p>
            <a:pPr>
              <a:defRPr/>
            </a:pPr>
            <a:endParaRPr lang="en-US"/>
          </a:p>
        </p:txBody>
      </p:sp>
      <p:sp>
        <p:nvSpPr>
          <p:cNvPr id="399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399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fld id="{A618C949-5943-46D2-BAC2-5A3A1D99A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409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096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929440C-A562-467B-8E5C-7679228CFD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4000" cy="6858000"/>
            <a:chOff x="0" y="0"/>
            <a:chExt cx="5760" cy="4320"/>
          </a:xfrm>
        </p:grpSpPr>
        <p:sp>
          <p:nvSpPr>
            <p:cNvPr id="42086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42086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42086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2772" name="Group 6"/>
          <p:cNvGrpSpPr>
            <a:grpSpLocks/>
          </p:cNvGrpSpPr>
          <p:nvPr/>
        </p:nvGrpSpPr>
        <p:grpSpPr bwMode="auto">
          <a:xfrm>
            <a:off x="0" y="6019800"/>
            <a:ext cx="7848600" cy="857250"/>
            <a:chOff x="0" y="3792"/>
            <a:chExt cx="4944" cy="540"/>
          </a:xfrm>
        </p:grpSpPr>
        <p:sp>
          <p:nvSpPr>
            <p:cNvPr id="42087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32786" name="Group 8"/>
            <p:cNvGrpSpPr>
              <a:grpSpLocks/>
            </p:cNvGrpSpPr>
            <p:nvPr userDrawn="1"/>
          </p:nvGrpSpPr>
          <p:grpSpPr bwMode="auto">
            <a:xfrm>
              <a:off x="2486" y="3792"/>
              <a:ext cx="2458" cy="540"/>
              <a:chOff x="2486" y="3792"/>
              <a:chExt cx="2458" cy="540"/>
            </a:xfrm>
          </p:grpSpPr>
          <p:sp>
            <p:nvSpPr>
              <p:cNvPr id="42087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42087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42087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42087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42087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42087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32773" name="Group 15"/>
          <p:cNvGrpSpPr>
            <a:grpSpLocks/>
          </p:cNvGrpSpPr>
          <p:nvPr/>
        </p:nvGrpSpPr>
        <p:grpSpPr bwMode="auto">
          <a:xfrm>
            <a:off x="627063" y="6021388"/>
            <a:ext cx="5684837" cy="849312"/>
            <a:chOff x="395" y="3793"/>
            <a:chExt cx="3581" cy="535"/>
          </a:xfrm>
        </p:grpSpPr>
        <p:sp>
          <p:nvSpPr>
            <p:cNvPr id="42088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42088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42088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42088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42088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42088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2088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88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effectLst>
                  <a:outerShdw blurRad="38100" dist="38100" dir="2700000" algn="tl">
                    <a:srgbClr val="000000"/>
                  </a:outerShdw>
                </a:effectLst>
                <a:latin typeface="+mn-lt"/>
              </a:defRPr>
            </a:lvl1pPr>
          </a:lstStyle>
          <a:p>
            <a:pPr>
              <a:defRPr/>
            </a:pPr>
            <a:endParaRPr lang="en-US"/>
          </a:p>
        </p:txBody>
      </p:sp>
      <p:sp>
        <p:nvSpPr>
          <p:cNvPr id="42088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mn-lt"/>
              </a:defRPr>
            </a:lvl1pPr>
          </a:lstStyle>
          <a:p>
            <a:pPr>
              <a:defRPr/>
            </a:pPr>
            <a:endParaRPr lang="en-US"/>
          </a:p>
        </p:txBody>
      </p:sp>
      <p:sp>
        <p:nvSpPr>
          <p:cNvPr id="42089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mn-lt"/>
              </a:defRPr>
            </a:lvl1pPr>
          </a:lstStyle>
          <a:p>
            <a:pPr>
              <a:defRPr/>
            </a:pPr>
            <a:fld id="{817ABF16-8AA1-4F21-88CF-1649E71644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7"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76"/>
            </a:gs>
            <a:gs pos="50000">
              <a:srgbClr val="3333FF"/>
            </a:gs>
            <a:gs pos="100000">
              <a:srgbClr val="181876"/>
            </a:gs>
          </a:gsLst>
          <a:lin ang="54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4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434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34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C0351D89-7A23-4B1B-8793-D55DE22552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14.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16.v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7.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vmlDrawing" Target="../drawings/vmlDrawing1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vmlDrawing" Target="../drawings/vmlDrawing20.vml"/><Relationship Id="rId4" Type="http://schemas.openxmlformats.org/officeDocument/2006/relationships/oleObject" Target="../embeddings/Microsoft_Office_Word_97_-_2003_Document7.doc"/></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vmlDrawing" Target="../drawings/vmlDrawing21.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19.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Microsoft_Office_Excel_97-2003_Worksheet8.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oleObject" Target="../embeddings/oleObject2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54.xml.rels><?xml version="1.0" encoding="UTF-8" standalone="yes"?>
<Relationships xmlns="http://schemas.openxmlformats.org/package/2006/relationships"><Relationship Id="rId3" Type="http://schemas.openxmlformats.org/officeDocument/2006/relationships/hyperlink" Target="http://www.biocritique.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1.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1.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32813" t="27083" r="10938" b="17708"/>
          <a:stretch>
            <a:fillRect/>
          </a:stretch>
        </p:blipFill>
        <p:spPr bwMode="auto">
          <a:xfrm>
            <a:off x="0" y="0"/>
            <a:ext cx="9144000" cy="6858000"/>
          </a:xfrm>
          <a:prstGeom prst="rect">
            <a:avLst/>
          </a:prstGeom>
          <a:noFill/>
          <a:ln w="9525">
            <a:noFill/>
            <a:miter lim="800000"/>
            <a:headEnd/>
            <a:tailEnd/>
          </a:ln>
        </p:spPr>
      </p:pic>
      <p:sp>
        <p:nvSpPr>
          <p:cNvPr id="35843" name="Line 3"/>
          <p:cNvSpPr>
            <a:spLocks noChangeShapeType="1"/>
          </p:cNvSpPr>
          <p:nvPr/>
        </p:nvSpPr>
        <p:spPr bwMode="auto">
          <a:xfrm>
            <a:off x="7620000" y="5029200"/>
            <a:ext cx="0" cy="609600"/>
          </a:xfrm>
          <a:prstGeom prst="line">
            <a:avLst/>
          </a:prstGeom>
          <a:noFill/>
          <a:ln w="9525">
            <a:solidFill>
              <a:schemeClr val="tx1"/>
            </a:solidFill>
            <a:round/>
            <a:headEnd/>
            <a:tailEnd type="triangle" w="med" len="med"/>
          </a:ln>
        </p:spPr>
        <p:txBody>
          <a:bodyPr/>
          <a:lstStyle/>
          <a:p>
            <a:endParaRPr lang="en-US"/>
          </a:p>
        </p:txBody>
      </p:sp>
      <p:sp>
        <p:nvSpPr>
          <p:cNvPr id="35844" name="Line 4"/>
          <p:cNvSpPr>
            <a:spLocks noChangeShapeType="1"/>
          </p:cNvSpPr>
          <p:nvPr/>
        </p:nvSpPr>
        <p:spPr bwMode="auto">
          <a:xfrm>
            <a:off x="3810000" y="5105400"/>
            <a:ext cx="0" cy="609600"/>
          </a:xfrm>
          <a:prstGeom prst="line">
            <a:avLst/>
          </a:prstGeom>
          <a:noFill/>
          <a:ln w="9525">
            <a:solidFill>
              <a:schemeClr val="tx1"/>
            </a:solidFill>
            <a:round/>
            <a:headEnd/>
            <a:tailEnd type="triangle" w="med" len="med"/>
          </a:ln>
        </p:spPr>
        <p:txBody>
          <a:bodyPr/>
          <a:lstStyle/>
          <a:p>
            <a:endParaRPr lang="en-US"/>
          </a:p>
        </p:txBody>
      </p:sp>
      <p:sp>
        <p:nvSpPr>
          <p:cNvPr id="35845" name="Line 5"/>
          <p:cNvSpPr>
            <a:spLocks noChangeShapeType="1"/>
          </p:cNvSpPr>
          <p:nvPr/>
        </p:nvSpPr>
        <p:spPr bwMode="auto">
          <a:xfrm>
            <a:off x="3200400" y="5105400"/>
            <a:ext cx="0" cy="609600"/>
          </a:xfrm>
          <a:prstGeom prst="line">
            <a:avLst/>
          </a:prstGeom>
          <a:noFill/>
          <a:ln w="9525">
            <a:solidFill>
              <a:schemeClr val="tx1"/>
            </a:solidFill>
            <a:round/>
            <a:headEnd/>
            <a:tailEnd type="triangle" w="med" len="med"/>
          </a:ln>
        </p:spPr>
        <p:txBody>
          <a:bodyPr/>
          <a:lstStyle/>
          <a:p>
            <a:endParaRPr lang="en-US"/>
          </a:p>
        </p:txBody>
      </p:sp>
      <p:sp>
        <p:nvSpPr>
          <p:cNvPr id="35846" name="Line 6"/>
          <p:cNvSpPr>
            <a:spLocks noChangeShapeType="1"/>
          </p:cNvSpPr>
          <p:nvPr/>
        </p:nvSpPr>
        <p:spPr bwMode="auto">
          <a:xfrm>
            <a:off x="2819400" y="5105400"/>
            <a:ext cx="0" cy="609600"/>
          </a:xfrm>
          <a:prstGeom prst="line">
            <a:avLst/>
          </a:prstGeom>
          <a:noFill/>
          <a:ln w="9525">
            <a:solidFill>
              <a:schemeClr val="tx1"/>
            </a:solidFill>
            <a:round/>
            <a:headEnd/>
            <a:tailEnd type="triangle" w="med" len="med"/>
          </a:ln>
        </p:spPr>
        <p:txBody>
          <a:bodyPr/>
          <a:lstStyle/>
          <a:p>
            <a:endParaRPr lang="en-US"/>
          </a:p>
        </p:txBody>
      </p:sp>
      <p:sp>
        <p:nvSpPr>
          <p:cNvPr id="35847" name="Text Box 7"/>
          <p:cNvSpPr txBox="1">
            <a:spLocks noChangeArrowheads="1"/>
          </p:cNvSpPr>
          <p:nvPr/>
        </p:nvSpPr>
        <p:spPr bwMode="auto">
          <a:xfrm>
            <a:off x="1905000" y="76200"/>
            <a:ext cx="7010400" cy="1603375"/>
          </a:xfrm>
          <a:prstGeom prst="rect">
            <a:avLst/>
          </a:prstGeom>
          <a:noFill/>
          <a:ln w="9525">
            <a:noFill/>
            <a:miter lim="800000"/>
            <a:headEnd/>
            <a:tailEnd/>
          </a:ln>
        </p:spPr>
        <p:txBody>
          <a:bodyPr>
            <a:spAutoFit/>
          </a:bodyPr>
          <a:lstStyle/>
          <a:p>
            <a:pPr algn="l" eaLnBrk="1" hangingPunct="1">
              <a:spcBef>
                <a:spcPct val="50000"/>
              </a:spcBef>
            </a:pPr>
            <a:r>
              <a:rPr lang="en-US" sz="1800">
                <a:latin typeface="Arial Black" pitchFamily="34" charset="0"/>
              </a:rPr>
              <a:t>JOSLIN MEDALISTS RANDOM C-PEPTIDE</a:t>
            </a:r>
          </a:p>
          <a:p>
            <a:pPr algn="l" eaLnBrk="1" hangingPunct="1">
              <a:spcBef>
                <a:spcPct val="50000"/>
              </a:spcBef>
            </a:pPr>
            <a:r>
              <a:rPr lang="en-US" sz="1800">
                <a:latin typeface="Arial Black" pitchFamily="34" charset="0"/>
              </a:rPr>
              <a:t>Modified from Keenan..King et al Diabetes on line Aug 10, 2010 Residual Insulin Production and Pancreatic B Cell Turnover after 50 Years of Diabetes: Joslin Medalist</a:t>
            </a:r>
          </a:p>
        </p:txBody>
      </p:sp>
      <p:sp>
        <p:nvSpPr>
          <p:cNvPr id="35848" name="Line 8"/>
          <p:cNvSpPr>
            <a:spLocks noChangeShapeType="1"/>
          </p:cNvSpPr>
          <p:nvPr/>
        </p:nvSpPr>
        <p:spPr bwMode="auto">
          <a:xfrm>
            <a:off x="2438400" y="5105400"/>
            <a:ext cx="0" cy="609600"/>
          </a:xfrm>
          <a:prstGeom prst="line">
            <a:avLst/>
          </a:prstGeom>
          <a:noFill/>
          <a:ln w="9525">
            <a:solidFill>
              <a:schemeClr val="tx1"/>
            </a:solidFill>
            <a:round/>
            <a:headEnd/>
            <a:tailEnd type="triangle" w="med" len="med"/>
          </a:ln>
        </p:spPr>
        <p:txBody>
          <a:bodyPr/>
          <a:lstStyle/>
          <a:p>
            <a:endParaRPr lang="en-US"/>
          </a:p>
        </p:txBody>
      </p:sp>
      <p:sp>
        <p:nvSpPr>
          <p:cNvPr id="35849" name="Text Box 9"/>
          <p:cNvSpPr txBox="1">
            <a:spLocks noChangeArrowheads="1"/>
          </p:cNvSpPr>
          <p:nvPr/>
        </p:nvSpPr>
        <p:spPr bwMode="auto">
          <a:xfrm>
            <a:off x="6096000" y="3886200"/>
            <a:ext cx="2971800" cy="779463"/>
          </a:xfrm>
          <a:prstGeom prst="rect">
            <a:avLst/>
          </a:prstGeom>
          <a:noFill/>
          <a:ln w="9525">
            <a:noFill/>
            <a:miter lim="800000"/>
            <a:headEnd/>
            <a:tailEnd/>
          </a:ln>
        </p:spPr>
        <p:txBody>
          <a:bodyPr>
            <a:spAutoFit/>
          </a:bodyPr>
          <a:lstStyle/>
          <a:p>
            <a:pPr algn="l" eaLnBrk="1" hangingPunct="1">
              <a:spcBef>
                <a:spcPct val="50000"/>
              </a:spcBef>
            </a:pPr>
            <a:r>
              <a:rPr lang="en-US" sz="1800" b="1" dirty="0">
                <a:latin typeface="Arial" pitchFamily="34" charset="0"/>
              </a:rPr>
              <a:t>?Subject M9 C-pep=1.66</a:t>
            </a:r>
          </a:p>
          <a:p>
            <a:pPr algn="l" eaLnBrk="1" hangingPunct="1">
              <a:spcBef>
                <a:spcPct val="50000"/>
              </a:spcBef>
            </a:pPr>
            <a:r>
              <a:rPr lang="en-US" sz="1800" b="1" dirty="0">
                <a:latin typeface="Arial" pitchFamily="34" charset="0"/>
              </a:rPr>
              <a:t>Type B </a:t>
            </a:r>
            <a:r>
              <a:rPr lang="en-US" sz="1800" b="1" dirty="0" smtClean="0">
                <a:latin typeface="Arial" pitchFamily="34" charset="0"/>
              </a:rPr>
              <a:t>Pathology nPOD</a:t>
            </a:r>
            <a:endParaRPr lang="en-US" sz="1800" b="1" dirty="0">
              <a:latin typeface="Arial" pitchFamily="34" charset="0"/>
            </a:endParaRPr>
          </a:p>
        </p:txBody>
      </p:sp>
      <p:sp>
        <p:nvSpPr>
          <p:cNvPr id="35850" name="Text Box 10"/>
          <p:cNvSpPr txBox="1">
            <a:spLocks noChangeArrowheads="1"/>
          </p:cNvSpPr>
          <p:nvPr/>
        </p:nvSpPr>
        <p:spPr bwMode="auto">
          <a:xfrm>
            <a:off x="1752599" y="3276600"/>
            <a:ext cx="5316415" cy="779463"/>
          </a:xfrm>
          <a:prstGeom prst="rect">
            <a:avLst/>
          </a:prstGeom>
          <a:noFill/>
          <a:ln w="9525">
            <a:noFill/>
            <a:miter lim="800000"/>
            <a:headEnd/>
            <a:tailEnd/>
          </a:ln>
        </p:spPr>
        <p:txBody>
          <a:bodyPr wrap="square">
            <a:spAutoFit/>
          </a:bodyPr>
          <a:lstStyle/>
          <a:p>
            <a:pPr algn="l" eaLnBrk="1" hangingPunct="1">
              <a:spcBef>
                <a:spcPct val="50000"/>
              </a:spcBef>
            </a:pPr>
            <a:r>
              <a:rPr lang="en-US" sz="1800" b="1" dirty="0">
                <a:latin typeface="Arial" pitchFamily="34" charset="0"/>
              </a:rPr>
              <a:t>? Subject M8 C-pep=.16</a:t>
            </a:r>
          </a:p>
          <a:p>
            <a:pPr algn="l" eaLnBrk="1" hangingPunct="1">
              <a:spcBef>
                <a:spcPct val="50000"/>
              </a:spcBef>
            </a:pPr>
            <a:r>
              <a:rPr lang="en-US" sz="1800" b="1" dirty="0">
                <a:latin typeface="Arial" pitchFamily="34" charset="0"/>
              </a:rPr>
              <a:t>Lobular Type A </a:t>
            </a:r>
            <a:r>
              <a:rPr lang="en-US" sz="1800" b="1" dirty="0" smtClean="0">
                <a:latin typeface="Arial" pitchFamily="34" charset="0"/>
              </a:rPr>
              <a:t>Pathology nPOD</a:t>
            </a:r>
            <a:endParaRPr lang="en-US" sz="1800" b="1" dirty="0">
              <a:latin typeface="Arial" pitchFamily="34" charset="0"/>
            </a:endParaRPr>
          </a:p>
        </p:txBody>
      </p:sp>
      <p:sp>
        <p:nvSpPr>
          <p:cNvPr id="35851" name="Line 11"/>
          <p:cNvSpPr>
            <a:spLocks noChangeShapeType="1"/>
          </p:cNvSpPr>
          <p:nvPr/>
        </p:nvSpPr>
        <p:spPr bwMode="auto">
          <a:xfrm flipH="1">
            <a:off x="1828800" y="4114800"/>
            <a:ext cx="381000" cy="228600"/>
          </a:xfrm>
          <a:prstGeom prst="line">
            <a:avLst/>
          </a:prstGeom>
          <a:noFill/>
          <a:ln w="9525">
            <a:solidFill>
              <a:schemeClr val="tx1"/>
            </a:solidFill>
            <a:round/>
            <a:headEnd/>
            <a:tailEnd type="triangle" w="med" len="med"/>
          </a:ln>
        </p:spPr>
        <p:txBody>
          <a:bodyPr/>
          <a:lstStyle/>
          <a:p>
            <a:endParaRPr lang="en-US"/>
          </a:p>
        </p:txBody>
      </p:sp>
      <p:sp>
        <p:nvSpPr>
          <p:cNvPr id="35852" name="Text Box 12"/>
          <p:cNvSpPr txBox="1">
            <a:spLocks noChangeArrowheads="1"/>
          </p:cNvSpPr>
          <p:nvPr/>
        </p:nvSpPr>
        <p:spPr bwMode="auto">
          <a:xfrm>
            <a:off x="6705600" y="1676400"/>
            <a:ext cx="2438400" cy="703263"/>
          </a:xfrm>
          <a:prstGeom prst="rect">
            <a:avLst/>
          </a:prstGeom>
          <a:noFill/>
          <a:ln w="9525">
            <a:noFill/>
            <a:miter lim="800000"/>
            <a:headEnd/>
            <a:tailEnd/>
          </a:ln>
        </p:spPr>
        <p:txBody>
          <a:bodyPr>
            <a:spAutoFit/>
          </a:bodyPr>
          <a:lstStyle/>
          <a:p>
            <a:pPr algn="l" eaLnBrk="1" hangingPunct="1">
              <a:spcBef>
                <a:spcPct val="50000"/>
              </a:spcBef>
            </a:pPr>
            <a:r>
              <a:rPr lang="en-US" sz="1600" b="1">
                <a:latin typeface="Arial" pitchFamily="34" charset="0"/>
              </a:rPr>
              <a:t>BDC Controls Rnadom </a:t>
            </a:r>
          </a:p>
          <a:p>
            <a:pPr algn="l" eaLnBrk="1" hangingPunct="1">
              <a:spcBef>
                <a:spcPct val="50000"/>
              </a:spcBef>
            </a:pPr>
            <a:r>
              <a:rPr lang="en-US" sz="1600" b="1">
                <a:latin typeface="Arial" pitchFamily="34" charset="0"/>
              </a:rPr>
              <a:t>C-Peptide = 0.3-3.0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ph sz="half" idx="2"/>
          </p:nvPr>
        </p:nvGraphicFramePr>
        <p:xfrm>
          <a:off x="304800" y="1219200"/>
          <a:ext cx="8534400" cy="5257800"/>
        </p:xfrm>
        <a:graphic>
          <a:graphicData uri="http://schemas.openxmlformats.org/presentationml/2006/ole">
            <p:oleObj spid="_x0000_s4098" name="Chart" r:id="rId3" imgW="8915400" imgH="4991100" progId="MSGraph.Chart.8">
              <p:embed followColorScheme="full"/>
            </p:oleObj>
          </a:graphicData>
        </a:graphic>
      </p:graphicFrame>
      <p:sp>
        <p:nvSpPr>
          <p:cNvPr id="4099" name="Rectangle 3"/>
          <p:cNvSpPr>
            <a:spLocks noGrp="1" noChangeArrowheads="1"/>
          </p:cNvSpPr>
          <p:nvPr>
            <p:ph type="title"/>
          </p:nvPr>
        </p:nvSpPr>
        <p:spPr>
          <a:xfrm>
            <a:off x="533400" y="304800"/>
            <a:ext cx="8077200" cy="1143000"/>
          </a:xfrm>
          <a:noFill/>
        </p:spPr>
        <p:txBody>
          <a:bodyPr lIns="90488" tIns="44450" rIns="90488" bIns="44450"/>
          <a:lstStyle/>
          <a:p>
            <a:pPr eaLnBrk="1" hangingPunct="1"/>
            <a:r>
              <a:rPr lang="en-US" sz="2800" b="1" smtClean="0"/>
              <a:t> </a:t>
            </a:r>
            <a:r>
              <a:rPr lang="en-US" sz="3200" b="1" smtClean="0"/>
              <a:t>T1D incidence is rising 3-5% per year</a:t>
            </a:r>
            <a:br>
              <a:rPr lang="en-US" sz="3200" b="1" smtClean="0"/>
            </a:br>
            <a:r>
              <a:rPr lang="en-US" sz="2800" b="1" smtClean="0"/>
              <a:t> </a:t>
            </a:r>
            <a:r>
              <a:rPr lang="en-US" sz="2800" b="1" smtClean="0">
                <a:solidFill>
                  <a:srgbClr val="CC0000"/>
                </a:solidFill>
              </a:rPr>
              <a:t>Due to environmental cause(s)</a:t>
            </a:r>
            <a:endParaRPr lang="en-US" sz="2800" b="1" smtClean="0"/>
          </a:p>
        </p:txBody>
      </p:sp>
      <p:sp>
        <p:nvSpPr>
          <p:cNvPr id="4100" name="Text Box 4"/>
          <p:cNvSpPr txBox="1">
            <a:spLocks noChangeArrowheads="1"/>
          </p:cNvSpPr>
          <p:nvPr/>
        </p:nvSpPr>
        <p:spPr bwMode="auto">
          <a:xfrm>
            <a:off x="914400" y="1752600"/>
            <a:ext cx="2698750" cy="714375"/>
          </a:xfrm>
          <a:prstGeom prst="rect">
            <a:avLst/>
          </a:prstGeom>
          <a:solidFill>
            <a:schemeClr val="bg1"/>
          </a:solidFill>
          <a:ln w="12700">
            <a:solidFill>
              <a:schemeClr val="tx1"/>
            </a:solidFill>
            <a:miter lim="800000"/>
            <a:headEnd/>
            <a:tailEnd/>
          </a:ln>
        </p:spPr>
        <p:txBody>
          <a:bodyPr wrap="none">
            <a:spAutoFit/>
          </a:bodyPr>
          <a:lstStyle/>
          <a:p>
            <a:pPr algn="l"/>
            <a:r>
              <a:rPr lang="en-US" sz="2000" b="1"/>
              <a:t>Incidence /100,000/ yr  </a:t>
            </a:r>
          </a:p>
          <a:p>
            <a:pPr algn="l"/>
            <a:r>
              <a:rPr lang="en-US" sz="2000" b="1"/>
              <a:t>in children aged 0-14</a:t>
            </a:r>
            <a:endParaRPr lang="en-US" sz="2000">
              <a:solidFill>
                <a:schemeClr val="tx2"/>
              </a:solidFill>
            </a:endParaRPr>
          </a:p>
        </p:txBody>
      </p:sp>
      <p:sp>
        <p:nvSpPr>
          <p:cNvPr id="4101" name="Text Box 5"/>
          <p:cNvSpPr txBox="1">
            <a:spLocks noChangeArrowheads="1"/>
          </p:cNvSpPr>
          <p:nvPr/>
        </p:nvSpPr>
        <p:spPr bwMode="auto">
          <a:xfrm>
            <a:off x="7772400" y="6248400"/>
            <a:ext cx="1219200" cy="366713"/>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latin typeface="Arial" pitchFamily="34" charset="0"/>
              </a:rPr>
              <a:t>REWERS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l="24251" t="17882" r="14519" b="21442"/>
          <a:stretch>
            <a:fillRect/>
          </a:stretch>
        </p:blipFill>
        <p:spPr bwMode="auto">
          <a:xfrm>
            <a:off x="285750" y="566738"/>
            <a:ext cx="8464550" cy="6291262"/>
          </a:xfrm>
          <a:prstGeom prst="rect">
            <a:avLst/>
          </a:prstGeom>
          <a:noFill/>
          <a:ln w="12700">
            <a:noFill/>
            <a:miter lim="800000"/>
            <a:headEnd/>
            <a:tailEnd/>
          </a:ln>
        </p:spPr>
      </p:pic>
      <p:sp>
        <p:nvSpPr>
          <p:cNvPr id="41987" name="Text Box 5"/>
          <p:cNvSpPr txBox="1">
            <a:spLocks noChangeArrowheads="1"/>
          </p:cNvSpPr>
          <p:nvPr/>
        </p:nvSpPr>
        <p:spPr bwMode="auto">
          <a:xfrm>
            <a:off x="304800" y="0"/>
            <a:ext cx="8839200" cy="1004888"/>
          </a:xfrm>
          <a:prstGeom prst="rect">
            <a:avLst/>
          </a:prstGeom>
          <a:noFill/>
          <a:ln w="12700">
            <a:noFill/>
            <a:miter lim="800000"/>
            <a:headEnd/>
            <a:tailEnd/>
          </a:ln>
        </p:spPr>
        <p:txBody>
          <a:bodyPr>
            <a:spAutoFit/>
          </a:bodyPr>
          <a:lstStyle/>
          <a:p>
            <a:pPr>
              <a:spcBef>
                <a:spcPct val="50000"/>
              </a:spcBef>
            </a:pPr>
            <a:r>
              <a:rPr lang="en-US"/>
              <a:t>Accelerating Incidence Type 1 Diabetes Finland: Lancet 371:1778</a:t>
            </a:r>
          </a:p>
          <a:p>
            <a:pPr>
              <a:spcBef>
                <a:spcPct val="50000"/>
              </a:spcBef>
            </a:pPr>
            <a:r>
              <a:rPr lang="en-US"/>
              <a:t>Harjutsalo; Sjoberg; Tuomilehto May 2008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a:defRPr/>
            </a:pPr>
            <a:r>
              <a:rPr lang="en-US" smtClean="0"/>
              <a:t>Finland Incidence Type 1 DM/100K 1965-1996</a:t>
            </a:r>
          </a:p>
        </p:txBody>
      </p:sp>
      <p:graphicFrame>
        <p:nvGraphicFramePr>
          <p:cNvPr id="5122" name="Object 3"/>
          <p:cNvGraphicFramePr>
            <a:graphicFrameLocks noChangeAspect="1"/>
          </p:cNvGraphicFramePr>
          <p:nvPr>
            <p:ph type="chart" idx="1"/>
          </p:nvPr>
        </p:nvGraphicFramePr>
        <p:xfrm>
          <a:off x="685800" y="1828800"/>
          <a:ext cx="7772400" cy="4114800"/>
        </p:xfrm>
        <a:graphic>
          <a:graphicData uri="http://schemas.openxmlformats.org/presentationml/2006/ole">
            <p:oleObj spid="_x0000_s5122" name="Chart" r:id="rId3" imgW="9180000" imgH="4860000" progId="MSGraph.Chart.8">
              <p:embed followColorScheme="full"/>
            </p:oleObj>
          </a:graphicData>
        </a:graphic>
      </p:graphicFrame>
      <p:sp>
        <p:nvSpPr>
          <p:cNvPr id="5124" name="Text Box 4"/>
          <p:cNvSpPr txBox="1">
            <a:spLocks noChangeArrowheads="1"/>
          </p:cNvSpPr>
          <p:nvPr/>
        </p:nvSpPr>
        <p:spPr bwMode="auto">
          <a:xfrm>
            <a:off x="0" y="6400800"/>
            <a:ext cx="4038600" cy="457200"/>
          </a:xfrm>
          <a:prstGeom prst="rect">
            <a:avLst/>
          </a:prstGeom>
          <a:noFill/>
          <a:ln w="9525">
            <a:noFill/>
            <a:miter lim="800000"/>
            <a:headEnd/>
            <a:tailEnd/>
          </a:ln>
        </p:spPr>
        <p:txBody>
          <a:bodyPr>
            <a:spAutoFit/>
          </a:bodyPr>
          <a:lstStyle/>
          <a:p>
            <a:pPr algn="l" eaLnBrk="1" hangingPunct="1">
              <a:spcBef>
                <a:spcPct val="50000"/>
              </a:spcBef>
            </a:pPr>
            <a:r>
              <a:rPr lang="en-US"/>
              <a:t>Diabetes Care: 22:1066-1070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609600"/>
            <a:ext cx="9144000" cy="1143000"/>
          </a:xfrm>
        </p:spPr>
        <p:txBody>
          <a:bodyPr/>
          <a:lstStyle/>
          <a:p>
            <a:pPr>
              <a:defRPr/>
            </a:pPr>
            <a:r>
              <a:rPr lang="en-US" smtClean="0"/>
              <a:t>Finland Type 1 Diabetes Incidence 1965-1996 (32 years)</a:t>
            </a:r>
            <a:br>
              <a:rPr lang="en-US" smtClean="0"/>
            </a:br>
            <a:r>
              <a:rPr lang="en-US" smtClean="0"/>
              <a:t>Relative Percent Increase</a:t>
            </a:r>
          </a:p>
        </p:txBody>
      </p:sp>
      <p:graphicFrame>
        <p:nvGraphicFramePr>
          <p:cNvPr id="6146" name="Object 3"/>
          <p:cNvGraphicFramePr>
            <a:graphicFrameLocks noChangeAspect="1"/>
          </p:cNvGraphicFramePr>
          <p:nvPr>
            <p:ph type="chart" idx="1"/>
          </p:nvPr>
        </p:nvGraphicFramePr>
        <p:xfrm>
          <a:off x="762000" y="2438400"/>
          <a:ext cx="7772400" cy="4114800"/>
        </p:xfrm>
        <a:graphic>
          <a:graphicData uri="http://schemas.openxmlformats.org/presentationml/2006/ole">
            <p:oleObj spid="_x0000_s6146" name="Chart" r:id="rId3" imgW="9180000" imgH="4860000" progId="MSGraph.Chart.8">
              <p:embed followColorScheme="full"/>
            </p:oleObj>
          </a:graphicData>
        </a:graphic>
      </p:graphicFrame>
      <p:sp>
        <p:nvSpPr>
          <p:cNvPr id="6148" name="Text Box 4"/>
          <p:cNvSpPr txBox="1">
            <a:spLocks noChangeArrowheads="1"/>
          </p:cNvSpPr>
          <p:nvPr/>
        </p:nvSpPr>
        <p:spPr bwMode="auto">
          <a:xfrm>
            <a:off x="0" y="6400800"/>
            <a:ext cx="4038600" cy="457200"/>
          </a:xfrm>
          <a:prstGeom prst="rect">
            <a:avLst/>
          </a:prstGeom>
          <a:noFill/>
          <a:ln w="9525">
            <a:noFill/>
            <a:miter lim="800000"/>
            <a:headEnd/>
            <a:tailEnd/>
          </a:ln>
        </p:spPr>
        <p:txBody>
          <a:bodyPr>
            <a:spAutoFit/>
          </a:bodyPr>
          <a:lstStyle/>
          <a:p>
            <a:pPr algn="l" eaLnBrk="1" hangingPunct="1">
              <a:spcBef>
                <a:spcPct val="50000"/>
              </a:spcBef>
            </a:pPr>
            <a:r>
              <a:rPr lang="en-US"/>
              <a:t>Diabetes Care: 22:1066-1070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152400"/>
            <a:ext cx="7772400" cy="1143000"/>
          </a:xfrm>
        </p:spPr>
        <p:txBody>
          <a:bodyPr/>
          <a:lstStyle/>
          <a:p>
            <a:pPr>
              <a:defRPr/>
            </a:pPr>
            <a:r>
              <a:rPr lang="en-US" smtClean="0"/>
              <a:t>Incidence per 100,000 per year</a:t>
            </a:r>
            <a:br>
              <a:rPr lang="en-US" smtClean="0"/>
            </a:br>
            <a:r>
              <a:rPr lang="en-US" smtClean="0"/>
              <a:t>Swiss Males</a:t>
            </a:r>
          </a:p>
        </p:txBody>
      </p:sp>
      <p:graphicFrame>
        <p:nvGraphicFramePr>
          <p:cNvPr id="7170" name="Object 3"/>
          <p:cNvGraphicFramePr>
            <a:graphicFrameLocks noChangeAspect="1"/>
          </p:cNvGraphicFramePr>
          <p:nvPr/>
        </p:nvGraphicFramePr>
        <p:xfrm>
          <a:off x="0" y="1716088"/>
          <a:ext cx="9144000" cy="5084762"/>
        </p:xfrm>
        <a:graphic>
          <a:graphicData uri="http://schemas.openxmlformats.org/presentationml/2006/ole">
            <p:oleObj spid="_x0000_s7170" name="Chart" r:id="rId3" imgW="5523840" imgH="3071160" progId="Excel.Sheet.8">
              <p:embed/>
            </p:oleObj>
          </a:graphicData>
        </a:graphic>
      </p:graphicFrame>
      <p:sp>
        <p:nvSpPr>
          <p:cNvPr id="7172" name="Text Box 4"/>
          <p:cNvSpPr txBox="1">
            <a:spLocks noChangeArrowheads="1"/>
          </p:cNvSpPr>
          <p:nvPr/>
        </p:nvSpPr>
        <p:spPr bwMode="auto">
          <a:xfrm>
            <a:off x="5181600" y="6248400"/>
            <a:ext cx="3962400" cy="336550"/>
          </a:xfrm>
          <a:prstGeom prst="rect">
            <a:avLst/>
          </a:prstGeom>
          <a:noFill/>
          <a:ln w="9525">
            <a:noFill/>
            <a:miter lim="800000"/>
            <a:headEnd/>
            <a:tailEnd/>
          </a:ln>
        </p:spPr>
        <p:txBody>
          <a:bodyPr>
            <a:spAutoFit/>
          </a:bodyPr>
          <a:lstStyle/>
          <a:p>
            <a:pPr algn="l" eaLnBrk="1" hangingPunct="1">
              <a:spcBef>
                <a:spcPct val="50000"/>
              </a:spcBef>
            </a:pPr>
            <a:r>
              <a:rPr lang="en-US" sz="1600">
                <a:solidFill>
                  <a:schemeClr val="bg2"/>
                </a:solidFill>
              </a:rPr>
              <a:t>Schoenle et al. Diabetologia: 2,001, 44:286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a:defRPr/>
            </a:pPr>
            <a:r>
              <a:rPr lang="en-US" smtClean="0"/>
              <a:t>Enterovirus Infection Finnish DIPP Study</a:t>
            </a:r>
          </a:p>
        </p:txBody>
      </p:sp>
      <p:graphicFrame>
        <p:nvGraphicFramePr>
          <p:cNvPr id="8194" name="Object 3"/>
          <p:cNvGraphicFramePr>
            <a:graphicFrameLocks noChangeAspect="1"/>
          </p:cNvGraphicFramePr>
          <p:nvPr>
            <p:ph type="chart" idx="1"/>
          </p:nvPr>
        </p:nvGraphicFramePr>
        <p:xfrm>
          <a:off x="685800" y="1828800"/>
          <a:ext cx="7772400" cy="4114800"/>
        </p:xfrm>
        <a:graphic>
          <a:graphicData uri="http://schemas.openxmlformats.org/presentationml/2006/ole">
            <p:oleObj spid="_x0000_s8194" name="Chart" r:id="rId3" imgW="9180000" imgH="4860000" progId="MSGraph.Chart.8">
              <p:embed followColorScheme="full"/>
            </p:oleObj>
          </a:graphicData>
        </a:graphic>
      </p:graphicFrame>
      <p:sp>
        <p:nvSpPr>
          <p:cNvPr id="8196" name="Text Box 4"/>
          <p:cNvSpPr txBox="1">
            <a:spLocks noChangeArrowheads="1"/>
          </p:cNvSpPr>
          <p:nvPr/>
        </p:nvSpPr>
        <p:spPr bwMode="auto">
          <a:xfrm>
            <a:off x="4038600" y="6248400"/>
            <a:ext cx="5105400" cy="457200"/>
          </a:xfrm>
          <a:prstGeom prst="rect">
            <a:avLst/>
          </a:prstGeom>
          <a:noFill/>
          <a:ln w="9525">
            <a:noFill/>
            <a:miter lim="800000"/>
            <a:headEnd/>
            <a:tailEnd/>
          </a:ln>
        </p:spPr>
        <p:txBody>
          <a:bodyPr>
            <a:spAutoFit/>
          </a:bodyPr>
          <a:lstStyle/>
          <a:p>
            <a:pPr algn="l" eaLnBrk="1" hangingPunct="1">
              <a:spcBef>
                <a:spcPct val="50000"/>
              </a:spcBef>
            </a:pPr>
            <a:r>
              <a:rPr lang="en-US"/>
              <a:t>Hyoty et al Diabetes 49:1314, 2000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8600" y="228600"/>
            <a:ext cx="8610600" cy="1143000"/>
          </a:xfrm>
        </p:spPr>
        <p:txBody>
          <a:bodyPr/>
          <a:lstStyle/>
          <a:p>
            <a:pPr>
              <a:defRPr/>
            </a:pPr>
            <a:r>
              <a:rPr lang="en-US" smtClean="0"/>
              <a:t>Incidence Type 1 Diabetes</a:t>
            </a:r>
            <a:br>
              <a:rPr lang="en-US" smtClean="0"/>
            </a:br>
            <a:r>
              <a:rPr lang="en-US" smtClean="0"/>
              <a:t>per 100,000 per year Children &lt;=14</a:t>
            </a:r>
          </a:p>
        </p:txBody>
      </p:sp>
      <p:graphicFrame>
        <p:nvGraphicFramePr>
          <p:cNvPr id="9218" name="Object 3"/>
          <p:cNvGraphicFramePr>
            <a:graphicFrameLocks noChangeAspect="1"/>
          </p:cNvGraphicFramePr>
          <p:nvPr>
            <p:ph type="chart" idx="1"/>
          </p:nvPr>
        </p:nvGraphicFramePr>
        <p:xfrm>
          <a:off x="0" y="1981200"/>
          <a:ext cx="9144000" cy="4114800"/>
        </p:xfrm>
        <a:graphic>
          <a:graphicData uri="http://schemas.openxmlformats.org/presentationml/2006/ole">
            <p:oleObj spid="_x0000_s9218" name="Chart" r:id="rId3" imgW="9180000" imgH="4860000" progId="MSGraph.Chart.8">
              <p:embed followColorScheme="full"/>
            </p:oleObj>
          </a:graphicData>
        </a:graphic>
      </p:graphicFrame>
      <p:sp>
        <p:nvSpPr>
          <p:cNvPr id="9220" name="Text Box 4"/>
          <p:cNvSpPr txBox="1">
            <a:spLocks noChangeArrowheads="1"/>
          </p:cNvSpPr>
          <p:nvPr/>
        </p:nvSpPr>
        <p:spPr bwMode="auto">
          <a:xfrm>
            <a:off x="0" y="6400800"/>
            <a:ext cx="6248400" cy="457200"/>
          </a:xfrm>
          <a:prstGeom prst="rect">
            <a:avLst/>
          </a:prstGeom>
          <a:noFill/>
          <a:ln w="9525">
            <a:noFill/>
            <a:miter lim="800000"/>
            <a:headEnd/>
            <a:tailEnd/>
          </a:ln>
        </p:spPr>
        <p:txBody>
          <a:bodyPr>
            <a:spAutoFit/>
          </a:bodyPr>
          <a:lstStyle/>
          <a:p>
            <a:pPr algn="l" eaLnBrk="1" hangingPunct="1">
              <a:spcBef>
                <a:spcPct val="50000"/>
              </a:spcBef>
            </a:pPr>
            <a:r>
              <a:rPr lang="en-US"/>
              <a:t>Karvonnen et al., Diabetes Care, 23:1516, 2000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p:cNvGraphicFramePr>
            <a:graphicFrameLocks noChangeAspect="1"/>
          </p:cNvGraphicFramePr>
          <p:nvPr/>
        </p:nvGraphicFramePr>
        <p:xfrm>
          <a:off x="0" y="1027113"/>
          <a:ext cx="8875713" cy="5830887"/>
        </p:xfrm>
        <a:graphic>
          <a:graphicData uri="http://schemas.openxmlformats.org/presentationml/2006/ole">
            <p:oleObj spid="_x0000_s10242" name="Chart" r:id="rId4" imgW="9225000" imgH="6052680" progId="MSGraph.Chart.8">
              <p:embed followColorScheme="full"/>
            </p:oleObj>
          </a:graphicData>
        </a:graphic>
      </p:graphicFrame>
      <p:sp>
        <p:nvSpPr>
          <p:cNvPr id="10243" name="Rectangle 4"/>
          <p:cNvSpPr>
            <a:spLocks noChangeArrowheads="1"/>
          </p:cNvSpPr>
          <p:nvPr/>
        </p:nvSpPr>
        <p:spPr bwMode="auto">
          <a:xfrm>
            <a:off x="0" y="0"/>
            <a:ext cx="9144000" cy="1066800"/>
          </a:xfrm>
          <a:prstGeom prst="rect">
            <a:avLst/>
          </a:prstGeom>
          <a:noFill/>
          <a:ln w="12700">
            <a:noFill/>
            <a:miter lim="800000"/>
            <a:headEnd/>
            <a:tailEnd/>
          </a:ln>
        </p:spPr>
        <p:txBody>
          <a:bodyPr>
            <a:spAutoFit/>
          </a:bodyPr>
          <a:lstStyle/>
          <a:p>
            <a:pPr algn="ctr"/>
            <a:r>
              <a:rPr lang="en-US" sz="3200" b="1">
                <a:solidFill>
                  <a:srgbClr val="FFFF17"/>
                </a:solidFill>
                <a:cs typeface="Times New Roman" pitchFamily="18" charset="0"/>
              </a:rPr>
              <a:t>Worldwide Incidence of </a:t>
            </a:r>
            <a:r>
              <a:rPr lang="en-US" sz="3200" b="1">
                <a:cs typeface="Times New Roman" pitchFamily="18" charset="0"/>
              </a:rPr>
              <a:t>Type</a:t>
            </a:r>
            <a:r>
              <a:rPr lang="en-US" sz="3200" b="1">
                <a:solidFill>
                  <a:srgbClr val="FFFF17"/>
                </a:solidFill>
                <a:cs typeface="Times New Roman" pitchFamily="18" charset="0"/>
              </a:rPr>
              <a:t> 1 Diabetes </a:t>
            </a:r>
          </a:p>
          <a:p>
            <a:pPr algn="ctr"/>
            <a:r>
              <a:rPr lang="en-US" sz="3200" b="1">
                <a:solidFill>
                  <a:srgbClr val="FFFF17"/>
                </a:solidFill>
                <a:cs typeface="Times New Roman" pitchFamily="18" charset="0"/>
              </a:rPr>
              <a:t>in Children &lt; 14 Years, by Sex </a:t>
            </a:r>
            <a:endParaRPr lang="en-US" sz="3200" b="1">
              <a:solidFill>
                <a:srgbClr val="FFFF17"/>
              </a:solidFill>
            </a:endParaRPr>
          </a:p>
        </p:txBody>
      </p:sp>
      <p:sp>
        <p:nvSpPr>
          <p:cNvPr id="10244" name="Rectangle 5"/>
          <p:cNvSpPr>
            <a:spLocks noChangeArrowheads="1"/>
          </p:cNvSpPr>
          <p:nvPr/>
        </p:nvSpPr>
        <p:spPr bwMode="auto">
          <a:xfrm>
            <a:off x="136525" y="6330950"/>
            <a:ext cx="3562350" cy="336550"/>
          </a:xfrm>
          <a:prstGeom prst="rect">
            <a:avLst/>
          </a:prstGeom>
          <a:noFill/>
          <a:ln w="12700">
            <a:noFill/>
            <a:miter lim="800000"/>
            <a:headEnd/>
            <a:tailEnd/>
          </a:ln>
        </p:spPr>
        <p:txBody>
          <a:bodyPr wrap="none">
            <a:spAutoFit/>
          </a:bodyPr>
          <a:lstStyle/>
          <a:p>
            <a:pPr algn="ctr"/>
            <a:r>
              <a:rPr lang="en-US" sz="1600" b="1" i="1">
                <a:solidFill>
                  <a:srgbClr val="FFFFFF"/>
                </a:solidFill>
              </a:rPr>
              <a:t>Karvonen et al., Diabetes Care, 23, 2000</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417513"/>
            <a:ext cx="7772400" cy="1219200"/>
          </a:xfrm>
        </p:spPr>
        <p:txBody>
          <a:bodyPr/>
          <a:lstStyle/>
          <a:p>
            <a:pPr>
              <a:defRPr/>
            </a:pPr>
            <a:r>
              <a:rPr lang="en-US" sz="3600" b="1" smtClean="0"/>
              <a:t>Relative Increase in Incidence of Type 1 Diabetes in Children &lt; 14 Years</a:t>
            </a:r>
          </a:p>
        </p:txBody>
      </p:sp>
      <p:graphicFrame>
        <p:nvGraphicFramePr>
          <p:cNvPr id="11266" name="Object 3"/>
          <p:cNvGraphicFramePr>
            <a:graphicFrameLocks noChangeAspect="1"/>
          </p:cNvGraphicFramePr>
          <p:nvPr>
            <p:ph type="chart" idx="1"/>
          </p:nvPr>
        </p:nvGraphicFramePr>
        <p:xfrm>
          <a:off x="685800" y="1828800"/>
          <a:ext cx="7772400" cy="4114800"/>
        </p:xfrm>
        <a:graphic>
          <a:graphicData uri="http://schemas.openxmlformats.org/presentationml/2006/ole">
            <p:oleObj spid="_x0000_s11266" name="Chart" r:id="rId4" imgW="9180000" imgH="4860000" progId="MSGraph.Chart.8">
              <p:embed followColorScheme="full"/>
            </p:oleObj>
          </a:graphicData>
        </a:graphic>
      </p:graphicFrame>
      <p:sp>
        <p:nvSpPr>
          <p:cNvPr id="11268" name="Text Box 4"/>
          <p:cNvSpPr txBox="1">
            <a:spLocks noChangeArrowheads="1"/>
          </p:cNvSpPr>
          <p:nvPr/>
        </p:nvSpPr>
        <p:spPr bwMode="auto">
          <a:xfrm>
            <a:off x="3368675" y="5770563"/>
            <a:ext cx="4689475" cy="457200"/>
          </a:xfrm>
          <a:prstGeom prst="rect">
            <a:avLst/>
          </a:prstGeom>
          <a:noFill/>
          <a:ln w="12700">
            <a:noFill/>
            <a:miter lim="800000"/>
            <a:headEnd/>
            <a:tailEnd/>
          </a:ln>
        </p:spPr>
        <p:txBody>
          <a:bodyPr wrap="none">
            <a:spAutoFit/>
          </a:bodyPr>
          <a:lstStyle/>
          <a:p>
            <a:pPr algn="ctr"/>
            <a:r>
              <a:rPr lang="en-US" sz="2000"/>
              <a:t>Change globally: 2.5 % per year (2.32-2.66</a:t>
            </a:r>
            <a:r>
              <a:rPr lang="en-US"/>
              <a:t>)</a:t>
            </a:r>
          </a:p>
        </p:txBody>
      </p:sp>
      <p:sp>
        <p:nvSpPr>
          <p:cNvPr id="11269" name="Text Box 5"/>
          <p:cNvSpPr txBox="1">
            <a:spLocks noChangeArrowheads="1"/>
          </p:cNvSpPr>
          <p:nvPr/>
        </p:nvSpPr>
        <p:spPr bwMode="auto">
          <a:xfrm>
            <a:off x="246063" y="6276975"/>
            <a:ext cx="4011612" cy="396875"/>
          </a:xfrm>
          <a:prstGeom prst="rect">
            <a:avLst/>
          </a:prstGeom>
          <a:noFill/>
          <a:ln w="12700">
            <a:noFill/>
            <a:miter lim="800000"/>
            <a:headEnd/>
            <a:tailEnd/>
          </a:ln>
        </p:spPr>
        <p:txBody>
          <a:bodyPr wrap="none">
            <a:spAutoFit/>
          </a:bodyPr>
          <a:lstStyle/>
          <a:p>
            <a:pPr algn="ctr"/>
            <a:r>
              <a:rPr lang="en-US" sz="2000" b="1" i="1">
                <a:solidFill>
                  <a:srgbClr val="FFFFFF"/>
                </a:solidFill>
              </a:rPr>
              <a:t>Onkamo et al, Diabetologia 42, 1999</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48"/>
          <p:cNvSpPr>
            <a:spLocks noChangeArrowheads="1"/>
          </p:cNvSpPr>
          <p:nvPr/>
        </p:nvSpPr>
        <p:spPr bwMode="auto">
          <a:xfrm>
            <a:off x="1862138" y="104775"/>
            <a:ext cx="9144000" cy="0"/>
          </a:xfrm>
          <a:prstGeom prst="rect">
            <a:avLst/>
          </a:prstGeom>
          <a:noFill/>
          <a:ln w="12700">
            <a:noFill/>
            <a:miter lim="800000"/>
            <a:headEnd/>
            <a:tailEnd/>
          </a:ln>
        </p:spPr>
        <p:txBody>
          <a:bodyPr>
            <a:spAutoFit/>
          </a:bodyPr>
          <a:lstStyle/>
          <a:p>
            <a:endParaRPr lang="en-US"/>
          </a:p>
        </p:txBody>
      </p:sp>
      <p:graphicFrame>
        <p:nvGraphicFramePr>
          <p:cNvPr id="12290" name="Object 147"/>
          <p:cNvGraphicFramePr>
            <a:graphicFrameLocks noChangeAspect="1"/>
          </p:cNvGraphicFramePr>
          <p:nvPr/>
        </p:nvGraphicFramePr>
        <p:xfrm>
          <a:off x="0" y="-449263"/>
          <a:ext cx="8853488" cy="10045701"/>
        </p:xfrm>
        <a:graphic>
          <a:graphicData uri="http://schemas.openxmlformats.org/presentationml/2006/ole">
            <p:oleObj spid="_x0000_s12290" name="Picture" r:id="rId4" imgW="2896200" imgH="3696480" progId="Word.Picture.8">
              <p:embed/>
            </p:oleObj>
          </a:graphicData>
        </a:graphic>
      </p:graphicFrame>
      <p:sp>
        <p:nvSpPr>
          <p:cNvPr id="12292" name="Text Box 149"/>
          <p:cNvSpPr txBox="1">
            <a:spLocks noChangeArrowheads="1"/>
          </p:cNvSpPr>
          <p:nvPr/>
        </p:nvSpPr>
        <p:spPr bwMode="auto">
          <a:xfrm>
            <a:off x="-842963" y="255588"/>
            <a:ext cx="10842626" cy="579437"/>
          </a:xfrm>
          <a:prstGeom prst="rect">
            <a:avLst/>
          </a:prstGeom>
          <a:noFill/>
          <a:ln w="12700">
            <a:noFill/>
            <a:miter lim="800000"/>
            <a:headEnd/>
            <a:tailEnd/>
          </a:ln>
        </p:spPr>
        <p:txBody>
          <a:bodyPr>
            <a:spAutoFit/>
          </a:bodyPr>
          <a:lstStyle/>
          <a:p>
            <a:pPr algn="ctr"/>
            <a:r>
              <a:rPr lang="en-US" sz="3200" b="1"/>
              <a:t>Incidence of Type 1 Diabetes in Romania, by County</a:t>
            </a:r>
          </a:p>
        </p:txBody>
      </p:sp>
      <p:sp>
        <p:nvSpPr>
          <p:cNvPr id="12293" name="Text Box 150"/>
          <p:cNvSpPr txBox="1">
            <a:spLocks noChangeArrowheads="1"/>
          </p:cNvSpPr>
          <p:nvPr/>
        </p:nvSpPr>
        <p:spPr bwMode="auto">
          <a:xfrm>
            <a:off x="6535738" y="765175"/>
            <a:ext cx="2092325" cy="457200"/>
          </a:xfrm>
          <a:prstGeom prst="rect">
            <a:avLst/>
          </a:prstGeom>
          <a:noFill/>
          <a:ln w="12700">
            <a:noFill/>
            <a:miter lim="800000"/>
            <a:headEnd/>
            <a:tailEnd/>
          </a:ln>
        </p:spPr>
        <p:txBody>
          <a:bodyPr wrap="none">
            <a:spAutoFit/>
          </a:bodyPr>
          <a:lstStyle/>
          <a:p>
            <a:pPr algn="ctr"/>
            <a:r>
              <a:rPr lang="en-US" b="1"/>
              <a:t>Age &lt; 14 years</a:t>
            </a:r>
          </a:p>
        </p:txBody>
      </p:sp>
      <p:sp>
        <p:nvSpPr>
          <p:cNvPr id="12294" name="Text Box 151"/>
          <p:cNvSpPr txBox="1">
            <a:spLocks noChangeArrowheads="1"/>
          </p:cNvSpPr>
          <p:nvPr/>
        </p:nvSpPr>
        <p:spPr bwMode="auto">
          <a:xfrm>
            <a:off x="5402263" y="6153150"/>
            <a:ext cx="3259137" cy="396875"/>
          </a:xfrm>
          <a:prstGeom prst="rect">
            <a:avLst/>
          </a:prstGeom>
          <a:noFill/>
          <a:ln w="12700">
            <a:noFill/>
            <a:miter lim="800000"/>
            <a:headEnd/>
            <a:tailEnd/>
          </a:ln>
        </p:spPr>
        <p:txBody>
          <a:bodyPr wrap="none">
            <a:spAutoFit/>
          </a:bodyPr>
          <a:lstStyle/>
          <a:p>
            <a:pPr algn="ctr"/>
            <a:r>
              <a:rPr lang="en-US" sz="2000" b="1" i="1">
                <a:solidFill>
                  <a:srgbClr val="FFFFFF"/>
                </a:solidFill>
              </a:rPr>
              <a:t>Serban, et al, JPEM, 14 2001</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l="57536" t="41667" r="8089" b="34439"/>
          <a:stretch>
            <a:fillRect/>
          </a:stretch>
        </p:blipFill>
        <p:spPr bwMode="auto">
          <a:xfrm>
            <a:off x="1085850" y="466725"/>
            <a:ext cx="6069013" cy="2697163"/>
          </a:xfrm>
          <a:prstGeom prst="rect">
            <a:avLst/>
          </a:prstGeom>
          <a:noFill/>
          <a:ln w="12700">
            <a:noFill/>
            <a:miter lim="800000"/>
            <a:headEnd/>
            <a:tailEnd/>
          </a:ln>
        </p:spPr>
      </p:pic>
      <p:pic>
        <p:nvPicPr>
          <p:cNvPr id="36867" name="Picture 5"/>
          <p:cNvPicPr>
            <a:picLocks noChangeAspect="1" noChangeArrowheads="1"/>
          </p:cNvPicPr>
          <p:nvPr/>
        </p:nvPicPr>
        <p:blipFill>
          <a:blip r:embed="rId3" cstate="print"/>
          <a:srcRect l="22607" t="30382" r="41911" b="46701"/>
          <a:stretch>
            <a:fillRect/>
          </a:stretch>
        </p:blipFill>
        <p:spPr bwMode="auto">
          <a:xfrm>
            <a:off x="950913" y="3228975"/>
            <a:ext cx="7116762" cy="3092450"/>
          </a:xfrm>
          <a:prstGeom prst="rect">
            <a:avLst/>
          </a:prstGeom>
          <a:noFill/>
          <a:ln w="12700">
            <a:noFill/>
            <a:miter lim="800000"/>
            <a:headEnd/>
            <a:tailEnd/>
          </a:ln>
        </p:spPr>
      </p:pic>
      <p:sp>
        <p:nvSpPr>
          <p:cNvPr id="36868" name="Text Box 6"/>
          <p:cNvSpPr txBox="1">
            <a:spLocks noChangeArrowheads="1"/>
          </p:cNvSpPr>
          <p:nvPr/>
        </p:nvSpPr>
        <p:spPr bwMode="auto">
          <a:xfrm>
            <a:off x="1084263" y="6367463"/>
            <a:ext cx="4300537" cy="396875"/>
          </a:xfrm>
          <a:prstGeom prst="rect">
            <a:avLst/>
          </a:prstGeom>
          <a:noFill/>
          <a:ln w="12700">
            <a:noFill/>
            <a:miter lim="800000"/>
            <a:headEnd/>
            <a:tailEnd/>
          </a:ln>
        </p:spPr>
        <p:txBody>
          <a:bodyPr>
            <a:spAutoFit/>
          </a:bodyPr>
          <a:lstStyle/>
          <a:p>
            <a:pPr>
              <a:spcBef>
                <a:spcPct val="50000"/>
              </a:spcBef>
            </a:pPr>
            <a:r>
              <a:rPr lang="en-US" sz="2000" b="1"/>
              <a:t>PSEUDOATROPHIC/ TYPE A</a:t>
            </a:r>
          </a:p>
        </p:txBody>
      </p:sp>
      <p:sp>
        <p:nvSpPr>
          <p:cNvPr id="36869" name="Text Box 8"/>
          <p:cNvSpPr txBox="1">
            <a:spLocks noChangeArrowheads="1"/>
          </p:cNvSpPr>
          <p:nvPr/>
        </p:nvSpPr>
        <p:spPr bwMode="auto">
          <a:xfrm>
            <a:off x="4371975" y="4306888"/>
            <a:ext cx="3963988" cy="457200"/>
          </a:xfrm>
          <a:prstGeom prst="rect">
            <a:avLst/>
          </a:prstGeom>
          <a:noFill/>
          <a:ln w="12700">
            <a:noFill/>
            <a:miter lim="800000"/>
            <a:headEnd/>
            <a:tailEnd/>
          </a:ln>
        </p:spPr>
        <p:txBody>
          <a:bodyPr>
            <a:spAutoFit/>
          </a:bodyPr>
          <a:lstStyle/>
          <a:p>
            <a:pPr algn="l">
              <a:spcBef>
                <a:spcPct val="50000"/>
              </a:spcBef>
            </a:pPr>
            <a:r>
              <a:rPr lang="en-US" b="1"/>
              <a:t>TYPE B-DM2-CONTORLS</a:t>
            </a:r>
          </a:p>
        </p:txBody>
      </p:sp>
      <p:sp>
        <p:nvSpPr>
          <p:cNvPr id="36870" name="Text Box 9"/>
          <p:cNvSpPr txBox="1">
            <a:spLocks noChangeArrowheads="1"/>
          </p:cNvSpPr>
          <p:nvPr/>
        </p:nvSpPr>
        <p:spPr bwMode="auto">
          <a:xfrm>
            <a:off x="-390525" y="0"/>
            <a:ext cx="10040938" cy="822325"/>
          </a:xfrm>
          <a:prstGeom prst="rect">
            <a:avLst/>
          </a:prstGeom>
          <a:noFill/>
          <a:ln w="12700">
            <a:noFill/>
            <a:miter lim="800000"/>
            <a:headEnd/>
            <a:tailEnd/>
          </a:ln>
        </p:spPr>
        <p:txBody>
          <a:bodyPr>
            <a:spAutoFit/>
          </a:bodyPr>
          <a:lstStyle/>
          <a:p>
            <a:pPr algn="ctr"/>
            <a:r>
              <a:rPr lang="en-US" b="1">
                <a:latin typeface="Arial Black" pitchFamily="34" charset="0"/>
              </a:rPr>
              <a:t>Gianani et al Dimorphic histopathology of long-standing</a:t>
            </a:r>
          </a:p>
          <a:p>
            <a:pPr algn="ctr"/>
            <a:r>
              <a:rPr lang="en-US" b="1">
                <a:latin typeface="Arial Black" pitchFamily="34" charset="0"/>
              </a:rPr>
              <a:t>childhood-onset diabetes Diabetologia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882650" y="331788"/>
            <a:ext cx="6908800" cy="792162"/>
          </a:xfrm>
        </p:spPr>
        <p:txBody>
          <a:bodyPr anchor="b"/>
          <a:lstStyle/>
          <a:p>
            <a:pPr>
              <a:defRPr/>
            </a:pPr>
            <a:r>
              <a:rPr lang="en-US" sz="4000" smtClean="0"/>
              <a:t>Risk by the age of 20 years </a:t>
            </a:r>
          </a:p>
        </p:txBody>
      </p:sp>
      <p:sp>
        <p:nvSpPr>
          <p:cNvPr id="13316" name="Rectangle 3"/>
          <p:cNvSpPr>
            <a:spLocks noChangeArrowheads="1"/>
          </p:cNvSpPr>
          <p:nvPr/>
        </p:nvSpPr>
        <p:spPr bwMode="auto">
          <a:xfrm>
            <a:off x="0" y="1676400"/>
            <a:ext cx="3367088" cy="4114800"/>
          </a:xfrm>
          <a:prstGeom prst="rect">
            <a:avLst/>
          </a:prstGeom>
          <a:noFill/>
          <a:ln w="12700">
            <a:noFill/>
            <a:miter lim="800000"/>
            <a:headEnd/>
            <a:tailEnd/>
          </a:ln>
        </p:spPr>
        <p:txBody>
          <a:bodyPr lIns="90488" tIns="44450" rIns="90488" bIns="44450"/>
          <a:lstStyle/>
          <a:p>
            <a:pPr marL="342900" indent="-342900" algn="l">
              <a:spcBef>
                <a:spcPct val="20000"/>
              </a:spcBef>
            </a:pPr>
            <a:r>
              <a:rPr lang="en-US" sz="2800" b="1">
                <a:latin typeface="Arial" pitchFamily="34" charset="0"/>
              </a:rPr>
              <a:t>            </a:t>
            </a:r>
          </a:p>
          <a:p>
            <a:pPr marL="342900" indent="-342900" algn="l">
              <a:spcBef>
                <a:spcPct val="20000"/>
              </a:spcBef>
            </a:pPr>
            <a:endParaRPr lang="en-US" sz="2800" b="1">
              <a:latin typeface="Arial" pitchFamily="34" charset="0"/>
            </a:endParaRPr>
          </a:p>
        </p:txBody>
      </p:sp>
      <p:graphicFrame>
        <p:nvGraphicFramePr>
          <p:cNvPr id="13314" name="Object 4">
            <a:hlinkClick r:id="" action="ppaction://ole?verb=0"/>
          </p:cNvPr>
          <p:cNvGraphicFramePr>
            <a:graphicFrameLocks/>
          </p:cNvGraphicFramePr>
          <p:nvPr>
            <p:ph type="tbl" idx="1"/>
          </p:nvPr>
        </p:nvGraphicFramePr>
        <p:xfrm>
          <a:off x="1068388" y="1846263"/>
          <a:ext cx="6872287" cy="4268787"/>
        </p:xfrm>
        <a:graphic>
          <a:graphicData uri="http://schemas.openxmlformats.org/presentationml/2006/ole">
            <p:oleObj spid="_x0000_s13314" name="Document" r:id="rId3" imgW="7729560" imgH="4800600" progId="Word.Document.8">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588" y="187325"/>
            <a:ext cx="9131300" cy="1127125"/>
          </a:xfrm>
        </p:spPr>
        <p:txBody>
          <a:bodyPr anchor="b"/>
          <a:lstStyle/>
          <a:p>
            <a:pPr>
              <a:defRPr/>
            </a:pPr>
            <a:r>
              <a:rPr lang="en-US" sz="3600" b="1" smtClean="0"/>
              <a:t>  High Risk Groups</a:t>
            </a:r>
          </a:p>
        </p:txBody>
      </p:sp>
      <p:sp>
        <p:nvSpPr>
          <p:cNvPr id="43011" name="Rectangle 3"/>
          <p:cNvSpPr>
            <a:spLocks noGrp="1" noChangeArrowheads="1"/>
          </p:cNvSpPr>
          <p:nvPr>
            <p:ph type="body" idx="1"/>
          </p:nvPr>
        </p:nvSpPr>
        <p:spPr>
          <a:xfrm>
            <a:off x="444500" y="2159000"/>
            <a:ext cx="8015288" cy="3708400"/>
          </a:xfrm>
          <a:noFill/>
        </p:spPr>
        <p:txBody>
          <a:bodyPr/>
          <a:lstStyle/>
          <a:p>
            <a:r>
              <a:rPr lang="en-US" sz="2800" b="0" smtClean="0"/>
              <a:t>Scandinavia  - &lt; 5% IDDM cases worldwide </a:t>
            </a:r>
          </a:p>
          <a:p>
            <a:pPr>
              <a:buFont typeface="Monotype Sorts" pitchFamily="2" charset="2"/>
              <a:buNone/>
            </a:pPr>
            <a:endParaRPr lang="en-US" sz="2800" b="0" smtClean="0"/>
          </a:p>
          <a:p>
            <a:r>
              <a:rPr lang="en-US" sz="2800" b="0" smtClean="0"/>
              <a:t>Relatives - only about 10% of the cases </a:t>
            </a:r>
          </a:p>
          <a:p>
            <a:pPr>
              <a:buFont typeface="Monotype Sorts" pitchFamily="2" charset="2"/>
              <a:buNone/>
            </a:pPr>
            <a:endParaRPr lang="en-US" sz="2800" b="0" u="sng" smtClean="0"/>
          </a:p>
          <a:p>
            <a:r>
              <a:rPr lang="en-US" sz="2800" b="0" smtClean="0"/>
              <a:t>Children - &lt; 40% of the cases </a:t>
            </a:r>
          </a:p>
          <a:p>
            <a:pPr>
              <a:buFont typeface="Monotype Sorts" pitchFamily="2" charset="2"/>
              <a:buNone/>
            </a:pPr>
            <a:endParaRPr lang="en-US" sz="2800" b="0" smtClean="0"/>
          </a:p>
          <a:p>
            <a:r>
              <a:rPr lang="en-US" sz="2800" b="0" smtClean="0"/>
              <a:t>HLA-DR3/4 - about 30-40% of childhood cases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892800" y="1600200"/>
            <a:ext cx="2074863" cy="1624013"/>
          </a:xfrm>
          <a:prstGeom prst="rect">
            <a:avLst/>
          </a:prstGeom>
          <a:solidFill>
            <a:schemeClr val="folHlink"/>
          </a:solidFill>
          <a:ln w="12700">
            <a:solidFill>
              <a:srgbClr val="FFFFFF"/>
            </a:solidFill>
            <a:miter lim="800000"/>
            <a:headEnd/>
            <a:tailEnd/>
          </a:ln>
        </p:spPr>
        <p:txBody>
          <a:bodyPr lIns="90488" tIns="44450" rIns="90488" bIns="44450">
            <a:spAutoFit/>
          </a:bodyPr>
          <a:lstStyle/>
          <a:p>
            <a:pPr algn="l"/>
            <a:r>
              <a:rPr lang="en-US" sz="2800" b="1" i="1">
                <a:solidFill>
                  <a:schemeClr val="bg1"/>
                </a:solidFill>
                <a:latin typeface="Arial" pitchFamily="34" charset="0"/>
              </a:rPr>
              <a:t>Promoters</a:t>
            </a:r>
            <a:endParaRPr lang="en-US" b="1" i="1">
              <a:solidFill>
                <a:schemeClr val="bg1"/>
              </a:solidFill>
              <a:latin typeface="Arial" pitchFamily="34" charset="0"/>
            </a:endParaRPr>
          </a:p>
          <a:p>
            <a:pPr algn="l"/>
            <a:r>
              <a:rPr lang="en-US" i="1">
                <a:solidFill>
                  <a:schemeClr val="bg1"/>
                </a:solidFill>
                <a:latin typeface="Arial" pitchFamily="34" charset="0"/>
              </a:rPr>
              <a:t>- genes?</a:t>
            </a:r>
          </a:p>
          <a:p>
            <a:pPr algn="l"/>
            <a:r>
              <a:rPr lang="en-US" i="1">
                <a:solidFill>
                  <a:schemeClr val="bg1"/>
                </a:solidFill>
                <a:latin typeface="Arial" pitchFamily="34" charset="0"/>
              </a:rPr>
              <a:t>- virus?</a:t>
            </a:r>
          </a:p>
          <a:p>
            <a:pPr algn="l"/>
            <a:r>
              <a:rPr lang="en-US" i="1">
                <a:solidFill>
                  <a:schemeClr val="bg1"/>
                </a:solidFill>
                <a:latin typeface="Arial" pitchFamily="34" charset="0"/>
              </a:rPr>
              <a:t>- diet ?</a:t>
            </a:r>
            <a:endParaRPr lang="en-US" b="1" i="1">
              <a:solidFill>
                <a:schemeClr val="bg1"/>
              </a:solidFill>
              <a:latin typeface="Arial" pitchFamily="34" charset="0"/>
            </a:endParaRPr>
          </a:p>
        </p:txBody>
      </p:sp>
      <p:sp>
        <p:nvSpPr>
          <p:cNvPr id="375811" name="Rectangle 3"/>
          <p:cNvSpPr>
            <a:spLocks noGrp="1" noChangeArrowheads="1"/>
          </p:cNvSpPr>
          <p:nvPr>
            <p:ph type="title"/>
          </p:nvPr>
        </p:nvSpPr>
        <p:spPr>
          <a:xfrm>
            <a:off x="1300163" y="228600"/>
            <a:ext cx="6908800" cy="1143000"/>
          </a:xfrm>
        </p:spPr>
        <p:txBody>
          <a:bodyPr/>
          <a:lstStyle/>
          <a:p>
            <a:pPr>
              <a:defRPr/>
            </a:pPr>
            <a:r>
              <a:rPr lang="en-US" sz="3600" smtClean="0"/>
              <a:t>  Natural history of type 1 diabetes</a:t>
            </a:r>
            <a:endParaRPr lang="en-US" sz="4800" smtClean="0"/>
          </a:p>
        </p:txBody>
      </p:sp>
      <p:sp>
        <p:nvSpPr>
          <p:cNvPr id="375812" name="Rectangle 4"/>
          <p:cNvSpPr>
            <a:spLocks noChangeArrowheads="1"/>
          </p:cNvSpPr>
          <p:nvPr/>
        </p:nvSpPr>
        <p:spPr bwMode="auto">
          <a:xfrm>
            <a:off x="6831013" y="4035425"/>
            <a:ext cx="2301875" cy="822325"/>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p>
        </p:txBody>
      </p:sp>
      <p:sp>
        <p:nvSpPr>
          <p:cNvPr id="44037" name="Rectangle 5"/>
          <p:cNvSpPr>
            <a:spLocks noChangeArrowheads="1"/>
          </p:cNvSpPr>
          <p:nvPr/>
        </p:nvSpPr>
        <p:spPr bwMode="auto">
          <a:xfrm>
            <a:off x="474663" y="3565525"/>
            <a:ext cx="1976437" cy="831850"/>
          </a:xfrm>
          <a:prstGeom prst="rect">
            <a:avLst/>
          </a:prstGeom>
          <a:solidFill>
            <a:schemeClr val="tx1"/>
          </a:solidFill>
          <a:ln w="12700">
            <a:solidFill>
              <a:srgbClr val="FFFFFF"/>
            </a:solidFill>
            <a:miter lim="800000"/>
            <a:headEnd/>
            <a:tailEnd/>
          </a:ln>
        </p:spPr>
        <p:txBody>
          <a:bodyPr wrap="none" lIns="90488" tIns="44450" rIns="90488" bIns="44450">
            <a:spAutoFit/>
          </a:bodyPr>
          <a:lstStyle/>
          <a:p>
            <a:pPr algn="l"/>
            <a:r>
              <a:rPr lang="en-US" b="1">
                <a:solidFill>
                  <a:schemeClr val="bg1"/>
                </a:solidFill>
                <a:latin typeface="Arial" pitchFamily="34" charset="0"/>
              </a:rPr>
              <a:t>Genetic</a:t>
            </a:r>
          </a:p>
          <a:p>
            <a:pPr algn="l"/>
            <a:r>
              <a:rPr lang="en-US" b="1">
                <a:solidFill>
                  <a:schemeClr val="bg1"/>
                </a:solidFill>
                <a:latin typeface="Arial" pitchFamily="34" charset="0"/>
              </a:rPr>
              <a:t>susceptibility </a:t>
            </a:r>
          </a:p>
        </p:txBody>
      </p:sp>
      <p:sp>
        <p:nvSpPr>
          <p:cNvPr id="44038" name="Rectangle 6"/>
          <p:cNvSpPr>
            <a:spLocks noChangeArrowheads="1"/>
          </p:cNvSpPr>
          <p:nvPr/>
        </p:nvSpPr>
        <p:spPr bwMode="auto">
          <a:xfrm>
            <a:off x="2619375" y="1685925"/>
            <a:ext cx="1990725" cy="1258888"/>
          </a:xfrm>
          <a:prstGeom prst="rect">
            <a:avLst/>
          </a:prstGeom>
          <a:solidFill>
            <a:schemeClr val="folHlink"/>
          </a:solidFill>
          <a:ln w="12700">
            <a:solidFill>
              <a:srgbClr val="FFFFFF"/>
            </a:solidFill>
            <a:miter lim="800000"/>
            <a:headEnd/>
            <a:tailEnd/>
          </a:ln>
        </p:spPr>
        <p:txBody>
          <a:bodyPr lIns="90488" tIns="44450" rIns="90488" bIns="44450">
            <a:spAutoFit/>
          </a:bodyPr>
          <a:lstStyle/>
          <a:p>
            <a:pPr algn="l"/>
            <a:r>
              <a:rPr lang="en-US" sz="2800" b="1" i="1">
                <a:solidFill>
                  <a:schemeClr val="bg1"/>
                </a:solidFill>
                <a:latin typeface="Arial" pitchFamily="34" charset="0"/>
              </a:rPr>
              <a:t>Initiators</a:t>
            </a:r>
            <a:endParaRPr lang="en-US" b="1" i="1">
              <a:solidFill>
                <a:schemeClr val="bg1"/>
              </a:solidFill>
              <a:latin typeface="Arial" pitchFamily="34" charset="0"/>
            </a:endParaRPr>
          </a:p>
          <a:p>
            <a:pPr algn="l"/>
            <a:r>
              <a:rPr lang="en-US" i="1">
                <a:solidFill>
                  <a:schemeClr val="bg1"/>
                </a:solidFill>
                <a:latin typeface="Arial" pitchFamily="34" charset="0"/>
              </a:rPr>
              <a:t>- virus?</a:t>
            </a:r>
          </a:p>
          <a:p>
            <a:pPr algn="l"/>
            <a:r>
              <a:rPr lang="en-US" i="1">
                <a:solidFill>
                  <a:schemeClr val="bg1"/>
                </a:solidFill>
                <a:latin typeface="Arial" pitchFamily="34" charset="0"/>
              </a:rPr>
              <a:t>- diet?</a:t>
            </a:r>
            <a:endParaRPr lang="en-US" b="1" i="1">
              <a:solidFill>
                <a:schemeClr val="bg1"/>
              </a:solidFill>
              <a:latin typeface="Arial" pitchFamily="34" charset="0"/>
            </a:endParaRPr>
          </a:p>
        </p:txBody>
      </p:sp>
      <p:sp>
        <p:nvSpPr>
          <p:cNvPr id="44039" name="Rectangle 7"/>
          <p:cNvSpPr>
            <a:spLocks noChangeArrowheads="1"/>
          </p:cNvSpPr>
          <p:nvPr/>
        </p:nvSpPr>
        <p:spPr bwMode="auto">
          <a:xfrm>
            <a:off x="1641475" y="5505450"/>
            <a:ext cx="2968625" cy="466725"/>
          </a:xfrm>
          <a:prstGeom prst="rect">
            <a:avLst/>
          </a:prstGeom>
          <a:solidFill>
            <a:schemeClr val="tx1"/>
          </a:solidFill>
          <a:ln w="12700">
            <a:solidFill>
              <a:srgbClr val="FFFFFF"/>
            </a:solidFill>
            <a:miter lim="800000"/>
            <a:headEnd/>
            <a:tailEnd/>
          </a:ln>
        </p:spPr>
        <p:txBody>
          <a:bodyPr lIns="90488" tIns="44450" rIns="90488" bIns="44450">
            <a:spAutoFit/>
          </a:bodyPr>
          <a:lstStyle/>
          <a:p>
            <a:pPr algn="l"/>
            <a:r>
              <a:rPr lang="en-US" b="1">
                <a:solidFill>
                  <a:schemeClr val="bg1"/>
                </a:solidFill>
                <a:latin typeface="Arial" pitchFamily="34" charset="0"/>
              </a:rPr>
              <a:t>No autoimmunity</a:t>
            </a:r>
          </a:p>
        </p:txBody>
      </p:sp>
      <p:sp>
        <p:nvSpPr>
          <p:cNvPr id="44040" name="AutoShape 8"/>
          <p:cNvSpPr>
            <a:spLocks noChangeArrowheads="1"/>
          </p:cNvSpPr>
          <p:nvPr/>
        </p:nvSpPr>
        <p:spPr bwMode="auto">
          <a:xfrm rot="16200000" flipH="1">
            <a:off x="2363788" y="4408488"/>
            <a:ext cx="1162050" cy="463550"/>
          </a:xfrm>
          <a:prstGeom prst="rightArrow">
            <a:avLst>
              <a:gd name="adj1" fmla="val 50000"/>
              <a:gd name="adj2" fmla="val 125354"/>
            </a:avLst>
          </a:prstGeom>
          <a:solidFill>
            <a:srgbClr val="FFFFFF"/>
          </a:solidFill>
          <a:ln w="12700">
            <a:solidFill>
              <a:schemeClr val="tx1"/>
            </a:solidFill>
            <a:miter lim="800000"/>
            <a:headEnd/>
            <a:tailEnd/>
          </a:ln>
        </p:spPr>
        <p:txBody>
          <a:bodyPr wrap="none" anchor="ctr"/>
          <a:lstStyle/>
          <a:p>
            <a:endParaRPr lang="en-US"/>
          </a:p>
        </p:txBody>
      </p:sp>
      <p:sp>
        <p:nvSpPr>
          <p:cNvPr id="44041" name="Rectangle 9"/>
          <p:cNvSpPr>
            <a:spLocks noChangeArrowheads="1"/>
          </p:cNvSpPr>
          <p:nvPr/>
        </p:nvSpPr>
        <p:spPr bwMode="auto">
          <a:xfrm>
            <a:off x="3649663" y="3743325"/>
            <a:ext cx="2343150" cy="466725"/>
          </a:xfrm>
          <a:prstGeom prst="rect">
            <a:avLst/>
          </a:prstGeom>
          <a:solidFill>
            <a:schemeClr val="tx1"/>
          </a:solidFill>
          <a:ln w="12700">
            <a:solidFill>
              <a:srgbClr val="FFFFFF"/>
            </a:solidFill>
            <a:miter lim="800000"/>
            <a:headEnd/>
            <a:tailEnd/>
          </a:ln>
        </p:spPr>
        <p:txBody>
          <a:bodyPr lIns="90488" tIns="44450" rIns="90488" bIns="44450">
            <a:spAutoFit/>
          </a:bodyPr>
          <a:lstStyle/>
          <a:p>
            <a:pPr algn="l"/>
            <a:r>
              <a:rPr lang="en-US" b="1">
                <a:solidFill>
                  <a:schemeClr val="bg1"/>
                </a:solidFill>
                <a:latin typeface="Arial" pitchFamily="34" charset="0"/>
              </a:rPr>
              <a:t>Autoimmunity</a:t>
            </a:r>
          </a:p>
        </p:txBody>
      </p:sp>
      <p:sp>
        <p:nvSpPr>
          <p:cNvPr id="44042" name="Rectangle 10"/>
          <p:cNvSpPr>
            <a:spLocks noChangeArrowheads="1"/>
          </p:cNvSpPr>
          <p:nvPr/>
        </p:nvSpPr>
        <p:spPr bwMode="auto">
          <a:xfrm>
            <a:off x="5707063" y="5484813"/>
            <a:ext cx="2157412" cy="466725"/>
          </a:xfrm>
          <a:prstGeom prst="rect">
            <a:avLst/>
          </a:prstGeom>
          <a:solidFill>
            <a:schemeClr val="tx1"/>
          </a:solidFill>
          <a:ln w="12700">
            <a:solidFill>
              <a:srgbClr val="FFFFFF"/>
            </a:solidFill>
            <a:miter lim="800000"/>
            <a:headEnd/>
            <a:tailEnd/>
          </a:ln>
        </p:spPr>
        <p:txBody>
          <a:bodyPr lIns="90488" tIns="44450" rIns="90488" bIns="44450">
            <a:spAutoFit/>
          </a:bodyPr>
          <a:lstStyle/>
          <a:p>
            <a:pPr algn="l"/>
            <a:r>
              <a:rPr lang="en-US" b="1">
                <a:solidFill>
                  <a:schemeClr val="bg1"/>
                </a:solidFill>
                <a:latin typeface="Arial" pitchFamily="34" charset="0"/>
              </a:rPr>
              <a:t>Remission</a:t>
            </a:r>
          </a:p>
        </p:txBody>
      </p:sp>
      <p:sp>
        <p:nvSpPr>
          <p:cNvPr id="44043" name="Line 11"/>
          <p:cNvSpPr>
            <a:spLocks noChangeShapeType="1"/>
          </p:cNvSpPr>
          <p:nvPr/>
        </p:nvSpPr>
        <p:spPr bwMode="auto">
          <a:xfrm>
            <a:off x="6108700" y="4033838"/>
            <a:ext cx="1009650" cy="0"/>
          </a:xfrm>
          <a:prstGeom prst="line">
            <a:avLst/>
          </a:prstGeom>
          <a:noFill/>
          <a:ln w="127000">
            <a:solidFill>
              <a:srgbClr val="FF6600"/>
            </a:solidFill>
            <a:round/>
            <a:headEnd/>
            <a:tailEnd type="triangle" w="med" len="med"/>
          </a:ln>
        </p:spPr>
        <p:txBody>
          <a:bodyPr wrap="none" anchor="ctr"/>
          <a:lstStyle/>
          <a:p>
            <a:endParaRPr lang="en-US"/>
          </a:p>
        </p:txBody>
      </p:sp>
      <p:sp>
        <p:nvSpPr>
          <p:cNvPr id="44044" name="AutoShape 12"/>
          <p:cNvSpPr>
            <a:spLocks noChangeArrowheads="1"/>
          </p:cNvSpPr>
          <p:nvPr/>
        </p:nvSpPr>
        <p:spPr bwMode="auto">
          <a:xfrm rot="16200000" flipH="1">
            <a:off x="5915818" y="4539457"/>
            <a:ext cx="1122363" cy="241300"/>
          </a:xfrm>
          <a:prstGeom prst="rightArrow">
            <a:avLst>
              <a:gd name="adj1" fmla="val 50000"/>
              <a:gd name="adj2" fmla="val 232587"/>
            </a:avLst>
          </a:prstGeom>
          <a:solidFill>
            <a:srgbClr val="FFFFFF"/>
          </a:solidFill>
          <a:ln w="12700">
            <a:solidFill>
              <a:srgbClr val="FFFFFF"/>
            </a:solidFill>
            <a:miter lim="800000"/>
            <a:headEnd/>
            <a:tailEnd/>
          </a:ln>
        </p:spPr>
        <p:txBody>
          <a:bodyPr wrap="none" anchor="ctr"/>
          <a:lstStyle/>
          <a:p>
            <a:endParaRPr lang="en-US"/>
          </a:p>
        </p:txBody>
      </p:sp>
      <p:sp>
        <p:nvSpPr>
          <p:cNvPr id="44045" name="Rectangle 13"/>
          <p:cNvSpPr>
            <a:spLocks noChangeArrowheads="1"/>
          </p:cNvSpPr>
          <p:nvPr/>
        </p:nvSpPr>
        <p:spPr bwMode="auto">
          <a:xfrm>
            <a:off x="7315200" y="3657600"/>
            <a:ext cx="1454150" cy="831850"/>
          </a:xfrm>
          <a:prstGeom prst="rect">
            <a:avLst/>
          </a:prstGeom>
          <a:solidFill>
            <a:schemeClr val="tx1"/>
          </a:solidFill>
          <a:ln w="12700">
            <a:solidFill>
              <a:srgbClr val="FFFFFF"/>
            </a:solidFill>
            <a:miter lim="800000"/>
            <a:headEnd/>
            <a:tailEnd/>
          </a:ln>
        </p:spPr>
        <p:txBody>
          <a:bodyPr lIns="90488" tIns="44450" rIns="90488" bIns="44450">
            <a:spAutoFit/>
          </a:bodyPr>
          <a:lstStyle/>
          <a:p>
            <a:pPr algn="l"/>
            <a:r>
              <a:rPr lang="en-US" b="1">
                <a:solidFill>
                  <a:schemeClr val="bg1"/>
                </a:solidFill>
                <a:latin typeface="Arial" pitchFamily="34" charset="0"/>
              </a:rPr>
              <a:t>Clinical</a:t>
            </a:r>
          </a:p>
          <a:p>
            <a:pPr algn="l"/>
            <a:r>
              <a:rPr lang="en-US" b="1">
                <a:solidFill>
                  <a:schemeClr val="bg1"/>
                </a:solidFill>
                <a:latin typeface="Arial" pitchFamily="34" charset="0"/>
              </a:rPr>
              <a:t>diabetes</a:t>
            </a:r>
          </a:p>
        </p:txBody>
      </p:sp>
      <p:sp>
        <p:nvSpPr>
          <p:cNvPr id="44046" name="Line 14"/>
          <p:cNvSpPr>
            <a:spLocks noChangeShapeType="1"/>
          </p:cNvSpPr>
          <p:nvPr/>
        </p:nvSpPr>
        <p:spPr bwMode="auto">
          <a:xfrm flipV="1">
            <a:off x="2667000" y="4014788"/>
            <a:ext cx="895350" cy="11112"/>
          </a:xfrm>
          <a:prstGeom prst="line">
            <a:avLst/>
          </a:prstGeom>
          <a:noFill/>
          <a:ln w="57150">
            <a:solidFill>
              <a:srgbClr val="FF66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3333"/>
                <a:invGamma/>
              </a:schemeClr>
            </a:gs>
          </a:gsLst>
          <a:lin ang="5400000" scaled="1"/>
        </a:grad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ctrTitle"/>
          </p:nvPr>
        </p:nvSpPr>
        <p:spPr>
          <a:xfrm>
            <a:off x="1203325" y="1887538"/>
            <a:ext cx="6908800" cy="1104900"/>
          </a:xfrm>
        </p:spPr>
        <p:txBody>
          <a:bodyPr/>
          <a:lstStyle/>
          <a:p>
            <a:pPr>
              <a:defRPr/>
            </a:pPr>
            <a:r>
              <a:rPr lang="en-US" sz="5400" smtClean="0"/>
              <a:t>Genetic Susceptibility to T1 DM </a:t>
            </a:r>
          </a:p>
        </p:txBody>
      </p:sp>
      <p:sp>
        <p:nvSpPr>
          <p:cNvPr id="45059" name="Rectangle 3"/>
          <p:cNvSpPr>
            <a:spLocks noGrp="1" noChangeArrowheads="1"/>
          </p:cNvSpPr>
          <p:nvPr>
            <p:ph type="subTitle" idx="1"/>
          </p:nvPr>
        </p:nvSpPr>
        <p:spPr>
          <a:xfrm>
            <a:off x="1606550" y="3581400"/>
            <a:ext cx="5656263" cy="1752600"/>
          </a:xfrm>
          <a:noFill/>
        </p:spPr>
        <p:txBody>
          <a:bodyPr/>
          <a:lstStyle/>
          <a:p>
            <a:pPr marL="342900" indent="-342900"/>
            <a:endParaRPr lang="en-US" b="0" smtClean="0"/>
          </a:p>
          <a:p>
            <a:pPr marL="342900" indent="-342900"/>
            <a:endParaRPr lang="en-US" b="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hlinkClick r:id="" action="ppaction://ole?verb=0"/>
          </p:cNvPr>
          <p:cNvGraphicFramePr>
            <a:graphicFrameLocks/>
          </p:cNvGraphicFramePr>
          <p:nvPr/>
        </p:nvGraphicFramePr>
        <p:xfrm>
          <a:off x="1385888" y="1322388"/>
          <a:ext cx="6970712" cy="5535612"/>
        </p:xfrm>
        <a:graphic>
          <a:graphicData uri="http://schemas.openxmlformats.org/presentationml/2006/ole">
            <p:oleObj spid="_x0000_s14338" name="Document" r:id="rId3" imgW="6123600" imgH="4440960" progId="Word.Document.8">
              <p:embed/>
            </p:oleObj>
          </a:graphicData>
        </a:graphic>
      </p:graphicFrame>
      <p:sp>
        <p:nvSpPr>
          <p:cNvPr id="380931" name="Rectangle 3"/>
          <p:cNvSpPr>
            <a:spLocks noGrp="1" noChangeArrowheads="1"/>
          </p:cNvSpPr>
          <p:nvPr>
            <p:ph type="title"/>
          </p:nvPr>
        </p:nvSpPr>
        <p:spPr>
          <a:xfrm>
            <a:off x="379413" y="139700"/>
            <a:ext cx="8301037" cy="1143000"/>
          </a:xfrm>
        </p:spPr>
        <p:txBody>
          <a:bodyPr/>
          <a:lstStyle/>
          <a:p>
            <a:pPr>
              <a:defRPr/>
            </a:pPr>
            <a:r>
              <a:rPr lang="en-US" sz="3200" smtClean="0"/>
              <a:t>Alleles and Haplotypes in T1 DM Families</a:t>
            </a:r>
          </a:p>
        </p:txBody>
      </p:sp>
      <p:sp>
        <p:nvSpPr>
          <p:cNvPr id="14340" name="Text Box 4"/>
          <p:cNvSpPr txBox="1">
            <a:spLocks noChangeArrowheads="1"/>
          </p:cNvSpPr>
          <p:nvPr/>
        </p:nvSpPr>
        <p:spPr bwMode="auto">
          <a:xfrm>
            <a:off x="7431088" y="6216650"/>
            <a:ext cx="1490662" cy="366713"/>
          </a:xfrm>
          <a:prstGeom prst="rect">
            <a:avLst/>
          </a:prstGeom>
          <a:noFill/>
          <a:ln w="12700">
            <a:noFill/>
            <a:miter lim="800000"/>
            <a:headEnd type="none" w="sm" len="sm"/>
            <a:tailEnd type="none" w="sm" len="sm"/>
          </a:ln>
        </p:spPr>
        <p:txBody>
          <a:bodyPr wrap="none">
            <a:spAutoFit/>
          </a:bodyPr>
          <a:lstStyle/>
          <a:p>
            <a:pPr algn="l" eaLnBrk="1" hangingPunct="1"/>
            <a:r>
              <a:rPr lang="en-US" sz="1800"/>
              <a:t>J. Noble , HBDI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1905000"/>
            <a:ext cx="9144000" cy="381000"/>
          </a:xfrm>
          <a:prstGeom prst="rect">
            <a:avLst/>
          </a:prstGeom>
          <a:noFill/>
          <a:ln w="9525">
            <a:noFill/>
            <a:miter lim="800000"/>
            <a:headEnd/>
            <a:tailEnd/>
          </a:ln>
        </p:spPr>
        <p:txBody>
          <a:bodyPr wrap="none" anchor="ctr"/>
          <a:lstStyle/>
          <a:p>
            <a:endParaRPr lang="en-US"/>
          </a:p>
        </p:txBody>
      </p:sp>
      <p:graphicFrame>
        <p:nvGraphicFramePr>
          <p:cNvPr id="15362" name="Object 3"/>
          <p:cNvGraphicFramePr>
            <a:graphicFrameLocks noChangeAspect="1"/>
          </p:cNvGraphicFramePr>
          <p:nvPr/>
        </p:nvGraphicFramePr>
        <p:xfrm>
          <a:off x="247650" y="1905000"/>
          <a:ext cx="8505825" cy="4233863"/>
        </p:xfrm>
        <a:graphic>
          <a:graphicData uri="http://schemas.openxmlformats.org/presentationml/2006/ole">
            <p:oleObj spid="_x0000_s15362" name="Document" r:id="rId3" imgW="8673480" imgH="4317840" progId="Word.Document.8">
              <p:embed/>
            </p:oleObj>
          </a:graphicData>
        </a:graphic>
      </p:graphicFrame>
      <p:sp>
        <p:nvSpPr>
          <p:cNvPr id="15364" name="Rectangle 4"/>
          <p:cNvSpPr>
            <a:spLocks noChangeArrowheads="1"/>
          </p:cNvSpPr>
          <p:nvPr/>
        </p:nvSpPr>
        <p:spPr bwMode="auto">
          <a:xfrm>
            <a:off x="0" y="304800"/>
            <a:ext cx="8763000" cy="1143000"/>
          </a:xfrm>
          <a:prstGeom prst="rect">
            <a:avLst/>
          </a:prstGeom>
          <a:noFill/>
          <a:ln w="9525">
            <a:noFill/>
            <a:miter lim="800000"/>
            <a:headEnd/>
            <a:tailEnd/>
          </a:ln>
        </p:spPr>
        <p:txBody>
          <a:bodyPr wrap="none" anchor="ctr"/>
          <a:lstStyle/>
          <a:p>
            <a:endParaRPr lang="en-US"/>
          </a:p>
        </p:txBody>
      </p:sp>
      <p:sp>
        <p:nvSpPr>
          <p:cNvPr id="381957" name="Rectangle 5"/>
          <p:cNvSpPr>
            <a:spLocks noChangeArrowheads="1"/>
          </p:cNvSpPr>
          <p:nvPr/>
        </p:nvSpPr>
        <p:spPr bwMode="auto">
          <a:xfrm>
            <a:off x="622300" y="304800"/>
            <a:ext cx="7934325" cy="1143000"/>
          </a:xfrm>
          <a:prstGeom prst="rect">
            <a:avLst/>
          </a:prstGeom>
          <a:noFill/>
          <a:ln w="9525">
            <a:noFill/>
            <a:miter lim="800000"/>
            <a:headEnd/>
            <a:tailEnd/>
          </a:ln>
          <a:effectLst/>
        </p:spPr>
        <p:txBody>
          <a:bodyPr anchor="ctr"/>
          <a:lstStyle/>
          <a:p>
            <a:pPr algn="ctr">
              <a:defRPr/>
            </a:pPr>
            <a:r>
              <a:rPr lang="en-US" sz="3600" b="1">
                <a:solidFill>
                  <a:srgbClr val="FFFF00"/>
                </a:solidFill>
                <a:effectLst>
                  <a:outerShdw blurRad="38100" dist="38100" dir="2700000" algn="tl">
                    <a:srgbClr val="000000"/>
                  </a:outerShdw>
                </a:effectLst>
              </a:rPr>
              <a:t>HLA-Defined T1 DM Risk Groups</a:t>
            </a:r>
            <a:br>
              <a:rPr lang="en-US" sz="3600" b="1">
                <a:solidFill>
                  <a:srgbClr val="FFFF00"/>
                </a:solidFill>
                <a:effectLst>
                  <a:outerShdw blurRad="38100" dist="38100" dir="2700000" algn="tl">
                    <a:srgbClr val="000000"/>
                  </a:outerShdw>
                </a:effectLst>
              </a:rPr>
            </a:br>
            <a:r>
              <a:rPr lang="en-US" sz="2800" b="1">
                <a:solidFill>
                  <a:srgbClr val="FFFF00"/>
                </a:solidFill>
                <a:effectLst>
                  <a:outerShdw blurRad="38100" dist="38100" dir="2700000" algn="tl">
                    <a:srgbClr val="000000"/>
                  </a:outerShdw>
                </a:effectLst>
              </a:rPr>
              <a:t>DAISY, Denver Population, n=21,713</a:t>
            </a:r>
            <a:endParaRPr lang="en-US" sz="3800" b="1">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39738" y="228600"/>
            <a:ext cx="8399462" cy="1143000"/>
          </a:xfrm>
        </p:spPr>
        <p:txBody>
          <a:bodyPr/>
          <a:lstStyle/>
          <a:p>
            <a:pPr>
              <a:defRPr/>
            </a:pPr>
            <a:r>
              <a:rPr lang="en-US" sz="4000" smtClean="0"/>
              <a:t>Congenital Rubella Syndrome </a:t>
            </a:r>
          </a:p>
        </p:txBody>
      </p:sp>
      <p:sp>
        <p:nvSpPr>
          <p:cNvPr id="46083" name="Rectangle 3"/>
          <p:cNvSpPr>
            <a:spLocks noGrp="1" noChangeArrowheads="1"/>
          </p:cNvSpPr>
          <p:nvPr>
            <p:ph type="body" idx="1"/>
          </p:nvPr>
        </p:nvSpPr>
        <p:spPr>
          <a:xfrm>
            <a:off x="685800" y="1524000"/>
            <a:ext cx="8153400" cy="4572000"/>
          </a:xfrm>
          <a:noFill/>
        </p:spPr>
        <p:txBody>
          <a:bodyPr/>
          <a:lstStyle/>
          <a:p>
            <a:r>
              <a:rPr lang="en-US" sz="2800" smtClean="0"/>
              <a:t>30% diabetic usually early IDDM, some NIDDM</a:t>
            </a:r>
          </a:p>
          <a:p>
            <a:r>
              <a:rPr lang="en-US" sz="2800" smtClean="0"/>
              <a:t>incubation period 5-20 yrs</a:t>
            </a:r>
          </a:p>
          <a:p>
            <a:r>
              <a:rPr lang="en-US" sz="2800" smtClean="0"/>
              <a:t>ICA, IAA in up to 80% of those with diabetes</a:t>
            </a:r>
          </a:p>
          <a:p>
            <a:r>
              <a:rPr lang="en-US" sz="2800" smtClean="0"/>
              <a:t>HLA-DR3 or 3/4 in those with diabetes</a:t>
            </a:r>
          </a:p>
          <a:p>
            <a:r>
              <a:rPr lang="en-US" sz="2800" smtClean="0"/>
              <a:t>other autoimmune diseases (thyroid, AD)</a:t>
            </a:r>
          </a:p>
          <a:p>
            <a:r>
              <a:rPr lang="en-US" sz="2800" smtClean="0"/>
              <a:t>molecular mimicry with a 52kD autoantigen</a:t>
            </a:r>
          </a:p>
          <a:p>
            <a:r>
              <a:rPr lang="en-US" sz="2800" smtClean="0"/>
              <a:t>animal model - Syrian hamsters</a:t>
            </a:r>
          </a:p>
          <a:p>
            <a:r>
              <a:rPr lang="en-US" sz="2800" smtClean="0"/>
              <a:t>no diabetes after postnatal infection or MMR vacc.</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06400" y="152400"/>
            <a:ext cx="8262938" cy="1219200"/>
          </a:xfrm>
        </p:spPr>
        <p:txBody>
          <a:bodyPr/>
          <a:lstStyle/>
          <a:p>
            <a:pPr>
              <a:defRPr/>
            </a:pPr>
            <a:r>
              <a:rPr lang="en-US" sz="3600" b="1" smtClean="0"/>
              <a:t>Causes of congenital rubella syndrome</a:t>
            </a:r>
            <a:r>
              <a:rPr lang="en-US" b="1" smtClean="0"/>
              <a:t>  </a:t>
            </a:r>
          </a:p>
        </p:txBody>
      </p:sp>
      <p:sp>
        <p:nvSpPr>
          <p:cNvPr id="386051" name="Rectangle 3"/>
          <p:cNvSpPr>
            <a:spLocks noChangeArrowheads="1"/>
          </p:cNvSpPr>
          <p:nvPr/>
        </p:nvSpPr>
        <p:spPr bwMode="auto">
          <a:xfrm>
            <a:off x="6831013" y="4035425"/>
            <a:ext cx="2301875" cy="822325"/>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47108" name="Group 4"/>
          <p:cNvGrpSpPr>
            <a:grpSpLocks/>
          </p:cNvGrpSpPr>
          <p:nvPr/>
        </p:nvGrpSpPr>
        <p:grpSpPr bwMode="auto">
          <a:xfrm>
            <a:off x="338138" y="1447800"/>
            <a:ext cx="8534400" cy="4549775"/>
            <a:chOff x="240" y="912"/>
            <a:chExt cx="6048" cy="2866"/>
          </a:xfrm>
        </p:grpSpPr>
        <p:sp>
          <p:nvSpPr>
            <p:cNvPr id="47115" name="Rectangle 5"/>
            <p:cNvSpPr>
              <a:spLocks noChangeArrowheads="1"/>
            </p:cNvSpPr>
            <p:nvPr/>
          </p:nvSpPr>
          <p:spPr bwMode="auto">
            <a:xfrm>
              <a:off x="240" y="3024"/>
              <a:ext cx="1328" cy="754"/>
            </a:xfrm>
            <a:prstGeom prst="rect">
              <a:avLst/>
            </a:prstGeom>
            <a:noFill/>
            <a:ln w="12700">
              <a:solidFill>
                <a:schemeClr val="tx1"/>
              </a:solidFill>
              <a:miter lim="800000"/>
              <a:headEnd/>
              <a:tailEnd/>
            </a:ln>
          </p:spPr>
          <p:txBody>
            <a:bodyPr wrap="none" lIns="90488" tIns="44450" rIns="90488" bIns="44450">
              <a:spAutoFit/>
            </a:bodyPr>
            <a:lstStyle/>
            <a:p>
              <a:pPr algn="ctr"/>
              <a:r>
                <a:rPr lang="en-US" b="1">
                  <a:solidFill>
                    <a:schemeClr val="tx2"/>
                  </a:solidFill>
                  <a:latin typeface="Arial" pitchFamily="34" charset="0"/>
                </a:rPr>
                <a:t>Host</a:t>
              </a:r>
            </a:p>
            <a:p>
              <a:pPr algn="ctr"/>
              <a:r>
                <a:rPr lang="en-US" b="1" i="1">
                  <a:latin typeface="Arial" pitchFamily="34" charset="0"/>
                </a:rPr>
                <a:t>embryo/fetus</a:t>
              </a:r>
            </a:p>
            <a:p>
              <a:pPr algn="ctr"/>
              <a:r>
                <a:rPr lang="en-US" b="1" i="1">
                  <a:latin typeface="Arial" pitchFamily="34" charset="0"/>
                </a:rPr>
                <a:t>HLA-DR3/4</a:t>
              </a:r>
              <a:r>
                <a:rPr lang="en-US" b="1">
                  <a:solidFill>
                    <a:schemeClr val="tx2"/>
                  </a:solidFill>
                  <a:latin typeface="Arial" pitchFamily="34" charset="0"/>
                </a:rPr>
                <a:t> </a:t>
              </a:r>
            </a:p>
          </p:txBody>
        </p:sp>
        <p:sp>
          <p:nvSpPr>
            <p:cNvPr id="47116" name="Rectangle 6"/>
            <p:cNvSpPr>
              <a:spLocks noChangeArrowheads="1"/>
            </p:cNvSpPr>
            <p:nvPr/>
          </p:nvSpPr>
          <p:spPr bwMode="auto">
            <a:xfrm>
              <a:off x="2160" y="912"/>
              <a:ext cx="1409" cy="524"/>
            </a:xfrm>
            <a:prstGeom prst="rect">
              <a:avLst/>
            </a:prstGeom>
            <a:noFill/>
            <a:ln w="12700">
              <a:solidFill>
                <a:schemeClr val="tx1"/>
              </a:solidFill>
              <a:miter lim="800000"/>
              <a:headEnd/>
              <a:tailEnd/>
            </a:ln>
          </p:spPr>
          <p:txBody>
            <a:bodyPr lIns="90488" tIns="44450" rIns="90488" bIns="44450">
              <a:spAutoFit/>
            </a:bodyPr>
            <a:lstStyle/>
            <a:p>
              <a:pPr algn="ctr"/>
              <a:r>
                <a:rPr lang="en-US" b="1">
                  <a:solidFill>
                    <a:schemeClr val="tx2"/>
                  </a:solidFill>
                  <a:latin typeface="Arial" pitchFamily="34" charset="0"/>
                </a:rPr>
                <a:t>Agent</a:t>
              </a:r>
              <a:endParaRPr lang="en-US" b="1" i="1">
                <a:solidFill>
                  <a:srgbClr val="FFFFFF"/>
                </a:solidFill>
                <a:latin typeface="Arial" pitchFamily="34" charset="0"/>
              </a:endParaRPr>
            </a:p>
            <a:p>
              <a:pPr algn="ctr"/>
              <a:r>
                <a:rPr lang="en-US" b="1" i="1">
                  <a:solidFill>
                    <a:srgbClr val="FFFFFF"/>
                  </a:solidFill>
                  <a:latin typeface="Arial" pitchFamily="34" charset="0"/>
                </a:rPr>
                <a:t>rubella virus  </a:t>
              </a:r>
            </a:p>
          </p:txBody>
        </p:sp>
        <p:sp>
          <p:nvSpPr>
            <p:cNvPr id="47117" name="Rectangle 7"/>
            <p:cNvSpPr>
              <a:spLocks noChangeArrowheads="1"/>
            </p:cNvSpPr>
            <p:nvPr/>
          </p:nvSpPr>
          <p:spPr bwMode="auto">
            <a:xfrm>
              <a:off x="4176" y="3139"/>
              <a:ext cx="2112" cy="524"/>
            </a:xfrm>
            <a:prstGeom prst="rect">
              <a:avLst/>
            </a:prstGeom>
            <a:noFill/>
            <a:ln w="12700">
              <a:solidFill>
                <a:schemeClr val="tx1"/>
              </a:solidFill>
              <a:miter lim="800000"/>
              <a:headEnd/>
              <a:tailEnd/>
            </a:ln>
          </p:spPr>
          <p:txBody>
            <a:bodyPr lIns="90488" tIns="44450" rIns="90488" bIns="44450">
              <a:spAutoFit/>
            </a:bodyPr>
            <a:lstStyle/>
            <a:p>
              <a:pPr algn="l"/>
              <a:r>
                <a:rPr lang="en-US" b="1">
                  <a:solidFill>
                    <a:schemeClr val="tx2"/>
                  </a:solidFill>
                  <a:latin typeface="Arial" pitchFamily="34" charset="0"/>
                </a:rPr>
                <a:t>Environment</a:t>
              </a:r>
            </a:p>
            <a:p>
              <a:pPr algn="l"/>
              <a:r>
                <a:rPr lang="en-US" b="1" i="1">
                  <a:latin typeface="Arial" pitchFamily="34" charset="0"/>
                </a:rPr>
                <a:t>unimmunized mother</a:t>
              </a:r>
              <a:endParaRPr lang="en-US" b="1">
                <a:solidFill>
                  <a:schemeClr val="tx2"/>
                </a:solidFill>
                <a:latin typeface="Arial" pitchFamily="34" charset="0"/>
              </a:endParaRPr>
            </a:p>
          </p:txBody>
        </p:sp>
        <p:sp>
          <p:nvSpPr>
            <p:cNvPr id="47118" name="Rectangle 8"/>
            <p:cNvSpPr>
              <a:spLocks noChangeArrowheads="1"/>
            </p:cNvSpPr>
            <p:nvPr/>
          </p:nvSpPr>
          <p:spPr bwMode="auto">
            <a:xfrm>
              <a:off x="2123" y="2112"/>
              <a:ext cx="1497" cy="524"/>
            </a:xfrm>
            <a:prstGeom prst="rect">
              <a:avLst/>
            </a:prstGeom>
            <a:noFill/>
            <a:ln w="12700">
              <a:solidFill>
                <a:schemeClr val="tx1"/>
              </a:solidFill>
              <a:miter lim="800000"/>
              <a:headEnd/>
              <a:tailEnd/>
            </a:ln>
          </p:spPr>
          <p:txBody>
            <a:bodyPr wrap="none" lIns="90488" tIns="44450" rIns="90488" bIns="44450">
              <a:spAutoFit/>
            </a:bodyPr>
            <a:lstStyle/>
            <a:p>
              <a:pPr algn="ctr"/>
              <a:r>
                <a:rPr lang="en-US" b="1">
                  <a:solidFill>
                    <a:schemeClr val="tx2"/>
                  </a:solidFill>
                  <a:latin typeface="Arial" pitchFamily="34" charset="0"/>
                </a:rPr>
                <a:t>Vector</a:t>
              </a:r>
            </a:p>
            <a:p>
              <a:pPr algn="ctr"/>
              <a:r>
                <a:rPr lang="en-US" b="1" i="1">
                  <a:latin typeface="Arial" pitchFamily="34" charset="0"/>
                </a:rPr>
                <a:t>maternal blood</a:t>
              </a:r>
              <a:endParaRPr lang="en-US" b="1">
                <a:solidFill>
                  <a:schemeClr val="tx2"/>
                </a:solidFill>
                <a:latin typeface="Arial" pitchFamily="34" charset="0"/>
              </a:endParaRPr>
            </a:p>
          </p:txBody>
        </p:sp>
      </p:grpSp>
      <p:sp>
        <p:nvSpPr>
          <p:cNvPr id="47109" name="Line 9"/>
          <p:cNvSpPr>
            <a:spLocks noChangeShapeType="1"/>
          </p:cNvSpPr>
          <p:nvPr/>
        </p:nvSpPr>
        <p:spPr bwMode="auto">
          <a:xfrm flipV="1">
            <a:off x="947738" y="2286000"/>
            <a:ext cx="3116262" cy="2438400"/>
          </a:xfrm>
          <a:prstGeom prst="line">
            <a:avLst/>
          </a:prstGeom>
          <a:noFill/>
          <a:ln w="57150">
            <a:solidFill>
              <a:schemeClr val="tx1"/>
            </a:solidFill>
            <a:round/>
            <a:headEnd/>
            <a:tailEnd/>
          </a:ln>
        </p:spPr>
        <p:txBody>
          <a:bodyPr wrap="none" anchor="ctr"/>
          <a:lstStyle/>
          <a:p>
            <a:endParaRPr lang="en-US"/>
          </a:p>
        </p:txBody>
      </p:sp>
      <p:sp>
        <p:nvSpPr>
          <p:cNvPr id="47110" name="Line 10"/>
          <p:cNvSpPr>
            <a:spLocks noChangeShapeType="1"/>
          </p:cNvSpPr>
          <p:nvPr/>
        </p:nvSpPr>
        <p:spPr bwMode="auto">
          <a:xfrm>
            <a:off x="4064000" y="2286000"/>
            <a:ext cx="3725863" cy="2667000"/>
          </a:xfrm>
          <a:prstGeom prst="line">
            <a:avLst/>
          </a:prstGeom>
          <a:noFill/>
          <a:ln w="38100">
            <a:solidFill>
              <a:schemeClr val="tx1"/>
            </a:solidFill>
            <a:round/>
            <a:headEnd/>
            <a:tailEnd/>
          </a:ln>
        </p:spPr>
        <p:txBody>
          <a:bodyPr wrap="none" anchor="ctr"/>
          <a:lstStyle/>
          <a:p>
            <a:endParaRPr lang="en-US"/>
          </a:p>
        </p:txBody>
      </p:sp>
      <p:sp>
        <p:nvSpPr>
          <p:cNvPr id="47111" name="Line 11"/>
          <p:cNvSpPr>
            <a:spLocks noChangeShapeType="1"/>
          </p:cNvSpPr>
          <p:nvPr/>
        </p:nvSpPr>
        <p:spPr bwMode="auto">
          <a:xfrm>
            <a:off x="2166938" y="5486400"/>
            <a:ext cx="3725862" cy="0"/>
          </a:xfrm>
          <a:prstGeom prst="line">
            <a:avLst/>
          </a:prstGeom>
          <a:noFill/>
          <a:ln w="38100">
            <a:solidFill>
              <a:schemeClr val="tx1"/>
            </a:solidFill>
            <a:round/>
            <a:headEnd/>
            <a:tailEnd/>
          </a:ln>
        </p:spPr>
        <p:txBody>
          <a:bodyPr wrap="none" anchor="ctr"/>
          <a:lstStyle/>
          <a:p>
            <a:endParaRPr lang="en-US"/>
          </a:p>
        </p:txBody>
      </p:sp>
      <p:sp>
        <p:nvSpPr>
          <p:cNvPr id="47112" name="Line 12"/>
          <p:cNvSpPr>
            <a:spLocks noChangeShapeType="1"/>
          </p:cNvSpPr>
          <p:nvPr/>
        </p:nvSpPr>
        <p:spPr bwMode="auto">
          <a:xfrm flipV="1">
            <a:off x="2235200" y="4191000"/>
            <a:ext cx="744538" cy="609600"/>
          </a:xfrm>
          <a:prstGeom prst="line">
            <a:avLst/>
          </a:prstGeom>
          <a:noFill/>
          <a:ln w="38100">
            <a:solidFill>
              <a:schemeClr val="tx1"/>
            </a:solidFill>
            <a:round/>
            <a:headEnd/>
            <a:tailEnd/>
          </a:ln>
        </p:spPr>
        <p:txBody>
          <a:bodyPr wrap="none" anchor="ctr"/>
          <a:lstStyle/>
          <a:p>
            <a:endParaRPr lang="en-US"/>
          </a:p>
        </p:txBody>
      </p:sp>
      <p:sp>
        <p:nvSpPr>
          <p:cNvPr id="47113" name="Line 13"/>
          <p:cNvSpPr>
            <a:spLocks noChangeShapeType="1"/>
          </p:cNvSpPr>
          <p:nvPr/>
        </p:nvSpPr>
        <p:spPr bwMode="auto">
          <a:xfrm flipH="1" flipV="1">
            <a:off x="5080000" y="4038600"/>
            <a:ext cx="812800" cy="914400"/>
          </a:xfrm>
          <a:prstGeom prst="line">
            <a:avLst/>
          </a:prstGeom>
          <a:noFill/>
          <a:ln w="38100">
            <a:solidFill>
              <a:schemeClr val="tx1"/>
            </a:solidFill>
            <a:round/>
            <a:headEnd/>
            <a:tailEnd/>
          </a:ln>
        </p:spPr>
        <p:txBody>
          <a:bodyPr wrap="none" anchor="ctr"/>
          <a:lstStyle/>
          <a:p>
            <a:endParaRPr lang="en-US"/>
          </a:p>
        </p:txBody>
      </p:sp>
      <p:sp>
        <p:nvSpPr>
          <p:cNvPr id="47114" name="Line 14"/>
          <p:cNvSpPr>
            <a:spLocks noChangeShapeType="1"/>
          </p:cNvSpPr>
          <p:nvPr/>
        </p:nvSpPr>
        <p:spPr bwMode="auto">
          <a:xfrm>
            <a:off x="4064000" y="2286000"/>
            <a:ext cx="0" cy="106680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166813" y="312738"/>
            <a:ext cx="6908800" cy="1104900"/>
          </a:xfrm>
        </p:spPr>
        <p:txBody>
          <a:bodyPr anchor="b"/>
          <a:lstStyle/>
          <a:p>
            <a:pPr>
              <a:defRPr/>
            </a:pPr>
            <a:r>
              <a:rPr lang="en-US" sz="4000" smtClean="0"/>
              <a:t>Enteroviruses - recent studies</a:t>
            </a:r>
          </a:p>
        </p:txBody>
      </p:sp>
      <p:sp>
        <p:nvSpPr>
          <p:cNvPr id="16389" name="Rectangle 3"/>
          <p:cNvSpPr>
            <a:spLocks noChangeArrowheads="1"/>
          </p:cNvSpPr>
          <p:nvPr/>
        </p:nvSpPr>
        <p:spPr bwMode="auto">
          <a:xfrm>
            <a:off x="0" y="1143000"/>
            <a:ext cx="7408863" cy="4191000"/>
          </a:xfrm>
          <a:prstGeom prst="rect">
            <a:avLst/>
          </a:prstGeom>
          <a:noFill/>
          <a:ln w="12700">
            <a:noFill/>
            <a:miter lim="800000"/>
            <a:headEnd/>
            <a:tailEnd/>
          </a:ln>
        </p:spPr>
        <p:txBody>
          <a:bodyPr lIns="90488" tIns="44450" rIns="90488" bIns="44450"/>
          <a:lstStyle/>
          <a:p>
            <a:pPr marL="342900" indent="-342900" algn="l">
              <a:spcBef>
                <a:spcPct val="20000"/>
              </a:spcBef>
              <a:buClr>
                <a:schemeClr val="accent2"/>
              </a:buClr>
              <a:buSzPct val="75000"/>
              <a:buFont typeface="Monotype Sorts" pitchFamily="2" charset="2"/>
              <a:buChar char="u"/>
            </a:pPr>
            <a:endParaRPr lang="en-US" sz="2800" b="1">
              <a:latin typeface="Arial" pitchFamily="34" charset="0"/>
            </a:endParaRPr>
          </a:p>
          <a:p>
            <a:pPr marL="742950" lvl="1" indent="-285750" algn="l">
              <a:spcBef>
                <a:spcPct val="20000"/>
              </a:spcBef>
              <a:buClr>
                <a:schemeClr val="tx1"/>
              </a:buClr>
              <a:buFontTx/>
              <a:buChar char="–"/>
            </a:pPr>
            <a:endParaRPr lang="en-US" sz="2800" b="1">
              <a:latin typeface="Arial" pitchFamily="34" charset="0"/>
            </a:endParaRPr>
          </a:p>
        </p:txBody>
      </p:sp>
      <p:graphicFrame>
        <p:nvGraphicFramePr>
          <p:cNvPr id="16386" name="Object 4">
            <a:hlinkClick r:id="" action="ppaction://ole?verb=0"/>
          </p:cNvPr>
          <p:cNvGraphicFramePr>
            <a:graphicFrameLocks/>
          </p:cNvGraphicFramePr>
          <p:nvPr>
            <p:ph type="tbl" idx="1"/>
          </p:nvPr>
        </p:nvGraphicFramePr>
        <p:xfrm>
          <a:off x="373063" y="1749425"/>
          <a:ext cx="8759825" cy="5095875"/>
        </p:xfrm>
        <a:graphic>
          <a:graphicData uri="http://schemas.openxmlformats.org/presentationml/2006/ole">
            <p:oleObj spid="_x0000_s16386" name="Document" r:id="rId3" imgW="11791800" imgH="5586120" progId="Word.Document.8">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Richardson, </a:t>
            </a:r>
            <a:r>
              <a:rPr lang="en-US" sz="2800" dirty="0" err="1" smtClean="0"/>
              <a:t>Willcox</a:t>
            </a:r>
            <a:r>
              <a:rPr lang="en-US" sz="2800" dirty="0" smtClean="0"/>
              <a:t>, Bone, Foulis and Morgan</a:t>
            </a:r>
            <a:br>
              <a:rPr lang="en-US" sz="2800" dirty="0" smtClean="0"/>
            </a:br>
            <a:r>
              <a:rPr lang="en-US" sz="2800" dirty="0" smtClean="0"/>
              <a:t>Prevalence of enteroviral </a:t>
            </a:r>
            <a:r>
              <a:rPr lang="en-US" sz="2800" dirty="0" err="1" smtClean="0"/>
              <a:t>capsid</a:t>
            </a:r>
            <a:r>
              <a:rPr lang="en-US" sz="2800" dirty="0" smtClean="0"/>
              <a:t> protein vp1 </a:t>
            </a:r>
            <a:r>
              <a:rPr lang="en-US" sz="2800" dirty="0" err="1" smtClean="0"/>
              <a:t>immunostaining</a:t>
            </a:r>
            <a:r>
              <a:rPr lang="en-US" sz="2800" dirty="0" smtClean="0"/>
              <a:t> in pancreatic islets in human Type 1 diabetes  Diabetologia(2009) 52:1143-1151</a:t>
            </a:r>
          </a:p>
        </p:txBody>
      </p:sp>
      <p:pic>
        <p:nvPicPr>
          <p:cNvPr id="48131" name="Picture 2"/>
          <p:cNvPicPr>
            <a:picLocks noChangeAspect="1" noChangeArrowheads="1"/>
          </p:cNvPicPr>
          <p:nvPr/>
        </p:nvPicPr>
        <p:blipFill>
          <a:blip r:embed="rId2" cstate="print"/>
          <a:srcRect l="41647" t="22597" r="12379" b="15865"/>
          <a:stretch>
            <a:fillRect/>
          </a:stretch>
        </p:blipFill>
        <p:spPr bwMode="auto">
          <a:xfrm>
            <a:off x="544513" y="1741488"/>
            <a:ext cx="8001000" cy="5048250"/>
          </a:xfrm>
          <a:prstGeom prst="rect">
            <a:avLst/>
          </a:prstGeom>
          <a:noFill/>
          <a:ln w="12700">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POD 6038 block 4  ins + and - islets"/>
          <p:cNvPicPr>
            <a:picLocks noChangeAspect="1" noChangeArrowheads="1"/>
          </p:cNvPicPr>
          <p:nvPr/>
        </p:nvPicPr>
        <p:blipFill>
          <a:blip r:embed="rId2" cstate="print"/>
          <a:srcRect/>
          <a:stretch>
            <a:fillRect/>
          </a:stretch>
        </p:blipFill>
        <p:spPr bwMode="auto">
          <a:xfrm>
            <a:off x="228600" y="381000"/>
            <a:ext cx="7964488" cy="6259513"/>
          </a:xfrm>
          <a:prstGeom prst="rect">
            <a:avLst/>
          </a:prstGeom>
          <a:noFill/>
          <a:ln w="9525">
            <a:noFill/>
            <a:miter lim="800000"/>
            <a:headEnd/>
            <a:tailEnd/>
          </a:ln>
        </p:spPr>
      </p:pic>
      <p:sp>
        <p:nvSpPr>
          <p:cNvPr id="37891" name="Text Box 3"/>
          <p:cNvSpPr txBox="1">
            <a:spLocks noChangeArrowheads="1"/>
          </p:cNvSpPr>
          <p:nvPr/>
        </p:nvSpPr>
        <p:spPr bwMode="auto">
          <a:xfrm>
            <a:off x="1295400" y="228600"/>
            <a:ext cx="4648200" cy="457200"/>
          </a:xfrm>
          <a:prstGeom prst="rect">
            <a:avLst/>
          </a:prstGeom>
          <a:noFill/>
          <a:ln w="9525">
            <a:noFill/>
            <a:miter lim="800000"/>
            <a:headEnd/>
            <a:tailEnd/>
          </a:ln>
        </p:spPr>
        <p:txBody>
          <a:bodyPr>
            <a:spAutoFit/>
          </a:bodyPr>
          <a:lstStyle/>
          <a:p>
            <a:pPr algn="l" eaLnBrk="1" hangingPunct="1">
              <a:spcBef>
                <a:spcPct val="50000"/>
              </a:spcBef>
            </a:pPr>
            <a:r>
              <a:rPr lang="en-US" sz="1200">
                <a:latin typeface="Arial" pitchFamily="34" charset="0"/>
              </a:rPr>
              <a:t>PATTERN A  PSEUDOATROPHIC ISLETS (ABSENT BETA CELLS) IN LOBULAR DISTRIBUTION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a:defRPr/>
            </a:pPr>
            <a:r>
              <a:rPr lang="en-US" smtClean="0"/>
              <a:t>Enterovirus Infection Finnish DIPP Study</a:t>
            </a:r>
          </a:p>
        </p:txBody>
      </p:sp>
      <p:graphicFrame>
        <p:nvGraphicFramePr>
          <p:cNvPr id="17410" name="Object 3"/>
          <p:cNvGraphicFramePr>
            <a:graphicFrameLocks noChangeAspect="1"/>
          </p:cNvGraphicFramePr>
          <p:nvPr>
            <p:ph type="chart" idx="1"/>
          </p:nvPr>
        </p:nvGraphicFramePr>
        <p:xfrm>
          <a:off x="685800" y="1828800"/>
          <a:ext cx="7772400" cy="4114800"/>
        </p:xfrm>
        <a:graphic>
          <a:graphicData uri="http://schemas.openxmlformats.org/presentationml/2006/ole">
            <p:oleObj spid="_x0000_s17410" name="Chart" r:id="rId3" imgW="9180000" imgH="4860000" progId="MSGraph.Chart.8">
              <p:embed followColorScheme="full"/>
            </p:oleObj>
          </a:graphicData>
        </a:graphic>
      </p:graphicFrame>
      <p:sp>
        <p:nvSpPr>
          <p:cNvPr id="17412" name="Text Box 4"/>
          <p:cNvSpPr txBox="1">
            <a:spLocks noChangeArrowheads="1"/>
          </p:cNvSpPr>
          <p:nvPr/>
        </p:nvSpPr>
        <p:spPr bwMode="auto">
          <a:xfrm>
            <a:off x="4038600" y="6248400"/>
            <a:ext cx="5105400" cy="457200"/>
          </a:xfrm>
          <a:prstGeom prst="rect">
            <a:avLst/>
          </a:prstGeom>
          <a:noFill/>
          <a:ln w="9525">
            <a:noFill/>
            <a:miter lim="800000"/>
            <a:headEnd/>
            <a:tailEnd/>
          </a:ln>
        </p:spPr>
        <p:txBody>
          <a:bodyPr>
            <a:spAutoFit/>
          </a:bodyPr>
          <a:lstStyle/>
          <a:p>
            <a:pPr algn="l" eaLnBrk="1" hangingPunct="1">
              <a:spcBef>
                <a:spcPct val="50000"/>
              </a:spcBef>
            </a:pPr>
            <a:r>
              <a:rPr lang="en-US"/>
              <a:t>Hyoty et al Diabetes 49:1314, 2000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228600"/>
            <a:ext cx="9144000" cy="1219200"/>
          </a:xfrm>
        </p:spPr>
        <p:txBody>
          <a:bodyPr/>
          <a:lstStyle/>
          <a:p>
            <a:pPr>
              <a:defRPr/>
            </a:pPr>
            <a:r>
              <a:rPr lang="en-US" sz="3600" b="1" smtClean="0"/>
              <a:t>Interferon-alpha Therapy and Type 1 Diabetes Mellitus</a:t>
            </a:r>
            <a:r>
              <a:rPr lang="en-US" sz="3600" smtClean="0"/>
              <a:t/>
            </a:r>
            <a:br>
              <a:rPr lang="en-US" sz="3600" smtClean="0"/>
            </a:br>
            <a:r>
              <a:rPr lang="en-US" sz="2800" smtClean="0"/>
              <a:t>Fabris et al, Aliment Pharmacol Ther 2003: 18: 549-558</a:t>
            </a:r>
          </a:p>
        </p:txBody>
      </p:sp>
      <p:sp>
        <p:nvSpPr>
          <p:cNvPr id="49155" name="Rectangle 3"/>
          <p:cNvSpPr>
            <a:spLocks noGrp="1" noChangeArrowheads="1"/>
          </p:cNvSpPr>
          <p:nvPr>
            <p:ph type="body" idx="1"/>
          </p:nvPr>
        </p:nvSpPr>
        <p:spPr/>
        <p:txBody>
          <a:bodyPr/>
          <a:lstStyle/>
          <a:p>
            <a:pPr>
              <a:lnSpc>
                <a:spcPct val="90000"/>
              </a:lnSpc>
            </a:pPr>
            <a:r>
              <a:rPr lang="en-US" smtClean="0"/>
              <a:t>Review:  31 cases type 1 diabetes </a:t>
            </a:r>
          </a:p>
          <a:p>
            <a:pPr>
              <a:lnSpc>
                <a:spcPct val="90000"/>
              </a:lnSpc>
            </a:pPr>
            <a:r>
              <a:rPr lang="en-US" smtClean="0"/>
              <a:t>Hepatitis C- 3% islet ab+, increase to 7%</a:t>
            </a:r>
          </a:p>
          <a:p>
            <a:pPr>
              <a:lnSpc>
                <a:spcPct val="90000"/>
              </a:lnSpc>
            </a:pPr>
            <a:r>
              <a:rPr lang="en-US" smtClean="0"/>
              <a:t>9/18 cases type 1 diabetes had anti-islet antibodies (ab+) prior to interferon Rx</a:t>
            </a:r>
          </a:p>
          <a:p>
            <a:pPr>
              <a:lnSpc>
                <a:spcPct val="90000"/>
              </a:lnSpc>
            </a:pPr>
            <a:r>
              <a:rPr lang="en-US" smtClean="0"/>
              <a:t>23/30 (77%) ab+ at diagnosis</a:t>
            </a:r>
          </a:p>
          <a:p>
            <a:pPr>
              <a:lnSpc>
                <a:spcPct val="90000"/>
              </a:lnSpc>
            </a:pPr>
            <a:r>
              <a:rPr lang="en-US" smtClean="0"/>
              <a:t>8 cases transient insulin dependence</a:t>
            </a:r>
            <a:br>
              <a:rPr lang="en-US" smtClean="0"/>
            </a:br>
            <a:r>
              <a:rPr lang="en-US" smtClean="0"/>
              <a:t/>
            </a:r>
            <a:br>
              <a:rPr lang="en-US" smtClean="0"/>
            </a:br>
            <a:r>
              <a:rPr lang="en-US" smtClean="0"/>
              <a:t>Consider Islet Ab Testing Interferon Rx</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1203325" y="1887538"/>
            <a:ext cx="6908800" cy="1104900"/>
          </a:xfrm>
        </p:spPr>
        <p:txBody>
          <a:bodyPr/>
          <a:lstStyle/>
          <a:p>
            <a:pPr>
              <a:defRPr/>
            </a:pPr>
            <a:r>
              <a:rPr lang="en-US" sz="5400" smtClean="0"/>
              <a:t>Early  childhood diet</a:t>
            </a:r>
            <a:br>
              <a:rPr lang="en-US" sz="5400" smtClean="0"/>
            </a:br>
            <a:r>
              <a:rPr lang="en-US" sz="5400" smtClean="0"/>
              <a:t>and   T1 DM ?</a:t>
            </a:r>
          </a:p>
        </p:txBody>
      </p:sp>
      <p:sp>
        <p:nvSpPr>
          <p:cNvPr id="50179" name="Rectangle 3"/>
          <p:cNvSpPr>
            <a:spLocks noGrp="1" noChangeArrowheads="1"/>
          </p:cNvSpPr>
          <p:nvPr>
            <p:ph type="subTitle" idx="1"/>
          </p:nvPr>
        </p:nvSpPr>
        <p:spPr>
          <a:xfrm>
            <a:off x="1606550" y="3581400"/>
            <a:ext cx="5656263" cy="1752600"/>
          </a:xfrm>
          <a:noFill/>
        </p:spPr>
        <p:txBody>
          <a:bodyPr/>
          <a:lstStyle/>
          <a:p>
            <a:pPr marL="342900" indent="-342900"/>
            <a:endParaRPr lang="en-US" b="0" smtClean="0"/>
          </a:p>
          <a:p>
            <a:pPr marL="342900" indent="-342900"/>
            <a:endParaRPr lang="en-US" b="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cstate="print"/>
          <a:srcRect l="11035" t="41667" r="33447" b="31987"/>
          <a:stretch>
            <a:fillRect/>
          </a:stretch>
        </p:blipFill>
        <p:spPr bwMode="auto">
          <a:xfrm>
            <a:off x="0" y="1397000"/>
            <a:ext cx="9144000" cy="2717800"/>
          </a:xfrm>
          <a:prstGeom prst="rect">
            <a:avLst/>
          </a:prstGeom>
          <a:noFill/>
          <a:ln w="12700">
            <a:noFill/>
            <a:miter lim="800000"/>
            <a:headEnd/>
            <a:tailEnd/>
          </a:ln>
        </p:spPr>
      </p:pic>
      <p:pic>
        <p:nvPicPr>
          <p:cNvPr id="51203" name="Picture 5"/>
          <p:cNvPicPr>
            <a:picLocks noChangeAspect="1" noChangeArrowheads="1"/>
          </p:cNvPicPr>
          <p:nvPr/>
        </p:nvPicPr>
        <p:blipFill>
          <a:blip r:embed="rId3" cstate="print"/>
          <a:srcRect l="5518" t="28429" r="33269" b="49132"/>
          <a:stretch>
            <a:fillRect/>
          </a:stretch>
        </p:blipFill>
        <p:spPr bwMode="auto">
          <a:xfrm>
            <a:off x="-933450" y="4029075"/>
            <a:ext cx="10077450" cy="2828925"/>
          </a:xfrm>
          <a:prstGeom prst="rect">
            <a:avLst/>
          </a:prstGeom>
          <a:noFill/>
          <a:ln w="12700">
            <a:noFill/>
            <a:miter lim="800000"/>
            <a:headEnd/>
            <a:tailEnd/>
          </a:ln>
        </p:spPr>
      </p:pic>
      <p:pic>
        <p:nvPicPr>
          <p:cNvPr id="51204" name="Picture 6"/>
          <p:cNvPicPr>
            <a:picLocks noChangeAspect="1" noChangeArrowheads="1"/>
          </p:cNvPicPr>
          <p:nvPr/>
        </p:nvPicPr>
        <p:blipFill>
          <a:blip r:embed="rId4" cstate="print"/>
          <a:srcRect l="34016" t="33095" r="3125" b="48155"/>
          <a:stretch>
            <a:fillRect/>
          </a:stretch>
        </p:blipFill>
        <p:spPr bwMode="auto">
          <a:xfrm>
            <a:off x="1560513" y="0"/>
            <a:ext cx="6130925" cy="1371600"/>
          </a:xfrm>
          <a:prstGeom prst="rect">
            <a:avLst/>
          </a:prstGeom>
          <a:noFill/>
          <a:ln w="12700">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85800" y="323850"/>
            <a:ext cx="7772400" cy="1143000"/>
          </a:xfrm>
        </p:spPr>
        <p:txBody>
          <a:bodyPr/>
          <a:lstStyle/>
          <a:p>
            <a:pPr>
              <a:defRPr/>
            </a:pPr>
            <a:r>
              <a:rPr lang="en-US" sz="3600" smtClean="0"/>
              <a:t>TRIGR 3-yr Follow-up Results </a:t>
            </a:r>
            <a:br>
              <a:rPr lang="en-US" sz="3600" smtClean="0"/>
            </a:br>
            <a:r>
              <a:rPr lang="en-US" sz="2800" smtClean="0"/>
              <a:t>Seroconversion to 1+ Autoantibody</a:t>
            </a:r>
            <a:endParaRPr lang="en-US" sz="3600" smtClean="0"/>
          </a:p>
        </p:txBody>
      </p:sp>
      <p:graphicFrame>
        <p:nvGraphicFramePr>
          <p:cNvPr id="18434" name="Object 3"/>
          <p:cNvGraphicFramePr>
            <a:graphicFrameLocks noChangeAspect="1"/>
          </p:cNvGraphicFramePr>
          <p:nvPr>
            <p:ph type="chart" idx="1"/>
          </p:nvPr>
        </p:nvGraphicFramePr>
        <p:xfrm>
          <a:off x="2071688" y="1446213"/>
          <a:ext cx="6364287" cy="5167312"/>
        </p:xfrm>
        <a:graphic>
          <a:graphicData uri="http://schemas.openxmlformats.org/presentationml/2006/ole">
            <p:oleObj spid="_x0000_s18434" name="Chart" r:id="rId3" imgW="6457680" imgH="5928840" progId="MSGraph.Chart.8">
              <p:embed followColorScheme="full"/>
            </p:oleObj>
          </a:graphicData>
        </a:graphic>
      </p:graphicFrame>
      <p:sp>
        <p:nvSpPr>
          <p:cNvPr id="391172" name="Text Box 4"/>
          <p:cNvSpPr txBox="1">
            <a:spLocks noChangeArrowheads="1"/>
          </p:cNvSpPr>
          <p:nvPr/>
        </p:nvSpPr>
        <p:spPr bwMode="auto">
          <a:xfrm>
            <a:off x="4010025" y="2706688"/>
            <a:ext cx="998538" cy="396875"/>
          </a:xfrm>
          <a:prstGeom prst="rect">
            <a:avLst/>
          </a:prstGeom>
          <a:noFill/>
          <a:ln w="9525">
            <a:noFill/>
            <a:miter lim="800000"/>
            <a:headEnd/>
            <a:tailEnd/>
          </a:ln>
          <a:effectLst/>
        </p:spPr>
        <p:txBody>
          <a:bodyPr wrap="none">
            <a:spAutoFit/>
          </a:bodyPr>
          <a:lstStyle/>
          <a:p>
            <a:pPr algn="l">
              <a:defRPr/>
            </a:pPr>
            <a:r>
              <a:rPr lang="en-US" sz="2000" b="1">
                <a:solidFill>
                  <a:srgbClr val="FFFF00"/>
                </a:solidFill>
                <a:effectLst>
                  <a:outerShdw blurRad="38100" dist="38100" dir="2700000" algn="tl">
                    <a:srgbClr val="000000"/>
                  </a:outerShdw>
                </a:effectLst>
                <a:latin typeface="Arial" pitchFamily="34" charset="0"/>
              </a:rPr>
              <a:t>p=0.043</a:t>
            </a:r>
          </a:p>
        </p:txBody>
      </p:sp>
      <p:sp>
        <p:nvSpPr>
          <p:cNvPr id="391173" name="Text Box 5"/>
          <p:cNvSpPr txBox="1">
            <a:spLocks noChangeArrowheads="1"/>
          </p:cNvSpPr>
          <p:nvPr/>
        </p:nvSpPr>
        <p:spPr bwMode="auto">
          <a:xfrm>
            <a:off x="444500" y="6076950"/>
            <a:ext cx="809625" cy="396875"/>
          </a:xfrm>
          <a:prstGeom prst="rect">
            <a:avLst/>
          </a:prstGeom>
          <a:noFill/>
          <a:ln w="9525">
            <a:noFill/>
            <a:miter lim="800000"/>
            <a:headEnd/>
            <a:tailEnd/>
          </a:ln>
          <a:effectLst/>
        </p:spPr>
        <p:txBody>
          <a:bodyPr wrap="none">
            <a:spAutoFit/>
          </a:bodyPr>
          <a:lstStyle/>
          <a:p>
            <a:pPr algn="l">
              <a:defRPr/>
            </a:pPr>
            <a:r>
              <a:rPr lang="en-US" sz="2000" b="1">
                <a:solidFill>
                  <a:srgbClr val="FFFFFF"/>
                </a:solidFill>
                <a:effectLst>
                  <a:outerShdw blurRad="38100" dist="38100" dir="2700000" algn="tl">
                    <a:srgbClr val="000000"/>
                  </a:outerShdw>
                </a:effectLst>
                <a:latin typeface="Arial" pitchFamily="34" charset="0"/>
              </a:rPr>
              <a:t>n=173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85800" y="279400"/>
            <a:ext cx="7772400" cy="622300"/>
          </a:xfrm>
        </p:spPr>
        <p:txBody>
          <a:bodyPr/>
          <a:lstStyle/>
          <a:p>
            <a:pPr eaLnBrk="1" hangingPunct="1"/>
            <a:r>
              <a:rPr lang="en-US" sz="2800" b="1" smtClean="0"/>
              <a:t> Exposure to cow’s milk and islet autoimmunity</a:t>
            </a:r>
            <a:endParaRPr lang="en-US" sz="2400" b="1" smtClean="0"/>
          </a:p>
        </p:txBody>
      </p:sp>
      <p:graphicFrame>
        <p:nvGraphicFramePr>
          <p:cNvPr id="19458" name="Object 3"/>
          <p:cNvGraphicFramePr>
            <a:graphicFrameLocks noChangeAspect="1"/>
          </p:cNvGraphicFramePr>
          <p:nvPr/>
        </p:nvGraphicFramePr>
        <p:xfrm>
          <a:off x="0" y="1155700"/>
          <a:ext cx="4730750" cy="4876800"/>
        </p:xfrm>
        <a:graphic>
          <a:graphicData uri="http://schemas.openxmlformats.org/presentationml/2006/ole">
            <p:oleObj spid="_x0000_s19458" name="Chart" r:id="rId4" imgW="4486351" imgH="4105351" progId="MSGraph.Chart.8">
              <p:embed followColorScheme="full"/>
            </p:oleObj>
          </a:graphicData>
        </a:graphic>
      </p:graphicFrame>
      <p:sp>
        <p:nvSpPr>
          <p:cNvPr id="19461" name="Rectangle 4"/>
          <p:cNvSpPr>
            <a:spLocks noChangeArrowheads="1"/>
          </p:cNvSpPr>
          <p:nvPr/>
        </p:nvSpPr>
        <p:spPr bwMode="auto">
          <a:xfrm>
            <a:off x="1084263" y="5943600"/>
            <a:ext cx="3317875" cy="396875"/>
          </a:xfrm>
          <a:prstGeom prst="rect">
            <a:avLst/>
          </a:prstGeom>
          <a:noFill/>
          <a:ln w="9525">
            <a:noFill/>
            <a:miter lim="800000"/>
            <a:headEnd/>
            <a:tailEnd/>
          </a:ln>
        </p:spPr>
        <p:txBody>
          <a:bodyPr>
            <a:spAutoFit/>
          </a:bodyPr>
          <a:lstStyle/>
          <a:p>
            <a:pPr algn="ctr" eaLnBrk="1" hangingPunct="1"/>
            <a:r>
              <a:rPr lang="en-US" sz="2000"/>
              <a:t>Norris et al.,   JAMA 1996</a:t>
            </a:r>
          </a:p>
        </p:txBody>
      </p:sp>
      <p:graphicFrame>
        <p:nvGraphicFramePr>
          <p:cNvPr id="19459" name="Object 5"/>
          <p:cNvGraphicFramePr>
            <a:graphicFrameLocks noChangeAspect="1"/>
          </p:cNvGraphicFramePr>
          <p:nvPr/>
        </p:nvGraphicFramePr>
        <p:xfrm>
          <a:off x="4041775" y="1206500"/>
          <a:ext cx="4729163" cy="4876800"/>
        </p:xfrm>
        <a:graphic>
          <a:graphicData uri="http://schemas.openxmlformats.org/presentationml/2006/ole">
            <p:oleObj spid="_x0000_s19459" name="Chart" r:id="rId5" imgW="4486351" imgH="4105351" progId="MSGraph.Chart.8">
              <p:embed followColorScheme="full"/>
            </p:oleObj>
          </a:graphicData>
        </a:graphic>
      </p:graphicFrame>
      <p:sp>
        <p:nvSpPr>
          <p:cNvPr id="19462" name="Rectangle 6"/>
          <p:cNvSpPr>
            <a:spLocks noChangeArrowheads="1"/>
          </p:cNvSpPr>
          <p:nvPr/>
        </p:nvSpPr>
        <p:spPr bwMode="auto">
          <a:xfrm>
            <a:off x="5729288" y="5891213"/>
            <a:ext cx="2728912" cy="701675"/>
          </a:xfrm>
          <a:prstGeom prst="rect">
            <a:avLst/>
          </a:prstGeom>
          <a:noFill/>
          <a:ln w="9525">
            <a:noFill/>
            <a:miter lim="800000"/>
            <a:headEnd/>
            <a:tailEnd/>
          </a:ln>
        </p:spPr>
        <p:txBody>
          <a:bodyPr>
            <a:spAutoFit/>
          </a:bodyPr>
          <a:lstStyle/>
          <a:p>
            <a:pPr algn="ctr" eaLnBrk="1" hangingPunct="1"/>
            <a:r>
              <a:rPr lang="en-US" sz="2000"/>
              <a:t>Norris, et al.,  JAMA 2003</a:t>
            </a:r>
          </a:p>
          <a:p>
            <a:pPr algn="ctr" eaLnBrk="1" hangingPunct="1"/>
            <a:r>
              <a:rPr lang="en-US" sz="2000"/>
              <a:t>N=1,181</a:t>
            </a:r>
          </a:p>
        </p:txBody>
      </p:sp>
      <p:sp>
        <p:nvSpPr>
          <p:cNvPr id="19463" name="Text Box 7"/>
          <p:cNvSpPr txBox="1">
            <a:spLocks noChangeArrowheads="1"/>
          </p:cNvSpPr>
          <p:nvPr/>
        </p:nvSpPr>
        <p:spPr bwMode="auto">
          <a:xfrm>
            <a:off x="7043738" y="1600200"/>
            <a:ext cx="1595437" cy="1036638"/>
          </a:xfrm>
          <a:prstGeom prst="rect">
            <a:avLst/>
          </a:prstGeom>
          <a:noFill/>
          <a:ln w="9525">
            <a:noFill/>
            <a:miter lim="800000"/>
            <a:headEnd/>
            <a:tailEnd/>
          </a:ln>
        </p:spPr>
        <p:txBody>
          <a:bodyPr wrap="none">
            <a:spAutoFit/>
          </a:bodyPr>
          <a:lstStyle/>
          <a:p>
            <a:pPr algn="l">
              <a:lnSpc>
                <a:spcPct val="90000"/>
              </a:lnSpc>
              <a:spcBef>
                <a:spcPct val="20000"/>
              </a:spcBef>
              <a:buClr>
                <a:schemeClr val="accent2"/>
              </a:buClr>
              <a:buFont typeface="Wingdings" pitchFamily="2" charset="2"/>
              <a:buNone/>
            </a:pPr>
            <a:r>
              <a:rPr lang="en-US" sz="2000" b="1" i="1"/>
              <a:t>Similar results:</a:t>
            </a:r>
          </a:p>
          <a:p>
            <a:pPr algn="l">
              <a:lnSpc>
                <a:spcPct val="90000"/>
              </a:lnSpc>
              <a:spcBef>
                <a:spcPct val="20000"/>
              </a:spcBef>
              <a:buClr>
                <a:schemeClr val="accent2"/>
              </a:buClr>
              <a:buFont typeface="Wingdings" pitchFamily="2" charset="2"/>
              <a:buNone/>
            </a:pPr>
            <a:r>
              <a:rPr lang="en-US" sz="2000" b="1" i="1"/>
              <a:t>Hummel 2000</a:t>
            </a:r>
          </a:p>
          <a:p>
            <a:pPr algn="l">
              <a:lnSpc>
                <a:spcPct val="90000"/>
              </a:lnSpc>
              <a:spcBef>
                <a:spcPct val="20000"/>
              </a:spcBef>
              <a:buClr>
                <a:schemeClr val="accent2"/>
              </a:buClr>
              <a:buFont typeface="Wingdings" pitchFamily="2" charset="2"/>
              <a:buNone/>
            </a:pPr>
            <a:r>
              <a:rPr lang="en-US" sz="2000" b="1" i="1"/>
              <a:t>Couper 1999</a:t>
            </a:r>
            <a:endParaRPr lang="en-US" b="1" i="1"/>
          </a:p>
        </p:txBody>
      </p:sp>
      <p:sp>
        <p:nvSpPr>
          <p:cNvPr id="19464" name="Text Box 8"/>
          <p:cNvSpPr txBox="1">
            <a:spLocks noChangeArrowheads="1"/>
          </p:cNvSpPr>
          <p:nvPr/>
        </p:nvSpPr>
        <p:spPr bwMode="auto">
          <a:xfrm>
            <a:off x="1069975" y="1181100"/>
            <a:ext cx="1150938" cy="366713"/>
          </a:xfrm>
          <a:prstGeom prst="rect">
            <a:avLst/>
          </a:prstGeom>
          <a:noFill/>
          <a:ln w="9525">
            <a:noFill/>
            <a:miter lim="800000"/>
            <a:headEnd/>
            <a:tailEnd/>
          </a:ln>
        </p:spPr>
        <p:txBody>
          <a:bodyPr wrap="none">
            <a:spAutoFit/>
          </a:bodyPr>
          <a:lstStyle/>
          <a:p>
            <a:pPr algn="l"/>
            <a:r>
              <a:rPr lang="en-US" sz="1800" b="1"/>
              <a:t>Odds Ratio</a:t>
            </a:r>
          </a:p>
        </p:txBody>
      </p:sp>
      <p:sp>
        <p:nvSpPr>
          <p:cNvPr id="19465" name="Text Box 9"/>
          <p:cNvSpPr txBox="1">
            <a:spLocks noChangeArrowheads="1"/>
          </p:cNvSpPr>
          <p:nvPr/>
        </p:nvSpPr>
        <p:spPr bwMode="auto">
          <a:xfrm>
            <a:off x="5080000" y="1219200"/>
            <a:ext cx="1320800" cy="366713"/>
          </a:xfrm>
          <a:prstGeom prst="rect">
            <a:avLst/>
          </a:prstGeom>
          <a:noFill/>
          <a:ln w="9525">
            <a:noFill/>
            <a:miter lim="800000"/>
            <a:headEnd/>
            <a:tailEnd/>
          </a:ln>
        </p:spPr>
        <p:txBody>
          <a:bodyPr wrap="none">
            <a:spAutoFit/>
          </a:bodyPr>
          <a:lstStyle/>
          <a:p>
            <a:pPr algn="l"/>
            <a:r>
              <a:rPr lang="en-US" sz="1800" b="1"/>
              <a:t>Relative Risk</a:t>
            </a:r>
          </a:p>
        </p:txBody>
      </p:sp>
      <p:sp>
        <p:nvSpPr>
          <p:cNvPr id="19466" name="Text Box 10"/>
          <p:cNvSpPr txBox="1">
            <a:spLocks noChangeArrowheads="1"/>
          </p:cNvSpPr>
          <p:nvPr/>
        </p:nvSpPr>
        <p:spPr bwMode="auto">
          <a:xfrm>
            <a:off x="8001000" y="6491288"/>
            <a:ext cx="1143000" cy="366712"/>
          </a:xfrm>
          <a:prstGeom prst="rect">
            <a:avLst/>
          </a:prstGeom>
          <a:noFill/>
          <a:ln w="9525">
            <a:noFill/>
            <a:miter lim="800000"/>
            <a:headEnd/>
            <a:tailEnd/>
          </a:ln>
        </p:spPr>
        <p:txBody>
          <a:bodyPr>
            <a:spAutoFit/>
          </a:bodyPr>
          <a:lstStyle/>
          <a:p>
            <a:pPr algn="l" eaLnBrk="1" hangingPunct="1">
              <a:spcBef>
                <a:spcPct val="50000"/>
              </a:spcBef>
            </a:pPr>
            <a:r>
              <a:rPr lang="en-US" sz="1800">
                <a:latin typeface="Arial" pitchFamily="34" charset="0"/>
              </a:rPr>
              <a:t>Rewers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48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485"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486"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487" name="Rectangle 6"/>
          <p:cNvSpPr>
            <a:spLocks noChangeArrowheads="1"/>
          </p:cNvSpPr>
          <p:nvPr/>
        </p:nvSpPr>
        <p:spPr bwMode="auto">
          <a:xfrm>
            <a:off x="3352800" y="6400800"/>
            <a:ext cx="1905000" cy="457200"/>
          </a:xfrm>
          <a:prstGeom prst="rect">
            <a:avLst/>
          </a:prstGeom>
          <a:noFill/>
          <a:ln w="12700">
            <a:noFill/>
            <a:miter lim="800000"/>
            <a:headEnd/>
            <a:tailEnd/>
          </a:ln>
        </p:spPr>
        <p:txBody>
          <a:bodyPr wrap="none" anchor="ctr"/>
          <a:lstStyle/>
          <a:p>
            <a:pPr algn="ctr"/>
            <a:r>
              <a:rPr lang="en-US" sz="2000" b="1" i="1">
                <a:solidFill>
                  <a:schemeClr val="tx2"/>
                </a:solidFill>
              </a:rPr>
              <a:t>Similar findings: Hummel et al. BABY-DIAB, Diabetes Care 1996</a:t>
            </a:r>
          </a:p>
        </p:txBody>
      </p:sp>
      <p:sp>
        <p:nvSpPr>
          <p:cNvPr id="20488"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489" name="Rectangle 8"/>
          <p:cNvSpPr>
            <a:spLocks noGrp="1" noChangeArrowheads="1"/>
          </p:cNvSpPr>
          <p:nvPr>
            <p:ph type="title"/>
          </p:nvPr>
        </p:nvSpPr>
        <p:spPr>
          <a:xfrm>
            <a:off x="406400" y="457200"/>
            <a:ext cx="8331200" cy="1143000"/>
          </a:xfrm>
          <a:noFill/>
        </p:spPr>
        <p:txBody>
          <a:bodyPr lIns="90488" tIns="44450" rIns="90488" bIns="44450" anchor="b"/>
          <a:lstStyle/>
          <a:p>
            <a:pPr eaLnBrk="1" hangingPunct="1"/>
            <a:r>
              <a:rPr lang="en-US" sz="3600" b="1" smtClean="0"/>
              <a:t>No association between immunizations </a:t>
            </a:r>
            <a:br>
              <a:rPr lang="en-US" sz="3600" b="1" smtClean="0"/>
            </a:br>
            <a:r>
              <a:rPr lang="en-US" sz="3600" b="1" smtClean="0"/>
              <a:t>and islet autoimmunity</a:t>
            </a:r>
            <a:br>
              <a:rPr lang="en-US" sz="3600" b="1" smtClean="0"/>
            </a:br>
            <a:r>
              <a:rPr lang="en-US" sz="2400" b="1" i="1" smtClean="0"/>
              <a:t>Graves et al., DAISY,  Diabetes Care 1999</a:t>
            </a:r>
            <a:endParaRPr lang="en-US" smtClean="0"/>
          </a:p>
        </p:txBody>
      </p:sp>
      <p:graphicFrame>
        <p:nvGraphicFramePr>
          <p:cNvPr id="20482" name="Object 9"/>
          <p:cNvGraphicFramePr>
            <a:graphicFrameLocks noChangeAspect="1"/>
          </p:cNvGraphicFramePr>
          <p:nvPr>
            <p:ph type="tbl" idx="1"/>
          </p:nvPr>
        </p:nvGraphicFramePr>
        <p:xfrm>
          <a:off x="4984750" y="2635250"/>
          <a:ext cx="3360738" cy="2012950"/>
        </p:xfrm>
        <a:graphic>
          <a:graphicData uri="http://schemas.openxmlformats.org/presentationml/2006/ole">
            <p:oleObj spid="_x0000_s20482" name="Document" r:id="rId4" imgW="7335360" imgH="4392720" progId="Word.Document.8">
              <p:embed/>
            </p:oleObj>
          </a:graphicData>
        </a:graphic>
      </p:graphicFrame>
      <p:sp>
        <p:nvSpPr>
          <p:cNvPr id="20490" name="Rectangle 10"/>
          <p:cNvSpPr>
            <a:spLocks noChangeArrowheads="1"/>
          </p:cNvSpPr>
          <p:nvPr/>
        </p:nvSpPr>
        <p:spPr bwMode="auto">
          <a:xfrm>
            <a:off x="3429000" y="2622550"/>
            <a:ext cx="163513" cy="457200"/>
          </a:xfrm>
          <a:prstGeom prst="rect">
            <a:avLst/>
          </a:prstGeom>
          <a:noFill/>
          <a:ln w="9525">
            <a:noFill/>
            <a:miter lim="800000"/>
            <a:headEnd/>
            <a:tailEnd/>
          </a:ln>
        </p:spPr>
        <p:txBody>
          <a:bodyPr wrap="none">
            <a:spAutoFit/>
          </a:bodyPr>
          <a:lstStyle/>
          <a:p>
            <a:pPr algn="l"/>
            <a:endParaRPr lang="en-US"/>
          </a:p>
        </p:txBody>
      </p:sp>
      <p:sp>
        <p:nvSpPr>
          <p:cNvPr id="20491" name="Rectangle 11"/>
          <p:cNvSpPr>
            <a:spLocks noChangeArrowheads="1"/>
          </p:cNvSpPr>
          <p:nvPr/>
        </p:nvSpPr>
        <p:spPr bwMode="auto">
          <a:xfrm>
            <a:off x="3429000" y="2622550"/>
            <a:ext cx="163513" cy="457200"/>
          </a:xfrm>
          <a:prstGeom prst="rect">
            <a:avLst/>
          </a:prstGeom>
          <a:noFill/>
          <a:ln w="9525">
            <a:noFill/>
            <a:miter lim="800000"/>
            <a:headEnd/>
            <a:tailEnd/>
          </a:ln>
        </p:spPr>
        <p:txBody>
          <a:bodyPr wrap="none">
            <a:spAutoFit/>
          </a:bodyPr>
          <a:lstStyle/>
          <a:p>
            <a:pPr algn="l"/>
            <a:endParaRPr lang="en-US"/>
          </a:p>
        </p:txBody>
      </p:sp>
      <p:sp>
        <p:nvSpPr>
          <p:cNvPr id="20492" name="Rectangle 12"/>
          <p:cNvSpPr>
            <a:spLocks noChangeArrowheads="1"/>
          </p:cNvSpPr>
          <p:nvPr/>
        </p:nvSpPr>
        <p:spPr bwMode="auto">
          <a:xfrm>
            <a:off x="677863" y="2057400"/>
            <a:ext cx="3860800" cy="4546600"/>
          </a:xfrm>
          <a:prstGeom prst="rect">
            <a:avLst/>
          </a:prstGeom>
          <a:noFill/>
          <a:ln w="9525">
            <a:noFill/>
            <a:miter lim="800000"/>
            <a:headEnd/>
            <a:tailEnd/>
          </a:ln>
        </p:spPr>
        <p:txBody>
          <a:bodyPr>
            <a:spAutoFit/>
          </a:bodyPr>
          <a:lstStyle/>
          <a:p>
            <a:pPr algn="l">
              <a:spcAft>
                <a:spcPct val="40000"/>
              </a:spcAft>
              <a:buFontTx/>
              <a:buChar char="•"/>
            </a:pPr>
            <a:r>
              <a:rPr lang="en-US" b="1"/>
              <a:t>No difference in % vaccinated before 9 months of age</a:t>
            </a:r>
          </a:p>
          <a:p>
            <a:pPr algn="l">
              <a:spcAft>
                <a:spcPct val="40000"/>
              </a:spcAft>
              <a:buFontTx/>
              <a:buChar char="•"/>
            </a:pPr>
            <a:r>
              <a:rPr lang="en-US" b="1"/>
              <a:t>No difference in the median age at the first dose of DTP, Hib, Polio, HepB</a:t>
            </a:r>
          </a:p>
          <a:p>
            <a:pPr algn="l">
              <a:spcAft>
                <a:spcPct val="40000"/>
              </a:spcAft>
              <a:buFontTx/>
              <a:buChar char="•"/>
            </a:pPr>
            <a:r>
              <a:rPr lang="en-US" b="1"/>
              <a:t>No difference in the % receiving HepB at birth</a:t>
            </a:r>
          </a:p>
          <a:p>
            <a:pPr algn="l">
              <a:spcAft>
                <a:spcPct val="40000"/>
              </a:spcAft>
              <a:buFontTx/>
              <a:buChar char="•"/>
            </a:pPr>
            <a:r>
              <a:rPr lang="en-US" b="1"/>
              <a:t>No difference in the median number of doses of Polio, DTP</a:t>
            </a:r>
          </a:p>
        </p:txBody>
      </p:sp>
      <p:sp>
        <p:nvSpPr>
          <p:cNvPr id="20493" name="Text Box 13"/>
          <p:cNvSpPr txBox="1">
            <a:spLocks noChangeArrowheads="1"/>
          </p:cNvSpPr>
          <p:nvPr/>
        </p:nvSpPr>
        <p:spPr bwMode="auto">
          <a:xfrm>
            <a:off x="8001000" y="6491288"/>
            <a:ext cx="1143000" cy="366712"/>
          </a:xfrm>
          <a:prstGeom prst="rect">
            <a:avLst/>
          </a:prstGeom>
          <a:noFill/>
          <a:ln w="9525">
            <a:noFill/>
            <a:miter lim="800000"/>
            <a:headEnd/>
            <a:tailEnd/>
          </a:ln>
        </p:spPr>
        <p:txBody>
          <a:bodyPr>
            <a:spAutoFit/>
          </a:bodyPr>
          <a:lstStyle/>
          <a:p>
            <a:pPr algn="l" eaLnBrk="1" hangingPunct="1">
              <a:spcBef>
                <a:spcPct val="50000"/>
              </a:spcBef>
            </a:pPr>
            <a:r>
              <a:rPr lang="en-US" sz="1800">
                <a:latin typeface="Arial" pitchFamily="34" charset="0"/>
              </a:rPr>
              <a:t>Rewers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706438" y="595313"/>
            <a:ext cx="7772400" cy="4114800"/>
          </a:xfrm>
          <a:noFill/>
        </p:spPr>
        <p:txBody>
          <a:bodyPr/>
          <a:lstStyle/>
          <a:p>
            <a:pPr>
              <a:lnSpc>
                <a:spcPct val="90000"/>
              </a:lnSpc>
            </a:pPr>
            <a:r>
              <a:rPr lang="en-US" sz="2800" b="0" smtClean="0"/>
              <a:t>Do environmental agents cause type 1 diabetes?</a:t>
            </a:r>
          </a:p>
          <a:p>
            <a:pPr>
              <a:lnSpc>
                <a:spcPct val="90000"/>
              </a:lnSpc>
              <a:buFont typeface="Monotype Sorts" pitchFamily="2" charset="2"/>
              <a:buNone/>
            </a:pPr>
            <a:r>
              <a:rPr lang="en-US" sz="2800" b="0" smtClean="0"/>
              <a:t>				</a:t>
            </a:r>
            <a:r>
              <a:rPr lang="en-US" smtClean="0">
                <a:solidFill>
                  <a:srgbClr val="FFFF00"/>
                </a:solidFill>
              </a:rPr>
              <a:t>	 YES</a:t>
            </a:r>
            <a:endParaRPr lang="en-US" b="0" smtClean="0">
              <a:solidFill>
                <a:schemeClr val="tx2"/>
              </a:solidFill>
            </a:endParaRPr>
          </a:p>
          <a:p>
            <a:pPr>
              <a:lnSpc>
                <a:spcPct val="90000"/>
              </a:lnSpc>
              <a:buFont typeface="Monotype Sorts" pitchFamily="2" charset="2"/>
              <a:buNone/>
            </a:pPr>
            <a:endParaRPr lang="en-US" sz="2800" b="0" smtClean="0"/>
          </a:p>
          <a:p>
            <a:pPr>
              <a:lnSpc>
                <a:spcPct val="90000"/>
              </a:lnSpc>
            </a:pPr>
            <a:r>
              <a:rPr lang="en-US" sz="2800" b="0" smtClean="0"/>
              <a:t>Can can autoimmune diseases, including T1 DM  be prevented by modification of  environment</a:t>
            </a:r>
            <a:r>
              <a:rPr lang="en-US" b="0" smtClean="0"/>
              <a:t> ? </a:t>
            </a:r>
          </a:p>
          <a:p>
            <a:pPr algn="ctr">
              <a:lnSpc>
                <a:spcPct val="90000"/>
              </a:lnSpc>
              <a:buFont typeface="Monotype Sorts" pitchFamily="2" charset="2"/>
              <a:buNone/>
            </a:pPr>
            <a:r>
              <a:rPr lang="en-US" smtClean="0">
                <a:solidFill>
                  <a:srgbClr val="FFFF00"/>
                </a:solidFill>
              </a:rPr>
              <a:t>YES</a:t>
            </a:r>
            <a:endParaRPr lang="en-US" b="0" smtClean="0"/>
          </a:p>
          <a:p>
            <a:pPr>
              <a:lnSpc>
                <a:spcPct val="90000"/>
              </a:lnSpc>
            </a:pPr>
            <a:endParaRPr lang="en-US" b="0" smtClean="0"/>
          </a:p>
          <a:p>
            <a:pPr>
              <a:lnSpc>
                <a:spcPct val="90000"/>
              </a:lnSpc>
            </a:pPr>
            <a:r>
              <a:rPr lang="en-US" b="0" smtClean="0"/>
              <a:t>Is this the “easiest” way to prevention?</a:t>
            </a:r>
          </a:p>
          <a:p>
            <a:pPr>
              <a:lnSpc>
                <a:spcPct val="90000"/>
              </a:lnSpc>
              <a:buFont typeface="Monotype Sorts" pitchFamily="2" charset="2"/>
              <a:buNone/>
            </a:pPr>
            <a:r>
              <a:rPr lang="en-US" b="0" smtClean="0"/>
              <a:t>				    </a:t>
            </a:r>
            <a:r>
              <a:rPr lang="en-US" smtClean="0">
                <a:solidFill>
                  <a:srgbClr val="FFFF00"/>
                </a:solidFill>
              </a:rPr>
              <a:t>PROBABLY</a:t>
            </a:r>
            <a:endParaRPr lang="en-US" b="0" smtClean="0">
              <a:solidFill>
                <a:schemeClr val="tx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04800"/>
            <a:ext cx="7772400" cy="914400"/>
          </a:xfrm>
        </p:spPr>
        <p:txBody>
          <a:bodyPr/>
          <a:lstStyle/>
          <a:p>
            <a:pPr eaLnBrk="1" hangingPunct="1"/>
            <a:r>
              <a:rPr lang="en-US" sz="4000" b="1" smtClean="0">
                <a:solidFill>
                  <a:schemeClr val="bg1"/>
                </a:solidFill>
              </a:rPr>
              <a:t>Where are We Today?</a:t>
            </a:r>
            <a:br>
              <a:rPr lang="en-US" sz="4000" b="1" smtClean="0">
                <a:solidFill>
                  <a:schemeClr val="bg1"/>
                </a:solidFill>
              </a:rPr>
            </a:br>
            <a:r>
              <a:rPr lang="en-US" sz="3200" b="1" smtClean="0">
                <a:solidFill>
                  <a:schemeClr val="bg1"/>
                </a:solidFill>
              </a:rPr>
              <a:t>Average A1c by Age, 2005-06</a:t>
            </a:r>
          </a:p>
        </p:txBody>
      </p:sp>
      <p:sp>
        <p:nvSpPr>
          <p:cNvPr id="53251" name="Rectangle 3"/>
          <p:cNvSpPr>
            <a:spLocks noChangeArrowheads="1"/>
          </p:cNvSpPr>
          <p:nvPr/>
        </p:nvSpPr>
        <p:spPr bwMode="auto">
          <a:xfrm>
            <a:off x="334963" y="6096000"/>
            <a:ext cx="8809037" cy="457200"/>
          </a:xfrm>
          <a:prstGeom prst="rect">
            <a:avLst/>
          </a:prstGeom>
          <a:noFill/>
          <a:ln w="9525">
            <a:noFill/>
            <a:miter lim="800000"/>
            <a:headEnd/>
            <a:tailEnd/>
          </a:ln>
        </p:spPr>
        <p:txBody>
          <a:bodyPr wrap="none" anchor="ctr">
            <a:spAutoFit/>
          </a:bodyPr>
          <a:lstStyle/>
          <a:p>
            <a:pPr algn="l" eaLnBrk="1" hangingPunct="1"/>
            <a:r>
              <a:rPr lang="en-US" b="1">
                <a:solidFill>
                  <a:schemeClr val="bg2"/>
                </a:solidFill>
                <a:cs typeface="Times New Roman" pitchFamily="18" charset="0"/>
              </a:rPr>
              <a:t>*11-18 yrs; ^the original 14 centers, </a:t>
            </a:r>
            <a:r>
              <a:rPr lang="en-US" b="1" u="sng">
                <a:solidFill>
                  <a:schemeClr val="bg2"/>
                </a:solidFill>
                <a:cs typeface="Times New Roman" pitchFamily="18" charset="0"/>
              </a:rPr>
              <a:t>unchanged</a:t>
            </a:r>
            <a:r>
              <a:rPr lang="en-US" b="1">
                <a:solidFill>
                  <a:schemeClr val="bg2"/>
                </a:solidFill>
                <a:cs typeface="Times New Roman" pitchFamily="18" charset="0"/>
              </a:rPr>
              <a:t> compared to 1998</a:t>
            </a:r>
            <a:r>
              <a:rPr lang="en-US" sz="2100" b="1">
                <a:solidFill>
                  <a:schemeClr val="bg2"/>
                </a:solidFill>
              </a:rPr>
              <a:t> </a:t>
            </a:r>
            <a:endParaRPr lang="en-US" sz="3600" b="1">
              <a:solidFill>
                <a:schemeClr val="bg2"/>
              </a:solidFill>
            </a:endParaRPr>
          </a:p>
        </p:txBody>
      </p:sp>
      <p:graphicFrame>
        <p:nvGraphicFramePr>
          <p:cNvPr id="435204" name="Group 4"/>
          <p:cNvGraphicFramePr>
            <a:graphicFrameLocks noGrp="1"/>
          </p:cNvGraphicFramePr>
          <p:nvPr>
            <p:ph idx="1"/>
          </p:nvPr>
        </p:nvGraphicFramePr>
        <p:xfrm>
          <a:off x="533400" y="1600200"/>
          <a:ext cx="8153400" cy="4362451"/>
        </p:xfrm>
        <a:graphic>
          <a:graphicData uri="http://schemas.openxmlformats.org/drawingml/2006/table">
            <a:tbl>
              <a:tblPr/>
              <a:tblGrid>
                <a:gridCol w="914400"/>
                <a:gridCol w="985838"/>
                <a:gridCol w="919162"/>
                <a:gridCol w="1447800"/>
                <a:gridCol w="1447800"/>
                <a:gridCol w="1371600"/>
                <a:gridCol w="1066800"/>
              </a:tblGrid>
              <a:tr h="4048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Age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Intensive Rx</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Hvidoere</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N=1,295^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Sweden</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(80% of the nation)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Los Angeles</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N=1664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BDC</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Denver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N=3910</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DCCT</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N=195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EDIC</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N=175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   &lt;6</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7.8</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6-12</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7.9</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7.8</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8.2</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13-18</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8.6*^</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&gt;18</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7.9</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7.8</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304" name="Text Box 56"/>
          <p:cNvSpPr txBox="1">
            <a:spLocks noChangeArrowheads="1"/>
          </p:cNvSpPr>
          <p:nvPr/>
        </p:nvSpPr>
        <p:spPr bwMode="auto">
          <a:xfrm>
            <a:off x="7543800" y="6491288"/>
            <a:ext cx="1600200" cy="366712"/>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solidFill>
                  <a:schemeClr val="bg2"/>
                </a:solidFill>
                <a:latin typeface="Arial" pitchFamily="34" charset="0"/>
              </a:rPr>
              <a:t>REWERS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320800" y="304800"/>
            <a:ext cx="6526213" cy="1066800"/>
          </a:xfrm>
          <a:prstGeom prst="rect">
            <a:avLst/>
          </a:prstGeom>
          <a:noFill/>
          <a:ln w="9525">
            <a:noFill/>
            <a:miter lim="800000"/>
            <a:headEnd/>
            <a:tailEnd/>
          </a:ln>
        </p:spPr>
        <p:txBody>
          <a:bodyPr wrap="none">
            <a:spAutoFit/>
          </a:bodyPr>
          <a:lstStyle/>
          <a:p>
            <a:pPr algn="ctr"/>
            <a:r>
              <a:rPr lang="en-US" sz="3200" b="1"/>
              <a:t>T1D patients diagnosed in childhood</a:t>
            </a:r>
          </a:p>
          <a:p>
            <a:pPr algn="ctr"/>
            <a:r>
              <a:rPr lang="en-US" sz="3200" b="1"/>
              <a:t>live longer</a:t>
            </a:r>
            <a:endParaRPr lang="en-US" sz="2800" u="sng"/>
          </a:p>
        </p:txBody>
      </p:sp>
      <p:sp>
        <p:nvSpPr>
          <p:cNvPr id="54275" name="AutoShape 3"/>
          <p:cNvSpPr>
            <a:spLocks noChangeAspect="1" noChangeArrowheads="1" noTextEdit="1"/>
          </p:cNvSpPr>
          <p:nvPr/>
        </p:nvSpPr>
        <p:spPr bwMode="auto">
          <a:xfrm>
            <a:off x="0" y="1825625"/>
            <a:ext cx="8753475" cy="5032375"/>
          </a:xfrm>
          <a:prstGeom prst="rect">
            <a:avLst/>
          </a:prstGeom>
          <a:noFill/>
          <a:ln w="9525">
            <a:noFill/>
            <a:miter lim="800000"/>
            <a:headEnd/>
            <a:tailEnd/>
          </a:ln>
        </p:spPr>
        <p:txBody>
          <a:bodyPr/>
          <a:lstStyle/>
          <a:p>
            <a:endParaRPr lang="en-US"/>
          </a:p>
        </p:txBody>
      </p:sp>
      <p:sp>
        <p:nvSpPr>
          <p:cNvPr id="54276" name="Rectangle 4"/>
          <p:cNvSpPr>
            <a:spLocks noChangeArrowheads="1"/>
          </p:cNvSpPr>
          <p:nvPr/>
        </p:nvSpPr>
        <p:spPr bwMode="auto">
          <a:xfrm>
            <a:off x="0" y="6478588"/>
            <a:ext cx="3444875" cy="368300"/>
          </a:xfrm>
          <a:prstGeom prst="rect">
            <a:avLst/>
          </a:prstGeom>
          <a:noFill/>
          <a:ln w="9525">
            <a:noFill/>
            <a:miter lim="800000"/>
            <a:headEnd/>
            <a:tailEnd/>
          </a:ln>
        </p:spPr>
        <p:txBody>
          <a:bodyPr/>
          <a:lstStyle/>
          <a:p>
            <a:endParaRPr lang="en-US"/>
          </a:p>
        </p:txBody>
      </p:sp>
      <p:sp>
        <p:nvSpPr>
          <p:cNvPr id="54277" name="Rectangle 5"/>
          <p:cNvSpPr>
            <a:spLocks noChangeArrowheads="1"/>
          </p:cNvSpPr>
          <p:nvPr/>
        </p:nvSpPr>
        <p:spPr bwMode="auto">
          <a:xfrm>
            <a:off x="82550" y="6538913"/>
            <a:ext cx="952500" cy="274637"/>
          </a:xfrm>
          <a:prstGeom prst="rect">
            <a:avLst/>
          </a:prstGeom>
          <a:noFill/>
          <a:ln w="9525">
            <a:noFill/>
            <a:miter lim="800000"/>
            <a:headEnd/>
            <a:tailEnd/>
          </a:ln>
        </p:spPr>
        <p:txBody>
          <a:bodyPr wrap="none" lIns="0" tIns="0" rIns="0" bIns="0">
            <a:spAutoFit/>
          </a:bodyPr>
          <a:lstStyle/>
          <a:p>
            <a:pPr algn="l"/>
            <a:r>
              <a:rPr lang="en-US" sz="1800" b="1" i="1">
                <a:solidFill>
                  <a:srgbClr val="000000"/>
                </a:solidFill>
              </a:rPr>
              <a:t>Nishmura</a:t>
            </a:r>
            <a:endParaRPr lang="en-US" sz="1800">
              <a:latin typeface="Arial" pitchFamily="34" charset="0"/>
            </a:endParaRPr>
          </a:p>
        </p:txBody>
      </p:sp>
      <p:sp>
        <p:nvSpPr>
          <p:cNvPr id="54278" name="Rectangle 6"/>
          <p:cNvSpPr>
            <a:spLocks noChangeArrowheads="1"/>
          </p:cNvSpPr>
          <p:nvPr/>
        </p:nvSpPr>
        <p:spPr bwMode="auto">
          <a:xfrm>
            <a:off x="979488" y="6538913"/>
            <a:ext cx="2679700" cy="274637"/>
          </a:xfrm>
          <a:prstGeom prst="rect">
            <a:avLst/>
          </a:prstGeom>
          <a:noFill/>
          <a:ln w="9525">
            <a:noFill/>
            <a:miter lim="800000"/>
            <a:headEnd/>
            <a:tailEnd/>
          </a:ln>
        </p:spPr>
        <p:txBody>
          <a:bodyPr wrap="none" lIns="0" tIns="0" rIns="0" bIns="0">
            <a:spAutoFit/>
          </a:bodyPr>
          <a:lstStyle/>
          <a:p>
            <a:pPr algn="l"/>
            <a:r>
              <a:rPr lang="en-US" sz="1800" b="1" i="1">
                <a:solidFill>
                  <a:srgbClr val="000000"/>
                </a:solidFill>
              </a:rPr>
              <a:t>R, et al.  Diabetes Care 2001</a:t>
            </a:r>
            <a:endParaRPr lang="en-US" sz="1800">
              <a:latin typeface="Arial" pitchFamily="34" charset="0"/>
            </a:endParaRPr>
          </a:p>
        </p:txBody>
      </p:sp>
      <p:sp>
        <p:nvSpPr>
          <p:cNvPr id="54279" name="Rectangle 7"/>
          <p:cNvSpPr>
            <a:spLocks noChangeArrowheads="1"/>
          </p:cNvSpPr>
          <p:nvPr/>
        </p:nvSpPr>
        <p:spPr bwMode="auto">
          <a:xfrm>
            <a:off x="5281613" y="6029325"/>
            <a:ext cx="3138487" cy="458788"/>
          </a:xfrm>
          <a:prstGeom prst="rect">
            <a:avLst/>
          </a:prstGeom>
          <a:noFill/>
          <a:ln w="9525">
            <a:noFill/>
            <a:miter lim="800000"/>
            <a:headEnd/>
            <a:tailEnd/>
          </a:ln>
        </p:spPr>
        <p:txBody>
          <a:bodyPr/>
          <a:lstStyle/>
          <a:p>
            <a:endParaRPr lang="en-US"/>
          </a:p>
        </p:txBody>
      </p:sp>
      <p:sp>
        <p:nvSpPr>
          <p:cNvPr id="54280" name="Rectangle 8"/>
          <p:cNvSpPr>
            <a:spLocks noChangeArrowheads="1"/>
          </p:cNvSpPr>
          <p:nvPr/>
        </p:nvSpPr>
        <p:spPr bwMode="auto">
          <a:xfrm>
            <a:off x="5364163" y="6089650"/>
            <a:ext cx="3344862" cy="365125"/>
          </a:xfrm>
          <a:prstGeom prst="rect">
            <a:avLst/>
          </a:prstGeom>
          <a:noFill/>
          <a:ln w="9525">
            <a:noFill/>
            <a:miter lim="800000"/>
            <a:headEnd/>
            <a:tailEnd/>
          </a:ln>
        </p:spPr>
        <p:txBody>
          <a:bodyPr wrap="none" lIns="0" tIns="0" rIns="0" bIns="0">
            <a:spAutoFit/>
          </a:bodyPr>
          <a:lstStyle/>
          <a:p>
            <a:pPr algn="l"/>
            <a:r>
              <a:rPr lang="en-US" b="1">
                <a:solidFill>
                  <a:srgbClr val="000000"/>
                </a:solidFill>
              </a:rPr>
              <a:t>Duration of diabetes (yrs)</a:t>
            </a:r>
            <a:endParaRPr lang="en-US" sz="1800">
              <a:latin typeface="Arial" pitchFamily="34" charset="0"/>
            </a:endParaRPr>
          </a:p>
        </p:txBody>
      </p:sp>
      <p:sp>
        <p:nvSpPr>
          <p:cNvPr id="54281" name="Rectangle 9"/>
          <p:cNvSpPr>
            <a:spLocks noChangeArrowheads="1"/>
          </p:cNvSpPr>
          <p:nvPr/>
        </p:nvSpPr>
        <p:spPr bwMode="auto">
          <a:xfrm>
            <a:off x="1693863" y="2122488"/>
            <a:ext cx="26987" cy="3362325"/>
          </a:xfrm>
          <a:prstGeom prst="rect">
            <a:avLst/>
          </a:prstGeom>
          <a:solidFill>
            <a:srgbClr val="000000"/>
          </a:solidFill>
          <a:ln w="9525">
            <a:noFill/>
            <a:miter lim="800000"/>
            <a:headEnd/>
            <a:tailEnd/>
          </a:ln>
        </p:spPr>
        <p:txBody>
          <a:bodyPr/>
          <a:lstStyle/>
          <a:p>
            <a:endParaRPr lang="en-US"/>
          </a:p>
        </p:txBody>
      </p:sp>
      <p:sp>
        <p:nvSpPr>
          <p:cNvPr id="54282" name="Rectangle 10"/>
          <p:cNvSpPr>
            <a:spLocks noChangeArrowheads="1"/>
          </p:cNvSpPr>
          <p:nvPr/>
        </p:nvSpPr>
        <p:spPr bwMode="auto">
          <a:xfrm>
            <a:off x="1624013" y="5470525"/>
            <a:ext cx="161925" cy="30163"/>
          </a:xfrm>
          <a:prstGeom prst="rect">
            <a:avLst/>
          </a:prstGeom>
          <a:solidFill>
            <a:srgbClr val="000000"/>
          </a:solidFill>
          <a:ln w="9525">
            <a:noFill/>
            <a:miter lim="800000"/>
            <a:headEnd/>
            <a:tailEnd/>
          </a:ln>
        </p:spPr>
        <p:txBody>
          <a:bodyPr/>
          <a:lstStyle/>
          <a:p>
            <a:endParaRPr lang="en-US"/>
          </a:p>
        </p:txBody>
      </p:sp>
      <p:sp>
        <p:nvSpPr>
          <p:cNvPr id="54283" name="Rectangle 11"/>
          <p:cNvSpPr>
            <a:spLocks noChangeArrowheads="1"/>
          </p:cNvSpPr>
          <p:nvPr/>
        </p:nvSpPr>
        <p:spPr bwMode="auto">
          <a:xfrm>
            <a:off x="1624013" y="4791075"/>
            <a:ext cx="161925" cy="30163"/>
          </a:xfrm>
          <a:prstGeom prst="rect">
            <a:avLst/>
          </a:prstGeom>
          <a:solidFill>
            <a:srgbClr val="000000"/>
          </a:solidFill>
          <a:ln w="9525">
            <a:noFill/>
            <a:miter lim="800000"/>
            <a:headEnd/>
            <a:tailEnd/>
          </a:ln>
        </p:spPr>
        <p:txBody>
          <a:bodyPr/>
          <a:lstStyle/>
          <a:p>
            <a:endParaRPr lang="en-US"/>
          </a:p>
        </p:txBody>
      </p:sp>
      <p:sp>
        <p:nvSpPr>
          <p:cNvPr id="54284" name="Freeform 12"/>
          <p:cNvSpPr>
            <a:spLocks/>
          </p:cNvSpPr>
          <p:nvPr/>
        </p:nvSpPr>
        <p:spPr bwMode="auto">
          <a:xfrm>
            <a:off x="1624013" y="4129088"/>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285" name="Freeform 13"/>
          <p:cNvSpPr>
            <a:spLocks/>
          </p:cNvSpPr>
          <p:nvPr/>
        </p:nvSpPr>
        <p:spPr bwMode="auto">
          <a:xfrm>
            <a:off x="1624013" y="3449638"/>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286" name="Rectangle 14"/>
          <p:cNvSpPr>
            <a:spLocks noChangeArrowheads="1"/>
          </p:cNvSpPr>
          <p:nvPr/>
        </p:nvSpPr>
        <p:spPr bwMode="auto">
          <a:xfrm>
            <a:off x="1624013" y="2789238"/>
            <a:ext cx="161925" cy="30162"/>
          </a:xfrm>
          <a:prstGeom prst="rect">
            <a:avLst/>
          </a:prstGeom>
          <a:solidFill>
            <a:srgbClr val="000000"/>
          </a:solidFill>
          <a:ln w="9525">
            <a:noFill/>
            <a:miter lim="800000"/>
            <a:headEnd/>
            <a:tailEnd/>
          </a:ln>
        </p:spPr>
        <p:txBody>
          <a:bodyPr/>
          <a:lstStyle/>
          <a:p>
            <a:endParaRPr lang="en-US"/>
          </a:p>
        </p:txBody>
      </p:sp>
      <p:sp>
        <p:nvSpPr>
          <p:cNvPr id="54287" name="Freeform 15"/>
          <p:cNvSpPr>
            <a:spLocks/>
          </p:cNvSpPr>
          <p:nvPr/>
        </p:nvSpPr>
        <p:spPr bwMode="auto">
          <a:xfrm>
            <a:off x="1624013" y="2108200"/>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288" name="Rectangle 16"/>
          <p:cNvSpPr>
            <a:spLocks noChangeArrowheads="1"/>
          </p:cNvSpPr>
          <p:nvPr/>
        </p:nvSpPr>
        <p:spPr bwMode="auto">
          <a:xfrm>
            <a:off x="1706563" y="5470525"/>
            <a:ext cx="4654550" cy="30163"/>
          </a:xfrm>
          <a:prstGeom prst="rect">
            <a:avLst/>
          </a:prstGeom>
          <a:solidFill>
            <a:srgbClr val="000000"/>
          </a:solidFill>
          <a:ln w="9525">
            <a:noFill/>
            <a:miter lim="800000"/>
            <a:headEnd/>
            <a:tailEnd/>
          </a:ln>
        </p:spPr>
        <p:txBody>
          <a:bodyPr/>
          <a:lstStyle/>
          <a:p>
            <a:endParaRPr lang="en-US"/>
          </a:p>
        </p:txBody>
      </p:sp>
      <p:sp>
        <p:nvSpPr>
          <p:cNvPr id="54289" name="Rectangle 17"/>
          <p:cNvSpPr>
            <a:spLocks noChangeArrowheads="1"/>
          </p:cNvSpPr>
          <p:nvPr/>
        </p:nvSpPr>
        <p:spPr bwMode="auto">
          <a:xfrm>
            <a:off x="1693863" y="5405438"/>
            <a:ext cx="26987" cy="158750"/>
          </a:xfrm>
          <a:prstGeom prst="rect">
            <a:avLst/>
          </a:prstGeom>
          <a:solidFill>
            <a:srgbClr val="000000"/>
          </a:solidFill>
          <a:ln w="9525">
            <a:noFill/>
            <a:miter lim="800000"/>
            <a:headEnd/>
            <a:tailEnd/>
          </a:ln>
        </p:spPr>
        <p:txBody>
          <a:bodyPr/>
          <a:lstStyle/>
          <a:p>
            <a:endParaRPr lang="en-US"/>
          </a:p>
        </p:txBody>
      </p:sp>
      <p:sp>
        <p:nvSpPr>
          <p:cNvPr id="54290" name="Rectangle 18"/>
          <p:cNvSpPr>
            <a:spLocks noChangeArrowheads="1"/>
          </p:cNvSpPr>
          <p:nvPr/>
        </p:nvSpPr>
        <p:spPr bwMode="auto">
          <a:xfrm>
            <a:off x="2349500" y="5405438"/>
            <a:ext cx="26988" cy="158750"/>
          </a:xfrm>
          <a:prstGeom prst="rect">
            <a:avLst/>
          </a:prstGeom>
          <a:solidFill>
            <a:srgbClr val="000000"/>
          </a:solidFill>
          <a:ln w="9525">
            <a:noFill/>
            <a:miter lim="800000"/>
            <a:headEnd/>
            <a:tailEnd/>
          </a:ln>
        </p:spPr>
        <p:txBody>
          <a:bodyPr/>
          <a:lstStyle/>
          <a:p>
            <a:endParaRPr lang="en-US"/>
          </a:p>
        </p:txBody>
      </p:sp>
      <p:sp>
        <p:nvSpPr>
          <p:cNvPr id="54291" name="Freeform 19"/>
          <p:cNvSpPr>
            <a:spLocks/>
          </p:cNvSpPr>
          <p:nvPr/>
        </p:nvSpPr>
        <p:spPr bwMode="auto">
          <a:xfrm>
            <a:off x="3025775" y="5405438"/>
            <a:ext cx="28575" cy="158750"/>
          </a:xfrm>
          <a:custGeom>
            <a:avLst/>
            <a:gdLst>
              <a:gd name="T0" fmla="*/ 0 w 35"/>
              <a:gd name="T1" fmla="*/ 100 h 100"/>
              <a:gd name="T2" fmla="*/ 33 w 35"/>
              <a:gd name="T3" fmla="*/ 100 h 100"/>
              <a:gd name="T4" fmla="*/ 35 w 35"/>
              <a:gd name="T5" fmla="*/ 0 h 100"/>
              <a:gd name="T6" fmla="*/ 1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3" y="100"/>
                </a:lnTo>
                <a:lnTo>
                  <a:pt x="35" y="0"/>
                </a:lnTo>
                <a:lnTo>
                  <a:pt x="1" y="0"/>
                </a:lnTo>
                <a:lnTo>
                  <a:pt x="0" y="100"/>
                </a:lnTo>
                <a:close/>
              </a:path>
            </a:pathLst>
          </a:custGeom>
          <a:solidFill>
            <a:srgbClr val="000000"/>
          </a:solidFill>
          <a:ln w="9525">
            <a:noFill/>
            <a:round/>
            <a:headEnd/>
            <a:tailEnd/>
          </a:ln>
        </p:spPr>
        <p:txBody>
          <a:bodyPr/>
          <a:lstStyle/>
          <a:p>
            <a:endParaRPr lang="en-US"/>
          </a:p>
        </p:txBody>
      </p:sp>
      <p:sp>
        <p:nvSpPr>
          <p:cNvPr id="54292" name="Freeform 20"/>
          <p:cNvSpPr>
            <a:spLocks/>
          </p:cNvSpPr>
          <p:nvPr/>
        </p:nvSpPr>
        <p:spPr bwMode="auto">
          <a:xfrm>
            <a:off x="3681413"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293" name="Freeform 21"/>
          <p:cNvSpPr>
            <a:spLocks/>
          </p:cNvSpPr>
          <p:nvPr/>
        </p:nvSpPr>
        <p:spPr bwMode="auto">
          <a:xfrm>
            <a:off x="4357688"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294" name="Freeform 22"/>
          <p:cNvSpPr>
            <a:spLocks/>
          </p:cNvSpPr>
          <p:nvPr/>
        </p:nvSpPr>
        <p:spPr bwMode="auto">
          <a:xfrm>
            <a:off x="5014913"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295" name="Freeform 23"/>
          <p:cNvSpPr>
            <a:spLocks/>
          </p:cNvSpPr>
          <p:nvPr/>
        </p:nvSpPr>
        <p:spPr bwMode="auto">
          <a:xfrm>
            <a:off x="5692775" y="5405438"/>
            <a:ext cx="28575" cy="158750"/>
          </a:xfrm>
          <a:custGeom>
            <a:avLst/>
            <a:gdLst>
              <a:gd name="T0" fmla="*/ 0 w 35"/>
              <a:gd name="T1" fmla="*/ 100 h 100"/>
              <a:gd name="T2" fmla="*/ 34 w 35"/>
              <a:gd name="T3" fmla="*/ 100 h 100"/>
              <a:gd name="T4" fmla="*/ 35 w 35"/>
              <a:gd name="T5" fmla="*/ 0 h 100"/>
              <a:gd name="T6" fmla="*/ 2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4" y="100"/>
                </a:lnTo>
                <a:lnTo>
                  <a:pt x="35" y="0"/>
                </a:lnTo>
                <a:lnTo>
                  <a:pt x="2" y="0"/>
                </a:lnTo>
                <a:lnTo>
                  <a:pt x="0" y="100"/>
                </a:lnTo>
                <a:close/>
              </a:path>
            </a:pathLst>
          </a:custGeom>
          <a:solidFill>
            <a:srgbClr val="000000"/>
          </a:solidFill>
          <a:ln w="9525">
            <a:noFill/>
            <a:round/>
            <a:headEnd/>
            <a:tailEnd/>
          </a:ln>
        </p:spPr>
        <p:txBody>
          <a:bodyPr/>
          <a:lstStyle/>
          <a:p>
            <a:endParaRPr lang="en-US"/>
          </a:p>
        </p:txBody>
      </p:sp>
      <p:sp>
        <p:nvSpPr>
          <p:cNvPr id="54296" name="Freeform 24"/>
          <p:cNvSpPr>
            <a:spLocks/>
          </p:cNvSpPr>
          <p:nvPr/>
        </p:nvSpPr>
        <p:spPr bwMode="auto">
          <a:xfrm>
            <a:off x="6348413" y="5405438"/>
            <a:ext cx="28575" cy="158750"/>
          </a:xfrm>
          <a:custGeom>
            <a:avLst/>
            <a:gdLst>
              <a:gd name="T0" fmla="*/ 0 w 35"/>
              <a:gd name="T1" fmla="*/ 100 h 100"/>
              <a:gd name="T2" fmla="*/ 33 w 35"/>
              <a:gd name="T3" fmla="*/ 100 h 100"/>
              <a:gd name="T4" fmla="*/ 35 w 35"/>
              <a:gd name="T5" fmla="*/ 0 h 100"/>
              <a:gd name="T6" fmla="*/ 1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3" y="100"/>
                </a:lnTo>
                <a:lnTo>
                  <a:pt x="35" y="0"/>
                </a:lnTo>
                <a:lnTo>
                  <a:pt x="1" y="0"/>
                </a:lnTo>
                <a:lnTo>
                  <a:pt x="0" y="100"/>
                </a:lnTo>
                <a:close/>
              </a:path>
            </a:pathLst>
          </a:custGeom>
          <a:solidFill>
            <a:srgbClr val="000000"/>
          </a:solidFill>
          <a:ln w="9525">
            <a:noFill/>
            <a:round/>
            <a:headEnd/>
            <a:tailEnd/>
          </a:ln>
        </p:spPr>
        <p:txBody>
          <a:bodyPr/>
          <a:lstStyle/>
          <a:p>
            <a:endParaRPr lang="en-US"/>
          </a:p>
        </p:txBody>
      </p:sp>
      <p:sp>
        <p:nvSpPr>
          <p:cNvPr id="54297" name="Freeform 25"/>
          <p:cNvSpPr>
            <a:spLocks/>
          </p:cNvSpPr>
          <p:nvPr/>
        </p:nvSpPr>
        <p:spPr bwMode="auto">
          <a:xfrm>
            <a:off x="1693863" y="2098675"/>
            <a:ext cx="4560887" cy="2327275"/>
          </a:xfrm>
          <a:custGeom>
            <a:avLst/>
            <a:gdLst>
              <a:gd name="T0" fmla="*/ 155 w 5746"/>
              <a:gd name="T1" fmla="*/ 81 h 1466"/>
              <a:gd name="T2" fmla="*/ 352 w 5746"/>
              <a:gd name="T3" fmla="*/ 83 h 1466"/>
              <a:gd name="T4" fmla="*/ 504 w 5746"/>
              <a:gd name="T5" fmla="*/ 83 h 1466"/>
              <a:gd name="T6" fmla="*/ 843 w 5746"/>
              <a:gd name="T7" fmla="*/ 96 h 1466"/>
              <a:gd name="T8" fmla="*/ 1021 w 5746"/>
              <a:gd name="T9" fmla="*/ 96 h 1466"/>
              <a:gd name="T10" fmla="*/ 1360 w 5746"/>
              <a:gd name="T11" fmla="*/ 109 h 1466"/>
              <a:gd name="T12" fmla="*/ 1512 w 5746"/>
              <a:gd name="T13" fmla="*/ 109 h 1466"/>
              <a:gd name="T14" fmla="*/ 1851 w 5746"/>
              <a:gd name="T15" fmla="*/ 121 h 1466"/>
              <a:gd name="T16" fmla="*/ 2018 w 5746"/>
              <a:gd name="T17" fmla="*/ 170 h 1466"/>
              <a:gd name="T18" fmla="*/ 2184 w 5746"/>
              <a:gd name="T19" fmla="*/ 197 h 1466"/>
              <a:gd name="T20" fmla="*/ 2523 w 5746"/>
              <a:gd name="T21" fmla="*/ 209 h 1466"/>
              <a:gd name="T22" fmla="*/ 2690 w 5746"/>
              <a:gd name="T23" fmla="*/ 258 h 1466"/>
              <a:gd name="T24" fmla="*/ 2841 w 5746"/>
              <a:gd name="T25" fmla="*/ 320 h 1466"/>
              <a:gd name="T26" fmla="*/ 3023 w 5746"/>
              <a:gd name="T27" fmla="*/ 384 h 1466"/>
              <a:gd name="T28" fmla="*/ 3364 w 5746"/>
              <a:gd name="T29" fmla="*/ 473 h 1466"/>
              <a:gd name="T30" fmla="*/ 3519 w 5746"/>
              <a:gd name="T31" fmla="*/ 511 h 1466"/>
              <a:gd name="T32" fmla="*/ 3711 w 5746"/>
              <a:gd name="T33" fmla="*/ 532 h 1466"/>
              <a:gd name="T34" fmla="*/ 3853 w 5746"/>
              <a:gd name="T35" fmla="*/ 623 h 1466"/>
              <a:gd name="T36" fmla="*/ 4189 w 5746"/>
              <a:gd name="T37" fmla="*/ 713 h 1466"/>
              <a:gd name="T38" fmla="*/ 4383 w 5746"/>
              <a:gd name="T39" fmla="*/ 733 h 1466"/>
              <a:gd name="T40" fmla="*/ 4537 w 5746"/>
              <a:gd name="T41" fmla="*/ 809 h 1466"/>
              <a:gd name="T42" fmla="*/ 4697 w 5746"/>
              <a:gd name="T43" fmla="*/ 924 h 1466"/>
              <a:gd name="T44" fmla="*/ 5039 w 5746"/>
              <a:gd name="T45" fmla="*/ 1064 h 1466"/>
              <a:gd name="T46" fmla="*/ 5185 w 5746"/>
              <a:gd name="T47" fmla="*/ 1185 h 1466"/>
              <a:gd name="T48" fmla="*/ 5371 w 5746"/>
              <a:gd name="T49" fmla="*/ 1315 h 1466"/>
              <a:gd name="T50" fmla="*/ 5709 w 5746"/>
              <a:gd name="T51" fmla="*/ 1466 h 1466"/>
              <a:gd name="T52" fmla="*/ 5546 w 5746"/>
              <a:gd name="T53" fmla="*/ 1376 h 1466"/>
              <a:gd name="T54" fmla="*/ 5391 w 5746"/>
              <a:gd name="T55" fmla="*/ 1301 h 1466"/>
              <a:gd name="T56" fmla="*/ 5210 w 5746"/>
              <a:gd name="T57" fmla="*/ 1175 h 1466"/>
              <a:gd name="T58" fmla="*/ 5078 w 5746"/>
              <a:gd name="T59" fmla="*/ 1036 h 1466"/>
              <a:gd name="T60" fmla="*/ 4874 w 5746"/>
              <a:gd name="T61" fmla="*/ 986 h 1466"/>
              <a:gd name="T62" fmla="*/ 4719 w 5746"/>
              <a:gd name="T63" fmla="*/ 910 h 1466"/>
              <a:gd name="T64" fmla="*/ 4559 w 5746"/>
              <a:gd name="T65" fmla="*/ 796 h 1466"/>
              <a:gd name="T66" fmla="*/ 4395 w 5746"/>
              <a:gd name="T67" fmla="*/ 717 h 1466"/>
              <a:gd name="T68" fmla="*/ 4216 w 5746"/>
              <a:gd name="T69" fmla="*/ 680 h 1466"/>
              <a:gd name="T70" fmla="*/ 4061 w 5746"/>
              <a:gd name="T71" fmla="*/ 642 h 1466"/>
              <a:gd name="T72" fmla="*/ 3889 w 5746"/>
              <a:gd name="T73" fmla="*/ 594 h 1466"/>
              <a:gd name="T74" fmla="*/ 3723 w 5746"/>
              <a:gd name="T75" fmla="*/ 516 h 1466"/>
              <a:gd name="T76" fmla="*/ 3545 w 5746"/>
              <a:gd name="T77" fmla="*/ 478 h 1466"/>
              <a:gd name="T78" fmla="*/ 3208 w 5746"/>
              <a:gd name="T79" fmla="*/ 402 h 1466"/>
              <a:gd name="T80" fmla="*/ 3055 w 5746"/>
              <a:gd name="T81" fmla="*/ 353 h 1466"/>
              <a:gd name="T82" fmla="*/ 2877 w 5746"/>
              <a:gd name="T83" fmla="*/ 290 h 1466"/>
              <a:gd name="T84" fmla="*/ 2724 w 5746"/>
              <a:gd name="T85" fmla="*/ 228 h 1466"/>
              <a:gd name="T86" fmla="*/ 2536 w 5746"/>
              <a:gd name="T87" fmla="*/ 175 h 1466"/>
              <a:gd name="T88" fmla="*/ 2369 w 5746"/>
              <a:gd name="T89" fmla="*/ 191 h 1466"/>
              <a:gd name="T90" fmla="*/ 2187 w 5746"/>
              <a:gd name="T91" fmla="*/ 179 h 1466"/>
              <a:gd name="T92" fmla="*/ 2033 w 5746"/>
              <a:gd name="T93" fmla="*/ 154 h 1466"/>
              <a:gd name="T94" fmla="*/ 1864 w 5746"/>
              <a:gd name="T95" fmla="*/ 87 h 1466"/>
              <a:gd name="T96" fmla="*/ 1696 w 5746"/>
              <a:gd name="T97" fmla="*/ 103 h 1466"/>
              <a:gd name="T98" fmla="*/ 1515 w 5746"/>
              <a:gd name="T99" fmla="*/ 73 h 1466"/>
              <a:gd name="T100" fmla="*/ 1179 w 5746"/>
              <a:gd name="T101" fmla="*/ 91 h 1466"/>
              <a:gd name="T102" fmla="*/ 1024 w 5746"/>
              <a:gd name="T103" fmla="*/ 60 h 1466"/>
              <a:gd name="T104" fmla="*/ 688 w 5746"/>
              <a:gd name="T105" fmla="*/ 78 h 1466"/>
              <a:gd name="T106" fmla="*/ 507 w 5746"/>
              <a:gd name="T107" fmla="*/ 47 h 1466"/>
              <a:gd name="T108" fmla="*/ 171 w 5746"/>
              <a:gd name="T109" fmla="*/ 65 h 1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46"/>
              <a:gd name="T166" fmla="*/ 0 h 1466"/>
              <a:gd name="T167" fmla="*/ 5746 w 5746"/>
              <a:gd name="T168" fmla="*/ 1466 h 14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46" h="1466">
                <a:moveTo>
                  <a:pt x="32" y="0"/>
                </a:moveTo>
                <a:lnTo>
                  <a:pt x="0" y="31"/>
                </a:lnTo>
                <a:lnTo>
                  <a:pt x="155" y="81"/>
                </a:lnTo>
                <a:lnTo>
                  <a:pt x="159" y="82"/>
                </a:lnTo>
                <a:lnTo>
                  <a:pt x="171" y="83"/>
                </a:lnTo>
                <a:lnTo>
                  <a:pt x="352" y="83"/>
                </a:lnTo>
                <a:lnTo>
                  <a:pt x="507" y="83"/>
                </a:lnTo>
                <a:lnTo>
                  <a:pt x="507" y="65"/>
                </a:lnTo>
                <a:lnTo>
                  <a:pt x="504" y="83"/>
                </a:lnTo>
                <a:lnTo>
                  <a:pt x="685" y="96"/>
                </a:lnTo>
                <a:lnTo>
                  <a:pt x="688" y="96"/>
                </a:lnTo>
                <a:lnTo>
                  <a:pt x="843" y="96"/>
                </a:lnTo>
                <a:lnTo>
                  <a:pt x="1024" y="96"/>
                </a:lnTo>
                <a:lnTo>
                  <a:pt x="1024" y="78"/>
                </a:lnTo>
                <a:lnTo>
                  <a:pt x="1021" y="96"/>
                </a:lnTo>
                <a:lnTo>
                  <a:pt x="1176" y="109"/>
                </a:lnTo>
                <a:lnTo>
                  <a:pt x="1179" y="109"/>
                </a:lnTo>
                <a:lnTo>
                  <a:pt x="1360" y="109"/>
                </a:lnTo>
                <a:lnTo>
                  <a:pt x="1515" y="109"/>
                </a:lnTo>
                <a:lnTo>
                  <a:pt x="1515" y="91"/>
                </a:lnTo>
                <a:lnTo>
                  <a:pt x="1512" y="109"/>
                </a:lnTo>
                <a:lnTo>
                  <a:pt x="1693" y="121"/>
                </a:lnTo>
                <a:lnTo>
                  <a:pt x="1696" y="121"/>
                </a:lnTo>
                <a:lnTo>
                  <a:pt x="1851" y="121"/>
                </a:lnTo>
                <a:lnTo>
                  <a:pt x="1851" y="103"/>
                </a:lnTo>
                <a:lnTo>
                  <a:pt x="1837" y="119"/>
                </a:lnTo>
                <a:lnTo>
                  <a:pt x="2018" y="170"/>
                </a:lnTo>
                <a:lnTo>
                  <a:pt x="2024" y="171"/>
                </a:lnTo>
                <a:lnTo>
                  <a:pt x="2178" y="196"/>
                </a:lnTo>
                <a:lnTo>
                  <a:pt x="2184" y="197"/>
                </a:lnTo>
                <a:lnTo>
                  <a:pt x="2365" y="209"/>
                </a:lnTo>
                <a:lnTo>
                  <a:pt x="2369" y="209"/>
                </a:lnTo>
                <a:lnTo>
                  <a:pt x="2523" y="209"/>
                </a:lnTo>
                <a:lnTo>
                  <a:pt x="2523" y="191"/>
                </a:lnTo>
                <a:lnTo>
                  <a:pt x="2509" y="207"/>
                </a:lnTo>
                <a:lnTo>
                  <a:pt x="2690" y="258"/>
                </a:lnTo>
                <a:lnTo>
                  <a:pt x="2705" y="242"/>
                </a:lnTo>
                <a:lnTo>
                  <a:pt x="2687" y="257"/>
                </a:lnTo>
                <a:lnTo>
                  <a:pt x="2841" y="320"/>
                </a:lnTo>
                <a:lnTo>
                  <a:pt x="2843" y="320"/>
                </a:lnTo>
                <a:lnTo>
                  <a:pt x="3023" y="383"/>
                </a:lnTo>
                <a:lnTo>
                  <a:pt x="3023" y="384"/>
                </a:lnTo>
                <a:lnTo>
                  <a:pt x="3179" y="434"/>
                </a:lnTo>
                <a:lnTo>
                  <a:pt x="3185" y="435"/>
                </a:lnTo>
                <a:lnTo>
                  <a:pt x="3364" y="473"/>
                </a:lnTo>
                <a:lnTo>
                  <a:pt x="3375" y="456"/>
                </a:lnTo>
                <a:lnTo>
                  <a:pt x="3362" y="473"/>
                </a:lnTo>
                <a:lnTo>
                  <a:pt x="3519" y="511"/>
                </a:lnTo>
                <a:lnTo>
                  <a:pt x="3521" y="511"/>
                </a:lnTo>
                <a:lnTo>
                  <a:pt x="3700" y="549"/>
                </a:lnTo>
                <a:lnTo>
                  <a:pt x="3711" y="532"/>
                </a:lnTo>
                <a:lnTo>
                  <a:pt x="3691" y="546"/>
                </a:lnTo>
                <a:lnTo>
                  <a:pt x="3848" y="621"/>
                </a:lnTo>
                <a:lnTo>
                  <a:pt x="3853" y="623"/>
                </a:lnTo>
                <a:lnTo>
                  <a:pt x="4033" y="674"/>
                </a:lnTo>
                <a:lnTo>
                  <a:pt x="4034" y="675"/>
                </a:lnTo>
                <a:lnTo>
                  <a:pt x="4189" y="713"/>
                </a:lnTo>
                <a:lnTo>
                  <a:pt x="4191" y="713"/>
                </a:lnTo>
                <a:lnTo>
                  <a:pt x="4372" y="750"/>
                </a:lnTo>
                <a:lnTo>
                  <a:pt x="4383" y="733"/>
                </a:lnTo>
                <a:lnTo>
                  <a:pt x="4361" y="747"/>
                </a:lnTo>
                <a:lnTo>
                  <a:pt x="4516" y="823"/>
                </a:lnTo>
                <a:lnTo>
                  <a:pt x="4537" y="809"/>
                </a:lnTo>
                <a:lnTo>
                  <a:pt x="4516" y="822"/>
                </a:lnTo>
                <a:lnTo>
                  <a:pt x="4697" y="923"/>
                </a:lnTo>
                <a:lnTo>
                  <a:pt x="4697" y="924"/>
                </a:lnTo>
                <a:lnTo>
                  <a:pt x="4852" y="1000"/>
                </a:lnTo>
                <a:lnTo>
                  <a:pt x="4858" y="1001"/>
                </a:lnTo>
                <a:lnTo>
                  <a:pt x="5039" y="1064"/>
                </a:lnTo>
                <a:lnTo>
                  <a:pt x="5055" y="1049"/>
                </a:lnTo>
                <a:lnTo>
                  <a:pt x="5030" y="1059"/>
                </a:lnTo>
                <a:lnTo>
                  <a:pt x="5185" y="1185"/>
                </a:lnTo>
                <a:lnTo>
                  <a:pt x="5185" y="1186"/>
                </a:lnTo>
                <a:lnTo>
                  <a:pt x="5366" y="1312"/>
                </a:lnTo>
                <a:lnTo>
                  <a:pt x="5371" y="1315"/>
                </a:lnTo>
                <a:lnTo>
                  <a:pt x="5526" y="1390"/>
                </a:lnTo>
                <a:lnTo>
                  <a:pt x="5528" y="1390"/>
                </a:lnTo>
                <a:lnTo>
                  <a:pt x="5709" y="1466"/>
                </a:lnTo>
                <a:lnTo>
                  <a:pt x="5746" y="1438"/>
                </a:lnTo>
                <a:lnTo>
                  <a:pt x="5565" y="1362"/>
                </a:lnTo>
                <a:lnTo>
                  <a:pt x="5546" y="1376"/>
                </a:lnTo>
                <a:lnTo>
                  <a:pt x="5567" y="1363"/>
                </a:lnTo>
                <a:lnTo>
                  <a:pt x="5412" y="1288"/>
                </a:lnTo>
                <a:lnTo>
                  <a:pt x="5391" y="1301"/>
                </a:lnTo>
                <a:lnTo>
                  <a:pt x="5416" y="1290"/>
                </a:lnTo>
                <a:lnTo>
                  <a:pt x="5234" y="1164"/>
                </a:lnTo>
                <a:lnTo>
                  <a:pt x="5210" y="1175"/>
                </a:lnTo>
                <a:lnTo>
                  <a:pt x="5236" y="1165"/>
                </a:lnTo>
                <a:lnTo>
                  <a:pt x="5082" y="1039"/>
                </a:lnTo>
                <a:lnTo>
                  <a:pt x="5078" y="1036"/>
                </a:lnTo>
                <a:lnTo>
                  <a:pt x="5073" y="1034"/>
                </a:lnTo>
                <a:lnTo>
                  <a:pt x="4891" y="971"/>
                </a:lnTo>
                <a:lnTo>
                  <a:pt x="4874" y="986"/>
                </a:lnTo>
                <a:lnTo>
                  <a:pt x="4895" y="973"/>
                </a:lnTo>
                <a:lnTo>
                  <a:pt x="4740" y="897"/>
                </a:lnTo>
                <a:lnTo>
                  <a:pt x="4719" y="910"/>
                </a:lnTo>
                <a:lnTo>
                  <a:pt x="4742" y="897"/>
                </a:lnTo>
                <a:lnTo>
                  <a:pt x="4561" y="796"/>
                </a:lnTo>
                <a:lnTo>
                  <a:pt x="4559" y="796"/>
                </a:lnTo>
                <a:lnTo>
                  <a:pt x="4404" y="720"/>
                </a:lnTo>
                <a:lnTo>
                  <a:pt x="4395" y="717"/>
                </a:lnTo>
                <a:lnTo>
                  <a:pt x="4214" y="680"/>
                </a:lnTo>
                <a:lnTo>
                  <a:pt x="4201" y="696"/>
                </a:lnTo>
                <a:lnTo>
                  <a:pt x="4216" y="680"/>
                </a:lnTo>
                <a:lnTo>
                  <a:pt x="4061" y="642"/>
                </a:lnTo>
                <a:lnTo>
                  <a:pt x="4047" y="658"/>
                </a:lnTo>
                <a:lnTo>
                  <a:pt x="4061" y="642"/>
                </a:lnTo>
                <a:lnTo>
                  <a:pt x="3881" y="591"/>
                </a:lnTo>
                <a:lnTo>
                  <a:pt x="3867" y="607"/>
                </a:lnTo>
                <a:lnTo>
                  <a:pt x="3889" y="594"/>
                </a:lnTo>
                <a:lnTo>
                  <a:pt x="3732" y="519"/>
                </a:lnTo>
                <a:lnTo>
                  <a:pt x="3723" y="516"/>
                </a:lnTo>
                <a:lnTo>
                  <a:pt x="3544" y="478"/>
                </a:lnTo>
                <a:lnTo>
                  <a:pt x="3531" y="494"/>
                </a:lnTo>
                <a:lnTo>
                  <a:pt x="3545" y="478"/>
                </a:lnTo>
                <a:lnTo>
                  <a:pt x="3389" y="440"/>
                </a:lnTo>
                <a:lnTo>
                  <a:pt x="3387" y="440"/>
                </a:lnTo>
                <a:lnTo>
                  <a:pt x="3208" y="402"/>
                </a:lnTo>
                <a:lnTo>
                  <a:pt x="3195" y="418"/>
                </a:lnTo>
                <a:lnTo>
                  <a:pt x="3211" y="403"/>
                </a:lnTo>
                <a:lnTo>
                  <a:pt x="3055" y="353"/>
                </a:lnTo>
                <a:lnTo>
                  <a:pt x="3039" y="368"/>
                </a:lnTo>
                <a:lnTo>
                  <a:pt x="3057" y="353"/>
                </a:lnTo>
                <a:lnTo>
                  <a:pt x="2877" y="290"/>
                </a:lnTo>
                <a:lnTo>
                  <a:pt x="2859" y="305"/>
                </a:lnTo>
                <a:lnTo>
                  <a:pt x="2879" y="291"/>
                </a:lnTo>
                <a:lnTo>
                  <a:pt x="2724" y="228"/>
                </a:lnTo>
                <a:lnTo>
                  <a:pt x="2719" y="226"/>
                </a:lnTo>
                <a:lnTo>
                  <a:pt x="2537" y="175"/>
                </a:lnTo>
                <a:lnTo>
                  <a:pt x="2536" y="175"/>
                </a:lnTo>
                <a:lnTo>
                  <a:pt x="2523" y="173"/>
                </a:lnTo>
                <a:lnTo>
                  <a:pt x="2369" y="173"/>
                </a:lnTo>
                <a:lnTo>
                  <a:pt x="2369" y="191"/>
                </a:lnTo>
                <a:lnTo>
                  <a:pt x="2372" y="174"/>
                </a:lnTo>
                <a:lnTo>
                  <a:pt x="2191" y="162"/>
                </a:lnTo>
                <a:lnTo>
                  <a:pt x="2187" y="179"/>
                </a:lnTo>
                <a:lnTo>
                  <a:pt x="2196" y="162"/>
                </a:lnTo>
                <a:lnTo>
                  <a:pt x="2041" y="137"/>
                </a:lnTo>
                <a:lnTo>
                  <a:pt x="2033" y="154"/>
                </a:lnTo>
                <a:lnTo>
                  <a:pt x="2047" y="138"/>
                </a:lnTo>
                <a:lnTo>
                  <a:pt x="1865" y="87"/>
                </a:lnTo>
                <a:lnTo>
                  <a:pt x="1864" y="87"/>
                </a:lnTo>
                <a:lnTo>
                  <a:pt x="1851" y="85"/>
                </a:lnTo>
                <a:lnTo>
                  <a:pt x="1696" y="85"/>
                </a:lnTo>
                <a:lnTo>
                  <a:pt x="1696" y="103"/>
                </a:lnTo>
                <a:lnTo>
                  <a:pt x="1700" y="86"/>
                </a:lnTo>
                <a:lnTo>
                  <a:pt x="1519" y="74"/>
                </a:lnTo>
                <a:lnTo>
                  <a:pt x="1515" y="73"/>
                </a:lnTo>
                <a:lnTo>
                  <a:pt x="1360" y="73"/>
                </a:lnTo>
                <a:lnTo>
                  <a:pt x="1179" y="73"/>
                </a:lnTo>
                <a:lnTo>
                  <a:pt x="1179" y="91"/>
                </a:lnTo>
                <a:lnTo>
                  <a:pt x="1184" y="74"/>
                </a:lnTo>
                <a:lnTo>
                  <a:pt x="1030" y="61"/>
                </a:lnTo>
                <a:lnTo>
                  <a:pt x="1024" y="60"/>
                </a:lnTo>
                <a:lnTo>
                  <a:pt x="843" y="60"/>
                </a:lnTo>
                <a:lnTo>
                  <a:pt x="688" y="60"/>
                </a:lnTo>
                <a:lnTo>
                  <a:pt x="688" y="78"/>
                </a:lnTo>
                <a:lnTo>
                  <a:pt x="692" y="61"/>
                </a:lnTo>
                <a:lnTo>
                  <a:pt x="511" y="48"/>
                </a:lnTo>
                <a:lnTo>
                  <a:pt x="507" y="47"/>
                </a:lnTo>
                <a:lnTo>
                  <a:pt x="352" y="47"/>
                </a:lnTo>
                <a:lnTo>
                  <a:pt x="171" y="47"/>
                </a:lnTo>
                <a:lnTo>
                  <a:pt x="171" y="65"/>
                </a:lnTo>
                <a:lnTo>
                  <a:pt x="187" y="50"/>
                </a:lnTo>
                <a:lnTo>
                  <a:pt x="32" y="0"/>
                </a:lnTo>
                <a:close/>
              </a:path>
            </a:pathLst>
          </a:custGeom>
          <a:solidFill>
            <a:srgbClr val="FF0000"/>
          </a:solidFill>
          <a:ln w="9525">
            <a:noFill/>
            <a:round/>
            <a:headEnd/>
            <a:tailEnd/>
          </a:ln>
        </p:spPr>
        <p:txBody>
          <a:bodyPr/>
          <a:lstStyle/>
          <a:p>
            <a:endParaRPr lang="en-US"/>
          </a:p>
        </p:txBody>
      </p:sp>
      <p:sp>
        <p:nvSpPr>
          <p:cNvPr id="54298" name="Freeform 26"/>
          <p:cNvSpPr>
            <a:spLocks/>
          </p:cNvSpPr>
          <p:nvPr/>
        </p:nvSpPr>
        <p:spPr bwMode="auto">
          <a:xfrm>
            <a:off x="1689100" y="2101850"/>
            <a:ext cx="3765550" cy="1246188"/>
          </a:xfrm>
          <a:custGeom>
            <a:avLst/>
            <a:gdLst>
              <a:gd name="T0" fmla="*/ 155 w 4743"/>
              <a:gd name="T1" fmla="*/ 103 h 785"/>
              <a:gd name="T2" fmla="*/ 354 w 4743"/>
              <a:gd name="T3" fmla="*/ 119 h 785"/>
              <a:gd name="T4" fmla="*/ 512 w 4743"/>
              <a:gd name="T5" fmla="*/ 101 h 785"/>
              <a:gd name="T6" fmla="*/ 693 w 4743"/>
              <a:gd name="T7" fmla="*/ 132 h 785"/>
              <a:gd name="T8" fmla="*/ 1184 w 4743"/>
              <a:gd name="T9" fmla="*/ 132 h 785"/>
              <a:gd name="T10" fmla="*/ 1362 w 4743"/>
              <a:gd name="T11" fmla="*/ 132 h 785"/>
              <a:gd name="T12" fmla="*/ 1701 w 4743"/>
              <a:gd name="T13" fmla="*/ 145 h 785"/>
              <a:gd name="T14" fmla="*/ 1853 w 4743"/>
              <a:gd name="T15" fmla="*/ 145 h 785"/>
              <a:gd name="T16" fmla="*/ 2025 w 4743"/>
              <a:gd name="T17" fmla="*/ 156 h 785"/>
              <a:gd name="T18" fmla="*/ 2189 w 4743"/>
              <a:gd name="T19" fmla="*/ 195 h 785"/>
              <a:gd name="T20" fmla="*/ 2528 w 4743"/>
              <a:gd name="T21" fmla="*/ 208 h 785"/>
              <a:gd name="T22" fmla="*/ 2706 w 4743"/>
              <a:gd name="T23" fmla="*/ 220 h 785"/>
              <a:gd name="T24" fmla="*/ 2855 w 4743"/>
              <a:gd name="T25" fmla="*/ 244 h 785"/>
              <a:gd name="T26" fmla="*/ 3031 w 4743"/>
              <a:gd name="T27" fmla="*/ 294 h 785"/>
              <a:gd name="T28" fmla="*/ 3200 w 4743"/>
              <a:gd name="T29" fmla="*/ 303 h 785"/>
              <a:gd name="T30" fmla="*/ 3382 w 4743"/>
              <a:gd name="T31" fmla="*/ 341 h 785"/>
              <a:gd name="T32" fmla="*/ 3529 w 4743"/>
              <a:gd name="T33" fmla="*/ 408 h 785"/>
              <a:gd name="T34" fmla="*/ 3698 w 4743"/>
              <a:gd name="T35" fmla="*/ 431 h 785"/>
              <a:gd name="T36" fmla="*/ 3851 w 4743"/>
              <a:gd name="T37" fmla="*/ 506 h 785"/>
              <a:gd name="T38" fmla="*/ 4196 w 4743"/>
              <a:gd name="T39" fmla="*/ 636 h 785"/>
              <a:gd name="T40" fmla="*/ 4390 w 4743"/>
              <a:gd name="T41" fmla="*/ 656 h 785"/>
              <a:gd name="T42" fmla="*/ 4544 w 4743"/>
              <a:gd name="T43" fmla="*/ 707 h 785"/>
              <a:gd name="T44" fmla="*/ 4743 w 4743"/>
              <a:gd name="T45" fmla="*/ 755 h 785"/>
              <a:gd name="T46" fmla="*/ 4406 w 4743"/>
              <a:gd name="T47" fmla="*/ 641 h 785"/>
              <a:gd name="T48" fmla="*/ 4208 w 4743"/>
              <a:gd name="T49" fmla="*/ 619 h 785"/>
              <a:gd name="T50" fmla="*/ 4054 w 4743"/>
              <a:gd name="T51" fmla="*/ 581 h 785"/>
              <a:gd name="T52" fmla="*/ 3894 w 4743"/>
              <a:gd name="T53" fmla="*/ 479 h 785"/>
              <a:gd name="T54" fmla="*/ 3726 w 4743"/>
              <a:gd name="T55" fmla="*/ 400 h 785"/>
              <a:gd name="T56" fmla="*/ 3552 w 4743"/>
              <a:gd name="T57" fmla="*/ 376 h 785"/>
              <a:gd name="T58" fmla="*/ 3213 w 4743"/>
              <a:gd name="T59" fmla="*/ 287 h 785"/>
              <a:gd name="T60" fmla="*/ 3046 w 4743"/>
              <a:gd name="T61" fmla="*/ 278 h 785"/>
              <a:gd name="T62" fmla="*/ 2873 w 4743"/>
              <a:gd name="T63" fmla="*/ 210 h 785"/>
              <a:gd name="T64" fmla="*/ 2532 w 4743"/>
              <a:gd name="T65" fmla="*/ 173 h 785"/>
              <a:gd name="T66" fmla="*/ 2374 w 4743"/>
              <a:gd name="T67" fmla="*/ 190 h 785"/>
              <a:gd name="T68" fmla="*/ 2192 w 4743"/>
              <a:gd name="T69" fmla="*/ 177 h 785"/>
              <a:gd name="T70" fmla="*/ 2050 w 4743"/>
              <a:gd name="T71" fmla="*/ 123 h 785"/>
              <a:gd name="T72" fmla="*/ 1856 w 4743"/>
              <a:gd name="T73" fmla="*/ 109 h 785"/>
              <a:gd name="T74" fmla="*/ 1520 w 4743"/>
              <a:gd name="T75" fmla="*/ 127 h 785"/>
              <a:gd name="T76" fmla="*/ 1365 w 4743"/>
              <a:gd name="T77" fmla="*/ 96 h 785"/>
              <a:gd name="T78" fmla="*/ 848 w 4743"/>
              <a:gd name="T79" fmla="*/ 96 h 785"/>
              <a:gd name="T80" fmla="*/ 697 w 4743"/>
              <a:gd name="T81" fmla="*/ 97 h 785"/>
              <a:gd name="T82" fmla="*/ 357 w 4743"/>
              <a:gd name="T83" fmla="*/ 83 h 785"/>
              <a:gd name="T84" fmla="*/ 180 w 4743"/>
              <a:gd name="T85" fmla="*/ 72 h 785"/>
              <a:gd name="T86" fmla="*/ 197 w 4743"/>
              <a:gd name="T87" fmla="*/ 76 h 7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3"/>
              <a:gd name="T133" fmla="*/ 0 h 785"/>
              <a:gd name="T134" fmla="*/ 4743 w 4743"/>
              <a:gd name="T135" fmla="*/ 785 h 7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3" h="785">
                <a:moveTo>
                  <a:pt x="43" y="0"/>
                </a:moveTo>
                <a:lnTo>
                  <a:pt x="0" y="27"/>
                </a:lnTo>
                <a:lnTo>
                  <a:pt x="155" y="103"/>
                </a:lnTo>
                <a:lnTo>
                  <a:pt x="164" y="106"/>
                </a:lnTo>
                <a:lnTo>
                  <a:pt x="173" y="107"/>
                </a:lnTo>
                <a:lnTo>
                  <a:pt x="354" y="119"/>
                </a:lnTo>
                <a:lnTo>
                  <a:pt x="357" y="119"/>
                </a:lnTo>
                <a:lnTo>
                  <a:pt x="512" y="119"/>
                </a:lnTo>
                <a:lnTo>
                  <a:pt x="512" y="101"/>
                </a:lnTo>
                <a:lnTo>
                  <a:pt x="509" y="119"/>
                </a:lnTo>
                <a:lnTo>
                  <a:pt x="690" y="132"/>
                </a:lnTo>
                <a:lnTo>
                  <a:pt x="693" y="132"/>
                </a:lnTo>
                <a:lnTo>
                  <a:pt x="848" y="132"/>
                </a:lnTo>
                <a:lnTo>
                  <a:pt x="1029" y="132"/>
                </a:lnTo>
                <a:lnTo>
                  <a:pt x="1184" y="132"/>
                </a:lnTo>
                <a:lnTo>
                  <a:pt x="1365" y="132"/>
                </a:lnTo>
                <a:lnTo>
                  <a:pt x="1365" y="114"/>
                </a:lnTo>
                <a:lnTo>
                  <a:pt x="1362" y="132"/>
                </a:lnTo>
                <a:lnTo>
                  <a:pt x="1517" y="145"/>
                </a:lnTo>
                <a:lnTo>
                  <a:pt x="1520" y="145"/>
                </a:lnTo>
                <a:lnTo>
                  <a:pt x="1701" y="145"/>
                </a:lnTo>
                <a:lnTo>
                  <a:pt x="1856" y="145"/>
                </a:lnTo>
                <a:lnTo>
                  <a:pt x="1856" y="127"/>
                </a:lnTo>
                <a:lnTo>
                  <a:pt x="1853" y="145"/>
                </a:lnTo>
                <a:lnTo>
                  <a:pt x="2034" y="157"/>
                </a:lnTo>
                <a:lnTo>
                  <a:pt x="2038" y="139"/>
                </a:lnTo>
                <a:lnTo>
                  <a:pt x="2025" y="156"/>
                </a:lnTo>
                <a:lnTo>
                  <a:pt x="2180" y="194"/>
                </a:lnTo>
                <a:lnTo>
                  <a:pt x="2189" y="195"/>
                </a:lnTo>
                <a:lnTo>
                  <a:pt x="2370" y="208"/>
                </a:lnTo>
                <a:lnTo>
                  <a:pt x="2374" y="208"/>
                </a:lnTo>
                <a:lnTo>
                  <a:pt x="2528" y="208"/>
                </a:lnTo>
                <a:lnTo>
                  <a:pt x="2528" y="190"/>
                </a:lnTo>
                <a:lnTo>
                  <a:pt x="2525" y="208"/>
                </a:lnTo>
                <a:lnTo>
                  <a:pt x="2706" y="220"/>
                </a:lnTo>
                <a:lnTo>
                  <a:pt x="2710" y="202"/>
                </a:lnTo>
                <a:lnTo>
                  <a:pt x="2701" y="219"/>
                </a:lnTo>
                <a:lnTo>
                  <a:pt x="2855" y="244"/>
                </a:lnTo>
                <a:lnTo>
                  <a:pt x="2864" y="227"/>
                </a:lnTo>
                <a:lnTo>
                  <a:pt x="2850" y="243"/>
                </a:lnTo>
                <a:lnTo>
                  <a:pt x="3031" y="294"/>
                </a:lnTo>
                <a:lnTo>
                  <a:pt x="3037" y="295"/>
                </a:lnTo>
                <a:lnTo>
                  <a:pt x="3191" y="320"/>
                </a:lnTo>
                <a:lnTo>
                  <a:pt x="3200" y="303"/>
                </a:lnTo>
                <a:lnTo>
                  <a:pt x="3190" y="320"/>
                </a:lnTo>
                <a:lnTo>
                  <a:pt x="3371" y="358"/>
                </a:lnTo>
                <a:lnTo>
                  <a:pt x="3382" y="341"/>
                </a:lnTo>
                <a:lnTo>
                  <a:pt x="3366" y="357"/>
                </a:lnTo>
                <a:lnTo>
                  <a:pt x="3520" y="407"/>
                </a:lnTo>
                <a:lnTo>
                  <a:pt x="3529" y="408"/>
                </a:lnTo>
                <a:lnTo>
                  <a:pt x="3710" y="434"/>
                </a:lnTo>
                <a:lnTo>
                  <a:pt x="3718" y="417"/>
                </a:lnTo>
                <a:lnTo>
                  <a:pt x="3698" y="431"/>
                </a:lnTo>
                <a:lnTo>
                  <a:pt x="3853" y="506"/>
                </a:lnTo>
                <a:lnTo>
                  <a:pt x="3872" y="492"/>
                </a:lnTo>
                <a:lnTo>
                  <a:pt x="3851" y="506"/>
                </a:lnTo>
                <a:lnTo>
                  <a:pt x="4032" y="595"/>
                </a:lnTo>
                <a:lnTo>
                  <a:pt x="4041" y="598"/>
                </a:lnTo>
                <a:lnTo>
                  <a:pt x="4196" y="636"/>
                </a:lnTo>
                <a:lnTo>
                  <a:pt x="4198" y="636"/>
                </a:lnTo>
                <a:lnTo>
                  <a:pt x="4379" y="673"/>
                </a:lnTo>
                <a:lnTo>
                  <a:pt x="4390" y="656"/>
                </a:lnTo>
                <a:lnTo>
                  <a:pt x="4374" y="671"/>
                </a:lnTo>
                <a:lnTo>
                  <a:pt x="4528" y="722"/>
                </a:lnTo>
                <a:lnTo>
                  <a:pt x="4544" y="707"/>
                </a:lnTo>
                <a:lnTo>
                  <a:pt x="4528" y="722"/>
                </a:lnTo>
                <a:lnTo>
                  <a:pt x="4710" y="785"/>
                </a:lnTo>
                <a:lnTo>
                  <a:pt x="4743" y="755"/>
                </a:lnTo>
                <a:lnTo>
                  <a:pt x="4562" y="692"/>
                </a:lnTo>
                <a:lnTo>
                  <a:pt x="4560" y="692"/>
                </a:lnTo>
                <a:lnTo>
                  <a:pt x="4406" y="641"/>
                </a:lnTo>
                <a:lnTo>
                  <a:pt x="4402" y="640"/>
                </a:lnTo>
                <a:lnTo>
                  <a:pt x="4221" y="603"/>
                </a:lnTo>
                <a:lnTo>
                  <a:pt x="4208" y="619"/>
                </a:lnTo>
                <a:lnTo>
                  <a:pt x="4222" y="603"/>
                </a:lnTo>
                <a:lnTo>
                  <a:pt x="4068" y="565"/>
                </a:lnTo>
                <a:lnTo>
                  <a:pt x="4054" y="581"/>
                </a:lnTo>
                <a:lnTo>
                  <a:pt x="4075" y="568"/>
                </a:lnTo>
                <a:lnTo>
                  <a:pt x="3894" y="479"/>
                </a:lnTo>
                <a:lnTo>
                  <a:pt x="3739" y="404"/>
                </a:lnTo>
                <a:lnTo>
                  <a:pt x="3730" y="401"/>
                </a:lnTo>
                <a:lnTo>
                  <a:pt x="3726" y="400"/>
                </a:lnTo>
                <a:lnTo>
                  <a:pt x="3545" y="374"/>
                </a:lnTo>
                <a:lnTo>
                  <a:pt x="3536" y="391"/>
                </a:lnTo>
                <a:lnTo>
                  <a:pt x="3552" y="376"/>
                </a:lnTo>
                <a:lnTo>
                  <a:pt x="3398" y="326"/>
                </a:lnTo>
                <a:lnTo>
                  <a:pt x="3394" y="325"/>
                </a:lnTo>
                <a:lnTo>
                  <a:pt x="3213" y="287"/>
                </a:lnTo>
                <a:lnTo>
                  <a:pt x="3209" y="286"/>
                </a:lnTo>
                <a:lnTo>
                  <a:pt x="3054" y="261"/>
                </a:lnTo>
                <a:lnTo>
                  <a:pt x="3046" y="278"/>
                </a:lnTo>
                <a:lnTo>
                  <a:pt x="3060" y="262"/>
                </a:lnTo>
                <a:lnTo>
                  <a:pt x="2878" y="211"/>
                </a:lnTo>
                <a:lnTo>
                  <a:pt x="2873" y="210"/>
                </a:lnTo>
                <a:lnTo>
                  <a:pt x="2718" y="185"/>
                </a:lnTo>
                <a:lnTo>
                  <a:pt x="2713" y="185"/>
                </a:lnTo>
                <a:lnTo>
                  <a:pt x="2532" y="173"/>
                </a:lnTo>
                <a:lnTo>
                  <a:pt x="2528" y="172"/>
                </a:lnTo>
                <a:lnTo>
                  <a:pt x="2374" y="172"/>
                </a:lnTo>
                <a:lnTo>
                  <a:pt x="2374" y="190"/>
                </a:lnTo>
                <a:lnTo>
                  <a:pt x="2377" y="173"/>
                </a:lnTo>
                <a:lnTo>
                  <a:pt x="2196" y="160"/>
                </a:lnTo>
                <a:lnTo>
                  <a:pt x="2192" y="177"/>
                </a:lnTo>
                <a:lnTo>
                  <a:pt x="2206" y="161"/>
                </a:lnTo>
                <a:lnTo>
                  <a:pt x="2052" y="123"/>
                </a:lnTo>
                <a:lnTo>
                  <a:pt x="2050" y="123"/>
                </a:lnTo>
                <a:lnTo>
                  <a:pt x="2041" y="122"/>
                </a:lnTo>
                <a:lnTo>
                  <a:pt x="1860" y="110"/>
                </a:lnTo>
                <a:lnTo>
                  <a:pt x="1856" y="109"/>
                </a:lnTo>
                <a:lnTo>
                  <a:pt x="1701" y="109"/>
                </a:lnTo>
                <a:lnTo>
                  <a:pt x="1520" y="109"/>
                </a:lnTo>
                <a:lnTo>
                  <a:pt x="1520" y="127"/>
                </a:lnTo>
                <a:lnTo>
                  <a:pt x="1525" y="110"/>
                </a:lnTo>
                <a:lnTo>
                  <a:pt x="1371" y="97"/>
                </a:lnTo>
                <a:lnTo>
                  <a:pt x="1365" y="96"/>
                </a:lnTo>
                <a:lnTo>
                  <a:pt x="1184" y="96"/>
                </a:lnTo>
                <a:lnTo>
                  <a:pt x="1029" y="96"/>
                </a:lnTo>
                <a:lnTo>
                  <a:pt x="848" y="96"/>
                </a:lnTo>
                <a:lnTo>
                  <a:pt x="693" y="96"/>
                </a:lnTo>
                <a:lnTo>
                  <a:pt x="693" y="114"/>
                </a:lnTo>
                <a:lnTo>
                  <a:pt x="697" y="97"/>
                </a:lnTo>
                <a:lnTo>
                  <a:pt x="516" y="84"/>
                </a:lnTo>
                <a:lnTo>
                  <a:pt x="512" y="83"/>
                </a:lnTo>
                <a:lnTo>
                  <a:pt x="357" y="83"/>
                </a:lnTo>
                <a:lnTo>
                  <a:pt x="357" y="101"/>
                </a:lnTo>
                <a:lnTo>
                  <a:pt x="361" y="84"/>
                </a:lnTo>
                <a:lnTo>
                  <a:pt x="180" y="72"/>
                </a:lnTo>
                <a:lnTo>
                  <a:pt x="189" y="73"/>
                </a:lnTo>
                <a:lnTo>
                  <a:pt x="176" y="89"/>
                </a:lnTo>
                <a:lnTo>
                  <a:pt x="197" y="76"/>
                </a:lnTo>
                <a:lnTo>
                  <a:pt x="43" y="0"/>
                </a:lnTo>
                <a:close/>
              </a:path>
            </a:pathLst>
          </a:custGeom>
          <a:solidFill>
            <a:srgbClr val="0066FF"/>
          </a:solidFill>
          <a:ln w="9525">
            <a:noFill/>
            <a:round/>
            <a:headEnd/>
            <a:tailEnd/>
          </a:ln>
        </p:spPr>
        <p:txBody>
          <a:bodyPr/>
          <a:lstStyle/>
          <a:p>
            <a:endParaRPr lang="en-US"/>
          </a:p>
        </p:txBody>
      </p:sp>
      <p:sp>
        <p:nvSpPr>
          <p:cNvPr id="54299" name="Freeform 27"/>
          <p:cNvSpPr>
            <a:spLocks/>
          </p:cNvSpPr>
          <p:nvPr/>
        </p:nvSpPr>
        <p:spPr bwMode="auto">
          <a:xfrm>
            <a:off x="1706563" y="2093913"/>
            <a:ext cx="3213100" cy="693737"/>
          </a:xfrm>
          <a:custGeom>
            <a:avLst/>
            <a:gdLst>
              <a:gd name="T0" fmla="*/ 0 w 4049"/>
              <a:gd name="T1" fmla="*/ 36 h 437"/>
              <a:gd name="T2" fmla="*/ 155 w 4049"/>
              <a:gd name="T3" fmla="*/ 18 h 437"/>
              <a:gd name="T4" fmla="*/ 333 w 4049"/>
              <a:gd name="T5" fmla="*/ 49 h 437"/>
              <a:gd name="T6" fmla="*/ 491 w 4049"/>
              <a:gd name="T7" fmla="*/ 49 h 437"/>
              <a:gd name="T8" fmla="*/ 827 w 4049"/>
              <a:gd name="T9" fmla="*/ 49 h 437"/>
              <a:gd name="T10" fmla="*/ 1163 w 4049"/>
              <a:gd name="T11" fmla="*/ 49 h 437"/>
              <a:gd name="T12" fmla="*/ 1156 w 4049"/>
              <a:gd name="T13" fmla="*/ 48 h 437"/>
              <a:gd name="T14" fmla="*/ 1344 w 4049"/>
              <a:gd name="T15" fmla="*/ 74 h 437"/>
              <a:gd name="T16" fmla="*/ 1680 w 4049"/>
              <a:gd name="T17" fmla="*/ 74 h 437"/>
              <a:gd name="T18" fmla="*/ 1668 w 4049"/>
              <a:gd name="T19" fmla="*/ 73 h 437"/>
              <a:gd name="T20" fmla="*/ 1828 w 4049"/>
              <a:gd name="T21" fmla="*/ 111 h 437"/>
              <a:gd name="T22" fmla="*/ 2015 w 4049"/>
              <a:gd name="T23" fmla="*/ 137 h 437"/>
              <a:gd name="T24" fmla="*/ 2351 w 4049"/>
              <a:gd name="T25" fmla="*/ 137 h 437"/>
              <a:gd name="T26" fmla="*/ 2507 w 4049"/>
              <a:gd name="T27" fmla="*/ 119 h 437"/>
              <a:gd name="T28" fmla="*/ 2673 w 4049"/>
              <a:gd name="T29" fmla="*/ 185 h 437"/>
              <a:gd name="T30" fmla="*/ 2687 w 4049"/>
              <a:gd name="T31" fmla="*/ 187 h 437"/>
              <a:gd name="T32" fmla="*/ 3023 w 4049"/>
              <a:gd name="T33" fmla="*/ 187 h 437"/>
              <a:gd name="T34" fmla="*/ 3007 w 4049"/>
              <a:gd name="T35" fmla="*/ 184 h 437"/>
              <a:gd name="T36" fmla="*/ 3165 w 4049"/>
              <a:gd name="T37" fmla="*/ 237 h 437"/>
              <a:gd name="T38" fmla="*/ 3355 w 4049"/>
              <a:gd name="T39" fmla="*/ 251 h 437"/>
              <a:gd name="T40" fmla="*/ 3350 w 4049"/>
              <a:gd name="T41" fmla="*/ 250 h 437"/>
              <a:gd name="T42" fmla="*/ 3513 w 4049"/>
              <a:gd name="T43" fmla="*/ 258 h 437"/>
              <a:gd name="T44" fmla="*/ 3684 w 4049"/>
              <a:gd name="T45" fmla="*/ 313 h 437"/>
              <a:gd name="T46" fmla="*/ 3677 w 4049"/>
              <a:gd name="T47" fmla="*/ 311 h 437"/>
              <a:gd name="T48" fmla="*/ 3833 w 4049"/>
              <a:gd name="T49" fmla="*/ 374 h 437"/>
              <a:gd name="T50" fmla="*/ 4049 w 4049"/>
              <a:gd name="T51" fmla="*/ 407 h 437"/>
              <a:gd name="T52" fmla="*/ 3849 w 4049"/>
              <a:gd name="T53" fmla="*/ 359 h 437"/>
              <a:gd name="T54" fmla="*/ 3714 w 4049"/>
              <a:gd name="T55" fmla="*/ 282 h 437"/>
              <a:gd name="T56" fmla="*/ 3707 w 4049"/>
              <a:gd name="T57" fmla="*/ 280 h 437"/>
              <a:gd name="T58" fmla="*/ 3522 w 4049"/>
              <a:gd name="T59" fmla="*/ 241 h 437"/>
              <a:gd name="T60" fmla="*/ 3362 w 4049"/>
              <a:gd name="T61" fmla="*/ 216 h 437"/>
              <a:gd name="T62" fmla="*/ 3177 w 4049"/>
              <a:gd name="T63" fmla="*/ 220 h 437"/>
              <a:gd name="T64" fmla="*/ 3039 w 4049"/>
              <a:gd name="T65" fmla="*/ 154 h 437"/>
              <a:gd name="T66" fmla="*/ 3023 w 4049"/>
              <a:gd name="T67" fmla="*/ 151 h 437"/>
              <a:gd name="T68" fmla="*/ 2687 w 4049"/>
              <a:gd name="T69" fmla="*/ 151 h 437"/>
              <a:gd name="T70" fmla="*/ 2701 w 4049"/>
              <a:gd name="T71" fmla="*/ 153 h 437"/>
              <a:gd name="T72" fmla="*/ 2520 w 4049"/>
              <a:gd name="T73" fmla="*/ 103 h 437"/>
              <a:gd name="T74" fmla="*/ 2351 w 4049"/>
              <a:gd name="T75" fmla="*/ 101 h 437"/>
              <a:gd name="T76" fmla="*/ 2015 w 4049"/>
              <a:gd name="T77" fmla="*/ 101 h 437"/>
              <a:gd name="T78" fmla="*/ 2024 w 4049"/>
              <a:gd name="T79" fmla="*/ 102 h 437"/>
              <a:gd name="T80" fmla="*/ 1835 w 4049"/>
              <a:gd name="T81" fmla="*/ 94 h 437"/>
              <a:gd name="T82" fmla="*/ 1695 w 4049"/>
              <a:gd name="T83" fmla="*/ 40 h 437"/>
              <a:gd name="T84" fmla="*/ 1680 w 4049"/>
              <a:gd name="T85" fmla="*/ 38 h 437"/>
              <a:gd name="T86" fmla="*/ 1344 w 4049"/>
              <a:gd name="T87" fmla="*/ 38 h 437"/>
              <a:gd name="T88" fmla="*/ 1353 w 4049"/>
              <a:gd name="T89" fmla="*/ 39 h 437"/>
              <a:gd name="T90" fmla="*/ 1163 w 4049"/>
              <a:gd name="T91" fmla="*/ 13 h 437"/>
              <a:gd name="T92" fmla="*/ 827 w 4049"/>
              <a:gd name="T93" fmla="*/ 13 h 437"/>
              <a:gd name="T94" fmla="*/ 491 w 4049"/>
              <a:gd name="T95" fmla="*/ 13 h 437"/>
              <a:gd name="T96" fmla="*/ 336 w 4049"/>
              <a:gd name="T97" fmla="*/ 31 h 437"/>
              <a:gd name="T98" fmla="*/ 159 w 4049"/>
              <a:gd name="T99" fmla="*/ 1 h 437"/>
              <a:gd name="T100" fmla="*/ 0 w 4049"/>
              <a:gd name="T101" fmla="*/ 0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9"/>
              <a:gd name="T154" fmla="*/ 0 h 437"/>
              <a:gd name="T155" fmla="*/ 4049 w 404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9" h="437">
                <a:moveTo>
                  <a:pt x="0" y="0"/>
                </a:moveTo>
                <a:lnTo>
                  <a:pt x="0" y="36"/>
                </a:lnTo>
                <a:lnTo>
                  <a:pt x="155" y="36"/>
                </a:lnTo>
                <a:lnTo>
                  <a:pt x="155" y="18"/>
                </a:lnTo>
                <a:lnTo>
                  <a:pt x="152" y="36"/>
                </a:lnTo>
                <a:lnTo>
                  <a:pt x="333" y="49"/>
                </a:lnTo>
                <a:lnTo>
                  <a:pt x="336" y="49"/>
                </a:lnTo>
                <a:lnTo>
                  <a:pt x="491" y="49"/>
                </a:lnTo>
                <a:lnTo>
                  <a:pt x="672" y="49"/>
                </a:lnTo>
                <a:lnTo>
                  <a:pt x="827" y="49"/>
                </a:lnTo>
                <a:lnTo>
                  <a:pt x="1008" y="49"/>
                </a:lnTo>
                <a:lnTo>
                  <a:pt x="1163" y="49"/>
                </a:lnTo>
                <a:lnTo>
                  <a:pt x="1163" y="31"/>
                </a:lnTo>
                <a:lnTo>
                  <a:pt x="1156" y="48"/>
                </a:lnTo>
                <a:lnTo>
                  <a:pt x="1337" y="73"/>
                </a:lnTo>
                <a:lnTo>
                  <a:pt x="1344" y="74"/>
                </a:lnTo>
                <a:lnTo>
                  <a:pt x="1499" y="74"/>
                </a:lnTo>
                <a:lnTo>
                  <a:pt x="1680" y="74"/>
                </a:lnTo>
                <a:lnTo>
                  <a:pt x="1680" y="56"/>
                </a:lnTo>
                <a:lnTo>
                  <a:pt x="1668" y="73"/>
                </a:lnTo>
                <a:lnTo>
                  <a:pt x="1823" y="111"/>
                </a:lnTo>
                <a:lnTo>
                  <a:pt x="1828" y="111"/>
                </a:lnTo>
                <a:lnTo>
                  <a:pt x="2008" y="136"/>
                </a:lnTo>
                <a:lnTo>
                  <a:pt x="2015" y="137"/>
                </a:lnTo>
                <a:lnTo>
                  <a:pt x="2171" y="137"/>
                </a:lnTo>
                <a:lnTo>
                  <a:pt x="2351" y="137"/>
                </a:lnTo>
                <a:lnTo>
                  <a:pt x="2507" y="137"/>
                </a:lnTo>
                <a:lnTo>
                  <a:pt x="2507" y="119"/>
                </a:lnTo>
                <a:lnTo>
                  <a:pt x="2493" y="135"/>
                </a:lnTo>
                <a:lnTo>
                  <a:pt x="2673" y="185"/>
                </a:lnTo>
                <a:lnTo>
                  <a:pt x="2674" y="186"/>
                </a:lnTo>
                <a:lnTo>
                  <a:pt x="2687" y="187"/>
                </a:lnTo>
                <a:lnTo>
                  <a:pt x="2843" y="187"/>
                </a:lnTo>
                <a:lnTo>
                  <a:pt x="3023" y="187"/>
                </a:lnTo>
                <a:lnTo>
                  <a:pt x="3023" y="169"/>
                </a:lnTo>
                <a:lnTo>
                  <a:pt x="3007" y="184"/>
                </a:lnTo>
                <a:lnTo>
                  <a:pt x="3161" y="235"/>
                </a:lnTo>
                <a:lnTo>
                  <a:pt x="3165" y="237"/>
                </a:lnTo>
                <a:lnTo>
                  <a:pt x="3174" y="238"/>
                </a:lnTo>
                <a:lnTo>
                  <a:pt x="3355" y="251"/>
                </a:lnTo>
                <a:lnTo>
                  <a:pt x="3359" y="233"/>
                </a:lnTo>
                <a:lnTo>
                  <a:pt x="3350" y="250"/>
                </a:lnTo>
                <a:lnTo>
                  <a:pt x="3505" y="275"/>
                </a:lnTo>
                <a:lnTo>
                  <a:pt x="3513" y="258"/>
                </a:lnTo>
                <a:lnTo>
                  <a:pt x="3503" y="275"/>
                </a:lnTo>
                <a:lnTo>
                  <a:pt x="3684" y="313"/>
                </a:lnTo>
                <a:lnTo>
                  <a:pt x="3695" y="296"/>
                </a:lnTo>
                <a:lnTo>
                  <a:pt x="3677" y="311"/>
                </a:lnTo>
                <a:lnTo>
                  <a:pt x="3832" y="374"/>
                </a:lnTo>
                <a:lnTo>
                  <a:pt x="3833" y="374"/>
                </a:lnTo>
                <a:lnTo>
                  <a:pt x="4015" y="437"/>
                </a:lnTo>
                <a:lnTo>
                  <a:pt x="4049" y="407"/>
                </a:lnTo>
                <a:lnTo>
                  <a:pt x="3867" y="344"/>
                </a:lnTo>
                <a:lnTo>
                  <a:pt x="3849" y="359"/>
                </a:lnTo>
                <a:lnTo>
                  <a:pt x="3869" y="345"/>
                </a:lnTo>
                <a:lnTo>
                  <a:pt x="3714" y="282"/>
                </a:lnTo>
                <a:lnTo>
                  <a:pt x="3707" y="280"/>
                </a:lnTo>
                <a:lnTo>
                  <a:pt x="3526" y="242"/>
                </a:lnTo>
                <a:lnTo>
                  <a:pt x="3522" y="241"/>
                </a:lnTo>
                <a:lnTo>
                  <a:pt x="3368" y="216"/>
                </a:lnTo>
                <a:lnTo>
                  <a:pt x="3362" y="216"/>
                </a:lnTo>
                <a:lnTo>
                  <a:pt x="3181" y="203"/>
                </a:lnTo>
                <a:lnTo>
                  <a:pt x="3177" y="220"/>
                </a:lnTo>
                <a:lnTo>
                  <a:pt x="3193" y="205"/>
                </a:lnTo>
                <a:lnTo>
                  <a:pt x="3039" y="154"/>
                </a:lnTo>
                <a:lnTo>
                  <a:pt x="3035" y="153"/>
                </a:lnTo>
                <a:lnTo>
                  <a:pt x="3023" y="151"/>
                </a:lnTo>
                <a:lnTo>
                  <a:pt x="2843" y="151"/>
                </a:lnTo>
                <a:lnTo>
                  <a:pt x="2687" y="151"/>
                </a:lnTo>
                <a:lnTo>
                  <a:pt x="2687" y="169"/>
                </a:lnTo>
                <a:lnTo>
                  <a:pt x="2701" y="153"/>
                </a:lnTo>
                <a:lnTo>
                  <a:pt x="2521" y="103"/>
                </a:lnTo>
                <a:lnTo>
                  <a:pt x="2520" y="103"/>
                </a:lnTo>
                <a:lnTo>
                  <a:pt x="2507" y="101"/>
                </a:lnTo>
                <a:lnTo>
                  <a:pt x="2351" y="101"/>
                </a:lnTo>
                <a:lnTo>
                  <a:pt x="2171" y="101"/>
                </a:lnTo>
                <a:lnTo>
                  <a:pt x="2015" y="101"/>
                </a:lnTo>
                <a:lnTo>
                  <a:pt x="2015" y="119"/>
                </a:lnTo>
                <a:lnTo>
                  <a:pt x="2024" y="102"/>
                </a:lnTo>
                <a:lnTo>
                  <a:pt x="1844" y="77"/>
                </a:lnTo>
                <a:lnTo>
                  <a:pt x="1835" y="94"/>
                </a:lnTo>
                <a:lnTo>
                  <a:pt x="1849" y="78"/>
                </a:lnTo>
                <a:lnTo>
                  <a:pt x="1695" y="40"/>
                </a:lnTo>
                <a:lnTo>
                  <a:pt x="1693" y="40"/>
                </a:lnTo>
                <a:lnTo>
                  <a:pt x="1680" y="38"/>
                </a:lnTo>
                <a:lnTo>
                  <a:pt x="1499" y="38"/>
                </a:lnTo>
                <a:lnTo>
                  <a:pt x="1344" y="38"/>
                </a:lnTo>
                <a:lnTo>
                  <a:pt x="1344" y="56"/>
                </a:lnTo>
                <a:lnTo>
                  <a:pt x="1353" y="39"/>
                </a:lnTo>
                <a:lnTo>
                  <a:pt x="1172" y="14"/>
                </a:lnTo>
                <a:lnTo>
                  <a:pt x="1163" y="13"/>
                </a:lnTo>
                <a:lnTo>
                  <a:pt x="1008" y="13"/>
                </a:lnTo>
                <a:lnTo>
                  <a:pt x="827" y="13"/>
                </a:lnTo>
                <a:lnTo>
                  <a:pt x="672" y="13"/>
                </a:lnTo>
                <a:lnTo>
                  <a:pt x="491" y="13"/>
                </a:lnTo>
                <a:lnTo>
                  <a:pt x="336" y="13"/>
                </a:lnTo>
                <a:lnTo>
                  <a:pt x="336" y="31"/>
                </a:lnTo>
                <a:lnTo>
                  <a:pt x="340" y="14"/>
                </a:lnTo>
                <a:lnTo>
                  <a:pt x="159" y="1"/>
                </a:lnTo>
                <a:lnTo>
                  <a:pt x="155" y="0"/>
                </a:lnTo>
                <a:lnTo>
                  <a:pt x="0" y="0"/>
                </a:lnTo>
                <a:close/>
              </a:path>
            </a:pathLst>
          </a:custGeom>
          <a:solidFill>
            <a:srgbClr val="000000"/>
          </a:solidFill>
          <a:ln w="9525">
            <a:noFill/>
            <a:round/>
            <a:headEnd/>
            <a:tailEnd/>
          </a:ln>
        </p:spPr>
        <p:txBody>
          <a:bodyPr/>
          <a:lstStyle/>
          <a:p>
            <a:endParaRPr lang="en-US"/>
          </a:p>
        </p:txBody>
      </p:sp>
      <p:sp>
        <p:nvSpPr>
          <p:cNvPr id="54300" name="Rectangle 28"/>
          <p:cNvSpPr>
            <a:spLocks noChangeArrowheads="1"/>
          </p:cNvSpPr>
          <p:nvPr/>
        </p:nvSpPr>
        <p:spPr bwMode="auto">
          <a:xfrm>
            <a:off x="1150938" y="5343525"/>
            <a:ext cx="411162" cy="442913"/>
          </a:xfrm>
          <a:prstGeom prst="rect">
            <a:avLst/>
          </a:prstGeom>
          <a:noFill/>
          <a:ln w="9525">
            <a:noFill/>
            <a:miter lim="800000"/>
            <a:headEnd/>
            <a:tailEnd/>
          </a:ln>
        </p:spPr>
        <p:txBody>
          <a:bodyPr/>
          <a:lstStyle/>
          <a:p>
            <a:endParaRPr lang="en-US"/>
          </a:p>
        </p:txBody>
      </p:sp>
      <p:sp>
        <p:nvSpPr>
          <p:cNvPr id="54301" name="Rectangle 29"/>
          <p:cNvSpPr>
            <a:spLocks noChangeArrowheads="1"/>
          </p:cNvSpPr>
          <p:nvPr/>
        </p:nvSpPr>
        <p:spPr bwMode="auto">
          <a:xfrm>
            <a:off x="1150938" y="53625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0.5</a:t>
            </a:r>
            <a:endParaRPr lang="en-US" sz="1800">
              <a:latin typeface="Arial" pitchFamily="34" charset="0"/>
            </a:endParaRPr>
          </a:p>
        </p:txBody>
      </p:sp>
      <p:sp>
        <p:nvSpPr>
          <p:cNvPr id="54302" name="Rectangle 30"/>
          <p:cNvSpPr>
            <a:spLocks noChangeArrowheads="1"/>
          </p:cNvSpPr>
          <p:nvPr/>
        </p:nvSpPr>
        <p:spPr bwMode="auto">
          <a:xfrm>
            <a:off x="1150938" y="4664075"/>
            <a:ext cx="411162" cy="442913"/>
          </a:xfrm>
          <a:prstGeom prst="rect">
            <a:avLst/>
          </a:prstGeom>
          <a:noFill/>
          <a:ln w="9525">
            <a:noFill/>
            <a:miter lim="800000"/>
            <a:headEnd/>
            <a:tailEnd/>
          </a:ln>
        </p:spPr>
        <p:txBody>
          <a:bodyPr/>
          <a:lstStyle/>
          <a:p>
            <a:endParaRPr lang="en-US"/>
          </a:p>
        </p:txBody>
      </p:sp>
      <p:sp>
        <p:nvSpPr>
          <p:cNvPr id="54303" name="Rectangle 31"/>
          <p:cNvSpPr>
            <a:spLocks noChangeArrowheads="1"/>
          </p:cNvSpPr>
          <p:nvPr/>
        </p:nvSpPr>
        <p:spPr bwMode="auto">
          <a:xfrm>
            <a:off x="1150938" y="468312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0.6</a:t>
            </a:r>
            <a:endParaRPr lang="en-US" sz="1800">
              <a:latin typeface="Arial" pitchFamily="34" charset="0"/>
            </a:endParaRPr>
          </a:p>
        </p:txBody>
      </p:sp>
      <p:sp>
        <p:nvSpPr>
          <p:cNvPr id="54304" name="Rectangle 32"/>
          <p:cNvSpPr>
            <a:spLocks noChangeArrowheads="1"/>
          </p:cNvSpPr>
          <p:nvPr/>
        </p:nvSpPr>
        <p:spPr bwMode="auto">
          <a:xfrm>
            <a:off x="1150938" y="4003675"/>
            <a:ext cx="411162" cy="442913"/>
          </a:xfrm>
          <a:prstGeom prst="rect">
            <a:avLst/>
          </a:prstGeom>
          <a:noFill/>
          <a:ln w="9525">
            <a:noFill/>
            <a:miter lim="800000"/>
            <a:headEnd/>
            <a:tailEnd/>
          </a:ln>
        </p:spPr>
        <p:txBody>
          <a:bodyPr/>
          <a:lstStyle/>
          <a:p>
            <a:endParaRPr lang="en-US"/>
          </a:p>
        </p:txBody>
      </p:sp>
      <p:sp>
        <p:nvSpPr>
          <p:cNvPr id="54305" name="Rectangle 33"/>
          <p:cNvSpPr>
            <a:spLocks noChangeArrowheads="1"/>
          </p:cNvSpPr>
          <p:nvPr/>
        </p:nvSpPr>
        <p:spPr bwMode="auto">
          <a:xfrm>
            <a:off x="1150938" y="402272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0.7</a:t>
            </a:r>
            <a:endParaRPr lang="en-US" sz="1800">
              <a:latin typeface="Arial" pitchFamily="34" charset="0"/>
            </a:endParaRPr>
          </a:p>
        </p:txBody>
      </p:sp>
      <p:sp>
        <p:nvSpPr>
          <p:cNvPr id="54306" name="Rectangle 34"/>
          <p:cNvSpPr>
            <a:spLocks noChangeArrowheads="1"/>
          </p:cNvSpPr>
          <p:nvPr/>
        </p:nvSpPr>
        <p:spPr bwMode="auto">
          <a:xfrm>
            <a:off x="1150938" y="3324225"/>
            <a:ext cx="411162" cy="442913"/>
          </a:xfrm>
          <a:prstGeom prst="rect">
            <a:avLst/>
          </a:prstGeom>
          <a:noFill/>
          <a:ln w="9525">
            <a:noFill/>
            <a:miter lim="800000"/>
            <a:headEnd/>
            <a:tailEnd/>
          </a:ln>
        </p:spPr>
        <p:txBody>
          <a:bodyPr/>
          <a:lstStyle/>
          <a:p>
            <a:endParaRPr lang="en-US"/>
          </a:p>
        </p:txBody>
      </p:sp>
      <p:sp>
        <p:nvSpPr>
          <p:cNvPr id="54307" name="Rectangle 35"/>
          <p:cNvSpPr>
            <a:spLocks noChangeArrowheads="1"/>
          </p:cNvSpPr>
          <p:nvPr/>
        </p:nvSpPr>
        <p:spPr bwMode="auto">
          <a:xfrm>
            <a:off x="1150938" y="33432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0.8</a:t>
            </a:r>
            <a:endParaRPr lang="en-US" sz="1800">
              <a:latin typeface="Arial" pitchFamily="34" charset="0"/>
            </a:endParaRPr>
          </a:p>
        </p:txBody>
      </p:sp>
      <p:sp>
        <p:nvSpPr>
          <p:cNvPr id="54308" name="Rectangle 36"/>
          <p:cNvSpPr>
            <a:spLocks noChangeArrowheads="1"/>
          </p:cNvSpPr>
          <p:nvPr/>
        </p:nvSpPr>
        <p:spPr bwMode="auto">
          <a:xfrm>
            <a:off x="1150938" y="2663825"/>
            <a:ext cx="411162" cy="442913"/>
          </a:xfrm>
          <a:prstGeom prst="rect">
            <a:avLst/>
          </a:prstGeom>
          <a:noFill/>
          <a:ln w="9525">
            <a:noFill/>
            <a:miter lim="800000"/>
            <a:headEnd/>
            <a:tailEnd/>
          </a:ln>
        </p:spPr>
        <p:txBody>
          <a:bodyPr/>
          <a:lstStyle/>
          <a:p>
            <a:endParaRPr lang="en-US"/>
          </a:p>
        </p:txBody>
      </p:sp>
      <p:sp>
        <p:nvSpPr>
          <p:cNvPr id="54309" name="Rectangle 37"/>
          <p:cNvSpPr>
            <a:spLocks noChangeArrowheads="1"/>
          </p:cNvSpPr>
          <p:nvPr/>
        </p:nvSpPr>
        <p:spPr bwMode="auto">
          <a:xfrm>
            <a:off x="1150938" y="26828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0.9</a:t>
            </a:r>
            <a:endParaRPr lang="en-US" sz="1800">
              <a:latin typeface="Arial" pitchFamily="34" charset="0"/>
            </a:endParaRPr>
          </a:p>
        </p:txBody>
      </p:sp>
      <p:sp>
        <p:nvSpPr>
          <p:cNvPr id="54310" name="Rectangle 38"/>
          <p:cNvSpPr>
            <a:spLocks noChangeArrowheads="1"/>
          </p:cNvSpPr>
          <p:nvPr/>
        </p:nvSpPr>
        <p:spPr bwMode="auto">
          <a:xfrm>
            <a:off x="1355725" y="1982788"/>
            <a:ext cx="165100" cy="442912"/>
          </a:xfrm>
          <a:prstGeom prst="rect">
            <a:avLst/>
          </a:prstGeom>
          <a:noFill/>
          <a:ln w="9525">
            <a:noFill/>
            <a:miter lim="800000"/>
            <a:headEnd/>
            <a:tailEnd/>
          </a:ln>
        </p:spPr>
        <p:txBody>
          <a:bodyPr/>
          <a:lstStyle/>
          <a:p>
            <a:endParaRPr lang="en-US"/>
          </a:p>
        </p:txBody>
      </p:sp>
      <p:sp>
        <p:nvSpPr>
          <p:cNvPr id="54311" name="Rectangle 39"/>
          <p:cNvSpPr>
            <a:spLocks noChangeArrowheads="1"/>
          </p:cNvSpPr>
          <p:nvPr/>
        </p:nvSpPr>
        <p:spPr bwMode="auto">
          <a:xfrm>
            <a:off x="1355725" y="2001838"/>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a:t>
            </a:r>
            <a:endParaRPr lang="en-US" sz="1800">
              <a:latin typeface="Arial" pitchFamily="34" charset="0"/>
            </a:endParaRPr>
          </a:p>
        </p:txBody>
      </p:sp>
      <p:sp>
        <p:nvSpPr>
          <p:cNvPr id="54312" name="Rectangle 40"/>
          <p:cNvSpPr>
            <a:spLocks noChangeArrowheads="1"/>
          </p:cNvSpPr>
          <p:nvPr/>
        </p:nvSpPr>
        <p:spPr bwMode="auto">
          <a:xfrm>
            <a:off x="1643063" y="5724525"/>
            <a:ext cx="165100" cy="442913"/>
          </a:xfrm>
          <a:prstGeom prst="rect">
            <a:avLst/>
          </a:prstGeom>
          <a:noFill/>
          <a:ln w="9525">
            <a:noFill/>
            <a:miter lim="800000"/>
            <a:headEnd/>
            <a:tailEnd/>
          </a:ln>
        </p:spPr>
        <p:txBody>
          <a:bodyPr/>
          <a:lstStyle/>
          <a:p>
            <a:endParaRPr lang="en-US"/>
          </a:p>
        </p:txBody>
      </p:sp>
      <p:sp>
        <p:nvSpPr>
          <p:cNvPr id="54313" name="Rectangle 41"/>
          <p:cNvSpPr>
            <a:spLocks noChangeArrowheads="1"/>
          </p:cNvSpPr>
          <p:nvPr/>
        </p:nvSpPr>
        <p:spPr bwMode="auto">
          <a:xfrm>
            <a:off x="1643063" y="5743575"/>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a:t>
            </a:r>
            <a:endParaRPr lang="en-US" sz="1800">
              <a:latin typeface="Arial" pitchFamily="34" charset="0"/>
            </a:endParaRPr>
          </a:p>
        </p:txBody>
      </p:sp>
      <p:sp>
        <p:nvSpPr>
          <p:cNvPr id="54314" name="Rectangle 42"/>
          <p:cNvSpPr>
            <a:spLocks noChangeArrowheads="1"/>
          </p:cNvSpPr>
          <p:nvPr/>
        </p:nvSpPr>
        <p:spPr bwMode="auto">
          <a:xfrm>
            <a:off x="2301875" y="5724525"/>
            <a:ext cx="163513" cy="442913"/>
          </a:xfrm>
          <a:prstGeom prst="rect">
            <a:avLst/>
          </a:prstGeom>
          <a:noFill/>
          <a:ln w="9525">
            <a:noFill/>
            <a:miter lim="800000"/>
            <a:headEnd/>
            <a:tailEnd/>
          </a:ln>
        </p:spPr>
        <p:txBody>
          <a:bodyPr/>
          <a:lstStyle/>
          <a:p>
            <a:endParaRPr lang="en-US"/>
          </a:p>
        </p:txBody>
      </p:sp>
      <p:sp>
        <p:nvSpPr>
          <p:cNvPr id="54315" name="Rectangle 43"/>
          <p:cNvSpPr>
            <a:spLocks noChangeArrowheads="1"/>
          </p:cNvSpPr>
          <p:nvPr/>
        </p:nvSpPr>
        <p:spPr bwMode="auto">
          <a:xfrm>
            <a:off x="2301875" y="5743575"/>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5</a:t>
            </a:r>
            <a:endParaRPr lang="en-US" sz="1800">
              <a:latin typeface="Arial" pitchFamily="34" charset="0"/>
            </a:endParaRPr>
          </a:p>
        </p:txBody>
      </p:sp>
      <p:sp>
        <p:nvSpPr>
          <p:cNvPr id="54316" name="Rectangle 44"/>
          <p:cNvSpPr>
            <a:spLocks noChangeArrowheads="1"/>
          </p:cNvSpPr>
          <p:nvPr/>
        </p:nvSpPr>
        <p:spPr bwMode="auto">
          <a:xfrm>
            <a:off x="2894013" y="5724525"/>
            <a:ext cx="328612" cy="442913"/>
          </a:xfrm>
          <a:prstGeom prst="rect">
            <a:avLst/>
          </a:prstGeom>
          <a:noFill/>
          <a:ln w="9525">
            <a:noFill/>
            <a:miter lim="800000"/>
            <a:headEnd/>
            <a:tailEnd/>
          </a:ln>
        </p:spPr>
        <p:txBody>
          <a:bodyPr/>
          <a:lstStyle/>
          <a:p>
            <a:endParaRPr lang="en-US"/>
          </a:p>
        </p:txBody>
      </p:sp>
      <p:sp>
        <p:nvSpPr>
          <p:cNvPr id="54317" name="Rectangle 45"/>
          <p:cNvSpPr>
            <a:spLocks noChangeArrowheads="1"/>
          </p:cNvSpPr>
          <p:nvPr/>
        </p:nvSpPr>
        <p:spPr bwMode="auto">
          <a:xfrm>
            <a:off x="2894013"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10</a:t>
            </a:r>
            <a:endParaRPr lang="en-US" sz="1800">
              <a:latin typeface="Arial" pitchFamily="34" charset="0"/>
            </a:endParaRPr>
          </a:p>
        </p:txBody>
      </p:sp>
      <p:sp>
        <p:nvSpPr>
          <p:cNvPr id="54318" name="Rectangle 46"/>
          <p:cNvSpPr>
            <a:spLocks noChangeArrowheads="1"/>
          </p:cNvSpPr>
          <p:nvPr/>
        </p:nvSpPr>
        <p:spPr bwMode="auto">
          <a:xfrm>
            <a:off x="3551238" y="5724525"/>
            <a:ext cx="328612" cy="442913"/>
          </a:xfrm>
          <a:prstGeom prst="rect">
            <a:avLst/>
          </a:prstGeom>
          <a:noFill/>
          <a:ln w="9525">
            <a:noFill/>
            <a:miter lim="800000"/>
            <a:headEnd/>
            <a:tailEnd/>
          </a:ln>
        </p:spPr>
        <p:txBody>
          <a:bodyPr/>
          <a:lstStyle/>
          <a:p>
            <a:endParaRPr lang="en-US"/>
          </a:p>
        </p:txBody>
      </p:sp>
      <p:sp>
        <p:nvSpPr>
          <p:cNvPr id="54319" name="Rectangle 47"/>
          <p:cNvSpPr>
            <a:spLocks noChangeArrowheads="1"/>
          </p:cNvSpPr>
          <p:nvPr/>
        </p:nvSpPr>
        <p:spPr bwMode="auto">
          <a:xfrm>
            <a:off x="35512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15</a:t>
            </a:r>
            <a:endParaRPr lang="en-US" sz="1800">
              <a:latin typeface="Arial" pitchFamily="34" charset="0"/>
            </a:endParaRPr>
          </a:p>
        </p:txBody>
      </p:sp>
      <p:sp>
        <p:nvSpPr>
          <p:cNvPr id="54320" name="Rectangle 48"/>
          <p:cNvSpPr>
            <a:spLocks noChangeArrowheads="1"/>
          </p:cNvSpPr>
          <p:nvPr/>
        </p:nvSpPr>
        <p:spPr bwMode="auto">
          <a:xfrm>
            <a:off x="4227513" y="5724525"/>
            <a:ext cx="328612" cy="442913"/>
          </a:xfrm>
          <a:prstGeom prst="rect">
            <a:avLst/>
          </a:prstGeom>
          <a:noFill/>
          <a:ln w="9525">
            <a:noFill/>
            <a:miter lim="800000"/>
            <a:headEnd/>
            <a:tailEnd/>
          </a:ln>
        </p:spPr>
        <p:txBody>
          <a:bodyPr/>
          <a:lstStyle/>
          <a:p>
            <a:endParaRPr lang="en-US"/>
          </a:p>
        </p:txBody>
      </p:sp>
      <p:sp>
        <p:nvSpPr>
          <p:cNvPr id="54321" name="Rectangle 49"/>
          <p:cNvSpPr>
            <a:spLocks noChangeArrowheads="1"/>
          </p:cNvSpPr>
          <p:nvPr/>
        </p:nvSpPr>
        <p:spPr bwMode="auto">
          <a:xfrm>
            <a:off x="4227513"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20</a:t>
            </a:r>
            <a:endParaRPr lang="en-US" sz="1800">
              <a:latin typeface="Arial" pitchFamily="34" charset="0"/>
            </a:endParaRPr>
          </a:p>
        </p:txBody>
      </p:sp>
      <p:sp>
        <p:nvSpPr>
          <p:cNvPr id="54322" name="Rectangle 50"/>
          <p:cNvSpPr>
            <a:spLocks noChangeArrowheads="1"/>
          </p:cNvSpPr>
          <p:nvPr/>
        </p:nvSpPr>
        <p:spPr bwMode="auto">
          <a:xfrm>
            <a:off x="4884738" y="5724525"/>
            <a:ext cx="328612" cy="442913"/>
          </a:xfrm>
          <a:prstGeom prst="rect">
            <a:avLst/>
          </a:prstGeom>
          <a:noFill/>
          <a:ln w="9525">
            <a:noFill/>
            <a:miter lim="800000"/>
            <a:headEnd/>
            <a:tailEnd/>
          </a:ln>
        </p:spPr>
        <p:txBody>
          <a:bodyPr/>
          <a:lstStyle/>
          <a:p>
            <a:endParaRPr lang="en-US"/>
          </a:p>
        </p:txBody>
      </p:sp>
      <p:sp>
        <p:nvSpPr>
          <p:cNvPr id="54323" name="Rectangle 51"/>
          <p:cNvSpPr>
            <a:spLocks noChangeArrowheads="1"/>
          </p:cNvSpPr>
          <p:nvPr/>
        </p:nvSpPr>
        <p:spPr bwMode="auto">
          <a:xfrm>
            <a:off x="48847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25</a:t>
            </a:r>
            <a:endParaRPr lang="en-US" sz="1800">
              <a:latin typeface="Arial" pitchFamily="34" charset="0"/>
            </a:endParaRPr>
          </a:p>
        </p:txBody>
      </p:sp>
      <p:sp>
        <p:nvSpPr>
          <p:cNvPr id="54324" name="Rectangle 52"/>
          <p:cNvSpPr>
            <a:spLocks noChangeArrowheads="1"/>
          </p:cNvSpPr>
          <p:nvPr/>
        </p:nvSpPr>
        <p:spPr bwMode="auto">
          <a:xfrm>
            <a:off x="5562600" y="5724525"/>
            <a:ext cx="327025" cy="442913"/>
          </a:xfrm>
          <a:prstGeom prst="rect">
            <a:avLst/>
          </a:prstGeom>
          <a:noFill/>
          <a:ln w="9525">
            <a:noFill/>
            <a:miter lim="800000"/>
            <a:headEnd/>
            <a:tailEnd/>
          </a:ln>
        </p:spPr>
        <p:txBody>
          <a:bodyPr/>
          <a:lstStyle/>
          <a:p>
            <a:endParaRPr lang="en-US"/>
          </a:p>
        </p:txBody>
      </p:sp>
      <p:sp>
        <p:nvSpPr>
          <p:cNvPr id="54325" name="Rectangle 53"/>
          <p:cNvSpPr>
            <a:spLocks noChangeArrowheads="1"/>
          </p:cNvSpPr>
          <p:nvPr/>
        </p:nvSpPr>
        <p:spPr bwMode="auto">
          <a:xfrm>
            <a:off x="5562600"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30</a:t>
            </a:r>
            <a:endParaRPr lang="en-US" sz="1800">
              <a:latin typeface="Arial" pitchFamily="34" charset="0"/>
            </a:endParaRPr>
          </a:p>
        </p:txBody>
      </p:sp>
      <p:sp>
        <p:nvSpPr>
          <p:cNvPr id="54326" name="Rectangle 54"/>
          <p:cNvSpPr>
            <a:spLocks noChangeArrowheads="1"/>
          </p:cNvSpPr>
          <p:nvPr/>
        </p:nvSpPr>
        <p:spPr bwMode="auto">
          <a:xfrm>
            <a:off x="6218238" y="5724525"/>
            <a:ext cx="330200" cy="442913"/>
          </a:xfrm>
          <a:prstGeom prst="rect">
            <a:avLst/>
          </a:prstGeom>
          <a:noFill/>
          <a:ln w="9525">
            <a:noFill/>
            <a:miter lim="800000"/>
            <a:headEnd/>
            <a:tailEnd/>
          </a:ln>
        </p:spPr>
        <p:txBody>
          <a:bodyPr/>
          <a:lstStyle/>
          <a:p>
            <a:endParaRPr lang="en-US"/>
          </a:p>
        </p:txBody>
      </p:sp>
      <p:sp>
        <p:nvSpPr>
          <p:cNvPr id="54327" name="Rectangle 55"/>
          <p:cNvSpPr>
            <a:spLocks noChangeArrowheads="1"/>
          </p:cNvSpPr>
          <p:nvPr/>
        </p:nvSpPr>
        <p:spPr bwMode="auto">
          <a:xfrm>
            <a:off x="62182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35</a:t>
            </a:r>
            <a:endParaRPr lang="en-US" sz="1800">
              <a:latin typeface="Arial" pitchFamily="34" charset="0"/>
            </a:endParaRPr>
          </a:p>
        </p:txBody>
      </p:sp>
      <p:sp>
        <p:nvSpPr>
          <p:cNvPr id="54328" name="Rectangle 56"/>
          <p:cNvSpPr>
            <a:spLocks noChangeArrowheads="1"/>
          </p:cNvSpPr>
          <p:nvPr/>
        </p:nvSpPr>
        <p:spPr bwMode="auto">
          <a:xfrm>
            <a:off x="4968875" y="2509838"/>
            <a:ext cx="3721100" cy="520700"/>
          </a:xfrm>
          <a:prstGeom prst="rect">
            <a:avLst/>
          </a:prstGeom>
          <a:noFill/>
          <a:ln w="9525">
            <a:noFill/>
            <a:miter lim="800000"/>
            <a:headEnd/>
            <a:tailEnd/>
          </a:ln>
        </p:spPr>
        <p:txBody>
          <a:bodyPr/>
          <a:lstStyle/>
          <a:p>
            <a:endParaRPr lang="en-US"/>
          </a:p>
        </p:txBody>
      </p:sp>
      <p:sp>
        <p:nvSpPr>
          <p:cNvPr id="54329" name="Rectangle 57"/>
          <p:cNvSpPr>
            <a:spLocks noChangeArrowheads="1"/>
          </p:cNvSpPr>
          <p:nvPr/>
        </p:nvSpPr>
        <p:spPr bwMode="auto">
          <a:xfrm>
            <a:off x="5049838" y="2576513"/>
            <a:ext cx="711200" cy="427037"/>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1975</a:t>
            </a:r>
            <a:endParaRPr lang="en-US" sz="1800">
              <a:latin typeface="Arial" pitchFamily="34" charset="0"/>
            </a:endParaRPr>
          </a:p>
        </p:txBody>
      </p:sp>
      <p:sp>
        <p:nvSpPr>
          <p:cNvPr id="54330" name="Rectangle 58"/>
          <p:cNvSpPr>
            <a:spLocks noChangeArrowheads="1"/>
          </p:cNvSpPr>
          <p:nvPr/>
        </p:nvSpPr>
        <p:spPr bwMode="auto">
          <a:xfrm>
            <a:off x="5683250" y="2576513"/>
            <a:ext cx="119063" cy="427037"/>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a:t>
            </a:r>
            <a:endParaRPr lang="en-US" sz="1800">
              <a:latin typeface="Arial" pitchFamily="34" charset="0"/>
            </a:endParaRPr>
          </a:p>
        </p:txBody>
      </p:sp>
      <p:sp>
        <p:nvSpPr>
          <p:cNvPr id="54331" name="Rectangle 59"/>
          <p:cNvSpPr>
            <a:spLocks noChangeArrowheads="1"/>
          </p:cNvSpPr>
          <p:nvPr/>
        </p:nvSpPr>
        <p:spPr bwMode="auto">
          <a:xfrm>
            <a:off x="5489575" y="2990850"/>
            <a:ext cx="3246438" cy="520700"/>
          </a:xfrm>
          <a:prstGeom prst="rect">
            <a:avLst/>
          </a:prstGeom>
          <a:noFill/>
          <a:ln w="9525">
            <a:noFill/>
            <a:miter lim="800000"/>
            <a:headEnd/>
            <a:tailEnd/>
          </a:ln>
        </p:spPr>
        <p:txBody>
          <a:bodyPr/>
          <a:lstStyle/>
          <a:p>
            <a:endParaRPr lang="en-US"/>
          </a:p>
        </p:txBody>
      </p:sp>
      <p:sp>
        <p:nvSpPr>
          <p:cNvPr id="54332" name="Rectangle 60"/>
          <p:cNvSpPr>
            <a:spLocks noChangeArrowheads="1"/>
          </p:cNvSpPr>
          <p:nvPr/>
        </p:nvSpPr>
        <p:spPr bwMode="auto">
          <a:xfrm>
            <a:off x="5570538" y="3057525"/>
            <a:ext cx="711200" cy="427038"/>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1970</a:t>
            </a:r>
            <a:endParaRPr lang="en-US" sz="1800">
              <a:latin typeface="Arial" pitchFamily="34" charset="0"/>
            </a:endParaRPr>
          </a:p>
        </p:txBody>
      </p:sp>
      <p:sp>
        <p:nvSpPr>
          <p:cNvPr id="54333" name="Rectangle 61"/>
          <p:cNvSpPr>
            <a:spLocks noChangeArrowheads="1"/>
          </p:cNvSpPr>
          <p:nvPr/>
        </p:nvSpPr>
        <p:spPr bwMode="auto">
          <a:xfrm>
            <a:off x="6203950" y="3057525"/>
            <a:ext cx="119063" cy="427038"/>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a:t>
            </a:r>
            <a:endParaRPr lang="en-US" sz="1800">
              <a:latin typeface="Arial" pitchFamily="34" charset="0"/>
            </a:endParaRPr>
          </a:p>
        </p:txBody>
      </p:sp>
      <p:sp>
        <p:nvSpPr>
          <p:cNvPr id="54334" name="Rectangle 62"/>
          <p:cNvSpPr>
            <a:spLocks noChangeArrowheads="1"/>
          </p:cNvSpPr>
          <p:nvPr/>
        </p:nvSpPr>
        <p:spPr bwMode="auto">
          <a:xfrm>
            <a:off x="6276975" y="3949700"/>
            <a:ext cx="2457450" cy="520700"/>
          </a:xfrm>
          <a:prstGeom prst="rect">
            <a:avLst/>
          </a:prstGeom>
          <a:noFill/>
          <a:ln w="9525">
            <a:noFill/>
            <a:miter lim="800000"/>
            <a:headEnd/>
            <a:tailEnd/>
          </a:ln>
        </p:spPr>
        <p:txBody>
          <a:bodyPr/>
          <a:lstStyle/>
          <a:p>
            <a:endParaRPr lang="en-US"/>
          </a:p>
        </p:txBody>
      </p:sp>
      <p:sp>
        <p:nvSpPr>
          <p:cNvPr id="54335" name="Rectangle 63"/>
          <p:cNvSpPr>
            <a:spLocks noChangeArrowheads="1"/>
          </p:cNvSpPr>
          <p:nvPr/>
        </p:nvSpPr>
        <p:spPr bwMode="auto">
          <a:xfrm>
            <a:off x="6357938" y="4016375"/>
            <a:ext cx="711200" cy="427038"/>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1965</a:t>
            </a:r>
            <a:endParaRPr lang="en-US" sz="1800">
              <a:latin typeface="Arial" pitchFamily="34" charset="0"/>
            </a:endParaRPr>
          </a:p>
        </p:txBody>
      </p:sp>
      <p:sp>
        <p:nvSpPr>
          <p:cNvPr id="54336" name="Rectangle 64"/>
          <p:cNvSpPr>
            <a:spLocks noChangeArrowheads="1"/>
          </p:cNvSpPr>
          <p:nvPr/>
        </p:nvSpPr>
        <p:spPr bwMode="auto">
          <a:xfrm>
            <a:off x="6991350" y="4016375"/>
            <a:ext cx="119063" cy="427038"/>
          </a:xfrm>
          <a:prstGeom prst="rect">
            <a:avLst/>
          </a:prstGeom>
          <a:noFill/>
          <a:ln w="9525">
            <a:noFill/>
            <a:miter lim="800000"/>
            <a:headEnd/>
            <a:tailEnd/>
          </a:ln>
        </p:spPr>
        <p:txBody>
          <a:bodyPr wrap="none" lIns="0" tIns="0" rIns="0" bIns="0">
            <a:spAutoFit/>
          </a:bodyPr>
          <a:lstStyle/>
          <a:p>
            <a:pPr algn="l"/>
            <a:r>
              <a:rPr lang="en-US" sz="2800" b="1">
                <a:solidFill>
                  <a:srgbClr val="000000"/>
                </a:solidFill>
              </a:rPr>
              <a:t>-</a:t>
            </a:r>
            <a:endParaRPr lang="en-US" sz="1800">
              <a:latin typeface="Arial" pitchFamily="34" charset="0"/>
            </a:endParaRPr>
          </a:p>
        </p:txBody>
      </p:sp>
      <p:sp>
        <p:nvSpPr>
          <p:cNvPr id="54337" name="Rectangle 65"/>
          <p:cNvSpPr>
            <a:spLocks noChangeArrowheads="1"/>
          </p:cNvSpPr>
          <p:nvPr/>
        </p:nvSpPr>
        <p:spPr bwMode="auto">
          <a:xfrm>
            <a:off x="5281613" y="6029325"/>
            <a:ext cx="3138487" cy="458788"/>
          </a:xfrm>
          <a:prstGeom prst="rect">
            <a:avLst/>
          </a:prstGeom>
          <a:noFill/>
          <a:ln w="9525">
            <a:noFill/>
            <a:miter lim="800000"/>
            <a:headEnd/>
            <a:tailEnd/>
          </a:ln>
        </p:spPr>
        <p:txBody>
          <a:bodyPr/>
          <a:lstStyle/>
          <a:p>
            <a:endParaRPr lang="en-US"/>
          </a:p>
        </p:txBody>
      </p:sp>
      <p:sp>
        <p:nvSpPr>
          <p:cNvPr id="54338" name="Rectangle 66"/>
          <p:cNvSpPr>
            <a:spLocks noChangeArrowheads="1"/>
          </p:cNvSpPr>
          <p:nvPr/>
        </p:nvSpPr>
        <p:spPr bwMode="auto">
          <a:xfrm>
            <a:off x="5364163" y="6089650"/>
            <a:ext cx="3344862" cy="365125"/>
          </a:xfrm>
          <a:prstGeom prst="rect">
            <a:avLst/>
          </a:prstGeom>
          <a:noFill/>
          <a:ln w="9525">
            <a:noFill/>
            <a:miter lim="800000"/>
            <a:headEnd/>
            <a:tailEnd/>
          </a:ln>
        </p:spPr>
        <p:txBody>
          <a:bodyPr wrap="none" lIns="0" tIns="0" rIns="0" bIns="0">
            <a:spAutoFit/>
          </a:bodyPr>
          <a:lstStyle/>
          <a:p>
            <a:pPr algn="l"/>
            <a:r>
              <a:rPr lang="en-US" b="1">
                <a:solidFill>
                  <a:srgbClr val="000000"/>
                </a:solidFill>
              </a:rPr>
              <a:t>Duration of diabetes (yrs)</a:t>
            </a:r>
            <a:endParaRPr lang="en-US" sz="1800">
              <a:latin typeface="Arial" pitchFamily="34" charset="0"/>
            </a:endParaRPr>
          </a:p>
        </p:txBody>
      </p:sp>
      <p:sp>
        <p:nvSpPr>
          <p:cNvPr id="54339" name="Rectangle 67"/>
          <p:cNvSpPr>
            <a:spLocks noChangeArrowheads="1"/>
          </p:cNvSpPr>
          <p:nvPr/>
        </p:nvSpPr>
        <p:spPr bwMode="auto">
          <a:xfrm>
            <a:off x="1693863" y="2122488"/>
            <a:ext cx="26987" cy="3362325"/>
          </a:xfrm>
          <a:prstGeom prst="rect">
            <a:avLst/>
          </a:prstGeom>
          <a:solidFill>
            <a:srgbClr val="000000"/>
          </a:solidFill>
          <a:ln w="9525">
            <a:noFill/>
            <a:miter lim="800000"/>
            <a:headEnd/>
            <a:tailEnd/>
          </a:ln>
        </p:spPr>
        <p:txBody>
          <a:bodyPr/>
          <a:lstStyle/>
          <a:p>
            <a:endParaRPr lang="en-US"/>
          </a:p>
        </p:txBody>
      </p:sp>
      <p:sp>
        <p:nvSpPr>
          <p:cNvPr id="54340" name="Rectangle 68"/>
          <p:cNvSpPr>
            <a:spLocks noChangeArrowheads="1"/>
          </p:cNvSpPr>
          <p:nvPr/>
        </p:nvSpPr>
        <p:spPr bwMode="auto">
          <a:xfrm>
            <a:off x="1624013" y="5470525"/>
            <a:ext cx="161925" cy="30163"/>
          </a:xfrm>
          <a:prstGeom prst="rect">
            <a:avLst/>
          </a:prstGeom>
          <a:solidFill>
            <a:srgbClr val="000000"/>
          </a:solidFill>
          <a:ln w="9525">
            <a:noFill/>
            <a:miter lim="800000"/>
            <a:headEnd/>
            <a:tailEnd/>
          </a:ln>
        </p:spPr>
        <p:txBody>
          <a:bodyPr/>
          <a:lstStyle/>
          <a:p>
            <a:endParaRPr lang="en-US"/>
          </a:p>
        </p:txBody>
      </p:sp>
      <p:sp>
        <p:nvSpPr>
          <p:cNvPr id="54341" name="Rectangle 69"/>
          <p:cNvSpPr>
            <a:spLocks noChangeArrowheads="1"/>
          </p:cNvSpPr>
          <p:nvPr/>
        </p:nvSpPr>
        <p:spPr bwMode="auto">
          <a:xfrm>
            <a:off x="1624013" y="4791075"/>
            <a:ext cx="161925" cy="30163"/>
          </a:xfrm>
          <a:prstGeom prst="rect">
            <a:avLst/>
          </a:prstGeom>
          <a:solidFill>
            <a:srgbClr val="000000"/>
          </a:solidFill>
          <a:ln w="9525">
            <a:noFill/>
            <a:miter lim="800000"/>
            <a:headEnd/>
            <a:tailEnd/>
          </a:ln>
        </p:spPr>
        <p:txBody>
          <a:bodyPr/>
          <a:lstStyle/>
          <a:p>
            <a:endParaRPr lang="en-US"/>
          </a:p>
        </p:txBody>
      </p:sp>
      <p:sp>
        <p:nvSpPr>
          <p:cNvPr id="54342" name="Freeform 70"/>
          <p:cNvSpPr>
            <a:spLocks/>
          </p:cNvSpPr>
          <p:nvPr/>
        </p:nvSpPr>
        <p:spPr bwMode="auto">
          <a:xfrm>
            <a:off x="1624013" y="4129088"/>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343" name="Freeform 71"/>
          <p:cNvSpPr>
            <a:spLocks/>
          </p:cNvSpPr>
          <p:nvPr/>
        </p:nvSpPr>
        <p:spPr bwMode="auto">
          <a:xfrm>
            <a:off x="1624013" y="3449638"/>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344" name="Rectangle 72"/>
          <p:cNvSpPr>
            <a:spLocks noChangeArrowheads="1"/>
          </p:cNvSpPr>
          <p:nvPr/>
        </p:nvSpPr>
        <p:spPr bwMode="auto">
          <a:xfrm>
            <a:off x="1624013" y="2789238"/>
            <a:ext cx="161925" cy="30162"/>
          </a:xfrm>
          <a:prstGeom prst="rect">
            <a:avLst/>
          </a:prstGeom>
          <a:solidFill>
            <a:srgbClr val="000000"/>
          </a:solidFill>
          <a:ln w="9525">
            <a:noFill/>
            <a:miter lim="800000"/>
            <a:headEnd/>
            <a:tailEnd/>
          </a:ln>
        </p:spPr>
        <p:txBody>
          <a:bodyPr/>
          <a:lstStyle/>
          <a:p>
            <a:endParaRPr lang="en-US"/>
          </a:p>
        </p:txBody>
      </p:sp>
      <p:sp>
        <p:nvSpPr>
          <p:cNvPr id="54345" name="Freeform 73"/>
          <p:cNvSpPr>
            <a:spLocks/>
          </p:cNvSpPr>
          <p:nvPr/>
        </p:nvSpPr>
        <p:spPr bwMode="auto">
          <a:xfrm>
            <a:off x="1624013" y="2108200"/>
            <a:ext cx="161925" cy="31750"/>
          </a:xfrm>
          <a:custGeom>
            <a:avLst/>
            <a:gdLst>
              <a:gd name="T0" fmla="*/ 0 w 205"/>
              <a:gd name="T1" fmla="*/ 0 h 20"/>
              <a:gd name="T2" fmla="*/ 0 w 205"/>
              <a:gd name="T3" fmla="*/ 19 h 20"/>
              <a:gd name="T4" fmla="*/ 205 w 205"/>
              <a:gd name="T5" fmla="*/ 20 h 20"/>
              <a:gd name="T6" fmla="*/ 205 w 205"/>
              <a:gd name="T7" fmla="*/ 1 h 20"/>
              <a:gd name="T8" fmla="*/ 0 w 205"/>
              <a:gd name="T9" fmla="*/ 0 h 20"/>
              <a:gd name="T10" fmla="*/ 0 60000 65536"/>
              <a:gd name="T11" fmla="*/ 0 60000 65536"/>
              <a:gd name="T12" fmla="*/ 0 60000 65536"/>
              <a:gd name="T13" fmla="*/ 0 60000 65536"/>
              <a:gd name="T14" fmla="*/ 0 60000 65536"/>
              <a:gd name="T15" fmla="*/ 0 w 205"/>
              <a:gd name="T16" fmla="*/ 0 h 20"/>
              <a:gd name="T17" fmla="*/ 205 w 205"/>
              <a:gd name="T18" fmla="*/ 20 h 20"/>
            </a:gdLst>
            <a:ahLst/>
            <a:cxnLst>
              <a:cxn ang="T10">
                <a:pos x="T0" y="T1"/>
              </a:cxn>
              <a:cxn ang="T11">
                <a:pos x="T2" y="T3"/>
              </a:cxn>
              <a:cxn ang="T12">
                <a:pos x="T4" y="T5"/>
              </a:cxn>
              <a:cxn ang="T13">
                <a:pos x="T6" y="T7"/>
              </a:cxn>
              <a:cxn ang="T14">
                <a:pos x="T8" y="T9"/>
              </a:cxn>
            </a:cxnLst>
            <a:rect l="T15" t="T16" r="T17" b="T18"/>
            <a:pathLst>
              <a:path w="205" h="20">
                <a:moveTo>
                  <a:pt x="0" y="0"/>
                </a:moveTo>
                <a:lnTo>
                  <a:pt x="0" y="19"/>
                </a:lnTo>
                <a:lnTo>
                  <a:pt x="205" y="20"/>
                </a:lnTo>
                <a:lnTo>
                  <a:pt x="205" y="1"/>
                </a:lnTo>
                <a:lnTo>
                  <a:pt x="0" y="0"/>
                </a:lnTo>
                <a:close/>
              </a:path>
            </a:pathLst>
          </a:custGeom>
          <a:solidFill>
            <a:srgbClr val="000000"/>
          </a:solidFill>
          <a:ln w="9525">
            <a:noFill/>
            <a:round/>
            <a:headEnd/>
            <a:tailEnd/>
          </a:ln>
        </p:spPr>
        <p:txBody>
          <a:bodyPr/>
          <a:lstStyle/>
          <a:p>
            <a:endParaRPr lang="en-US"/>
          </a:p>
        </p:txBody>
      </p:sp>
      <p:sp>
        <p:nvSpPr>
          <p:cNvPr id="54346" name="Rectangle 74"/>
          <p:cNvSpPr>
            <a:spLocks noChangeArrowheads="1"/>
          </p:cNvSpPr>
          <p:nvPr/>
        </p:nvSpPr>
        <p:spPr bwMode="auto">
          <a:xfrm>
            <a:off x="1706563" y="5470525"/>
            <a:ext cx="4654550" cy="30163"/>
          </a:xfrm>
          <a:prstGeom prst="rect">
            <a:avLst/>
          </a:prstGeom>
          <a:solidFill>
            <a:srgbClr val="000000"/>
          </a:solidFill>
          <a:ln w="9525">
            <a:noFill/>
            <a:miter lim="800000"/>
            <a:headEnd/>
            <a:tailEnd/>
          </a:ln>
        </p:spPr>
        <p:txBody>
          <a:bodyPr/>
          <a:lstStyle/>
          <a:p>
            <a:endParaRPr lang="en-US"/>
          </a:p>
        </p:txBody>
      </p:sp>
      <p:sp>
        <p:nvSpPr>
          <p:cNvPr id="54347" name="Rectangle 75"/>
          <p:cNvSpPr>
            <a:spLocks noChangeArrowheads="1"/>
          </p:cNvSpPr>
          <p:nvPr/>
        </p:nvSpPr>
        <p:spPr bwMode="auto">
          <a:xfrm>
            <a:off x="1693863" y="5405438"/>
            <a:ext cx="26987" cy="158750"/>
          </a:xfrm>
          <a:prstGeom prst="rect">
            <a:avLst/>
          </a:prstGeom>
          <a:solidFill>
            <a:srgbClr val="000000"/>
          </a:solidFill>
          <a:ln w="9525">
            <a:noFill/>
            <a:miter lim="800000"/>
            <a:headEnd/>
            <a:tailEnd/>
          </a:ln>
        </p:spPr>
        <p:txBody>
          <a:bodyPr/>
          <a:lstStyle/>
          <a:p>
            <a:endParaRPr lang="en-US"/>
          </a:p>
        </p:txBody>
      </p:sp>
      <p:sp>
        <p:nvSpPr>
          <p:cNvPr id="54348" name="Rectangle 76"/>
          <p:cNvSpPr>
            <a:spLocks noChangeArrowheads="1"/>
          </p:cNvSpPr>
          <p:nvPr/>
        </p:nvSpPr>
        <p:spPr bwMode="auto">
          <a:xfrm>
            <a:off x="2349500" y="5405438"/>
            <a:ext cx="26988" cy="158750"/>
          </a:xfrm>
          <a:prstGeom prst="rect">
            <a:avLst/>
          </a:prstGeom>
          <a:solidFill>
            <a:srgbClr val="000000"/>
          </a:solidFill>
          <a:ln w="9525">
            <a:noFill/>
            <a:miter lim="800000"/>
            <a:headEnd/>
            <a:tailEnd/>
          </a:ln>
        </p:spPr>
        <p:txBody>
          <a:bodyPr/>
          <a:lstStyle/>
          <a:p>
            <a:endParaRPr lang="en-US"/>
          </a:p>
        </p:txBody>
      </p:sp>
      <p:sp>
        <p:nvSpPr>
          <p:cNvPr id="54349" name="Freeform 77"/>
          <p:cNvSpPr>
            <a:spLocks/>
          </p:cNvSpPr>
          <p:nvPr/>
        </p:nvSpPr>
        <p:spPr bwMode="auto">
          <a:xfrm>
            <a:off x="3025775" y="5405438"/>
            <a:ext cx="28575" cy="158750"/>
          </a:xfrm>
          <a:custGeom>
            <a:avLst/>
            <a:gdLst>
              <a:gd name="T0" fmla="*/ 0 w 35"/>
              <a:gd name="T1" fmla="*/ 100 h 100"/>
              <a:gd name="T2" fmla="*/ 33 w 35"/>
              <a:gd name="T3" fmla="*/ 100 h 100"/>
              <a:gd name="T4" fmla="*/ 35 w 35"/>
              <a:gd name="T5" fmla="*/ 0 h 100"/>
              <a:gd name="T6" fmla="*/ 1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3" y="100"/>
                </a:lnTo>
                <a:lnTo>
                  <a:pt x="35" y="0"/>
                </a:lnTo>
                <a:lnTo>
                  <a:pt x="1" y="0"/>
                </a:lnTo>
                <a:lnTo>
                  <a:pt x="0" y="100"/>
                </a:lnTo>
                <a:close/>
              </a:path>
            </a:pathLst>
          </a:custGeom>
          <a:solidFill>
            <a:srgbClr val="000000"/>
          </a:solidFill>
          <a:ln w="9525">
            <a:noFill/>
            <a:round/>
            <a:headEnd/>
            <a:tailEnd/>
          </a:ln>
        </p:spPr>
        <p:txBody>
          <a:bodyPr/>
          <a:lstStyle/>
          <a:p>
            <a:endParaRPr lang="en-US"/>
          </a:p>
        </p:txBody>
      </p:sp>
      <p:sp>
        <p:nvSpPr>
          <p:cNvPr id="54350" name="Freeform 78"/>
          <p:cNvSpPr>
            <a:spLocks/>
          </p:cNvSpPr>
          <p:nvPr/>
        </p:nvSpPr>
        <p:spPr bwMode="auto">
          <a:xfrm>
            <a:off x="3681413"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351" name="Freeform 79"/>
          <p:cNvSpPr>
            <a:spLocks/>
          </p:cNvSpPr>
          <p:nvPr/>
        </p:nvSpPr>
        <p:spPr bwMode="auto">
          <a:xfrm>
            <a:off x="4357688"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352" name="Freeform 80"/>
          <p:cNvSpPr>
            <a:spLocks/>
          </p:cNvSpPr>
          <p:nvPr/>
        </p:nvSpPr>
        <p:spPr bwMode="auto">
          <a:xfrm>
            <a:off x="5014913" y="5405438"/>
            <a:ext cx="28575" cy="158750"/>
          </a:xfrm>
          <a:custGeom>
            <a:avLst/>
            <a:gdLst>
              <a:gd name="T0" fmla="*/ 0 w 36"/>
              <a:gd name="T1" fmla="*/ 100 h 100"/>
              <a:gd name="T2" fmla="*/ 34 w 36"/>
              <a:gd name="T3" fmla="*/ 100 h 100"/>
              <a:gd name="T4" fmla="*/ 36 w 36"/>
              <a:gd name="T5" fmla="*/ 0 h 100"/>
              <a:gd name="T6" fmla="*/ 2 w 36"/>
              <a:gd name="T7" fmla="*/ 0 h 100"/>
              <a:gd name="T8" fmla="*/ 0 w 36"/>
              <a:gd name="T9" fmla="*/ 100 h 100"/>
              <a:gd name="T10" fmla="*/ 0 60000 65536"/>
              <a:gd name="T11" fmla="*/ 0 60000 65536"/>
              <a:gd name="T12" fmla="*/ 0 60000 65536"/>
              <a:gd name="T13" fmla="*/ 0 60000 65536"/>
              <a:gd name="T14" fmla="*/ 0 60000 65536"/>
              <a:gd name="T15" fmla="*/ 0 w 36"/>
              <a:gd name="T16" fmla="*/ 0 h 100"/>
              <a:gd name="T17" fmla="*/ 36 w 36"/>
              <a:gd name="T18" fmla="*/ 100 h 100"/>
            </a:gdLst>
            <a:ahLst/>
            <a:cxnLst>
              <a:cxn ang="T10">
                <a:pos x="T0" y="T1"/>
              </a:cxn>
              <a:cxn ang="T11">
                <a:pos x="T2" y="T3"/>
              </a:cxn>
              <a:cxn ang="T12">
                <a:pos x="T4" y="T5"/>
              </a:cxn>
              <a:cxn ang="T13">
                <a:pos x="T6" y="T7"/>
              </a:cxn>
              <a:cxn ang="T14">
                <a:pos x="T8" y="T9"/>
              </a:cxn>
            </a:cxnLst>
            <a:rect l="T15" t="T16" r="T17" b="T18"/>
            <a:pathLst>
              <a:path w="36" h="100">
                <a:moveTo>
                  <a:pt x="0" y="100"/>
                </a:moveTo>
                <a:lnTo>
                  <a:pt x="34" y="100"/>
                </a:lnTo>
                <a:lnTo>
                  <a:pt x="36" y="0"/>
                </a:lnTo>
                <a:lnTo>
                  <a:pt x="2" y="0"/>
                </a:lnTo>
                <a:lnTo>
                  <a:pt x="0" y="100"/>
                </a:lnTo>
                <a:close/>
              </a:path>
            </a:pathLst>
          </a:custGeom>
          <a:solidFill>
            <a:srgbClr val="000000"/>
          </a:solidFill>
          <a:ln w="9525">
            <a:noFill/>
            <a:round/>
            <a:headEnd/>
            <a:tailEnd/>
          </a:ln>
        </p:spPr>
        <p:txBody>
          <a:bodyPr/>
          <a:lstStyle/>
          <a:p>
            <a:endParaRPr lang="en-US"/>
          </a:p>
        </p:txBody>
      </p:sp>
      <p:sp>
        <p:nvSpPr>
          <p:cNvPr id="54353" name="Freeform 81"/>
          <p:cNvSpPr>
            <a:spLocks/>
          </p:cNvSpPr>
          <p:nvPr/>
        </p:nvSpPr>
        <p:spPr bwMode="auto">
          <a:xfrm>
            <a:off x="5692775" y="5405438"/>
            <a:ext cx="28575" cy="158750"/>
          </a:xfrm>
          <a:custGeom>
            <a:avLst/>
            <a:gdLst>
              <a:gd name="T0" fmla="*/ 0 w 35"/>
              <a:gd name="T1" fmla="*/ 100 h 100"/>
              <a:gd name="T2" fmla="*/ 34 w 35"/>
              <a:gd name="T3" fmla="*/ 100 h 100"/>
              <a:gd name="T4" fmla="*/ 35 w 35"/>
              <a:gd name="T5" fmla="*/ 0 h 100"/>
              <a:gd name="T6" fmla="*/ 2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4" y="100"/>
                </a:lnTo>
                <a:lnTo>
                  <a:pt x="35" y="0"/>
                </a:lnTo>
                <a:lnTo>
                  <a:pt x="2" y="0"/>
                </a:lnTo>
                <a:lnTo>
                  <a:pt x="0" y="100"/>
                </a:lnTo>
                <a:close/>
              </a:path>
            </a:pathLst>
          </a:custGeom>
          <a:solidFill>
            <a:srgbClr val="000000"/>
          </a:solidFill>
          <a:ln w="9525">
            <a:noFill/>
            <a:round/>
            <a:headEnd/>
            <a:tailEnd/>
          </a:ln>
        </p:spPr>
        <p:txBody>
          <a:bodyPr/>
          <a:lstStyle/>
          <a:p>
            <a:endParaRPr lang="en-US"/>
          </a:p>
        </p:txBody>
      </p:sp>
      <p:sp>
        <p:nvSpPr>
          <p:cNvPr id="54354" name="Freeform 82"/>
          <p:cNvSpPr>
            <a:spLocks/>
          </p:cNvSpPr>
          <p:nvPr/>
        </p:nvSpPr>
        <p:spPr bwMode="auto">
          <a:xfrm>
            <a:off x="6348413" y="5405438"/>
            <a:ext cx="28575" cy="158750"/>
          </a:xfrm>
          <a:custGeom>
            <a:avLst/>
            <a:gdLst>
              <a:gd name="T0" fmla="*/ 0 w 35"/>
              <a:gd name="T1" fmla="*/ 100 h 100"/>
              <a:gd name="T2" fmla="*/ 33 w 35"/>
              <a:gd name="T3" fmla="*/ 100 h 100"/>
              <a:gd name="T4" fmla="*/ 35 w 35"/>
              <a:gd name="T5" fmla="*/ 0 h 100"/>
              <a:gd name="T6" fmla="*/ 1 w 35"/>
              <a:gd name="T7" fmla="*/ 0 h 100"/>
              <a:gd name="T8" fmla="*/ 0 w 35"/>
              <a:gd name="T9" fmla="*/ 100 h 100"/>
              <a:gd name="T10" fmla="*/ 0 60000 65536"/>
              <a:gd name="T11" fmla="*/ 0 60000 65536"/>
              <a:gd name="T12" fmla="*/ 0 60000 65536"/>
              <a:gd name="T13" fmla="*/ 0 60000 65536"/>
              <a:gd name="T14" fmla="*/ 0 60000 65536"/>
              <a:gd name="T15" fmla="*/ 0 w 35"/>
              <a:gd name="T16" fmla="*/ 0 h 100"/>
              <a:gd name="T17" fmla="*/ 35 w 35"/>
              <a:gd name="T18" fmla="*/ 100 h 100"/>
            </a:gdLst>
            <a:ahLst/>
            <a:cxnLst>
              <a:cxn ang="T10">
                <a:pos x="T0" y="T1"/>
              </a:cxn>
              <a:cxn ang="T11">
                <a:pos x="T2" y="T3"/>
              </a:cxn>
              <a:cxn ang="T12">
                <a:pos x="T4" y="T5"/>
              </a:cxn>
              <a:cxn ang="T13">
                <a:pos x="T6" y="T7"/>
              </a:cxn>
              <a:cxn ang="T14">
                <a:pos x="T8" y="T9"/>
              </a:cxn>
            </a:cxnLst>
            <a:rect l="T15" t="T16" r="T17" b="T18"/>
            <a:pathLst>
              <a:path w="35" h="100">
                <a:moveTo>
                  <a:pt x="0" y="100"/>
                </a:moveTo>
                <a:lnTo>
                  <a:pt x="33" y="100"/>
                </a:lnTo>
                <a:lnTo>
                  <a:pt x="35" y="0"/>
                </a:lnTo>
                <a:lnTo>
                  <a:pt x="1" y="0"/>
                </a:lnTo>
                <a:lnTo>
                  <a:pt x="0" y="100"/>
                </a:lnTo>
                <a:close/>
              </a:path>
            </a:pathLst>
          </a:custGeom>
          <a:solidFill>
            <a:srgbClr val="000000"/>
          </a:solidFill>
          <a:ln w="9525">
            <a:noFill/>
            <a:round/>
            <a:headEnd/>
            <a:tailEnd/>
          </a:ln>
        </p:spPr>
        <p:txBody>
          <a:bodyPr/>
          <a:lstStyle/>
          <a:p>
            <a:endParaRPr lang="en-US"/>
          </a:p>
        </p:txBody>
      </p:sp>
      <p:sp>
        <p:nvSpPr>
          <p:cNvPr id="54355" name="Freeform 83"/>
          <p:cNvSpPr>
            <a:spLocks/>
          </p:cNvSpPr>
          <p:nvPr/>
        </p:nvSpPr>
        <p:spPr bwMode="auto">
          <a:xfrm>
            <a:off x="1693863" y="2098675"/>
            <a:ext cx="4560887" cy="2327275"/>
          </a:xfrm>
          <a:custGeom>
            <a:avLst/>
            <a:gdLst>
              <a:gd name="T0" fmla="*/ 155 w 5746"/>
              <a:gd name="T1" fmla="*/ 81 h 1466"/>
              <a:gd name="T2" fmla="*/ 352 w 5746"/>
              <a:gd name="T3" fmla="*/ 83 h 1466"/>
              <a:gd name="T4" fmla="*/ 504 w 5746"/>
              <a:gd name="T5" fmla="*/ 83 h 1466"/>
              <a:gd name="T6" fmla="*/ 843 w 5746"/>
              <a:gd name="T7" fmla="*/ 96 h 1466"/>
              <a:gd name="T8" fmla="*/ 1021 w 5746"/>
              <a:gd name="T9" fmla="*/ 96 h 1466"/>
              <a:gd name="T10" fmla="*/ 1360 w 5746"/>
              <a:gd name="T11" fmla="*/ 109 h 1466"/>
              <a:gd name="T12" fmla="*/ 1512 w 5746"/>
              <a:gd name="T13" fmla="*/ 109 h 1466"/>
              <a:gd name="T14" fmla="*/ 1851 w 5746"/>
              <a:gd name="T15" fmla="*/ 121 h 1466"/>
              <a:gd name="T16" fmla="*/ 2018 w 5746"/>
              <a:gd name="T17" fmla="*/ 170 h 1466"/>
              <a:gd name="T18" fmla="*/ 2184 w 5746"/>
              <a:gd name="T19" fmla="*/ 197 h 1466"/>
              <a:gd name="T20" fmla="*/ 2523 w 5746"/>
              <a:gd name="T21" fmla="*/ 209 h 1466"/>
              <a:gd name="T22" fmla="*/ 2690 w 5746"/>
              <a:gd name="T23" fmla="*/ 258 h 1466"/>
              <a:gd name="T24" fmla="*/ 2841 w 5746"/>
              <a:gd name="T25" fmla="*/ 320 h 1466"/>
              <a:gd name="T26" fmla="*/ 3023 w 5746"/>
              <a:gd name="T27" fmla="*/ 384 h 1466"/>
              <a:gd name="T28" fmla="*/ 3364 w 5746"/>
              <a:gd name="T29" fmla="*/ 473 h 1466"/>
              <a:gd name="T30" fmla="*/ 3519 w 5746"/>
              <a:gd name="T31" fmla="*/ 511 h 1466"/>
              <a:gd name="T32" fmla="*/ 3711 w 5746"/>
              <a:gd name="T33" fmla="*/ 532 h 1466"/>
              <a:gd name="T34" fmla="*/ 3853 w 5746"/>
              <a:gd name="T35" fmla="*/ 623 h 1466"/>
              <a:gd name="T36" fmla="*/ 4189 w 5746"/>
              <a:gd name="T37" fmla="*/ 713 h 1466"/>
              <a:gd name="T38" fmla="*/ 4383 w 5746"/>
              <a:gd name="T39" fmla="*/ 733 h 1466"/>
              <a:gd name="T40" fmla="*/ 4537 w 5746"/>
              <a:gd name="T41" fmla="*/ 809 h 1466"/>
              <a:gd name="T42" fmla="*/ 4697 w 5746"/>
              <a:gd name="T43" fmla="*/ 924 h 1466"/>
              <a:gd name="T44" fmla="*/ 5039 w 5746"/>
              <a:gd name="T45" fmla="*/ 1064 h 1466"/>
              <a:gd name="T46" fmla="*/ 5185 w 5746"/>
              <a:gd name="T47" fmla="*/ 1185 h 1466"/>
              <a:gd name="T48" fmla="*/ 5371 w 5746"/>
              <a:gd name="T49" fmla="*/ 1315 h 1466"/>
              <a:gd name="T50" fmla="*/ 5709 w 5746"/>
              <a:gd name="T51" fmla="*/ 1466 h 1466"/>
              <a:gd name="T52" fmla="*/ 5546 w 5746"/>
              <a:gd name="T53" fmla="*/ 1376 h 1466"/>
              <a:gd name="T54" fmla="*/ 5391 w 5746"/>
              <a:gd name="T55" fmla="*/ 1301 h 1466"/>
              <a:gd name="T56" fmla="*/ 5210 w 5746"/>
              <a:gd name="T57" fmla="*/ 1175 h 1466"/>
              <a:gd name="T58" fmla="*/ 5078 w 5746"/>
              <a:gd name="T59" fmla="*/ 1036 h 1466"/>
              <a:gd name="T60" fmla="*/ 4874 w 5746"/>
              <a:gd name="T61" fmla="*/ 986 h 1466"/>
              <a:gd name="T62" fmla="*/ 4719 w 5746"/>
              <a:gd name="T63" fmla="*/ 910 h 1466"/>
              <a:gd name="T64" fmla="*/ 4559 w 5746"/>
              <a:gd name="T65" fmla="*/ 796 h 1466"/>
              <a:gd name="T66" fmla="*/ 4395 w 5746"/>
              <a:gd name="T67" fmla="*/ 717 h 1466"/>
              <a:gd name="T68" fmla="*/ 4216 w 5746"/>
              <a:gd name="T69" fmla="*/ 680 h 1466"/>
              <a:gd name="T70" fmla="*/ 4061 w 5746"/>
              <a:gd name="T71" fmla="*/ 642 h 1466"/>
              <a:gd name="T72" fmla="*/ 3889 w 5746"/>
              <a:gd name="T73" fmla="*/ 594 h 1466"/>
              <a:gd name="T74" fmla="*/ 3723 w 5746"/>
              <a:gd name="T75" fmla="*/ 516 h 1466"/>
              <a:gd name="T76" fmla="*/ 3545 w 5746"/>
              <a:gd name="T77" fmla="*/ 478 h 1466"/>
              <a:gd name="T78" fmla="*/ 3208 w 5746"/>
              <a:gd name="T79" fmla="*/ 402 h 1466"/>
              <a:gd name="T80" fmla="*/ 3055 w 5746"/>
              <a:gd name="T81" fmla="*/ 353 h 1466"/>
              <a:gd name="T82" fmla="*/ 2877 w 5746"/>
              <a:gd name="T83" fmla="*/ 290 h 1466"/>
              <a:gd name="T84" fmla="*/ 2724 w 5746"/>
              <a:gd name="T85" fmla="*/ 228 h 1466"/>
              <a:gd name="T86" fmla="*/ 2536 w 5746"/>
              <a:gd name="T87" fmla="*/ 175 h 1466"/>
              <a:gd name="T88" fmla="*/ 2369 w 5746"/>
              <a:gd name="T89" fmla="*/ 191 h 1466"/>
              <a:gd name="T90" fmla="*/ 2187 w 5746"/>
              <a:gd name="T91" fmla="*/ 179 h 1466"/>
              <a:gd name="T92" fmla="*/ 2033 w 5746"/>
              <a:gd name="T93" fmla="*/ 154 h 1466"/>
              <a:gd name="T94" fmla="*/ 1864 w 5746"/>
              <a:gd name="T95" fmla="*/ 87 h 1466"/>
              <a:gd name="T96" fmla="*/ 1696 w 5746"/>
              <a:gd name="T97" fmla="*/ 103 h 1466"/>
              <a:gd name="T98" fmla="*/ 1515 w 5746"/>
              <a:gd name="T99" fmla="*/ 73 h 1466"/>
              <a:gd name="T100" fmla="*/ 1179 w 5746"/>
              <a:gd name="T101" fmla="*/ 91 h 1466"/>
              <a:gd name="T102" fmla="*/ 1024 w 5746"/>
              <a:gd name="T103" fmla="*/ 60 h 1466"/>
              <a:gd name="T104" fmla="*/ 688 w 5746"/>
              <a:gd name="T105" fmla="*/ 78 h 1466"/>
              <a:gd name="T106" fmla="*/ 507 w 5746"/>
              <a:gd name="T107" fmla="*/ 47 h 1466"/>
              <a:gd name="T108" fmla="*/ 171 w 5746"/>
              <a:gd name="T109" fmla="*/ 65 h 1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46"/>
              <a:gd name="T166" fmla="*/ 0 h 1466"/>
              <a:gd name="T167" fmla="*/ 5746 w 5746"/>
              <a:gd name="T168" fmla="*/ 1466 h 14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46" h="1466">
                <a:moveTo>
                  <a:pt x="32" y="0"/>
                </a:moveTo>
                <a:lnTo>
                  <a:pt x="0" y="31"/>
                </a:lnTo>
                <a:lnTo>
                  <a:pt x="155" y="81"/>
                </a:lnTo>
                <a:lnTo>
                  <a:pt x="159" y="82"/>
                </a:lnTo>
                <a:lnTo>
                  <a:pt x="171" y="83"/>
                </a:lnTo>
                <a:lnTo>
                  <a:pt x="352" y="83"/>
                </a:lnTo>
                <a:lnTo>
                  <a:pt x="507" y="83"/>
                </a:lnTo>
                <a:lnTo>
                  <a:pt x="507" y="65"/>
                </a:lnTo>
                <a:lnTo>
                  <a:pt x="504" y="83"/>
                </a:lnTo>
                <a:lnTo>
                  <a:pt x="685" y="96"/>
                </a:lnTo>
                <a:lnTo>
                  <a:pt x="688" y="96"/>
                </a:lnTo>
                <a:lnTo>
                  <a:pt x="843" y="96"/>
                </a:lnTo>
                <a:lnTo>
                  <a:pt x="1024" y="96"/>
                </a:lnTo>
                <a:lnTo>
                  <a:pt x="1024" y="78"/>
                </a:lnTo>
                <a:lnTo>
                  <a:pt x="1021" y="96"/>
                </a:lnTo>
                <a:lnTo>
                  <a:pt x="1176" y="109"/>
                </a:lnTo>
                <a:lnTo>
                  <a:pt x="1179" y="109"/>
                </a:lnTo>
                <a:lnTo>
                  <a:pt x="1360" y="109"/>
                </a:lnTo>
                <a:lnTo>
                  <a:pt x="1515" y="109"/>
                </a:lnTo>
                <a:lnTo>
                  <a:pt x="1515" y="91"/>
                </a:lnTo>
                <a:lnTo>
                  <a:pt x="1512" y="109"/>
                </a:lnTo>
                <a:lnTo>
                  <a:pt x="1693" y="121"/>
                </a:lnTo>
                <a:lnTo>
                  <a:pt x="1696" y="121"/>
                </a:lnTo>
                <a:lnTo>
                  <a:pt x="1851" y="121"/>
                </a:lnTo>
                <a:lnTo>
                  <a:pt x="1851" y="103"/>
                </a:lnTo>
                <a:lnTo>
                  <a:pt x="1837" y="119"/>
                </a:lnTo>
                <a:lnTo>
                  <a:pt x="2018" y="170"/>
                </a:lnTo>
                <a:lnTo>
                  <a:pt x="2024" y="171"/>
                </a:lnTo>
                <a:lnTo>
                  <a:pt x="2178" y="196"/>
                </a:lnTo>
                <a:lnTo>
                  <a:pt x="2184" y="197"/>
                </a:lnTo>
                <a:lnTo>
                  <a:pt x="2365" y="209"/>
                </a:lnTo>
                <a:lnTo>
                  <a:pt x="2369" y="209"/>
                </a:lnTo>
                <a:lnTo>
                  <a:pt x="2523" y="209"/>
                </a:lnTo>
                <a:lnTo>
                  <a:pt x="2523" y="191"/>
                </a:lnTo>
                <a:lnTo>
                  <a:pt x="2509" y="207"/>
                </a:lnTo>
                <a:lnTo>
                  <a:pt x="2690" y="258"/>
                </a:lnTo>
                <a:lnTo>
                  <a:pt x="2705" y="242"/>
                </a:lnTo>
                <a:lnTo>
                  <a:pt x="2687" y="257"/>
                </a:lnTo>
                <a:lnTo>
                  <a:pt x="2841" y="320"/>
                </a:lnTo>
                <a:lnTo>
                  <a:pt x="2843" y="320"/>
                </a:lnTo>
                <a:lnTo>
                  <a:pt x="3023" y="383"/>
                </a:lnTo>
                <a:lnTo>
                  <a:pt x="3023" y="384"/>
                </a:lnTo>
                <a:lnTo>
                  <a:pt x="3179" y="434"/>
                </a:lnTo>
                <a:lnTo>
                  <a:pt x="3185" y="435"/>
                </a:lnTo>
                <a:lnTo>
                  <a:pt x="3364" y="473"/>
                </a:lnTo>
                <a:lnTo>
                  <a:pt x="3375" y="456"/>
                </a:lnTo>
                <a:lnTo>
                  <a:pt x="3362" y="473"/>
                </a:lnTo>
                <a:lnTo>
                  <a:pt x="3519" y="511"/>
                </a:lnTo>
                <a:lnTo>
                  <a:pt x="3521" y="511"/>
                </a:lnTo>
                <a:lnTo>
                  <a:pt x="3700" y="549"/>
                </a:lnTo>
                <a:lnTo>
                  <a:pt x="3711" y="532"/>
                </a:lnTo>
                <a:lnTo>
                  <a:pt x="3691" y="546"/>
                </a:lnTo>
                <a:lnTo>
                  <a:pt x="3848" y="621"/>
                </a:lnTo>
                <a:lnTo>
                  <a:pt x="3853" y="623"/>
                </a:lnTo>
                <a:lnTo>
                  <a:pt x="4033" y="674"/>
                </a:lnTo>
                <a:lnTo>
                  <a:pt x="4034" y="675"/>
                </a:lnTo>
                <a:lnTo>
                  <a:pt x="4189" y="713"/>
                </a:lnTo>
                <a:lnTo>
                  <a:pt x="4191" y="713"/>
                </a:lnTo>
                <a:lnTo>
                  <a:pt x="4372" y="750"/>
                </a:lnTo>
                <a:lnTo>
                  <a:pt x="4383" y="733"/>
                </a:lnTo>
                <a:lnTo>
                  <a:pt x="4361" y="747"/>
                </a:lnTo>
                <a:lnTo>
                  <a:pt x="4516" y="823"/>
                </a:lnTo>
                <a:lnTo>
                  <a:pt x="4537" y="809"/>
                </a:lnTo>
                <a:lnTo>
                  <a:pt x="4516" y="822"/>
                </a:lnTo>
                <a:lnTo>
                  <a:pt x="4697" y="923"/>
                </a:lnTo>
                <a:lnTo>
                  <a:pt x="4697" y="924"/>
                </a:lnTo>
                <a:lnTo>
                  <a:pt x="4852" y="1000"/>
                </a:lnTo>
                <a:lnTo>
                  <a:pt x="4858" y="1001"/>
                </a:lnTo>
                <a:lnTo>
                  <a:pt x="5039" y="1064"/>
                </a:lnTo>
                <a:lnTo>
                  <a:pt x="5055" y="1049"/>
                </a:lnTo>
                <a:lnTo>
                  <a:pt x="5030" y="1059"/>
                </a:lnTo>
                <a:lnTo>
                  <a:pt x="5185" y="1185"/>
                </a:lnTo>
                <a:lnTo>
                  <a:pt x="5185" y="1186"/>
                </a:lnTo>
                <a:lnTo>
                  <a:pt x="5366" y="1312"/>
                </a:lnTo>
                <a:lnTo>
                  <a:pt x="5371" y="1315"/>
                </a:lnTo>
                <a:lnTo>
                  <a:pt x="5526" y="1390"/>
                </a:lnTo>
                <a:lnTo>
                  <a:pt x="5528" y="1390"/>
                </a:lnTo>
                <a:lnTo>
                  <a:pt x="5709" y="1466"/>
                </a:lnTo>
                <a:lnTo>
                  <a:pt x="5746" y="1438"/>
                </a:lnTo>
                <a:lnTo>
                  <a:pt x="5565" y="1362"/>
                </a:lnTo>
                <a:lnTo>
                  <a:pt x="5546" y="1376"/>
                </a:lnTo>
                <a:lnTo>
                  <a:pt x="5567" y="1363"/>
                </a:lnTo>
                <a:lnTo>
                  <a:pt x="5412" y="1288"/>
                </a:lnTo>
                <a:lnTo>
                  <a:pt x="5391" y="1301"/>
                </a:lnTo>
                <a:lnTo>
                  <a:pt x="5416" y="1290"/>
                </a:lnTo>
                <a:lnTo>
                  <a:pt x="5234" y="1164"/>
                </a:lnTo>
                <a:lnTo>
                  <a:pt x="5210" y="1175"/>
                </a:lnTo>
                <a:lnTo>
                  <a:pt x="5236" y="1165"/>
                </a:lnTo>
                <a:lnTo>
                  <a:pt x="5082" y="1039"/>
                </a:lnTo>
                <a:lnTo>
                  <a:pt x="5078" y="1036"/>
                </a:lnTo>
                <a:lnTo>
                  <a:pt x="5073" y="1034"/>
                </a:lnTo>
                <a:lnTo>
                  <a:pt x="4891" y="971"/>
                </a:lnTo>
                <a:lnTo>
                  <a:pt x="4874" y="986"/>
                </a:lnTo>
                <a:lnTo>
                  <a:pt x="4895" y="973"/>
                </a:lnTo>
                <a:lnTo>
                  <a:pt x="4740" y="897"/>
                </a:lnTo>
                <a:lnTo>
                  <a:pt x="4719" y="910"/>
                </a:lnTo>
                <a:lnTo>
                  <a:pt x="4742" y="897"/>
                </a:lnTo>
                <a:lnTo>
                  <a:pt x="4561" y="796"/>
                </a:lnTo>
                <a:lnTo>
                  <a:pt x="4559" y="796"/>
                </a:lnTo>
                <a:lnTo>
                  <a:pt x="4404" y="720"/>
                </a:lnTo>
                <a:lnTo>
                  <a:pt x="4395" y="717"/>
                </a:lnTo>
                <a:lnTo>
                  <a:pt x="4214" y="680"/>
                </a:lnTo>
                <a:lnTo>
                  <a:pt x="4201" y="696"/>
                </a:lnTo>
                <a:lnTo>
                  <a:pt x="4216" y="680"/>
                </a:lnTo>
                <a:lnTo>
                  <a:pt x="4061" y="642"/>
                </a:lnTo>
                <a:lnTo>
                  <a:pt x="4047" y="658"/>
                </a:lnTo>
                <a:lnTo>
                  <a:pt x="4061" y="642"/>
                </a:lnTo>
                <a:lnTo>
                  <a:pt x="3881" y="591"/>
                </a:lnTo>
                <a:lnTo>
                  <a:pt x="3867" y="607"/>
                </a:lnTo>
                <a:lnTo>
                  <a:pt x="3889" y="594"/>
                </a:lnTo>
                <a:lnTo>
                  <a:pt x="3732" y="519"/>
                </a:lnTo>
                <a:lnTo>
                  <a:pt x="3723" y="516"/>
                </a:lnTo>
                <a:lnTo>
                  <a:pt x="3544" y="478"/>
                </a:lnTo>
                <a:lnTo>
                  <a:pt x="3531" y="494"/>
                </a:lnTo>
                <a:lnTo>
                  <a:pt x="3545" y="478"/>
                </a:lnTo>
                <a:lnTo>
                  <a:pt x="3389" y="440"/>
                </a:lnTo>
                <a:lnTo>
                  <a:pt x="3387" y="440"/>
                </a:lnTo>
                <a:lnTo>
                  <a:pt x="3208" y="402"/>
                </a:lnTo>
                <a:lnTo>
                  <a:pt x="3195" y="418"/>
                </a:lnTo>
                <a:lnTo>
                  <a:pt x="3211" y="403"/>
                </a:lnTo>
                <a:lnTo>
                  <a:pt x="3055" y="353"/>
                </a:lnTo>
                <a:lnTo>
                  <a:pt x="3039" y="368"/>
                </a:lnTo>
                <a:lnTo>
                  <a:pt x="3057" y="353"/>
                </a:lnTo>
                <a:lnTo>
                  <a:pt x="2877" y="290"/>
                </a:lnTo>
                <a:lnTo>
                  <a:pt x="2859" y="305"/>
                </a:lnTo>
                <a:lnTo>
                  <a:pt x="2879" y="291"/>
                </a:lnTo>
                <a:lnTo>
                  <a:pt x="2724" y="228"/>
                </a:lnTo>
                <a:lnTo>
                  <a:pt x="2719" y="226"/>
                </a:lnTo>
                <a:lnTo>
                  <a:pt x="2537" y="175"/>
                </a:lnTo>
                <a:lnTo>
                  <a:pt x="2536" y="175"/>
                </a:lnTo>
                <a:lnTo>
                  <a:pt x="2523" y="173"/>
                </a:lnTo>
                <a:lnTo>
                  <a:pt x="2369" y="173"/>
                </a:lnTo>
                <a:lnTo>
                  <a:pt x="2369" y="191"/>
                </a:lnTo>
                <a:lnTo>
                  <a:pt x="2372" y="174"/>
                </a:lnTo>
                <a:lnTo>
                  <a:pt x="2191" y="162"/>
                </a:lnTo>
                <a:lnTo>
                  <a:pt x="2187" y="179"/>
                </a:lnTo>
                <a:lnTo>
                  <a:pt x="2196" y="162"/>
                </a:lnTo>
                <a:lnTo>
                  <a:pt x="2041" y="137"/>
                </a:lnTo>
                <a:lnTo>
                  <a:pt x="2033" y="154"/>
                </a:lnTo>
                <a:lnTo>
                  <a:pt x="2047" y="138"/>
                </a:lnTo>
                <a:lnTo>
                  <a:pt x="1865" y="87"/>
                </a:lnTo>
                <a:lnTo>
                  <a:pt x="1864" y="87"/>
                </a:lnTo>
                <a:lnTo>
                  <a:pt x="1851" y="85"/>
                </a:lnTo>
                <a:lnTo>
                  <a:pt x="1696" y="85"/>
                </a:lnTo>
                <a:lnTo>
                  <a:pt x="1696" y="103"/>
                </a:lnTo>
                <a:lnTo>
                  <a:pt x="1700" y="86"/>
                </a:lnTo>
                <a:lnTo>
                  <a:pt x="1519" y="74"/>
                </a:lnTo>
                <a:lnTo>
                  <a:pt x="1515" y="73"/>
                </a:lnTo>
                <a:lnTo>
                  <a:pt x="1360" y="73"/>
                </a:lnTo>
                <a:lnTo>
                  <a:pt x="1179" y="73"/>
                </a:lnTo>
                <a:lnTo>
                  <a:pt x="1179" y="91"/>
                </a:lnTo>
                <a:lnTo>
                  <a:pt x="1184" y="74"/>
                </a:lnTo>
                <a:lnTo>
                  <a:pt x="1030" y="61"/>
                </a:lnTo>
                <a:lnTo>
                  <a:pt x="1024" y="60"/>
                </a:lnTo>
                <a:lnTo>
                  <a:pt x="843" y="60"/>
                </a:lnTo>
                <a:lnTo>
                  <a:pt x="688" y="60"/>
                </a:lnTo>
                <a:lnTo>
                  <a:pt x="688" y="78"/>
                </a:lnTo>
                <a:lnTo>
                  <a:pt x="692" y="61"/>
                </a:lnTo>
                <a:lnTo>
                  <a:pt x="511" y="48"/>
                </a:lnTo>
                <a:lnTo>
                  <a:pt x="507" y="47"/>
                </a:lnTo>
                <a:lnTo>
                  <a:pt x="352" y="47"/>
                </a:lnTo>
                <a:lnTo>
                  <a:pt x="171" y="47"/>
                </a:lnTo>
                <a:lnTo>
                  <a:pt x="171" y="65"/>
                </a:lnTo>
                <a:lnTo>
                  <a:pt x="187" y="50"/>
                </a:lnTo>
                <a:lnTo>
                  <a:pt x="32" y="0"/>
                </a:lnTo>
                <a:close/>
              </a:path>
            </a:pathLst>
          </a:custGeom>
          <a:solidFill>
            <a:srgbClr val="FF0000"/>
          </a:solidFill>
          <a:ln w="9525">
            <a:noFill/>
            <a:round/>
            <a:headEnd/>
            <a:tailEnd/>
          </a:ln>
        </p:spPr>
        <p:txBody>
          <a:bodyPr/>
          <a:lstStyle/>
          <a:p>
            <a:endParaRPr lang="en-US"/>
          </a:p>
        </p:txBody>
      </p:sp>
      <p:sp>
        <p:nvSpPr>
          <p:cNvPr id="54356" name="Freeform 84"/>
          <p:cNvSpPr>
            <a:spLocks/>
          </p:cNvSpPr>
          <p:nvPr/>
        </p:nvSpPr>
        <p:spPr bwMode="auto">
          <a:xfrm>
            <a:off x="1689100" y="2101850"/>
            <a:ext cx="3765550" cy="1246188"/>
          </a:xfrm>
          <a:custGeom>
            <a:avLst/>
            <a:gdLst>
              <a:gd name="T0" fmla="*/ 155 w 4743"/>
              <a:gd name="T1" fmla="*/ 103 h 785"/>
              <a:gd name="T2" fmla="*/ 354 w 4743"/>
              <a:gd name="T3" fmla="*/ 119 h 785"/>
              <a:gd name="T4" fmla="*/ 512 w 4743"/>
              <a:gd name="T5" fmla="*/ 101 h 785"/>
              <a:gd name="T6" fmla="*/ 693 w 4743"/>
              <a:gd name="T7" fmla="*/ 132 h 785"/>
              <a:gd name="T8" fmla="*/ 1184 w 4743"/>
              <a:gd name="T9" fmla="*/ 132 h 785"/>
              <a:gd name="T10" fmla="*/ 1362 w 4743"/>
              <a:gd name="T11" fmla="*/ 132 h 785"/>
              <a:gd name="T12" fmla="*/ 1701 w 4743"/>
              <a:gd name="T13" fmla="*/ 145 h 785"/>
              <a:gd name="T14" fmla="*/ 1853 w 4743"/>
              <a:gd name="T15" fmla="*/ 145 h 785"/>
              <a:gd name="T16" fmla="*/ 2025 w 4743"/>
              <a:gd name="T17" fmla="*/ 156 h 785"/>
              <a:gd name="T18" fmla="*/ 2189 w 4743"/>
              <a:gd name="T19" fmla="*/ 195 h 785"/>
              <a:gd name="T20" fmla="*/ 2528 w 4743"/>
              <a:gd name="T21" fmla="*/ 208 h 785"/>
              <a:gd name="T22" fmla="*/ 2706 w 4743"/>
              <a:gd name="T23" fmla="*/ 220 h 785"/>
              <a:gd name="T24" fmla="*/ 2855 w 4743"/>
              <a:gd name="T25" fmla="*/ 244 h 785"/>
              <a:gd name="T26" fmla="*/ 3031 w 4743"/>
              <a:gd name="T27" fmla="*/ 294 h 785"/>
              <a:gd name="T28" fmla="*/ 3200 w 4743"/>
              <a:gd name="T29" fmla="*/ 303 h 785"/>
              <a:gd name="T30" fmla="*/ 3382 w 4743"/>
              <a:gd name="T31" fmla="*/ 341 h 785"/>
              <a:gd name="T32" fmla="*/ 3529 w 4743"/>
              <a:gd name="T33" fmla="*/ 408 h 785"/>
              <a:gd name="T34" fmla="*/ 3698 w 4743"/>
              <a:gd name="T35" fmla="*/ 431 h 785"/>
              <a:gd name="T36" fmla="*/ 3851 w 4743"/>
              <a:gd name="T37" fmla="*/ 506 h 785"/>
              <a:gd name="T38" fmla="*/ 4196 w 4743"/>
              <a:gd name="T39" fmla="*/ 636 h 785"/>
              <a:gd name="T40" fmla="*/ 4390 w 4743"/>
              <a:gd name="T41" fmla="*/ 656 h 785"/>
              <a:gd name="T42" fmla="*/ 4544 w 4743"/>
              <a:gd name="T43" fmla="*/ 707 h 785"/>
              <a:gd name="T44" fmla="*/ 4743 w 4743"/>
              <a:gd name="T45" fmla="*/ 755 h 785"/>
              <a:gd name="T46" fmla="*/ 4406 w 4743"/>
              <a:gd name="T47" fmla="*/ 641 h 785"/>
              <a:gd name="T48" fmla="*/ 4208 w 4743"/>
              <a:gd name="T49" fmla="*/ 619 h 785"/>
              <a:gd name="T50" fmla="*/ 4054 w 4743"/>
              <a:gd name="T51" fmla="*/ 581 h 785"/>
              <a:gd name="T52" fmla="*/ 3894 w 4743"/>
              <a:gd name="T53" fmla="*/ 479 h 785"/>
              <a:gd name="T54" fmla="*/ 3726 w 4743"/>
              <a:gd name="T55" fmla="*/ 400 h 785"/>
              <a:gd name="T56" fmla="*/ 3552 w 4743"/>
              <a:gd name="T57" fmla="*/ 376 h 785"/>
              <a:gd name="T58" fmla="*/ 3213 w 4743"/>
              <a:gd name="T59" fmla="*/ 287 h 785"/>
              <a:gd name="T60" fmla="*/ 3046 w 4743"/>
              <a:gd name="T61" fmla="*/ 278 h 785"/>
              <a:gd name="T62" fmla="*/ 2873 w 4743"/>
              <a:gd name="T63" fmla="*/ 210 h 785"/>
              <a:gd name="T64" fmla="*/ 2532 w 4743"/>
              <a:gd name="T65" fmla="*/ 173 h 785"/>
              <a:gd name="T66" fmla="*/ 2374 w 4743"/>
              <a:gd name="T67" fmla="*/ 190 h 785"/>
              <a:gd name="T68" fmla="*/ 2192 w 4743"/>
              <a:gd name="T69" fmla="*/ 177 h 785"/>
              <a:gd name="T70" fmla="*/ 2050 w 4743"/>
              <a:gd name="T71" fmla="*/ 123 h 785"/>
              <a:gd name="T72" fmla="*/ 1856 w 4743"/>
              <a:gd name="T73" fmla="*/ 109 h 785"/>
              <a:gd name="T74" fmla="*/ 1520 w 4743"/>
              <a:gd name="T75" fmla="*/ 127 h 785"/>
              <a:gd name="T76" fmla="*/ 1365 w 4743"/>
              <a:gd name="T77" fmla="*/ 96 h 785"/>
              <a:gd name="T78" fmla="*/ 848 w 4743"/>
              <a:gd name="T79" fmla="*/ 96 h 785"/>
              <a:gd name="T80" fmla="*/ 697 w 4743"/>
              <a:gd name="T81" fmla="*/ 97 h 785"/>
              <a:gd name="T82" fmla="*/ 357 w 4743"/>
              <a:gd name="T83" fmla="*/ 83 h 785"/>
              <a:gd name="T84" fmla="*/ 180 w 4743"/>
              <a:gd name="T85" fmla="*/ 72 h 785"/>
              <a:gd name="T86" fmla="*/ 197 w 4743"/>
              <a:gd name="T87" fmla="*/ 76 h 7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3"/>
              <a:gd name="T133" fmla="*/ 0 h 785"/>
              <a:gd name="T134" fmla="*/ 4743 w 4743"/>
              <a:gd name="T135" fmla="*/ 785 h 7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3" h="785">
                <a:moveTo>
                  <a:pt x="43" y="0"/>
                </a:moveTo>
                <a:lnTo>
                  <a:pt x="0" y="27"/>
                </a:lnTo>
                <a:lnTo>
                  <a:pt x="155" y="103"/>
                </a:lnTo>
                <a:lnTo>
                  <a:pt x="164" y="106"/>
                </a:lnTo>
                <a:lnTo>
                  <a:pt x="173" y="107"/>
                </a:lnTo>
                <a:lnTo>
                  <a:pt x="354" y="119"/>
                </a:lnTo>
                <a:lnTo>
                  <a:pt x="357" y="119"/>
                </a:lnTo>
                <a:lnTo>
                  <a:pt x="512" y="119"/>
                </a:lnTo>
                <a:lnTo>
                  <a:pt x="512" y="101"/>
                </a:lnTo>
                <a:lnTo>
                  <a:pt x="509" y="119"/>
                </a:lnTo>
                <a:lnTo>
                  <a:pt x="690" y="132"/>
                </a:lnTo>
                <a:lnTo>
                  <a:pt x="693" y="132"/>
                </a:lnTo>
                <a:lnTo>
                  <a:pt x="848" y="132"/>
                </a:lnTo>
                <a:lnTo>
                  <a:pt x="1029" y="132"/>
                </a:lnTo>
                <a:lnTo>
                  <a:pt x="1184" y="132"/>
                </a:lnTo>
                <a:lnTo>
                  <a:pt x="1365" y="132"/>
                </a:lnTo>
                <a:lnTo>
                  <a:pt x="1365" y="114"/>
                </a:lnTo>
                <a:lnTo>
                  <a:pt x="1362" y="132"/>
                </a:lnTo>
                <a:lnTo>
                  <a:pt x="1517" y="145"/>
                </a:lnTo>
                <a:lnTo>
                  <a:pt x="1520" y="145"/>
                </a:lnTo>
                <a:lnTo>
                  <a:pt x="1701" y="145"/>
                </a:lnTo>
                <a:lnTo>
                  <a:pt x="1856" y="145"/>
                </a:lnTo>
                <a:lnTo>
                  <a:pt x="1856" y="127"/>
                </a:lnTo>
                <a:lnTo>
                  <a:pt x="1853" y="145"/>
                </a:lnTo>
                <a:lnTo>
                  <a:pt x="2034" y="157"/>
                </a:lnTo>
                <a:lnTo>
                  <a:pt x="2038" y="139"/>
                </a:lnTo>
                <a:lnTo>
                  <a:pt x="2025" y="156"/>
                </a:lnTo>
                <a:lnTo>
                  <a:pt x="2180" y="194"/>
                </a:lnTo>
                <a:lnTo>
                  <a:pt x="2189" y="195"/>
                </a:lnTo>
                <a:lnTo>
                  <a:pt x="2370" y="208"/>
                </a:lnTo>
                <a:lnTo>
                  <a:pt x="2374" y="208"/>
                </a:lnTo>
                <a:lnTo>
                  <a:pt x="2528" y="208"/>
                </a:lnTo>
                <a:lnTo>
                  <a:pt x="2528" y="190"/>
                </a:lnTo>
                <a:lnTo>
                  <a:pt x="2525" y="208"/>
                </a:lnTo>
                <a:lnTo>
                  <a:pt x="2706" y="220"/>
                </a:lnTo>
                <a:lnTo>
                  <a:pt x="2710" y="202"/>
                </a:lnTo>
                <a:lnTo>
                  <a:pt x="2701" y="219"/>
                </a:lnTo>
                <a:lnTo>
                  <a:pt x="2855" y="244"/>
                </a:lnTo>
                <a:lnTo>
                  <a:pt x="2864" y="227"/>
                </a:lnTo>
                <a:lnTo>
                  <a:pt x="2850" y="243"/>
                </a:lnTo>
                <a:lnTo>
                  <a:pt x="3031" y="294"/>
                </a:lnTo>
                <a:lnTo>
                  <a:pt x="3037" y="295"/>
                </a:lnTo>
                <a:lnTo>
                  <a:pt x="3191" y="320"/>
                </a:lnTo>
                <a:lnTo>
                  <a:pt x="3200" y="303"/>
                </a:lnTo>
                <a:lnTo>
                  <a:pt x="3190" y="320"/>
                </a:lnTo>
                <a:lnTo>
                  <a:pt x="3371" y="358"/>
                </a:lnTo>
                <a:lnTo>
                  <a:pt x="3382" y="341"/>
                </a:lnTo>
                <a:lnTo>
                  <a:pt x="3366" y="357"/>
                </a:lnTo>
                <a:lnTo>
                  <a:pt x="3520" y="407"/>
                </a:lnTo>
                <a:lnTo>
                  <a:pt x="3529" y="408"/>
                </a:lnTo>
                <a:lnTo>
                  <a:pt x="3710" y="434"/>
                </a:lnTo>
                <a:lnTo>
                  <a:pt x="3718" y="417"/>
                </a:lnTo>
                <a:lnTo>
                  <a:pt x="3698" y="431"/>
                </a:lnTo>
                <a:lnTo>
                  <a:pt x="3853" y="506"/>
                </a:lnTo>
                <a:lnTo>
                  <a:pt x="3872" y="492"/>
                </a:lnTo>
                <a:lnTo>
                  <a:pt x="3851" y="506"/>
                </a:lnTo>
                <a:lnTo>
                  <a:pt x="4032" y="595"/>
                </a:lnTo>
                <a:lnTo>
                  <a:pt x="4041" y="598"/>
                </a:lnTo>
                <a:lnTo>
                  <a:pt x="4196" y="636"/>
                </a:lnTo>
                <a:lnTo>
                  <a:pt x="4198" y="636"/>
                </a:lnTo>
                <a:lnTo>
                  <a:pt x="4379" y="673"/>
                </a:lnTo>
                <a:lnTo>
                  <a:pt x="4390" y="656"/>
                </a:lnTo>
                <a:lnTo>
                  <a:pt x="4374" y="671"/>
                </a:lnTo>
                <a:lnTo>
                  <a:pt x="4528" y="722"/>
                </a:lnTo>
                <a:lnTo>
                  <a:pt x="4544" y="707"/>
                </a:lnTo>
                <a:lnTo>
                  <a:pt x="4528" y="722"/>
                </a:lnTo>
                <a:lnTo>
                  <a:pt x="4710" y="785"/>
                </a:lnTo>
                <a:lnTo>
                  <a:pt x="4743" y="755"/>
                </a:lnTo>
                <a:lnTo>
                  <a:pt x="4562" y="692"/>
                </a:lnTo>
                <a:lnTo>
                  <a:pt x="4560" y="692"/>
                </a:lnTo>
                <a:lnTo>
                  <a:pt x="4406" y="641"/>
                </a:lnTo>
                <a:lnTo>
                  <a:pt x="4402" y="640"/>
                </a:lnTo>
                <a:lnTo>
                  <a:pt x="4221" y="603"/>
                </a:lnTo>
                <a:lnTo>
                  <a:pt x="4208" y="619"/>
                </a:lnTo>
                <a:lnTo>
                  <a:pt x="4222" y="603"/>
                </a:lnTo>
                <a:lnTo>
                  <a:pt x="4068" y="565"/>
                </a:lnTo>
                <a:lnTo>
                  <a:pt x="4054" y="581"/>
                </a:lnTo>
                <a:lnTo>
                  <a:pt x="4075" y="568"/>
                </a:lnTo>
                <a:lnTo>
                  <a:pt x="3894" y="479"/>
                </a:lnTo>
                <a:lnTo>
                  <a:pt x="3739" y="404"/>
                </a:lnTo>
                <a:lnTo>
                  <a:pt x="3730" y="401"/>
                </a:lnTo>
                <a:lnTo>
                  <a:pt x="3726" y="400"/>
                </a:lnTo>
                <a:lnTo>
                  <a:pt x="3545" y="374"/>
                </a:lnTo>
                <a:lnTo>
                  <a:pt x="3536" y="391"/>
                </a:lnTo>
                <a:lnTo>
                  <a:pt x="3552" y="376"/>
                </a:lnTo>
                <a:lnTo>
                  <a:pt x="3398" y="326"/>
                </a:lnTo>
                <a:lnTo>
                  <a:pt x="3394" y="325"/>
                </a:lnTo>
                <a:lnTo>
                  <a:pt x="3213" y="287"/>
                </a:lnTo>
                <a:lnTo>
                  <a:pt x="3209" y="286"/>
                </a:lnTo>
                <a:lnTo>
                  <a:pt x="3054" y="261"/>
                </a:lnTo>
                <a:lnTo>
                  <a:pt x="3046" y="278"/>
                </a:lnTo>
                <a:lnTo>
                  <a:pt x="3060" y="262"/>
                </a:lnTo>
                <a:lnTo>
                  <a:pt x="2878" y="211"/>
                </a:lnTo>
                <a:lnTo>
                  <a:pt x="2873" y="210"/>
                </a:lnTo>
                <a:lnTo>
                  <a:pt x="2718" y="185"/>
                </a:lnTo>
                <a:lnTo>
                  <a:pt x="2713" y="185"/>
                </a:lnTo>
                <a:lnTo>
                  <a:pt x="2532" y="173"/>
                </a:lnTo>
                <a:lnTo>
                  <a:pt x="2528" y="172"/>
                </a:lnTo>
                <a:lnTo>
                  <a:pt x="2374" y="172"/>
                </a:lnTo>
                <a:lnTo>
                  <a:pt x="2374" y="190"/>
                </a:lnTo>
                <a:lnTo>
                  <a:pt x="2377" y="173"/>
                </a:lnTo>
                <a:lnTo>
                  <a:pt x="2196" y="160"/>
                </a:lnTo>
                <a:lnTo>
                  <a:pt x="2192" y="177"/>
                </a:lnTo>
                <a:lnTo>
                  <a:pt x="2206" y="161"/>
                </a:lnTo>
                <a:lnTo>
                  <a:pt x="2052" y="123"/>
                </a:lnTo>
                <a:lnTo>
                  <a:pt x="2050" y="123"/>
                </a:lnTo>
                <a:lnTo>
                  <a:pt x="2041" y="122"/>
                </a:lnTo>
                <a:lnTo>
                  <a:pt x="1860" y="110"/>
                </a:lnTo>
                <a:lnTo>
                  <a:pt x="1856" y="109"/>
                </a:lnTo>
                <a:lnTo>
                  <a:pt x="1701" y="109"/>
                </a:lnTo>
                <a:lnTo>
                  <a:pt x="1520" y="109"/>
                </a:lnTo>
                <a:lnTo>
                  <a:pt x="1520" y="127"/>
                </a:lnTo>
                <a:lnTo>
                  <a:pt x="1525" y="110"/>
                </a:lnTo>
                <a:lnTo>
                  <a:pt x="1371" y="97"/>
                </a:lnTo>
                <a:lnTo>
                  <a:pt x="1365" y="96"/>
                </a:lnTo>
                <a:lnTo>
                  <a:pt x="1184" y="96"/>
                </a:lnTo>
                <a:lnTo>
                  <a:pt x="1029" y="96"/>
                </a:lnTo>
                <a:lnTo>
                  <a:pt x="848" y="96"/>
                </a:lnTo>
                <a:lnTo>
                  <a:pt x="693" y="96"/>
                </a:lnTo>
                <a:lnTo>
                  <a:pt x="693" y="114"/>
                </a:lnTo>
                <a:lnTo>
                  <a:pt x="697" y="97"/>
                </a:lnTo>
                <a:lnTo>
                  <a:pt x="516" y="84"/>
                </a:lnTo>
                <a:lnTo>
                  <a:pt x="512" y="83"/>
                </a:lnTo>
                <a:lnTo>
                  <a:pt x="357" y="83"/>
                </a:lnTo>
                <a:lnTo>
                  <a:pt x="357" y="101"/>
                </a:lnTo>
                <a:lnTo>
                  <a:pt x="361" y="84"/>
                </a:lnTo>
                <a:lnTo>
                  <a:pt x="180" y="72"/>
                </a:lnTo>
                <a:lnTo>
                  <a:pt x="189" y="73"/>
                </a:lnTo>
                <a:lnTo>
                  <a:pt x="176" y="89"/>
                </a:lnTo>
                <a:lnTo>
                  <a:pt x="197" y="76"/>
                </a:lnTo>
                <a:lnTo>
                  <a:pt x="43" y="0"/>
                </a:lnTo>
                <a:close/>
              </a:path>
            </a:pathLst>
          </a:custGeom>
          <a:solidFill>
            <a:srgbClr val="0066FF"/>
          </a:solidFill>
          <a:ln w="9525">
            <a:noFill/>
            <a:round/>
            <a:headEnd/>
            <a:tailEnd/>
          </a:ln>
        </p:spPr>
        <p:txBody>
          <a:bodyPr/>
          <a:lstStyle/>
          <a:p>
            <a:endParaRPr lang="en-US"/>
          </a:p>
        </p:txBody>
      </p:sp>
      <p:sp>
        <p:nvSpPr>
          <p:cNvPr id="54357" name="Freeform 85"/>
          <p:cNvSpPr>
            <a:spLocks/>
          </p:cNvSpPr>
          <p:nvPr/>
        </p:nvSpPr>
        <p:spPr bwMode="auto">
          <a:xfrm>
            <a:off x="1706563" y="2093913"/>
            <a:ext cx="3213100" cy="693737"/>
          </a:xfrm>
          <a:custGeom>
            <a:avLst/>
            <a:gdLst>
              <a:gd name="T0" fmla="*/ 0 w 4049"/>
              <a:gd name="T1" fmla="*/ 36 h 437"/>
              <a:gd name="T2" fmla="*/ 155 w 4049"/>
              <a:gd name="T3" fmla="*/ 18 h 437"/>
              <a:gd name="T4" fmla="*/ 333 w 4049"/>
              <a:gd name="T5" fmla="*/ 49 h 437"/>
              <a:gd name="T6" fmla="*/ 491 w 4049"/>
              <a:gd name="T7" fmla="*/ 49 h 437"/>
              <a:gd name="T8" fmla="*/ 827 w 4049"/>
              <a:gd name="T9" fmla="*/ 49 h 437"/>
              <a:gd name="T10" fmla="*/ 1163 w 4049"/>
              <a:gd name="T11" fmla="*/ 49 h 437"/>
              <a:gd name="T12" fmla="*/ 1156 w 4049"/>
              <a:gd name="T13" fmla="*/ 48 h 437"/>
              <a:gd name="T14" fmla="*/ 1344 w 4049"/>
              <a:gd name="T15" fmla="*/ 74 h 437"/>
              <a:gd name="T16" fmla="*/ 1680 w 4049"/>
              <a:gd name="T17" fmla="*/ 74 h 437"/>
              <a:gd name="T18" fmla="*/ 1668 w 4049"/>
              <a:gd name="T19" fmla="*/ 73 h 437"/>
              <a:gd name="T20" fmla="*/ 1828 w 4049"/>
              <a:gd name="T21" fmla="*/ 111 h 437"/>
              <a:gd name="T22" fmla="*/ 2015 w 4049"/>
              <a:gd name="T23" fmla="*/ 137 h 437"/>
              <a:gd name="T24" fmla="*/ 2351 w 4049"/>
              <a:gd name="T25" fmla="*/ 137 h 437"/>
              <a:gd name="T26" fmla="*/ 2507 w 4049"/>
              <a:gd name="T27" fmla="*/ 119 h 437"/>
              <a:gd name="T28" fmla="*/ 2673 w 4049"/>
              <a:gd name="T29" fmla="*/ 185 h 437"/>
              <a:gd name="T30" fmla="*/ 2687 w 4049"/>
              <a:gd name="T31" fmla="*/ 187 h 437"/>
              <a:gd name="T32" fmla="*/ 3023 w 4049"/>
              <a:gd name="T33" fmla="*/ 187 h 437"/>
              <a:gd name="T34" fmla="*/ 3007 w 4049"/>
              <a:gd name="T35" fmla="*/ 184 h 437"/>
              <a:gd name="T36" fmla="*/ 3165 w 4049"/>
              <a:gd name="T37" fmla="*/ 237 h 437"/>
              <a:gd name="T38" fmla="*/ 3355 w 4049"/>
              <a:gd name="T39" fmla="*/ 251 h 437"/>
              <a:gd name="T40" fmla="*/ 3350 w 4049"/>
              <a:gd name="T41" fmla="*/ 250 h 437"/>
              <a:gd name="T42" fmla="*/ 3513 w 4049"/>
              <a:gd name="T43" fmla="*/ 258 h 437"/>
              <a:gd name="T44" fmla="*/ 3684 w 4049"/>
              <a:gd name="T45" fmla="*/ 313 h 437"/>
              <a:gd name="T46" fmla="*/ 3677 w 4049"/>
              <a:gd name="T47" fmla="*/ 311 h 437"/>
              <a:gd name="T48" fmla="*/ 3833 w 4049"/>
              <a:gd name="T49" fmla="*/ 374 h 437"/>
              <a:gd name="T50" fmla="*/ 4049 w 4049"/>
              <a:gd name="T51" fmla="*/ 407 h 437"/>
              <a:gd name="T52" fmla="*/ 3849 w 4049"/>
              <a:gd name="T53" fmla="*/ 359 h 437"/>
              <a:gd name="T54" fmla="*/ 3714 w 4049"/>
              <a:gd name="T55" fmla="*/ 282 h 437"/>
              <a:gd name="T56" fmla="*/ 3707 w 4049"/>
              <a:gd name="T57" fmla="*/ 280 h 437"/>
              <a:gd name="T58" fmla="*/ 3522 w 4049"/>
              <a:gd name="T59" fmla="*/ 241 h 437"/>
              <a:gd name="T60" fmla="*/ 3362 w 4049"/>
              <a:gd name="T61" fmla="*/ 216 h 437"/>
              <a:gd name="T62" fmla="*/ 3177 w 4049"/>
              <a:gd name="T63" fmla="*/ 220 h 437"/>
              <a:gd name="T64" fmla="*/ 3039 w 4049"/>
              <a:gd name="T65" fmla="*/ 154 h 437"/>
              <a:gd name="T66" fmla="*/ 3023 w 4049"/>
              <a:gd name="T67" fmla="*/ 151 h 437"/>
              <a:gd name="T68" fmla="*/ 2687 w 4049"/>
              <a:gd name="T69" fmla="*/ 151 h 437"/>
              <a:gd name="T70" fmla="*/ 2701 w 4049"/>
              <a:gd name="T71" fmla="*/ 153 h 437"/>
              <a:gd name="T72" fmla="*/ 2520 w 4049"/>
              <a:gd name="T73" fmla="*/ 103 h 437"/>
              <a:gd name="T74" fmla="*/ 2351 w 4049"/>
              <a:gd name="T75" fmla="*/ 101 h 437"/>
              <a:gd name="T76" fmla="*/ 2015 w 4049"/>
              <a:gd name="T77" fmla="*/ 101 h 437"/>
              <a:gd name="T78" fmla="*/ 2024 w 4049"/>
              <a:gd name="T79" fmla="*/ 102 h 437"/>
              <a:gd name="T80" fmla="*/ 1835 w 4049"/>
              <a:gd name="T81" fmla="*/ 94 h 437"/>
              <a:gd name="T82" fmla="*/ 1695 w 4049"/>
              <a:gd name="T83" fmla="*/ 40 h 437"/>
              <a:gd name="T84" fmla="*/ 1680 w 4049"/>
              <a:gd name="T85" fmla="*/ 38 h 437"/>
              <a:gd name="T86" fmla="*/ 1344 w 4049"/>
              <a:gd name="T87" fmla="*/ 38 h 437"/>
              <a:gd name="T88" fmla="*/ 1353 w 4049"/>
              <a:gd name="T89" fmla="*/ 39 h 437"/>
              <a:gd name="T90" fmla="*/ 1163 w 4049"/>
              <a:gd name="T91" fmla="*/ 13 h 437"/>
              <a:gd name="T92" fmla="*/ 827 w 4049"/>
              <a:gd name="T93" fmla="*/ 13 h 437"/>
              <a:gd name="T94" fmla="*/ 491 w 4049"/>
              <a:gd name="T95" fmla="*/ 13 h 437"/>
              <a:gd name="T96" fmla="*/ 336 w 4049"/>
              <a:gd name="T97" fmla="*/ 31 h 437"/>
              <a:gd name="T98" fmla="*/ 159 w 4049"/>
              <a:gd name="T99" fmla="*/ 1 h 437"/>
              <a:gd name="T100" fmla="*/ 0 w 4049"/>
              <a:gd name="T101" fmla="*/ 0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9"/>
              <a:gd name="T154" fmla="*/ 0 h 437"/>
              <a:gd name="T155" fmla="*/ 4049 w 404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9" h="437">
                <a:moveTo>
                  <a:pt x="0" y="0"/>
                </a:moveTo>
                <a:lnTo>
                  <a:pt x="0" y="36"/>
                </a:lnTo>
                <a:lnTo>
                  <a:pt x="155" y="36"/>
                </a:lnTo>
                <a:lnTo>
                  <a:pt x="155" y="18"/>
                </a:lnTo>
                <a:lnTo>
                  <a:pt x="152" y="36"/>
                </a:lnTo>
                <a:lnTo>
                  <a:pt x="333" y="49"/>
                </a:lnTo>
                <a:lnTo>
                  <a:pt x="336" y="49"/>
                </a:lnTo>
                <a:lnTo>
                  <a:pt x="491" y="49"/>
                </a:lnTo>
                <a:lnTo>
                  <a:pt x="672" y="49"/>
                </a:lnTo>
                <a:lnTo>
                  <a:pt x="827" y="49"/>
                </a:lnTo>
                <a:lnTo>
                  <a:pt x="1008" y="49"/>
                </a:lnTo>
                <a:lnTo>
                  <a:pt x="1163" y="49"/>
                </a:lnTo>
                <a:lnTo>
                  <a:pt x="1163" y="31"/>
                </a:lnTo>
                <a:lnTo>
                  <a:pt x="1156" y="48"/>
                </a:lnTo>
                <a:lnTo>
                  <a:pt x="1337" y="73"/>
                </a:lnTo>
                <a:lnTo>
                  <a:pt x="1344" y="74"/>
                </a:lnTo>
                <a:lnTo>
                  <a:pt x="1499" y="74"/>
                </a:lnTo>
                <a:lnTo>
                  <a:pt x="1680" y="74"/>
                </a:lnTo>
                <a:lnTo>
                  <a:pt x="1680" y="56"/>
                </a:lnTo>
                <a:lnTo>
                  <a:pt x="1668" y="73"/>
                </a:lnTo>
                <a:lnTo>
                  <a:pt x="1823" y="111"/>
                </a:lnTo>
                <a:lnTo>
                  <a:pt x="1828" y="111"/>
                </a:lnTo>
                <a:lnTo>
                  <a:pt x="2008" y="136"/>
                </a:lnTo>
                <a:lnTo>
                  <a:pt x="2015" y="137"/>
                </a:lnTo>
                <a:lnTo>
                  <a:pt x="2171" y="137"/>
                </a:lnTo>
                <a:lnTo>
                  <a:pt x="2351" y="137"/>
                </a:lnTo>
                <a:lnTo>
                  <a:pt x="2507" y="137"/>
                </a:lnTo>
                <a:lnTo>
                  <a:pt x="2507" y="119"/>
                </a:lnTo>
                <a:lnTo>
                  <a:pt x="2493" y="135"/>
                </a:lnTo>
                <a:lnTo>
                  <a:pt x="2673" y="185"/>
                </a:lnTo>
                <a:lnTo>
                  <a:pt x="2674" y="186"/>
                </a:lnTo>
                <a:lnTo>
                  <a:pt x="2687" y="187"/>
                </a:lnTo>
                <a:lnTo>
                  <a:pt x="2843" y="187"/>
                </a:lnTo>
                <a:lnTo>
                  <a:pt x="3023" y="187"/>
                </a:lnTo>
                <a:lnTo>
                  <a:pt x="3023" y="169"/>
                </a:lnTo>
                <a:lnTo>
                  <a:pt x="3007" y="184"/>
                </a:lnTo>
                <a:lnTo>
                  <a:pt x="3161" y="235"/>
                </a:lnTo>
                <a:lnTo>
                  <a:pt x="3165" y="237"/>
                </a:lnTo>
                <a:lnTo>
                  <a:pt x="3174" y="238"/>
                </a:lnTo>
                <a:lnTo>
                  <a:pt x="3355" y="251"/>
                </a:lnTo>
                <a:lnTo>
                  <a:pt x="3359" y="233"/>
                </a:lnTo>
                <a:lnTo>
                  <a:pt x="3350" y="250"/>
                </a:lnTo>
                <a:lnTo>
                  <a:pt x="3505" y="275"/>
                </a:lnTo>
                <a:lnTo>
                  <a:pt x="3513" y="258"/>
                </a:lnTo>
                <a:lnTo>
                  <a:pt x="3503" y="275"/>
                </a:lnTo>
                <a:lnTo>
                  <a:pt x="3684" y="313"/>
                </a:lnTo>
                <a:lnTo>
                  <a:pt x="3695" y="296"/>
                </a:lnTo>
                <a:lnTo>
                  <a:pt x="3677" y="311"/>
                </a:lnTo>
                <a:lnTo>
                  <a:pt x="3832" y="374"/>
                </a:lnTo>
                <a:lnTo>
                  <a:pt x="3833" y="374"/>
                </a:lnTo>
                <a:lnTo>
                  <a:pt x="4015" y="437"/>
                </a:lnTo>
                <a:lnTo>
                  <a:pt x="4049" y="407"/>
                </a:lnTo>
                <a:lnTo>
                  <a:pt x="3867" y="344"/>
                </a:lnTo>
                <a:lnTo>
                  <a:pt x="3849" y="359"/>
                </a:lnTo>
                <a:lnTo>
                  <a:pt x="3869" y="345"/>
                </a:lnTo>
                <a:lnTo>
                  <a:pt x="3714" y="282"/>
                </a:lnTo>
                <a:lnTo>
                  <a:pt x="3707" y="280"/>
                </a:lnTo>
                <a:lnTo>
                  <a:pt x="3526" y="242"/>
                </a:lnTo>
                <a:lnTo>
                  <a:pt x="3522" y="241"/>
                </a:lnTo>
                <a:lnTo>
                  <a:pt x="3368" y="216"/>
                </a:lnTo>
                <a:lnTo>
                  <a:pt x="3362" y="216"/>
                </a:lnTo>
                <a:lnTo>
                  <a:pt x="3181" y="203"/>
                </a:lnTo>
                <a:lnTo>
                  <a:pt x="3177" y="220"/>
                </a:lnTo>
                <a:lnTo>
                  <a:pt x="3193" y="205"/>
                </a:lnTo>
                <a:lnTo>
                  <a:pt x="3039" y="154"/>
                </a:lnTo>
                <a:lnTo>
                  <a:pt x="3035" y="153"/>
                </a:lnTo>
                <a:lnTo>
                  <a:pt x="3023" y="151"/>
                </a:lnTo>
                <a:lnTo>
                  <a:pt x="2843" y="151"/>
                </a:lnTo>
                <a:lnTo>
                  <a:pt x="2687" y="151"/>
                </a:lnTo>
                <a:lnTo>
                  <a:pt x="2687" y="169"/>
                </a:lnTo>
                <a:lnTo>
                  <a:pt x="2701" y="153"/>
                </a:lnTo>
                <a:lnTo>
                  <a:pt x="2521" y="103"/>
                </a:lnTo>
                <a:lnTo>
                  <a:pt x="2520" y="103"/>
                </a:lnTo>
                <a:lnTo>
                  <a:pt x="2507" y="101"/>
                </a:lnTo>
                <a:lnTo>
                  <a:pt x="2351" y="101"/>
                </a:lnTo>
                <a:lnTo>
                  <a:pt x="2171" y="101"/>
                </a:lnTo>
                <a:lnTo>
                  <a:pt x="2015" y="101"/>
                </a:lnTo>
                <a:lnTo>
                  <a:pt x="2015" y="119"/>
                </a:lnTo>
                <a:lnTo>
                  <a:pt x="2024" y="102"/>
                </a:lnTo>
                <a:lnTo>
                  <a:pt x="1844" y="77"/>
                </a:lnTo>
                <a:lnTo>
                  <a:pt x="1835" y="94"/>
                </a:lnTo>
                <a:lnTo>
                  <a:pt x="1849" y="78"/>
                </a:lnTo>
                <a:lnTo>
                  <a:pt x="1695" y="40"/>
                </a:lnTo>
                <a:lnTo>
                  <a:pt x="1693" y="40"/>
                </a:lnTo>
                <a:lnTo>
                  <a:pt x="1680" y="38"/>
                </a:lnTo>
                <a:lnTo>
                  <a:pt x="1499" y="38"/>
                </a:lnTo>
                <a:lnTo>
                  <a:pt x="1344" y="38"/>
                </a:lnTo>
                <a:lnTo>
                  <a:pt x="1344" y="56"/>
                </a:lnTo>
                <a:lnTo>
                  <a:pt x="1353" y="39"/>
                </a:lnTo>
                <a:lnTo>
                  <a:pt x="1172" y="14"/>
                </a:lnTo>
                <a:lnTo>
                  <a:pt x="1163" y="13"/>
                </a:lnTo>
                <a:lnTo>
                  <a:pt x="1008" y="13"/>
                </a:lnTo>
                <a:lnTo>
                  <a:pt x="827" y="13"/>
                </a:lnTo>
                <a:lnTo>
                  <a:pt x="672" y="13"/>
                </a:lnTo>
                <a:lnTo>
                  <a:pt x="491" y="13"/>
                </a:lnTo>
                <a:lnTo>
                  <a:pt x="336" y="13"/>
                </a:lnTo>
                <a:lnTo>
                  <a:pt x="336" y="31"/>
                </a:lnTo>
                <a:lnTo>
                  <a:pt x="340" y="14"/>
                </a:lnTo>
                <a:lnTo>
                  <a:pt x="159" y="1"/>
                </a:lnTo>
                <a:lnTo>
                  <a:pt x="155" y="0"/>
                </a:lnTo>
                <a:lnTo>
                  <a:pt x="0" y="0"/>
                </a:lnTo>
                <a:close/>
              </a:path>
            </a:pathLst>
          </a:custGeom>
          <a:solidFill>
            <a:srgbClr val="000000"/>
          </a:solidFill>
          <a:ln w="9525">
            <a:noFill/>
            <a:round/>
            <a:headEnd/>
            <a:tailEnd/>
          </a:ln>
        </p:spPr>
        <p:txBody>
          <a:bodyPr/>
          <a:lstStyle/>
          <a:p>
            <a:endParaRPr lang="en-US"/>
          </a:p>
        </p:txBody>
      </p:sp>
      <p:sp>
        <p:nvSpPr>
          <p:cNvPr id="54358" name="Rectangle 86"/>
          <p:cNvSpPr>
            <a:spLocks noChangeArrowheads="1"/>
          </p:cNvSpPr>
          <p:nvPr/>
        </p:nvSpPr>
        <p:spPr bwMode="auto">
          <a:xfrm>
            <a:off x="1150938" y="5343525"/>
            <a:ext cx="411162" cy="442913"/>
          </a:xfrm>
          <a:prstGeom prst="rect">
            <a:avLst/>
          </a:prstGeom>
          <a:noFill/>
          <a:ln w="9525">
            <a:noFill/>
            <a:miter lim="800000"/>
            <a:headEnd/>
            <a:tailEnd/>
          </a:ln>
        </p:spPr>
        <p:txBody>
          <a:bodyPr/>
          <a:lstStyle/>
          <a:p>
            <a:endParaRPr lang="en-US"/>
          </a:p>
        </p:txBody>
      </p:sp>
      <p:sp>
        <p:nvSpPr>
          <p:cNvPr id="54359" name="Rectangle 87"/>
          <p:cNvSpPr>
            <a:spLocks noChangeArrowheads="1"/>
          </p:cNvSpPr>
          <p:nvPr/>
        </p:nvSpPr>
        <p:spPr bwMode="auto">
          <a:xfrm>
            <a:off x="1150938" y="53625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0.5</a:t>
            </a:r>
            <a:endParaRPr lang="en-US" sz="1800">
              <a:latin typeface="Arial" pitchFamily="34" charset="0"/>
            </a:endParaRPr>
          </a:p>
        </p:txBody>
      </p:sp>
      <p:sp>
        <p:nvSpPr>
          <p:cNvPr id="54360" name="Rectangle 88"/>
          <p:cNvSpPr>
            <a:spLocks noChangeArrowheads="1"/>
          </p:cNvSpPr>
          <p:nvPr/>
        </p:nvSpPr>
        <p:spPr bwMode="auto">
          <a:xfrm>
            <a:off x="1150938" y="4664075"/>
            <a:ext cx="411162" cy="442913"/>
          </a:xfrm>
          <a:prstGeom prst="rect">
            <a:avLst/>
          </a:prstGeom>
          <a:noFill/>
          <a:ln w="9525">
            <a:noFill/>
            <a:miter lim="800000"/>
            <a:headEnd/>
            <a:tailEnd/>
          </a:ln>
        </p:spPr>
        <p:txBody>
          <a:bodyPr/>
          <a:lstStyle/>
          <a:p>
            <a:endParaRPr lang="en-US"/>
          </a:p>
        </p:txBody>
      </p:sp>
      <p:sp>
        <p:nvSpPr>
          <p:cNvPr id="54361" name="Rectangle 89"/>
          <p:cNvSpPr>
            <a:spLocks noChangeArrowheads="1"/>
          </p:cNvSpPr>
          <p:nvPr/>
        </p:nvSpPr>
        <p:spPr bwMode="auto">
          <a:xfrm>
            <a:off x="1150938" y="468312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0.6</a:t>
            </a:r>
            <a:endParaRPr lang="en-US" sz="1800">
              <a:latin typeface="Arial" pitchFamily="34" charset="0"/>
            </a:endParaRPr>
          </a:p>
        </p:txBody>
      </p:sp>
      <p:sp>
        <p:nvSpPr>
          <p:cNvPr id="54362" name="Rectangle 90"/>
          <p:cNvSpPr>
            <a:spLocks noChangeArrowheads="1"/>
          </p:cNvSpPr>
          <p:nvPr/>
        </p:nvSpPr>
        <p:spPr bwMode="auto">
          <a:xfrm>
            <a:off x="1150938" y="4003675"/>
            <a:ext cx="411162" cy="442913"/>
          </a:xfrm>
          <a:prstGeom prst="rect">
            <a:avLst/>
          </a:prstGeom>
          <a:noFill/>
          <a:ln w="9525">
            <a:noFill/>
            <a:miter lim="800000"/>
            <a:headEnd/>
            <a:tailEnd/>
          </a:ln>
        </p:spPr>
        <p:txBody>
          <a:bodyPr/>
          <a:lstStyle/>
          <a:p>
            <a:endParaRPr lang="en-US"/>
          </a:p>
        </p:txBody>
      </p:sp>
      <p:sp>
        <p:nvSpPr>
          <p:cNvPr id="54363" name="Rectangle 91"/>
          <p:cNvSpPr>
            <a:spLocks noChangeArrowheads="1"/>
          </p:cNvSpPr>
          <p:nvPr/>
        </p:nvSpPr>
        <p:spPr bwMode="auto">
          <a:xfrm>
            <a:off x="1150938" y="402272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0.7</a:t>
            </a:r>
            <a:endParaRPr lang="en-US" sz="1800">
              <a:latin typeface="Arial" pitchFamily="34" charset="0"/>
            </a:endParaRPr>
          </a:p>
        </p:txBody>
      </p:sp>
      <p:sp>
        <p:nvSpPr>
          <p:cNvPr id="54364" name="Rectangle 92"/>
          <p:cNvSpPr>
            <a:spLocks noChangeArrowheads="1"/>
          </p:cNvSpPr>
          <p:nvPr/>
        </p:nvSpPr>
        <p:spPr bwMode="auto">
          <a:xfrm>
            <a:off x="1150938" y="3324225"/>
            <a:ext cx="411162" cy="442913"/>
          </a:xfrm>
          <a:prstGeom prst="rect">
            <a:avLst/>
          </a:prstGeom>
          <a:noFill/>
          <a:ln w="9525">
            <a:noFill/>
            <a:miter lim="800000"/>
            <a:headEnd/>
            <a:tailEnd/>
          </a:ln>
        </p:spPr>
        <p:txBody>
          <a:bodyPr/>
          <a:lstStyle/>
          <a:p>
            <a:endParaRPr lang="en-US"/>
          </a:p>
        </p:txBody>
      </p:sp>
      <p:sp>
        <p:nvSpPr>
          <p:cNvPr id="54365" name="Rectangle 93"/>
          <p:cNvSpPr>
            <a:spLocks noChangeArrowheads="1"/>
          </p:cNvSpPr>
          <p:nvPr/>
        </p:nvSpPr>
        <p:spPr bwMode="auto">
          <a:xfrm>
            <a:off x="1150938" y="33432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0.8</a:t>
            </a:r>
            <a:endParaRPr lang="en-US" sz="1800">
              <a:latin typeface="Arial" pitchFamily="34" charset="0"/>
            </a:endParaRPr>
          </a:p>
        </p:txBody>
      </p:sp>
      <p:sp>
        <p:nvSpPr>
          <p:cNvPr id="54366" name="Rectangle 94"/>
          <p:cNvSpPr>
            <a:spLocks noChangeArrowheads="1"/>
          </p:cNvSpPr>
          <p:nvPr/>
        </p:nvSpPr>
        <p:spPr bwMode="auto">
          <a:xfrm>
            <a:off x="1150938" y="2663825"/>
            <a:ext cx="411162" cy="442913"/>
          </a:xfrm>
          <a:prstGeom prst="rect">
            <a:avLst/>
          </a:prstGeom>
          <a:noFill/>
          <a:ln w="9525">
            <a:noFill/>
            <a:miter lim="800000"/>
            <a:headEnd/>
            <a:tailEnd/>
          </a:ln>
        </p:spPr>
        <p:txBody>
          <a:bodyPr/>
          <a:lstStyle/>
          <a:p>
            <a:endParaRPr lang="en-US"/>
          </a:p>
        </p:txBody>
      </p:sp>
      <p:sp>
        <p:nvSpPr>
          <p:cNvPr id="54367" name="Rectangle 95"/>
          <p:cNvSpPr>
            <a:spLocks noChangeArrowheads="1"/>
          </p:cNvSpPr>
          <p:nvPr/>
        </p:nvSpPr>
        <p:spPr bwMode="auto">
          <a:xfrm>
            <a:off x="1150938" y="2682875"/>
            <a:ext cx="460375"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0.9</a:t>
            </a:r>
            <a:endParaRPr lang="en-US" sz="1800">
              <a:latin typeface="Arial" pitchFamily="34" charset="0"/>
            </a:endParaRPr>
          </a:p>
        </p:txBody>
      </p:sp>
      <p:sp>
        <p:nvSpPr>
          <p:cNvPr id="54368" name="Rectangle 96"/>
          <p:cNvSpPr>
            <a:spLocks noChangeArrowheads="1"/>
          </p:cNvSpPr>
          <p:nvPr/>
        </p:nvSpPr>
        <p:spPr bwMode="auto">
          <a:xfrm>
            <a:off x="1355725" y="1982788"/>
            <a:ext cx="165100" cy="442912"/>
          </a:xfrm>
          <a:prstGeom prst="rect">
            <a:avLst/>
          </a:prstGeom>
          <a:noFill/>
          <a:ln w="9525">
            <a:noFill/>
            <a:miter lim="800000"/>
            <a:headEnd/>
            <a:tailEnd/>
          </a:ln>
        </p:spPr>
        <p:txBody>
          <a:bodyPr/>
          <a:lstStyle/>
          <a:p>
            <a:endParaRPr lang="en-US"/>
          </a:p>
        </p:txBody>
      </p:sp>
      <p:sp>
        <p:nvSpPr>
          <p:cNvPr id="54369" name="Rectangle 97"/>
          <p:cNvSpPr>
            <a:spLocks noChangeArrowheads="1"/>
          </p:cNvSpPr>
          <p:nvPr/>
        </p:nvSpPr>
        <p:spPr bwMode="auto">
          <a:xfrm>
            <a:off x="1355725" y="2001838"/>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a:t>
            </a:r>
            <a:endParaRPr lang="en-US" sz="1800">
              <a:latin typeface="Arial" pitchFamily="34" charset="0"/>
            </a:endParaRPr>
          </a:p>
        </p:txBody>
      </p:sp>
      <p:sp>
        <p:nvSpPr>
          <p:cNvPr id="54370" name="Rectangle 98"/>
          <p:cNvSpPr>
            <a:spLocks noChangeArrowheads="1"/>
          </p:cNvSpPr>
          <p:nvPr/>
        </p:nvSpPr>
        <p:spPr bwMode="auto">
          <a:xfrm>
            <a:off x="1643063" y="5724525"/>
            <a:ext cx="165100" cy="442913"/>
          </a:xfrm>
          <a:prstGeom prst="rect">
            <a:avLst/>
          </a:prstGeom>
          <a:noFill/>
          <a:ln w="9525">
            <a:noFill/>
            <a:miter lim="800000"/>
            <a:headEnd/>
            <a:tailEnd/>
          </a:ln>
        </p:spPr>
        <p:txBody>
          <a:bodyPr/>
          <a:lstStyle/>
          <a:p>
            <a:endParaRPr lang="en-US"/>
          </a:p>
        </p:txBody>
      </p:sp>
      <p:sp>
        <p:nvSpPr>
          <p:cNvPr id="54371" name="Rectangle 99"/>
          <p:cNvSpPr>
            <a:spLocks noChangeArrowheads="1"/>
          </p:cNvSpPr>
          <p:nvPr/>
        </p:nvSpPr>
        <p:spPr bwMode="auto">
          <a:xfrm>
            <a:off x="1643063" y="5743575"/>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0</a:t>
            </a:r>
            <a:endParaRPr lang="en-US" sz="1800">
              <a:latin typeface="Arial" pitchFamily="34" charset="0"/>
            </a:endParaRPr>
          </a:p>
        </p:txBody>
      </p:sp>
      <p:sp>
        <p:nvSpPr>
          <p:cNvPr id="54372" name="Rectangle 100"/>
          <p:cNvSpPr>
            <a:spLocks noChangeArrowheads="1"/>
          </p:cNvSpPr>
          <p:nvPr/>
        </p:nvSpPr>
        <p:spPr bwMode="auto">
          <a:xfrm>
            <a:off x="2301875" y="5724525"/>
            <a:ext cx="163513" cy="442913"/>
          </a:xfrm>
          <a:prstGeom prst="rect">
            <a:avLst/>
          </a:prstGeom>
          <a:noFill/>
          <a:ln w="9525">
            <a:noFill/>
            <a:miter lim="800000"/>
            <a:headEnd/>
            <a:tailEnd/>
          </a:ln>
        </p:spPr>
        <p:txBody>
          <a:bodyPr/>
          <a:lstStyle/>
          <a:p>
            <a:endParaRPr lang="en-US"/>
          </a:p>
        </p:txBody>
      </p:sp>
      <p:sp>
        <p:nvSpPr>
          <p:cNvPr id="54373" name="Rectangle 101"/>
          <p:cNvSpPr>
            <a:spLocks noChangeArrowheads="1"/>
          </p:cNvSpPr>
          <p:nvPr/>
        </p:nvSpPr>
        <p:spPr bwMode="auto">
          <a:xfrm>
            <a:off x="2301875" y="5743575"/>
            <a:ext cx="18415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5</a:t>
            </a:r>
            <a:endParaRPr lang="en-US" sz="1800">
              <a:latin typeface="Arial" pitchFamily="34" charset="0"/>
            </a:endParaRPr>
          </a:p>
        </p:txBody>
      </p:sp>
      <p:sp>
        <p:nvSpPr>
          <p:cNvPr id="54374" name="Rectangle 102"/>
          <p:cNvSpPr>
            <a:spLocks noChangeArrowheads="1"/>
          </p:cNvSpPr>
          <p:nvPr/>
        </p:nvSpPr>
        <p:spPr bwMode="auto">
          <a:xfrm>
            <a:off x="2894013" y="5724525"/>
            <a:ext cx="328612" cy="442913"/>
          </a:xfrm>
          <a:prstGeom prst="rect">
            <a:avLst/>
          </a:prstGeom>
          <a:noFill/>
          <a:ln w="9525">
            <a:noFill/>
            <a:miter lim="800000"/>
            <a:headEnd/>
            <a:tailEnd/>
          </a:ln>
        </p:spPr>
        <p:txBody>
          <a:bodyPr/>
          <a:lstStyle/>
          <a:p>
            <a:endParaRPr lang="en-US"/>
          </a:p>
        </p:txBody>
      </p:sp>
      <p:sp>
        <p:nvSpPr>
          <p:cNvPr id="54375" name="Rectangle 103"/>
          <p:cNvSpPr>
            <a:spLocks noChangeArrowheads="1"/>
          </p:cNvSpPr>
          <p:nvPr/>
        </p:nvSpPr>
        <p:spPr bwMode="auto">
          <a:xfrm>
            <a:off x="2894013"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10</a:t>
            </a:r>
            <a:endParaRPr lang="en-US" sz="1800">
              <a:latin typeface="Arial" pitchFamily="34" charset="0"/>
            </a:endParaRPr>
          </a:p>
        </p:txBody>
      </p:sp>
      <p:sp>
        <p:nvSpPr>
          <p:cNvPr id="54376" name="Rectangle 104"/>
          <p:cNvSpPr>
            <a:spLocks noChangeArrowheads="1"/>
          </p:cNvSpPr>
          <p:nvPr/>
        </p:nvSpPr>
        <p:spPr bwMode="auto">
          <a:xfrm>
            <a:off x="3551238" y="5724525"/>
            <a:ext cx="328612" cy="442913"/>
          </a:xfrm>
          <a:prstGeom prst="rect">
            <a:avLst/>
          </a:prstGeom>
          <a:noFill/>
          <a:ln w="9525">
            <a:noFill/>
            <a:miter lim="800000"/>
            <a:headEnd/>
            <a:tailEnd/>
          </a:ln>
        </p:spPr>
        <p:txBody>
          <a:bodyPr/>
          <a:lstStyle/>
          <a:p>
            <a:endParaRPr lang="en-US"/>
          </a:p>
        </p:txBody>
      </p:sp>
      <p:sp>
        <p:nvSpPr>
          <p:cNvPr id="54377" name="Rectangle 105"/>
          <p:cNvSpPr>
            <a:spLocks noChangeArrowheads="1"/>
          </p:cNvSpPr>
          <p:nvPr/>
        </p:nvSpPr>
        <p:spPr bwMode="auto">
          <a:xfrm>
            <a:off x="35512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15</a:t>
            </a:r>
            <a:endParaRPr lang="en-US" sz="1800">
              <a:latin typeface="Arial" pitchFamily="34" charset="0"/>
            </a:endParaRPr>
          </a:p>
        </p:txBody>
      </p:sp>
      <p:sp>
        <p:nvSpPr>
          <p:cNvPr id="54378" name="Rectangle 106"/>
          <p:cNvSpPr>
            <a:spLocks noChangeArrowheads="1"/>
          </p:cNvSpPr>
          <p:nvPr/>
        </p:nvSpPr>
        <p:spPr bwMode="auto">
          <a:xfrm>
            <a:off x="4227513" y="5724525"/>
            <a:ext cx="328612" cy="442913"/>
          </a:xfrm>
          <a:prstGeom prst="rect">
            <a:avLst/>
          </a:prstGeom>
          <a:noFill/>
          <a:ln w="9525">
            <a:noFill/>
            <a:miter lim="800000"/>
            <a:headEnd/>
            <a:tailEnd/>
          </a:ln>
        </p:spPr>
        <p:txBody>
          <a:bodyPr/>
          <a:lstStyle/>
          <a:p>
            <a:endParaRPr lang="en-US"/>
          </a:p>
        </p:txBody>
      </p:sp>
      <p:sp>
        <p:nvSpPr>
          <p:cNvPr id="54379" name="Rectangle 107"/>
          <p:cNvSpPr>
            <a:spLocks noChangeArrowheads="1"/>
          </p:cNvSpPr>
          <p:nvPr/>
        </p:nvSpPr>
        <p:spPr bwMode="auto">
          <a:xfrm>
            <a:off x="4227513"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20</a:t>
            </a:r>
            <a:endParaRPr lang="en-US" sz="1800">
              <a:latin typeface="Arial" pitchFamily="34" charset="0"/>
            </a:endParaRPr>
          </a:p>
        </p:txBody>
      </p:sp>
      <p:sp>
        <p:nvSpPr>
          <p:cNvPr id="54380" name="Rectangle 108"/>
          <p:cNvSpPr>
            <a:spLocks noChangeArrowheads="1"/>
          </p:cNvSpPr>
          <p:nvPr/>
        </p:nvSpPr>
        <p:spPr bwMode="auto">
          <a:xfrm>
            <a:off x="4884738" y="5724525"/>
            <a:ext cx="328612" cy="442913"/>
          </a:xfrm>
          <a:prstGeom prst="rect">
            <a:avLst/>
          </a:prstGeom>
          <a:noFill/>
          <a:ln w="9525">
            <a:noFill/>
            <a:miter lim="800000"/>
            <a:headEnd/>
            <a:tailEnd/>
          </a:ln>
        </p:spPr>
        <p:txBody>
          <a:bodyPr/>
          <a:lstStyle/>
          <a:p>
            <a:endParaRPr lang="en-US"/>
          </a:p>
        </p:txBody>
      </p:sp>
      <p:sp>
        <p:nvSpPr>
          <p:cNvPr id="54381" name="Rectangle 109"/>
          <p:cNvSpPr>
            <a:spLocks noChangeArrowheads="1"/>
          </p:cNvSpPr>
          <p:nvPr/>
        </p:nvSpPr>
        <p:spPr bwMode="auto">
          <a:xfrm>
            <a:off x="48847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25</a:t>
            </a:r>
            <a:endParaRPr lang="en-US" sz="1800">
              <a:latin typeface="Arial" pitchFamily="34" charset="0"/>
            </a:endParaRPr>
          </a:p>
        </p:txBody>
      </p:sp>
      <p:sp>
        <p:nvSpPr>
          <p:cNvPr id="54382" name="Rectangle 110"/>
          <p:cNvSpPr>
            <a:spLocks noChangeArrowheads="1"/>
          </p:cNvSpPr>
          <p:nvPr/>
        </p:nvSpPr>
        <p:spPr bwMode="auto">
          <a:xfrm>
            <a:off x="5562600" y="5724525"/>
            <a:ext cx="327025" cy="442913"/>
          </a:xfrm>
          <a:prstGeom prst="rect">
            <a:avLst/>
          </a:prstGeom>
          <a:noFill/>
          <a:ln w="9525">
            <a:noFill/>
            <a:miter lim="800000"/>
            <a:headEnd/>
            <a:tailEnd/>
          </a:ln>
        </p:spPr>
        <p:txBody>
          <a:bodyPr/>
          <a:lstStyle/>
          <a:p>
            <a:endParaRPr lang="en-US"/>
          </a:p>
        </p:txBody>
      </p:sp>
      <p:sp>
        <p:nvSpPr>
          <p:cNvPr id="54383" name="Rectangle 111"/>
          <p:cNvSpPr>
            <a:spLocks noChangeArrowheads="1"/>
          </p:cNvSpPr>
          <p:nvPr/>
        </p:nvSpPr>
        <p:spPr bwMode="auto">
          <a:xfrm>
            <a:off x="5562600"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30</a:t>
            </a:r>
            <a:endParaRPr lang="en-US" sz="1800">
              <a:latin typeface="Arial" pitchFamily="34" charset="0"/>
            </a:endParaRPr>
          </a:p>
        </p:txBody>
      </p:sp>
      <p:sp>
        <p:nvSpPr>
          <p:cNvPr id="54384" name="Rectangle 112"/>
          <p:cNvSpPr>
            <a:spLocks noChangeArrowheads="1"/>
          </p:cNvSpPr>
          <p:nvPr/>
        </p:nvSpPr>
        <p:spPr bwMode="auto">
          <a:xfrm>
            <a:off x="6218238" y="5724525"/>
            <a:ext cx="330200" cy="442913"/>
          </a:xfrm>
          <a:prstGeom prst="rect">
            <a:avLst/>
          </a:prstGeom>
          <a:noFill/>
          <a:ln w="9525">
            <a:noFill/>
            <a:miter lim="800000"/>
            <a:headEnd/>
            <a:tailEnd/>
          </a:ln>
        </p:spPr>
        <p:txBody>
          <a:bodyPr/>
          <a:lstStyle/>
          <a:p>
            <a:endParaRPr lang="en-US"/>
          </a:p>
        </p:txBody>
      </p:sp>
      <p:sp>
        <p:nvSpPr>
          <p:cNvPr id="54385" name="Rectangle 113"/>
          <p:cNvSpPr>
            <a:spLocks noChangeArrowheads="1"/>
          </p:cNvSpPr>
          <p:nvPr/>
        </p:nvSpPr>
        <p:spPr bwMode="auto">
          <a:xfrm>
            <a:off x="6218238" y="5743575"/>
            <a:ext cx="368300" cy="441325"/>
          </a:xfrm>
          <a:prstGeom prst="rect">
            <a:avLst/>
          </a:prstGeom>
          <a:noFill/>
          <a:ln w="9525">
            <a:noFill/>
            <a:miter lim="800000"/>
            <a:headEnd/>
            <a:tailEnd/>
          </a:ln>
        </p:spPr>
        <p:txBody>
          <a:bodyPr wrap="none" lIns="0" tIns="0" rIns="0" bIns="0">
            <a:spAutoFit/>
          </a:bodyPr>
          <a:lstStyle/>
          <a:p>
            <a:pPr algn="l"/>
            <a:r>
              <a:rPr lang="en-US" sz="2900" b="1">
                <a:solidFill>
                  <a:srgbClr val="000000"/>
                </a:solidFill>
              </a:rPr>
              <a:t>35</a:t>
            </a:r>
            <a:endParaRPr lang="en-US" sz="1800">
              <a:latin typeface="Arial" pitchFamily="34" charset="0"/>
            </a:endParaRPr>
          </a:p>
        </p:txBody>
      </p:sp>
      <p:sp>
        <p:nvSpPr>
          <p:cNvPr id="54386" name="Rectangle 114"/>
          <p:cNvSpPr>
            <a:spLocks noChangeArrowheads="1"/>
          </p:cNvSpPr>
          <p:nvPr/>
        </p:nvSpPr>
        <p:spPr bwMode="auto">
          <a:xfrm>
            <a:off x="4968875" y="2509838"/>
            <a:ext cx="3721100" cy="520700"/>
          </a:xfrm>
          <a:prstGeom prst="rect">
            <a:avLst/>
          </a:prstGeom>
          <a:noFill/>
          <a:ln w="9525">
            <a:noFill/>
            <a:miter lim="800000"/>
            <a:headEnd/>
            <a:tailEnd/>
          </a:ln>
        </p:spPr>
        <p:txBody>
          <a:bodyPr/>
          <a:lstStyle/>
          <a:p>
            <a:endParaRPr lang="en-US"/>
          </a:p>
        </p:txBody>
      </p:sp>
      <p:sp>
        <p:nvSpPr>
          <p:cNvPr id="54387" name="Rectangle 115"/>
          <p:cNvSpPr>
            <a:spLocks noChangeArrowheads="1"/>
          </p:cNvSpPr>
          <p:nvPr/>
        </p:nvSpPr>
        <p:spPr bwMode="auto">
          <a:xfrm>
            <a:off x="5489575" y="2990850"/>
            <a:ext cx="3246438" cy="520700"/>
          </a:xfrm>
          <a:prstGeom prst="rect">
            <a:avLst/>
          </a:prstGeom>
          <a:noFill/>
          <a:ln w="9525">
            <a:noFill/>
            <a:miter lim="800000"/>
            <a:headEnd/>
            <a:tailEnd/>
          </a:ln>
        </p:spPr>
        <p:txBody>
          <a:bodyPr/>
          <a:lstStyle/>
          <a:p>
            <a:endParaRPr lang="en-US"/>
          </a:p>
        </p:txBody>
      </p:sp>
      <p:sp>
        <p:nvSpPr>
          <p:cNvPr id="54388" name="Rectangle 116"/>
          <p:cNvSpPr>
            <a:spLocks noChangeArrowheads="1"/>
          </p:cNvSpPr>
          <p:nvPr/>
        </p:nvSpPr>
        <p:spPr bwMode="auto">
          <a:xfrm>
            <a:off x="5570538" y="3057525"/>
            <a:ext cx="1185862" cy="427038"/>
          </a:xfrm>
          <a:prstGeom prst="rect">
            <a:avLst/>
          </a:prstGeom>
          <a:solidFill>
            <a:schemeClr val="bg1"/>
          </a:solidFill>
          <a:ln w="9525">
            <a:noFill/>
            <a:miter lim="800000"/>
            <a:headEnd/>
            <a:tailEnd/>
          </a:ln>
        </p:spPr>
        <p:txBody>
          <a:bodyPr wrap="none" lIns="0" tIns="0" rIns="0" bIns="0">
            <a:spAutoFit/>
          </a:bodyPr>
          <a:lstStyle/>
          <a:p>
            <a:pPr algn="l"/>
            <a:r>
              <a:rPr lang="en-US" sz="2800" b="1">
                <a:solidFill>
                  <a:srgbClr val="000000"/>
                </a:solidFill>
              </a:rPr>
              <a:t>1970-74</a:t>
            </a:r>
            <a:endParaRPr lang="en-US" sz="1800">
              <a:latin typeface="Arial" pitchFamily="34" charset="0"/>
            </a:endParaRPr>
          </a:p>
        </p:txBody>
      </p:sp>
      <p:sp>
        <p:nvSpPr>
          <p:cNvPr id="54389" name="Rectangle 117"/>
          <p:cNvSpPr>
            <a:spLocks noChangeArrowheads="1"/>
          </p:cNvSpPr>
          <p:nvPr/>
        </p:nvSpPr>
        <p:spPr bwMode="auto">
          <a:xfrm>
            <a:off x="6276975" y="3949700"/>
            <a:ext cx="2457450" cy="520700"/>
          </a:xfrm>
          <a:prstGeom prst="rect">
            <a:avLst/>
          </a:prstGeom>
          <a:noFill/>
          <a:ln w="9525">
            <a:noFill/>
            <a:miter lim="800000"/>
            <a:headEnd/>
            <a:tailEnd/>
          </a:ln>
        </p:spPr>
        <p:txBody>
          <a:bodyPr/>
          <a:lstStyle/>
          <a:p>
            <a:endParaRPr lang="en-US"/>
          </a:p>
        </p:txBody>
      </p:sp>
      <p:sp>
        <p:nvSpPr>
          <p:cNvPr id="54390" name="Rectangle 118"/>
          <p:cNvSpPr>
            <a:spLocks noChangeArrowheads="1"/>
          </p:cNvSpPr>
          <p:nvPr/>
        </p:nvSpPr>
        <p:spPr bwMode="auto">
          <a:xfrm>
            <a:off x="6357938" y="4016375"/>
            <a:ext cx="1185862" cy="427038"/>
          </a:xfrm>
          <a:prstGeom prst="rect">
            <a:avLst/>
          </a:prstGeom>
          <a:solidFill>
            <a:schemeClr val="bg1"/>
          </a:solidFill>
          <a:ln w="9525">
            <a:noFill/>
            <a:miter lim="800000"/>
            <a:headEnd/>
            <a:tailEnd/>
          </a:ln>
        </p:spPr>
        <p:txBody>
          <a:bodyPr wrap="none" lIns="0" tIns="0" rIns="0" bIns="0">
            <a:spAutoFit/>
          </a:bodyPr>
          <a:lstStyle/>
          <a:p>
            <a:pPr algn="l"/>
            <a:r>
              <a:rPr lang="en-US" sz="2800" b="1">
                <a:solidFill>
                  <a:srgbClr val="000000"/>
                </a:solidFill>
              </a:rPr>
              <a:t>1965-69</a:t>
            </a:r>
            <a:endParaRPr lang="en-US" sz="1800">
              <a:latin typeface="Arial" pitchFamily="34" charset="0"/>
            </a:endParaRPr>
          </a:p>
        </p:txBody>
      </p:sp>
      <p:sp>
        <p:nvSpPr>
          <p:cNvPr id="54391" name="Rectangle 119"/>
          <p:cNvSpPr>
            <a:spLocks noChangeArrowheads="1"/>
          </p:cNvSpPr>
          <p:nvPr/>
        </p:nvSpPr>
        <p:spPr bwMode="auto">
          <a:xfrm>
            <a:off x="5049838" y="2576513"/>
            <a:ext cx="1185862" cy="427037"/>
          </a:xfrm>
          <a:prstGeom prst="rect">
            <a:avLst/>
          </a:prstGeom>
          <a:solidFill>
            <a:schemeClr val="bg1"/>
          </a:solidFill>
          <a:ln w="9525">
            <a:noFill/>
            <a:miter lim="800000"/>
            <a:headEnd/>
            <a:tailEnd/>
          </a:ln>
        </p:spPr>
        <p:txBody>
          <a:bodyPr wrap="none" lIns="0" tIns="0" rIns="0" bIns="0">
            <a:spAutoFit/>
          </a:bodyPr>
          <a:lstStyle/>
          <a:p>
            <a:pPr algn="l"/>
            <a:r>
              <a:rPr lang="en-US" sz="2800" b="1">
                <a:solidFill>
                  <a:srgbClr val="000000"/>
                </a:solidFill>
              </a:rPr>
              <a:t>1975-79</a:t>
            </a:r>
            <a:endParaRPr lang="en-US" sz="1800">
              <a:latin typeface="Arial" pitchFamily="34" charset="0"/>
            </a:endParaRPr>
          </a:p>
        </p:txBody>
      </p:sp>
      <p:sp>
        <p:nvSpPr>
          <p:cNvPr id="54392" name="Text Box 120"/>
          <p:cNvSpPr txBox="1">
            <a:spLocks noChangeArrowheads="1"/>
          </p:cNvSpPr>
          <p:nvPr/>
        </p:nvSpPr>
        <p:spPr bwMode="auto">
          <a:xfrm>
            <a:off x="7543800" y="6491288"/>
            <a:ext cx="1600200" cy="366712"/>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solidFill>
                  <a:schemeClr val="bg2"/>
                </a:solidFill>
                <a:latin typeface="Arial" pitchFamily="34" charset="0"/>
              </a:rPr>
              <a:t>REWERS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38281" t="42708" r="6250" b="14583"/>
          <a:stretch>
            <a:fillRect/>
          </a:stretch>
        </p:blipFill>
        <p:spPr bwMode="auto">
          <a:xfrm>
            <a:off x="0" y="1262063"/>
            <a:ext cx="9144000" cy="5280025"/>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l="35938" t="38542" r="13281" b="46875"/>
          <a:stretch>
            <a:fillRect/>
          </a:stretch>
        </p:blipFill>
        <p:spPr bwMode="auto">
          <a:xfrm>
            <a:off x="914400" y="0"/>
            <a:ext cx="6629400" cy="1427163"/>
          </a:xfrm>
          <a:prstGeom prst="rect">
            <a:avLst/>
          </a:prstGeom>
          <a:noFill/>
          <a:ln w="9525">
            <a:noFill/>
            <a:miter lim="800000"/>
            <a:headEnd/>
            <a:tailEnd/>
          </a:ln>
        </p:spPr>
      </p:pic>
      <p:sp>
        <p:nvSpPr>
          <p:cNvPr id="38916" name="Text Box 4"/>
          <p:cNvSpPr txBox="1">
            <a:spLocks noChangeArrowheads="1"/>
          </p:cNvSpPr>
          <p:nvPr/>
        </p:nvSpPr>
        <p:spPr bwMode="auto">
          <a:xfrm>
            <a:off x="6096000" y="1143000"/>
            <a:ext cx="3048000" cy="366713"/>
          </a:xfrm>
          <a:prstGeom prst="rect">
            <a:avLst/>
          </a:prstGeom>
          <a:noFill/>
          <a:ln w="9525">
            <a:noFill/>
            <a:miter lim="800000"/>
            <a:headEnd/>
            <a:tailEnd/>
          </a:ln>
        </p:spPr>
        <p:txBody>
          <a:bodyPr>
            <a:spAutoFit/>
          </a:bodyPr>
          <a:lstStyle/>
          <a:p>
            <a:pPr algn="l" eaLnBrk="1" hangingPunct="1">
              <a:spcBef>
                <a:spcPct val="50000"/>
              </a:spcBef>
            </a:pPr>
            <a:r>
              <a:rPr lang="en-US" sz="1800">
                <a:latin typeface="Arial" pitchFamily="34" charset="0"/>
              </a:rPr>
              <a:t>Clinical Endocrinology 2009</a:t>
            </a:r>
          </a:p>
        </p:txBody>
      </p:sp>
      <p:sp>
        <p:nvSpPr>
          <p:cNvPr id="38917" name="Text Box 5"/>
          <p:cNvSpPr txBox="1">
            <a:spLocks noChangeArrowheads="1"/>
          </p:cNvSpPr>
          <p:nvPr/>
        </p:nvSpPr>
        <p:spPr bwMode="auto">
          <a:xfrm>
            <a:off x="-76200" y="6400800"/>
            <a:ext cx="9144000" cy="3968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pitchFamily="34" charset="0"/>
              </a:rPr>
              <a:t>Increased height and weight at 12 months only in siblings developing DM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457200"/>
            <a:ext cx="8458200" cy="533400"/>
          </a:xfrm>
        </p:spPr>
        <p:txBody>
          <a:bodyPr/>
          <a:lstStyle/>
          <a:p>
            <a:pPr eaLnBrk="1" hangingPunct="1"/>
            <a:r>
              <a:rPr lang="en-US" sz="2800" b="1" smtClean="0"/>
              <a:t>Incidence of microvascular complications is declining</a:t>
            </a:r>
            <a:br>
              <a:rPr lang="en-US" sz="2800" b="1" smtClean="0"/>
            </a:br>
            <a:r>
              <a:rPr lang="en-US" sz="2400" b="1" i="1" smtClean="0"/>
              <a:t> </a:t>
            </a:r>
          </a:p>
        </p:txBody>
      </p:sp>
      <p:sp>
        <p:nvSpPr>
          <p:cNvPr id="55299" name="Text Box 3"/>
          <p:cNvSpPr txBox="1">
            <a:spLocks noChangeArrowheads="1"/>
          </p:cNvSpPr>
          <p:nvPr/>
        </p:nvSpPr>
        <p:spPr bwMode="auto">
          <a:xfrm>
            <a:off x="134938" y="6324600"/>
            <a:ext cx="3929062" cy="366713"/>
          </a:xfrm>
          <a:prstGeom prst="rect">
            <a:avLst/>
          </a:prstGeom>
          <a:noFill/>
          <a:ln w="9525">
            <a:noFill/>
            <a:miter lim="800000"/>
            <a:headEnd/>
            <a:tailEnd/>
          </a:ln>
        </p:spPr>
        <p:txBody>
          <a:bodyPr>
            <a:spAutoFit/>
          </a:bodyPr>
          <a:lstStyle/>
          <a:p>
            <a:pPr algn="l"/>
            <a:r>
              <a:rPr lang="en-US" sz="1800" b="1" i="1"/>
              <a:t>Hovind P, et al. Diabetes Care 2003</a:t>
            </a:r>
          </a:p>
        </p:txBody>
      </p:sp>
      <p:sp>
        <p:nvSpPr>
          <p:cNvPr id="55300" name="Text Box 4"/>
          <p:cNvSpPr txBox="1">
            <a:spLocks noChangeArrowheads="1"/>
          </p:cNvSpPr>
          <p:nvPr/>
        </p:nvSpPr>
        <p:spPr bwMode="auto">
          <a:xfrm>
            <a:off x="4064000" y="2286000"/>
            <a:ext cx="955675" cy="376238"/>
          </a:xfrm>
          <a:prstGeom prst="rect">
            <a:avLst/>
          </a:prstGeom>
          <a:solidFill>
            <a:schemeClr val="bg1"/>
          </a:solidFill>
          <a:ln w="9525">
            <a:solidFill>
              <a:schemeClr val="tx1"/>
            </a:solidFill>
            <a:miter lim="800000"/>
            <a:headEnd/>
            <a:tailEnd/>
          </a:ln>
        </p:spPr>
        <p:txBody>
          <a:bodyPr wrap="none">
            <a:spAutoFit/>
          </a:bodyPr>
          <a:lstStyle/>
          <a:p>
            <a:pPr algn="l"/>
            <a:r>
              <a:rPr lang="en-US" sz="1800" b="1"/>
              <a:t>1961-65</a:t>
            </a:r>
          </a:p>
        </p:txBody>
      </p:sp>
      <p:sp>
        <p:nvSpPr>
          <p:cNvPr id="55301" name="Text Box 5"/>
          <p:cNvSpPr txBox="1">
            <a:spLocks noChangeArrowheads="1"/>
          </p:cNvSpPr>
          <p:nvPr/>
        </p:nvSpPr>
        <p:spPr bwMode="auto">
          <a:xfrm>
            <a:off x="3995738" y="4419600"/>
            <a:ext cx="955675" cy="376238"/>
          </a:xfrm>
          <a:prstGeom prst="rect">
            <a:avLst/>
          </a:prstGeom>
          <a:solidFill>
            <a:schemeClr val="bg1"/>
          </a:solidFill>
          <a:ln w="9525">
            <a:solidFill>
              <a:schemeClr val="tx1"/>
            </a:solidFill>
            <a:miter lim="800000"/>
            <a:headEnd/>
            <a:tailEnd/>
          </a:ln>
        </p:spPr>
        <p:txBody>
          <a:bodyPr wrap="none">
            <a:spAutoFit/>
          </a:bodyPr>
          <a:lstStyle/>
          <a:p>
            <a:pPr algn="l"/>
            <a:r>
              <a:rPr lang="en-US" sz="1800" b="1"/>
              <a:t>1966-70</a:t>
            </a:r>
          </a:p>
        </p:txBody>
      </p:sp>
      <p:sp>
        <p:nvSpPr>
          <p:cNvPr id="55302" name="Text Box 6"/>
          <p:cNvSpPr txBox="1">
            <a:spLocks noChangeArrowheads="1"/>
          </p:cNvSpPr>
          <p:nvPr/>
        </p:nvSpPr>
        <p:spPr bwMode="auto">
          <a:xfrm>
            <a:off x="7924800" y="3124200"/>
            <a:ext cx="955675" cy="376238"/>
          </a:xfrm>
          <a:prstGeom prst="rect">
            <a:avLst/>
          </a:prstGeom>
          <a:noFill/>
          <a:ln w="9525">
            <a:solidFill>
              <a:schemeClr val="tx1"/>
            </a:solidFill>
            <a:miter lim="800000"/>
            <a:headEnd/>
            <a:tailEnd/>
          </a:ln>
        </p:spPr>
        <p:txBody>
          <a:bodyPr wrap="none">
            <a:spAutoFit/>
          </a:bodyPr>
          <a:lstStyle/>
          <a:p>
            <a:pPr algn="l"/>
            <a:r>
              <a:rPr lang="en-US" sz="1800" b="1"/>
              <a:t>1966-70</a:t>
            </a:r>
          </a:p>
        </p:txBody>
      </p:sp>
      <p:sp>
        <p:nvSpPr>
          <p:cNvPr id="55303" name="Text Box 7"/>
          <p:cNvSpPr txBox="1">
            <a:spLocks noChangeArrowheads="1"/>
          </p:cNvSpPr>
          <p:nvPr/>
        </p:nvSpPr>
        <p:spPr bwMode="auto">
          <a:xfrm>
            <a:off x="7383463" y="4038600"/>
            <a:ext cx="955675" cy="376238"/>
          </a:xfrm>
          <a:prstGeom prst="rect">
            <a:avLst/>
          </a:prstGeom>
          <a:noFill/>
          <a:ln w="9525">
            <a:solidFill>
              <a:schemeClr val="tx1"/>
            </a:solidFill>
            <a:miter lim="800000"/>
            <a:headEnd/>
            <a:tailEnd/>
          </a:ln>
        </p:spPr>
        <p:txBody>
          <a:bodyPr wrap="none">
            <a:spAutoFit/>
          </a:bodyPr>
          <a:lstStyle/>
          <a:p>
            <a:pPr algn="l"/>
            <a:r>
              <a:rPr lang="en-US" sz="1800" b="1"/>
              <a:t>1971-75</a:t>
            </a:r>
          </a:p>
        </p:txBody>
      </p:sp>
      <p:sp>
        <p:nvSpPr>
          <p:cNvPr id="55304" name="Text Box 8"/>
          <p:cNvSpPr txBox="1">
            <a:spLocks noChangeArrowheads="1"/>
          </p:cNvSpPr>
          <p:nvPr/>
        </p:nvSpPr>
        <p:spPr bwMode="auto">
          <a:xfrm>
            <a:off x="3319463" y="4038600"/>
            <a:ext cx="955675" cy="376238"/>
          </a:xfrm>
          <a:prstGeom prst="rect">
            <a:avLst/>
          </a:prstGeom>
          <a:noFill/>
          <a:ln w="9525">
            <a:solidFill>
              <a:schemeClr val="tx1"/>
            </a:solidFill>
            <a:miter lim="800000"/>
            <a:headEnd/>
            <a:tailEnd/>
          </a:ln>
        </p:spPr>
        <p:txBody>
          <a:bodyPr wrap="none">
            <a:spAutoFit/>
          </a:bodyPr>
          <a:lstStyle/>
          <a:p>
            <a:pPr algn="l"/>
            <a:r>
              <a:rPr lang="en-US" sz="1800" b="1"/>
              <a:t>1971-75</a:t>
            </a:r>
          </a:p>
        </p:txBody>
      </p:sp>
      <p:sp>
        <p:nvSpPr>
          <p:cNvPr id="55305" name="Text Box 9"/>
          <p:cNvSpPr txBox="1">
            <a:spLocks noChangeArrowheads="1"/>
          </p:cNvSpPr>
          <p:nvPr/>
        </p:nvSpPr>
        <p:spPr bwMode="auto">
          <a:xfrm>
            <a:off x="3048000" y="5029200"/>
            <a:ext cx="955675" cy="376238"/>
          </a:xfrm>
          <a:prstGeom prst="rect">
            <a:avLst/>
          </a:prstGeom>
          <a:noFill/>
          <a:ln w="9525">
            <a:solidFill>
              <a:schemeClr val="tx1"/>
            </a:solidFill>
            <a:miter lim="800000"/>
            <a:headEnd/>
            <a:tailEnd/>
          </a:ln>
        </p:spPr>
        <p:txBody>
          <a:bodyPr wrap="none">
            <a:spAutoFit/>
          </a:bodyPr>
          <a:lstStyle/>
          <a:p>
            <a:pPr algn="l"/>
            <a:r>
              <a:rPr lang="en-US" sz="1800" b="1"/>
              <a:t>1976-80</a:t>
            </a:r>
          </a:p>
        </p:txBody>
      </p:sp>
      <p:sp>
        <p:nvSpPr>
          <p:cNvPr id="55306" name="Text Box 10"/>
          <p:cNvSpPr txBox="1">
            <a:spLocks noChangeArrowheads="1"/>
          </p:cNvSpPr>
          <p:nvPr/>
        </p:nvSpPr>
        <p:spPr bwMode="auto">
          <a:xfrm>
            <a:off x="7043738" y="4953000"/>
            <a:ext cx="955675" cy="376238"/>
          </a:xfrm>
          <a:prstGeom prst="rect">
            <a:avLst/>
          </a:prstGeom>
          <a:noFill/>
          <a:ln w="9525">
            <a:solidFill>
              <a:schemeClr val="tx1"/>
            </a:solidFill>
            <a:miter lim="800000"/>
            <a:headEnd/>
            <a:tailEnd/>
          </a:ln>
        </p:spPr>
        <p:txBody>
          <a:bodyPr wrap="none">
            <a:spAutoFit/>
          </a:bodyPr>
          <a:lstStyle/>
          <a:p>
            <a:pPr algn="l"/>
            <a:r>
              <a:rPr lang="en-US" sz="1800" b="1"/>
              <a:t>1976-80</a:t>
            </a:r>
          </a:p>
        </p:txBody>
      </p:sp>
      <p:pic>
        <p:nvPicPr>
          <p:cNvPr id="55307" name="Picture 11" descr="decline in DN"/>
          <p:cNvPicPr>
            <a:picLocks noChangeAspect="1" noChangeArrowheads="1"/>
          </p:cNvPicPr>
          <p:nvPr/>
        </p:nvPicPr>
        <p:blipFill>
          <a:blip r:embed="rId3" cstate="print"/>
          <a:srcRect/>
          <a:stretch>
            <a:fillRect/>
          </a:stretch>
        </p:blipFill>
        <p:spPr bwMode="auto">
          <a:xfrm>
            <a:off x="3929063" y="2057400"/>
            <a:ext cx="5486400" cy="4138613"/>
          </a:xfrm>
          <a:prstGeom prst="rect">
            <a:avLst/>
          </a:prstGeom>
          <a:noFill/>
          <a:ln w="9525">
            <a:noFill/>
            <a:miter lim="800000"/>
            <a:headEnd/>
            <a:tailEnd/>
          </a:ln>
        </p:spPr>
      </p:pic>
      <p:sp>
        <p:nvSpPr>
          <p:cNvPr id="55308" name="Text Box 12"/>
          <p:cNvSpPr txBox="1">
            <a:spLocks noChangeArrowheads="1"/>
          </p:cNvSpPr>
          <p:nvPr/>
        </p:nvSpPr>
        <p:spPr bwMode="auto">
          <a:xfrm>
            <a:off x="5892800" y="1828800"/>
            <a:ext cx="2320925" cy="376238"/>
          </a:xfrm>
          <a:prstGeom prst="rect">
            <a:avLst/>
          </a:prstGeom>
          <a:noFill/>
          <a:ln w="9525">
            <a:solidFill>
              <a:schemeClr val="tx1"/>
            </a:solidFill>
            <a:miter lim="800000"/>
            <a:headEnd/>
            <a:tailEnd/>
          </a:ln>
        </p:spPr>
        <p:txBody>
          <a:bodyPr wrap="none">
            <a:spAutoFit/>
          </a:bodyPr>
          <a:lstStyle/>
          <a:p>
            <a:pPr algn="l"/>
            <a:r>
              <a:rPr lang="en-US" sz="1800" b="1"/>
              <a:t>Diabetic nephropathy</a:t>
            </a:r>
          </a:p>
        </p:txBody>
      </p:sp>
      <p:pic>
        <p:nvPicPr>
          <p:cNvPr id="55309" name="Picture 13" descr="decline in DR"/>
          <p:cNvPicPr>
            <a:picLocks noChangeAspect="1" noChangeArrowheads="1"/>
          </p:cNvPicPr>
          <p:nvPr/>
        </p:nvPicPr>
        <p:blipFill>
          <a:blip r:embed="rId4" cstate="print"/>
          <a:srcRect/>
          <a:stretch>
            <a:fillRect/>
          </a:stretch>
        </p:blipFill>
        <p:spPr bwMode="auto">
          <a:xfrm>
            <a:off x="-474663" y="1981200"/>
            <a:ext cx="5757863" cy="4327525"/>
          </a:xfrm>
          <a:prstGeom prst="rect">
            <a:avLst/>
          </a:prstGeom>
          <a:noFill/>
          <a:ln w="9525">
            <a:noFill/>
            <a:miter lim="800000"/>
            <a:headEnd/>
            <a:tailEnd/>
          </a:ln>
        </p:spPr>
      </p:pic>
      <p:sp>
        <p:nvSpPr>
          <p:cNvPr id="55310" name="Text Box 14"/>
          <p:cNvSpPr txBox="1">
            <a:spLocks noChangeArrowheads="1"/>
          </p:cNvSpPr>
          <p:nvPr/>
        </p:nvSpPr>
        <p:spPr bwMode="auto">
          <a:xfrm>
            <a:off x="947738" y="1828800"/>
            <a:ext cx="3457575" cy="376238"/>
          </a:xfrm>
          <a:prstGeom prst="rect">
            <a:avLst/>
          </a:prstGeom>
          <a:noFill/>
          <a:ln w="9525">
            <a:solidFill>
              <a:schemeClr val="tx1"/>
            </a:solidFill>
            <a:miter lim="800000"/>
            <a:headEnd/>
            <a:tailEnd/>
          </a:ln>
        </p:spPr>
        <p:txBody>
          <a:bodyPr wrap="none">
            <a:spAutoFit/>
          </a:bodyPr>
          <a:lstStyle/>
          <a:p>
            <a:pPr algn="l"/>
            <a:r>
              <a:rPr lang="en-US" sz="1800" b="1"/>
              <a:t>Proliferative diabetic retinopathy</a:t>
            </a:r>
          </a:p>
        </p:txBody>
      </p:sp>
      <p:sp>
        <p:nvSpPr>
          <p:cNvPr id="55311" name="Text Box 15"/>
          <p:cNvSpPr txBox="1">
            <a:spLocks noChangeArrowheads="1"/>
          </p:cNvSpPr>
          <p:nvPr/>
        </p:nvSpPr>
        <p:spPr bwMode="auto">
          <a:xfrm>
            <a:off x="8128000" y="2133600"/>
            <a:ext cx="955675" cy="376238"/>
          </a:xfrm>
          <a:prstGeom prst="rect">
            <a:avLst/>
          </a:prstGeom>
          <a:solidFill>
            <a:srgbClr val="FF0000"/>
          </a:solidFill>
          <a:ln w="9525">
            <a:solidFill>
              <a:schemeClr val="tx1"/>
            </a:solidFill>
            <a:miter lim="800000"/>
            <a:headEnd/>
            <a:tailEnd/>
          </a:ln>
        </p:spPr>
        <p:txBody>
          <a:bodyPr wrap="none">
            <a:spAutoFit/>
          </a:bodyPr>
          <a:lstStyle/>
          <a:p>
            <a:pPr algn="l"/>
            <a:r>
              <a:rPr lang="en-US" sz="1800" b="1"/>
              <a:t>1965-69</a:t>
            </a:r>
          </a:p>
        </p:txBody>
      </p:sp>
      <p:sp>
        <p:nvSpPr>
          <p:cNvPr id="55312" name="Text Box 16"/>
          <p:cNvSpPr txBox="1">
            <a:spLocks noChangeArrowheads="1"/>
          </p:cNvSpPr>
          <p:nvPr/>
        </p:nvSpPr>
        <p:spPr bwMode="auto">
          <a:xfrm>
            <a:off x="4538663" y="2133600"/>
            <a:ext cx="955675" cy="376238"/>
          </a:xfrm>
          <a:prstGeom prst="rect">
            <a:avLst/>
          </a:prstGeom>
          <a:solidFill>
            <a:srgbClr val="FF0000"/>
          </a:solidFill>
          <a:ln w="9525">
            <a:solidFill>
              <a:schemeClr val="tx1"/>
            </a:solidFill>
            <a:miter lim="800000"/>
            <a:headEnd/>
            <a:tailEnd/>
          </a:ln>
        </p:spPr>
        <p:txBody>
          <a:bodyPr wrap="none">
            <a:spAutoFit/>
          </a:bodyPr>
          <a:lstStyle/>
          <a:p>
            <a:pPr algn="l"/>
            <a:r>
              <a:rPr lang="en-US" sz="1800" b="1"/>
              <a:t>1965-69</a:t>
            </a:r>
          </a:p>
        </p:txBody>
      </p:sp>
      <p:sp>
        <p:nvSpPr>
          <p:cNvPr id="55313" name="Text Box 17"/>
          <p:cNvSpPr txBox="1">
            <a:spLocks noChangeArrowheads="1"/>
          </p:cNvSpPr>
          <p:nvPr/>
        </p:nvSpPr>
        <p:spPr bwMode="auto">
          <a:xfrm>
            <a:off x="4064000" y="2971800"/>
            <a:ext cx="955675" cy="376238"/>
          </a:xfrm>
          <a:prstGeom prst="rect">
            <a:avLst/>
          </a:prstGeom>
          <a:solidFill>
            <a:srgbClr val="FF9933"/>
          </a:solidFill>
          <a:ln w="9525">
            <a:solidFill>
              <a:schemeClr val="tx1"/>
            </a:solidFill>
            <a:miter lim="800000"/>
            <a:headEnd/>
            <a:tailEnd/>
          </a:ln>
        </p:spPr>
        <p:txBody>
          <a:bodyPr wrap="none">
            <a:spAutoFit/>
          </a:bodyPr>
          <a:lstStyle/>
          <a:p>
            <a:pPr algn="l"/>
            <a:r>
              <a:rPr lang="en-US" sz="1800" b="1"/>
              <a:t>1970-74</a:t>
            </a:r>
          </a:p>
        </p:txBody>
      </p:sp>
      <p:sp>
        <p:nvSpPr>
          <p:cNvPr id="55314" name="Text Box 18"/>
          <p:cNvSpPr txBox="1">
            <a:spLocks noChangeArrowheads="1"/>
          </p:cNvSpPr>
          <p:nvPr/>
        </p:nvSpPr>
        <p:spPr bwMode="auto">
          <a:xfrm>
            <a:off x="8128000" y="3124200"/>
            <a:ext cx="955675" cy="376238"/>
          </a:xfrm>
          <a:prstGeom prst="rect">
            <a:avLst/>
          </a:prstGeom>
          <a:solidFill>
            <a:srgbClr val="FF9933"/>
          </a:solidFill>
          <a:ln w="9525">
            <a:solidFill>
              <a:schemeClr val="tx1"/>
            </a:solidFill>
            <a:miter lim="800000"/>
            <a:headEnd/>
            <a:tailEnd/>
          </a:ln>
        </p:spPr>
        <p:txBody>
          <a:bodyPr wrap="none">
            <a:spAutoFit/>
          </a:bodyPr>
          <a:lstStyle/>
          <a:p>
            <a:pPr algn="l"/>
            <a:r>
              <a:rPr lang="en-US" sz="1800" b="1"/>
              <a:t>1970-74</a:t>
            </a:r>
          </a:p>
        </p:txBody>
      </p:sp>
      <p:sp>
        <p:nvSpPr>
          <p:cNvPr id="55315" name="Text Box 19"/>
          <p:cNvSpPr txBox="1">
            <a:spLocks noChangeArrowheads="1"/>
          </p:cNvSpPr>
          <p:nvPr/>
        </p:nvSpPr>
        <p:spPr bwMode="auto">
          <a:xfrm>
            <a:off x="7856538" y="3886200"/>
            <a:ext cx="881062" cy="650875"/>
          </a:xfrm>
          <a:prstGeom prst="rect">
            <a:avLst/>
          </a:prstGeom>
          <a:solidFill>
            <a:srgbClr val="FFFF00"/>
          </a:solidFill>
          <a:ln w="9525">
            <a:solidFill>
              <a:schemeClr val="tx1"/>
            </a:solidFill>
            <a:miter lim="800000"/>
            <a:headEnd/>
            <a:tailEnd/>
          </a:ln>
        </p:spPr>
        <p:txBody>
          <a:bodyPr>
            <a:spAutoFit/>
          </a:bodyPr>
          <a:lstStyle/>
          <a:p>
            <a:pPr algn="l"/>
            <a:r>
              <a:rPr lang="en-US" sz="1800" b="1"/>
              <a:t>1975-79</a:t>
            </a:r>
          </a:p>
        </p:txBody>
      </p:sp>
      <p:sp>
        <p:nvSpPr>
          <p:cNvPr id="55316" name="Text Box 20"/>
          <p:cNvSpPr txBox="1">
            <a:spLocks noChangeArrowheads="1"/>
          </p:cNvSpPr>
          <p:nvPr/>
        </p:nvSpPr>
        <p:spPr bwMode="auto">
          <a:xfrm>
            <a:off x="3792538" y="3733800"/>
            <a:ext cx="955675" cy="376238"/>
          </a:xfrm>
          <a:prstGeom prst="rect">
            <a:avLst/>
          </a:prstGeom>
          <a:solidFill>
            <a:srgbClr val="FFFF00"/>
          </a:solidFill>
          <a:ln w="9525">
            <a:solidFill>
              <a:schemeClr val="tx1"/>
            </a:solidFill>
            <a:miter lim="800000"/>
            <a:headEnd/>
            <a:tailEnd/>
          </a:ln>
        </p:spPr>
        <p:txBody>
          <a:bodyPr wrap="none">
            <a:spAutoFit/>
          </a:bodyPr>
          <a:lstStyle/>
          <a:p>
            <a:pPr algn="l"/>
            <a:r>
              <a:rPr lang="en-US" sz="1800" b="1"/>
              <a:t>1975-79</a:t>
            </a:r>
          </a:p>
        </p:txBody>
      </p:sp>
      <p:sp>
        <p:nvSpPr>
          <p:cNvPr id="55317" name="Text Box 21"/>
          <p:cNvSpPr txBox="1">
            <a:spLocks noChangeArrowheads="1"/>
          </p:cNvSpPr>
          <p:nvPr/>
        </p:nvSpPr>
        <p:spPr bwMode="auto">
          <a:xfrm>
            <a:off x="2979738" y="4724400"/>
            <a:ext cx="955675" cy="376238"/>
          </a:xfrm>
          <a:prstGeom prst="rect">
            <a:avLst/>
          </a:prstGeom>
          <a:noFill/>
          <a:ln w="9525">
            <a:solidFill>
              <a:schemeClr val="tx1"/>
            </a:solidFill>
            <a:miter lim="800000"/>
            <a:headEnd/>
            <a:tailEnd/>
          </a:ln>
        </p:spPr>
        <p:txBody>
          <a:bodyPr wrap="none">
            <a:spAutoFit/>
          </a:bodyPr>
          <a:lstStyle/>
          <a:p>
            <a:pPr algn="l"/>
            <a:r>
              <a:rPr lang="en-US" sz="1800" b="1"/>
              <a:t>1980-84</a:t>
            </a:r>
          </a:p>
        </p:txBody>
      </p:sp>
      <p:sp>
        <p:nvSpPr>
          <p:cNvPr id="55318" name="Text Box 22"/>
          <p:cNvSpPr txBox="1">
            <a:spLocks noChangeArrowheads="1"/>
          </p:cNvSpPr>
          <p:nvPr/>
        </p:nvSpPr>
        <p:spPr bwMode="auto">
          <a:xfrm>
            <a:off x="7180263" y="4572000"/>
            <a:ext cx="955675" cy="376238"/>
          </a:xfrm>
          <a:prstGeom prst="rect">
            <a:avLst/>
          </a:prstGeom>
          <a:noFill/>
          <a:ln w="9525">
            <a:solidFill>
              <a:schemeClr val="tx1"/>
            </a:solidFill>
            <a:miter lim="800000"/>
            <a:headEnd/>
            <a:tailEnd/>
          </a:ln>
        </p:spPr>
        <p:txBody>
          <a:bodyPr wrap="none">
            <a:spAutoFit/>
          </a:bodyPr>
          <a:lstStyle/>
          <a:p>
            <a:pPr algn="l"/>
            <a:r>
              <a:rPr lang="en-US" sz="1800" b="1"/>
              <a:t>1980-84</a:t>
            </a:r>
          </a:p>
        </p:txBody>
      </p:sp>
      <p:sp>
        <p:nvSpPr>
          <p:cNvPr id="55319" name="Line 23"/>
          <p:cNvSpPr>
            <a:spLocks noChangeShapeType="1"/>
          </p:cNvSpPr>
          <p:nvPr/>
        </p:nvSpPr>
        <p:spPr bwMode="auto">
          <a:xfrm flipV="1">
            <a:off x="5283200" y="2514600"/>
            <a:ext cx="0" cy="2971800"/>
          </a:xfrm>
          <a:prstGeom prst="line">
            <a:avLst/>
          </a:prstGeom>
          <a:noFill/>
          <a:ln w="9525">
            <a:solidFill>
              <a:schemeClr val="tx1"/>
            </a:solidFill>
            <a:round/>
            <a:headEnd/>
            <a:tailEnd/>
          </a:ln>
        </p:spPr>
        <p:txBody>
          <a:bodyPr/>
          <a:lstStyle/>
          <a:p>
            <a:endParaRPr lang="en-US"/>
          </a:p>
        </p:txBody>
      </p:sp>
      <p:sp>
        <p:nvSpPr>
          <p:cNvPr id="55320" name="Line 24"/>
          <p:cNvSpPr>
            <a:spLocks noChangeShapeType="1"/>
          </p:cNvSpPr>
          <p:nvPr/>
        </p:nvSpPr>
        <p:spPr bwMode="auto">
          <a:xfrm>
            <a:off x="5214938" y="3048000"/>
            <a:ext cx="68262" cy="0"/>
          </a:xfrm>
          <a:prstGeom prst="line">
            <a:avLst/>
          </a:prstGeom>
          <a:noFill/>
          <a:ln w="9525">
            <a:solidFill>
              <a:schemeClr val="tx1"/>
            </a:solidFill>
            <a:round/>
            <a:headEnd/>
            <a:tailEnd/>
          </a:ln>
        </p:spPr>
        <p:txBody>
          <a:bodyPr/>
          <a:lstStyle/>
          <a:p>
            <a:endParaRPr lang="en-US"/>
          </a:p>
        </p:txBody>
      </p:sp>
      <p:sp>
        <p:nvSpPr>
          <p:cNvPr id="55321" name="Line 25"/>
          <p:cNvSpPr>
            <a:spLocks noChangeShapeType="1"/>
          </p:cNvSpPr>
          <p:nvPr/>
        </p:nvSpPr>
        <p:spPr bwMode="auto">
          <a:xfrm>
            <a:off x="5214938" y="3657600"/>
            <a:ext cx="68262" cy="0"/>
          </a:xfrm>
          <a:prstGeom prst="line">
            <a:avLst/>
          </a:prstGeom>
          <a:noFill/>
          <a:ln w="9525">
            <a:solidFill>
              <a:schemeClr val="tx1"/>
            </a:solidFill>
            <a:round/>
            <a:headEnd/>
            <a:tailEnd/>
          </a:ln>
        </p:spPr>
        <p:txBody>
          <a:bodyPr/>
          <a:lstStyle/>
          <a:p>
            <a:endParaRPr lang="en-US"/>
          </a:p>
        </p:txBody>
      </p:sp>
      <p:sp>
        <p:nvSpPr>
          <p:cNvPr id="55322" name="Line 26"/>
          <p:cNvSpPr>
            <a:spLocks noChangeShapeType="1"/>
          </p:cNvSpPr>
          <p:nvPr/>
        </p:nvSpPr>
        <p:spPr bwMode="auto">
          <a:xfrm>
            <a:off x="5214938" y="4876800"/>
            <a:ext cx="68262" cy="0"/>
          </a:xfrm>
          <a:prstGeom prst="line">
            <a:avLst/>
          </a:prstGeom>
          <a:noFill/>
          <a:ln w="9525">
            <a:solidFill>
              <a:schemeClr val="tx1"/>
            </a:solidFill>
            <a:round/>
            <a:headEnd/>
            <a:tailEnd/>
          </a:ln>
        </p:spPr>
        <p:txBody>
          <a:bodyPr/>
          <a:lstStyle/>
          <a:p>
            <a:endParaRPr lang="en-US"/>
          </a:p>
        </p:txBody>
      </p:sp>
      <p:sp>
        <p:nvSpPr>
          <p:cNvPr id="55323" name="Line 27"/>
          <p:cNvSpPr>
            <a:spLocks noChangeShapeType="1"/>
          </p:cNvSpPr>
          <p:nvPr/>
        </p:nvSpPr>
        <p:spPr bwMode="auto">
          <a:xfrm>
            <a:off x="5214938" y="4267200"/>
            <a:ext cx="68262" cy="0"/>
          </a:xfrm>
          <a:prstGeom prst="line">
            <a:avLst/>
          </a:prstGeom>
          <a:noFill/>
          <a:ln w="9525">
            <a:solidFill>
              <a:schemeClr val="tx1"/>
            </a:solidFill>
            <a:round/>
            <a:headEnd/>
            <a:tailEnd/>
          </a:ln>
        </p:spPr>
        <p:txBody>
          <a:bodyPr/>
          <a:lstStyle/>
          <a:p>
            <a:endParaRPr lang="en-US"/>
          </a:p>
        </p:txBody>
      </p:sp>
      <p:sp>
        <p:nvSpPr>
          <p:cNvPr id="55324" name="Text Box 28"/>
          <p:cNvSpPr txBox="1">
            <a:spLocks noChangeArrowheads="1"/>
          </p:cNvSpPr>
          <p:nvPr/>
        </p:nvSpPr>
        <p:spPr bwMode="auto">
          <a:xfrm>
            <a:off x="4862513" y="3524250"/>
            <a:ext cx="406400" cy="304800"/>
          </a:xfrm>
          <a:prstGeom prst="rect">
            <a:avLst/>
          </a:prstGeom>
          <a:noFill/>
          <a:ln w="9525">
            <a:noFill/>
            <a:miter lim="800000"/>
            <a:headEnd/>
            <a:tailEnd/>
          </a:ln>
        </p:spPr>
        <p:txBody>
          <a:bodyPr wrap="none">
            <a:spAutoFit/>
          </a:bodyPr>
          <a:lstStyle/>
          <a:p>
            <a:pPr algn="l"/>
            <a:r>
              <a:rPr lang="en-US" sz="1400" b="1">
                <a:latin typeface="Albertus Medium" pitchFamily="34" charset="0"/>
              </a:rPr>
              <a:t>30</a:t>
            </a:r>
          </a:p>
        </p:txBody>
      </p:sp>
      <p:sp>
        <p:nvSpPr>
          <p:cNvPr id="55325" name="Text Box 29"/>
          <p:cNvSpPr txBox="1">
            <a:spLocks noChangeArrowheads="1"/>
          </p:cNvSpPr>
          <p:nvPr/>
        </p:nvSpPr>
        <p:spPr bwMode="auto">
          <a:xfrm>
            <a:off x="4876800" y="4114800"/>
            <a:ext cx="406400" cy="304800"/>
          </a:xfrm>
          <a:prstGeom prst="rect">
            <a:avLst/>
          </a:prstGeom>
          <a:noFill/>
          <a:ln w="9525">
            <a:noFill/>
            <a:miter lim="800000"/>
            <a:headEnd/>
            <a:tailEnd/>
          </a:ln>
        </p:spPr>
        <p:txBody>
          <a:bodyPr wrap="none">
            <a:spAutoFit/>
          </a:bodyPr>
          <a:lstStyle/>
          <a:p>
            <a:pPr algn="l"/>
            <a:r>
              <a:rPr lang="en-US" sz="1400" b="1">
                <a:latin typeface="Albertus Medium" pitchFamily="34" charset="0"/>
              </a:rPr>
              <a:t>20</a:t>
            </a:r>
          </a:p>
        </p:txBody>
      </p:sp>
      <p:sp>
        <p:nvSpPr>
          <p:cNvPr id="55326" name="Text Box 30"/>
          <p:cNvSpPr txBox="1">
            <a:spLocks noChangeArrowheads="1"/>
          </p:cNvSpPr>
          <p:nvPr/>
        </p:nvSpPr>
        <p:spPr bwMode="auto">
          <a:xfrm>
            <a:off x="4876800" y="4724400"/>
            <a:ext cx="406400" cy="304800"/>
          </a:xfrm>
          <a:prstGeom prst="rect">
            <a:avLst/>
          </a:prstGeom>
          <a:noFill/>
          <a:ln w="9525">
            <a:noFill/>
            <a:miter lim="800000"/>
            <a:headEnd/>
            <a:tailEnd/>
          </a:ln>
        </p:spPr>
        <p:txBody>
          <a:bodyPr wrap="none">
            <a:spAutoFit/>
          </a:bodyPr>
          <a:lstStyle/>
          <a:p>
            <a:pPr algn="l"/>
            <a:r>
              <a:rPr lang="en-US" sz="1400" b="1">
                <a:latin typeface="Albertus Medium" pitchFamily="34" charset="0"/>
              </a:rPr>
              <a:t>10</a:t>
            </a:r>
          </a:p>
        </p:txBody>
      </p:sp>
      <p:sp>
        <p:nvSpPr>
          <p:cNvPr id="55327" name="Text Box 31"/>
          <p:cNvSpPr txBox="1">
            <a:spLocks noChangeArrowheads="1"/>
          </p:cNvSpPr>
          <p:nvPr/>
        </p:nvSpPr>
        <p:spPr bwMode="auto">
          <a:xfrm>
            <a:off x="4876800" y="2895600"/>
            <a:ext cx="406400" cy="304800"/>
          </a:xfrm>
          <a:prstGeom prst="rect">
            <a:avLst/>
          </a:prstGeom>
          <a:noFill/>
          <a:ln w="9525">
            <a:noFill/>
            <a:miter lim="800000"/>
            <a:headEnd/>
            <a:tailEnd/>
          </a:ln>
        </p:spPr>
        <p:txBody>
          <a:bodyPr wrap="none">
            <a:spAutoFit/>
          </a:bodyPr>
          <a:lstStyle/>
          <a:p>
            <a:pPr algn="l"/>
            <a:r>
              <a:rPr lang="en-US" sz="1400" b="1">
                <a:latin typeface="Albertus Medium" pitchFamily="34" charset="0"/>
              </a:rPr>
              <a:t>40</a:t>
            </a:r>
          </a:p>
        </p:txBody>
      </p:sp>
      <p:sp>
        <p:nvSpPr>
          <p:cNvPr id="55328" name="Text Box 32"/>
          <p:cNvSpPr txBox="1">
            <a:spLocks noChangeArrowheads="1"/>
          </p:cNvSpPr>
          <p:nvPr/>
        </p:nvSpPr>
        <p:spPr bwMode="auto">
          <a:xfrm>
            <a:off x="7543800" y="6491288"/>
            <a:ext cx="1600200" cy="366712"/>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solidFill>
                  <a:schemeClr val="bg2"/>
                </a:solidFill>
                <a:latin typeface="Arial" pitchFamily="34" charset="0"/>
              </a:rPr>
              <a:t>REWERS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406400" y="381000"/>
            <a:ext cx="8331200" cy="1143000"/>
          </a:xfrm>
        </p:spPr>
        <p:txBody>
          <a:bodyPr/>
          <a:lstStyle/>
          <a:p>
            <a:pPr eaLnBrk="1" hangingPunct="1"/>
            <a:r>
              <a:rPr lang="en-US" sz="2800" b="1" smtClean="0"/>
              <a:t>Poor control of hypertension and dyslipidemia  </a:t>
            </a:r>
            <a:br>
              <a:rPr lang="en-US" sz="2800" b="1" smtClean="0"/>
            </a:br>
            <a:r>
              <a:rPr lang="en-US" sz="2800" b="1" smtClean="0"/>
              <a:t>in young adult patients with T1D</a:t>
            </a:r>
            <a:endParaRPr lang="en-US" sz="3200" b="1" smtClean="0"/>
          </a:p>
        </p:txBody>
      </p:sp>
      <p:graphicFrame>
        <p:nvGraphicFramePr>
          <p:cNvPr id="21506" name="Object 3"/>
          <p:cNvGraphicFramePr>
            <a:graphicFrameLocks noChangeAspect="1"/>
          </p:cNvGraphicFramePr>
          <p:nvPr>
            <p:ph type="chart" sz="half" idx="2"/>
          </p:nvPr>
        </p:nvGraphicFramePr>
        <p:xfrm>
          <a:off x="3386138" y="762000"/>
          <a:ext cx="5419725" cy="5449888"/>
        </p:xfrm>
        <a:graphic>
          <a:graphicData uri="http://schemas.openxmlformats.org/presentationml/2006/ole">
            <p:oleObj spid="_x0000_s21506" name="Chart" r:id="rId4" imgW="4714951" imgH="4505249" progId="MSGraph.Chart.8">
              <p:embed followColorScheme="full"/>
            </p:oleObj>
          </a:graphicData>
        </a:graphic>
      </p:graphicFrame>
      <p:graphicFrame>
        <p:nvGraphicFramePr>
          <p:cNvPr id="21507" name="Object 4"/>
          <p:cNvGraphicFramePr>
            <a:graphicFrameLocks noChangeAspect="1"/>
          </p:cNvGraphicFramePr>
          <p:nvPr/>
        </p:nvGraphicFramePr>
        <p:xfrm>
          <a:off x="203200" y="2514600"/>
          <a:ext cx="3995738" cy="3917950"/>
        </p:xfrm>
        <a:graphic>
          <a:graphicData uri="http://schemas.openxmlformats.org/presentationml/2006/ole">
            <p:oleObj spid="_x0000_s21507" name="Chart" r:id="rId5" imgW="3686251" imgH="3476549" progId="MSGraph.Chart.8">
              <p:embed followColorScheme="full"/>
            </p:oleObj>
          </a:graphicData>
        </a:graphic>
      </p:graphicFrame>
      <p:sp>
        <p:nvSpPr>
          <p:cNvPr id="21509" name="Text Box 5"/>
          <p:cNvSpPr txBox="1">
            <a:spLocks noChangeArrowheads="1"/>
          </p:cNvSpPr>
          <p:nvPr/>
        </p:nvSpPr>
        <p:spPr bwMode="auto">
          <a:xfrm>
            <a:off x="947738" y="5867400"/>
            <a:ext cx="7993062" cy="822325"/>
          </a:xfrm>
          <a:prstGeom prst="rect">
            <a:avLst/>
          </a:prstGeom>
          <a:noFill/>
          <a:ln w="9525">
            <a:noFill/>
            <a:miter lim="800000"/>
            <a:headEnd/>
            <a:tailEnd/>
          </a:ln>
        </p:spPr>
        <p:txBody>
          <a:bodyPr>
            <a:spAutoFit/>
          </a:bodyPr>
          <a:lstStyle/>
          <a:p>
            <a:pPr algn="l"/>
            <a:r>
              <a:rPr lang="en-US" b="1"/>
              <a:t> Hypertension                                    Dyslipidemia</a:t>
            </a:r>
          </a:p>
          <a:p>
            <a:pPr algn="l"/>
            <a:r>
              <a:rPr lang="en-US" sz="2000" b="1" i="1"/>
              <a:t>Maahs D, Diabetes Care 2005                      Wadwa P, Diabetes Care 2005</a:t>
            </a:r>
            <a:r>
              <a:rPr lang="en-US" b="1"/>
              <a:t> </a:t>
            </a:r>
          </a:p>
        </p:txBody>
      </p:sp>
      <p:sp>
        <p:nvSpPr>
          <p:cNvPr id="21510" name="Text Box 6"/>
          <p:cNvSpPr txBox="1">
            <a:spLocks noChangeArrowheads="1"/>
          </p:cNvSpPr>
          <p:nvPr/>
        </p:nvSpPr>
        <p:spPr bwMode="auto">
          <a:xfrm>
            <a:off x="7543800" y="6491288"/>
            <a:ext cx="1600200" cy="366712"/>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solidFill>
                  <a:schemeClr val="bg2"/>
                </a:solidFill>
                <a:latin typeface="Arial" pitchFamily="34" charset="0"/>
              </a:rPr>
              <a:t>REWERS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42950" y="490538"/>
            <a:ext cx="7772400" cy="957262"/>
          </a:xfrm>
        </p:spPr>
        <p:txBody>
          <a:bodyPr/>
          <a:lstStyle/>
          <a:p>
            <a:pPr>
              <a:defRPr/>
            </a:pPr>
            <a:r>
              <a:rPr lang="en-US" sz="4000" smtClean="0"/>
              <a:t>Type 2 Diabetes</a:t>
            </a:r>
            <a:br>
              <a:rPr lang="en-US" sz="4000" smtClean="0"/>
            </a:br>
            <a:endParaRPr lang="en-US" sz="4000" smtClean="0"/>
          </a:p>
        </p:txBody>
      </p:sp>
      <p:sp>
        <p:nvSpPr>
          <p:cNvPr id="56323" name="Rectangle 3"/>
          <p:cNvSpPr>
            <a:spLocks noGrp="1" noChangeArrowheads="1"/>
          </p:cNvSpPr>
          <p:nvPr>
            <p:ph type="body" idx="1"/>
          </p:nvPr>
        </p:nvSpPr>
        <p:spPr>
          <a:xfrm>
            <a:off x="742950" y="1871663"/>
            <a:ext cx="7772400" cy="4114800"/>
          </a:xfrm>
        </p:spPr>
        <p:txBody>
          <a:bodyPr/>
          <a:lstStyle/>
          <a:p>
            <a:pPr>
              <a:buFont typeface="Monotype Sorts" pitchFamily="2" charset="2"/>
              <a:buNone/>
            </a:pPr>
            <a:endParaRPr lang="en-US" smtClean="0"/>
          </a:p>
        </p:txBody>
      </p:sp>
      <p:sp>
        <p:nvSpPr>
          <p:cNvPr id="304132" name="Rectangle 4"/>
          <p:cNvSpPr>
            <a:spLocks noChangeArrowheads="1"/>
          </p:cNvSpPr>
          <p:nvPr/>
        </p:nvSpPr>
        <p:spPr bwMode="auto">
          <a:xfrm>
            <a:off x="685800" y="228600"/>
            <a:ext cx="7772400" cy="1219200"/>
          </a:xfrm>
          <a:prstGeom prst="rect">
            <a:avLst/>
          </a:prstGeom>
          <a:noFill/>
          <a:ln w="12700">
            <a:noFill/>
            <a:miter lim="800000"/>
            <a:headEnd/>
            <a:tailEnd/>
          </a:ln>
          <a:effectLst/>
        </p:spPr>
        <p:txBody>
          <a:bodyPr lIns="90488" tIns="44450" rIns="90488" bIns="44450" anchor="ctr"/>
          <a:lstStyle/>
          <a:p>
            <a:pPr algn="ctr">
              <a:defRPr/>
            </a:pPr>
            <a:endParaRPr lang="en-US" sz="4400">
              <a:effectLst>
                <a:outerShdw blurRad="38100" dist="38100" dir="2700000" algn="tl">
                  <a:srgbClr val="000000"/>
                </a:outerShdw>
              </a:effectLst>
            </a:endParaRPr>
          </a:p>
        </p:txBody>
      </p:sp>
      <p:sp>
        <p:nvSpPr>
          <p:cNvPr id="304133" name="Rectangle 5"/>
          <p:cNvSpPr>
            <a:spLocks noChangeArrowheads="1"/>
          </p:cNvSpPr>
          <p:nvPr/>
        </p:nvSpPr>
        <p:spPr bwMode="auto">
          <a:xfrm>
            <a:off x="655638" y="1435100"/>
            <a:ext cx="7772400" cy="4114800"/>
          </a:xfrm>
          <a:prstGeom prst="rect">
            <a:avLst/>
          </a:prstGeom>
          <a:noFill/>
          <a:ln w="12700">
            <a:noFill/>
            <a:miter lim="800000"/>
            <a:headEnd/>
            <a:tailEnd/>
          </a:ln>
        </p:spPr>
        <p:txBody>
          <a:bodyPr lIns="90488" tIns="44450" rIns="90488" bIns="44450"/>
          <a:lstStyle/>
          <a:p>
            <a:pPr marL="342900" indent="-342900" algn="l">
              <a:lnSpc>
                <a:spcPct val="120000"/>
              </a:lnSpc>
              <a:spcBef>
                <a:spcPct val="20000"/>
              </a:spcBef>
              <a:buClr>
                <a:srgbClr val="39FFFF"/>
              </a:buClr>
              <a:buSzPct val="75000"/>
              <a:buFont typeface="Monotype Sorts" pitchFamily="2" charset="2"/>
              <a:buNone/>
            </a:pPr>
            <a:endParaRPr lang="en-US" b="1">
              <a:solidFill>
                <a:srgbClr val="FFFFFF"/>
              </a:solidFill>
            </a:endParaRPr>
          </a:p>
          <a:p>
            <a:pPr marL="342900" indent="-342900" algn="l">
              <a:lnSpc>
                <a:spcPct val="150000"/>
              </a:lnSpc>
              <a:spcBef>
                <a:spcPct val="20000"/>
              </a:spcBef>
              <a:buClr>
                <a:srgbClr val="39FFFF"/>
              </a:buClr>
              <a:buSzPct val="75000"/>
              <a:buFont typeface="Monotype Sorts" pitchFamily="2" charset="2"/>
              <a:buChar char="n"/>
            </a:pPr>
            <a:r>
              <a:rPr lang="en-US" b="1">
                <a:solidFill>
                  <a:srgbClr val="FFFFFF"/>
                </a:solidFill>
              </a:rPr>
              <a:t>Apparent increase in 2 diabetes in youth in several populations – especially American Indians, Hispanics and African Americans</a:t>
            </a:r>
          </a:p>
          <a:p>
            <a:pPr marL="342900" indent="-342900" algn="l">
              <a:lnSpc>
                <a:spcPct val="150000"/>
              </a:lnSpc>
              <a:spcBef>
                <a:spcPct val="20000"/>
              </a:spcBef>
              <a:buClr>
                <a:srgbClr val="39FFFF"/>
              </a:buClr>
              <a:buSzPct val="75000"/>
              <a:buFont typeface="Monotype Sorts" pitchFamily="2" charset="2"/>
              <a:buChar char="n"/>
            </a:pPr>
            <a:r>
              <a:rPr lang="en-US" b="1">
                <a:solidFill>
                  <a:srgbClr val="FFFFFF"/>
                </a:solidFill>
              </a:rPr>
              <a:t>Lack of population based studies</a:t>
            </a:r>
          </a:p>
          <a:p>
            <a:pPr marL="342900" indent="-342900" algn="l">
              <a:lnSpc>
                <a:spcPct val="150000"/>
              </a:lnSpc>
              <a:buClr>
                <a:srgbClr val="39FFFF"/>
              </a:buClr>
              <a:buSzPct val="75000"/>
              <a:buFont typeface="Monotype Sorts" pitchFamily="2" charset="2"/>
              <a:buChar char="n"/>
            </a:pPr>
            <a:r>
              <a:rPr lang="en-US" b="1">
                <a:solidFill>
                  <a:srgbClr val="FFFFFF"/>
                </a:solidFill>
              </a:rPr>
              <a:t>Undiagnosed cases</a:t>
            </a:r>
          </a:p>
          <a:p>
            <a:pPr marL="342900" indent="-342900" algn="l">
              <a:lnSpc>
                <a:spcPct val="150000"/>
              </a:lnSpc>
              <a:buClr>
                <a:srgbClr val="39FFFF"/>
              </a:buClr>
              <a:buSzPct val="75000"/>
              <a:buFont typeface="Monotype Sorts" pitchFamily="2" charset="2"/>
              <a:buChar char="n"/>
            </a:pPr>
            <a:r>
              <a:rPr lang="en-US" b="1">
                <a:solidFill>
                  <a:srgbClr val="FFFFFF"/>
                </a:solidFill>
              </a:rPr>
              <a:t>Cases with severe acute symptoms misclassified</a:t>
            </a:r>
          </a:p>
          <a:p>
            <a:pPr marL="342900" indent="-342900" algn="l">
              <a:lnSpc>
                <a:spcPct val="150000"/>
              </a:lnSpc>
              <a:buClr>
                <a:srgbClr val="39FFFF"/>
              </a:buClr>
              <a:buSzPct val="75000"/>
              <a:buFont typeface="Monotype Sorts" pitchFamily="2" charset="2"/>
              <a:buChar char="n"/>
            </a:pPr>
            <a:r>
              <a:rPr lang="en-US" b="1">
                <a:solidFill>
                  <a:srgbClr val="FFFFFF"/>
                </a:solidFill>
              </a:rPr>
              <a:t>Cases reported mainly by pediatric endocrinologists</a:t>
            </a:r>
          </a:p>
          <a:p>
            <a:pPr marL="342900" indent="-342900" algn="l">
              <a:lnSpc>
                <a:spcPct val="150000"/>
              </a:lnSpc>
              <a:spcBef>
                <a:spcPct val="20000"/>
              </a:spcBef>
              <a:buClr>
                <a:srgbClr val="39FFFF"/>
              </a:buClr>
              <a:buSzPct val="75000"/>
              <a:buFont typeface="Monotype Sorts" pitchFamily="2" charset="2"/>
              <a:buChar char="n"/>
            </a:pPr>
            <a:endParaRPr lang="en-US" b="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4133">
                                            <p:txEl>
                                              <p:pRg st="1" end="1"/>
                                            </p:txEl>
                                          </p:spTgt>
                                        </p:tgtEl>
                                        <p:attrNameLst>
                                          <p:attrName>style.visibility</p:attrName>
                                        </p:attrNameLst>
                                      </p:cBhvr>
                                      <p:to>
                                        <p:strVal val="visible"/>
                                      </p:to>
                                    </p:set>
                                    <p:animEffect transition="in" filter="wipe(up)">
                                      <p:cBhvr>
                                        <p:cTn id="7" dur="500"/>
                                        <p:tgtEl>
                                          <p:spTgt spid="3041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4133">
                                            <p:txEl>
                                              <p:pRg st="2" end="2"/>
                                            </p:txEl>
                                          </p:spTgt>
                                        </p:tgtEl>
                                        <p:attrNameLst>
                                          <p:attrName>style.visibility</p:attrName>
                                        </p:attrNameLst>
                                      </p:cBhvr>
                                      <p:to>
                                        <p:strVal val="visible"/>
                                      </p:to>
                                    </p:set>
                                    <p:animEffect transition="in" filter="wipe(up)">
                                      <p:cBhvr>
                                        <p:cTn id="12" dur="500"/>
                                        <p:tgtEl>
                                          <p:spTgt spid="3041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4133">
                                            <p:txEl>
                                              <p:pRg st="3" end="3"/>
                                            </p:txEl>
                                          </p:spTgt>
                                        </p:tgtEl>
                                        <p:attrNameLst>
                                          <p:attrName>style.visibility</p:attrName>
                                        </p:attrNameLst>
                                      </p:cBhvr>
                                      <p:to>
                                        <p:strVal val="visible"/>
                                      </p:to>
                                    </p:set>
                                    <p:animEffect transition="in" filter="wipe(up)">
                                      <p:cBhvr>
                                        <p:cTn id="17" dur="500"/>
                                        <p:tgtEl>
                                          <p:spTgt spid="3041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4133">
                                            <p:txEl>
                                              <p:pRg st="4" end="4"/>
                                            </p:txEl>
                                          </p:spTgt>
                                        </p:tgtEl>
                                        <p:attrNameLst>
                                          <p:attrName>style.visibility</p:attrName>
                                        </p:attrNameLst>
                                      </p:cBhvr>
                                      <p:to>
                                        <p:strVal val="visible"/>
                                      </p:to>
                                    </p:set>
                                    <p:animEffect transition="in" filter="wipe(up)">
                                      <p:cBhvr>
                                        <p:cTn id="22" dur="500"/>
                                        <p:tgtEl>
                                          <p:spTgt spid="3041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4133">
                                            <p:txEl>
                                              <p:pRg st="5" end="5"/>
                                            </p:txEl>
                                          </p:spTgt>
                                        </p:tgtEl>
                                        <p:attrNameLst>
                                          <p:attrName>style.visibility</p:attrName>
                                        </p:attrNameLst>
                                      </p:cBhvr>
                                      <p:to>
                                        <p:strVal val="visible"/>
                                      </p:to>
                                    </p:set>
                                    <p:animEffect transition="in" filter="wipe(up)">
                                      <p:cBhvr>
                                        <p:cTn id="27" dur="500"/>
                                        <p:tgtEl>
                                          <p:spTgt spid="3041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sz="4000" smtClean="0"/>
              <a:t>Reports of Type 2 Diabetes in Youth</a:t>
            </a:r>
          </a:p>
        </p:txBody>
      </p:sp>
      <p:sp>
        <p:nvSpPr>
          <p:cNvPr id="57347" name="Rectangle 3"/>
          <p:cNvSpPr>
            <a:spLocks noGrp="1" noChangeArrowheads="1"/>
          </p:cNvSpPr>
          <p:nvPr>
            <p:ph type="body" sz="half" idx="1"/>
          </p:nvPr>
        </p:nvSpPr>
        <p:spPr>
          <a:xfrm>
            <a:off x="542925" y="1828800"/>
            <a:ext cx="3810000" cy="4114800"/>
          </a:xfrm>
        </p:spPr>
        <p:txBody>
          <a:bodyPr/>
          <a:lstStyle/>
          <a:p>
            <a:r>
              <a:rPr lang="en-US" smtClean="0">
                <a:solidFill>
                  <a:schemeClr val="tx1"/>
                </a:solidFill>
              </a:rPr>
              <a:t>Population-based</a:t>
            </a:r>
          </a:p>
          <a:p>
            <a:pPr lvl="1"/>
            <a:r>
              <a:rPr lang="en-US" smtClean="0"/>
              <a:t>Pima</a:t>
            </a:r>
          </a:p>
          <a:p>
            <a:pPr lvl="1"/>
            <a:r>
              <a:rPr lang="en-US" smtClean="0"/>
              <a:t>Navajo</a:t>
            </a:r>
          </a:p>
          <a:p>
            <a:pPr lvl="1"/>
            <a:r>
              <a:rPr lang="en-US" smtClean="0"/>
              <a:t>Cree &amp; Ojibway</a:t>
            </a:r>
          </a:p>
          <a:p>
            <a:pPr lvl="1"/>
            <a:r>
              <a:rPr lang="en-US" smtClean="0"/>
              <a:t>NHANES III</a:t>
            </a:r>
          </a:p>
          <a:p>
            <a:r>
              <a:rPr lang="en-US" smtClean="0">
                <a:solidFill>
                  <a:schemeClr val="tx1"/>
                </a:solidFill>
              </a:rPr>
              <a:t>School-based</a:t>
            </a:r>
          </a:p>
          <a:p>
            <a:pPr lvl="1"/>
            <a:r>
              <a:rPr lang="en-US" smtClean="0"/>
              <a:t>Japan</a:t>
            </a:r>
          </a:p>
          <a:p>
            <a:pPr lvl="1"/>
            <a:endParaRPr lang="en-US" smtClean="0"/>
          </a:p>
        </p:txBody>
      </p:sp>
      <p:sp>
        <p:nvSpPr>
          <p:cNvPr id="57348" name="Rectangle 4"/>
          <p:cNvSpPr>
            <a:spLocks noGrp="1" noChangeArrowheads="1"/>
          </p:cNvSpPr>
          <p:nvPr>
            <p:ph type="body" sz="half" idx="2"/>
          </p:nvPr>
        </p:nvSpPr>
        <p:spPr>
          <a:xfrm>
            <a:off x="4097338" y="1828800"/>
            <a:ext cx="4679950" cy="4114800"/>
          </a:xfrm>
        </p:spPr>
        <p:txBody>
          <a:bodyPr/>
          <a:lstStyle/>
          <a:p>
            <a:pPr>
              <a:lnSpc>
                <a:spcPct val="90000"/>
              </a:lnSpc>
            </a:pPr>
            <a:r>
              <a:rPr lang="en-US" smtClean="0">
                <a:solidFill>
                  <a:schemeClr val="tx1"/>
                </a:solidFill>
              </a:rPr>
              <a:t>Clinic-based or Case series</a:t>
            </a:r>
          </a:p>
          <a:p>
            <a:pPr lvl="1">
              <a:lnSpc>
                <a:spcPct val="90000"/>
              </a:lnSpc>
            </a:pPr>
            <a:r>
              <a:rPr lang="en-US" sz="2000" smtClean="0"/>
              <a:t>IHS</a:t>
            </a:r>
          </a:p>
          <a:p>
            <a:pPr lvl="2">
              <a:lnSpc>
                <a:spcPct val="90000"/>
              </a:lnSpc>
            </a:pPr>
            <a:r>
              <a:rPr lang="en-US" sz="1800" smtClean="0"/>
              <a:t> AI</a:t>
            </a:r>
          </a:p>
          <a:p>
            <a:pPr lvl="1">
              <a:lnSpc>
                <a:spcPct val="90000"/>
              </a:lnSpc>
            </a:pPr>
            <a:r>
              <a:rPr lang="en-US" sz="2000" smtClean="0"/>
              <a:t>Cincinnati OH</a:t>
            </a:r>
          </a:p>
          <a:p>
            <a:pPr lvl="2">
              <a:lnSpc>
                <a:spcPct val="90000"/>
              </a:lnSpc>
            </a:pPr>
            <a:r>
              <a:rPr lang="en-US" sz="1800" smtClean="0"/>
              <a:t>NHW and AA</a:t>
            </a:r>
          </a:p>
          <a:p>
            <a:pPr lvl="1">
              <a:lnSpc>
                <a:spcPct val="90000"/>
              </a:lnSpc>
            </a:pPr>
            <a:r>
              <a:rPr lang="en-US" sz="2000" smtClean="0"/>
              <a:t>Little Rock AK</a:t>
            </a:r>
          </a:p>
          <a:p>
            <a:pPr lvl="2">
              <a:lnSpc>
                <a:spcPct val="90000"/>
              </a:lnSpc>
              <a:buFontTx/>
              <a:buChar char="o"/>
            </a:pPr>
            <a:r>
              <a:rPr lang="en-US" sz="1800" smtClean="0"/>
              <a:t>AA, NHW</a:t>
            </a:r>
          </a:p>
          <a:p>
            <a:pPr lvl="1">
              <a:lnSpc>
                <a:spcPct val="90000"/>
              </a:lnSpc>
            </a:pPr>
            <a:r>
              <a:rPr lang="en-US" sz="2000" smtClean="0"/>
              <a:t>Charleston SC</a:t>
            </a:r>
          </a:p>
          <a:p>
            <a:pPr lvl="2">
              <a:lnSpc>
                <a:spcPct val="90000"/>
              </a:lnSpc>
            </a:pPr>
            <a:r>
              <a:rPr lang="en-US" sz="1800" smtClean="0"/>
              <a:t>AA</a:t>
            </a:r>
          </a:p>
          <a:p>
            <a:pPr lvl="1">
              <a:lnSpc>
                <a:spcPct val="90000"/>
              </a:lnSpc>
            </a:pPr>
            <a:r>
              <a:rPr lang="en-US" sz="2000" smtClean="0"/>
              <a:t>San Diego CA</a:t>
            </a:r>
          </a:p>
          <a:p>
            <a:pPr lvl="2">
              <a:lnSpc>
                <a:spcPct val="90000"/>
              </a:lnSpc>
            </a:pPr>
            <a:r>
              <a:rPr lang="en-US" sz="1800" smtClean="0"/>
              <a:t>NHW, H, A, AA</a:t>
            </a:r>
          </a:p>
          <a:p>
            <a:pPr lvl="1">
              <a:lnSpc>
                <a:spcPct val="90000"/>
              </a:lnSpc>
            </a:pPr>
            <a:r>
              <a:rPr lang="en-US" sz="2000" smtClean="0"/>
              <a:t>Ventura CA</a:t>
            </a:r>
          </a:p>
          <a:p>
            <a:pPr lvl="2">
              <a:lnSpc>
                <a:spcPct val="90000"/>
              </a:lnSpc>
            </a:pPr>
            <a:r>
              <a:rPr lang="en-US" sz="1800" smtClean="0"/>
              <a:t>H</a:t>
            </a:r>
          </a:p>
          <a:p>
            <a:pPr lvl="1">
              <a:lnSpc>
                <a:spcPct val="90000"/>
              </a:lnSpc>
            </a:pPr>
            <a:r>
              <a:rPr lang="en-US" sz="2000" smtClean="0"/>
              <a:t>San Antonio TX</a:t>
            </a:r>
          </a:p>
          <a:p>
            <a:pPr lvl="2">
              <a:lnSpc>
                <a:spcPct val="90000"/>
              </a:lnSpc>
            </a:pPr>
            <a:r>
              <a:rPr lang="en-US" sz="1800" smtClean="0"/>
              <a:t>H, NHW</a:t>
            </a:r>
          </a:p>
          <a:p>
            <a:pPr lvl="1">
              <a:lnSpc>
                <a:spcPct val="90000"/>
              </a:lnSpc>
            </a:pPr>
            <a:endParaRPr lang="en-US" sz="2000" smtClean="0"/>
          </a:p>
        </p:txBody>
      </p:sp>
      <p:sp>
        <p:nvSpPr>
          <p:cNvPr id="57349" name="Text Box 5"/>
          <p:cNvSpPr txBox="1">
            <a:spLocks noChangeArrowheads="1"/>
          </p:cNvSpPr>
          <p:nvPr/>
        </p:nvSpPr>
        <p:spPr bwMode="auto">
          <a:xfrm>
            <a:off x="831850" y="5146675"/>
            <a:ext cx="2844800" cy="1465263"/>
          </a:xfrm>
          <a:prstGeom prst="rect">
            <a:avLst/>
          </a:prstGeom>
          <a:noFill/>
          <a:ln w="12700">
            <a:noFill/>
            <a:miter lim="800000"/>
            <a:headEnd/>
            <a:tailEnd/>
          </a:ln>
        </p:spPr>
        <p:txBody>
          <a:bodyPr wrap="none">
            <a:spAutoFit/>
          </a:bodyPr>
          <a:lstStyle/>
          <a:p>
            <a:pPr algn="l"/>
            <a:r>
              <a:rPr lang="en-US" sz="1800"/>
              <a:t>A – Asian Americans</a:t>
            </a:r>
          </a:p>
          <a:p>
            <a:pPr algn="l"/>
            <a:r>
              <a:rPr lang="en-US" sz="1800"/>
              <a:t>AI – American Indians</a:t>
            </a:r>
          </a:p>
          <a:p>
            <a:pPr algn="l"/>
            <a:r>
              <a:rPr lang="en-US" sz="1800"/>
              <a:t>AA – African Americans</a:t>
            </a:r>
          </a:p>
          <a:p>
            <a:pPr algn="l"/>
            <a:r>
              <a:rPr lang="en-US" sz="1800"/>
              <a:t>H - Hispanics </a:t>
            </a:r>
          </a:p>
          <a:p>
            <a:pPr algn="l"/>
            <a:r>
              <a:rPr lang="en-US" sz="1800"/>
              <a:t>NHW – non-Hispanic whites</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Rectangle 4"/>
          <p:cNvSpPr>
            <a:spLocks noChangeArrowheads="1"/>
          </p:cNvSpPr>
          <p:nvPr/>
        </p:nvSpPr>
        <p:spPr bwMode="auto">
          <a:xfrm>
            <a:off x="762000" y="533400"/>
            <a:ext cx="7937500" cy="1143000"/>
          </a:xfrm>
          <a:prstGeom prst="rect">
            <a:avLst/>
          </a:prstGeom>
          <a:noFill/>
          <a:ln w="9525">
            <a:noFill/>
            <a:miter lim="800000"/>
            <a:headEnd/>
            <a:tailEnd/>
          </a:ln>
          <a:effectLst/>
        </p:spPr>
        <p:txBody>
          <a:bodyPr anchor="b"/>
          <a:lstStyle/>
          <a:p>
            <a:pPr algn="ctr">
              <a:defRPr/>
            </a:pPr>
            <a:r>
              <a:rPr lang="en-US" sz="4000" b="1">
                <a:effectLst>
                  <a:outerShdw blurRad="38100" dist="38100" dir="2700000" algn="tl">
                    <a:srgbClr val="000000"/>
                  </a:outerShdw>
                </a:effectLst>
              </a:rPr>
              <a:t>Characteristics of Adolescents at Diagnosis with Type 2 Diabetes </a:t>
            </a:r>
            <a:endParaRPr lang="en-US" sz="4400" b="1">
              <a:effectLst>
                <a:outerShdw blurRad="38100" dist="38100" dir="2700000" algn="tl">
                  <a:srgbClr val="000000"/>
                </a:outerShdw>
              </a:effectLst>
            </a:endParaRPr>
          </a:p>
        </p:txBody>
      </p:sp>
      <p:sp>
        <p:nvSpPr>
          <p:cNvPr id="58371" name="Rectangle 5" descr="Rectangle: Click to edit Master text styles&#10;Second level&#10;Third level&#10;Fourth level&#10;Fifth level"/>
          <p:cNvSpPr>
            <a:spLocks noChangeArrowheads="1"/>
          </p:cNvSpPr>
          <p:nvPr/>
        </p:nvSpPr>
        <p:spPr bwMode="auto">
          <a:xfrm>
            <a:off x="671513" y="2235200"/>
            <a:ext cx="7615237" cy="4114800"/>
          </a:xfrm>
          <a:prstGeom prst="rect">
            <a:avLst/>
          </a:prstGeom>
          <a:noFill/>
          <a:ln w="9525">
            <a:noFill/>
            <a:miter lim="800000"/>
            <a:headEnd/>
            <a:tailEnd/>
          </a:ln>
        </p:spPr>
        <p:txBody>
          <a:bodyPr/>
          <a:lstStyle/>
          <a:p>
            <a:pPr marL="342900" indent="-342900" algn="l">
              <a:lnSpc>
                <a:spcPct val="150000"/>
              </a:lnSpc>
              <a:buClr>
                <a:srgbClr val="39FFFF"/>
              </a:buClr>
              <a:buSzPct val="75000"/>
              <a:buFont typeface="Monotype Sorts" pitchFamily="2" charset="2"/>
              <a:buChar char="n"/>
            </a:pPr>
            <a:r>
              <a:rPr lang="en-US">
                <a:solidFill>
                  <a:srgbClr val="FFFFFF"/>
                </a:solidFill>
              </a:rPr>
              <a:t>Most are minority children (AA, AI, H)</a:t>
            </a:r>
          </a:p>
          <a:p>
            <a:pPr marL="342900" indent="-342900" algn="l">
              <a:lnSpc>
                <a:spcPct val="150000"/>
              </a:lnSpc>
              <a:buClr>
                <a:srgbClr val="39FFFF"/>
              </a:buClr>
              <a:buSzPct val="75000"/>
              <a:buFont typeface="Monotype Sorts" pitchFamily="2" charset="2"/>
              <a:buChar char="n"/>
            </a:pPr>
            <a:r>
              <a:rPr lang="en-US">
                <a:solidFill>
                  <a:srgbClr val="FFFFFF"/>
                </a:solidFill>
              </a:rPr>
              <a:t>More girls than boys (F:M ratio = 1.7-3.0)</a:t>
            </a:r>
          </a:p>
          <a:p>
            <a:pPr marL="342900" indent="-342900" algn="l">
              <a:lnSpc>
                <a:spcPct val="150000"/>
              </a:lnSpc>
              <a:buClr>
                <a:srgbClr val="39FFFF"/>
              </a:buClr>
              <a:buSzPct val="75000"/>
              <a:buFont typeface="Monotype Sorts" pitchFamily="2" charset="2"/>
              <a:buChar char="n"/>
            </a:pPr>
            <a:r>
              <a:rPr lang="en-US">
                <a:solidFill>
                  <a:srgbClr val="FFFFFF"/>
                </a:solidFill>
              </a:rPr>
              <a:t>Mean age: 13 years</a:t>
            </a:r>
          </a:p>
          <a:p>
            <a:pPr marL="342900" indent="-342900" algn="l">
              <a:lnSpc>
                <a:spcPct val="150000"/>
              </a:lnSpc>
              <a:buClr>
                <a:srgbClr val="39FFFF"/>
              </a:buClr>
              <a:buSzPct val="75000"/>
              <a:buFont typeface="Monotype Sorts" pitchFamily="2" charset="2"/>
              <a:buChar char="n"/>
            </a:pPr>
            <a:r>
              <a:rPr lang="en-US">
                <a:solidFill>
                  <a:srgbClr val="FFFFFF"/>
                </a:solidFill>
              </a:rPr>
              <a:t>&gt; 80% have a history of diabetes  in a first degree relative</a:t>
            </a:r>
          </a:p>
          <a:p>
            <a:pPr marL="342900" indent="-342900" algn="l">
              <a:lnSpc>
                <a:spcPct val="150000"/>
              </a:lnSpc>
              <a:buClr>
                <a:srgbClr val="39FFFF"/>
              </a:buClr>
              <a:buSzPct val="75000"/>
              <a:buFont typeface="Monotype Sorts" pitchFamily="2" charset="2"/>
              <a:buChar char="n"/>
            </a:pPr>
            <a:r>
              <a:rPr lang="en-US">
                <a:solidFill>
                  <a:srgbClr val="FFFFFF"/>
                </a:solidFill>
              </a:rPr>
              <a:t>Obese (Average BMI &gt; 30)</a:t>
            </a:r>
          </a:p>
          <a:p>
            <a:pPr marL="342900" indent="-342900" algn="l">
              <a:lnSpc>
                <a:spcPct val="150000"/>
              </a:lnSpc>
              <a:buClr>
                <a:srgbClr val="39FFFF"/>
              </a:buClr>
              <a:buSzPct val="75000"/>
              <a:buFont typeface="Monotype Sorts" pitchFamily="2" charset="2"/>
              <a:buChar char="n"/>
            </a:pPr>
            <a:r>
              <a:rPr lang="en-US">
                <a:solidFill>
                  <a:srgbClr val="FFFFFF"/>
                </a:solidFill>
              </a:rPr>
              <a:t>&gt; 60% have acanthosis nigricans</a:t>
            </a:r>
            <a:r>
              <a:rPr lang="en-US" sz="3200">
                <a:solidFill>
                  <a:srgbClr val="FFFFFF"/>
                </a:solidFill>
              </a:rPr>
              <a:t> </a:t>
            </a:r>
          </a:p>
          <a:p>
            <a:pPr marL="342900" indent="-342900" algn="l">
              <a:lnSpc>
                <a:spcPct val="90000"/>
              </a:lnSpc>
              <a:buClr>
                <a:srgbClr val="39FFFF"/>
              </a:buClr>
              <a:buSzPct val="75000"/>
              <a:buFont typeface="Monotype Sorts" pitchFamily="2" charset="2"/>
              <a:buNone/>
            </a:pPr>
            <a:r>
              <a:rPr lang="en-US" sz="2600">
                <a:solidFill>
                  <a:srgbClr val="FFFFFF"/>
                </a:solidFill>
              </a:rPr>
              <a:t>		</a:t>
            </a:r>
            <a:endParaRPr lang="en-US" sz="2600" b="1">
              <a:solidFill>
                <a:srgbClr val="FFFFFF"/>
              </a:solidFil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609600" y="228600"/>
            <a:ext cx="7848600" cy="1143000"/>
          </a:xfrm>
          <a:prstGeom prst="rect">
            <a:avLst/>
          </a:prstGeom>
          <a:noFill/>
          <a:ln w="12700">
            <a:noFill/>
            <a:miter lim="800000"/>
            <a:headEnd/>
            <a:tailEnd/>
          </a:ln>
          <a:effectLst/>
        </p:spPr>
        <p:txBody>
          <a:bodyPr lIns="90487" tIns="44450" rIns="90487" bIns="44450" anchor="b"/>
          <a:lstStyle/>
          <a:p>
            <a:pPr algn="ctr">
              <a:defRPr/>
            </a:pPr>
            <a:r>
              <a:rPr lang="en-US" sz="4400">
                <a:effectLst>
                  <a:outerShdw blurRad="38100" dist="38100" dir="2700000" algn="tl">
                    <a:srgbClr val="000000"/>
                  </a:outerShdw>
                </a:effectLst>
              </a:rPr>
              <a:t>The Changing Face of Diabetes in Youth</a:t>
            </a:r>
          </a:p>
        </p:txBody>
      </p:sp>
      <p:graphicFrame>
        <p:nvGraphicFramePr>
          <p:cNvPr id="22530" name="Object 3"/>
          <p:cNvGraphicFramePr>
            <a:graphicFrameLocks/>
          </p:cNvGraphicFramePr>
          <p:nvPr/>
        </p:nvGraphicFramePr>
        <p:xfrm>
          <a:off x="381000" y="1371600"/>
          <a:ext cx="8534400" cy="5257800"/>
        </p:xfrm>
        <a:graphic>
          <a:graphicData uri="http://schemas.openxmlformats.org/presentationml/2006/ole">
            <p:oleObj spid="_x0000_s22530" name="Chart" r:id="rId4" imgW="9270000" imgH="4860000" progId="MSGraph.Chart.8">
              <p:embed followColorScheme="full"/>
            </p:oleObj>
          </a:graphicData>
        </a:graphic>
      </p:graphicFrame>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3" name="Rectangle 5"/>
          <p:cNvSpPr>
            <a:spLocks noChangeArrowheads="1"/>
          </p:cNvSpPr>
          <p:nvPr/>
        </p:nvSpPr>
        <p:spPr bwMode="auto">
          <a:xfrm>
            <a:off x="-515938" y="247650"/>
            <a:ext cx="10036176" cy="1143000"/>
          </a:xfrm>
          <a:prstGeom prst="rect">
            <a:avLst/>
          </a:prstGeom>
          <a:noFill/>
          <a:ln w="9525">
            <a:noFill/>
            <a:miter lim="800000"/>
            <a:headEnd/>
            <a:tailEnd/>
          </a:ln>
          <a:effectLst/>
        </p:spPr>
        <p:txBody>
          <a:bodyPr anchor="ctr"/>
          <a:lstStyle/>
          <a:p>
            <a:pPr algn="ctr">
              <a:defRPr/>
            </a:pPr>
            <a:r>
              <a:rPr lang="en-US" sz="4000">
                <a:effectLst>
                  <a:outerShdw blurRad="38100" dist="38100" dir="2700000" algn="tl">
                    <a:srgbClr val="000000"/>
                  </a:outerShdw>
                </a:effectLst>
              </a:rPr>
              <a:t>Type 2 by Ethnicity, </a:t>
            </a:r>
            <a:br>
              <a:rPr lang="en-US" sz="4000">
                <a:effectLst>
                  <a:outerShdw blurRad="38100" dist="38100" dir="2700000" algn="tl">
                    <a:srgbClr val="000000"/>
                  </a:outerShdw>
                </a:effectLst>
              </a:rPr>
            </a:br>
            <a:r>
              <a:rPr lang="en-US" sz="4000">
                <a:effectLst>
                  <a:outerShdw blurRad="38100" dist="38100" dir="2700000" algn="tl">
                    <a:srgbClr val="000000"/>
                  </a:outerShdw>
                </a:effectLst>
              </a:rPr>
              <a:t>the Barbara Davis Center Experience</a:t>
            </a:r>
          </a:p>
        </p:txBody>
      </p:sp>
      <p:graphicFrame>
        <p:nvGraphicFramePr>
          <p:cNvPr id="23554" name="Object 6"/>
          <p:cNvGraphicFramePr>
            <a:graphicFrameLocks noChangeAspect="1"/>
          </p:cNvGraphicFramePr>
          <p:nvPr/>
        </p:nvGraphicFramePr>
        <p:xfrm>
          <a:off x="887413" y="1411288"/>
          <a:ext cx="7396162" cy="4625975"/>
        </p:xfrm>
        <a:graphic>
          <a:graphicData uri="http://schemas.openxmlformats.org/presentationml/2006/ole">
            <p:oleObj spid="_x0000_s23554" name="Chart" r:id="rId4" imgW="7381951" imgH="4610100" progId="MSGraph.Chart.8">
              <p:embed followColorScheme="full"/>
            </p:oleObj>
          </a:graphicData>
        </a:graphic>
      </p:graphicFrame>
      <p:sp>
        <p:nvSpPr>
          <p:cNvPr id="23556" name="Text Box 7"/>
          <p:cNvSpPr txBox="1">
            <a:spLocks noChangeArrowheads="1"/>
          </p:cNvSpPr>
          <p:nvPr/>
        </p:nvSpPr>
        <p:spPr bwMode="auto">
          <a:xfrm>
            <a:off x="7231063" y="6502400"/>
            <a:ext cx="1912937" cy="457200"/>
          </a:xfrm>
          <a:prstGeom prst="rect">
            <a:avLst/>
          </a:prstGeom>
          <a:noFill/>
          <a:ln w="12700">
            <a:noFill/>
            <a:miter lim="800000"/>
            <a:headEnd/>
            <a:tailEnd/>
          </a:ln>
        </p:spPr>
        <p:txBody>
          <a:bodyPr>
            <a:spAutoFit/>
          </a:bodyPr>
          <a:lstStyle/>
          <a:p>
            <a:pPr>
              <a:spcBef>
                <a:spcPct val="50000"/>
              </a:spcBef>
            </a:pPr>
            <a:r>
              <a:rPr lang="en-US"/>
              <a:t>Dabelea</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ChangeArrowheads="1"/>
          </p:cNvSpPr>
          <p:nvPr/>
        </p:nvSpPr>
        <p:spPr bwMode="auto">
          <a:xfrm>
            <a:off x="781050" y="381000"/>
            <a:ext cx="8743950" cy="1143000"/>
          </a:xfrm>
          <a:prstGeom prst="rect">
            <a:avLst/>
          </a:prstGeom>
          <a:noFill/>
          <a:ln w="9525">
            <a:noFill/>
            <a:miter lim="800000"/>
            <a:headEnd/>
            <a:tailEnd/>
          </a:ln>
        </p:spPr>
        <p:txBody>
          <a:bodyPr anchor="b"/>
          <a:lstStyle/>
          <a:p>
            <a:pPr algn="ctr">
              <a:defRPr/>
            </a:pPr>
            <a:r>
              <a:rPr lang="en-US" sz="4400" b="1">
                <a:effectLst>
                  <a:outerShdw blurRad="38100" dist="38100" dir="2700000" algn="tl">
                    <a:srgbClr val="000000"/>
                  </a:outerShdw>
                </a:effectLst>
              </a:rPr>
              <a:t>Incidence of Type 2 Diabetes </a:t>
            </a:r>
            <a:br>
              <a:rPr lang="en-US" sz="4400" b="1">
                <a:effectLst>
                  <a:outerShdw blurRad="38100" dist="38100" dir="2700000" algn="tl">
                    <a:srgbClr val="000000"/>
                  </a:outerShdw>
                </a:effectLst>
              </a:rPr>
            </a:br>
            <a:r>
              <a:rPr lang="en-US" sz="4400" b="1">
                <a:effectLst>
                  <a:outerShdw blurRad="38100" dist="38100" dir="2700000" algn="tl">
                    <a:srgbClr val="000000"/>
                  </a:outerShdw>
                </a:effectLst>
              </a:rPr>
              <a:t>in Japanese Children, </a:t>
            </a:r>
            <a:r>
              <a:rPr lang="en-US" sz="4000">
                <a:effectLst>
                  <a:outerShdw blurRad="38100" dist="38100" dir="2700000" algn="tl">
                    <a:srgbClr val="000000"/>
                  </a:outerShdw>
                </a:effectLst>
              </a:rPr>
              <a:t>1976-1995</a:t>
            </a:r>
            <a:endParaRPr lang="en-US" sz="4400">
              <a:effectLst>
                <a:outerShdw blurRad="38100" dist="38100" dir="2700000" algn="tl">
                  <a:srgbClr val="000000"/>
                </a:outerShdw>
              </a:effectLst>
            </a:endParaRPr>
          </a:p>
        </p:txBody>
      </p:sp>
      <p:graphicFrame>
        <p:nvGraphicFramePr>
          <p:cNvPr id="24578" name="Object 5"/>
          <p:cNvGraphicFramePr>
            <a:graphicFrameLocks noChangeAspect="1"/>
          </p:cNvGraphicFramePr>
          <p:nvPr/>
        </p:nvGraphicFramePr>
        <p:xfrm>
          <a:off x="1066800" y="1295400"/>
          <a:ext cx="9448800" cy="4811713"/>
        </p:xfrm>
        <a:graphic>
          <a:graphicData uri="http://schemas.openxmlformats.org/presentationml/2006/ole">
            <p:oleObj spid="_x0000_s24578" name="Chart" r:id="rId4" imgW="8753551" imgH="4105351" progId="MSGraph.Chart.8">
              <p:embed followColorScheme="full"/>
            </p:oleObj>
          </a:graphicData>
        </a:graphic>
      </p:graphicFrame>
      <p:sp>
        <p:nvSpPr>
          <p:cNvPr id="310278" name="Rectangle 6"/>
          <p:cNvSpPr>
            <a:spLocks noChangeArrowheads="1"/>
          </p:cNvSpPr>
          <p:nvPr/>
        </p:nvSpPr>
        <p:spPr bwMode="auto">
          <a:xfrm>
            <a:off x="533400" y="6299200"/>
            <a:ext cx="3841750" cy="366713"/>
          </a:xfrm>
          <a:prstGeom prst="rect">
            <a:avLst/>
          </a:prstGeom>
          <a:noFill/>
          <a:ln w="9525">
            <a:noFill/>
            <a:miter lim="800000"/>
            <a:headEnd/>
            <a:tailEnd/>
          </a:ln>
          <a:effectLst/>
        </p:spPr>
        <p:txBody>
          <a:bodyPr wrap="none">
            <a:spAutoFit/>
          </a:bodyPr>
          <a:lstStyle/>
          <a:p>
            <a:pPr algn="l" eaLnBrk="1" hangingPunct="1">
              <a:defRPr/>
            </a:pPr>
            <a:r>
              <a:rPr lang="en-US" sz="1800" b="1" i="1">
                <a:solidFill>
                  <a:srgbClr val="FFFFFF"/>
                </a:solidFill>
              </a:rPr>
              <a:t>Kitagawa</a:t>
            </a:r>
            <a:r>
              <a:rPr kumimoji="1" lang="en-US" sz="1800" b="1" i="1">
                <a:solidFill>
                  <a:srgbClr val="FFFFFF"/>
                </a:solidFill>
                <a:effectLst>
                  <a:outerShdw blurRad="38100" dist="38100" dir="2700000" algn="tl">
                    <a:srgbClr val="000000"/>
                  </a:outerShdw>
                </a:effectLst>
                <a:latin typeface="Arial" pitchFamily="34" charset="0"/>
              </a:rPr>
              <a:t> </a:t>
            </a:r>
            <a:r>
              <a:rPr lang="en-US" sz="1800" b="1" i="1">
                <a:solidFill>
                  <a:srgbClr val="FFFFFF"/>
                </a:solidFill>
              </a:rPr>
              <a:t>et. al., Clinical Ped, 37, 1998</a:t>
            </a:r>
            <a:endParaRPr kumimoji="1" lang="en-US" sz="1800" b="1" i="1">
              <a:solidFill>
                <a:srgbClr val="FFFFFF"/>
              </a:solidFill>
              <a:effectLst>
                <a:outerShdw blurRad="38100" dist="38100" dir="2700000" algn="tl">
                  <a:srgbClr val="000000"/>
                </a:outerShdw>
              </a:effectLst>
              <a:latin typeface="Arial" pitchFamily="34" charset="0"/>
            </a:endParaRPr>
          </a:p>
        </p:txBody>
      </p:sp>
      <p:sp>
        <p:nvSpPr>
          <p:cNvPr id="24581" name="Rectangle 7"/>
          <p:cNvSpPr>
            <a:spLocks noChangeArrowheads="1"/>
          </p:cNvSpPr>
          <p:nvPr/>
        </p:nvSpPr>
        <p:spPr bwMode="auto">
          <a:xfrm>
            <a:off x="4343400" y="5638800"/>
            <a:ext cx="1665288" cy="457200"/>
          </a:xfrm>
          <a:prstGeom prst="rect">
            <a:avLst/>
          </a:prstGeom>
          <a:noFill/>
          <a:ln w="9525">
            <a:noFill/>
            <a:miter lim="800000"/>
            <a:headEnd/>
            <a:tailEnd/>
          </a:ln>
        </p:spPr>
        <p:txBody>
          <a:bodyPr wrap="none">
            <a:spAutoFit/>
          </a:bodyPr>
          <a:lstStyle/>
          <a:p>
            <a:pPr algn="l" eaLnBrk="1" hangingPunct="1"/>
            <a:r>
              <a:rPr lang="en-US" b="1"/>
              <a:t>Age (years)</a:t>
            </a:r>
            <a:endParaRPr lang="en-US"/>
          </a:p>
        </p:txBody>
      </p:sp>
      <p:sp>
        <p:nvSpPr>
          <p:cNvPr id="24582" name="Rectangle 8"/>
          <p:cNvSpPr>
            <a:spLocks noChangeArrowheads="1"/>
          </p:cNvSpPr>
          <p:nvPr/>
        </p:nvSpPr>
        <p:spPr bwMode="auto">
          <a:xfrm>
            <a:off x="6161088" y="5486400"/>
            <a:ext cx="895350" cy="457200"/>
          </a:xfrm>
          <a:prstGeom prst="rect">
            <a:avLst/>
          </a:prstGeom>
          <a:noFill/>
          <a:ln w="9525">
            <a:noFill/>
            <a:miter lim="800000"/>
            <a:headEnd/>
            <a:tailEnd/>
          </a:ln>
        </p:spPr>
        <p:txBody>
          <a:bodyPr wrap="none">
            <a:spAutoFit/>
          </a:bodyPr>
          <a:lstStyle/>
          <a:p>
            <a:pPr algn="ctr" eaLnBrk="1" hangingPunct="1"/>
            <a:r>
              <a:rPr lang="en-US" b="1"/>
              <a:t>13-15</a:t>
            </a:r>
            <a:endParaRPr lang="en-US"/>
          </a:p>
        </p:txBody>
      </p:sp>
      <p:sp>
        <p:nvSpPr>
          <p:cNvPr id="24583" name="Rectangle 9"/>
          <p:cNvSpPr>
            <a:spLocks noChangeArrowheads="1"/>
          </p:cNvSpPr>
          <p:nvPr/>
        </p:nvSpPr>
        <p:spPr bwMode="auto">
          <a:xfrm>
            <a:off x="3124200" y="5561013"/>
            <a:ext cx="742950" cy="457200"/>
          </a:xfrm>
          <a:prstGeom prst="rect">
            <a:avLst/>
          </a:prstGeom>
          <a:noFill/>
          <a:ln w="9525">
            <a:noFill/>
            <a:miter lim="800000"/>
            <a:headEnd/>
            <a:tailEnd/>
          </a:ln>
        </p:spPr>
        <p:txBody>
          <a:bodyPr wrap="none">
            <a:spAutoFit/>
          </a:bodyPr>
          <a:lstStyle/>
          <a:p>
            <a:pPr algn="ctr" eaLnBrk="1" hangingPunct="1"/>
            <a:r>
              <a:rPr lang="en-US" b="1"/>
              <a:t>6-12</a:t>
            </a:r>
            <a:endParaRPr lang="en-US"/>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474663"/>
            <a:ext cx="7772400" cy="1219200"/>
          </a:xfrm>
        </p:spPr>
        <p:txBody>
          <a:bodyPr/>
          <a:lstStyle/>
          <a:p>
            <a:pPr>
              <a:defRPr/>
            </a:pPr>
            <a:r>
              <a:rPr lang="en-US" sz="3600" smtClean="0"/>
              <a:t>Prevalence of Type 2(?) Diabetes</a:t>
            </a:r>
            <a:br>
              <a:rPr lang="en-US" sz="3600" smtClean="0"/>
            </a:br>
            <a:r>
              <a:rPr lang="en-US" sz="3600" smtClean="0"/>
              <a:t>in Population-Based Studies</a:t>
            </a:r>
            <a:r>
              <a:rPr lang="en-US" sz="4000" smtClean="0"/>
              <a:t/>
            </a:r>
            <a:br>
              <a:rPr lang="en-US" sz="4000" smtClean="0"/>
            </a:br>
            <a:r>
              <a:rPr lang="en-US" sz="4000" smtClean="0"/>
              <a:t>-</a:t>
            </a:r>
            <a:r>
              <a:rPr lang="en-US" sz="3200" smtClean="0"/>
              <a:t>per 1000 [95%CI]</a:t>
            </a:r>
            <a:r>
              <a:rPr lang="en-US" sz="4000" smtClean="0"/>
              <a:t>-</a:t>
            </a:r>
          </a:p>
        </p:txBody>
      </p:sp>
      <p:sp>
        <p:nvSpPr>
          <p:cNvPr id="59395" name="Rectangle 3"/>
          <p:cNvSpPr>
            <a:spLocks noGrp="1" noChangeArrowheads="1"/>
          </p:cNvSpPr>
          <p:nvPr>
            <p:ph type="body" idx="1"/>
          </p:nvPr>
        </p:nvSpPr>
        <p:spPr>
          <a:xfrm>
            <a:off x="700088" y="2044700"/>
            <a:ext cx="7772400" cy="4114800"/>
          </a:xfrm>
        </p:spPr>
        <p:txBody>
          <a:bodyPr/>
          <a:lstStyle/>
          <a:p>
            <a:r>
              <a:rPr lang="en-US" sz="2400" smtClean="0"/>
              <a:t>New Mexico (1991-1992) Navajo Indians 12-19 years </a:t>
            </a:r>
          </a:p>
          <a:p>
            <a:pPr lvl="1">
              <a:buFontTx/>
              <a:buNone/>
            </a:pPr>
            <a:r>
              <a:rPr lang="en-US" sz="2400" smtClean="0">
                <a:solidFill>
                  <a:srgbClr val="FFFF17"/>
                </a:solidFill>
              </a:rPr>
              <a:t>14.1 [0-33.5] </a:t>
            </a:r>
          </a:p>
          <a:p>
            <a:r>
              <a:rPr lang="en-US" sz="2400" smtClean="0"/>
              <a:t>Arizona (1992-1996) Pima Indians 10-14 years</a:t>
            </a:r>
          </a:p>
          <a:p>
            <a:pPr lvl="1">
              <a:buFontTx/>
              <a:buNone/>
            </a:pPr>
            <a:r>
              <a:rPr lang="en-US" sz="2400" smtClean="0">
                <a:solidFill>
                  <a:srgbClr val="FFFF17"/>
                </a:solidFill>
              </a:rPr>
              <a:t>22.3 [11.1-33.5]</a:t>
            </a:r>
          </a:p>
          <a:p>
            <a:r>
              <a:rPr lang="en-US" sz="2400" smtClean="0"/>
              <a:t>Manitoba (1996-1997) Cree &amp; Ojibway Indians 4-19 years</a:t>
            </a:r>
          </a:p>
          <a:p>
            <a:pPr>
              <a:buFont typeface="Monotype Sorts" pitchFamily="2" charset="2"/>
              <a:buNone/>
            </a:pPr>
            <a:r>
              <a:rPr lang="en-US" sz="2400" smtClean="0"/>
              <a:t>	</a:t>
            </a:r>
            <a:r>
              <a:rPr lang="en-US" sz="2400" smtClean="0">
                <a:solidFill>
                  <a:srgbClr val="FFFF17"/>
                </a:solidFill>
              </a:rPr>
              <a:t>11.1[5.4-18.8]</a:t>
            </a:r>
          </a:p>
          <a:p>
            <a:r>
              <a:rPr lang="en-US" sz="2400" smtClean="0"/>
              <a:t>NHANES III (1988-1994) NHW, AA, H  12-19 years</a:t>
            </a:r>
          </a:p>
          <a:p>
            <a:pPr>
              <a:buFont typeface="Monotype Sorts" pitchFamily="2" charset="2"/>
              <a:buNone/>
            </a:pPr>
            <a:r>
              <a:rPr lang="en-US" sz="2400" smtClean="0"/>
              <a:t>	</a:t>
            </a:r>
            <a:r>
              <a:rPr lang="en-US" sz="2400" smtClean="0">
                <a:solidFill>
                  <a:srgbClr val="FFFF17"/>
                </a:solidFill>
              </a:rPr>
              <a:t>4.1 [0-8.6]</a:t>
            </a:r>
          </a:p>
        </p:txBody>
      </p:sp>
      <p:sp>
        <p:nvSpPr>
          <p:cNvPr id="59396" name="Text Box 4"/>
          <p:cNvSpPr txBox="1">
            <a:spLocks noChangeArrowheads="1"/>
          </p:cNvSpPr>
          <p:nvPr/>
        </p:nvSpPr>
        <p:spPr bwMode="auto">
          <a:xfrm>
            <a:off x="303213" y="6230938"/>
            <a:ext cx="3952875" cy="336550"/>
          </a:xfrm>
          <a:prstGeom prst="rect">
            <a:avLst/>
          </a:prstGeom>
          <a:noFill/>
          <a:ln w="12700">
            <a:noFill/>
            <a:miter lim="800000"/>
            <a:headEnd/>
            <a:tailEnd/>
          </a:ln>
        </p:spPr>
        <p:txBody>
          <a:bodyPr wrap="none">
            <a:spAutoFit/>
          </a:bodyPr>
          <a:lstStyle/>
          <a:p>
            <a:pPr algn="ctr"/>
            <a:r>
              <a:rPr lang="en-US" sz="1600" b="1" i="1">
                <a:solidFill>
                  <a:srgbClr val="FFFFFF"/>
                </a:solidFill>
              </a:rPr>
              <a:t>Fagot-Campagna, et al., J Pediatr,136,  2000</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742950" y="6248400"/>
            <a:ext cx="2063750" cy="457200"/>
          </a:xfrm>
          <a:prstGeom prst="rect">
            <a:avLst/>
          </a:prstGeom>
          <a:noFill/>
          <a:ln w="12700">
            <a:noFill/>
            <a:miter lim="800000"/>
            <a:headEnd/>
            <a:tailEnd/>
          </a:ln>
        </p:spPr>
        <p:txBody>
          <a:bodyPr wrap="none" anchor="ctr"/>
          <a:lstStyle/>
          <a:p>
            <a:endParaRPr lang="en-US"/>
          </a:p>
        </p:txBody>
      </p:sp>
      <p:sp>
        <p:nvSpPr>
          <p:cNvPr id="25605" name="Rectangle 5"/>
          <p:cNvSpPr>
            <a:spLocks noChangeArrowheads="1"/>
          </p:cNvSpPr>
          <p:nvPr/>
        </p:nvSpPr>
        <p:spPr bwMode="auto">
          <a:xfrm>
            <a:off x="3384550" y="6248400"/>
            <a:ext cx="3136900" cy="457200"/>
          </a:xfrm>
          <a:prstGeom prst="rect">
            <a:avLst/>
          </a:prstGeom>
          <a:noFill/>
          <a:ln w="12700">
            <a:noFill/>
            <a:miter lim="800000"/>
            <a:headEnd/>
            <a:tailEnd/>
          </a:ln>
        </p:spPr>
        <p:txBody>
          <a:bodyPr wrap="none" anchor="ctr"/>
          <a:lstStyle/>
          <a:p>
            <a:endParaRPr lang="en-US"/>
          </a:p>
        </p:txBody>
      </p:sp>
      <p:graphicFrame>
        <p:nvGraphicFramePr>
          <p:cNvPr id="25602" name="Object 6">
            <a:hlinkClick r:id="" action="ppaction://ole?verb=0"/>
          </p:cNvPr>
          <p:cNvGraphicFramePr>
            <a:graphicFrameLocks/>
          </p:cNvGraphicFramePr>
          <p:nvPr/>
        </p:nvGraphicFramePr>
        <p:xfrm>
          <a:off x="201613" y="2122488"/>
          <a:ext cx="4467225" cy="3573462"/>
        </p:xfrm>
        <a:graphic>
          <a:graphicData uri="http://schemas.openxmlformats.org/presentationml/2006/ole">
            <p:oleObj spid="_x0000_s25602" name="Chart" r:id="rId4" imgW="7875000" imgH="5703840" progId="MSGraph.Chart.8">
              <p:embed followColorScheme="full"/>
            </p:oleObj>
          </a:graphicData>
        </a:graphic>
      </p:graphicFrame>
      <p:graphicFrame>
        <p:nvGraphicFramePr>
          <p:cNvPr id="25603" name="Object 7">
            <a:hlinkClick r:id="" action="ppaction://ole?verb=0"/>
          </p:cNvPr>
          <p:cNvGraphicFramePr>
            <a:graphicFrameLocks/>
          </p:cNvGraphicFramePr>
          <p:nvPr/>
        </p:nvGraphicFramePr>
        <p:xfrm>
          <a:off x="3722688" y="1831975"/>
          <a:ext cx="5729287" cy="3997325"/>
        </p:xfrm>
        <a:graphic>
          <a:graphicData uri="http://schemas.openxmlformats.org/presentationml/2006/ole">
            <p:oleObj spid="_x0000_s25603" name="Chart" r:id="rId5" imgW="8122680" imgH="5298840" progId="MSGraph.Chart.8">
              <p:embed followColorScheme="full"/>
            </p:oleObj>
          </a:graphicData>
        </a:graphic>
      </p:graphicFrame>
      <p:sp>
        <p:nvSpPr>
          <p:cNvPr id="311304" name="Rectangle 8"/>
          <p:cNvSpPr>
            <a:spLocks noChangeArrowheads="1"/>
          </p:cNvSpPr>
          <p:nvPr/>
        </p:nvSpPr>
        <p:spPr bwMode="auto">
          <a:xfrm>
            <a:off x="114300" y="147638"/>
            <a:ext cx="8997950" cy="641350"/>
          </a:xfrm>
          <a:prstGeom prst="rect">
            <a:avLst/>
          </a:prstGeom>
          <a:noFill/>
          <a:ln w="12700">
            <a:noFill/>
            <a:miter lim="800000"/>
            <a:headEnd/>
            <a:tailEnd/>
          </a:ln>
          <a:effectLst/>
        </p:spPr>
        <p:txBody>
          <a:bodyPr wrap="none">
            <a:spAutoFit/>
          </a:bodyPr>
          <a:lstStyle/>
          <a:p>
            <a:pPr algn="ctr">
              <a:defRPr/>
            </a:pPr>
            <a:r>
              <a:rPr lang="en-US" sz="3600">
                <a:effectLst>
                  <a:outerShdw blurRad="38100" dist="38100" dir="2700000" algn="tl">
                    <a:srgbClr val="000000"/>
                  </a:outerShdw>
                </a:effectLst>
              </a:rPr>
              <a:t>Prevalence of Type 2 DM in Pima Indian Youth</a:t>
            </a:r>
          </a:p>
        </p:txBody>
      </p:sp>
      <p:sp>
        <p:nvSpPr>
          <p:cNvPr id="25607" name="Rectangle 9"/>
          <p:cNvSpPr>
            <a:spLocks noChangeArrowheads="1"/>
          </p:cNvSpPr>
          <p:nvPr/>
        </p:nvSpPr>
        <p:spPr bwMode="auto">
          <a:xfrm>
            <a:off x="284163" y="6215063"/>
            <a:ext cx="3321050" cy="336550"/>
          </a:xfrm>
          <a:prstGeom prst="rect">
            <a:avLst/>
          </a:prstGeom>
          <a:noFill/>
          <a:ln w="12700">
            <a:noFill/>
            <a:miter lim="800000"/>
            <a:headEnd/>
            <a:tailEnd/>
          </a:ln>
        </p:spPr>
        <p:txBody>
          <a:bodyPr wrap="none">
            <a:spAutoFit/>
          </a:bodyPr>
          <a:lstStyle/>
          <a:p>
            <a:pPr algn="ctr"/>
            <a:r>
              <a:rPr lang="en-US" sz="1600" b="1" i="1">
                <a:solidFill>
                  <a:srgbClr val="FFFFFF"/>
                </a:solidFill>
              </a:rPr>
              <a:t>Dabelea et al., Diabetologia, 41, 1998</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defRPr/>
            </a:pPr>
            <a:r>
              <a:rPr lang="en-US" b="1" smtClean="0"/>
              <a:t>Type 1 Diabetes</a:t>
            </a:r>
          </a:p>
        </p:txBody>
      </p:sp>
      <p:sp>
        <p:nvSpPr>
          <p:cNvPr id="244739" name="Rectangle 3"/>
          <p:cNvSpPr>
            <a:spLocks noGrp="1" noChangeArrowheads="1"/>
          </p:cNvSpPr>
          <p:nvPr>
            <p:ph type="body" sz="half" idx="1"/>
          </p:nvPr>
        </p:nvSpPr>
        <p:spPr>
          <a:xfrm>
            <a:off x="685800" y="1828800"/>
            <a:ext cx="7916863" cy="4114800"/>
          </a:xfrm>
        </p:spPr>
        <p:txBody>
          <a:bodyPr/>
          <a:lstStyle/>
          <a:p>
            <a:pPr>
              <a:lnSpc>
                <a:spcPct val="120000"/>
              </a:lnSpc>
            </a:pPr>
            <a:r>
              <a:rPr lang="en-US" sz="2800" smtClean="0"/>
              <a:t>The incidence of childhood type 1 diabetes varies with geographic location, age, sex, ethnicity and time period.</a:t>
            </a:r>
          </a:p>
          <a:p>
            <a:pPr>
              <a:lnSpc>
                <a:spcPct val="120000"/>
              </a:lnSpc>
            </a:pPr>
            <a:r>
              <a:rPr lang="en-US" sz="2800" smtClean="0"/>
              <a:t>Increase in Type 1 incidence worldwide</a:t>
            </a:r>
          </a:p>
          <a:p>
            <a:pPr>
              <a:lnSpc>
                <a:spcPct val="120000"/>
              </a:lnSpc>
            </a:pPr>
            <a:endParaRPr lang="en-US" sz="2800" smtClean="0"/>
          </a:p>
          <a:p>
            <a:pPr>
              <a:lnSpc>
                <a:spcPct val="120000"/>
              </a:lnSpc>
            </a:pPr>
            <a:r>
              <a:rPr lang="en-US" sz="2800" smtClean="0"/>
              <a:t>SEARCH study “indicates” rise incidence vs. CO registry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blinds(horizontal)">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blinds(horizontal)">
                                      <p:cBhvr>
                                        <p:cTn id="12" dur="500"/>
                                        <p:tgtEl>
                                          <p:spTgt spid="244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4739">
                                            <p:txEl>
                                              <p:pRg st="3" end="3"/>
                                            </p:txEl>
                                          </p:spTgt>
                                        </p:tgtEl>
                                        <p:attrNameLst>
                                          <p:attrName>style.visibility</p:attrName>
                                        </p:attrNameLst>
                                      </p:cBhvr>
                                      <p:to>
                                        <p:strVal val="visible"/>
                                      </p:to>
                                    </p:set>
                                    <p:animEffect transition="in" filter="blinds(horizontal)">
                                      <p:cBhvr>
                                        <p:cTn id="17" dur="500"/>
                                        <p:tgtEl>
                                          <p:spTgt spid="244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ChangeArrowheads="1"/>
          </p:cNvSpPr>
          <p:nvPr/>
        </p:nvSpPr>
        <p:spPr bwMode="auto">
          <a:xfrm>
            <a:off x="838200" y="381000"/>
            <a:ext cx="7772400" cy="1219200"/>
          </a:xfrm>
          <a:prstGeom prst="rect">
            <a:avLst/>
          </a:prstGeom>
          <a:noFill/>
          <a:ln w="12700">
            <a:noFill/>
            <a:miter lim="800000"/>
            <a:headEnd/>
            <a:tailEnd/>
          </a:ln>
          <a:effectLst/>
        </p:spPr>
        <p:txBody>
          <a:bodyPr lIns="90488" tIns="44450" rIns="90488" bIns="44450" anchor="ctr"/>
          <a:lstStyle/>
          <a:p>
            <a:pPr algn="ctr">
              <a:defRPr/>
            </a:pPr>
            <a:r>
              <a:rPr lang="en-US" sz="4400">
                <a:effectLst>
                  <a:outerShdw blurRad="38100" dist="38100" dir="2700000" algn="tl">
                    <a:srgbClr val="000000"/>
                  </a:outerShdw>
                </a:effectLst>
              </a:rPr>
              <a:t>Recent observations</a:t>
            </a:r>
          </a:p>
        </p:txBody>
      </p:sp>
      <p:sp>
        <p:nvSpPr>
          <p:cNvPr id="305159" name="Rectangle 7"/>
          <p:cNvSpPr>
            <a:spLocks noGrp="1" noChangeArrowheads="1"/>
          </p:cNvSpPr>
          <p:nvPr>
            <p:ph type="body" idx="1"/>
          </p:nvPr>
        </p:nvSpPr>
        <p:spPr>
          <a:xfrm>
            <a:off x="685800" y="1582738"/>
            <a:ext cx="7772400" cy="4114800"/>
          </a:xfrm>
          <a:noFill/>
        </p:spPr>
        <p:txBody>
          <a:bodyPr/>
          <a:lstStyle/>
          <a:p>
            <a:r>
              <a:rPr lang="en-US" smtClean="0"/>
              <a:t>Possible change in the phenotype of “typical” Type 1 diabetes in youth – to more obese, with less severe clinical onset</a:t>
            </a:r>
          </a:p>
          <a:p>
            <a:endParaRPr lang="en-US" smtClean="0"/>
          </a:p>
          <a:p>
            <a:r>
              <a:rPr lang="en-US" smtClean="0"/>
              <a:t>Reports of “atypical” diabetes with mixed phenotypes in youth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5159">
                                            <p:txEl>
                                              <p:pRg st="0" end="0"/>
                                            </p:txEl>
                                          </p:spTgt>
                                        </p:tgtEl>
                                        <p:attrNameLst>
                                          <p:attrName>style.visibility</p:attrName>
                                        </p:attrNameLst>
                                      </p:cBhvr>
                                      <p:to>
                                        <p:strVal val="visible"/>
                                      </p:to>
                                    </p:set>
                                    <p:animEffect transition="in" filter="wipe(up)">
                                      <p:cBhvr>
                                        <p:cTn id="7" dur="500"/>
                                        <p:tgtEl>
                                          <p:spTgt spid="305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5159">
                                            <p:txEl>
                                              <p:pRg st="2" end="2"/>
                                            </p:txEl>
                                          </p:spTgt>
                                        </p:tgtEl>
                                        <p:attrNameLst>
                                          <p:attrName>style.visibility</p:attrName>
                                        </p:attrNameLst>
                                      </p:cBhvr>
                                      <p:to>
                                        <p:strVal val="visible"/>
                                      </p:to>
                                    </p:set>
                                    <p:animEffect transition="in" filter="wipe(up)">
                                      <p:cBhvr>
                                        <p:cTn id="12" dur="500"/>
                                        <p:tgtEl>
                                          <p:spTgt spid="3051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04800" y="381000"/>
            <a:ext cx="8458200" cy="1219200"/>
          </a:xfrm>
        </p:spPr>
        <p:txBody>
          <a:bodyPr/>
          <a:lstStyle/>
          <a:p>
            <a:pPr algn="l">
              <a:lnSpc>
                <a:spcPct val="90000"/>
              </a:lnSpc>
              <a:defRPr/>
            </a:pPr>
            <a:r>
              <a:rPr lang="en-US" sz="4000" smtClean="0"/>
              <a:t>Distribution of Body Mass Index by Type of Diabetes</a:t>
            </a:r>
          </a:p>
        </p:txBody>
      </p:sp>
      <p:graphicFrame>
        <p:nvGraphicFramePr>
          <p:cNvPr id="26626" name="Object 3"/>
          <p:cNvGraphicFramePr>
            <a:graphicFrameLocks noChangeAspect="1"/>
          </p:cNvGraphicFramePr>
          <p:nvPr/>
        </p:nvGraphicFramePr>
        <p:xfrm>
          <a:off x="609600" y="1717675"/>
          <a:ext cx="8094663" cy="4867275"/>
        </p:xfrm>
        <a:graphic>
          <a:graphicData uri="http://schemas.openxmlformats.org/presentationml/2006/ole">
            <p:oleObj spid="_x0000_s26626" name="Worksheet" r:id="rId4" imgW="6502680" imgH="3397680" progId="Excel.Sheet.8">
              <p:embed/>
            </p:oleObj>
          </a:graphicData>
        </a:graphic>
      </p:graphicFrame>
      <p:sp>
        <p:nvSpPr>
          <p:cNvPr id="26628" name="Text Box 4"/>
          <p:cNvSpPr txBox="1">
            <a:spLocks noChangeArrowheads="1"/>
          </p:cNvSpPr>
          <p:nvPr/>
        </p:nvSpPr>
        <p:spPr bwMode="auto">
          <a:xfrm>
            <a:off x="4572000" y="1219200"/>
            <a:ext cx="3910013" cy="825500"/>
          </a:xfrm>
          <a:prstGeom prst="rect">
            <a:avLst/>
          </a:prstGeom>
          <a:noFill/>
          <a:ln w="12700">
            <a:noFill/>
            <a:miter lim="800000"/>
            <a:headEnd/>
            <a:tailEnd/>
          </a:ln>
        </p:spPr>
        <p:txBody>
          <a:bodyPr wrap="none">
            <a:spAutoFit/>
          </a:bodyPr>
          <a:lstStyle/>
          <a:p>
            <a:pPr algn="l"/>
            <a:r>
              <a:rPr lang="en-US" sz="1600">
                <a:solidFill>
                  <a:srgbClr val="FFFFFF"/>
                </a:solidFill>
              </a:rPr>
              <a:t>Age 10-19 years at diagnosis</a:t>
            </a:r>
          </a:p>
          <a:p>
            <a:pPr algn="l"/>
            <a:r>
              <a:rPr lang="en-US" sz="1600">
                <a:solidFill>
                  <a:srgbClr val="FFFFFF"/>
                </a:solidFill>
              </a:rPr>
              <a:t>Barbara Davis Center for Childhood Diabetes</a:t>
            </a:r>
          </a:p>
          <a:p>
            <a:pPr algn="l"/>
            <a:r>
              <a:rPr lang="en-US" sz="1600">
                <a:solidFill>
                  <a:srgbClr val="FFFFFF"/>
                </a:solidFill>
              </a:rPr>
              <a:t>Denver, CO</a:t>
            </a:r>
          </a:p>
        </p:txBody>
      </p:sp>
      <p:sp>
        <p:nvSpPr>
          <p:cNvPr id="26629" name="Text Box 5"/>
          <p:cNvSpPr txBox="1">
            <a:spLocks noChangeArrowheads="1"/>
          </p:cNvSpPr>
          <p:nvPr/>
        </p:nvSpPr>
        <p:spPr bwMode="auto">
          <a:xfrm>
            <a:off x="7383463" y="6451600"/>
            <a:ext cx="1760537" cy="457200"/>
          </a:xfrm>
          <a:prstGeom prst="rect">
            <a:avLst/>
          </a:prstGeom>
          <a:noFill/>
          <a:ln w="12700">
            <a:noFill/>
            <a:miter lim="800000"/>
            <a:headEnd/>
            <a:tailEnd/>
          </a:ln>
        </p:spPr>
        <p:txBody>
          <a:bodyPr>
            <a:spAutoFit/>
          </a:bodyPr>
          <a:lstStyle/>
          <a:p>
            <a:pPr>
              <a:spcBef>
                <a:spcPct val="50000"/>
              </a:spcBef>
            </a:pPr>
            <a:r>
              <a:rPr lang="en-US"/>
              <a:t>Dabelea</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lnSpc>
                <a:spcPct val="80000"/>
              </a:lnSpc>
              <a:defRPr/>
            </a:pPr>
            <a:r>
              <a:rPr lang="en-US" smtClean="0"/>
              <a:t>Incidence of Diabetes in U.S. Children, by ethnicity*</a:t>
            </a:r>
          </a:p>
        </p:txBody>
      </p:sp>
      <p:graphicFrame>
        <p:nvGraphicFramePr>
          <p:cNvPr id="27650" name="Object 3"/>
          <p:cNvGraphicFramePr>
            <a:graphicFrameLocks noChangeAspect="1"/>
          </p:cNvGraphicFramePr>
          <p:nvPr>
            <p:ph type="chart" idx="1"/>
          </p:nvPr>
        </p:nvGraphicFramePr>
        <p:xfrm>
          <a:off x="719138" y="1563688"/>
          <a:ext cx="7772400" cy="4114800"/>
        </p:xfrm>
        <a:graphic>
          <a:graphicData uri="http://schemas.openxmlformats.org/presentationml/2006/ole">
            <p:oleObj spid="_x0000_s27650" name="Chart" r:id="rId4" imgW="9180000" imgH="4860000" progId="MSGraph.Chart.8">
              <p:embed followColorScheme="full"/>
            </p:oleObj>
          </a:graphicData>
        </a:graphic>
      </p:graphicFrame>
      <p:sp>
        <p:nvSpPr>
          <p:cNvPr id="27652" name="Text Box 4"/>
          <p:cNvSpPr txBox="1">
            <a:spLocks noChangeArrowheads="1"/>
          </p:cNvSpPr>
          <p:nvPr/>
        </p:nvSpPr>
        <p:spPr bwMode="auto">
          <a:xfrm>
            <a:off x="1835150" y="2695575"/>
            <a:ext cx="1177925" cy="396875"/>
          </a:xfrm>
          <a:prstGeom prst="rect">
            <a:avLst/>
          </a:prstGeom>
          <a:noFill/>
          <a:ln w="12700">
            <a:noFill/>
            <a:miter lim="800000"/>
            <a:headEnd/>
            <a:tailEnd/>
          </a:ln>
        </p:spPr>
        <p:txBody>
          <a:bodyPr wrap="none">
            <a:spAutoFit/>
          </a:bodyPr>
          <a:lstStyle/>
          <a:p>
            <a:pPr algn="l"/>
            <a:r>
              <a:rPr lang="en-US" sz="2000" b="1"/>
              <a:t>NHW (1)</a:t>
            </a:r>
          </a:p>
        </p:txBody>
      </p:sp>
      <p:sp>
        <p:nvSpPr>
          <p:cNvPr id="27653" name="Text Box 5"/>
          <p:cNvSpPr txBox="1">
            <a:spLocks noChangeArrowheads="1"/>
          </p:cNvSpPr>
          <p:nvPr/>
        </p:nvSpPr>
        <p:spPr bwMode="auto">
          <a:xfrm>
            <a:off x="2997200" y="3594100"/>
            <a:ext cx="739775" cy="396875"/>
          </a:xfrm>
          <a:prstGeom prst="rect">
            <a:avLst/>
          </a:prstGeom>
          <a:noFill/>
          <a:ln w="12700">
            <a:noFill/>
            <a:miter lim="800000"/>
            <a:headEnd/>
            <a:tailEnd/>
          </a:ln>
        </p:spPr>
        <p:txBody>
          <a:bodyPr wrap="none">
            <a:spAutoFit/>
          </a:bodyPr>
          <a:lstStyle/>
          <a:p>
            <a:pPr algn="l"/>
            <a:r>
              <a:rPr lang="en-US" sz="2000" b="1">
                <a:solidFill>
                  <a:srgbClr val="3399FF"/>
                </a:solidFill>
              </a:rPr>
              <a:t>H (1)</a:t>
            </a:r>
          </a:p>
        </p:txBody>
      </p:sp>
      <p:sp>
        <p:nvSpPr>
          <p:cNvPr id="27654" name="Text Box 6"/>
          <p:cNvSpPr txBox="1">
            <a:spLocks noChangeArrowheads="1"/>
          </p:cNvSpPr>
          <p:nvPr/>
        </p:nvSpPr>
        <p:spPr bwMode="auto">
          <a:xfrm>
            <a:off x="3821113" y="3321050"/>
            <a:ext cx="911225" cy="396875"/>
          </a:xfrm>
          <a:prstGeom prst="rect">
            <a:avLst/>
          </a:prstGeom>
          <a:noFill/>
          <a:ln w="12700">
            <a:noFill/>
            <a:miter lim="800000"/>
            <a:headEnd/>
            <a:tailEnd/>
          </a:ln>
        </p:spPr>
        <p:txBody>
          <a:bodyPr wrap="none">
            <a:spAutoFit/>
          </a:bodyPr>
          <a:lstStyle/>
          <a:p>
            <a:pPr algn="l"/>
            <a:r>
              <a:rPr lang="en-US" sz="2000" b="1"/>
              <a:t>AA (2)</a:t>
            </a:r>
          </a:p>
        </p:txBody>
      </p:sp>
      <p:sp>
        <p:nvSpPr>
          <p:cNvPr id="27655" name="Text Box 7"/>
          <p:cNvSpPr txBox="1">
            <a:spLocks noChangeArrowheads="1"/>
          </p:cNvSpPr>
          <p:nvPr/>
        </p:nvSpPr>
        <p:spPr bwMode="auto">
          <a:xfrm>
            <a:off x="5732463" y="3738563"/>
            <a:ext cx="911225" cy="396875"/>
          </a:xfrm>
          <a:prstGeom prst="rect">
            <a:avLst/>
          </a:prstGeom>
          <a:noFill/>
          <a:ln w="12700">
            <a:noFill/>
            <a:miter lim="800000"/>
            <a:headEnd/>
            <a:tailEnd/>
          </a:ln>
        </p:spPr>
        <p:txBody>
          <a:bodyPr wrap="none">
            <a:spAutoFit/>
          </a:bodyPr>
          <a:lstStyle/>
          <a:p>
            <a:pPr algn="l"/>
            <a:r>
              <a:rPr lang="en-US" sz="2000" b="1"/>
              <a:t>AA (3)</a:t>
            </a:r>
          </a:p>
        </p:txBody>
      </p:sp>
      <p:sp>
        <p:nvSpPr>
          <p:cNvPr id="27656" name="Text Box 8"/>
          <p:cNvSpPr txBox="1">
            <a:spLocks noChangeArrowheads="1"/>
          </p:cNvSpPr>
          <p:nvPr/>
        </p:nvSpPr>
        <p:spPr bwMode="auto">
          <a:xfrm>
            <a:off x="6621463" y="2035175"/>
            <a:ext cx="1106487" cy="396875"/>
          </a:xfrm>
          <a:prstGeom prst="rect">
            <a:avLst/>
          </a:prstGeom>
          <a:noFill/>
          <a:ln w="12700">
            <a:noFill/>
            <a:miter lim="800000"/>
            <a:headEnd/>
            <a:tailEnd/>
          </a:ln>
        </p:spPr>
        <p:txBody>
          <a:bodyPr wrap="none">
            <a:spAutoFit/>
          </a:bodyPr>
          <a:lstStyle/>
          <a:p>
            <a:pPr algn="l"/>
            <a:r>
              <a:rPr lang="en-US" sz="2000" b="1">
                <a:solidFill>
                  <a:srgbClr val="00FF00"/>
                </a:solidFill>
              </a:rPr>
              <a:t>Pima (4)</a:t>
            </a:r>
          </a:p>
        </p:txBody>
      </p:sp>
      <p:sp>
        <p:nvSpPr>
          <p:cNvPr id="27657" name="Text Box 9"/>
          <p:cNvSpPr txBox="1">
            <a:spLocks noChangeArrowheads="1"/>
          </p:cNvSpPr>
          <p:nvPr/>
        </p:nvSpPr>
        <p:spPr bwMode="auto">
          <a:xfrm>
            <a:off x="6196013" y="5540375"/>
            <a:ext cx="2482850" cy="1465263"/>
          </a:xfrm>
          <a:prstGeom prst="rect">
            <a:avLst/>
          </a:prstGeom>
          <a:noFill/>
          <a:ln w="12700">
            <a:noFill/>
            <a:miter lim="800000"/>
            <a:headEnd/>
            <a:tailEnd/>
          </a:ln>
        </p:spPr>
        <p:txBody>
          <a:bodyPr wrap="none">
            <a:spAutoFit/>
          </a:bodyPr>
          <a:lstStyle/>
          <a:p>
            <a:pPr algn="l"/>
            <a:r>
              <a:rPr lang="en-US" sz="1800" b="1">
                <a:solidFill>
                  <a:srgbClr val="FFFFFF"/>
                </a:solidFill>
              </a:rPr>
              <a:t>NHW, H: 0-17 years </a:t>
            </a:r>
          </a:p>
          <a:p>
            <a:pPr algn="l"/>
            <a:r>
              <a:rPr lang="en-US" sz="1800" b="1">
                <a:solidFill>
                  <a:srgbClr val="FFFFFF"/>
                </a:solidFill>
              </a:rPr>
              <a:t>AA Type 1: 0-14 years</a:t>
            </a:r>
          </a:p>
          <a:p>
            <a:pPr algn="l"/>
            <a:r>
              <a:rPr lang="en-US" sz="1800" b="1">
                <a:solidFill>
                  <a:srgbClr val="FFFFFF"/>
                </a:solidFill>
              </a:rPr>
              <a:t>AA Type 2: 10-19 years</a:t>
            </a:r>
          </a:p>
          <a:p>
            <a:pPr algn="l"/>
            <a:r>
              <a:rPr lang="en-US" sz="1800" b="1">
                <a:solidFill>
                  <a:srgbClr val="FFFFFF"/>
                </a:solidFill>
              </a:rPr>
              <a:t>Pima: 10-19 years</a:t>
            </a:r>
          </a:p>
          <a:p>
            <a:pPr algn="l"/>
            <a:endParaRPr lang="en-US" sz="1800" b="1"/>
          </a:p>
        </p:txBody>
      </p:sp>
      <p:sp>
        <p:nvSpPr>
          <p:cNvPr id="27658" name="Text Box 10"/>
          <p:cNvSpPr txBox="1">
            <a:spLocks noChangeArrowheads="1"/>
          </p:cNvSpPr>
          <p:nvPr/>
        </p:nvSpPr>
        <p:spPr bwMode="auto">
          <a:xfrm>
            <a:off x="6537325" y="5603875"/>
            <a:ext cx="184150" cy="457200"/>
          </a:xfrm>
          <a:prstGeom prst="rect">
            <a:avLst/>
          </a:prstGeom>
          <a:noFill/>
          <a:ln w="12700">
            <a:noFill/>
            <a:miter lim="800000"/>
            <a:headEnd/>
            <a:tailEnd/>
          </a:ln>
        </p:spPr>
        <p:txBody>
          <a:bodyPr wrap="none">
            <a:spAutoFit/>
          </a:bodyPr>
          <a:lstStyle/>
          <a:p>
            <a:pPr algn="l"/>
            <a:endParaRPr lang="en-US"/>
          </a:p>
        </p:txBody>
      </p:sp>
      <p:sp>
        <p:nvSpPr>
          <p:cNvPr id="27659" name="Text Box 11"/>
          <p:cNvSpPr txBox="1">
            <a:spLocks noChangeArrowheads="1"/>
          </p:cNvSpPr>
          <p:nvPr/>
        </p:nvSpPr>
        <p:spPr bwMode="auto">
          <a:xfrm>
            <a:off x="5980113" y="5508625"/>
            <a:ext cx="336550" cy="457200"/>
          </a:xfrm>
          <a:prstGeom prst="rect">
            <a:avLst/>
          </a:prstGeom>
          <a:noFill/>
          <a:ln w="12700">
            <a:noFill/>
            <a:miter lim="800000"/>
            <a:headEnd/>
            <a:tailEnd/>
          </a:ln>
        </p:spPr>
        <p:txBody>
          <a:bodyPr wrap="none">
            <a:spAutoFit/>
          </a:bodyPr>
          <a:lstStyle/>
          <a:p>
            <a:pPr algn="l"/>
            <a:r>
              <a:rPr lang="en-US">
                <a:solidFill>
                  <a:srgbClr val="FFFFFF"/>
                </a:solidFill>
              </a:rPr>
              <a:t>*</a:t>
            </a:r>
          </a:p>
        </p:txBody>
      </p:sp>
      <p:sp>
        <p:nvSpPr>
          <p:cNvPr id="27660" name="Text Box 12"/>
          <p:cNvSpPr txBox="1">
            <a:spLocks noChangeArrowheads="1"/>
          </p:cNvSpPr>
          <p:nvPr/>
        </p:nvSpPr>
        <p:spPr bwMode="auto">
          <a:xfrm>
            <a:off x="571500" y="5645150"/>
            <a:ext cx="3440113" cy="1069975"/>
          </a:xfrm>
          <a:prstGeom prst="rect">
            <a:avLst/>
          </a:prstGeom>
          <a:noFill/>
          <a:ln w="12700">
            <a:noFill/>
            <a:miter lim="800000"/>
            <a:headEnd/>
            <a:tailEnd/>
          </a:ln>
        </p:spPr>
        <p:txBody>
          <a:bodyPr wrap="none">
            <a:spAutoFit/>
          </a:bodyPr>
          <a:lstStyle/>
          <a:p>
            <a:pPr algn="l"/>
            <a:r>
              <a:rPr lang="en-US" sz="1600" b="1">
                <a:solidFill>
                  <a:srgbClr val="FFFFFF"/>
                </a:solidFill>
              </a:rPr>
              <a:t>1. Kostraba, Epidemiology, 3, 1992</a:t>
            </a:r>
          </a:p>
          <a:p>
            <a:pPr algn="l"/>
            <a:r>
              <a:rPr lang="en-US" sz="1600" b="1">
                <a:solidFill>
                  <a:srgbClr val="FFFFFF"/>
                </a:solidFill>
              </a:rPr>
              <a:t>2. Libman, Diabetes Care, 16, 1993</a:t>
            </a:r>
          </a:p>
          <a:p>
            <a:pPr algn="l"/>
            <a:r>
              <a:rPr lang="en-US" sz="1600" b="1">
                <a:solidFill>
                  <a:srgbClr val="FFFFFF"/>
                </a:solidFill>
              </a:rPr>
              <a:t>3. Pinhas-Hamiel, J Pediatr, 128,1996</a:t>
            </a:r>
          </a:p>
          <a:p>
            <a:pPr algn="l"/>
            <a:r>
              <a:rPr lang="en-US" sz="1600" b="1">
                <a:solidFill>
                  <a:srgbClr val="FFFFFF"/>
                </a:solidFill>
              </a:rPr>
              <a:t>4. Unpublished data</a:t>
            </a:r>
          </a:p>
        </p:txBody>
      </p:sp>
      <p:sp>
        <p:nvSpPr>
          <p:cNvPr id="27661" name="Text Box 13"/>
          <p:cNvSpPr txBox="1">
            <a:spLocks noChangeArrowheads="1"/>
          </p:cNvSpPr>
          <p:nvPr/>
        </p:nvSpPr>
        <p:spPr bwMode="auto">
          <a:xfrm>
            <a:off x="3670300" y="1384300"/>
            <a:ext cx="1998663" cy="519113"/>
          </a:xfrm>
          <a:prstGeom prst="rect">
            <a:avLst/>
          </a:prstGeom>
          <a:noFill/>
          <a:ln w="12700">
            <a:noFill/>
            <a:miter lim="800000"/>
            <a:headEnd/>
            <a:tailEnd/>
          </a:ln>
        </p:spPr>
        <p:txBody>
          <a:bodyPr wrap="none">
            <a:spAutoFit/>
          </a:bodyPr>
          <a:lstStyle/>
          <a:p>
            <a:pPr algn="ctr"/>
            <a:r>
              <a:rPr lang="en-US" sz="2800">
                <a:solidFill>
                  <a:srgbClr val="FFFFFF"/>
                </a:solidFill>
              </a:rPr>
              <a:t>Is it still so? </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452438"/>
            <a:ext cx="9144000" cy="685800"/>
          </a:xfrm>
        </p:spPr>
        <p:txBody>
          <a:bodyPr/>
          <a:lstStyle/>
          <a:p>
            <a:pPr>
              <a:defRPr/>
            </a:pPr>
            <a:r>
              <a:rPr lang="en-US" sz="3600" smtClean="0"/>
              <a:t>Types of Childhood Diabetes </a:t>
            </a:r>
            <a:br>
              <a:rPr lang="en-US" sz="3600" smtClean="0"/>
            </a:br>
            <a:r>
              <a:rPr lang="en-US" sz="3600" smtClean="0"/>
              <a:t>in Different Ethnic Groups: </a:t>
            </a:r>
            <a:br>
              <a:rPr lang="en-US" sz="3600" smtClean="0"/>
            </a:br>
            <a:r>
              <a:rPr lang="en-US" sz="2800" smtClean="0">
                <a:solidFill>
                  <a:srgbClr val="FFFFFF"/>
                </a:solidFill>
              </a:rPr>
              <a:t>Is This True?</a:t>
            </a:r>
          </a:p>
        </p:txBody>
      </p:sp>
      <p:graphicFrame>
        <p:nvGraphicFramePr>
          <p:cNvPr id="28674" name="Object 3"/>
          <p:cNvGraphicFramePr>
            <a:graphicFrameLocks noChangeAspect="1"/>
          </p:cNvGraphicFramePr>
          <p:nvPr>
            <p:ph type="chart" idx="1"/>
          </p:nvPr>
        </p:nvGraphicFramePr>
        <p:xfrm>
          <a:off x="400050" y="2605088"/>
          <a:ext cx="3810000" cy="2209800"/>
        </p:xfrm>
        <a:graphic>
          <a:graphicData uri="http://schemas.openxmlformats.org/presentationml/2006/ole">
            <p:oleObj spid="_x0000_s28674" name="Chart" r:id="rId4" imgW="11664000" imgH="6235200" progId="MSGraph.Chart.8">
              <p:embed followColorScheme="full"/>
            </p:oleObj>
          </a:graphicData>
        </a:graphic>
      </p:graphicFrame>
      <p:graphicFrame>
        <p:nvGraphicFramePr>
          <p:cNvPr id="28675" name="Object 5"/>
          <p:cNvGraphicFramePr>
            <a:graphicFrameLocks noChangeAspect="1"/>
          </p:cNvGraphicFramePr>
          <p:nvPr/>
        </p:nvGraphicFramePr>
        <p:xfrm>
          <a:off x="3048000" y="1119188"/>
          <a:ext cx="4976813" cy="5357812"/>
        </p:xfrm>
        <a:graphic>
          <a:graphicData uri="http://schemas.openxmlformats.org/presentationml/2006/ole">
            <p:oleObj spid="_x0000_s28675" name="Chart" r:id="rId5" imgW="14486400" imgH="14644800" progId="MSGraph.Chart.8">
              <p:embed followColorScheme="full"/>
            </p:oleObj>
          </a:graphicData>
        </a:graphic>
      </p:graphicFrame>
      <p:graphicFrame>
        <p:nvGraphicFramePr>
          <p:cNvPr id="28676" name="Object 6"/>
          <p:cNvGraphicFramePr>
            <a:graphicFrameLocks noChangeAspect="1"/>
          </p:cNvGraphicFramePr>
          <p:nvPr/>
        </p:nvGraphicFramePr>
        <p:xfrm>
          <a:off x="4976813" y="142875"/>
          <a:ext cx="7848600" cy="4648200"/>
        </p:xfrm>
        <a:graphic>
          <a:graphicData uri="http://schemas.openxmlformats.org/presentationml/2006/ole">
            <p:oleObj spid="_x0000_s28676" name="Chart" r:id="rId6" imgW="9112680" imgH="4871160" progId="MSGraph.Chart.8">
              <p:embed followColorScheme="full"/>
            </p:oleObj>
          </a:graphicData>
        </a:graphic>
      </p:graphicFrame>
      <p:sp>
        <p:nvSpPr>
          <p:cNvPr id="28678" name="Text Box 8"/>
          <p:cNvSpPr txBox="1">
            <a:spLocks noChangeArrowheads="1"/>
          </p:cNvSpPr>
          <p:nvPr/>
        </p:nvSpPr>
        <p:spPr bwMode="auto">
          <a:xfrm>
            <a:off x="685800" y="1881188"/>
            <a:ext cx="1098550" cy="457200"/>
          </a:xfrm>
          <a:prstGeom prst="rect">
            <a:avLst/>
          </a:prstGeom>
          <a:noFill/>
          <a:ln w="12700">
            <a:noFill/>
            <a:miter lim="800000"/>
            <a:headEnd/>
            <a:tailEnd/>
          </a:ln>
        </p:spPr>
        <p:txBody>
          <a:bodyPr wrap="none">
            <a:spAutoFit/>
          </a:bodyPr>
          <a:lstStyle/>
          <a:p>
            <a:pPr algn="l"/>
            <a:r>
              <a:rPr lang="en-US" b="1">
                <a:solidFill>
                  <a:srgbClr val="FFFFFF"/>
                </a:solidFill>
              </a:rPr>
              <a:t>Whites</a:t>
            </a:r>
          </a:p>
        </p:txBody>
      </p:sp>
      <p:sp>
        <p:nvSpPr>
          <p:cNvPr id="28679" name="Text Box 9"/>
          <p:cNvSpPr txBox="1">
            <a:spLocks noChangeArrowheads="1"/>
          </p:cNvSpPr>
          <p:nvPr/>
        </p:nvSpPr>
        <p:spPr bwMode="auto">
          <a:xfrm>
            <a:off x="3430588" y="4060825"/>
            <a:ext cx="2359025" cy="457200"/>
          </a:xfrm>
          <a:prstGeom prst="rect">
            <a:avLst/>
          </a:prstGeom>
          <a:noFill/>
          <a:ln w="12700">
            <a:noFill/>
            <a:miter lim="800000"/>
            <a:headEnd/>
            <a:tailEnd/>
          </a:ln>
        </p:spPr>
        <p:txBody>
          <a:bodyPr wrap="none">
            <a:spAutoFit/>
          </a:bodyPr>
          <a:lstStyle/>
          <a:p>
            <a:pPr algn="l"/>
            <a:r>
              <a:rPr lang="en-US" b="1">
                <a:solidFill>
                  <a:srgbClr val="FFFFFF"/>
                </a:solidFill>
              </a:rPr>
              <a:t>Other ethnicities</a:t>
            </a:r>
          </a:p>
        </p:txBody>
      </p:sp>
      <p:sp>
        <p:nvSpPr>
          <p:cNvPr id="28680" name="Text Box 10"/>
          <p:cNvSpPr txBox="1">
            <a:spLocks noChangeArrowheads="1"/>
          </p:cNvSpPr>
          <p:nvPr/>
        </p:nvSpPr>
        <p:spPr bwMode="auto">
          <a:xfrm>
            <a:off x="6342063" y="1879600"/>
            <a:ext cx="2530475" cy="457200"/>
          </a:xfrm>
          <a:prstGeom prst="rect">
            <a:avLst/>
          </a:prstGeom>
          <a:noFill/>
          <a:ln w="12700">
            <a:noFill/>
            <a:miter lim="800000"/>
            <a:headEnd/>
            <a:tailEnd/>
          </a:ln>
        </p:spPr>
        <p:txBody>
          <a:bodyPr wrap="none">
            <a:spAutoFit/>
          </a:bodyPr>
          <a:lstStyle/>
          <a:p>
            <a:pPr algn="ctr"/>
            <a:r>
              <a:rPr lang="en-US" b="1">
                <a:solidFill>
                  <a:srgbClr val="FFFFFF"/>
                </a:solidFill>
              </a:rPr>
              <a:t>American Indians</a:t>
            </a:r>
          </a:p>
        </p:txBody>
      </p:sp>
      <p:sp>
        <p:nvSpPr>
          <p:cNvPr id="28681" name="Text Box 11"/>
          <p:cNvSpPr txBox="1">
            <a:spLocks noChangeArrowheads="1"/>
          </p:cNvSpPr>
          <p:nvPr/>
        </p:nvSpPr>
        <p:spPr bwMode="auto">
          <a:xfrm>
            <a:off x="7688263" y="6469063"/>
            <a:ext cx="1455737" cy="457200"/>
          </a:xfrm>
          <a:prstGeom prst="rect">
            <a:avLst/>
          </a:prstGeom>
          <a:noFill/>
          <a:ln w="12700">
            <a:noFill/>
            <a:miter lim="800000"/>
            <a:headEnd/>
            <a:tailEnd/>
          </a:ln>
        </p:spPr>
        <p:txBody>
          <a:bodyPr>
            <a:spAutoFit/>
          </a:bodyPr>
          <a:lstStyle/>
          <a:p>
            <a:pPr>
              <a:spcBef>
                <a:spcPct val="50000"/>
              </a:spcBef>
            </a:pPr>
            <a:r>
              <a:rPr lang="en-US"/>
              <a:t>Dabelea</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3500" y="95250"/>
            <a:ext cx="8951913" cy="6664325"/>
          </a:xfrm>
          <a:prstGeom prst="rect">
            <a:avLst/>
          </a:prstGeom>
          <a:noFill/>
          <a:ln w="12700">
            <a:noFill/>
            <a:miter lim="800000"/>
            <a:headEnd/>
            <a:tailEnd/>
          </a:ln>
        </p:spPr>
        <p:txBody>
          <a:bodyPr>
            <a:spAutoFit/>
          </a:bodyPr>
          <a:lstStyle/>
          <a:p>
            <a:pPr algn="l"/>
            <a:r>
              <a:rPr lang="en-US">
                <a:latin typeface="Arial" pitchFamily="34" charset="0"/>
              </a:rPr>
              <a:t>Instructions for obtaining article and slideset:</a:t>
            </a:r>
          </a:p>
          <a:p>
            <a:pPr algn="l"/>
            <a:endParaRPr lang="en-US">
              <a:latin typeface="Arial" pitchFamily="34" charset="0"/>
            </a:endParaRPr>
          </a:p>
          <a:p>
            <a:pPr algn="l"/>
            <a:r>
              <a:rPr lang="en-US" b="1">
                <a:latin typeface="Arial" pitchFamily="34" charset="0"/>
              </a:rPr>
              <a:t>Early infant feeding and risk of developing type 1 diabetes-associated autoantibodies. </a:t>
            </a:r>
            <a:r>
              <a:rPr lang="en-US">
                <a:latin typeface="Arial" pitchFamily="34" charset="0"/>
              </a:rPr>
              <a:t>Ziegler AG, Schmid S, Huber D, Hummel M, Bonifacio E. JAMA 2003 Oct 1;290(13):1721-8</a:t>
            </a:r>
          </a:p>
          <a:p>
            <a:pPr algn="l"/>
            <a:endParaRPr lang="en-US">
              <a:latin typeface="Arial" pitchFamily="34" charset="0"/>
            </a:endParaRPr>
          </a:p>
          <a:p>
            <a:pPr algn="l"/>
            <a:r>
              <a:rPr lang="en-US">
                <a:latin typeface="Arial" pitchFamily="34" charset="0"/>
              </a:rPr>
              <a:t>Go to </a:t>
            </a:r>
            <a:r>
              <a:rPr lang="en-US">
                <a:latin typeface="Arial" pitchFamily="34" charset="0"/>
                <a:hlinkClick r:id="rId3"/>
              </a:rPr>
              <a:t>http://www.biocritique.com/</a:t>
            </a:r>
            <a:endParaRPr lang="en-US">
              <a:latin typeface="Arial" pitchFamily="34" charset="0"/>
            </a:endParaRPr>
          </a:p>
          <a:p>
            <a:pPr algn="l"/>
            <a:r>
              <a:rPr lang="en-US">
                <a:latin typeface="Arial" pitchFamily="34" charset="0"/>
              </a:rPr>
              <a:t>Sign in or register.</a:t>
            </a:r>
          </a:p>
          <a:p>
            <a:pPr algn="l"/>
            <a:r>
              <a:rPr lang="en-US">
                <a:latin typeface="Arial" pitchFamily="34" charset="0"/>
              </a:rPr>
              <a:t>Select the Diabetes Forum from the drop down list.</a:t>
            </a:r>
          </a:p>
          <a:p>
            <a:pPr algn="l"/>
            <a:r>
              <a:rPr lang="en-US">
                <a:latin typeface="Arial" pitchFamily="34" charset="0"/>
              </a:rPr>
              <a:t>Click on the Selected Articles link.</a:t>
            </a:r>
          </a:p>
          <a:p>
            <a:pPr algn="l"/>
            <a:r>
              <a:rPr lang="en-US">
                <a:latin typeface="Arial" pitchFamily="34" charset="0"/>
              </a:rPr>
              <a:t>In the chronological list, scroll to Oct. 6</a:t>
            </a:r>
            <a:r>
              <a:rPr lang="en-US" baseline="30000">
                <a:latin typeface="Arial" pitchFamily="34" charset="0"/>
              </a:rPr>
              <a:t>th</a:t>
            </a:r>
            <a:r>
              <a:rPr lang="en-US">
                <a:latin typeface="Arial" pitchFamily="34" charset="0"/>
              </a:rPr>
              <a:t>, 2003 articles.</a:t>
            </a:r>
          </a:p>
          <a:p>
            <a:pPr algn="l"/>
            <a:r>
              <a:rPr lang="en-US">
                <a:latin typeface="Arial" pitchFamily="34" charset="0"/>
              </a:rPr>
              <a:t>Select </a:t>
            </a:r>
            <a:r>
              <a:rPr lang="en-US" b="1">
                <a:latin typeface="Arial" pitchFamily="34" charset="0"/>
              </a:rPr>
              <a:t>Early infant feeding and risk of developing type 1 diabetes-associated autoantibodies. </a:t>
            </a:r>
            <a:r>
              <a:rPr lang="en-US">
                <a:latin typeface="Arial" pitchFamily="34" charset="0"/>
              </a:rPr>
              <a:t>Ziegler AG, Schmid S, Huber D, Hummel M, Bonifacio E. JAMA 2003 Oct 1;290(13):1721-8:</a:t>
            </a:r>
          </a:p>
          <a:p>
            <a:pPr algn="l"/>
            <a:endParaRPr lang="en-US">
              <a:latin typeface="Arial" pitchFamily="34" charset="0"/>
            </a:endParaRPr>
          </a:p>
          <a:p>
            <a:pPr algn="l"/>
            <a:r>
              <a:rPr lang="en-US">
                <a:latin typeface="Arial" pitchFamily="34" charset="0"/>
              </a:rPr>
              <a:t>The abstract will appear. Choose from many options, including Download Article &amp; Download Slides.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en-US" sz="4000" b="1" smtClean="0"/>
              <a:t>Diabetes in Youth</a:t>
            </a:r>
            <a:br>
              <a:rPr lang="en-US" sz="4000" b="1" smtClean="0"/>
            </a:br>
            <a:r>
              <a:rPr lang="en-US" sz="3200" smtClean="0"/>
              <a:t>in the U.S.</a:t>
            </a:r>
          </a:p>
        </p:txBody>
      </p:sp>
      <p:sp>
        <p:nvSpPr>
          <p:cNvPr id="40963" name="Rectangle 3"/>
          <p:cNvSpPr>
            <a:spLocks noGrp="1" noChangeArrowheads="1"/>
          </p:cNvSpPr>
          <p:nvPr>
            <p:ph type="body" idx="1"/>
          </p:nvPr>
        </p:nvSpPr>
        <p:spPr/>
        <p:txBody>
          <a:bodyPr/>
          <a:lstStyle/>
          <a:p>
            <a:pPr eaLnBrk="1" hangingPunct="1">
              <a:buFontTx/>
              <a:buNone/>
            </a:pPr>
            <a:r>
              <a:rPr lang="en-US" smtClean="0">
                <a:solidFill>
                  <a:srgbClr val="FFFF00"/>
                </a:solidFill>
              </a:rPr>
              <a:t>   170,000 patients younger than 20 y</a:t>
            </a:r>
          </a:p>
          <a:p>
            <a:pPr eaLnBrk="1" hangingPunct="1">
              <a:buFontTx/>
              <a:buNone/>
            </a:pPr>
            <a:endParaRPr lang="en-US" smtClean="0">
              <a:solidFill>
                <a:srgbClr val="FFFF00"/>
              </a:solidFill>
            </a:endParaRPr>
          </a:p>
          <a:p>
            <a:pPr eaLnBrk="1" hangingPunct="1">
              <a:buFontTx/>
              <a:buNone/>
            </a:pPr>
            <a:r>
              <a:rPr lang="en-US" smtClean="0">
                <a:solidFill>
                  <a:srgbClr val="FFFF00"/>
                </a:solidFill>
              </a:rPr>
              <a:t>1,500,000 patients with type 1 diabetes</a:t>
            </a:r>
          </a:p>
          <a:p>
            <a:pPr eaLnBrk="1" hangingPunct="1">
              <a:buFontTx/>
              <a:buNone/>
            </a:pPr>
            <a:r>
              <a:rPr lang="en-US" smtClean="0">
                <a:solidFill>
                  <a:srgbClr val="FFFF00"/>
                </a:solidFill>
              </a:rPr>
              <a:t>			 all ages</a:t>
            </a:r>
          </a:p>
          <a:p>
            <a:pPr eaLnBrk="1" hangingPunct="1">
              <a:buFontTx/>
              <a:buNone/>
            </a:pPr>
            <a:endParaRPr lang="en-US" smtClean="0">
              <a:solidFill>
                <a:srgbClr val="FFFF00"/>
              </a:solidFill>
            </a:endParaRPr>
          </a:p>
          <a:p>
            <a:pPr eaLnBrk="1" hangingPunct="1">
              <a:buFontTx/>
              <a:buNone/>
            </a:pPr>
            <a:r>
              <a:rPr lang="en-US" smtClean="0">
                <a:solidFill>
                  <a:srgbClr val="FFFF00"/>
                </a:solidFill>
              </a:rPr>
              <a:t>Number of new patients annually has tripled in the past 20 years </a:t>
            </a:r>
          </a:p>
        </p:txBody>
      </p:sp>
      <p:sp>
        <p:nvSpPr>
          <p:cNvPr id="40964" name="Text Box 4"/>
          <p:cNvSpPr txBox="1">
            <a:spLocks noChangeArrowheads="1"/>
          </p:cNvSpPr>
          <p:nvPr/>
        </p:nvSpPr>
        <p:spPr bwMode="auto">
          <a:xfrm>
            <a:off x="7543800" y="6324600"/>
            <a:ext cx="1447800" cy="366713"/>
          </a:xfrm>
          <a:prstGeom prst="rect">
            <a:avLst/>
          </a:prstGeom>
          <a:noFill/>
          <a:ln w="12700" cap="sq">
            <a:noFill/>
            <a:miter lim="800000"/>
            <a:headEnd type="none" w="sm" len="sm"/>
            <a:tailEnd type="none" w="sm" len="sm"/>
          </a:ln>
        </p:spPr>
        <p:txBody>
          <a:bodyPr>
            <a:spAutoFit/>
          </a:bodyPr>
          <a:lstStyle/>
          <a:p>
            <a:pPr algn="l">
              <a:spcBef>
                <a:spcPct val="50000"/>
              </a:spcBef>
            </a:pPr>
            <a:r>
              <a:rPr lang="en-US" sz="1800">
                <a:solidFill>
                  <a:schemeClr val="bg2"/>
                </a:solidFill>
                <a:latin typeface="Arial" pitchFamily="34" charset="0"/>
              </a:rPr>
              <a:t>REWERS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p:nvPr>
        </p:nvGraphicFramePr>
        <p:xfrm>
          <a:off x="457200" y="1009650"/>
          <a:ext cx="8229600" cy="5848350"/>
        </p:xfrm>
        <a:graphic>
          <a:graphicData uri="http://schemas.openxmlformats.org/presentationml/2006/ole">
            <p:oleObj spid="_x0000_s1026" name="Chart" r:id="rId3" imgW="8229600" imgH="5848502" progId="MSGraph.Chart.8">
              <p:embed followColorScheme="full"/>
            </p:oleObj>
          </a:graphicData>
        </a:graphic>
      </p:graphicFrame>
      <p:sp>
        <p:nvSpPr>
          <p:cNvPr id="1027" name="Text Box 3"/>
          <p:cNvSpPr txBox="1">
            <a:spLocks noChangeArrowheads="1"/>
          </p:cNvSpPr>
          <p:nvPr/>
        </p:nvSpPr>
        <p:spPr bwMode="auto">
          <a:xfrm>
            <a:off x="0" y="0"/>
            <a:ext cx="9144000" cy="779463"/>
          </a:xfrm>
          <a:prstGeom prst="rect">
            <a:avLst/>
          </a:prstGeom>
          <a:noFill/>
          <a:ln w="9525">
            <a:noFill/>
            <a:miter lim="800000"/>
            <a:headEnd/>
            <a:tailEnd/>
          </a:ln>
        </p:spPr>
        <p:txBody>
          <a:bodyPr>
            <a:spAutoFit/>
          </a:bodyPr>
          <a:lstStyle/>
          <a:p>
            <a:pPr algn="l" eaLnBrk="1" hangingPunct="1">
              <a:spcBef>
                <a:spcPct val="50000"/>
              </a:spcBef>
            </a:pPr>
            <a:r>
              <a:rPr lang="en-US" sz="1800">
                <a:latin typeface="Arial Black" pitchFamily="34" charset="0"/>
              </a:rPr>
              <a:t>Percent Type 1 versus Type 2 Diabetes by Age onset (0-9 versus 10-19)</a:t>
            </a:r>
          </a:p>
          <a:p>
            <a:pPr algn="l" eaLnBrk="1" hangingPunct="1">
              <a:spcBef>
                <a:spcPct val="50000"/>
              </a:spcBef>
            </a:pPr>
            <a:r>
              <a:rPr lang="en-US" sz="1800">
                <a:latin typeface="Arial Black" pitchFamily="34" charset="0"/>
              </a:rPr>
              <a:t>                    Dabelea, SEARCH JAMA 2007; 297:2716-2724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p:oleObj spid="_x0000_s2050" name="Chart" r:id="rId3" imgW="5523840" imgH="2913840" progId="Excel.Sheet.8">
              <p:embed/>
            </p:oleObj>
          </a:graphicData>
        </a:graphic>
      </p:graphicFrame>
      <p:sp>
        <p:nvSpPr>
          <p:cNvPr id="2051" name="Text Box 3"/>
          <p:cNvSpPr txBox="1">
            <a:spLocks noChangeArrowheads="1"/>
          </p:cNvSpPr>
          <p:nvPr/>
        </p:nvSpPr>
        <p:spPr bwMode="auto">
          <a:xfrm>
            <a:off x="2438400" y="990600"/>
            <a:ext cx="3848100" cy="366713"/>
          </a:xfrm>
          <a:prstGeom prst="rect">
            <a:avLst/>
          </a:prstGeom>
          <a:noFill/>
          <a:ln w="9525">
            <a:noFill/>
            <a:miter lim="800000"/>
            <a:headEnd/>
            <a:tailEnd/>
          </a:ln>
        </p:spPr>
        <p:txBody>
          <a:bodyPr>
            <a:spAutoFit/>
          </a:bodyPr>
          <a:lstStyle/>
          <a:p>
            <a:pPr algn="l" eaLnBrk="1" hangingPunct="1">
              <a:spcBef>
                <a:spcPct val="50000"/>
              </a:spcBef>
            </a:pPr>
            <a:r>
              <a:rPr lang="en-US" sz="1800">
                <a:latin typeface="Arial Black" pitchFamily="34" charset="0"/>
              </a:rPr>
              <a:t>Extra 2.9% Dead by Age 30</a:t>
            </a:r>
          </a:p>
        </p:txBody>
      </p:sp>
      <p:sp>
        <p:nvSpPr>
          <p:cNvPr id="2052" name="Text Box 4"/>
          <p:cNvSpPr txBox="1">
            <a:spLocks noChangeArrowheads="1"/>
          </p:cNvSpPr>
          <p:nvPr/>
        </p:nvSpPr>
        <p:spPr bwMode="auto">
          <a:xfrm>
            <a:off x="838200" y="6262688"/>
            <a:ext cx="7315200" cy="366712"/>
          </a:xfrm>
          <a:prstGeom prst="rect">
            <a:avLst/>
          </a:prstGeom>
          <a:noFill/>
          <a:ln w="9525">
            <a:noFill/>
            <a:miter lim="800000"/>
            <a:headEnd/>
            <a:tailEnd/>
          </a:ln>
        </p:spPr>
        <p:txBody>
          <a:bodyPr>
            <a:spAutoFit/>
          </a:bodyPr>
          <a:lstStyle/>
          <a:p>
            <a:pPr algn="ctr" eaLnBrk="1" hangingPunct="1">
              <a:spcBef>
                <a:spcPct val="50000"/>
              </a:spcBef>
            </a:pPr>
            <a:r>
              <a:rPr lang="en-US" sz="1800">
                <a:latin typeface="Arial" pitchFamily="34" charset="0"/>
              </a:rPr>
              <a:t>Laing et al Diabetic Medicine 16, 459-465, 1999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p:oleObj spid="_x0000_s3074" name="Chart" r:id="rId3" imgW="5523840" imgH="2913840" progId="Excel.Sheet.8">
              <p:embed/>
            </p:oleObj>
          </a:graphicData>
        </a:graphic>
      </p:graphicFrame>
      <p:sp>
        <p:nvSpPr>
          <p:cNvPr id="3075" name="Rectangle 3"/>
          <p:cNvSpPr>
            <a:spLocks noChangeArrowheads="1"/>
          </p:cNvSpPr>
          <p:nvPr/>
        </p:nvSpPr>
        <p:spPr bwMode="auto">
          <a:xfrm>
            <a:off x="3962400" y="6324600"/>
            <a:ext cx="5022850" cy="366713"/>
          </a:xfrm>
          <a:prstGeom prst="rect">
            <a:avLst/>
          </a:prstGeom>
          <a:noFill/>
          <a:ln w="9525">
            <a:noFill/>
            <a:miter lim="800000"/>
            <a:headEnd/>
            <a:tailEnd/>
          </a:ln>
        </p:spPr>
        <p:txBody>
          <a:bodyPr wrap="none">
            <a:spAutoFit/>
          </a:bodyPr>
          <a:lstStyle/>
          <a:p>
            <a:pPr algn="l" eaLnBrk="1" hangingPunct="1">
              <a:spcBef>
                <a:spcPct val="50000"/>
              </a:spcBef>
            </a:pPr>
            <a:r>
              <a:rPr lang="en-US" sz="1800">
                <a:latin typeface="Arial" pitchFamily="34" charset="0"/>
              </a:rPr>
              <a:t>Laing et al Diabetic Medicine 16, 466-471, 1999</a:t>
            </a:r>
          </a:p>
        </p:txBody>
      </p:sp>
      <p:sp>
        <p:nvSpPr>
          <p:cNvPr id="3076" name="Text Box 4"/>
          <p:cNvSpPr txBox="1">
            <a:spLocks noChangeArrowheads="1"/>
          </p:cNvSpPr>
          <p:nvPr/>
        </p:nvSpPr>
        <p:spPr bwMode="auto">
          <a:xfrm>
            <a:off x="228600" y="5562600"/>
            <a:ext cx="3505200" cy="1190625"/>
          </a:xfrm>
          <a:prstGeom prst="rect">
            <a:avLst/>
          </a:prstGeom>
          <a:noFill/>
          <a:ln w="9525">
            <a:noFill/>
            <a:miter lim="800000"/>
            <a:headEnd/>
            <a:tailEnd/>
          </a:ln>
        </p:spPr>
        <p:txBody>
          <a:bodyPr>
            <a:spAutoFit/>
          </a:bodyPr>
          <a:lstStyle/>
          <a:p>
            <a:pPr algn="l" eaLnBrk="1" hangingPunct="1">
              <a:spcBef>
                <a:spcPct val="50000"/>
              </a:spcBef>
            </a:pPr>
            <a:r>
              <a:rPr lang="en-US" sz="1800">
                <a:latin typeface="Arial" pitchFamily="34" charset="0"/>
              </a:rPr>
              <a:t>Of Diabetes Deaths 18% male hypo and 6% female not counting epilepsy and dead unattended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DIAG">
  <a:themeElements>
    <a:clrScheme name="">
      <a:dk1>
        <a:srgbClr val="000000"/>
      </a:dk1>
      <a:lt1>
        <a:srgbClr val="FFFF00"/>
      </a:lt1>
      <a:dk2>
        <a:srgbClr val="000066"/>
      </a:dk2>
      <a:lt2>
        <a:srgbClr val="FF0000"/>
      </a:lt2>
      <a:accent1>
        <a:srgbClr val="00CCCC"/>
      </a:accent1>
      <a:accent2>
        <a:srgbClr val="FF33CC"/>
      </a:accent2>
      <a:accent3>
        <a:srgbClr val="AAAAB8"/>
      </a:accent3>
      <a:accent4>
        <a:srgbClr val="DADA00"/>
      </a:accent4>
      <a:accent5>
        <a:srgbClr val="AAE2E2"/>
      </a:accent5>
      <a:accent6>
        <a:srgbClr val="E72DB9"/>
      </a:accent6>
      <a:hlink>
        <a:srgbClr val="FF0033"/>
      </a:hlink>
      <a:folHlink>
        <a:srgbClr val="3366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DIA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DIA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DIA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DIA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DIA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N:\WIN32APP\MSOFFICE\TEMPLATE\DESIGNS\BLUEDIAG.POT</Template>
  <TotalTime>8602</TotalTime>
  <Pages>7792560</Pages>
  <Words>3876</Words>
  <Application>Microsoft Office PowerPoint</Application>
  <PresentationFormat>On-screen Show (4:3)</PresentationFormat>
  <Paragraphs>427</Paragraphs>
  <Slides>54</Slides>
  <Notes>23</Notes>
  <HiddenSlides>0</HiddenSlides>
  <MMClips>0</MMClips>
  <ScaleCrop>false</ScaleCrop>
  <HeadingPairs>
    <vt:vector size="6" baseType="variant">
      <vt:variant>
        <vt:lpstr>Theme</vt:lpstr>
      </vt:variant>
      <vt:variant>
        <vt:i4>5</vt:i4>
      </vt:variant>
      <vt:variant>
        <vt:lpstr>Embedded OLE Servers</vt:lpstr>
      </vt:variant>
      <vt:variant>
        <vt:i4>4</vt:i4>
      </vt:variant>
      <vt:variant>
        <vt:lpstr>Slide Titles</vt:lpstr>
      </vt:variant>
      <vt:variant>
        <vt:i4>54</vt:i4>
      </vt:variant>
    </vt:vector>
  </HeadingPairs>
  <TitlesOfParts>
    <vt:vector size="63" baseType="lpstr">
      <vt:lpstr>BLUEDIAG</vt:lpstr>
      <vt:lpstr>Default Design</vt:lpstr>
      <vt:lpstr>1_Default Design</vt:lpstr>
      <vt:lpstr>Mountain Top</vt:lpstr>
      <vt:lpstr>Blank Presentation</vt:lpstr>
      <vt:lpstr>Chart</vt:lpstr>
      <vt:lpstr>Picture</vt:lpstr>
      <vt:lpstr>Document</vt:lpstr>
      <vt:lpstr>Worksheet</vt:lpstr>
      <vt:lpstr>Slide 1</vt:lpstr>
      <vt:lpstr>Slide 2</vt:lpstr>
      <vt:lpstr>Slide 3</vt:lpstr>
      <vt:lpstr>Slide 4</vt:lpstr>
      <vt:lpstr>Type 1 Diabetes</vt:lpstr>
      <vt:lpstr>Diabetes in Youth in the U.S.</vt:lpstr>
      <vt:lpstr>Slide 7</vt:lpstr>
      <vt:lpstr>Slide 8</vt:lpstr>
      <vt:lpstr>Slide 9</vt:lpstr>
      <vt:lpstr> T1D incidence is rising 3-5% per year  Due to environmental cause(s)</vt:lpstr>
      <vt:lpstr>Slide 11</vt:lpstr>
      <vt:lpstr>Finland Incidence Type 1 DM/100K 1965-1996</vt:lpstr>
      <vt:lpstr>Finland Type 1 Diabetes Incidence 1965-1996 (32 years) Relative Percent Increase</vt:lpstr>
      <vt:lpstr>Incidence per 100,000 per year Swiss Males</vt:lpstr>
      <vt:lpstr>Enterovirus Infection Finnish DIPP Study</vt:lpstr>
      <vt:lpstr>Incidence Type 1 Diabetes per 100,000 per year Children &lt;=14</vt:lpstr>
      <vt:lpstr>Slide 17</vt:lpstr>
      <vt:lpstr>Relative Increase in Incidence of Type 1 Diabetes in Children &lt; 14 Years</vt:lpstr>
      <vt:lpstr>Slide 19</vt:lpstr>
      <vt:lpstr>Risk by the age of 20 years </vt:lpstr>
      <vt:lpstr>  High Risk Groups</vt:lpstr>
      <vt:lpstr>  Natural history of type 1 diabetes</vt:lpstr>
      <vt:lpstr>Genetic Susceptibility to T1 DM </vt:lpstr>
      <vt:lpstr>Alleles and Haplotypes in T1 DM Families</vt:lpstr>
      <vt:lpstr>Slide 25</vt:lpstr>
      <vt:lpstr>Congenital Rubella Syndrome </vt:lpstr>
      <vt:lpstr>Causes of congenital rubella syndrome  </vt:lpstr>
      <vt:lpstr>Enteroviruses - recent studies</vt:lpstr>
      <vt:lpstr>Richardson, Willcox, Bone, Foulis and Morgan Prevalence of enteroviral capsid protein vp1 immunostaining in pancreatic islets in human Type 1 diabetes  Diabetologia(2009) 52:1143-1151</vt:lpstr>
      <vt:lpstr>Enterovirus Infection Finnish DIPP Study</vt:lpstr>
      <vt:lpstr>Interferon-alpha Therapy and Type 1 Diabetes Mellitus Fabris et al, Aliment Pharmacol Ther 2003: 18: 549-558</vt:lpstr>
      <vt:lpstr>Early  childhood diet and   T1 DM ?</vt:lpstr>
      <vt:lpstr>Slide 33</vt:lpstr>
      <vt:lpstr>TRIGR 3-yr Follow-up Results  Seroconversion to 1+ Autoantibody</vt:lpstr>
      <vt:lpstr> Exposure to cow’s milk and islet autoimmunity</vt:lpstr>
      <vt:lpstr>No association between immunizations  and islet autoimmunity Graves et al., DAISY,  Diabetes Care 1999</vt:lpstr>
      <vt:lpstr>Slide 37</vt:lpstr>
      <vt:lpstr>Where are We Today? Average A1c by Age, 2005-06</vt:lpstr>
      <vt:lpstr>Slide 39</vt:lpstr>
      <vt:lpstr>Incidence of microvascular complications is declining  </vt:lpstr>
      <vt:lpstr>Poor control of hypertension and dyslipidemia   in young adult patients with T1D</vt:lpstr>
      <vt:lpstr>Type 2 Diabetes </vt:lpstr>
      <vt:lpstr>Reports of Type 2 Diabetes in Youth</vt:lpstr>
      <vt:lpstr>Slide 44</vt:lpstr>
      <vt:lpstr>Slide 45</vt:lpstr>
      <vt:lpstr>Slide 46</vt:lpstr>
      <vt:lpstr>Slide 47</vt:lpstr>
      <vt:lpstr>Prevalence of Type 2(?) Diabetes in Population-Based Studies -per 1000 [95%CI]-</vt:lpstr>
      <vt:lpstr>Slide 49</vt:lpstr>
      <vt:lpstr>Slide 50</vt:lpstr>
      <vt:lpstr>Distribution of Body Mass Index by Type of Diabetes</vt:lpstr>
      <vt:lpstr>Incidence of Diabetes in U.S. Children, by ethnicity*</vt:lpstr>
      <vt:lpstr>Types of Childhood Diabetes  in Different Ethnic Groups:  Is This True?</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Efficacy to Effectiveness - a Model for Translational Research</dc:title>
  <dc:subject/>
  <dc:creator>CDC_DDT</dc:creator>
  <cp:keywords/>
  <dc:description/>
  <cp:lastModifiedBy>Eisenbarth, George S.</cp:lastModifiedBy>
  <cp:revision>438</cp:revision>
  <cp:lastPrinted>2000-11-07T21:30:13Z</cp:lastPrinted>
  <dcterms:created xsi:type="dcterms:W3CDTF">1995-06-17T23:31:02Z</dcterms:created>
  <dcterms:modified xsi:type="dcterms:W3CDTF">2011-09-02T18:16:52Z</dcterms:modified>
</cp:coreProperties>
</file>